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5"/>
  </p:notesMasterIdLst>
  <p:handoutMasterIdLst>
    <p:handoutMasterId r:id="rId106"/>
  </p:handoutMasterIdLst>
  <p:sldIdLst>
    <p:sldId id="544" r:id="rId2"/>
    <p:sldId id="541" r:id="rId3"/>
    <p:sldId id="538" r:id="rId4"/>
    <p:sldId id="448" r:id="rId5"/>
    <p:sldId id="540" r:id="rId6"/>
    <p:sldId id="545" r:id="rId7"/>
    <p:sldId id="449" r:id="rId8"/>
    <p:sldId id="450" r:id="rId9"/>
    <p:sldId id="453" r:id="rId10"/>
    <p:sldId id="455" r:id="rId11"/>
    <p:sldId id="456" r:id="rId12"/>
    <p:sldId id="488" r:id="rId13"/>
    <p:sldId id="457" r:id="rId14"/>
    <p:sldId id="458" r:id="rId15"/>
    <p:sldId id="459" r:id="rId16"/>
    <p:sldId id="460" r:id="rId17"/>
    <p:sldId id="461" r:id="rId18"/>
    <p:sldId id="462" r:id="rId19"/>
    <p:sldId id="463" r:id="rId20"/>
    <p:sldId id="464" r:id="rId21"/>
    <p:sldId id="489" r:id="rId22"/>
    <p:sldId id="465" r:id="rId23"/>
    <p:sldId id="466" r:id="rId24"/>
    <p:sldId id="467" r:id="rId25"/>
    <p:sldId id="468" r:id="rId26"/>
    <p:sldId id="469" r:id="rId27"/>
    <p:sldId id="470" r:id="rId28"/>
    <p:sldId id="471" r:id="rId29"/>
    <p:sldId id="578" r:id="rId30"/>
    <p:sldId id="503" r:id="rId31"/>
    <p:sldId id="504" r:id="rId32"/>
    <p:sldId id="474" r:id="rId33"/>
    <p:sldId id="475" r:id="rId34"/>
    <p:sldId id="476" r:id="rId35"/>
    <p:sldId id="477" r:id="rId36"/>
    <p:sldId id="478" r:id="rId37"/>
    <p:sldId id="491" r:id="rId38"/>
    <p:sldId id="546" r:id="rId39"/>
    <p:sldId id="492" r:id="rId40"/>
    <p:sldId id="493" r:id="rId41"/>
    <p:sldId id="494" r:id="rId42"/>
    <p:sldId id="496" r:id="rId43"/>
    <p:sldId id="533" r:id="rId44"/>
    <p:sldId id="534" r:id="rId45"/>
    <p:sldId id="500" r:id="rId46"/>
    <p:sldId id="501" r:id="rId47"/>
    <p:sldId id="502" r:id="rId48"/>
    <p:sldId id="505" r:id="rId49"/>
    <p:sldId id="506" r:id="rId50"/>
    <p:sldId id="571" r:id="rId51"/>
    <p:sldId id="570" r:id="rId52"/>
    <p:sldId id="510" r:id="rId53"/>
    <p:sldId id="511" r:id="rId54"/>
    <p:sldId id="512" r:id="rId55"/>
    <p:sldId id="513" r:id="rId56"/>
    <p:sldId id="514" r:id="rId57"/>
    <p:sldId id="515" r:id="rId58"/>
    <p:sldId id="516" r:id="rId59"/>
    <p:sldId id="517" r:id="rId60"/>
    <p:sldId id="518" r:id="rId61"/>
    <p:sldId id="519" r:id="rId62"/>
    <p:sldId id="520" r:id="rId63"/>
    <p:sldId id="521" r:id="rId64"/>
    <p:sldId id="522" r:id="rId65"/>
    <p:sldId id="530" r:id="rId66"/>
    <p:sldId id="523" r:id="rId67"/>
    <p:sldId id="524" r:id="rId68"/>
    <p:sldId id="526" r:id="rId69"/>
    <p:sldId id="527" r:id="rId70"/>
    <p:sldId id="528" r:id="rId71"/>
    <p:sldId id="479" r:id="rId72"/>
    <p:sldId id="549" r:id="rId73"/>
    <p:sldId id="550" r:id="rId74"/>
    <p:sldId id="551" r:id="rId75"/>
    <p:sldId id="552" r:id="rId76"/>
    <p:sldId id="554" r:id="rId77"/>
    <p:sldId id="555" r:id="rId78"/>
    <p:sldId id="556" r:id="rId79"/>
    <p:sldId id="567" r:id="rId80"/>
    <p:sldId id="568" r:id="rId81"/>
    <p:sldId id="560" r:id="rId82"/>
    <p:sldId id="561" r:id="rId83"/>
    <p:sldId id="569" r:id="rId84"/>
    <p:sldId id="566" r:id="rId85"/>
    <p:sldId id="480" r:id="rId86"/>
    <p:sldId id="481" r:id="rId87"/>
    <p:sldId id="482" r:id="rId88"/>
    <p:sldId id="483" r:id="rId89"/>
    <p:sldId id="484" r:id="rId90"/>
    <p:sldId id="485" r:id="rId91"/>
    <p:sldId id="486" r:id="rId92"/>
    <p:sldId id="487" r:id="rId93"/>
    <p:sldId id="532" r:id="rId94"/>
    <p:sldId id="535" r:id="rId95"/>
    <p:sldId id="542" r:id="rId96"/>
    <p:sldId id="543" r:id="rId97"/>
    <p:sldId id="547" r:id="rId98"/>
    <p:sldId id="572" r:id="rId99"/>
    <p:sldId id="573" r:id="rId100"/>
    <p:sldId id="574" r:id="rId101"/>
    <p:sldId id="575" r:id="rId102"/>
    <p:sldId id="577" r:id="rId103"/>
    <p:sldId id="576" r:id="rId104"/>
  </p:sldIdLst>
  <p:sldSz cx="12192000" cy="6858000"/>
  <p:notesSz cx="10234613" cy="7099300"/>
  <p:defaultTextStyle>
    <a:defPPr>
      <a:defRPr lang="zh-TW"/>
    </a:defPPr>
    <a:lvl1pPr algn="l" rtl="0" fontAlgn="base">
      <a:spcBef>
        <a:spcPct val="0"/>
      </a:spcBef>
      <a:spcAft>
        <a:spcPct val="0"/>
      </a:spcAft>
      <a:defRPr kumimoji="1" sz="2400" kern="1200">
        <a:solidFill>
          <a:schemeClr val="tx1"/>
        </a:solidFill>
        <a:latin typeface="Times New Roman" pitchFamily="18" charset="0"/>
        <a:ea typeface="細明體" pitchFamily="49"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細明體" pitchFamily="49"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細明體" pitchFamily="49"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細明體" pitchFamily="49"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細明體" pitchFamily="49" charset="-120"/>
        <a:cs typeface="+mn-cs"/>
      </a:defRPr>
    </a:lvl5pPr>
    <a:lvl6pPr marL="2286000" algn="l" defTabSz="914400" rtl="0" eaLnBrk="1" latinLnBrk="0" hangingPunct="1">
      <a:defRPr kumimoji="1" sz="2400" kern="1200">
        <a:solidFill>
          <a:schemeClr val="tx1"/>
        </a:solidFill>
        <a:latin typeface="Times New Roman" pitchFamily="18" charset="0"/>
        <a:ea typeface="細明體" pitchFamily="49" charset="-120"/>
        <a:cs typeface="+mn-cs"/>
      </a:defRPr>
    </a:lvl6pPr>
    <a:lvl7pPr marL="2743200" algn="l" defTabSz="914400" rtl="0" eaLnBrk="1" latinLnBrk="0" hangingPunct="1">
      <a:defRPr kumimoji="1" sz="2400" kern="1200">
        <a:solidFill>
          <a:schemeClr val="tx1"/>
        </a:solidFill>
        <a:latin typeface="Times New Roman" pitchFamily="18" charset="0"/>
        <a:ea typeface="細明體" pitchFamily="49" charset="-120"/>
        <a:cs typeface="+mn-cs"/>
      </a:defRPr>
    </a:lvl7pPr>
    <a:lvl8pPr marL="3200400" algn="l" defTabSz="914400" rtl="0" eaLnBrk="1" latinLnBrk="0" hangingPunct="1">
      <a:defRPr kumimoji="1" sz="2400" kern="1200">
        <a:solidFill>
          <a:schemeClr val="tx1"/>
        </a:solidFill>
        <a:latin typeface="Times New Roman" pitchFamily="18" charset="0"/>
        <a:ea typeface="細明體" pitchFamily="49" charset="-120"/>
        <a:cs typeface="+mn-cs"/>
      </a:defRPr>
    </a:lvl8pPr>
    <a:lvl9pPr marL="3657600" algn="l" defTabSz="914400" rtl="0" eaLnBrk="1" latinLnBrk="0" hangingPunct="1">
      <a:defRPr kumimoji="1" sz="2400" kern="1200">
        <a:solidFill>
          <a:schemeClr val="tx1"/>
        </a:solidFill>
        <a:latin typeface="Times New Roman" pitchFamily="18" charset="0"/>
        <a:ea typeface="細明體" pitchFamily="49" charset="-120"/>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36" userDrawn="1">
          <p15:clr>
            <a:srgbClr val="A4A3A4"/>
          </p15:clr>
        </p15:guide>
        <p15:guide id="2" pos="322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CCFF"/>
    <a:srgbClr val="CCFFFF"/>
    <a:srgbClr val="FFCC99"/>
    <a:srgbClr val="FFCC66"/>
    <a:srgbClr val="CCCCFF"/>
    <a:srgbClr val="99FF99"/>
    <a:srgbClr val="FFFF99"/>
    <a:srgbClr val="FFFF6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03" autoAdjust="0"/>
    <p:restoredTop sz="93633" autoAdjust="0"/>
  </p:normalViewPr>
  <p:slideViewPr>
    <p:cSldViewPr snapToObjects="1">
      <p:cViewPr varScale="1">
        <p:scale>
          <a:sx n="58" d="100"/>
          <a:sy n="58" d="100"/>
        </p:scale>
        <p:origin x="771" y="45"/>
      </p:cViewPr>
      <p:guideLst>
        <p:guide orient="horz" pos="2160"/>
        <p:guide pos="3840"/>
      </p:guideLst>
    </p:cSldViewPr>
  </p:slideViewPr>
  <p:outlineViewPr>
    <p:cViewPr>
      <p:scale>
        <a:sx n="25" d="100"/>
        <a:sy n="25" d="100"/>
      </p:scale>
      <p:origin x="0" y="-12523"/>
    </p:cViewPr>
    <p:sldLst>
      <p:sld r:id="rId1" collapse="1"/>
    </p:sldLst>
  </p:outlineViewPr>
  <p:notesTextViewPr>
    <p:cViewPr>
      <p:scale>
        <a:sx n="150" d="100"/>
        <a:sy n="150" d="100"/>
      </p:scale>
      <p:origin x="0" y="0"/>
    </p:cViewPr>
  </p:notesTextViewPr>
  <p:sorterViewPr>
    <p:cViewPr varScale="1">
      <p:scale>
        <a:sx n="1" d="1"/>
        <a:sy n="1" d="1"/>
      </p:scale>
      <p:origin x="0" y="-30518"/>
    </p:cViewPr>
  </p:sorterViewPr>
  <p:notesViewPr>
    <p:cSldViewPr snapToObjects="1">
      <p:cViewPr>
        <p:scale>
          <a:sx n="66" d="100"/>
          <a:sy n="66" d="100"/>
        </p:scale>
        <p:origin x="-1608" y="648"/>
      </p:cViewPr>
      <p:guideLst>
        <p:guide orient="horz" pos="2236"/>
        <p:guide pos="322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_rels/viewProps.xml.rels><?xml version="1.0" encoding="UTF-8" standalone="yes"?>
<Relationships xmlns="http://schemas.openxmlformats.org/package/2006/relationships"><Relationship Id="rId1" Type="http://schemas.openxmlformats.org/officeDocument/2006/relationships/slide" Target="slides/slide84.xml"/></Relationships>
</file>

<file path=ppt/charts/_rels/chart1.xml.rels><?xml version="1.0" encoding="UTF-8" standalone="yes"?>
<Relationships xmlns="http://schemas.openxmlformats.org/package/2006/relationships"><Relationship Id="rId3" Type="http://schemas.openxmlformats.org/officeDocument/2006/relationships/oleObject" Target="file:///D:\mkkuo\msoffice\powerpnt\course\Math-a1\2015%20math\Midterm\App.%20Math--midterm%20&#25104;&#32318;_201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mkkuo\msoffice\powerpnt\course\Math-a1\2015%20math\Midterm\App.%20Math--midterm%20&#25104;&#32318;_201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TW" sz="1400"/>
              <a:t>distribution of score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3"/>
          <c:order val="0"/>
          <c:tx>
            <c:strRef>
              <c:f>'2015-02 class (Prof. Lei)'!$N$9:$N$17</c:f>
              <c:strCache>
                <c:ptCount val="9"/>
                <c:pt idx="0">
                  <c:v>1</c:v>
                </c:pt>
                <c:pt idx="1">
                  <c:v>1</c:v>
                </c:pt>
                <c:pt idx="2">
                  <c:v>4</c:v>
                </c:pt>
                <c:pt idx="3">
                  <c:v>7</c:v>
                </c:pt>
                <c:pt idx="4">
                  <c:v>11</c:v>
                </c:pt>
                <c:pt idx="5">
                  <c:v>9</c:v>
                </c:pt>
                <c:pt idx="6">
                  <c:v>2</c:v>
                </c:pt>
                <c:pt idx="7">
                  <c:v>2</c:v>
                </c:pt>
                <c:pt idx="8">
                  <c:v>1</c:v>
                </c:pt>
              </c:strCache>
            </c:strRef>
          </c:tx>
          <c:spPr>
            <a:solidFill>
              <a:srgbClr val="92D050"/>
            </a:solidFill>
            <a:ln>
              <a:solidFill>
                <a:schemeClr val="tx1"/>
              </a:solidFill>
            </a:ln>
            <a:effectLst/>
          </c:spPr>
          <c:invertIfNegative val="0"/>
          <c:cat>
            <c:numRef>
              <c:f>'2015-02 class (Prof. Lei)'!$L$9:$L$17</c:f>
              <c:numCache>
                <c:formatCode>General</c:formatCode>
                <c:ptCount val="9"/>
                <c:pt idx="0">
                  <c:v>20</c:v>
                </c:pt>
                <c:pt idx="1">
                  <c:v>30</c:v>
                </c:pt>
                <c:pt idx="2">
                  <c:v>40</c:v>
                </c:pt>
                <c:pt idx="3">
                  <c:v>50</c:v>
                </c:pt>
                <c:pt idx="4">
                  <c:v>60</c:v>
                </c:pt>
                <c:pt idx="5">
                  <c:v>70</c:v>
                </c:pt>
                <c:pt idx="6">
                  <c:v>80</c:v>
                </c:pt>
                <c:pt idx="7">
                  <c:v>90</c:v>
                </c:pt>
                <c:pt idx="8">
                  <c:v>100</c:v>
                </c:pt>
              </c:numCache>
            </c:numRef>
          </c:cat>
          <c:val>
            <c:numRef>
              <c:f>'2015-02 class (Prof. Lei)'!$N$9:$N$17</c:f>
              <c:numCache>
                <c:formatCode>General</c:formatCode>
                <c:ptCount val="9"/>
                <c:pt idx="0">
                  <c:v>1</c:v>
                </c:pt>
                <c:pt idx="1">
                  <c:v>1</c:v>
                </c:pt>
                <c:pt idx="2">
                  <c:v>4</c:v>
                </c:pt>
                <c:pt idx="3">
                  <c:v>7</c:v>
                </c:pt>
                <c:pt idx="4">
                  <c:v>11</c:v>
                </c:pt>
                <c:pt idx="5">
                  <c:v>9</c:v>
                </c:pt>
                <c:pt idx="6">
                  <c:v>2</c:v>
                </c:pt>
                <c:pt idx="7">
                  <c:v>2</c:v>
                </c:pt>
                <c:pt idx="8">
                  <c:v>1</c:v>
                </c:pt>
              </c:numCache>
            </c:numRef>
          </c:val>
          <c:extLst>
            <c:ext xmlns:c16="http://schemas.microsoft.com/office/drawing/2014/chart" uri="{C3380CC4-5D6E-409C-BE32-E72D297353CC}">
              <c16:uniqueId val="{00000000-DB12-4E03-BF1D-471F743734F5}"/>
            </c:ext>
          </c:extLst>
        </c:ser>
        <c:dLbls>
          <c:showLegendKey val="0"/>
          <c:showVal val="0"/>
          <c:showCatName val="0"/>
          <c:showSerName val="0"/>
          <c:showPercent val="0"/>
          <c:showBubbleSize val="0"/>
        </c:dLbls>
        <c:gapWidth val="219"/>
        <c:overlap val="-27"/>
        <c:axId val="34460416"/>
        <c:axId val="34461952"/>
      </c:barChart>
      <c:catAx>
        <c:axId val="34460416"/>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crossAx val="34461952"/>
        <c:crosses val="autoZero"/>
        <c:auto val="1"/>
        <c:lblAlgn val="ctr"/>
        <c:lblOffset val="100"/>
        <c:noMultiLvlLbl val="0"/>
      </c:catAx>
      <c:valAx>
        <c:axId val="34461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crossAx val="34460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TW"/>
              <a:t>distribution of score</a:t>
            </a:r>
            <a:endParaRPr lang="zh-TW"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manualLayout>
          <c:layoutTarget val="inner"/>
          <c:xMode val="edge"/>
          <c:yMode val="edge"/>
          <c:x val="9.7136482939632549E-2"/>
          <c:y val="0.16768518518518521"/>
          <c:w val="0.90286351706036749"/>
          <c:h val="0.71565616797900267"/>
        </c:manualLayout>
      </c:layout>
      <c:barChart>
        <c:barDir val="col"/>
        <c:grouping val="clustered"/>
        <c:varyColors val="0"/>
        <c:ser>
          <c:idx val="0"/>
          <c:order val="0"/>
          <c:spPr>
            <a:solidFill>
              <a:srgbClr val="FFFF00"/>
            </a:solidFill>
            <a:ln>
              <a:solidFill>
                <a:schemeClr val="tx1"/>
              </a:solidFill>
            </a:ln>
            <a:effectLst/>
          </c:spPr>
          <c:invertIfNegative val="0"/>
          <c:cat>
            <c:numRef>
              <c:f>'2015-01 class (Prof. Kuo)'!$L$10:$L$18</c:f>
              <c:numCache>
                <c:formatCode>General</c:formatCode>
                <c:ptCount val="9"/>
                <c:pt idx="0">
                  <c:v>20</c:v>
                </c:pt>
                <c:pt idx="1">
                  <c:v>30</c:v>
                </c:pt>
                <c:pt idx="2">
                  <c:v>40</c:v>
                </c:pt>
                <c:pt idx="3">
                  <c:v>50</c:v>
                </c:pt>
                <c:pt idx="4">
                  <c:v>60</c:v>
                </c:pt>
                <c:pt idx="5">
                  <c:v>70</c:v>
                </c:pt>
                <c:pt idx="6">
                  <c:v>80</c:v>
                </c:pt>
                <c:pt idx="7">
                  <c:v>90</c:v>
                </c:pt>
                <c:pt idx="8">
                  <c:v>100</c:v>
                </c:pt>
              </c:numCache>
            </c:numRef>
          </c:cat>
          <c:val>
            <c:numRef>
              <c:f>'2015-01 class (Prof. Kuo)'!$N$10:$N$18</c:f>
              <c:numCache>
                <c:formatCode>General</c:formatCode>
                <c:ptCount val="9"/>
                <c:pt idx="0">
                  <c:v>2</c:v>
                </c:pt>
                <c:pt idx="1">
                  <c:v>3</c:v>
                </c:pt>
                <c:pt idx="2">
                  <c:v>2</c:v>
                </c:pt>
                <c:pt idx="3">
                  <c:v>4</c:v>
                </c:pt>
                <c:pt idx="4">
                  <c:v>9</c:v>
                </c:pt>
                <c:pt idx="5">
                  <c:v>6</c:v>
                </c:pt>
                <c:pt idx="6">
                  <c:v>7</c:v>
                </c:pt>
                <c:pt idx="7">
                  <c:v>2</c:v>
                </c:pt>
                <c:pt idx="8">
                  <c:v>1</c:v>
                </c:pt>
              </c:numCache>
            </c:numRef>
          </c:val>
          <c:extLst>
            <c:ext xmlns:c16="http://schemas.microsoft.com/office/drawing/2014/chart" uri="{C3380CC4-5D6E-409C-BE32-E72D297353CC}">
              <c16:uniqueId val="{00000000-C84D-481A-8D66-7D7315E4AF91}"/>
            </c:ext>
          </c:extLst>
        </c:ser>
        <c:dLbls>
          <c:showLegendKey val="0"/>
          <c:showVal val="0"/>
          <c:showCatName val="0"/>
          <c:showSerName val="0"/>
          <c:showPercent val="0"/>
          <c:showBubbleSize val="0"/>
        </c:dLbls>
        <c:gapWidth val="219"/>
        <c:overlap val="-27"/>
        <c:axId val="99043200"/>
        <c:axId val="99044736"/>
      </c:barChart>
      <c:catAx>
        <c:axId val="99043200"/>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crossAx val="99044736"/>
        <c:crosses val="autoZero"/>
        <c:auto val="1"/>
        <c:lblAlgn val="ctr"/>
        <c:lblOffset val="100"/>
        <c:noMultiLvlLbl val="0"/>
      </c:catAx>
      <c:valAx>
        <c:axId val="99044736"/>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crossAx val="99043200"/>
        <c:crosses val="autoZero"/>
        <c:crossBetween val="between"/>
        <c:majorUnit val="2"/>
        <c:minorUnit val="1"/>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21.wmf"/><Relationship Id="rId13" Type="http://schemas.openxmlformats.org/officeDocument/2006/relationships/image" Target="../media/image126.wmf"/><Relationship Id="rId3" Type="http://schemas.openxmlformats.org/officeDocument/2006/relationships/image" Target="../media/image116.wmf"/><Relationship Id="rId7" Type="http://schemas.openxmlformats.org/officeDocument/2006/relationships/image" Target="../media/image120.wmf"/><Relationship Id="rId12" Type="http://schemas.openxmlformats.org/officeDocument/2006/relationships/image" Target="../media/image125.wmf"/><Relationship Id="rId2" Type="http://schemas.openxmlformats.org/officeDocument/2006/relationships/image" Target="../media/image115.wmf"/><Relationship Id="rId16" Type="http://schemas.openxmlformats.org/officeDocument/2006/relationships/image" Target="../media/image129.wmf"/><Relationship Id="rId1" Type="http://schemas.openxmlformats.org/officeDocument/2006/relationships/image" Target="../media/image114.wmf"/><Relationship Id="rId6" Type="http://schemas.openxmlformats.org/officeDocument/2006/relationships/image" Target="../media/image119.wmf"/><Relationship Id="rId11" Type="http://schemas.openxmlformats.org/officeDocument/2006/relationships/image" Target="../media/image124.wmf"/><Relationship Id="rId5" Type="http://schemas.openxmlformats.org/officeDocument/2006/relationships/image" Target="../media/image118.wmf"/><Relationship Id="rId15" Type="http://schemas.openxmlformats.org/officeDocument/2006/relationships/image" Target="../media/image128.wmf"/><Relationship Id="rId10" Type="http://schemas.openxmlformats.org/officeDocument/2006/relationships/image" Target="../media/image123.wmf"/><Relationship Id="rId4" Type="http://schemas.openxmlformats.org/officeDocument/2006/relationships/image" Target="../media/image117.wmf"/><Relationship Id="rId9" Type="http://schemas.openxmlformats.org/officeDocument/2006/relationships/image" Target="../media/image122.wmf"/><Relationship Id="rId14" Type="http://schemas.openxmlformats.org/officeDocument/2006/relationships/image" Target="../media/image127.wmf"/></Relationships>
</file>

<file path=ppt/drawings/_rels/vmlDrawing11.vml.rels><?xml version="1.0" encoding="UTF-8" standalone="yes"?>
<Relationships xmlns="http://schemas.openxmlformats.org/package/2006/relationships"><Relationship Id="rId13" Type="http://schemas.openxmlformats.org/officeDocument/2006/relationships/image" Target="../media/image139.wmf"/><Relationship Id="rId18" Type="http://schemas.openxmlformats.org/officeDocument/2006/relationships/image" Target="../media/image144.wmf"/><Relationship Id="rId26" Type="http://schemas.openxmlformats.org/officeDocument/2006/relationships/image" Target="../media/image152.wmf"/><Relationship Id="rId3" Type="http://schemas.openxmlformats.org/officeDocument/2006/relationships/image" Target="../media/image132.wmf"/><Relationship Id="rId21" Type="http://schemas.openxmlformats.org/officeDocument/2006/relationships/image" Target="../media/image147.wmf"/><Relationship Id="rId7" Type="http://schemas.openxmlformats.org/officeDocument/2006/relationships/image" Target="../media/image118.wmf"/><Relationship Id="rId12" Type="http://schemas.openxmlformats.org/officeDocument/2006/relationships/image" Target="../media/image138.wmf"/><Relationship Id="rId17" Type="http://schemas.openxmlformats.org/officeDocument/2006/relationships/image" Target="../media/image143.wmf"/><Relationship Id="rId25" Type="http://schemas.openxmlformats.org/officeDocument/2006/relationships/image" Target="../media/image151.wmf"/><Relationship Id="rId33" Type="http://schemas.openxmlformats.org/officeDocument/2006/relationships/image" Target="../media/image159.wmf"/><Relationship Id="rId2" Type="http://schemas.openxmlformats.org/officeDocument/2006/relationships/image" Target="../media/image131.wmf"/><Relationship Id="rId16" Type="http://schemas.openxmlformats.org/officeDocument/2006/relationships/image" Target="../media/image142.wmf"/><Relationship Id="rId20" Type="http://schemas.openxmlformats.org/officeDocument/2006/relationships/image" Target="../media/image146.wmf"/><Relationship Id="rId29" Type="http://schemas.openxmlformats.org/officeDocument/2006/relationships/image" Target="../media/image155.wmf"/><Relationship Id="rId1" Type="http://schemas.openxmlformats.org/officeDocument/2006/relationships/image" Target="../media/image130.wmf"/><Relationship Id="rId6" Type="http://schemas.openxmlformats.org/officeDocument/2006/relationships/image" Target="../media/image135.wmf"/><Relationship Id="rId11" Type="http://schemas.openxmlformats.org/officeDocument/2006/relationships/image" Target="../media/image137.wmf"/><Relationship Id="rId24" Type="http://schemas.openxmlformats.org/officeDocument/2006/relationships/image" Target="../media/image150.wmf"/><Relationship Id="rId32" Type="http://schemas.openxmlformats.org/officeDocument/2006/relationships/image" Target="../media/image158.wmf"/><Relationship Id="rId5" Type="http://schemas.openxmlformats.org/officeDocument/2006/relationships/image" Target="../media/image134.wmf"/><Relationship Id="rId15" Type="http://schemas.openxmlformats.org/officeDocument/2006/relationships/image" Target="../media/image141.wmf"/><Relationship Id="rId23" Type="http://schemas.openxmlformats.org/officeDocument/2006/relationships/image" Target="../media/image149.wmf"/><Relationship Id="rId28" Type="http://schemas.openxmlformats.org/officeDocument/2006/relationships/image" Target="../media/image154.wmf"/><Relationship Id="rId10" Type="http://schemas.openxmlformats.org/officeDocument/2006/relationships/image" Target="../media/image136.wmf"/><Relationship Id="rId19" Type="http://schemas.openxmlformats.org/officeDocument/2006/relationships/image" Target="../media/image145.wmf"/><Relationship Id="rId31" Type="http://schemas.openxmlformats.org/officeDocument/2006/relationships/image" Target="../media/image157.wmf"/><Relationship Id="rId4" Type="http://schemas.openxmlformats.org/officeDocument/2006/relationships/image" Target="../media/image133.wmf"/><Relationship Id="rId9" Type="http://schemas.openxmlformats.org/officeDocument/2006/relationships/image" Target="../media/image120.wmf"/><Relationship Id="rId14" Type="http://schemas.openxmlformats.org/officeDocument/2006/relationships/image" Target="../media/image140.wmf"/><Relationship Id="rId22" Type="http://schemas.openxmlformats.org/officeDocument/2006/relationships/image" Target="../media/image148.wmf"/><Relationship Id="rId27" Type="http://schemas.openxmlformats.org/officeDocument/2006/relationships/image" Target="../media/image153.wmf"/><Relationship Id="rId30" Type="http://schemas.openxmlformats.org/officeDocument/2006/relationships/image" Target="../media/image156.wmf"/><Relationship Id="rId8" Type="http://schemas.openxmlformats.org/officeDocument/2006/relationships/image" Target="../media/image119.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67.wmf"/><Relationship Id="rId3" Type="http://schemas.openxmlformats.org/officeDocument/2006/relationships/image" Target="../media/image162.wmf"/><Relationship Id="rId7" Type="http://schemas.openxmlformats.org/officeDocument/2006/relationships/image" Target="../media/image166.wmf"/><Relationship Id="rId12" Type="http://schemas.openxmlformats.org/officeDocument/2006/relationships/image" Target="../media/image169.wmf"/><Relationship Id="rId2" Type="http://schemas.openxmlformats.org/officeDocument/2006/relationships/image" Target="../media/image161.wmf"/><Relationship Id="rId1" Type="http://schemas.openxmlformats.org/officeDocument/2006/relationships/image" Target="../media/image160.wmf"/><Relationship Id="rId6" Type="http://schemas.openxmlformats.org/officeDocument/2006/relationships/image" Target="../media/image165.wmf"/><Relationship Id="rId11" Type="http://schemas.openxmlformats.org/officeDocument/2006/relationships/image" Target="../media/image120.wmf"/><Relationship Id="rId5" Type="http://schemas.openxmlformats.org/officeDocument/2006/relationships/image" Target="../media/image164.wmf"/><Relationship Id="rId10" Type="http://schemas.openxmlformats.org/officeDocument/2006/relationships/image" Target="../media/image118.wmf"/><Relationship Id="rId4" Type="http://schemas.openxmlformats.org/officeDocument/2006/relationships/image" Target="../media/image163.wmf"/><Relationship Id="rId9" Type="http://schemas.openxmlformats.org/officeDocument/2006/relationships/image" Target="../media/image168.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77.wmf"/><Relationship Id="rId13" Type="http://schemas.openxmlformats.org/officeDocument/2006/relationships/image" Target="../media/image182.wmf"/><Relationship Id="rId18" Type="http://schemas.openxmlformats.org/officeDocument/2006/relationships/image" Target="../media/image186.wmf"/><Relationship Id="rId3" Type="http://schemas.openxmlformats.org/officeDocument/2006/relationships/image" Target="../media/image172.wmf"/><Relationship Id="rId21" Type="http://schemas.openxmlformats.org/officeDocument/2006/relationships/image" Target="../media/image189.wmf"/><Relationship Id="rId7" Type="http://schemas.openxmlformats.org/officeDocument/2006/relationships/image" Target="../media/image176.wmf"/><Relationship Id="rId12" Type="http://schemas.openxmlformats.org/officeDocument/2006/relationships/image" Target="../media/image181.wmf"/><Relationship Id="rId17" Type="http://schemas.openxmlformats.org/officeDocument/2006/relationships/image" Target="../media/image167.wmf"/><Relationship Id="rId2" Type="http://schemas.openxmlformats.org/officeDocument/2006/relationships/image" Target="../media/image171.wmf"/><Relationship Id="rId16" Type="http://schemas.openxmlformats.org/officeDocument/2006/relationships/image" Target="../media/image185.wmf"/><Relationship Id="rId20" Type="http://schemas.openxmlformats.org/officeDocument/2006/relationships/image" Target="../media/image188.wmf"/><Relationship Id="rId1" Type="http://schemas.openxmlformats.org/officeDocument/2006/relationships/image" Target="../media/image170.wmf"/><Relationship Id="rId6" Type="http://schemas.openxmlformats.org/officeDocument/2006/relationships/image" Target="../media/image175.wmf"/><Relationship Id="rId11" Type="http://schemas.openxmlformats.org/officeDocument/2006/relationships/image" Target="../media/image180.wmf"/><Relationship Id="rId5" Type="http://schemas.openxmlformats.org/officeDocument/2006/relationships/image" Target="../media/image174.wmf"/><Relationship Id="rId15" Type="http://schemas.openxmlformats.org/officeDocument/2006/relationships/image" Target="../media/image184.wmf"/><Relationship Id="rId10" Type="http://schemas.openxmlformats.org/officeDocument/2006/relationships/image" Target="../media/image179.wmf"/><Relationship Id="rId19" Type="http://schemas.openxmlformats.org/officeDocument/2006/relationships/image" Target="../media/image187.wmf"/><Relationship Id="rId4" Type="http://schemas.openxmlformats.org/officeDocument/2006/relationships/image" Target="../media/image173.wmf"/><Relationship Id="rId9" Type="http://schemas.openxmlformats.org/officeDocument/2006/relationships/image" Target="../media/image178.wmf"/><Relationship Id="rId14" Type="http://schemas.openxmlformats.org/officeDocument/2006/relationships/image" Target="../media/image183.wmf"/><Relationship Id="rId22" Type="http://schemas.openxmlformats.org/officeDocument/2006/relationships/image" Target="../media/image190.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98.wmf"/><Relationship Id="rId13" Type="http://schemas.openxmlformats.org/officeDocument/2006/relationships/image" Target="../media/image119.wmf"/><Relationship Id="rId3" Type="http://schemas.openxmlformats.org/officeDocument/2006/relationships/image" Target="../media/image193.wmf"/><Relationship Id="rId7" Type="http://schemas.openxmlformats.org/officeDocument/2006/relationships/image" Target="../media/image197.wmf"/><Relationship Id="rId12" Type="http://schemas.openxmlformats.org/officeDocument/2006/relationships/image" Target="../media/image120.wmf"/><Relationship Id="rId17" Type="http://schemas.openxmlformats.org/officeDocument/2006/relationships/image" Target="../media/image185.wmf"/><Relationship Id="rId2" Type="http://schemas.openxmlformats.org/officeDocument/2006/relationships/image" Target="../media/image192.wmf"/><Relationship Id="rId16" Type="http://schemas.openxmlformats.org/officeDocument/2006/relationships/image" Target="../media/image203.wmf"/><Relationship Id="rId1" Type="http://schemas.openxmlformats.org/officeDocument/2006/relationships/image" Target="../media/image191.wmf"/><Relationship Id="rId6" Type="http://schemas.openxmlformats.org/officeDocument/2006/relationships/image" Target="../media/image196.wmf"/><Relationship Id="rId11" Type="http://schemas.openxmlformats.org/officeDocument/2006/relationships/image" Target="../media/image118.wmf"/><Relationship Id="rId5" Type="http://schemas.openxmlformats.org/officeDocument/2006/relationships/image" Target="../media/image195.wmf"/><Relationship Id="rId15" Type="http://schemas.openxmlformats.org/officeDocument/2006/relationships/image" Target="../media/image202.wmf"/><Relationship Id="rId10" Type="http://schemas.openxmlformats.org/officeDocument/2006/relationships/image" Target="../media/image200.wmf"/><Relationship Id="rId4" Type="http://schemas.openxmlformats.org/officeDocument/2006/relationships/image" Target="../media/image194.wmf"/><Relationship Id="rId9" Type="http://schemas.openxmlformats.org/officeDocument/2006/relationships/image" Target="../media/image199.wmf"/><Relationship Id="rId14" Type="http://schemas.openxmlformats.org/officeDocument/2006/relationships/image" Target="../media/image201.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210.wmf"/><Relationship Id="rId13" Type="http://schemas.openxmlformats.org/officeDocument/2006/relationships/image" Target="../media/image215.wmf"/><Relationship Id="rId18" Type="http://schemas.openxmlformats.org/officeDocument/2006/relationships/image" Target="../media/image220.wmf"/><Relationship Id="rId26" Type="http://schemas.openxmlformats.org/officeDocument/2006/relationships/image" Target="../media/image228.wmf"/><Relationship Id="rId3" Type="http://schemas.openxmlformats.org/officeDocument/2006/relationships/image" Target="../media/image206.wmf"/><Relationship Id="rId21" Type="http://schemas.openxmlformats.org/officeDocument/2006/relationships/image" Target="../media/image223.wmf"/><Relationship Id="rId7" Type="http://schemas.openxmlformats.org/officeDocument/2006/relationships/image" Target="../media/image209.wmf"/><Relationship Id="rId12" Type="http://schemas.openxmlformats.org/officeDocument/2006/relationships/image" Target="../media/image214.wmf"/><Relationship Id="rId17" Type="http://schemas.openxmlformats.org/officeDocument/2006/relationships/image" Target="../media/image219.wmf"/><Relationship Id="rId25" Type="http://schemas.openxmlformats.org/officeDocument/2006/relationships/image" Target="../media/image227.wmf"/><Relationship Id="rId2" Type="http://schemas.openxmlformats.org/officeDocument/2006/relationships/image" Target="../media/image205.wmf"/><Relationship Id="rId16" Type="http://schemas.openxmlformats.org/officeDocument/2006/relationships/image" Target="../media/image218.wmf"/><Relationship Id="rId20" Type="http://schemas.openxmlformats.org/officeDocument/2006/relationships/image" Target="../media/image222.wmf"/><Relationship Id="rId1" Type="http://schemas.openxmlformats.org/officeDocument/2006/relationships/image" Target="../media/image204.wmf"/><Relationship Id="rId6" Type="http://schemas.openxmlformats.org/officeDocument/2006/relationships/image" Target="../media/image47.wmf"/><Relationship Id="rId11" Type="http://schemas.openxmlformats.org/officeDocument/2006/relationships/image" Target="../media/image213.wmf"/><Relationship Id="rId24" Type="http://schemas.openxmlformats.org/officeDocument/2006/relationships/image" Target="../media/image226.wmf"/><Relationship Id="rId5" Type="http://schemas.openxmlformats.org/officeDocument/2006/relationships/image" Target="../media/image208.wmf"/><Relationship Id="rId15" Type="http://schemas.openxmlformats.org/officeDocument/2006/relationships/image" Target="../media/image217.wmf"/><Relationship Id="rId23" Type="http://schemas.openxmlformats.org/officeDocument/2006/relationships/image" Target="../media/image225.wmf"/><Relationship Id="rId10" Type="http://schemas.openxmlformats.org/officeDocument/2006/relationships/image" Target="../media/image212.wmf"/><Relationship Id="rId19" Type="http://schemas.openxmlformats.org/officeDocument/2006/relationships/image" Target="../media/image221.wmf"/><Relationship Id="rId4" Type="http://schemas.openxmlformats.org/officeDocument/2006/relationships/image" Target="../media/image207.wmf"/><Relationship Id="rId9" Type="http://schemas.openxmlformats.org/officeDocument/2006/relationships/image" Target="../media/image211.wmf"/><Relationship Id="rId14" Type="http://schemas.openxmlformats.org/officeDocument/2006/relationships/image" Target="../media/image216.wmf"/><Relationship Id="rId22" Type="http://schemas.openxmlformats.org/officeDocument/2006/relationships/image" Target="../media/image224.wmf"/><Relationship Id="rId27" Type="http://schemas.openxmlformats.org/officeDocument/2006/relationships/image" Target="../media/image229.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237.wmf"/><Relationship Id="rId13" Type="http://schemas.openxmlformats.org/officeDocument/2006/relationships/image" Target="../media/image241.wmf"/><Relationship Id="rId18" Type="http://schemas.openxmlformats.org/officeDocument/2006/relationships/image" Target="../media/image246.wmf"/><Relationship Id="rId3" Type="http://schemas.openxmlformats.org/officeDocument/2006/relationships/image" Target="../media/image232.wmf"/><Relationship Id="rId21" Type="http://schemas.openxmlformats.org/officeDocument/2006/relationships/image" Target="../media/image249.wmf"/><Relationship Id="rId7" Type="http://schemas.openxmlformats.org/officeDocument/2006/relationships/image" Target="../media/image236.wmf"/><Relationship Id="rId12" Type="http://schemas.openxmlformats.org/officeDocument/2006/relationships/image" Target="../media/image240.wmf"/><Relationship Id="rId17" Type="http://schemas.openxmlformats.org/officeDocument/2006/relationships/image" Target="../media/image245.wmf"/><Relationship Id="rId25" Type="http://schemas.openxmlformats.org/officeDocument/2006/relationships/image" Target="../media/image253.wmf"/><Relationship Id="rId2" Type="http://schemas.openxmlformats.org/officeDocument/2006/relationships/image" Target="../media/image231.wmf"/><Relationship Id="rId16" Type="http://schemas.openxmlformats.org/officeDocument/2006/relationships/image" Target="../media/image244.wmf"/><Relationship Id="rId20" Type="http://schemas.openxmlformats.org/officeDocument/2006/relationships/image" Target="../media/image248.wmf"/><Relationship Id="rId1" Type="http://schemas.openxmlformats.org/officeDocument/2006/relationships/image" Target="../media/image230.wmf"/><Relationship Id="rId6" Type="http://schemas.openxmlformats.org/officeDocument/2006/relationships/image" Target="../media/image235.wmf"/><Relationship Id="rId11" Type="http://schemas.openxmlformats.org/officeDocument/2006/relationships/image" Target="../media/image239.wmf"/><Relationship Id="rId24" Type="http://schemas.openxmlformats.org/officeDocument/2006/relationships/image" Target="../media/image252.wmf"/><Relationship Id="rId5" Type="http://schemas.openxmlformats.org/officeDocument/2006/relationships/image" Target="../media/image234.wmf"/><Relationship Id="rId15" Type="http://schemas.openxmlformats.org/officeDocument/2006/relationships/image" Target="../media/image243.wmf"/><Relationship Id="rId23" Type="http://schemas.openxmlformats.org/officeDocument/2006/relationships/image" Target="../media/image251.wmf"/><Relationship Id="rId10" Type="http://schemas.openxmlformats.org/officeDocument/2006/relationships/image" Target="../media/image119.wmf"/><Relationship Id="rId19" Type="http://schemas.openxmlformats.org/officeDocument/2006/relationships/image" Target="../media/image247.wmf"/><Relationship Id="rId4" Type="http://schemas.openxmlformats.org/officeDocument/2006/relationships/image" Target="../media/image233.wmf"/><Relationship Id="rId9" Type="http://schemas.openxmlformats.org/officeDocument/2006/relationships/image" Target="../media/image238.wmf"/><Relationship Id="rId14" Type="http://schemas.openxmlformats.org/officeDocument/2006/relationships/image" Target="../media/image242.wmf"/><Relationship Id="rId22" Type="http://schemas.openxmlformats.org/officeDocument/2006/relationships/image" Target="../media/image250.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258.wmf"/><Relationship Id="rId13" Type="http://schemas.openxmlformats.org/officeDocument/2006/relationships/image" Target="../media/image259.wmf"/><Relationship Id="rId18" Type="http://schemas.openxmlformats.org/officeDocument/2006/relationships/image" Target="../media/image263.wmf"/><Relationship Id="rId26" Type="http://schemas.openxmlformats.org/officeDocument/2006/relationships/image" Target="../media/image268.wmf"/><Relationship Id="rId3" Type="http://schemas.openxmlformats.org/officeDocument/2006/relationships/image" Target="../media/image255.wmf"/><Relationship Id="rId21" Type="http://schemas.openxmlformats.org/officeDocument/2006/relationships/image" Target="../media/image264.wmf"/><Relationship Id="rId7" Type="http://schemas.openxmlformats.org/officeDocument/2006/relationships/image" Target="../media/image209.wmf"/><Relationship Id="rId12" Type="http://schemas.openxmlformats.org/officeDocument/2006/relationships/image" Target="../media/image214.wmf"/><Relationship Id="rId17" Type="http://schemas.openxmlformats.org/officeDocument/2006/relationships/image" Target="../media/image262.wmf"/><Relationship Id="rId25" Type="http://schemas.openxmlformats.org/officeDocument/2006/relationships/image" Target="../media/image267.wmf"/><Relationship Id="rId2" Type="http://schemas.openxmlformats.org/officeDocument/2006/relationships/image" Target="../media/image254.wmf"/><Relationship Id="rId16" Type="http://schemas.openxmlformats.org/officeDocument/2006/relationships/image" Target="../media/image261.wmf"/><Relationship Id="rId20" Type="http://schemas.openxmlformats.org/officeDocument/2006/relationships/image" Target="../media/image226.wmf"/><Relationship Id="rId1" Type="http://schemas.openxmlformats.org/officeDocument/2006/relationships/image" Target="../media/image204.wmf"/><Relationship Id="rId6" Type="http://schemas.openxmlformats.org/officeDocument/2006/relationships/image" Target="../media/image47.wmf"/><Relationship Id="rId11" Type="http://schemas.openxmlformats.org/officeDocument/2006/relationships/image" Target="../media/image213.wmf"/><Relationship Id="rId24" Type="http://schemas.openxmlformats.org/officeDocument/2006/relationships/image" Target="../media/image266.wmf"/><Relationship Id="rId5" Type="http://schemas.openxmlformats.org/officeDocument/2006/relationships/image" Target="../media/image257.wmf"/><Relationship Id="rId15" Type="http://schemas.openxmlformats.org/officeDocument/2006/relationships/image" Target="../media/image217.wmf"/><Relationship Id="rId23" Type="http://schemas.openxmlformats.org/officeDocument/2006/relationships/image" Target="../media/image265.wmf"/><Relationship Id="rId10" Type="http://schemas.openxmlformats.org/officeDocument/2006/relationships/image" Target="../media/image212.wmf"/><Relationship Id="rId19" Type="http://schemas.openxmlformats.org/officeDocument/2006/relationships/image" Target="../media/image221.wmf"/><Relationship Id="rId4" Type="http://schemas.openxmlformats.org/officeDocument/2006/relationships/image" Target="../media/image256.wmf"/><Relationship Id="rId9" Type="http://schemas.openxmlformats.org/officeDocument/2006/relationships/image" Target="../media/image211.wmf"/><Relationship Id="rId14" Type="http://schemas.openxmlformats.org/officeDocument/2006/relationships/image" Target="../media/image260.wmf"/><Relationship Id="rId22" Type="http://schemas.openxmlformats.org/officeDocument/2006/relationships/image" Target="../media/image222.wmf"/><Relationship Id="rId27" Type="http://schemas.openxmlformats.org/officeDocument/2006/relationships/image" Target="../media/image269.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277.wmf"/><Relationship Id="rId3" Type="http://schemas.openxmlformats.org/officeDocument/2006/relationships/image" Target="../media/image272.wmf"/><Relationship Id="rId7" Type="http://schemas.openxmlformats.org/officeDocument/2006/relationships/image" Target="../media/image276.wmf"/><Relationship Id="rId2" Type="http://schemas.openxmlformats.org/officeDocument/2006/relationships/image" Target="../media/image271.wmf"/><Relationship Id="rId1" Type="http://schemas.openxmlformats.org/officeDocument/2006/relationships/image" Target="../media/image270.wmf"/><Relationship Id="rId6" Type="http://schemas.openxmlformats.org/officeDocument/2006/relationships/image" Target="../media/image275.wmf"/><Relationship Id="rId5" Type="http://schemas.openxmlformats.org/officeDocument/2006/relationships/image" Target="../media/image274.wmf"/><Relationship Id="rId4" Type="http://schemas.openxmlformats.org/officeDocument/2006/relationships/image" Target="../media/image273.wmf"/><Relationship Id="rId9" Type="http://schemas.openxmlformats.org/officeDocument/2006/relationships/image" Target="../media/image27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281.wmf"/><Relationship Id="rId2" Type="http://schemas.openxmlformats.org/officeDocument/2006/relationships/image" Target="../media/image280.wmf"/><Relationship Id="rId1" Type="http://schemas.openxmlformats.org/officeDocument/2006/relationships/image" Target="../media/image27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289.wmf"/><Relationship Id="rId13" Type="http://schemas.openxmlformats.org/officeDocument/2006/relationships/image" Target="../media/image294.wmf"/><Relationship Id="rId3" Type="http://schemas.openxmlformats.org/officeDocument/2006/relationships/image" Target="../media/image284.wmf"/><Relationship Id="rId7" Type="http://schemas.openxmlformats.org/officeDocument/2006/relationships/image" Target="../media/image288.wmf"/><Relationship Id="rId12" Type="http://schemas.openxmlformats.org/officeDocument/2006/relationships/image" Target="../media/image293.wmf"/><Relationship Id="rId2" Type="http://schemas.openxmlformats.org/officeDocument/2006/relationships/image" Target="../media/image283.wmf"/><Relationship Id="rId1" Type="http://schemas.openxmlformats.org/officeDocument/2006/relationships/image" Target="../media/image282.wmf"/><Relationship Id="rId6" Type="http://schemas.openxmlformats.org/officeDocument/2006/relationships/image" Target="../media/image287.wmf"/><Relationship Id="rId11" Type="http://schemas.openxmlformats.org/officeDocument/2006/relationships/image" Target="../media/image292.wmf"/><Relationship Id="rId5" Type="http://schemas.openxmlformats.org/officeDocument/2006/relationships/image" Target="../media/image286.wmf"/><Relationship Id="rId10" Type="http://schemas.openxmlformats.org/officeDocument/2006/relationships/image" Target="../media/image291.wmf"/><Relationship Id="rId4" Type="http://schemas.openxmlformats.org/officeDocument/2006/relationships/image" Target="../media/image285.wmf"/><Relationship Id="rId9" Type="http://schemas.openxmlformats.org/officeDocument/2006/relationships/image" Target="../media/image290.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302.wmf"/><Relationship Id="rId13" Type="http://schemas.openxmlformats.org/officeDocument/2006/relationships/image" Target="../media/image307.wmf"/><Relationship Id="rId3" Type="http://schemas.openxmlformats.org/officeDocument/2006/relationships/image" Target="../media/image297.wmf"/><Relationship Id="rId7" Type="http://schemas.openxmlformats.org/officeDocument/2006/relationships/image" Target="../media/image301.wmf"/><Relationship Id="rId12" Type="http://schemas.openxmlformats.org/officeDocument/2006/relationships/image" Target="../media/image306.wmf"/><Relationship Id="rId2" Type="http://schemas.openxmlformats.org/officeDocument/2006/relationships/image" Target="../media/image296.wmf"/><Relationship Id="rId1" Type="http://schemas.openxmlformats.org/officeDocument/2006/relationships/image" Target="../media/image295.wmf"/><Relationship Id="rId6" Type="http://schemas.openxmlformats.org/officeDocument/2006/relationships/image" Target="../media/image300.wmf"/><Relationship Id="rId11" Type="http://schemas.openxmlformats.org/officeDocument/2006/relationships/image" Target="../media/image305.wmf"/><Relationship Id="rId5" Type="http://schemas.openxmlformats.org/officeDocument/2006/relationships/image" Target="../media/image299.wmf"/><Relationship Id="rId10" Type="http://schemas.openxmlformats.org/officeDocument/2006/relationships/image" Target="../media/image304.wmf"/><Relationship Id="rId4" Type="http://schemas.openxmlformats.org/officeDocument/2006/relationships/image" Target="../media/image298.wmf"/><Relationship Id="rId9" Type="http://schemas.openxmlformats.org/officeDocument/2006/relationships/image" Target="../media/image303.wmf"/><Relationship Id="rId14" Type="http://schemas.openxmlformats.org/officeDocument/2006/relationships/image" Target="../media/image308.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316.wmf"/><Relationship Id="rId13" Type="http://schemas.openxmlformats.org/officeDocument/2006/relationships/image" Target="../media/image321.wmf"/><Relationship Id="rId18" Type="http://schemas.openxmlformats.org/officeDocument/2006/relationships/image" Target="../media/image326.wmf"/><Relationship Id="rId3" Type="http://schemas.openxmlformats.org/officeDocument/2006/relationships/image" Target="../media/image311.wmf"/><Relationship Id="rId7" Type="http://schemas.openxmlformats.org/officeDocument/2006/relationships/image" Target="../media/image315.wmf"/><Relationship Id="rId12" Type="http://schemas.openxmlformats.org/officeDocument/2006/relationships/image" Target="../media/image320.wmf"/><Relationship Id="rId17" Type="http://schemas.openxmlformats.org/officeDocument/2006/relationships/image" Target="../media/image325.wmf"/><Relationship Id="rId2" Type="http://schemas.openxmlformats.org/officeDocument/2006/relationships/image" Target="../media/image310.wmf"/><Relationship Id="rId16" Type="http://schemas.openxmlformats.org/officeDocument/2006/relationships/image" Target="../media/image324.wmf"/><Relationship Id="rId1" Type="http://schemas.openxmlformats.org/officeDocument/2006/relationships/image" Target="../media/image309.wmf"/><Relationship Id="rId6" Type="http://schemas.openxmlformats.org/officeDocument/2006/relationships/image" Target="../media/image314.wmf"/><Relationship Id="rId11" Type="http://schemas.openxmlformats.org/officeDocument/2006/relationships/image" Target="../media/image319.wmf"/><Relationship Id="rId5" Type="http://schemas.openxmlformats.org/officeDocument/2006/relationships/image" Target="../media/image313.wmf"/><Relationship Id="rId15" Type="http://schemas.openxmlformats.org/officeDocument/2006/relationships/image" Target="../media/image323.wmf"/><Relationship Id="rId10" Type="http://schemas.openxmlformats.org/officeDocument/2006/relationships/image" Target="../media/image318.wmf"/><Relationship Id="rId19" Type="http://schemas.openxmlformats.org/officeDocument/2006/relationships/image" Target="../media/image327.wmf"/><Relationship Id="rId4" Type="http://schemas.openxmlformats.org/officeDocument/2006/relationships/image" Target="../media/image312.wmf"/><Relationship Id="rId9" Type="http://schemas.openxmlformats.org/officeDocument/2006/relationships/image" Target="../media/image317.wmf"/><Relationship Id="rId14" Type="http://schemas.openxmlformats.org/officeDocument/2006/relationships/image" Target="../media/image322.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332.wmf"/><Relationship Id="rId13" Type="http://schemas.openxmlformats.org/officeDocument/2006/relationships/image" Target="../media/image337.wmf"/><Relationship Id="rId3" Type="http://schemas.openxmlformats.org/officeDocument/2006/relationships/image" Target="../media/image297.wmf"/><Relationship Id="rId7" Type="http://schemas.openxmlformats.org/officeDocument/2006/relationships/image" Target="../media/image331.wmf"/><Relationship Id="rId12" Type="http://schemas.openxmlformats.org/officeDocument/2006/relationships/image" Target="../media/image336.wmf"/><Relationship Id="rId2" Type="http://schemas.openxmlformats.org/officeDocument/2006/relationships/image" Target="../media/image326.wmf"/><Relationship Id="rId1" Type="http://schemas.openxmlformats.org/officeDocument/2006/relationships/image" Target="../media/image328.wmf"/><Relationship Id="rId6" Type="http://schemas.openxmlformats.org/officeDocument/2006/relationships/image" Target="../media/image330.wmf"/><Relationship Id="rId11" Type="http://schemas.openxmlformats.org/officeDocument/2006/relationships/image" Target="../media/image335.wmf"/><Relationship Id="rId5" Type="http://schemas.openxmlformats.org/officeDocument/2006/relationships/image" Target="../media/image314.wmf"/><Relationship Id="rId10" Type="http://schemas.openxmlformats.org/officeDocument/2006/relationships/image" Target="../media/image334.wmf"/><Relationship Id="rId4" Type="http://schemas.openxmlformats.org/officeDocument/2006/relationships/image" Target="../media/image329.wmf"/><Relationship Id="rId9" Type="http://schemas.openxmlformats.org/officeDocument/2006/relationships/image" Target="../media/image333.wmf"/><Relationship Id="rId14" Type="http://schemas.openxmlformats.org/officeDocument/2006/relationships/image" Target="../media/image338.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346.wmf"/><Relationship Id="rId3" Type="http://schemas.openxmlformats.org/officeDocument/2006/relationships/image" Target="../media/image341.wmf"/><Relationship Id="rId7" Type="http://schemas.openxmlformats.org/officeDocument/2006/relationships/image" Target="../media/image345.wmf"/><Relationship Id="rId12" Type="http://schemas.openxmlformats.org/officeDocument/2006/relationships/image" Target="../media/image350.wmf"/><Relationship Id="rId2" Type="http://schemas.openxmlformats.org/officeDocument/2006/relationships/image" Target="../media/image340.wmf"/><Relationship Id="rId1" Type="http://schemas.openxmlformats.org/officeDocument/2006/relationships/image" Target="../media/image339.wmf"/><Relationship Id="rId6" Type="http://schemas.openxmlformats.org/officeDocument/2006/relationships/image" Target="../media/image344.wmf"/><Relationship Id="rId11" Type="http://schemas.openxmlformats.org/officeDocument/2006/relationships/image" Target="../media/image349.wmf"/><Relationship Id="rId5" Type="http://schemas.openxmlformats.org/officeDocument/2006/relationships/image" Target="../media/image343.wmf"/><Relationship Id="rId10" Type="http://schemas.openxmlformats.org/officeDocument/2006/relationships/image" Target="../media/image348.wmf"/><Relationship Id="rId4" Type="http://schemas.openxmlformats.org/officeDocument/2006/relationships/image" Target="../media/image342.wmf"/><Relationship Id="rId9" Type="http://schemas.openxmlformats.org/officeDocument/2006/relationships/image" Target="../media/image347.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358.wmf"/><Relationship Id="rId13" Type="http://schemas.openxmlformats.org/officeDocument/2006/relationships/image" Target="../media/image363.wmf"/><Relationship Id="rId3" Type="http://schemas.openxmlformats.org/officeDocument/2006/relationships/image" Target="../media/image353.wmf"/><Relationship Id="rId7" Type="http://schemas.openxmlformats.org/officeDocument/2006/relationships/image" Target="../media/image357.wmf"/><Relationship Id="rId12" Type="http://schemas.openxmlformats.org/officeDocument/2006/relationships/image" Target="../media/image362.wmf"/><Relationship Id="rId2" Type="http://schemas.openxmlformats.org/officeDocument/2006/relationships/image" Target="../media/image352.wmf"/><Relationship Id="rId16" Type="http://schemas.openxmlformats.org/officeDocument/2006/relationships/image" Target="../media/image366.wmf"/><Relationship Id="rId1" Type="http://schemas.openxmlformats.org/officeDocument/2006/relationships/image" Target="../media/image351.wmf"/><Relationship Id="rId6" Type="http://schemas.openxmlformats.org/officeDocument/2006/relationships/image" Target="../media/image356.wmf"/><Relationship Id="rId11" Type="http://schemas.openxmlformats.org/officeDocument/2006/relationships/image" Target="../media/image361.wmf"/><Relationship Id="rId5" Type="http://schemas.openxmlformats.org/officeDocument/2006/relationships/image" Target="../media/image355.wmf"/><Relationship Id="rId15" Type="http://schemas.openxmlformats.org/officeDocument/2006/relationships/image" Target="../media/image365.wmf"/><Relationship Id="rId10" Type="http://schemas.openxmlformats.org/officeDocument/2006/relationships/image" Target="../media/image360.wmf"/><Relationship Id="rId4" Type="http://schemas.openxmlformats.org/officeDocument/2006/relationships/image" Target="../media/image354.wmf"/><Relationship Id="rId9" Type="http://schemas.openxmlformats.org/officeDocument/2006/relationships/image" Target="../media/image359.wmf"/><Relationship Id="rId14" Type="http://schemas.openxmlformats.org/officeDocument/2006/relationships/image" Target="../media/image364.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352.wmf"/><Relationship Id="rId3" Type="http://schemas.openxmlformats.org/officeDocument/2006/relationships/image" Target="../media/image369.wmf"/><Relationship Id="rId7" Type="http://schemas.openxmlformats.org/officeDocument/2006/relationships/image" Target="../media/image373.wmf"/><Relationship Id="rId12" Type="http://schemas.openxmlformats.org/officeDocument/2006/relationships/image" Target="../media/image376.wmf"/><Relationship Id="rId2" Type="http://schemas.openxmlformats.org/officeDocument/2006/relationships/image" Target="../media/image368.wmf"/><Relationship Id="rId1" Type="http://schemas.openxmlformats.org/officeDocument/2006/relationships/image" Target="../media/image367.wmf"/><Relationship Id="rId6" Type="http://schemas.openxmlformats.org/officeDocument/2006/relationships/image" Target="../media/image372.wmf"/><Relationship Id="rId11" Type="http://schemas.openxmlformats.org/officeDocument/2006/relationships/image" Target="../media/image375.wmf"/><Relationship Id="rId5" Type="http://schemas.openxmlformats.org/officeDocument/2006/relationships/image" Target="../media/image371.wmf"/><Relationship Id="rId10" Type="http://schemas.openxmlformats.org/officeDocument/2006/relationships/image" Target="../media/image374.wmf"/><Relationship Id="rId4" Type="http://schemas.openxmlformats.org/officeDocument/2006/relationships/image" Target="../media/image370.wmf"/><Relationship Id="rId9" Type="http://schemas.openxmlformats.org/officeDocument/2006/relationships/image" Target="../media/image356.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356.wmf"/><Relationship Id="rId3" Type="http://schemas.openxmlformats.org/officeDocument/2006/relationships/image" Target="../media/image378.wmf"/><Relationship Id="rId7" Type="http://schemas.openxmlformats.org/officeDocument/2006/relationships/image" Target="../media/image382.wmf"/><Relationship Id="rId2" Type="http://schemas.openxmlformats.org/officeDocument/2006/relationships/image" Target="../media/image377.wmf"/><Relationship Id="rId1" Type="http://schemas.openxmlformats.org/officeDocument/2006/relationships/image" Target="../media/image352.wmf"/><Relationship Id="rId6" Type="http://schemas.openxmlformats.org/officeDocument/2006/relationships/image" Target="../media/image381.wmf"/><Relationship Id="rId5" Type="http://schemas.openxmlformats.org/officeDocument/2006/relationships/image" Target="../media/image380.wmf"/><Relationship Id="rId4" Type="http://schemas.openxmlformats.org/officeDocument/2006/relationships/image" Target="../media/image379.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image" Target="../media/image385.wmf"/><Relationship Id="rId7" Type="http://schemas.openxmlformats.org/officeDocument/2006/relationships/image" Target="../media/image388.wmf"/><Relationship Id="rId2" Type="http://schemas.openxmlformats.org/officeDocument/2006/relationships/image" Target="../media/image384.wmf"/><Relationship Id="rId1" Type="http://schemas.openxmlformats.org/officeDocument/2006/relationships/image" Target="../media/image383.wmf"/><Relationship Id="rId6" Type="http://schemas.openxmlformats.org/officeDocument/2006/relationships/image" Target="../media/image387.wmf"/><Relationship Id="rId5" Type="http://schemas.openxmlformats.org/officeDocument/2006/relationships/image" Target="../media/image386.wmf"/><Relationship Id="rId10" Type="http://schemas.openxmlformats.org/officeDocument/2006/relationships/image" Target="../media/image390.wmf"/><Relationship Id="rId4" Type="http://schemas.openxmlformats.org/officeDocument/2006/relationships/image" Target="../media/image326.wmf"/><Relationship Id="rId9" Type="http://schemas.openxmlformats.org/officeDocument/2006/relationships/image" Target="../media/image389.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398.wmf"/><Relationship Id="rId13" Type="http://schemas.openxmlformats.org/officeDocument/2006/relationships/image" Target="../media/image403.wmf"/><Relationship Id="rId18" Type="http://schemas.openxmlformats.org/officeDocument/2006/relationships/image" Target="../media/image408.wmf"/><Relationship Id="rId3" Type="http://schemas.openxmlformats.org/officeDocument/2006/relationships/image" Target="../media/image393.wmf"/><Relationship Id="rId7" Type="http://schemas.openxmlformats.org/officeDocument/2006/relationships/image" Target="../media/image397.wmf"/><Relationship Id="rId12" Type="http://schemas.openxmlformats.org/officeDocument/2006/relationships/image" Target="../media/image402.wmf"/><Relationship Id="rId17" Type="http://schemas.openxmlformats.org/officeDocument/2006/relationships/image" Target="../media/image407.wmf"/><Relationship Id="rId2" Type="http://schemas.openxmlformats.org/officeDocument/2006/relationships/image" Target="../media/image392.wmf"/><Relationship Id="rId16" Type="http://schemas.openxmlformats.org/officeDocument/2006/relationships/image" Target="../media/image406.wmf"/><Relationship Id="rId1" Type="http://schemas.openxmlformats.org/officeDocument/2006/relationships/image" Target="../media/image391.wmf"/><Relationship Id="rId6" Type="http://schemas.openxmlformats.org/officeDocument/2006/relationships/image" Target="../media/image396.wmf"/><Relationship Id="rId11" Type="http://schemas.openxmlformats.org/officeDocument/2006/relationships/image" Target="../media/image401.wmf"/><Relationship Id="rId5" Type="http://schemas.openxmlformats.org/officeDocument/2006/relationships/image" Target="../media/image395.wmf"/><Relationship Id="rId15" Type="http://schemas.openxmlformats.org/officeDocument/2006/relationships/image" Target="../media/image405.wmf"/><Relationship Id="rId10" Type="http://schemas.openxmlformats.org/officeDocument/2006/relationships/image" Target="../media/image400.wmf"/><Relationship Id="rId4" Type="http://schemas.openxmlformats.org/officeDocument/2006/relationships/image" Target="../media/image394.wmf"/><Relationship Id="rId9" Type="http://schemas.openxmlformats.org/officeDocument/2006/relationships/image" Target="../media/image399.wmf"/><Relationship Id="rId14" Type="http://schemas.openxmlformats.org/officeDocument/2006/relationships/image" Target="../media/image404.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image" Target="../media/image11.wmf"/><Relationship Id="rId3" Type="http://schemas.openxmlformats.org/officeDocument/2006/relationships/image" Target="../media/image15.wmf"/><Relationship Id="rId7" Type="http://schemas.openxmlformats.org/officeDocument/2006/relationships/image" Target="../media/image19.wmf"/><Relationship Id="rId12" Type="http://schemas.openxmlformats.org/officeDocument/2006/relationships/image" Target="../media/image24.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11" Type="http://schemas.openxmlformats.org/officeDocument/2006/relationships/image" Target="../media/image23.wmf"/><Relationship Id="rId5" Type="http://schemas.openxmlformats.org/officeDocument/2006/relationships/image" Target="../media/image17.wmf"/><Relationship Id="rId10" Type="http://schemas.openxmlformats.org/officeDocument/2006/relationships/image" Target="../media/image22.wmf"/><Relationship Id="rId4" Type="http://schemas.openxmlformats.org/officeDocument/2006/relationships/image" Target="../media/image16.wmf"/><Relationship Id="rId9" Type="http://schemas.openxmlformats.org/officeDocument/2006/relationships/image" Target="../media/image21.wmf"/><Relationship Id="rId14" Type="http://schemas.openxmlformats.org/officeDocument/2006/relationships/image" Target="../media/image25.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400.wmf"/><Relationship Id="rId13" Type="http://schemas.openxmlformats.org/officeDocument/2006/relationships/image" Target="../media/image412.wmf"/><Relationship Id="rId3" Type="http://schemas.openxmlformats.org/officeDocument/2006/relationships/image" Target="../media/image393.wmf"/><Relationship Id="rId7" Type="http://schemas.openxmlformats.org/officeDocument/2006/relationships/image" Target="../media/image398.wmf"/><Relationship Id="rId12" Type="http://schemas.openxmlformats.org/officeDocument/2006/relationships/image" Target="../media/image404.wmf"/><Relationship Id="rId17" Type="http://schemas.openxmlformats.org/officeDocument/2006/relationships/image" Target="../media/image408.wmf"/><Relationship Id="rId2" Type="http://schemas.openxmlformats.org/officeDocument/2006/relationships/image" Target="../media/image392.wmf"/><Relationship Id="rId16" Type="http://schemas.openxmlformats.org/officeDocument/2006/relationships/image" Target="../media/image414.wmf"/><Relationship Id="rId1" Type="http://schemas.openxmlformats.org/officeDocument/2006/relationships/image" Target="../media/image409.wmf"/><Relationship Id="rId6" Type="http://schemas.openxmlformats.org/officeDocument/2006/relationships/image" Target="../media/image397.wmf"/><Relationship Id="rId11" Type="http://schemas.openxmlformats.org/officeDocument/2006/relationships/image" Target="../media/image403.wmf"/><Relationship Id="rId5" Type="http://schemas.openxmlformats.org/officeDocument/2006/relationships/image" Target="../media/image410.wmf"/><Relationship Id="rId15" Type="http://schemas.openxmlformats.org/officeDocument/2006/relationships/image" Target="../media/image413.wmf"/><Relationship Id="rId10" Type="http://schemas.openxmlformats.org/officeDocument/2006/relationships/image" Target="../media/image402.wmf"/><Relationship Id="rId4" Type="http://schemas.openxmlformats.org/officeDocument/2006/relationships/image" Target="../media/image394.wmf"/><Relationship Id="rId9" Type="http://schemas.openxmlformats.org/officeDocument/2006/relationships/image" Target="../media/image411.wmf"/><Relationship Id="rId14" Type="http://schemas.openxmlformats.org/officeDocument/2006/relationships/image" Target="../media/image407.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397.wmf"/><Relationship Id="rId13" Type="http://schemas.openxmlformats.org/officeDocument/2006/relationships/image" Target="../media/image422.wmf"/><Relationship Id="rId18" Type="http://schemas.openxmlformats.org/officeDocument/2006/relationships/image" Target="../media/image427.wmf"/><Relationship Id="rId3" Type="http://schemas.openxmlformats.org/officeDocument/2006/relationships/image" Target="../media/image400.wmf"/><Relationship Id="rId7" Type="http://schemas.openxmlformats.org/officeDocument/2006/relationships/image" Target="../media/image417.wmf"/><Relationship Id="rId12" Type="http://schemas.openxmlformats.org/officeDocument/2006/relationships/image" Target="../media/image421.wmf"/><Relationship Id="rId17" Type="http://schemas.openxmlformats.org/officeDocument/2006/relationships/image" Target="../media/image426.wmf"/><Relationship Id="rId2" Type="http://schemas.openxmlformats.org/officeDocument/2006/relationships/image" Target="../media/image416.wmf"/><Relationship Id="rId16" Type="http://schemas.openxmlformats.org/officeDocument/2006/relationships/image" Target="../media/image425.wmf"/><Relationship Id="rId1" Type="http://schemas.openxmlformats.org/officeDocument/2006/relationships/image" Target="../media/image415.wmf"/><Relationship Id="rId6" Type="http://schemas.openxmlformats.org/officeDocument/2006/relationships/image" Target="../media/image394.wmf"/><Relationship Id="rId11" Type="http://schemas.openxmlformats.org/officeDocument/2006/relationships/image" Target="../media/image420.wmf"/><Relationship Id="rId5" Type="http://schemas.openxmlformats.org/officeDocument/2006/relationships/image" Target="../media/image48.wmf"/><Relationship Id="rId15" Type="http://schemas.openxmlformats.org/officeDocument/2006/relationships/image" Target="../media/image424.wmf"/><Relationship Id="rId10" Type="http://schemas.openxmlformats.org/officeDocument/2006/relationships/image" Target="../media/image419.wmf"/><Relationship Id="rId19" Type="http://schemas.openxmlformats.org/officeDocument/2006/relationships/image" Target="../media/image428.wmf"/><Relationship Id="rId4" Type="http://schemas.openxmlformats.org/officeDocument/2006/relationships/image" Target="../media/image47.wmf"/><Relationship Id="rId9" Type="http://schemas.openxmlformats.org/officeDocument/2006/relationships/image" Target="../media/image418.wmf"/><Relationship Id="rId14" Type="http://schemas.openxmlformats.org/officeDocument/2006/relationships/image" Target="../media/image423.w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436.wmf"/><Relationship Id="rId13" Type="http://schemas.openxmlformats.org/officeDocument/2006/relationships/image" Target="../media/image441.wmf"/><Relationship Id="rId18" Type="http://schemas.openxmlformats.org/officeDocument/2006/relationships/image" Target="../media/image445.wmf"/><Relationship Id="rId26" Type="http://schemas.openxmlformats.org/officeDocument/2006/relationships/image" Target="../media/image451.wmf"/><Relationship Id="rId3" Type="http://schemas.openxmlformats.org/officeDocument/2006/relationships/image" Target="../media/image431.wmf"/><Relationship Id="rId21" Type="http://schemas.openxmlformats.org/officeDocument/2006/relationships/image" Target="../media/image448.wmf"/><Relationship Id="rId7" Type="http://schemas.openxmlformats.org/officeDocument/2006/relationships/image" Target="../media/image435.wmf"/><Relationship Id="rId12" Type="http://schemas.openxmlformats.org/officeDocument/2006/relationships/image" Target="../media/image440.wmf"/><Relationship Id="rId17" Type="http://schemas.openxmlformats.org/officeDocument/2006/relationships/image" Target="../media/image444.wmf"/><Relationship Id="rId25" Type="http://schemas.openxmlformats.org/officeDocument/2006/relationships/image" Target="../media/image450.wmf"/><Relationship Id="rId2" Type="http://schemas.openxmlformats.org/officeDocument/2006/relationships/image" Target="../media/image430.wmf"/><Relationship Id="rId16" Type="http://schemas.openxmlformats.org/officeDocument/2006/relationships/image" Target="../media/image400.wmf"/><Relationship Id="rId20" Type="http://schemas.openxmlformats.org/officeDocument/2006/relationships/image" Target="../media/image447.wmf"/><Relationship Id="rId1" Type="http://schemas.openxmlformats.org/officeDocument/2006/relationships/image" Target="../media/image429.wmf"/><Relationship Id="rId6" Type="http://schemas.openxmlformats.org/officeDocument/2006/relationships/image" Target="../media/image434.wmf"/><Relationship Id="rId11" Type="http://schemas.openxmlformats.org/officeDocument/2006/relationships/image" Target="../media/image439.wmf"/><Relationship Id="rId24" Type="http://schemas.openxmlformats.org/officeDocument/2006/relationships/image" Target="../media/image449.wmf"/><Relationship Id="rId5" Type="http://schemas.openxmlformats.org/officeDocument/2006/relationships/image" Target="../media/image433.wmf"/><Relationship Id="rId15" Type="http://schemas.openxmlformats.org/officeDocument/2006/relationships/image" Target="../media/image443.wmf"/><Relationship Id="rId23" Type="http://schemas.openxmlformats.org/officeDocument/2006/relationships/image" Target="../media/image408.wmf"/><Relationship Id="rId10" Type="http://schemas.openxmlformats.org/officeDocument/2006/relationships/image" Target="../media/image438.wmf"/><Relationship Id="rId19" Type="http://schemas.openxmlformats.org/officeDocument/2006/relationships/image" Target="../media/image446.wmf"/><Relationship Id="rId4" Type="http://schemas.openxmlformats.org/officeDocument/2006/relationships/image" Target="../media/image432.wmf"/><Relationship Id="rId9" Type="http://schemas.openxmlformats.org/officeDocument/2006/relationships/image" Target="../media/image437.wmf"/><Relationship Id="rId14" Type="http://schemas.openxmlformats.org/officeDocument/2006/relationships/image" Target="../media/image442.wmf"/><Relationship Id="rId22" Type="http://schemas.openxmlformats.org/officeDocument/2006/relationships/image" Target="../media/image419.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52.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458.wmf"/><Relationship Id="rId13" Type="http://schemas.openxmlformats.org/officeDocument/2006/relationships/image" Target="../media/image463.wmf"/><Relationship Id="rId18" Type="http://schemas.openxmlformats.org/officeDocument/2006/relationships/image" Target="../media/image468.wmf"/><Relationship Id="rId3" Type="http://schemas.openxmlformats.org/officeDocument/2006/relationships/image" Target="../media/image400.wmf"/><Relationship Id="rId7" Type="http://schemas.openxmlformats.org/officeDocument/2006/relationships/image" Target="../media/image457.wmf"/><Relationship Id="rId12" Type="http://schemas.openxmlformats.org/officeDocument/2006/relationships/image" Target="../media/image462.wmf"/><Relationship Id="rId17" Type="http://schemas.openxmlformats.org/officeDocument/2006/relationships/image" Target="../media/image467.wmf"/><Relationship Id="rId2" Type="http://schemas.openxmlformats.org/officeDocument/2006/relationships/image" Target="../media/image454.wmf"/><Relationship Id="rId16" Type="http://schemas.openxmlformats.org/officeDocument/2006/relationships/image" Target="../media/image466.wmf"/><Relationship Id="rId20" Type="http://schemas.openxmlformats.org/officeDocument/2006/relationships/image" Target="../media/image470.wmf"/><Relationship Id="rId1" Type="http://schemas.openxmlformats.org/officeDocument/2006/relationships/image" Target="../media/image453.wmf"/><Relationship Id="rId6" Type="http://schemas.openxmlformats.org/officeDocument/2006/relationships/image" Target="../media/image456.wmf"/><Relationship Id="rId11" Type="http://schemas.openxmlformats.org/officeDocument/2006/relationships/image" Target="../media/image461.wmf"/><Relationship Id="rId5" Type="http://schemas.openxmlformats.org/officeDocument/2006/relationships/image" Target="../media/image352.wmf"/><Relationship Id="rId15" Type="http://schemas.openxmlformats.org/officeDocument/2006/relationships/image" Target="../media/image465.wmf"/><Relationship Id="rId10" Type="http://schemas.openxmlformats.org/officeDocument/2006/relationships/image" Target="../media/image460.wmf"/><Relationship Id="rId19" Type="http://schemas.openxmlformats.org/officeDocument/2006/relationships/image" Target="../media/image469.wmf"/><Relationship Id="rId4" Type="http://schemas.openxmlformats.org/officeDocument/2006/relationships/image" Target="../media/image455.wmf"/><Relationship Id="rId9" Type="http://schemas.openxmlformats.org/officeDocument/2006/relationships/image" Target="../media/image459.wmf"/><Relationship Id="rId14" Type="http://schemas.openxmlformats.org/officeDocument/2006/relationships/image" Target="../media/image464.wmf"/></Relationships>
</file>

<file path=ppt/drawings/_rels/vmlDrawing35.vml.rels><?xml version="1.0" encoding="UTF-8" standalone="yes"?>
<Relationships xmlns="http://schemas.openxmlformats.org/package/2006/relationships"><Relationship Id="rId8" Type="http://schemas.openxmlformats.org/officeDocument/2006/relationships/image" Target="../media/image457.wmf"/><Relationship Id="rId13" Type="http://schemas.openxmlformats.org/officeDocument/2006/relationships/image" Target="../media/image479.wmf"/><Relationship Id="rId18" Type="http://schemas.openxmlformats.org/officeDocument/2006/relationships/image" Target="../media/image484.wmf"/><Relationship Id="rId3" Type="http://schemas.openxmlformats.org/officeDocument/2006/relationships/image" Target="../media/image472.wmf"/><Relationship Id="rId7" Type="http://schemas.openxmlformats.org/officeDocument/2006/relationships/image" Target="../media/image474.wmf"/><Relationship Id="rId12" Type="http://schemas.openxmlformats.org/officeDocument/2006/relationships/image" Target="../media/image478.wmf"/><Relationship Id="rId17" Type="http://schemas.openxmlformats.org/officeDocument/2006/relationships/image" Target="../media/image483.wmf"/><Relationship Id="rId2" Type="http://schemas.openxmlformats.org/officeDocument/2006/relationships/image" Target="../media/image463.wmf"/><Relationship Id="rId16" Type="http://schemas.openxmlformats.org/officeDocument/2006/relationships/image" Target="../media/image482.wmf"/><Relationship Id="rId1" Type="http://schemas.openxmlformats.org/officeDocument/2006/relationships/image" Target="../media/image471.wmf"/><Relationship Id="rId6" Type="http://schemas.openxmlformats.org/officeDocument/2006/relationships/image" Target="../media/image400.wmf"/><Relationship Id="rId11" Type="http://schemas.openxmlformats.org/officeDocument/2006/relationships/image" Target="../media/image477.wmf"/><Relationship Id="rId5" Type="http://schemas.openxmlformats.org/officeDocument/2006/relationships/image" Target="../media/image473.wmf"/><Relationship Id="rId15" Type="http://schemas.openxmlformats.org/officeDocument/2006/relationships/image" Target="../media/image481.wmf"/><Relationship Id="rId10" Type="http://schemas.openxmlformats.org/officeDocument/2006/relationships/image" Target="../media/image476.wmf"/><Relationship Id="rId19" Type="http://schemas.openxmlformats.org/officeDocument/2006/relationships/image" Target="../media/image485.wmf"/><Relationship Id="rId4" Type="http://schemas.openxmlformats.org/officeDocument/2006/relationships/image" Target="../media/image462.wmf"/><Relationship Id="rId9" Type="http://schemas.openxmlformats.org/officeDocument/2006/relationships/image" Target="../media/image475.wmf"/><Relationship Id="rId14" Type="http://schemas.openxmlformats.org/officeDocument/2006/relationships/image" Target="../media/image480.wmf"/></Relationships>
</file>

<file path=ppt/drawings/_rels/vmlDrawing36.vml.rels><?xml version="1.0" encoding="UTF-8" standalone="yes"?>
<Relationships xmlns="http://schemas.openxmlformats.org/package/2006/relationships"><Relationship Id="rId8" Type="http://schemas.openxmlformats.org/officeDocument/2006/relationships/image" Target="../media/image493.wmf"/><Relationship Id="rId13" Type="http://schemas.openxmlformats.org/officeDocument/2006/relationships/image" Target="../media/image120.wmf"/><Relationship Id="rId3" Type="http://schemas.openxmlformats.org/officeDocument/2006/relationships/image" Target="../media/image488.wmf"/><Relationship Id="rId7" Type="http://schemas.openxmlformats.org/officeDocument/2006/relationships/image" Target="../media/image492.wmf"/><Relationship Id="rId12" Type="http://schemas.openxmlformats.org/officeDocument/2006/relationships/image" Target="../media/image385.wmf"/><Relationship Id="rId2" Type="http://schemas.openxmlformats.org/officeDocument/2006/relationships/image" Target="../media/image487.wmf"/><Relationship Id="rId1" Type="http://schemas.openxmlformats.org/officeDocument/2006/relationships/image" Target="../media/image486.wmf"/><Relationship Id="rId6" Type="http://schemas.openxmlformats.org/officeDocument/2006/relationships/image" Target="../media/image491.wmf"/><Relationship Id="rId11" Type="http://schemas.openxmlformats.org/officeDocument/2006/relationships/image" Target="../media/image496.wmf"/><Relationship Id="rId5" Type="http://schemas.openxmlformats.org/officeDocument/2006/relationships/image" Target="../media/image490.wmf"/><Relationship Id="rId10" Type="http://schemas.openxmlformats.org/officeDocument/2006/relationships/image" Target="../media/image495.wmf"/><Relationship Id="rId4" Type="http://schemas.openxmlformats.org/officeDocument/2006/relationships/image" Target="../media/image489.wmf"/><Relationship Id="rId9" Type="http://schemas.openxmlformats.org/officeDocument/2006/relationships/image" Target="../media/image494.wmf"/></Relationships>
</file>

<file path=ppt/drawings/_rels/vmlDrawing37.vml.rels><?xml version="1.0" encoding="UTF-8" standalone="yes"?>
<Relationships xmlns="http://schemas.openxmlformats.org/package/2006/relationships"><Relationship Id="rId8" Type="http://schemas.openxmlformats.org/officeDocument/2006/relationships/image" Target="../media/image496.wmf"/><Relationship Id="rId3" Type="http://schemas.openxmlformats.org/officeDocument/2006/relationships/image" Target="../media/image498.wmf"/><Relationship Id="rId7" Type="http://schemas.openxmlformats.org/officeDocument/2006/relationships/image" Target="../media/image501.wmf"/><Relationship Id="rId2" Type="http://schemas.openxmlformats.org/officeDocument/2006/relationships/image" Target="../media/image488.wmf"/><Relationship Id="rId1" Type="http://schemas.openxmlformats.org/officeDocument/2006/relationships/image" Target="../media/image497.wmf"/><Relationship Id="rId6" Type="http://schemas.openxmlformats.org/officeDocument/2006/relationships/image" Target="../media/image492.wmf"/><Relationship Id="rId5" Type="http://schemas.openxmlformats.org/officeDocument/2006/relationships/image" Target="../media/image500.wmf"/><Relationship Id="rId10" Type="http://schemas.openxmlformats.org/officeDocument/2006/relationships/image" Target="../media/image120.wmf"/><Relationship Id="rId4" Type="http://schemas.openxmlformats.org/officeDocument/2006/relationships/image" Target="../media/image499.wmf"/><Relationship Id="rId9" Type="http://schemas.openxmlformats.org/officeDocument/2006/relationships/image" Target="../media/image385.wmf"/></Relationships>
</file>

<file path=ppt/drawings/_rels/vmlDrawing38.vml.rels><?xml version="1.0" encoding="UTF-8" standalone="yes"?>
<Relationships xmlns="http://schemas.openxmlformats.org/package/2006/relationships"><Relationship Id="rId8" Type="http://schemas.openxmlformats.org/officeDocument/2006/relationships/image" Target="../media/image507.wmf"/><Relationship Id="rId3" Type="http://schemas.openxmlformats.org/officeDocument/2006/relationships/image" Target="../media/image504.wmf"/><Relationship Id="rId7" Type="http://schemas.openxmlformats.org/officeDocument/2006/relationships/image" Target="../media/image120.wmf"/><Relationship Id="rId2" Type="http://schemas.openxmlformats.org/officeDocument/2006/relationships/image" Target="../media/image503.wmf"/><Relationship Id="rId1" Type="http://schemas.openxmlformats.org/officeDocument/2006/relationships/image" Target="../media/image502.wmf"/><Relationship Id="rId6" Type="http://schemas.openxmlformats.org/officeDocument/2006/relationships/image" Target="../media/image385.wmf"/><Relationship Id="rId5" Type="http://schemas.openxmlformats.org/officeDocument/2006/relationships/image" Target="../media/image506.wmf"/><Relationship Id="rId4" Type="http://schemas.openxmlformats.org/officeDocument/2006/relationships/image" Target="../media/image505.wmf"/></Relationships>
</file>

<file path=ppt/drawings/_rels/vmlDrawing39.vml.rels><?xml version="1.0" encoding="UTF-8" standalone="yes"?>
<Relationships xmlns="http://schemas.openxmlformats.org/package/2006/relationships"><Relationship Id="rId8" Type="http://schemas.openxmlformats.org/officeDocument/2006/relationships/image" Target="../media/image515.wmf"/><Relationship Id="rId13" Type="http://schemas.openxmlformats.org/officeDocument/2006/relationships/image" Target="../media/image488.wmf"/><Relationship Id="rId18" Type="http://schemas.openxmlformats.org/officeDocument/2006/relationships/image" Target="../media/image434.wmf"/><Relationship Id="rId3" Type="http://schemas.openxmlformats.org/officeDocument/2006/relationships/image" Target="../media/image510.wmf"/><Relationship Id="rId21" Type="http://schemas.openxmlformats.org/officeDocument/2006/relationships/image" Target="../media/image524.wmf"/><Relationship Id="rId7" Type="http://schemas.openxmlformats.org/officeDocument/2006/relationships/image" Target="../media/image514.wmf"/><Relationship Id="rId12" Type="http://schemas.openxmlformats.org/officeDocument/2006/relationships/image" Target="../media/image519.wmf"/><Relationship Id="rId17" Type="http://schemas.openxmlformats.org/officeDocument/2006/relationships/image" Target="../media/image523.wmf"/><Relationship Id="rId2" Type="http://schemas.openxmlformats.org/officeDocument/2006/relationships/image" Target="../media/image509.wmf"/><Relationship Id="rId16" Type="http://schemas.openxmlformats.org/officeDocument/2006/relationships/image" Target="../media/image522.wmf"/><Relationship Id="rId20" Type="http://schemas.openxmlformats.org/officeDocument/2006/relationships/image" Target="../media/image445.wmf"/><Relationship Id="rId1" Type="http://schemas.openxmlformats.org/officeDocument/2006/relationships/image" Target="../media/image508.wmf"/><Relationship Id="rId6" Type="http://schemas.openxmlformats.org/officeDocument/2006/relationships/image" Target="../media/image513.wmf"/><Relationship Id="rId11" Type="http://schemas.openxmlformats.org/officeDocument/2006/relationships/image" Target="../media/image518.wmf"/><Relationship Id="rId24" Type="http://schemas.openxmlformats.org/officeDocument/2006/relationships/image" Target="../media/image527.wmf"/><Relationship Id="rId5" Type="http://schemas.openxmlformats.org/officeDocument/2006/relationships/image" Target="../media/image512.wmf"/><Relationship Id="rId15" Type="http://schemas.openxmlformats.org/officeDocument/2006/relationships/image" Target="../media/image521.wmf"/><Relationship Id="rId23" Type="http://schemas.openxmlformats.org/officeDocument/2006/relationships/image" Target="../media/image526.wmf"/><Relationship Id="rId10" Type="http://schemas.openxmlformats.org/officeDocument/2006/relationships/image" Target="../media/image517.wmf"/><Relationship Id="rId19" Type="http://schemas.openxmlformats.org/officeDocument/2006/relationships/image" Target="../media/image435.wmf"/><Relationship Id="rId4" Type="http://schemas.openxmlformats.org/officeDocument/2006/relationships/image" Target="../media/image511.wmf"/><Relationship Id="rId9" Type="http://schemas.openxmlformats.org/officeDocument/2006/relationships/image" Target="../media/image516.wmf"/><Relationship Id="rId14" Type="http://schemas.openxmlformats.org/officeDocument/2006/relationships/image" Target="../media/image520.wmf"/><Relationship Id="rId22" Type="http://schemas.openxmlformats.org/officeDocument/2006/relationships/image" Target="../media/image525.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38.wmf"/><Relationship Id="rId18" Type="http://schemas.openxmlformats.org/officeDocument/2006/relationships/image" Target="../media/image43.wmf"/><Relationship Id="rId26" Type="http://schemas.openxmlformats.org/officeDocument/2006/relationships/image" Target="../media/image51.wmf"/><Relationship Id="rId3" Type="http://schemas.openxmlformats.org/officeDocument/2006/relationships/image" Target="../media/image28.wmf"/><Relationship Id="rId21" Type="http://schemas.openxmlformats.org/officeDocument/2006/relationships/image" Target="../media/image46.wmf"/><Relationship Id="rId7" Type="http://schemas.openxmlformats.org/officeDocument/2006/relationships/image" Target="../media/image32.wmf"/><Relationship Id="rId12" Type="http://schemas.openxmlformats.org/officeDocument/2006/relationships/image" Target="../media/image37.wmf"/><Relationship Id="rId17" Type="http://schemas.openxmlformats.org/officeDocument/2006/relationships/image" Target="../media/image42.wmf"/><Relationship Id="rId25" Type="http://schemas.openxmlformats.org/officeDocument/2006/relationships/image" Target="../media/image50.wmf"/><Relationship Id="rId2" Type="http://schemas.openxmlformats.org/officeDocument/2006/relationships/image" Target="../media/image27.wmf"/><Relationship Id="rId16" Type="http://schemas.openxmlformats.org/officeDocument/2006/relationships/image" Target="../media/image41.wmf"/><Relationship Id="rId20" Type="http://schemas.openxmlformats.org/officeDocument/2006/relationships/image" Target="../media/image45.wmf"/><Relationship Id="rId1" Type="http://schemas.openxmlformats.org/officeDocument/2006/relationships/image" Target="../media/image26.wmf"/><Relationship Id="rId6" Type="http://schemas.openxmlformats.org/officeDocument/2006/relationships/image" Target="../media/image31.wmf"/><Relationship Id="rId11" Type="http://schemas.openxmlformats.org/officeDocument/2006/relationships/image" Target="../media/image36.wmf"/><Relationship Id="rId24" Type="http://schemas.openxmlformats.org/officeDocument/2006/relationships/image" Target="../media/image49.wmf"/><Relationship Id="rId5" Type="http://schemas.openxmlformats.org/officeDocument/2006/relationships/image" Target="../media/image30.wmf"/><Relationship Id="rId15" Type="http://schemas.openxmlformats.org/officeDocument/2006/relationships/image" Target="../media/image40.wmf"/><Relationship Id="rId23" Type="http://schemas.openxmlformats.org/officeDocument/2006/relationships/image" Target="../media/image48.wmf"/><Relationship Id="rId10" Type="http://schemas.openxmlformats.org/officeDocument/2006/relationships/image" Target="../media/image35.wmf"/><Relationship Id="rId19" Type="http://schemas.openxmlformats.org/officeDocument/2006/relationships/image" Target="../media/image44.wmf"/><Relationship Id="rId4" Type="http://schemas.openxmlformats.org/officeDocument/2006/relationships/image" Target="../media/image29.wmf"/><Relationship Id="rId9" Type="http://schemas.openxmlformats.org/officeDocument/2006/relationships/image" Target="../media/image34.wmf"/><Relationship Id="rId14" Type="http://schemas.openxmlformats.org/officeDocument/2006/relationships/image" Target="../media/image39.wmf"/><Relationship Id="rId22" Type="http://schemas.openxmlformats.org/officeDocument/2006/relationships/image" Target="../media/image47.wmf"/></Relationships>
</file>

<file path=ppt/drawings/_rels/vmlDrawing40.vml.rels><?xml version="1.0" encoding="UTF-8" standalone="yes"?>
<Relationships xmlns="http://schemas.openxmlformats.org/package/2006/relationships"><Relationship Id="rId8" Type="http://schemas.openxmlformats.org/officeDocument/2006/relationships/image" Target="../media/image535.wmf"/><Relationship Id="rId13" Type="http://schemas.openxmlformats.org/officeDocument/2006/relationships/image" Target="../media/image435.wmf"/><Relationship Id="rId3" Type="http://schemas.openxmlformats.org/officeDocument/2006/relationships/image" Target="../media/image530.wmf"/><Relationship Id="rId7" Type="http://schemas.openxmlformats.org/officeDocument/2006/relationships/image" Target="../media/image534.wmf"/><Relationship Id="rId12" Type="http://schemas.openxmlformats.org/officeDocument/2006/relationships/image" Target="../media/image539.wmf"/><Relationship Id="rId2" Type="http://schemas.openxmlformats.org/officeDocument/2006/relationships/image" Target="../media/image529.wmf"/><Relationship Id="rId1" Type="http://schemas.openxmlformats.org/officeDocument/2006/relationships/image" Target="../media/image528.wmf"/><Relationship Id="rId6" Type="http://schemas.openxmlformats.org/officeDocument/2006/relationships/image" Target="../media/image533.wmf"/><Relationship Id="rId11" Type="http://schemas.openxmlformats.org/officeDocument/2006/relationships/image" Target="../media/image538.wmf"/><Relationship Id="rId5" Type="http://schemas.openxmlformats.org/officeDocument/2006/relationships/image" Target="../media/image532.wmf"/><Relationship Id="rId10" Type="http://schemas.openxmlformats.org/officeDocument/2006/relationships/image" Target="../media/image537.wmf"/><Relationship Id="rId4" Type="http://schemas.openxmlformats.org/officeDocument/2006/relationships/image" Target="../media/image531.wmf"/><Relationship Id="rId9" Type="http://schemas.openxmlformats.org/officeDocument/2006/relationships/image" Target="../media/image536.wmf"/><Relationship Id="rId14" Type="http://schemas.openxmlformats.org/officeDocument/2006/relationships/image" Target="../media/image540.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544.wmf"/><Relationship Id="rId2" Type="http://schemas.openxmlformats.org/officeDocument/2006/relationships/image" Target="../media/image543.wmf"/><Relationship Id="rId1" Type="http://schemas.openxmlformats.org/officeDocument/2006/relationships/image" Target="../media/image542.wmf"/><Relationship Id="rId5" Type="http://schemas.openxmlformats.org/officeDocument/2006/relationships/image" Target="../media/image546.wmf"/><Relationship Id="rId4" Type="http://schemas.openxmlformats.org/officeDocument/2006/relationships/image" Target="../media/image545.wmf"/></Relationships>
</file>

<file path=ppt/drawings/_rels/vmlDrawing42.vml.rels><?xml version="1.0" encoding="UTF-8" standalone="yes"?>
<Relationships xmlns="http://schemas.openxmlformats.org/package/2006/relationships"><Relationship Id="rId8" Type="http://schemas.openxmlformats.org/officeDocument/2006/relationships/image" Target="../media/image554.wmf"/><Relationship Id="rId13" Type="http://schemas.openxmlformats.org/officeDocument/2006/relationships/image" Target="../media/image559.wmf"/><Relationship Id="rId3" Type="http://schemas.openxmlformats.org/officeDocument/2006/relationships/image" Target="../media/image549.wmf"/><Relationship Id="rId7" Type="http://schemas.openxmlformats.org/officeDocument/2006/relationships/image" Target="../media/image553.wmf"/><Relationship Id="rId12" Type="http://schemas.openxmlformats.org/officeDocument/2006/relationships/image" Target="../media/image558.wmf"/><Relationship Id="rId2" Type="http://schemas.openxmlformats.org/officeDocument/2006/relationships/image" Target="../media/image548.wmf"/><Relationship Id="rId1" Type="http://schemas.openxmlformats.org/officeDocument/2006/relationships/image" Target="../media/image547.wmf"/><Relationship Id="rId6" Type="http://schemas.openxmlformats.org/officeDocument/2006/relationships/image" Target="../media/image552.wmf"/><Relationship Id="rId11" Type="http://schemas.openxmlformats.org/officeDocument/2006/relationships/image" Target="../media/image557.wmf"/><Relationship Id="rId5" Type="http://schemas.openxmlformats.org/officeDocument/2006/relationships/image" Target="../media/image551.wmf"/><Relationship Id="rId15" Type="http://schemas.openxmlformats.org/officeDocument/2006/relationships/image" Target="../media/image561.wmf"/><Relationship Id="rId10" Type="http://schemas.openxmlformats.org/officeDocument/2006/relationships/image" Target="../media/image556.wmf"/><Relationship Id="rId4" Type="http://schemas.openxmlformats.org/officeDocument/2006/relationships/image" Target="../media/image550.wmf"/><Relationship Id="rId9" Type="http://schemas.openxmlformats.org/officeDocument/2006/relationships/image" Target="../media/image555.wmf"/><Relationship Id="rId14" Type="http://schemas.openxmlformats.org/officeDocument/2006/relationships/image" Target="../media/image560.wmf"/></Relationships>
</file>

<file path=ppt/drawings/_rels/vmlDrawing43.vml.rels><?xml version="1.0" encoding="UTF-8" standalone="yes"?>
<Relationships xmlns="http://schemas.openxmlformats.org/package/2006/relationships"><Relationship Id="rId8" Type="http://schemas.openxmlformats.org/officeDocument/2006/relationships/image" Target="../media/image556.wmf"/><Relationship Id="rId3" Type="http://schemas.openxmlformats.org/officeDocument/2006/relationships/image" Target="../media/image564.wmf"/><Relationship Id="rId7" Type="http://schemas.openxmlformats.org/officeDocument/2006/relationships/image" Target="../media/image568.wmf"/><Relationship Id="rId2" Type="http://schemas.openxmlformats.org/officeDocument/2006/relationships/image" Target="../media/image563.wmf"/><Relationship Id="rId1" Type="http://schemas.openxmlformats.org/officeDocument/2006/relationships/image" Target="../media/image562.wmf"/><Relationship Id="rId6" Type="http://schemas.openxmlformats.org/officeDocument/2006/relationships/image" Target="../media/image567.wmf"/><Relationship Id="rId5" Type="http://schemas.openxmlformats.org/officeDocument/2006/relationships/image" Target="../media/image566.wmf"/><Relationship Id="rId4" Type="http://schemas.openxmlformats.org/officeDocument/2006/relationships/image" Target="../media/image565.wmf"/><Relationship Id="rId9" Type="http://schemas.openxmlformats.org/officeDocument/2006/relationships/image" Target="../media/image559.wmf"/></Relationships>
</file>

<file path=ppt/drawings/_rels/vmlDrawing44.vml.rels><?xml version="1.0" encoding="UTF-8" standalone="yes"?>
<Relationships xmlns="http://schemas.openxmlformats.org/package/2006/relationships"><Relationship Id="rId8" Type="http://schemas.openxmlformats.org/officeDocument/2006/relationships/image" Target="../media/image576.wmf"/><Relationship Id="rId13" Type="http://schemas.openxmlformats.org/officeDocument/2006/relationships/image" Target="../media/image581.wmf"/><Relationship Id="rId18" Type="http://schemas.openxmlformats.org/officeDocument/2006/relationships/image" Target="../media/image586.wmf"/><Relationship Id="rId26" Type="http://schemas.openxmlformats.org/officeDocument/2006/relationships/image" Target="../media/image594.wmf"/><Relationship Id="rId3" Type="http://schemas.openxmlformats.org/officeDocument/2006/relationships/image" Target="../media/image571.wmf"/><Relationship Id="rId21" Type="http://schemas.openxmlformats.org/officeDocument/2006/relationships/image" Target="../media/image589.wmf"/><Relationship Id="rId7" Type="http://schemas.openxmlformats.org/officeDocument/2006/relationships/image" Target="../media/image575.wmf"/><Relationship Id="rId12" Type="http://schemas.openxmlformats.org/officeDocument/2006/relationships/image" Target="../media/image580.wmf"/><Relationship Id="rId17" Type="http://schemas.openxmlformats.org/officeDocument/2006/relationships/image" Target="../media/image585.wmf"/><Relationship Id="rId25" Type="http://schemas.openxmlformats.org/officeDocument/2006/relationships/image" Target="../media/image593.wmf"/><Relationship Id="rId2" Type="http://schemas.openxmlformats.org/officeDocument/2006/relationships/image" Target="../media/image570.wmf"/><Relationship Id="rId16" Type="http://schemas.openxmlformats.org/officeDocument/2006/relationships/image" Target="../media/image584.wmf"/><Relationship Id="rId20" Type="http://schemas.openxmlformats.org/officeDocument/2006/relationships/image" Target="../media/image588.wmf"/><Relationship Id="rId29" Type="http://schemas.openxmlformats.org/officeDocument/2006/relationships/image" Target="../media/image597.wmf"/><Relationship Id="rId1" Type="http://schemas.openxmlformats.org/officeDocument/2006/relationships/image" Target="../media/image569.wmf"/><Relationship Id="rId6" Type="http://schemas.openxmlformats.org/officeDocument/2006/relationships/image" Target="../media/image574.wmf"/><Relationship Id="rId11" Type="http://schemas.openxmlformats.org/officeDocument/2006/relationships/image" Target="../media/image579.wmf"/><Relationship Id="rId24" Type="http://schemas.openxmlformats.org/officeDocument/2006/relationships/image" Target="../media/image592.wmf"/><Relationship Id="rId5" Type="http://schemas.openxmlformats.org/officeDocument/2006/relationships/image" Target="../media/image573.wmf"/><Relationship Id="rId15" Type="http://schemas.openxmlformats.org/officeDocument/2006/relationships/image" Target="../media/image583.wmf"/><Relationship Id="rId23" Type="http://schemas.openxmlformats.org/officeDocument/2006/relationships/image" Target="../media/image591.wmf"/><Relationship Id="rId28" Type="http://schemas.openxmlformats.org/officeDocument/2006/relationships/image" Target="../media/image596.wmf"/><Relationship Id="rId10" Type="http://schemas.openxmlformats.org/officeDocument/2006/relationships/image" Target="../media/image578.wmf"/><Relationship Id="rId19" Type="http://schemas.openxmlformats.org/officeDocument/2006/relationships/image" Target="../media/image587.wmf"/><Relationship Id="rId4" Type="http://schemas.openxmlformats.org/officeDocument/2006/relationships/image" Target="../media/image572.wmf"/><Relationship Id="rId9" Type="http://schemas.openxmlformats.org/officeDocument/2006/relationships/image" Target="../media/image577.wmf"/><Relationship Id="rId14" Type="http://schemas.openxmlformats.org/officeDocument/2006/relationships/image" Target="../media/image582.wmf"/><Relationship Id="rId22" Type="http://schemas.openxmlformats.org/officeDocument/2006/relationships/image" Target="../media/image590.wmf"/><Relationship Id="rId27" Type="http://schemas.openxmlformats.org/officeDocument/2006/relationships/image" Target="../media/image595.wmf"/><Relationship Id="rId30" Type="http://schemas.openxmlformats.org/officeDocument/2006/relationships/image" Target="../media/image598.wmf"/></Relationships>
</file>

<file path=ppt/drawings/_rels/vmlDrawing45.vml.rels><?xml version="1.0" encoding="UTF-8" standalone="yes"?>
<Relationships xmlns="http://schemas.openxmlformats.org/package/2006/relationships"><Relationship Id="rId8" Type="http://schemas.openxmlformats.org/officeDocument/2006/relationships/image" Target="../media/image606.wmf"/><Relationship Id="rId3" Type="http://schemas.openxmlformats.org/officeDocument/2006/relationships/image" Target="../media/image601.wmf"/><Relationship Id="rId7" Type="http://schemas.openxmlformats.org/officeDocument/2006/relationships/image" Target="../media/image605.wmf"/><Relationship Id="rId2" Type="http://schemas.openxmlformats.org/officeDocument/2006/relationships/image" Target="../media/image600.wmf"/><Relationship Id="rId1" Type="http://schemas.openxmlformats.org/officeDocument/2006/relationships/image" Target="../media/image599.wmf"/><Relationship Id="rId6" Type="http://schemas.openxmlformats.org/officeDocument/2006/relationships/image" Target="../media/image604.wmf"/><Relationship Id="rId5" Type="http://schemas.openxmlformats.org/officeDocument/2006/relationships/image" Target="../media/image603.wmf"/><Relationship Id="rId10" Type="http://schemas.openxmlformats.org/officeDocument/2006/relationships/image" Target="../media/image608.wmf"/><Relationship Id="rId4" Type="http://schemas.openxmlformats.org/officeDocument/2006/relationships/image" Target="../media/image602.wmf"/><Relationship Id="rId9" Type="http://schemas.openxmlformats.org/officeDocument/2006/relationships/image" Target="../media/image607.wmf"/></Relationships>
</file>

<file path=ppt/drawings/_rels/vmlDrawing46.vml.rels><?xml version="1.0" encoding="UTF-8" standalone="yes"?>
<Relationships xmlns="http://schemas.openxmlformats.org/package/2006/relationships"><Relationship Id="rId8" Type="http://schemas.openxmlformats.org/officeDocument/2006/relationships/image" Target="../media/image614.wmf"/><Relationship Id="rId3" Type="http://schemas.openxmlformats.org/officeDocument/2006/relationships/image" Target="../media/image586.wmf"/><Relationship Id="rId7" Type="http://schemas.openxmlformats.org/officeDocument/2006/relationships/image" Target="../media/image613.wmf"/><Relationship Id="rId12" Type="http://schemas.openxmlformats.org/officeDocument/2006/relationships/image" Target="../media/image618.wmf"/><Relationship Id="rId2" Type="http://schemas.openxmlformats.org/officeDocument/2006/relationships/image" Target="../media/image610.wmf"/><Relationship Id="rId1" Type="http://schemas.openxmlformats.org/officeDocument/2006/relationships/image" Target="../media/image609.wmf"/><Relationship Id="rId6" Type="http://schemas.openxmlformats.org/officeDocument/2006/relationships/image" Target="../media/image612.wmf"/><Relationship Id="rId11" Type="http://schemas.openxmlformats.org/officeDocument/2006/relationships/image" Target="../media/image617.wmf"/><Relationship Id="rId5" Type="http://schemas.openxmlformats.org/officeDocument/2006/relationships/image" Target="../media/image611.wmf"/><Relationship Id="rId10" Type="http://schemas.openxmlformats.org/officeDocument/2006/relationships/image" Target="../media/image616.wmf"/><Relationship Id="rId4" Type="http://schemas.openxmlformats.org/officeDocument/2006/relationships/image" Target="../media/image585.wmf"/><Relationship Id="rId9" Type="http://schemas.openxmlformats.org/officeDocument/2006/relationships/image" Target="../media/image615.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621.wmf"/><Relationship Id="rId7" Type="http://schemas.openxmlformats.org/officeDocument/2006/relationships/image" Target="../media/image625.wmf"/><Relationship Id="rId2" Type="http://schemas.openxmlformats.org/officeDocument/2006/relationships/image" Target="../media/image620.wmf"/><Relationship Id="rId1" Type="http://schemas.openxmlformats.org/officeDocument/2006/relationships/image" Target="../media/image619.wmf"/><Relationship Id="rId6" Type="http://schemas.openxmlformats.org/officeDocument/2006/relationships/image" Target="../media/image624.wmf"/><Relationship Id="rId5" Type="http://schemas.openxmlformats.org/officeDocument/2006/relationships/image" Target="../media/image623.wmf"/><Relationship Id="rId4" Type="http://schemas.openxmlformats.org/officeDocument/2006/relationships/image" Target="../media/image622.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628.wmf"/><Relationship Id="rId7" Type="http://schemas.openxmlformats.org/officeDocument/2006/relationships/image" Target="../media/image632.wmf"/><Relationship Id="rId2" Type="http://schemas.openxmlformats.org/officeDocument/2006/relationships/image" Target="../media/image627.wmf"/><Relationship Id="rId1" Type="http://schemas.openxmlformats.org/officeDocument/2006/relationships/image" Target="../media/image626.wmf"/><Relationship Id="rId6" Type="http://schemas.openxmlformats.org/officeDocument/2006/relationships/image" Target="../media/image631.wmf"/><Relationship Id="rId5" Type="http://schemas.openxmlformats.org/officeDocument/2006/relationships/image" Target="../media/image630.wmf"/><Relationship Id="rId4" Type="http://schemas.openxmlformats.org/officeDocument/2006/relationships/image" Target="../media/image629.wmf"/></Relationships>
</file>

<file path=ppt/drawings/_rels/vmlDrawing49.vml.rels><?xml version="1.0" encoding="UTF-8" standalone="yes"?>
<Relationships xmlns="http://schemas.openxmlformats.org/package/2006/relationships"><Relationship Id="rId8" Type="http://schemas.openxmlformats.org/officeDocument/2006/relationships/image" Target="../media/image640.wmf"/><Relationship Id="rId13" Type="http://schemas.openxmlformats.org/officeDocument/2006/relationships/image" Target="../media/image645.wmf"/><Relationship Id="rId18" Type="http://schemas.openxmlformats.org/officeDocument/2006/relationships/image" Target="../media/image650.wmf"/><Relationship Id="rId3" Type="http://schemas.openxmlformats.org/officeDocument/2006/relationships/image" Target="../media/image635.wmf"/><Relationship Id="rId21" Type="http://schemas.openxmlformats.org/officeDocument/2006/relationships/image" Target="../media/image653.wmf"/><Relationship Id="rId7" Type="http://schemas.openxmlformats.org/officeDocument/2006/relationships/image" Target="../media/image639.wmf"/><Relationship Id="rId12" Type="http://schemas.openxmlformats.org/officeDocument/2006/relationships/image" Target="../media/image644.wmf"/><Relationship Id="rId17" Type="http://schemas.openxmlformats.org/officeDocument/2006/relationships/image" Target="../media/image649.wmf"/><Relationship Id="rId2" Type="http://schemas.openxmlformats.org/officeDocument/2006/relationships/image" Target="../media/image634.wmf"/><Relationship Id="rId16" Type="http://schemas.openxmlformats.org/officeDocument/2006/relationships/image" Target="../media/image648.wmf"/><Relationship Id="rId20" Type="http://schemas.openxmlformats.org/officeDocument/2006/relationships/image" Target="../media/image652.wmf"/><Relationship Id="rId1" Type="http://schemas.openxmlformats.org/officeDocument/2006/relationships/image" Target="../media/image633.wmf"/><Relationship Id="rId6" Type="http://schemas.openxmlformats.org/officeDocument/2006/relationships/image" Target="../media/image638.wmf"/><Relationship Id="rId11" Type="http://schemas.openxmlformats.org/officeDocument/2006/relationships/image" Target="../media/image643.wmf"/><Relationship Id="rId5" Type="http://schemas.openxmlformats.org/officeDocument/2006/relationships/image" Target="../media/image637.wmf"/><Relationship Id="rId15" Type="http://schemas.openxmlformats.org/officeDocument/2006/relationships/image" Target="../media/image647.wmf"/><Relationship Id="rId10" Type="http://schemas.openxmlformats.org/officeDocument/2006/relationships/image" Target="../media/image642.wmf"/><Relationship Id="rId19" Type="http://schemas.openxmlformats.org/officeDocument/2006/relationships/image" Target="../media/image651.wmf"/><Relationship Id="rId4" Type="http://schemas.openxmlformats.org/officeDocument/2006/relationships/image" Target="../media/image636.wmf"/><Relationship Id="rId9" Type="http://schemas.openxmlformats.org/officeDocument/2006/relationships/image" Target="../media/image641.wmf"/><Relationship Id="rId14" Type="http://schemas.openxmlformats.org/officeDocument/2006/relationships/image" Target="../media/image646.wmf"/><Relationship Id="rId22" Type="http://schemas.openxmlformats.org/officeDocument/2006/relationships/image" Target="../media/image65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image" Target="../media/image64.wmf"/><Relationship Id="rId18" Type="http://schemas.openxmlformats.org/officeDocument/2006/relationships/image" Target="../media/image69.wmf"/><Relationship Id="rId3" Type="http://schemas.openxmlformats.org/officeDocument/2006/relationships/image" Target="../media/image54.wmf"/><Relationship Id="rId7" Type="http://schemas.openxmlformats.org/officeDocument/2006/relationships/image" Target="../media/image58.wmf"/><Relationship Id="rId12" Type="http://schemas.openxmlformats.org/officeDocument/2006/relationships/image" Target="../media/image63.wmf"/><Relationship Id="rId17" Type="http://schemas.openxmlformats.org/officeDocument/2006/relationships/image" Target="../media/image68.wmf"/><Relationship Id="rId2" Type="http://schemas.openxmlformats.org/officeDocument/2006/relationships/image" Target="../media/image53.wmf"/><Relationship Id="rId16" Type="http://schemas.openxmlformats.org/officeDocument/2006/relationships/image" Target="../media/image67.wmf"/><Relationship Id="rId20" Type="http://schemas.openxmlformats.org/officeDocument/2006/relationships/image" Target="../media/image71.wmf"/><Relationship Id="rId1" Type="http://schemas.openxmlformats.org/officeDocument/2006/relationships/image" Target="../media/image52.wmf"/><Relationship Id="rId6" Type="http://schemas.openxmlformats.org/officeDocument/2006/relationships/image" Target="../media/image57.wmf"/><Relationship Id="rId11" Type="http://schemas.openxmlformats.org/officeDocument/2006/relationships/image" Target="../media/image62.wmf"/><Relationship Id="rId5" Type="http://schemas.openxmlformats.org/officeDocument/2006/relationships/image" Target="../media/image56.wmf"/><Relationship Id="rId15" Type="http://schemas.openxmlformats.org/officeDocument/2006/relationships/image" Target="../media/image66.wmf"/><Relationship Id="rId10" Type="http://schemas.openxmlformats.org/officeDocument/2006/relationships/image" Target="../media/image61.wmf"/><Relationship Id="rId19" Type="http://schemas.openxmlformats.org/officeDocument/2006/relationships/image" Target="../media/image70.wmf"/><Relationship Id="rId4" Type="http://schemas.openxmlformats.org/officeDocument/2006/relationships/image" Target="../media/image55.wmf"/><Relationship Id="rId9" Type="http://schemas.openxmlformats.org/officeDocument/2006/relationships/image" Target="../media/image60.wmf"/><Relationship Id="rId14" Type="http://schemas.openxmlformats.org/officeDocument/2006/relationships/image" Target="../media/image65.wmf"/></Relationships>
</file>

<file path=ppt/drawings/_rels/vmlDrawing50.vml.rels><?xml version="1.0" encoding="UTF-8" standalone="yes"?>
<Relationships xmlns="http://schemas.openxmlformats.org/package/2006/relationships"><Relationship Id="rId8" Type="http://schemas.openxmlformats.org/officeDocument/2006/relationships/image" Target="../media/image662.wmf"/><Relationship Id="rId3" Type="http://schemas.openxmlformats.org/officeDocument/2006/relationships/image" Target="../media/image657.wmf"/><Relationship Id="rId7" Type="http://schemas.openxmlformats.org/officeDocument/2006/relationships/image" Target="../media/image661.wmf"/><Relationship Id="rId2" Type="http://schemas.openxmlformats.org/officeDocument/2006/relationships/image" Target="../media/image656.wmf"/><Relationship Id="rId1" Type="http://schemas.openxmlformats.org/officeDocument/2006/relationships/image" Target="../media/image655.wmf"/><Relationship Id="rId6" Type="http://schemas.openxmlformats.org/officeDocument/2006/relationships/image" Target="../media/image660.wmf"/><Relationship Id="rId11" Type="http://schemas.openxmlformats.org/officeDocument/2006/relationships/image" Target="../media/image665.wmf"/><Relationship Id="rId5" Type="http://schemas.openxmlformats.org/officeDocument/2006/relationships/image" Target="../media/image659.wmf"/><Relationship Id="rId10" Type="http://schemas.openxmlformats.org/officeDocument/2006/relationships/image" Target="../media/image664.wmf"/><Relationship Id="rId4" Type="http://schemas.openxmlformats.org/officeDocument/2006/relationships/image" Target="../media/image658.wmf"/><Relationship Id="rId9" Type="http://schemas.openxmlformats.org/officeDocument/2006/relationships/image" Target="../media/image663.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668.wmf"/><Relationship Id="rId2" Type="http://schemas.openxmlformats.org/officeDocument/2006/relationships/image" Target="../media/image667.wmf"/><Relationship Id="rId1" Type="http://schemas.openxmlformats.org/officeDocument/2006/relationships/image" Target="../media/image666.wmf"/><Relationship Id="rId5" Type="http://schemas.openxmlformats.org/officeDocument/2006/relationships/image" Target="../media/image669.wmf"/><Relationship Id="rId4" Type="http://schemas.openxmlformats.org/officeDocument/2006/relationships/image" Target="../media/image658.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672.wmf"/><Relationship Id="rId7" Type="http://schemas.openxmlformats.org/officeDocument/2006/relationships/image" Target="../media/image676.wmf"/><Relationship Id="rId2" Type="http://schemas.openxmlformats.org/officeDocument/2006/relationships/image" Target="../media/image671.wmf"/><Relationship Id="rId1" Type="http://schemas.openxmlformats.org/officeDocument/2006/relationships/image" Target="../media/image670.wmf"/><Relationship Id="rId6" Type="http://schemas.openxmlformats.org/officeDocument/2006/relationships/image" Target="../media/image675.wmf"/><Relationship Id="rId5" Type="http://schemas.openxmlformats.org/officeDocument/2006/relationships/image" Target="../media/image674.wmf"/><Relationship Id="rId4" Type="http://schemas.openxmlformats.org/officeDocument/2006/relationships/image" Target="../media/image673.wmf"/></Relationships>
</file>

<file path=ppt/drawings/_rels/vmlDrawing53.vml.rels><?xml version="1.0" encoding="UTF-8" standalone="yes"?>
<Relationships xmlns="http://schemas.openxmlformats.org/package/2006/relationships"><Relationship Id="rId8" Type="http://schemas.openxmlformats.org/officeDocument/2006/relationships/image" Target="../media/image684.wmf"/><Relationship Id="rId3" Type="http://schemas.openxmlformats.org/officeDocument/2006/relationships/image" Target="../media/image679.wmf"/><Relationship Id="rId7" Type="http://schemas.openxmlformats.org/officeDocument/2006/relationships/image" Target="../media/image683.wmf"/><Relationship Id="rId2" Type="http://schemas.openxmlformats.org/officeDocument/2006/relationships/image" Target="../media/image678.wmf"/><Relationship Id="rId1" Type="http://schemas.openxmlformats.org/officeDocument/2006/relationships/image" Target="../media/image677.wmf"/><Relationship Id="rId6" Type="http://schemas.openxmlformats.org/officeDocument/2006/relationships/image" Target="../media/image682.wmf"/><Relationship Id="rId5" Type="http://schemas.openxmlformats.org/officeDocument/2006/relationships/image" Target="../media/image681.wmf"/><Relationship Id="rId10" Type="http://schemas.openxmlformats.org/officeDocument/2006/relationships/image" Target="../media/image686.wmf"/><Relationship Id="rId4" Type="http://schemas.openxmlformats.org/officeDocument/2006/relationships/image" Target="../media/image680.wmf"/><Relationship Id="rId9" Type="http://schemas.openxmlformats.org/officeDocument/2006/relationships/image" Target="../media/image685.wmf"/></Relationships>
</file>

<file path=ppt/drawings/_rels/vmlDrawing54.vml.rels><?xml version="1.0" encoding="UTF-8" standalone="yes"?>
<Relationships xmlns="http://schemas.openxmlformats.org/package/2006/relationships"><Relationship Id="rId8" Type="http://schemas.openxmlformats.org/officeDocument/2006/relationships/image" Target="../media/image694.wmf"/><Relationship Id="rId3" Type="http://schemas.openxmlformats.org/officeDocument/2006/relationships/image" Target="../media/image689.wmf"/><Relationship Id="rId7" Type="http://schemas.openxmlformats.org/officeDocument/2006/relationships/image" Target="../media/image693.wmf"/><Relationship Id="rId12" Type="http://schemas.openxmlformats.org/officeDocument/2006/relationships/image" Target="../media/image698.wmf"/><Relationship Id="rId2" Type="http://schemas.openxmlformats.org/officeDocument/2006/relationships/image" Target="../media/image688.wmf"/><Relationship Id="rId1" Type="http://schemas.openxmlformats.org/officeDocument/2006/relationships/image" Target="../media/image687.wmf"/><Relationship Id="rId6" Type="http://schemas.openxmlformats.org/officeDocument/2006/relationships/image" Target="../media/image692.wmf"/><Relationship Id="rId11" Type="http://schemas.openxmlformats.org/officeDocument/2006/relationships/image" Target="../media/image697.wmf"/><Relationship Id="rId5" Type="http://schemas.openxmlformats.org/officeDocument/2006/relationships/image" Target="../media/image691.wmf"/><Relationship Id="rId10" Type="http://schemas.openxmlformats.org/officeDocument/2006/relationships/image" Target="../media/image696.wmf"/><Relationship Id="rId4" Type="http://schemas.openxmlformats.org/officeDocument/2006/relationships/image" Target="../media/image690.wmf"/><Relationship Id="rId9" Type="http://schemas.openxmlformats.org/officeDocument/2006/relationships/image" Target="../media/image695.wmf"/></Relationships>
</file>

<file path=ppt/drawings/_rels/vmlDrawing55.vml.rels><?xml version="1.0" encoding="UTF-8" standalone="yes"?>
<Relationships xmlns="http://schemas.openxmlformats.org/package/2006/relationships"><Relationship Id="rId8" Type="http://schemas.openxmlformats.org/officeDocument/2006/relationships/image" Target="../media/image706.wmf"/><Relationship Id="rId3" Type="http://schemas.openxmlformats.org/officeDocument/2006/relationships/image" Target="../media/image701.wmf"/><Relationship Id="rId7" Type="http://schemas.openxmlformats.org/officeDocument/2006/relationships/image" Target="../media/image705.wmf"/><Relationship Id="rId2" Type="http://schemas.openxmlformats.org/officeDocument/2006/relationships/image" Target="../media/image700.wmf"/><Relationship Id="rId1" Type="http://schemas.openxmlformats.org/officeDocument/2006/relationships/image" Target="../media/image699.wmf"/><Relationship Id="rId6" Type="http://schemas.openxmlformats.org/officeDocument/2006/relationships/image" Target="../media/image704.wmf"/><Relationship Id="rId11" Type="http://schemas.openxmlformats.org/officeDocument/2006/relationships/image" Target="../media/image709.wmf"/><Relationship Id="rId5" Type="http://schemas.openxmlformats.org/officeDocument/2006/relationships/image" Target="../media/image703.wmf"/><Relationship Id="rId10" Type="http://schemas.openxmlformats.org/officeDocument/2006/relationships/image" Target="../media/image708.wmf"/><Relationship Id="rId4" Type="http://schemas.openxmlformats.org/officeDocument/2006/relationships/image" Target="../media/image702.wmf"/><Relationship Id="rId9" Type="http://schemas.openxmlformats.org/officeDocument/2006/relationships/image" Target="../media/image707.wmf"/></Relationships>
</file>

<file path=ppt/drawings/_rels/vmlDrawing56.vml.rels><?xml version="1.0" encoding="UTF-8" standalone="yes"?>
<Relationships xmlns="http://schemas.openxmlformats.org/package/2006/relationships"><Relationship Id="rId8" Type="http://schemas.openxmlformats.org/officeDocument/2006/relationships/image" Target="../media/image717.wmf"/><Relationship Id="rId3" Type="http://schemas.openxmlformats.org/officeDocument/2006/relationships/image" Target="../media/image712.wmf"/><Relationship Id="rId7" Type="http://schemas.openxmlformats.org/officeDocument/2006/relationships/image" Target="../media/image716.wmf"/><Relationship Id="rId2" Type="http://schemas.openxmlformats.org/officeDocument/2006/relationships/image" Target="../media/image711.wmf"/><Relationship Id="rId1" Type="http://schemas.openxmlformats.org/officeDocument/2006/relationships/image" Target="../media/image710.wmf"/><Relationship Id="rId6" Type="http://schemas.openxmlformats.org/officeDocument/2006/relationships/image" Target="../media/image715.wmf"/><Relationship Id="rId11" Type="http://schemas.openxmlformats.org/officeDocument/2006/relationships/image" Target="../media/image720.wmf"/><Relationship Id="rId5" Type="http://schemas.openxmlformats.org/officeDocument/2006/relationships/image" Target="../media/image714.wmf"/><Relationship Id="rId10" Type="http://schemas.openxmlformats.org/officeDocument/2006/relationships/image" Target="../media/image719.wmf"/><Relationship Id="rId4" Type="http://schemas.openxmlformats.org/officeDocument/2006/relationships/image" Target="../media/image713.wmf"/><Relationship Id="rId9" Type="http://schemas.openxmlformats.org/officeDocument/2006/relationships/image" Target="../media/image718.wmf"/></Relationships>
</file>

<file path=ppt/drawings/_rels/vmlDrawing57.vml.rels><?xml version="1.0" encoding="UTF-8" standalone="yes"?>
<Relationships xmlns="http://schemas.openxmlformats.org/package/2006/relationships"><Relationship Id="rId8" Type="http://schemas.openxmlformats.org/officeDocument/2006/relationships/image" Target="../media/image728.wmf"/><Relationship Id="rId13" Type="http://schemas.openxmlformats.org/officeDocument/2006/relationships/image" Target="../media/image733.wmf"/><Relationship Id="rId3" Type="http://schemas.openxmlformats.org/officeDocument/2006/relationships/image" Target="../media/image723.wmf"/><Relationship Id="rId7" Type="http://schemas.openxmlformats.org/officeDocument/2006/relationships/image" Target="../media/image727.wmf"/><Relationship Id="rId12" Type="http://schemas.openxmlformats.org/officeDocument/2006/relationships/image" Target="../media/image732.wmf"/><Relationship Id="rId2" Type="http://schemas.openxmlformats.org/officeDocument/2006/relationships/image" Target="../media/image722.wmf"/><Relationship Id="rId1" Type="http://schemas.openxmlformats.org/officeDocument/2006/relationships/image" Target="../media/image721.wmf"/><Relationship Id="rId6" Type="http://schemas.openxmlformats.org/officeDocument/2006/relationships/image" Target="../media/image726.wmf"/><Relationship Id="rId11" Type="http://schemas.openxmlformats.org/officeDocument/2006/relationships/image" Target="../media/image731.wmf"/><Relationship Id="rId5" Type="http://schemas.openxmlformats.org/officeDocument/2006/relationships/image" Target="../media/image725.wmf"/><Relationship Id="rId10" Type="http://schemas.openxmlformats.org/officeDocument/2006/relationships/image" Target="../media/image730.wmf"/><Relationship Id="rId4" Type="http://schemas.openxmlformats.org/officeDocument/2006/relationships/image" Target="../media/image724.wmf"/><Relationship Id="rId9" Type="http://schemas.openxmlformats.org/officeDocument/2006/relationships/image" Target="../media/image729.wmf"/></Relationships>
</file>

<file path=ppt/drawings/_rels/vmlDrawing58.vml.rels><?xml version="1.0" encoding="UTF-8" standalone="yes"?>
<Relationships xmlns="http://schemas.openxmlformats.org/package/2006/relationships"><Relationship Id="rId8" Type="http://schemas.openxmlformats.org/officeDocument/2006/relationships/image" Target="../media/image728.wmf"/><Relationship Id="rId3" Type="http://schemas.openxmlformats.org/officeDocument/2006/relationships/image" Target="../media/image736.wmf"/><Relationship Id="rId7" Type="http://schemas.openxmlformats.org/officeDocument/2006/relationships/image" Target="../media/image740.wmf"/><Relationship Id="rId2" Type="http://schemas.openxmlformats.org/officeDocument/2006/relationships/image" Target="../media/image735.wmf"/><Relationship Id="rId1" Type="http://schemas.openxmlformats.org/officeDocument/2006/relationships/image" Target="../media/image734.wmf"/><Relationship Id="rId6" Type="http://schemas.openxmlformats.org/officeDocument/2006/relationships/image" Target="../media/image739.wmf"/><Relationship Id="rId5" Type="http://schemas.openxmlformats.org/officeDocument/2006/relationships/image" Target="../media/image738.wmf"/><Relationship Id="rId4" Type="http://schemas.openxmlformats.org/officeDocument/2006/relationships/image" Target="../media/image737.wmf"/><Relationship Id="rId9" Type="http://schemas.openxmlformats.org/officeDocument/2006/relationships/image" Target="../media/image733.wmf"/></Relationships>
</file>

<file path=ppt/drawings/_rels/vmlDrawing59.vml.rels><?xml version="1.0" encoding="UTF-8" standalone="yes"?>
<Relationships xmlns="http://schemas.openxmlformats.org/package/2006/relationships"><Relationship Id="rId8" Type="http://schemas.openxmlformats.org/officeDocument/2006/relationships/image" Target="../media/image748.wmf"/><Relationship Id="rId3" Type="http://schemas.openxmlformats.org/officeDocument/2006/relationships/image" Target="../media/image743.wmf"/><Relationship Id="rId7" Type="http://schemas.openxmlformats.org/officeDocument/2006/relationships/image" Target="../media/image747.wmf"/><Relationship Id="rId2" Type="http://schemas.openxmlformats.org/officeDocument/2006/relationships/image" Target="../media/image742.wmf"/><Relationship Id="rId1" Type="http://schemas.openxmlformats.org/officeDocument/2006/relationships/image" Target="../media/image741.wmf"/><Relationship Id="rId6" Type="http://schemas.openxmlformats.org/officeDocument/2006/relationships/image" Target="../media/image746.wmf"/><Relationship Id="rId5" Type="http://schemas.openxmlformats.org/officeDocument/2006/relationships/image" Target="../media/image745.wmf"/><Relationship Id="rId10" Type="http://schemas.openxmlformats.org/officeDocument/2006/relationships/image" Target="../media/image750.wmf"/><Relationship Id="rId4" Type="http://schemas.openxmlformats.org/officeDocument/2006/relationships/image" Target="../media/image744.wmf"/><Relationship Id="rId9" Type="http://schemas.openxmlformats.org/officeDocument/2006/relationships/image" Target="../media/image749.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image" Target="../media/image84.wmf"/><Relationship Id="rId3" Type="http://schemas.openxmlformats.org/officeDocument/2006/relationships/image" Target="../media/image74.wmf"/><Relationship Id="rId7" Type="http://schemas.openxmlformats.org/officeDocument/2006/relationships/image" Target="../media/image78.wmf"/><Relationship Id="rId12" Type="http://schemas.openxmlformats.org/officeDocument/2006/relationships/image" Target="../media/image83.wmf"/><Relationship Id="rId2" Type="http://schemas.openxmlformats.org/officeDocument/2006/relationships/image" Target="../media/image73.wmf"/><Relationship Id="rId16" Type="http://schemas.openxmlformats.org/officeDocument/2006/relationships/image" Target="../media/image86.wmf"/><Relationship Id="rId1" Type="http://schemas.openxmlformats.org/officeDocument/2006/relationships/image" Target="../media/image72.wmf"/><Relationship Id="rId6" Type="http://schemas.openxmlformats.org/officeDocument/2006/relationships/image" Target="../media/image77.wmf"/><Relationship Id="rId11" Type="http://schemas.openxmlformats.org/officeDocument/2006/relationships/image" Target="../media/image82.wmf"/><Relationship Id="rId5" Type="http://schemas.openxmlformats.org/officeDocument/2006/relationships/image" Target="../media/image76.wmf"/><Relationship Id="rId15" Type="http://schemas.openxmlformats.org/officeDocument/2006/relationships/image" Target="../media/image47.wmf"/><Relationship Id="rId10" Type="http://schemas.openxmlformats.org/officeDocument/2006/relationships/image" Target="../media/image81.wmf"/><Relationship Id="rId4" Type="http://schemas.openxmlformats.org/officeDocument/2006/relationships/image" Target="../media/image75.wmf"/><Relationship Id="rId9" Type="http://schemas.openxmlformats.org/officeDocument/2006/relationships/image" Target="../media/image80.wmf"/><Relationship Id="rId14" Type="http://schemas.openxmlformats.org/officeDocument/2006/relationships/image" Target="../media/image85.wmf"/></Relationships>
</file>

<file path=ppt/drawings/_rels/vmlDrawing60.vml.rels><?xml version="1.0" encoding="UTF-8" standalone="yes"?>
<Relationships xmlns="http://schemas.openxmlformats.org/package/2006/relationships"><Relationship Id="rId8" Type="http://schemas.openxmlformats.org/officeDocument/2006/relationships/image" Target="../media/image757.wmf"/><Relationship Id="rId3" Type="http://schemas.openxmlformats.org/officeDocument/2006/relationships/image" Target="../media/image746.wmf"/><Relationship Id="rId7" Type="http://schemas.openxmlformats.org/officeDocument/2006/relationships/image" Target="../media/image756.wmf"/><Relationship Id="rId2" Type="http://schemas.openxmlformats.org/officeDocument/2006/relationships/image" Target="../media/image752.wmf"/><Relationship Id="rId1" Type="http://schemas.openxmlformats.org/officeDocument/2006/relationships/image" Target="../media/image751.wmf"/><Relationship Id="rId6" Type="http://schemas.openxmlformats.org/officeDocument/2006/relationships/image" Target="../media/image755.wmf"/><Relationship Id="rId11" Type="http://schemas.openxmlformats.org/officeDocument/2006/relationships/image" Target="../media/image760.wmf"/><Relationship Id="rId5" Type="http://schemas.openxmlformats.org/officeDocument/2006/relationships/image" Target="../media/image754.wmf"/><Relationship Id="rId10" Type="http://schemas.openxmlformats.org/officeDocument/2006/relationships/image" Target="../media/image759.wmf"/><Relationship Id="rId4" Type="http://schemas.openxmlformats.org/officeDocument/2006/relationships/image" Target="../media/image753.wmf"/><Relationship Id="rId9" Type="http://schemas.openxmlformats.org/officeDocument/2006/relationships/image" Target="../media/image758.wmf"/></Relationships>
</file>

<file path=ppt/drawings/_rels/vmlDrawing61.vml.rels><?xml version="1.0" encoding="UTF-8" standalone="yes"?>
<Relationships xmlns="http://schemas.openxmlformats.org/package/2006/relationships"><Relationship Id="rId8" Type="http://schemas.openxmlformats.org/officeDocument/2006/relationships/image" Target="../media/image759.wmf"/><Relationship Id="rId3" Type="http://schemas.openxmlformats.org/officeDocument/2006/relationships/image" Target="../media/image763.wmf"/><Relationship Id="rId7" Type="http://schemas.openxmlformats.org/officeDocument/2006/relationships/image" Target="../media/image767.wmf"/><Relationship Id="rId2" Type="http://schemas.openxmlformats.org/officeDocument/2006/relationships/image" Target="../media/image762.wmf"/><Relationship Id="rId1" Type="http://schemas.openxmlformats.org/officeDocument/2006/relationships/image" Target="../media/image761.wmf"/><Relationship Id="rId6" Type="http://schemas.openxmlformats.org/officeDocument/2006/relationships/image" Target="../media/image766.wmf"/><Relationship Id="rId5" Type="http://schemas.openxmlformats.org/officeDocument/2006/relationships/image" Target="../media/image765.wmf"/><Relationship Id="rId4" Type="http://schemas.openxmlformats.org/officeDocument/2006/relationships/image" Target="../media/image764.wmf"/></Relationships>
</file>

<file path=ppt/drawings/_rels/vmlDrawing62.vml.rels><?xml version="1.0" encoding="UTF-8" standalone="yes"?>
<Relationships xmlns="http://schemas.openxmlformats.org/package/2006/relationships"><Relationship Id="rId8" Type="http://schemas.openxmlformats.org/officeDocument/2006/relationships/image" Target="../media/image463.wmf"/><Relationship Id="rId13" Type="http://schemas.openxmlformats.org/officeDocument/2006/relationships/image" Target="../media/image776.wmf"/><Relationship Id="rId3" Type="http://schemas.openxmlformats.org/officeDocument/2006/relationships/image" Target="../media/image770.wmf"/><Relationship Id="rId7" Type="http://schemas.openxmlformats.org/officeDocument/2006/relationships/image" Target="../media/image774.wmf"/><Relationship Id="rId12" Type="http://schemas.openxmlformats.org/officeDocument/2006/relationships/image" Target="../media/image775.wmf"/><Relationship Id="rId2" Type="http://schemas.openxmlformats.org/officeDocument/2006/relationships/image" Target="../media/image769.wmf"/><Relationship Id="rId1" Type="http://schemas.openxmlformats.org/officeDocument/2006/relationships/image" Target="../media/image768.wmf"/><Relationship Id="rId6" Type="http://schemas.openxmlformats.org/officeDocument/2006/relationships/image" Target="../media/image773.wmf"/><Relationship Id="rId11" Type="http://schemas.openxmlformats.org/officeDocument/2006/relationships/image" Target="../media/image473.wmf"/><Relationship Id="rId5" Type="http://schemas.openxmlformats.org/officeDocument/2006/relationships/image" Target="../media/image772.wmf"/><Relationship Id="rId10" Type="http://schemas.openxmlformats.org/officeDocument/2006/relationships/image" Target="../media/image462.wmf"/><Relationship Id="rId4" Type="http://schemas.openxmlformats.org/officeDocument/2006/relationships/image" Target="../media/image771.wmf"/><Relationship Id="rId9" Type="http://schemas.openxmlformats.org/officeDocument/2006/relationships/image" Target="../media/image482.wmf"/></Relationships>
</file>

<file path=ppt/drawings/_rels/vmlDrawing63.vml.rels><?xml version="1.0" encoding="UTF-8" standalone="yes"?>
<Relationships xmlns="http://schemas.openxmlformats.org/package/2006/relationships"><Relationship Id="rId8" Type="http://schemas.openxmlformats.org/officeDocument/2006/relationships/image" Target="../media/image783.wmf"/><Relationship Id="rId13" Type="http://schemas.openxmlformats.org/officeDocument/2006/relationships/image" Target="../media/image788.wmf"/><Relationship Id="rId3" Type="http://schemas.openxmlformats.org/officeDocument/2006/relationships/image" Target="../media/image779.wmf"/><Relationship Id="rId7" Type="http://schemas.openxmlformats.org/officeDocument/2006/relationships/image" Target="../media/image782.wmf"/><Relationship Id="rId12" Type="http://schemas.openxmlformats.org/officeDocument/2006/relationships/image" Target="../media/image787.wmf"/><Relationship Id="rId2" Type="http://schemas.openxmlformats.org/officeDocument/2006/relationships/image" Target="../media/image778.wmf"/><Relationship Id="rId16" Type="http://schemas.openxmlformats.org/officeDocument/2006/relationships/image" Target="../media/image791.wmf"/><Relationship Id="rId1" Type="http://schemas.openxmlformats.org/officeDocument/2006/relationships/image" Target="../media/image777.wmf"/><Relationship Id="rId6" Type="http://schemas.openxmlformats.org/officeDocument/2006/relationships/image" Target="../media/image781.wmf"/><Relationship Id="rId11" Type="http://schemas.openxmlformats.org/officeDocument/2006/relationships/image" Target="../media/image786.wmf"/><Relationship Id="rId5" Type="http://schemas.openxmlformats.org/officeDocument/2006/relationships/image" Target="../media/image780.wmf"/><Relationship Id="rId15" Type="http://schemas.openxmlformats.org/officeDocument/2006/relationships/image" Target="../media/image790.wmf"/><Relationship Id="rId10" Type="http://schemas.openxmlformats.org/officeDocument/2006/relationships/image" Target="../media/image785.wmf"/><Relationship Id="rId4" Type="http://schemas.openxmlformats.org/officeDocument/2006/relationships/image" Target="../media/image770.wmf"/><Relationship Id="rId9" Type="http://schemas.openxmlformats.org/officeDocument/2006/relationships/image" Target="../media/image784.wmf"/><Relationship Id="rId14" Type="http://schemas.openxmlformats.org/officeDocument/2006/relationships/image" Target="../media/image789.wmf"/></Relationships>
</file>

<file path=ppt/drawings/_rels/vmlDrawing64.vml.rels><?xml version="1.0" encoding="UTF-8" standalone="yes"?>
<Relationships xmlns="http://schemas.openxmlformats.org/package/2006/relationships"><Relationship Id="rId8" Type="http://schemas.openxmlformats.org/officeDocument/2006/relationships/image" Target="../media/image799.wmf"/><Relationship Id="rId3" Type="http://schemas.openxmlformats.org/officeDocument/2006/relationships/image" Target="../media/image794.wmf"/><Relationship Id="rId7" Type="http://schemas.openxmlformats.org/officeDocument/2006/relationships/image" Target="../media/image798.wmf"/><Relationship Id="rId2" Type="http://schemas.openxmlformats.org/officeDocument/2006/relationships/image" Target="../media/image793.wmf"/><Relationship Id="rId1" Type="http://schemas.openxmlformats.org/officeDocument/2006/relationships/image" Target="../media/image792.wmf"/><Relationship Id="rId6" Type="http://schemas.openxmlformats.org/officeDocument/2006/relationships/image" Target="../media/image797.wmf"/><Relationship Id="rId11" Type="http://schemas.openxmlformats.org/officeDocument/2006/relationships/image" Target="../media/image802.wmf"/><Relationship Id="rId5" Type="http://schemas.openxmlformats.org/officeDocument/2006/relationships/image" Target="../media/image796.wmf"/><Relationship Id="rId10" Type="http://schemas.openxmlformats.org/officeDocument/2006/relationships/image" Target="../media/image801.wmf"/><Relationship Id="rId4" Type="http://schemas.openxmlformats.org/officeDocument/2006/relationships/image" Target="../media/image795.wmf"/><Relationship Id="rId9" Type="http://schemas.openxmlformats.org/officeDocument/2006/relationships/image" Target="../media/image800.wmf"/></Relationships>
</file>

<file path=ppt/drawings/_rels/vmlDrawing65.vml.rels><?xml version="1.0" encoding="UTF-8" standalone="yes"?>
<Relationships xmlns="http://schemas.openxmlformats.org/package/2006/relationships"><Relationship Id="rId8" Type="http://schemas.openxmlformats.org/officeDocument/2006/relationships/image" Target="../media/image810.wmf"/><Relationship Id="rId13" Type="http://schemas.openxmlformats.org/officeDocument/2006/relationships/image" Target="../media/image815.wmf"/><Relationship Id="rId18" Type="http://schemas.openxmlformats.org/officeDocument/2006/relationships/image" Target="../media/image820.wmf"/><Relationship Id="rId3" Type="http://schemas.openxmlformats.org/officeDocument/2006/relationships/image" Target="../media/image805.wmf"/><Relationship Id="rId21" Type="http://schemas.openxmlformats.org/officeDocument/2006/relationships/image" Target="../media/image823.wmf"/><Relationship Id="rId7" Type="http://schemas.openxmlformats.org/officeDocument/2006/relationships/image" Target="../media/image809.wmf"/><Relationship Id="rId12" Type="http://schemas.openxmlformats.org/officeDocument/2006/relationships/image" Target="../media/image814.wmf"/><Relationship Id="rId17" Type="http://schemas.openxmlformats.org/officeDocument/2006/relationships/image" Target="../media/image819.wmf"/><Relationship Id="rId2" Type="http://schemas.openxmlformats.org/officeDocument/2006/relationships/image" Target="../media/image804.wmf"/><Relationship Id="rId16" Type="http://schemas.openxmlformats.org/officeDocument/2006/relationships/image" Target="../media/image818.wmf"/><Relationship Id="rId20" Type="http://schemas.openxmlformats.org/officeDocument/2006/relationships/image" Target="../media/image822.wmf"/><Relationship Id="rId1" Type="http://schemas.openxmlformats.org/officeDocument/2006/relationships/image" Target="../media/image803.wmf"/><Relationship Id="rId6" Type="http://schemas.openxmlformats.org/officeDocument/2006/relationships/image" Target="../media/image808.wmf"/><Relationship Id="rId11" Type="http://schemas.openxmlformats.org/officeDocument/2006/relationships/image" Target="../media/image813.wmf"/><Relationship Id="rId5" Type="http://schemas.openxmlformats.org/officeDocument/2006/relationships/image" Target="../media/image807.wmf"/><Relationship Id="rId15" Type="http://schemas.openxmlformats.org/officeDocument/2006/relationships/image" Target="../media/image817.wmf"/><Relationship Id="rId23" Type="http://schemas.openxmlformats.org/officeDocument/2006/relationships/image" Target="../media/image824.wmf"/><Relationship Id="rId10" Type="http://schemas.openxmlformats.org/officeDocument/2006/relationships/image" Target="../media/image812.wmf"/><Relationship Id="rId19" Type="http://schemas.openxmlformats.org/officeDocument/2006/relationships/image" Target="../media/image821.wmf"/><Relationship Id="rId4" Type="http://schemas.openxmlformats.org/officeDocument/2006/relationships/image" Target="../media/image806.wmf"/><Relationship Id="rId9" Type="http://schemas.openxmlformats.org/officeDocument/2006/relationships/image" Target="../media/image811.wmf"/><Relationship Id="rId14" Type="http://schemas.openxmlformats.org/officeDocument/2006/relationships/image" Target="../media/image816.wmf"/><Relationship Id="rId22" Type="http://schemas.openxmlformats.org/officeDocument/2006/relationships/image" Target="../media/image248.wmf"/></Relationships>
</file>

<file path=ppt/drawings/_rels/vmlDrawing66.vml.rels><?xml version="1.0" encoding="UTF-8" standalone="yes"?>
<Relationships xmlns="http://schemas.openxmlformats.org/package/2006/relationships"><Relationship Id="rId8" Type="http://schemas.openxmlformats.org/officeDocument/2006/relationships/image" Target="../media/image832.wmf"/><Relationship Id="rId13" Type="http://schemas.openxmlformats.org/officeDocument/2006/relationships/image" Target="../media/image837.wmf"/><Relationship Id="rId3" Type="http://schemas.openxmlformats.org/officeDocument/2006/relationships/image" Target="../media/image827.wmf"/><Relationship Id="rId7" Type="http://schemas.openxmlformats.org/officeDocument/2006/relationships/image" Target="../media/image831.wmf"/><Relationship Id="rId12" Type="http://schemas.openxmlformats.org/officeDocument/2006/relationships/image" Target="../media/image836.wmf"/><Relationship Id="rId2" Type="http://schemas.openxmlformats.org/officeDocument/2006/relationships/image" Target="../media/image826.wmf"/><Relationship Id="rId16" Type="http://schemas.openxmlformats.org/officeDocument/2006/relationships/image" Target="../media/image840.wmf"/><Relationship Id="rId1" Type="http://schemas.openxmlformats.org/officeDocument/2006/relationships/image" Target="../media/image825.wmf"/><Relationship Id="rId6" Type="http://schemas.openxmlformats.org/officeDocument/2006/relationships/image" Target="../media/image830.wmf"/><Relationship Id="rId11" Type="http://schemas.openxmlformats.org/officeDocument/2006/relationships/image" Target="../media/image835.wmf"/><Relationship Id="rId5" Type="http://schemas.openxmlformats.org/officeDocument/2006/relationships/image" Target="../media/image829.wmf"/><Relationship Id="rId15" Type="http://schemas.openxmlformats.org/officeDocument/2006/relationships/image" Target="../media/image839.wmf"/><Relationship Id="rId10" Type="http://schemas.openxmlformats.org/officeDocument/2006/relationships/image" Target="../media/image834.wmf"/><Relationship Id="rId4" Type="http://schemas.openxmlformats.org/officeDocument/2006/relationships/image" Target="../media/image828.wmf"/><Relationship Id="rId9" Type="http://schemas.openxmlformats.org/officeDocument/2006/relationships/image" Target="../media/image833.wmf"/><Relationship Id="rId14" Type="http://schemas.openxmlformats.org/officeDocument/2006/relationships/image" Target="../media/image838.wmf"/></Relationships>
</file>

<file path=ppt/drawings/_rels/vmlDrawing67.vml.rels><?xml version="1.0" encoding="UTF-8" standalone="yes"?>
<Relationships xmlns="http://schemas.openxmlformats.org/package/2006/relationships"><Relationship Id="rId8" Type="http://schemas.openxmlformats.org/officeDocument/2006/relationships/image" Target="../media/image846.wmf"/><Relationship Id="rId13" Type="http://schemas.openxmlformats.org/officeDocument/2006/relationships/image" Target="../media/image849.wmf"/><Relationship Id="rId18" Type="http://schemas.openxmlformats.org/officeDocument/2006/relationships/image" Target="../media/image853.wmf"/><Relationship Id="rId3" Type="http://schemas.openxmlformats.org/officeDocument/2006/relationships/image" Target="../media/image843.wmf"/><Relationship Id="rId7" Type="http://schemas.openxmlformats.org/officeDocument/2006/relationships/image" Target="../media/image845.wmf"/><Relationship Id="rId12" Type="http://schemas.openxmlformats.org/officeDocument/2006/relationships/image" Target="../media/image848.wmf"/><Relationship Id="rId17" Type="http://schemas.openxmlformats.org/officeDocument/2006/relationships/image" Target="../media/image852.wmf"/><Relationship Id="rId2" Type="http://schemas.openxmlformats.org/officeDocument/2006/relationships/image" Target="../media/image842.wmf"/><Relationship Id="rId16" Type="http://schemas.openxmlformats.org/officeDocument/2006/relationships/image" Target="../media/image851.wmf"/><Relationship Id="rId1" Type="http://schemas.openxmlformats.org/officeDocument/2006/relationships/image" Target="../media/image841.wmf"/><Relationship Id="rId6" Type="http://schemas.openxmlformats.org/officeDocument/2006/relationships/image" Target="../media/image844.wmf"/><Relationship Id="rId11" Type="http://schemas.openxmlformats.org/officeDocument/2006/relationships/image" Target="../media/image836.wmf"/><Relationship Id="rId5" Type="http://schemas.openxmlformats.org/officeDocument/2006/relationships/image" Target="../media/image838.wmf"/><Relationship Id="rId15" Type="http://schemas.openxmlformats.org/officeDocument/2006/relationships/image" Target="../media/image829.wmf"/><Relationship Id="rId10" Type="http://schemas.openxmlformats.org/officeDocument/2006/relationships/image" Target="../media/image847.wmf"/><Relationship Id="rId4" Type="http://schemas.openxmlformats.org/officeDocument/2006/relationships/image" Target="../media/image827.wmf"/><Relationship Id="rId9" Type="http://schemas.openxmlformats.org/officeDocument/2006/relationships/image" Target="../media/image834.wmf"/><Relationship Id="rId14" Type="http://schemas.openxmlformats.org/officeDocument/2006/relationships/image" Target="../media/image850.wmf"/></Relationships>
</file>

<file path=ppt/drawings/_rels/vmlDrawing68.vml.rels><?xml version="1.0" encoding="UTF-8" standalone="yes"?>
<Relationships xmlns="http://schemas.openxmlformats.org/package/2006/relationships"><Relationship Id="rId8" Type="http://schemas.openxmlformats.org/officeDocument/2006/relationships/image" Target="../media/image860.wmf"/><Relationship Id="rId3" Type="http://schemas.openxmlformats.org/officeDocument/2006/relationships/image" Target="../media/image856.wmf"/><Relationship Id="rId7" Type="http://schemas.openxmlformats.org/officeDocument/2006/relationships/image" Target="../media/image859.wmf"/><Relationship Id="rId12" Type="http://schemas.openxmlformats.org/officeDocument/2006/relationships/image" Target="../media/image864.wmf"/><Relationship Id="rId2" Type="http://schemas.openxmlformats.org/officeDocument/2006/relationships/image" Target="../media/image855.wmf"/><Relationship Id="rId1" Type="http://schemas.openxmlformats.org/officeDocument/2006/relationships/image" Target="../media/image854.wmf"/><Relationship Id="rId6" Type="http://schemas.openxmlformats.org/officeDocument/2006/relationships/image" Target="../media/image834.wmf"/><Relationship Id="rId11" Type="http://schemas.openxmlformats.org/officeDocument/2006/relationships/image" Target="../media/image863.wmf"/><Relationship Id="rId5" Type="http://schemas.openxmlformats.org/officeDocument/2006/relationships/image" Target="../media/image858.wmf"/><Relationship Id="rId10" Type="http://schemas.openxmlformats.org/officeDocument/2006/relationships/image" Target="../media/image862.wmf"/><Relationship Id="rId4" Type="http://schemas.openxmlformats.org/officeDocument/2006/relationships/image" Target="../media/image857.wmf"/><Relationship Id="rId9" Type="http://schemas.openxmlformats.org/officeDocument/2006/relationships/image" Target="../media/image861.wmf"/></Relationships>
</file>

<file path=ppt/drawings/_rels/vmlDrawing69.vml.rels><?xml version="1.0" encoding="UTF-8" standalone="yes"?>
<Relationships xmlns="http://schemas.openxmlformats.org/package/2006/relationships"><Relationship Id="rId8" Type="http://schemas.openxmlformats.org/officeDocument/2006/relationships/image" Target="../media/image872.wmf"/><Relationship Id="rId13" Type="http://schemas.openxmlformats.org/officeDocument/2006/relationships/image" Target="../media/image877.wmf"/><Relationship Id="rId3" Type="http://schemas.openxmlformats.org/officeDocument/2006/relationships/image" Target="../media/image867.wmf"/><Relationship Id="rId7" Type="http://schemas.openxmlformats.org/officeDocument/2006/relationships/image" Target="../media/image871.wmf"/><Relationship Id="rId12" Type="http://schemas.openxmlformats.org/officeDocument/2006/relationships/image" Target="../media/image876.wmf"/><Relationship Id="rId17" Type="http://schemas.openxmlformats.org/officeDocument/2006/relationships/image" Target="../media/image881.wmf"/><Relationship Id="rId2" Type="http://schemas.openxmlformats.org/officeDocument/2006/relationships/image" Target="../media/image866.wmf"/><Relationship Id="rId16" Type="http://schemas.openxmlformats.org/officeDocument/2006/relationships/image" Target="../media/image880.wmf"/><Relationship Id="rId1" Type="http://schemas.openxmlformats.org/officeDocument/2006/relationships/image" Target="../media/image865.wmf"/><Relationship Id="rId6" Type="http://schemas.openxmlformats.org/officeDocument/2006/relationships/image" Target="../media/image870.wmf"/><Relationship Id="rId11" Type="http://schemas.openxmlformats.org/officeDocument/2006/relationships/image" Target="../media/image875.wmf"/><Relationship Id="rId5" Type="http://schemas.openxmlformats.org/officeDocument/2006/relationships/image" Target="../media/image869.wmf"/><Relationship Id="rId15" Type="http://schemas.openxmlformats.org/officeDocument/2006/relationships/image" Target="../media/image879.wmf"/><Relationship Id="rId10" Type="http://schemas.openxmlformats.org/officeDocument/2006/relationships/image" Target="../media/image874.wmf"/><Relationship Id="rId4" Type="http://schemas.openxmlformats.org/officeDocument/2006/relationships/image" Target="../media/image868.wmf"/><Relationship Id="rId9" Type="http://schemas.openxmlformats.org/officeDocument/2006/relationships/image" Target="../media/image873.wmf"/><Relationship Id="rId14" Type="http://schemas.openxmlformats.org/officeDocument/2006/relationships/image" Target="../media/image878.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98.wmf"/><Relationship Id="rId18" Type="http://schemas.openxmlformats.org/officeDocument/2006/relationships/image" Target="../media/image13.wmf"/><Relationship Id="rId3" Type="http://schemas.openxmlformats.org/officeDocument/2006/relationships/image" Target="../media/image89.wmf"/><Relationship Id="rId7" Type="http://schemas.openxmlformats.org/officeDocument/2006/relationships/image" Target="../media/image93.wmf"/><Relationship Id="rId12" Type="http://schemas.openxmlformats.org/officeDocument/2006/relationships/image" Target="../media/image97.wmf"/><Relationship Id="rId17" Type="http://schemas.openxmlformats.org/officeDocument/2006/relationships/image" Target="../media/image10.wmf"/><Relationship Id="rId2" Type="http://schemas.openxmlformats.org/officeDocument/2006/relationships/image" Target="../media/image88.wmf"/><Relationship Id="rId16" Type="http://schemas.openxmlformats.org/officeDocument/2006/relationships/image" Target="../media/image101.wmf"/><Relationship Id="rId1" Type="http://schemas.openxmlformats.org/officeDocument/2006/relationships/image" Target="../media/image87.wmf"/><Relationship Id="rId6" Type="http://schemas.openxmlformats.org/officeDocument/2006/relationships/image" Target="../media/image92.wmf"/><Relationship Id="rId11" Type="http://schemas.openxmlformats.org/officeDocument/2006/relationships/image" Target="../media/image96.wmf"/><Relationship Id="rId5" Type="http://schemas.openxmlformats.org/officeDocument/2006/relationships/image" Target="../media/image91.wmf"/><Relationship Id="rId15" Type="http://schemas.openxmlformats.org/officeDocument/2006/relationships/image" Target="../media/image100.wmf"/><Relationship Id="rId10" Type="http://schemas.openxmlformats.org/officeDocument/2006/relationships/image" Target="../media/image95.wmf"/><Relationship Id="rId4" Type="http://schemas.openxmlformats.org/officeDocument/2006/relationships/image" Target="../media/image90.wmf"/><Relationship Id="rId9" Type="http://schemas.openxmlformats.org/officeDocument/2006/relationships/image" Target="../media/image94.wmf"/><Relationship Id="rId14" Type="http://schemas.openxmlformats.org/officeDocument/2006/relationships/image" Target="../media/image99.wmf"/></Relationships>
</file>

<file path=ppt/drawings/_rels/vmlDrawing70.vml.rels><?xml version="1.0" encoding="UTF-8" standalone="yes"?>
<Relationships xmlns="http://schemas.openxmlformats.org/package/2006/relationships"><Relationship Id="rId8" Type="http://schemas.openxmlformats.org/officeDocument/2006/relationships/image" Target="../media/image889.wmf"/><Relationship Id="rId3" Type="http://schemas.openxmlformats.org/officeDocument/2006/relationships/image" Target="../media/image884.wmf"/><Relationship Id="rId7" Type="http://schemas.openxmlformats.org/officeDocument/2006/relationships/image" Target="../media/image888.wmf"/><Relationship Id="rId2" Type="http://schemas.openxmlformats.org/officeDocument/2006/relationships/image" Target="../media/image883.wmf"/><Relationship Id="rId1" Type="http://schemas.openxmlformats.org/officeDocument/2006/relationships/image" Target="../media/image882.wmf"/><Relationship Id="rId6" Type="http://schemas.openxmlformats.org/officeDocument/2006/relationships/image" Target="../media/image887.wmf"/><Relationship Id="rId5" Type="http://schemas.openxmlformats.org/officeDocument/2006/relationships/image" Target="../media/image886.wmf"/><Relationship Id="rId4" Type="http://schemas.openxmlformats.org/officeDocument/2006/relationships/image" Target="../media/image885.wmf"/><Relationship Id="rId9" Type="http://schemas.openxmlformats.org/officeDocument/2006/relationships/image" Target="../media/image890.wmf"/></Relationships>
</file>

<file path=ppt/drawings/_rels/vmlDrawing71.vml.rels><?xml version="1.0" encoding="UTF-8" standalone="yes"?>
<Relationships xmlns="http://schemas.openxmlformats.org/package/2006/relationships"><Relationship Id="rId8" Type="http://schemas.openxmlformats.org/officeDocument/2006/relationships/image" Target="../media/image898.wmf"/><Relationship Id="rId3" Type="http://schemas.openxmlformats.org/officeDocument/2006/relationships/image" Target="../media/image893.wmf"/><Relationship Id="rId7" Type="http://schemas.openxmlformats.org/officeDocument/2006/relationships/image" Target="../media/image897.wmf"/><Relationship Id="rId2" Type="http://schemas.openxmlformats.org/officeDocument/2006/relationships/image" Target="../media/image892.wmf"/><Relationship Id="rId1" Type="http://schemas.openxmlformats.org/officeDocument/2006/relationships/image" Target="../media/image891.wmf"/><Relationship Id="rId6" Type="http://schemas.openxmlformats.org/officeDocument/2006/relationships/image" Target="../media/image896.wmf"/><Relationship Id="rId5" Type="http://schemas.openxmlformats.org/officeDocument/2006/relationships/image" Target="../media/image895.wmf"/><Relationship Id="rId4" Type="http://schemas.openxmlformats.org/officeDocument/2006/relationships/image" Target="../media/image894.wmf"/></Relationships>
</file>

<file path=ppt/drawings/_rels/vmlDrawing72.vml.rels><?xml version="1.0" encoding="UTF-8" standalone="yes"?>
<Relationships xmlns="http://schemas.openxmlformats.org/package/2006/relationships"><Relationship Id="rId8" Type="http://schemas.openxmlformats.org/officeDocument/2006/relationships/image" Target="../media/image906.wmf"/><Relationship Id="rId3" Type="http://schemas.openxmlformats.org/officeDocument/2006/relationships/image" Target="../media/image901.wmf"/><Relationship Id="rId7" Type="http://schemas.openxmlformats.org/officeDocument/2006/relationships/image" Target="../media/image905.wmf"/><Relationship Id="rId2" Type="http://schemas.openxmlformats.org/officeDocument/2006/relationships/image" Target="../media/image900.wmf"/><Relationship Id="rId1" Type="http://schemas.openxmlformats.org/officeDocument/2006/relationships/image" Target="../media/image899.wmf"/><Relationship Id="rId6" Type="http://schemas.openxmlformats.org/officeDocument/2006/relationships/image" Target="../media/image904.wmf"/><Relationship Id="rId5" Type="http://schemas.openxmlformats.org/officeDocument/2006/relationships/image" Target="../media/image903.wmf"/><Relationship Id="rId4" Type="http://schemas.openxmlformats.org/officeDocument/2006/relationships/image" Target="../media/image902.wmf"/><Relationship Id="rId9" Type="http://schemas.openxmlformats.org/officeDocument/2006/relationships/image" Target="../media/image907.wmf"/></Relationships>
</file>

<file path=ppt/drawings/_rels/vmlDrawing73.vml.rels><?xml version="1.0" encoding="UTF-8" standalone="yes"?>
<Relationships xmlns="http://schemas.openxmlformats.org/package/2006/relationships"><Relationship Id="rId8" Type="http://schemas.openxmlformats.org/officeDocument/2006/relationships/image" Target="../media/image917.wmf"/><Relationship Id="rId3" Type="http://schemas.openxmlformats.org/officeDocument/2006/relationships/image" Target="../media/image912.wmf"/><Relationship Id="rId7" Type="http://schemas.openxmlformats.org/officeDocument/2006/relationships/image" Target="../media/image916.wmf"/><Relationship Id="rId2" Type="http://schemas.openxmlformats.org/officeDocument/2006/relationships/image" Target="../media/image911.wmf"/><Relationship Id="rId1" Type="http://schemas.openxmlformats.org/officeDocument/2006/relationships/image" Target="../media/image910.wmf"/><Relationship Id="rId6" Type="http://schemas.openxmlformats.org/officeDocument/2006/relationships/image" Target="../media/image915.wmf"/><Relationship Id="rId11" Type="http://schemas.openxmlformats.org/officeDocument/2006/relationships/image" Target="../media/image920.wmf"/><Relationship Id="rId5" Type="http://schemas.openxmlformats.org/officeDocument/2006/relationships/image" Target="../media/image914.wmf"/><Relationship Id="rId10" Type="http://schemas.openxmlformats.org/officeDocument/2006/relationships/image" Target="../media/image919.wmf"/><Relationship Id="rId4" Type="http://schemas.openxmlformats.org/officeDocument/2006/relationships/image" Target="../media/image913.wmf"/><Relationship Id="rId9" Type="http://schemas.openxmlformats.org/officeDocument/2006/relationships/image" Target="../media/image918.wmf"/></Relationships>
</file>

<file path=ppt/drawings/_rels/vmlDrawing74.vml.rels><?xml version="1.0" encoding="UTF-8" standalone="yes"?>
<Relationships xmlns="http://schemas.openxmlformats.org/package/2006/relationships"><Relationship Id="rId8" Type="http://schemas.openxmlformats.org/officeDocument/2006/relationships/image" Target="../media/image927.wmf"/><Relationship Id="rId13" Type="http://schemas.openxmlformats.org/officeDocument/2006/relationships/image" Target="../media/image930.wmf"/><Relationship Id="rId3" Type="http://schemas.openxmlformats.org/officeDocument/2006/relationships/image" Target="../media/image923.wmf"/><Relationship Id="rId7" Type="http://schemas.openxmlformats.org/officeDocument/2006/relationships/image" Target="../media/image926.wmf"/><Relationship Id="rId12" Type="http://schemas.openxmlformats.org/officeDocument/2006/relationships/image" Target="../media/image910.wmf"/><Relationship Id="rId2" Type="http://schemas.openxmlformats.org/officeDocument/2006/relationships/image" Target="../media/image922.wmf"/><Relationship Id="rId1" Type="http://schemas.openxmlformats.org/officeDocument/2006/relationships/image" Target="../media/image921.wmf"/><Relationship Id="rId6" Type="http://schemas.openxmlformats.org/officeDocument/2006/relationships/image" Target="../media/image914.wmf"/><Relationship Id="rId11" Type="http://schemas.openxmlformats.org/officeDocument/2006/relationships/image" Target="../media/image911.wmf"/><Relationship Id="rId5" Type="http://schemas.openxmlformats.org/officeDocument/2006/relationships/image" Target="../media/image925.wmf"/><Relationship Id="rId15" Type="http://schemas.openxmlformats.org/officeDocument/2006/relationships/image" Target="../media/image932.wmf"/><Relationship Id="rId10" Type="http://schemas.openxmlformats.org/officeDocument/2006/relationships/image" Target="../media/image929.wmf"/><Relationship Id="rId4" Type="http://schemas.openxmlformats.org/officeDocument/2006/relationships/image" Target="../media/image924.wmf"/><Relationship Id="rId9" Type="http://schemas.openxmlformats.org/officeDocument/2006/relationships/image" Target="../media/image928.wmf"/><Relationship Id="rId14" Type="http://schemas.openxmlformats.org/officeDocument/2006/relationships/image" Target="../media/image931.wmf"/></Relationships>
</file>

<file path=ppt/drawings/_rels/vmlDrawing75.vml.rels><?xml version="1.0" encoding="UTF-8" standalone="yes"?>
<Relationships xmlns="http://schemas.openxmlformats.org/package/2006/relationships"><Relationship Id="rId8" Type="http://schemas.openxmlformats.org/officeDocument/2006/relationships/image" Target="../media/image939.wmf"/><Relationship Id="rId3" Type="http://schemas.openxmlformats.org/officeDocument/2006/relationships/image" Target="../media/image869.wmf"/><Relationship Id="rId7" Type="http://schemas.openxmlformats.org/officeDocument/2006/relationships/image" Target="../media/image938.wmf"/><Relationship Id="rId2" Type="http://schemas.openxmlformats.org/officeDocument/2006/relationships/image" Target="../media/image934.wmf"/><Relationship Id="rId1" Type="http://schemas.openxmlformats.org/officeDocument/2006/relationships/image" Target="../media/image933.wmf"/><Relationship Id="rId6" Type="http://schemas.openxmlformats.org/officeDocument/2006/relationships/image" Target="../media/image937.wmf"/><Relationship Id="rId5" Type="http://schemas.openxmlformats.org/officeDocument/2006/relationships/image" Target="../media/image936.wmf"/><Relationship Id="rId4" Type="http://schemas.openxmlformats.org/officeDocument/2006/relationships/image" Target="../media/image935.wmf"/></Relationships>
</file>

<file path=ppt/drawings/_rels/vmlDrawing76.vml.rels><?xml version="1.0" encoding="UTF-8" standalone="yes"?>
<Relationships xmlns="http://schemas.openxmlformats.org/package/2006/relationships"><Relationship Id="rId8" Type="http://schemas.openxmlformats.org/officeDocument/2006/relationships/image" Target="../media/image945.wmf"/><Relationship Id="rId3" Type="http://schemas.openxmlformats.org/officeDocument/2006/relationships/image" Target="../media/image914.wmf"/><Relationship Id="rId7" Type="http://schemas.openxmlformats.org/officeDocument/2006/relationships/image" Target="../media/image918.wmf"/><Relationship Id="rId2" Type="http://schemas.openxmlformats.org/officeDocument/2006/relationships/image" Target="../media/image941.wmf"/><Relationship Id="rId1" Type="http://schemas.openxmlformats.org/officeDocument/2006/relationships/image" Target="../media/image940.wmf"/><Relationship Id="rId6" Type="http://schemas.openxmlformats.org/officeDocument/2006/relationships/image" Target="../media/image944.wmf"/><Relationship Id="rId5" Type="http://schemas.openxmlformats.org/officeDocument/2006/relationships/image" Target="../media/image943.wmf"/><Relationship Id="rId10" Type="http://schemas.openxmlformats.org/officeDocument/2006/relationships/image" Target="../media/image946.wmf"/><Relationship Id="rId4" Type="http://schemas.openxmlformats.org/officeDocument/2006/relationships/image" Target="../media/image942.wmf"/><Relationship Id="rId9" Type="http://schemas.openxmlformats.org/officeDocument/2006/relationships/image" Target="../media/image920.wmf"/></Relationships>
</file>

<file path=ppt/drawings/_rels/vmlDrawing77.vml.rels><?xml version="1.0" encoding="UTF-8" standalone="yes"?>
<Relationships xmlns="http://schemas.openxmlformats.org/package/2006/relationships"><Relationship Id="rId8" Type="http://schemas.openxmlformats.org/officeDocument/2006/relationships/image" Target="../media/image952.wmf"/><Relationship Id="rId3" Type="http://schemas.openxmlformats.org/officeDocument/2006/relationships/image" Target="../media/image949.wmf"/><Relationship Id="rId7" Type="http://schemas.openxmlformats.org/officeDocument/2006/relationships/image" Target="../media/image951.wmf"/><Relationship Id="rId2" Type="http://schemas.openxmlformats.org/officeDocument/2006/relationships/image" Target="../media/image948.wmf"/><Relationship Id="rId1" Type="http://schemas.openxmlformats.org/officeDocument/2006/relationships/image" Target="../media/image947.wmf"/><Relationship Id="rId6" Type="http://schemas.openxmlformats.org/officeDocument/2006/relationships/image" Target="../media/image950.wmf"/><Relationship Id="rId5" Type="http://schemas.openxmlformats.org/officeDocument/2006/relationships/image" Target="../media/image942.wmf"/><Relationship Id="rId4" Type="http://schemas.openxmlformats.org/officeDocument/2006/relationships/image" Target="../media/image914.wmf"/></Relationships>
</file>

<file path=ppt/drawings/_rels/vmlDrawing78.vml.rels><?xml version="1.0" encoding="UTF-8" standalone="yes"?>
<Relationships xmlns="http://schemas.openxmlformats.org/package/2006/relationships"><Relationship Id="rId3" Type="http://schemas.openxmlformats.org/officeDocument/2006/relationships/image" Target="../media/image942.wmf"/><Relationship Id="rId2" Type="http://schemas.openxmlformats.org/officeDocument/2006/relationships/image" Target="../media/image914.wmf"/><Relationship Id="rId1" Type="http://schemas.openxmlformats.org/officeDocument/2006/relationships/image" Target="../media/image953.wmf"/><Relationship Id="rId6" Type="http://schemas.openxmlformats.org/officeDocument/2006/relationships/image" Target="../media/image956.wmf"/><Relationship Id="rId5" Type="http://schemas.openxmlformats.org/officeDocument/2006/relationships/image" Target="../media/image955.wmf"/><Relationship Id="rId4" Type="http://schemas.openxmlformats.org/officeDocument/2006/relationships/image" Target="../media/image954.wmf"/></Relationships>
</file>

<file path=ppt/drawings/_rels/vmlDrawing79.vml.rels><?xml version="1.0" encoding="UTF-8" standalone="yes"?>
<Relationships xmlns="http://schemas.openxmlformats.org/package/2006/relationships"><Relationship Id="rId8" Type="http://schemas.openxmlformats.org/officeDocument/2006/relationships/image" Target="../media/image964.wmf"/><Relationship Id="rId3" Type="http://schemas.openxmlformats.org/officeDocument/2006/relationships/image" Target="../media/image959.wmf"/><Relationship Id="rId7" Type="http://schemas.openxmlformats.org/officeDocument/2006/relationships/image" Target="../media/image963.wmf"/><Relationship Id="rId2" Type="http://schemas.openxmlformats.org/officeDocument/2006/relationships/image" Target="../media/image958.wmf"/><Relationship Id="rId1" Type="http://schemas.openxmlformats.org/officeDocument/2006/relationships/image" Target="../media/image957.wmf"/><Relationship Id="rId6" Type="http://schemas.openxmlformats.org/officeDocument/2006/relationships/image" Target="../media/image962.wmf"/><Relationship Id="rId11" Type="http://schemas.openxmlformats.org/officeDocument/2006/relationships/image" Target="../media/image967.wmf"/><Relationship Id="rId5" Type="http://schemas.openxmlformats.org/officeDocument/2006/relationships/image" Target="../media/image961.wmf"/><Relationship Id="rId10" Type="http://schemas.openxmlformats.org/officeDocument/2006/relationships/image" Target="../media/image966.wmf"/><Relationship Id="rId4" Type="http://schemas.openxmlformats.org/officeDocument/2006/relationships/image" Target="../media/image960.wmf"/><Relationship Id="rId9" Type="http://schemas.openxmlformats.org/officeDocument/2006/relationships/image" Target="../media/image965.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107.wmf"/><Relationship Id="rId3" Type="http://schemas.openxmlformats.org/officeDocument/2006/relationships/image" Target="../media/image104.wmf"/><Relationship Id="rId7" Type="http://schemas.openxmlformats.org/officeDocument/2006/relationships/image" Target="../media/image106.wmf"/><Relationship Id="rId2" Type="http://schemas.openxmlformats.org/officeDocument/2006/relationships/image" Target="../media/image103.wmf"/><Relationship Id="rId1" Type="http://schemas.openxmlformats.org/officeDocument/2006/relationships/image" Target="../media/image102.wmf"/><Relationship Id="rId6" Type="http://schemas.openxmlformats.org/officeDocument/2006/relationships/image" Target="../media/image105.wmf"/><Relationship Id="rId11" Type="http://schemas.openxmlformats.org/officeDocument/2006/relationships/image" Target="../media/image110.wmf"/><Relationship Id="rId5" Type="http://schemas.openxmlformats.org/officeDocument/2006/relationships/image" Target="../media/image48.wmf"/><Relationship Id="rId10" Type="http://schemas.openxmlformats.org/officeDocument/2006/relationships/image" Target="../media/image109.wmf"/><Relationship Id="rId4" Type="http://schemas.openxmlformats.org/officeDocument/2006/relationships/image" Target="../media/image47.wmf"/><Relationship Id="rId9" Type="http://schemas.openxmlformats.org/officeDocument/2006/relationships/image" Target="../media/image108.wmf"/></Relationships>
</file>

<file path=ppt/drawings/_rels/vmlDrawing80.vml.rels><?xml version="1.0" encoding="UTF-8" standalone="yes"?>
<Relationships xmlns="http://schemas.openxmlformats.org/package/2006/relationships"><Relationship Id="rId8" Type="http://schemas.openxmlformats.org/officeDocument/2006/relationships/image" Target="../media/image975.wmf"/><Relationship Id="rId3" Type="http://schemas.openxmlformats.org/officeDocument/2006/relationships/image" Target="../media/image970.wmf"/><Relationship Id="rId7" Type="http://schemas.openxmlformats.org/officeDocument/2006/relationships/image" Target="../media/image974.wmf"/><Relationship Id="rId2" Type="http://schemas.openxmlformats.org/officeDocument/2006/relationships/image" Target="../media/image969.wmf"/><Relationship Id="rId1" Type="http://schemas.openxmlformats.org/officeDocument/2006/relationships/image" Target="../media/image968.wmf"/><Relationship Id="rId6" Type="http://schemas.openxmlformats.org/officeDocument/2006/relationships/image" Target="../media/image973.wmf"/><Relationship Id="rId11" Type="http://schemas.openxmlformats.org/officeDocument/2006/relationships/image" Target="../media/image978.wmf"/><Relationship Id="rId5" Type="http://schemas.openxmlformats.org/officeDocument/2006/relationships/image" Target="../media/image972.wmf"/><Relationship Id="rId10" Type="http://schemas.openxmlformats.org/officeDocument/2006/relationships/image" Target="../media/image977.wmf"/><Relationship Id="rId4" Type="http://schemas.openxmlformats.org/officeDocument/2006/relationships/image" Target="../media/image971.wmf"/><Relationship Id="rId9" Type="http://schemas.openxmlformats.org/officeDocument/2006/relationships/image" Target="../media/image976.wmf"/></Relationships>
</file>

<file path=ppt/drawings/_rels/vmlDrawing81.vml.rels><?xml version="1.0" encoding="UTF-8" standalone="yes"?>
<Relationships xmlns="http://schemas.openxmlformats.org/package/2006/relationships"><Relationship Id="rId8" Type="http://schemas.openxmlformats.org/officeDocument/2006/relationships/image" Target="../media/image987.wmf"/><Relationship Id="rId3" Type="http://schemas.openxmlformats.org/officeDocument/2006/relationships/image" Target="../media/image982.wmf"/><Relationship Id="rId7" Type="http://schemas.openxmlformats.org/officeDocument/2006/relationships/image" Target="../media/image986.wmf"/><Relationship Id="rId2" Type="http://schemas.openxmlformats.org/officeDocument/2006/relationships/image" Target="../media/image981.wmf"/><Relationship Id="rId1" Type="http://schemas.openxmlformats.org/officeDocument/2006/relationships/image" Target="../media/image980.wmf"/><Relationship Id="rId6" Type="http://schemas.openxmlformats.org/officeDocument/2006/relationships/image" Target="../media/image985.wmf"/><Relationship Id="rId5" Type="http://schemas.openxmlformats.org/officeDocument/2006/relationships/image" Target="../media/image984.wmf"/><Relationship Id="rId4" Type="http://schemas.openxmlformats.org/officeDocument/2006/relationships/image" Target="../media/image983.wmf"/><Relationship Id="rId9" Type="http://schemas.openxmlformats.org/officeDocument/2006/relationships/image" Target="../media/image988.wmf"/></Relationships>
</file>

<file path=ppt/drawings/_rels/vmlDrawing82.vml.rels><?xml version="1.0" encoding="UTF-8" standalone="yes"?>
<Relationships xmlns="http://schemas.openxmlformats.org/package/2006/relationships"><Relationship Id="rId3" Type="http://schemas.openxmlformats.org/officeDocument/2006/relationships/image" Target="../media/image998.wmf"/><Relationship Id="rId7" Type="http://schemas.openxmlformats.org/officeDocument/2006/relationships/image" Target="../media/image1002.wmf"/><Relationship Id="rId2" Type="http://schemas.openxmlformats.org/officeDocument/2006/relationships/image" Target="../media/image997.wmf"/><Relationship Id="rId1" Type="http://schemas.openxmlformats.org/officeDocument/2006/relationships/image" Target="../media/image996.wmf"/><Relationship Id="rId6" Type="http://schemas.openxmlformats.org/officeDocument/2006/relationships/image" Target="../media/image1001.wmf"/><Relationship Id="rId5" Type="http://schemas.openxmlformats.org/officeDocument/2006/relationships/image" Target="../media/image1000.wmf"/><Relationship Id="rId4" Type="http://schemas.openxmlformats.org/officeDocument/2006/relationships/image" Target="../media/image999.wmf"/></Relationships>
</file>

<file path=ppt/drawings/_rels/vmlDrawing83.vml.rels><?xml version="1.0" encoding="UTF-8" standalone="yes"?>
<Relationships xmlns="http://schemas.openxmlformats.org/package/2006/relationships"><Relationship Id="rId3" Type="http://schemas.openxmlformats.org/officeDocument/2006/relationships/image" Target="../media/image1005.wmf"/><Relationship Id="rId2" Type="http://schemas.openxmlformats.org/officeDocument/2006/relationships/image" Target="../media/image1004.wmf"/><Relationship Id="rId1" Type="http://schemas.openxmlformats.org/officeDocument/2006/relationships/image" Target="../media/image1003.wmf"/><Relationship Id="rId4" Type="http://schemas.openxmlformats.org/officeDocument/2006/relationships/image" Target="../media/image1006.wmf"/></Relationships>
</file>

<file path=ppt/drawings/_rels/vmlDrawing84.vml.rels><?xml version="1.0" encoding="UTF-8" standalone="yes"?>
<Relationships xmlns="http://schemas.openxmlformats.org/package/2006/relationships"><Relationship Id="rId8" Type="http://schemas.openxmlformats.org/officeDocument/2006/relationships/image" Target="../media/image1013.wmf"/><Relationship Id="rId13" Type="http://schemas.openxmlformats.org/officeDocument/2006/relationships/image" Target="../media/image1018.wmf"/><Relationship Id="rId18" Type="http://schemas.openxmlformats.org/officeDocument/2006/relationships/image" Target="../media/image1023.wmf"/><Relationship Id="rId3" Type="http://schemas.openxmlformats.org/officeDocument/2006/relationships/image" Target="../media/image1009.wmf"/><Relationship Id="rId7" Type="http://schemas.openxmlformats.org/officeDocument/2006/relationships/image" Target="../media/image879.wmf"/><Relationship Id="rId12" Type="http://schemas.openxmlformats.org/officeDocument/2006/relationships/image" Target="../media/image1017.wmf"/><Relationship Id="rId17" Type="http://schemas.openxmlformats.org/officeDocument/2006/relationships/image" Target="../media/image1022.wmf"/><Relationship Id="rId2" Type="http://schemas.openxmlformats.org/officeDocument/2006/relationships/image" Target="../media/image1008.wmf"/><Relationship Id="rId16" Type="http://schemas.openxmlformats.org/officeDocument/2006/relationships/image" Target="../media/image1021.wmf"/><Relationship Id="rId20" Type="http://schemas.openxmlformats.org/officeDocument/2006/relationships/image" Target="../media/image1025.wmf"/><Relationship Id="rId1" Type="http://schemas.openxmlformats.org/officeDocument/2006/relationships/image" Target="../media/image1007.wmf"/><Relationship Id="rId6" Type="http://schemas.openxmlformats.org/officeDocument/2006/relationships/image" Target="../media/image1012.wmf"/><Relationship Id="rId11" Type="http://schemas.openxmlformats.org/officeDocument/2006/relationships/image" Target="../media/image1016.wmf"/><Relationship Id="rId5" Type="http://schemas.openxmlformats.org/officeDocument/2006/relationships/image" Target="../media/image1011.wmf"/><Relationship Id="rId15" Type="http://schemas.openxmlformats.org/officeDocument/2006/relationships/image" Target="../media/image1020.wmf"/><Relationship Id="rId10" Type="http://schemas.openxmlformats.org/officeDocument/2006/relationships/image" Target="../media/image1015.wmf"/><Relationship Id="rId19" Type="http://schemas.openxmlformats.org/officeDocument/2006/relationships/image" Target="../media/image1024.wmf"/><Relationship Id="rId4" Type="http://schemas.openxmlformats.org/officeDocument/2006/relationships/image" Target="../media/image1010.wmf"/><Relationship Id="rId9" Type="http://schemas.openxmlformats.org/officeDocument/2006/relationships/image" Target="../media/image1014.wmf"/><Relationship Id="rId14" Type="http://schemas.openxmlformats.org/officeDocument/2006/relationships/image" Target="../media/image1019.wmf"/></Relationships>
</file>

<file path=ppt/drawings/_rels/vmlDrawing85.vml.rels><?xml version="1.0" encoding="UTF-8" standalone="yes"?>
<Relationships xmlns="http://schemas.openxmlformats.org/package/2006/relationships"><Relationship Id="rId8" Type="http://schemas.openxmlformats.org/officeDocument/2006/relationships/image" Target="../media/image1033.wmf"/><Relationship Id="rId3" Type="http://schemas.openxmlformats.org/officeDocument/2006/relationships/image" Target="../media/image1028.wmf"/><Relationship Id="rId7" Type="http://schemas.openxmlformats.org/officeDocument/2006/relationships/image" Target="../media/image1032.wmf"/><Relationship Id="rId12" Type="http://schemas.openxmlformats.org/officeDocument/2006/relationships/image" Target="../media/image1037.wmf"/><Relationship Id="rId2" Type="http://schemas.openxmlformats.org/officeDocument/2006/relationships/image" Target="../media/image1027.wmf"/><Relationship Id="rId1" Type="http://schemas.openxmlformats.org/officeDocument/2006/relationships/image" Target="../media/image1026.wmf"/><Relationship Id="rId6" Type="http://schemas.openxmlformats.org/officeDocument/2006/relationships/image" Target="../media/image1031.wmf"/><Relationship Id="rId11" Type="http://schemas.openxmlformats.org/officeDocument/2006/relationships/image" Target="../media/image1036.wmf"/><Relationship Id="rId5" Type="http://schemas.openxmlformats.org/officeDocument/2006/relationships/image" Target="../media/image1030.wmf"/><Relationship Id="rId10" Type="http://schemas.openxmlformats.org/officeDocument/2006/relationships/image" Target="../media/image1035.wmf"/><Relationship Id="rId4" Type="http://schemas.openxmlformats.org/officeDocument/2006/relationships/image" Target="../media/image1029.wmf"/><Relationship Id="rId9" Type="http://schemas.openxmlformats.org/officeDocument/2006/relationships/image" Target="../media/image1034.wmf"/></Relationships>
</file>

<file path=ppt/drawings/_rels/vmlDrawing86.vml.rels><?xml version="1.0" encoding="UTF-8" standalone="yes"?>
<Relationships xmlns="http://schemas.openxmlformats.org/package/2006/relationships"><Relationship Id="rId8" Type="http://schemas.openxmlformats.org/officeDocument/2006/relationships/image" Target="../media/image1045.wmf"/><Relationship Id="rId3" Type="http://schemas.openxmlformats.org/officeDocument/2006/relationships/image" Target="../media/image1040.wmf"/><Relationship Id="rId7" Type="http://schemas.openxmlformats.org/officeDocument/2006/relationships/image" Target="../media/image1044.wmf"/><Relationship Id="rId2" Type="http://schemas.openxmlformats.org/officeDocument/2006/relationships/image" Target="../media/image1039.wmf"/><Relationship Id="rId1" Type="http://schemas.openxmlformats.org/officeDocument/2006/relationships/image" Target="../media/image1038.wmf"/><Relationship Id="rId6" Type="http://schemas.openxmlformats.org/officeDocument/2006/relationships/image" Target="../media/image1043.wmf"/><Relationship Id="rId5" Type="http://schemas.openxmlformats.org/officeDocument/2006/relationships/image" Target="../media/image1042.wmf"/><Relationship Id="rId4" Type="http://schemas.openxmlformats.org/officeDocument/2006/relationships/image" Target="../media/image1041.wmf"/></Relationships>
</file>

<file path=ppt/drawings/_rels/vmlDrawing87.vml.rels><?xml version="1.0" encoding="UTF-8" standalone="yes"?>
<Relationships xmlns="http://schemas.openxmlformats.org/package/2006/relationships"><Relationship Id="rId8" Type="http://schemas.openxmlformats.org/officeDocument/2006/relationships/image" Target="../media/image1053.wmf"/><Relationship Id="rId13" Type="http://schemas.openxmlformats.org/officeDocument/2006/relationships/image" Target="../media/image1058.wmf"/><Relationship Id="rId3" Type="http://schemas.openxmlformats.org/officeDocument/2006/relationships/image" Target="../media/image1048.wmf"/><Relationship Id="rId7" Type="http://schemas.openxmlformats.org/officeDocument/2006/relationships/image" Target="../media/image1052.wmf"/><Relationship Id="rId12" Type="http://schemas.openxmlformats.org/officeDocument/2006/relationships/image" Target="../media/image1057.wmf"/><Relationship Id="rId2" Type="http://schemas.openxmlformats.org/officeDocument/2006/relationships/image" Target="../media/image1047.wmf"/><Relationship Id="rId1" Type="http://schemas.openxmlformats.org/officeDocument/2006/relationships/image" Target="../media/image1046.wmf"/><Relationship Id="rId6" Type="http://schemas.openxmlformats.org/officeDocument/2006/relationships/image" Target="../media/image1051.wmf"/><Relationship Id="rId11" Type="http://schemas.openxmlformats.org/officeDocument/2006/relationships/image" Target="../media/image1056.wmf"/><Relationship Id="rId5" Type="http://schemas.openxmlformats.org/officeDocument/2006/relationships/image" Target="../media/image1050.wmf"/><Relationship Id="rId15" Type="http://schemas.openxmlformats.org/officeDocument/2006/relationships/image" Target="../media/image1060.wmf"/><Relationship Id="rId10" Type="http://schemas.openxmlformats.org/officeDocument/2006/relationships/image" Target="../media/image1055.wmf"/><Relationship Id="rId4" Type="http://schemas.openxmlformats.org/officeDocument/2006/relationships/image" Target="../media/image1049.wmf"/><Relationship Id="rId9" Type="http://schemas.openxmlformats.org/officeDocument/2006/relationships/image" Target="../media/image1054.wmf"/><Relationship Id="rId14" Type="http://schemas.openxmlformats.org/officeDocument/2006/relationships/image" Target="../media/image1059.wmf"/></Relationships>
</file>

<file path=ppt/drawings/_rels/vmlDrawing88.vml.rels><?xml version="1.0" encoding="UTF-8" standalone="yes"?>
<Relationships xmlns="http://schemas.openxmlformats.org/package/2006/relationships"><Relationship Id="rId8" Type="http://schemas.openxmlformats.org/officeDocument/2006/relationships/image" Target="../media/image1053.wmf"/><Relationship Id="rId3" Type="http://schemas.openxmlformats.org/officeDocument/2006/relationships/image" Target="../media/image1063.wmf"/><Relationship Id="rId7" Type="http://schemas.openxmlformats.org/officeDocument/2006/relationships/image" Target="../media/image1066.wmf"/><Relationship Id="rId12" Type="http://schemas.openxmlformats.org/officeDocument/2006/relationships/image" Target="../media/image1070.wmf"/><Relationship Id="rId2" Type="http://schemas.openxmlformats.org/officeDocument/2006/relationships/image" Target="../media/image1062.wmf"/><Relationship Id="rId1" Type="http://schemas.openxmlformats.org/officeDocument/2006/relationships/image" Target="../media/image1061.wmf"/><Relationship Id="rId6" Type="http://schemas.openxmlformats.org/officeDocument/2006/relationships/image" Target="../media/image1065.wmf"/><Relationship Id="rId11" Type="http://schemas.openxmlformats.org/officeDocument/2006/relationships/image" Target="../media/image1069.wmf"/><Relationship Id="rId5" Type="http://schemas.openxmlformats.org/officeDocument/2006/relationships/image" Target="../media/image1064.wmf"/><Relationship Id="rId10" Type="http://schemas.openxmlformats.org/officeDocument/2006/relationships/image" Target="../media/image1068.wmf"/><Relationship Id="rId4" Type="http://schemas.openxmlformats.org/officeDocument/2006/relationships/image" Target="../media/image1049.wmf"/><Relationship Id="rId9" Type="http://schemas.openxmlformats.org/officeDocument/2006/relationships/image" Target="../media/image1067.wmf"/></Relationships>
</file>

<file path=ppt/drawings/_rels/vmlDrawing89.vml.rels><?xml version="1.0" encoding="UTF-8" standalone="yes"?>
<Relationships xmlns="http://schemas.openxmlformats.org/package/2006/relationships"><Relationship Id="rId8" Type="http://schemas.openxmlformats.org/officeDocument/2006/relationships/image" Target="../media/image1078.wmf"/><Relationship Id="rId13" Type="http://schemas.openxmlformats.org/officeDocument/2006/relationships/image" Target="../media/image1083.wmf"/><Relationship Id="rId3" Type="http://schemas.openxmlformats.org/officeDocument/2006/relationships/image" Target="../media/image1073.wmf"/><Relationship Id="rId7" Type="http://schemas.openxmlformats.org/officeDocument/2006/relationships/image" Target="../media/image1077.wmf"/><Relationship Id="rId12" Type="http://schemas.openxmlformats.org/officeDocument/2006/relationships/image" Target="../media/image1082.wmf"/><Relationship Id="rId2" Type="http://schemas.openxmlformats.org/officeDocument/2006/relationships/image" Target="../media/image1072.wmf"/><Relationship Id="rId1" Type="http://schemas.openxmlformats.org/officeDocument/2006/relationships/image" Target="../media/image1071.wmf"/><Relationship Id="rId6" Type="http://schemas.openxmlformats.org/officeDocument/2006/relationships/image" Target="../media/image1076.wmf"/><Relationship Id="rId11" Type="http://schemas.openxmlformats.org/officeDocument/2006/relationships/image" Target="../media/image1081.wmf"/><Relationship Id="rId5" Type="http://schemas.openxmlformats.org/officeDocument/2006/relationships/image" Target="../media/image1075.wmf"/><Relationship Id="rId15" Type="http://schemas.openxmlformats.org/officeDocument/2006/relationships/image" Target="../media/image1085.wmf"/><Relationship Id="rId10" Type="http://schemas.openxmlformats.org/officeDocument/2006/relationships/image" Target="../media/image1080.wmf"/><Relationship Id="rId4" Type="http://schemas.openxmlformats.org/officeDocument/2006/relationships/image" Target="../media/image1074.wmf"/><Relationship Id="rId9" Type="http://schemas.openxmlformats.org/officeDocument/2006/relationships/image" Target="../media/image1079.wmf"/><Relationship Id="rId14" Type="http://schemas.openxmlformats.org/officeDocument/2006/relationships/image" Target="../media/image108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493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364617" y="3373318"/>
            <a:ext cx="7505384" cy="2989986"/>
          </a:xfrm>
          <a:prstGeom prst="rect">
            <a:avLst/>
          </a:prstGeom>
          <a:noFill/>
          <a:ln w="12700">
            <a:noFill/>
            <a:miter lim="800000"/>
            <a:headEnd/>
            <a:tailEnd/>
          </a:ln>
          <a:effectLst/>
        </p:spPr>
        <p:txBody>
          <a:bodyPr vert="horz" wrap="square" lIns="93759" tIns="46056" rIns="93759" bIns="46056" numCol="1" anchor="t" anchorCtr="0" compatLnSpc="1">
            <a:prstTxWarp prst="textNoShape">
              <a:avLst/>
            </a:prstTxWarp>
          </a:bodyPr>
          <a:lstStyle/>
          <a:p>
            <a:pPr lvl="0"/>
            <a:r>
              <a:rPr lang="zh-TW" altLang="en-US" noProof="0"/>
              <a:t>按一下以編輯母片本文樣式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29699" name="Rectangle 3"/>
          <p:cNvSpPr>
            <a:spLocks noGrp="1" noRot="1" noChangeAspect="1" noChangeArrowheads="1" noTextEdit="1"/>
          </p:cNvSpPr>
          <p:nvPr>
            <p:ph type="sldImg" idx="2"/>
          </p:nvPr>
        </p:nvSpPr>
        <p:spPr bwMode="auto">
          <a:xfrm>
            <a:off x="2908300" y="620713"/>
            <a:ext cx="4418013" cy="2486025"/>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3529597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2908300" y="620713"/>
            <a:ext cx="4418013" cy="2486025"/>
          </a:xfrm>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ea typeface="新細明體" charset="-120"/>
              </a:rPr>
              <a:t>PDE– equations involve partial derivatives</a:t>
            </a:r>
            <a:r>
              <a:rPr lang="en-US" altLang="zh-TW" baseline="0" dirty="0">
                <a:ea typeface="新細明體" charset="-120"/>
              </a:rPr>
              <a:t> of unknown functions</a:t>
            </a:r>
            <a:endParaRPr lang="zh-TW" altLang="zh-TW" dirty="0">
              <a:ea typeface="新細明體" charset="-120"/>
            </a:endParaRPr>
          </a:p>
        </p:txBody>
      </p:sp>
    </p:spTree>
    <p:extLst>
      <p:ext uri="{BB962C8B-B14F-4D97-AF65-F5344CB8AC3E}">
        <p14:creationId xmlns:p14="http://schemas.microsoft.com/office/powerpoint/2010/main" val="1826843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2908300" y="620713"/>
            <a:ext cx="4418013" cy="2486025"/>
          </a:xfrm>
          <a:ln/>
        </p:spPr>
      </p:sp>
      <p:sp>
        <p:nvSpPr>
          <p:cNvPr id="48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1658304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2908300" y="620713"/>
            <a:ext cx="4418013" cy="2486025"/>
          </a:xfrm>
          <a:ln/>
        </p:spPr>
      </p:sp>
      <p:sp>
        <p:nvSpPr>
          <p:cNvPr id="491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zh-TW">
                <a:ea typeface="新細明體" charset="-120"/>
                <a:sym typeface="Wingdings" pitchFamily="2" charset="2"/>
              </a:rPr>
              <a:t>definition of  D, partial D, n</a:t>
            </a:r>
          </a:p>
          <a:p>
            <a:pPr>
              <a:buFontTx/>
              <a:buChar char="•"/>
            </a:pPr>
            <a:r>
              <a:rPr lang="en-US" altLang="zh-TW">
                <a:ea typeface="新細明體" charset="-120"/>
                <a:sym typeface="Wingdings" pitchFamily="2" charset="2"/>
              </a:rPr>
              <a:t>1st identity acts as integration by parts in mutli-dimensional cases</a:t>
            </a:r>
          </a:p>
          <a:p>
            <a:pPr>
              <a:buFontTx/>
              <a:buChar char="•"/>
            </a:pPr>
            <a:r>
              <a:rPr lang="en-US" altLang="zh-TW">
                <a:ea typeface="新細明體" charset="-120"/>
                <a:sym typeface="Wingdings" pitchFamily="2" charset="2"/>
              </a:rPr>
              <a:t>2nd identity will serves like \int{v L u – u L* v} dx = ……</a:t>
            </a:r>
          </a:p>
          <a:p>
            <a:pPr>
              <a:buFontTx/>
              <a:buChar char="•"/>
            </a:pPr>
            <a:endParaRPr lang="en-US" altLang="zh-TW">
              <a:ea typeface="新細明體" charset="-120"/>
              <a:sym typeface="Wingdings" pitchFamily="2" charset="2"/>
            </a:endParaRPr>
          </a:p>
        </p:txBody>
      </p:sp>
    </p:spTree>
    <p:extLst>
      <p:ext uri="{BB962C8B-B14F-4D97-AF65-F5344CB8AC3E}">
        <p14:creationId xmlns:p14="http://schemas.microsoft.com/office/powerpoint/2010/main" val="48724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908300" y="620713"/>
            <a:ext cx="4418013" cy="2486025"/>
          </a:xfrm>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887751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2908300" y="620713"/>
            <a:ext cx="4418013" cy="2486025"/>
          </a:xfrm>
          <a:ln/>
        </p:spPr>
      </p:sp>
      <p:sp>
        <p:nvSpPr>
          <p:cNvPr id="501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zh-TW" b="1">
                <a:ea typeface="新細明體" charset="-120"/>
                <a:sym typeface="Wingdings" pitchFamily="2" charset="2"/>
              </a:rPr>
              <a:t>k</a:t>
            </a:r>
            <a:r>
              <a:rPr lang="en-US" altLang="zh-TW">
                <a:ea typeface="新細明體" charset="-120"/>
                <a:sym typeface="Wingdings" pitchFamily="2" charset="2"/>
              </a:rPr>
              <a:t> </a:t>
            </a:r>
            <a:r>
              <a:rPr lang="zh-TW" altLang="en-US">
                <a:ea typeface="新細明體" charset="-120"/>
                <a:sym typeface="Wingdings" pitchFamily="2" charset="2"/>
              </a:rPr>
              <a:t>為一堆有順序排列的數目字      </a:t>
            </a:r>
            <a:r>
              <a:rPr lang="en-US" altLang="zh-TW">
                <a:ea typeface="新細明體" charset="-120"/>
                <a:sym typeface="Wingdings" pitchFamily="2" charset="2"/>
              </a:rPr>
              <a:t>|</a:t>
            </a:r>
            <a:r>
              <a:rPr lang="en-US" altLang="zh-TW" b="1">
                <a:ea typeface="新細明體" charset="-120"/>
                <a:sym typeface="Wingdings" pitchFamily="2" charset="2"/>
              </a:rPr>
              <a:t>k</a:t>
            </a:r>
            <a:r>
              <a:rPr lang="en-US" altLang="zh-TW">
                <a:ea typeface="新細明體" charset="-120"/>
                <a:sym typeface="Wingdings" pitchFamily="2" charset="2"/>
              </a:rPr>
              <a:t>| </a:t>
            </a:r>
            <a:r>
              <a:rPr lang="zh-TW" altLang="en-US">
                <a:ea typeface="新細明體" charset="-120"/>
                <a:sym typeface="Wingdings" pitchFamily="2" charset="2"/>
              </a:rPr>
              <a:t>為這些數目字的和</a:t>
            </a:r>
            <a:endParaRPr lang="zh-TW" altLang="en-US" b="1">
              <a:ea typeface="新細明體" charset="-120"/>
              <a:sym typeface="Wingdings" pitchFamily="2" charset="2"/>
            </a:endParaRPr>
          </a:p>
          <a:p>
            <a:pPr>
              <a:buFontTx/>
              <a:buChar char="•"/>
            </a:pPr>
            <a:r>
              <a:rPr lang="zh-TW" altLang="en-US">
                <a:ea typeface="新細明體" charset="-120"/>
                <a:sym typeface="Wingdings" pitchFamily="2" charset="2"/>
              </a:rPr>
              <a:t>與 常微分運算子的情況十分相像</a:t>
            </a:r>
          </a:p>
          <a:p>
            <a:pPr>
              <a:buFontTx/>
              <a:buChar char="•"/>
            </a:pPr>
            <a:r>
              <a:rPr lang="zh-TW" altLang="en-US">
                <a:ea typeface="新細明體" charset="-120"/>
                <a:sym typeface="Wingdings" pitchFamily="2" charset="2"/>
              </a:rPr>
              <a:t>偶次階微分不會變號     常係數、且為偶次階微分必為 </a:t>
            </a:r>
            <a:r>
              <a:rPr lang="en-US" altLang="zh-TW">
                <a:ea typeface="新細明體" charset="-120"/>
                <a:sym typeface="Wingdings" pitchFamily="2" charset="2"/>
              </a:rPr>
              <a:t>formally self-adjoint</a:t>
            </a:r>
          </a:p>
          <a:p>
            <a:pPr>
              <a:buFontTx/>
              <a:buChar char="•"/>
            </a:pPr>
            <a:r>
              <a:rPr lang="en-US" altLang="zh-TW">
                <a:ea typeface="新細明體" charset="-120"/>
                <a:sym typeface="Wingdings" pitchFamily="2" charset="2"/>
              </a:rPr>
              <a:t>Laplacian operator is formally self-adjoint</a:t>
            </a:r>
          </a:p>
        </p:txBody>
      </p:sp>
    </p:spTree>
    <p:extLst>
      <p:ext uri="{BB962C8B-B14F-4D97-AF65-F5344CB8AC3E}">
        <p14:creationId xmlns:p14="http://schemas.microsoft.com/office/powerpoint/2010/main" val="2715458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2908300" y="620713"/>
            <a:ext cx="4418013" cy="2486025"/>
          </a:xfrm>
          <a:ln/>
        </p:spPr>
      </p:sp>
      <p:sp>
        <p:nvSpPr>
          <p:cNvPr id="501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zh-TW" b="1">
                <a:ea typeface="新細明體" charset="-120"/>
                <a:sym typeface="Wingdings" pitchFamily="2" charset="2"/>
              </a:rPr>
              <a:t>k</a:t>
            </a:r>
            <a:r>
              <a:rPr lang="en-US" altLang="zh-TW">
                <a:ea typeface="新細明體" charset="-120"/>
                <a:sym typeface="Wingdings" pitchFamily="2" charset="2"/>
              </a:rPr>
              <a:t> </a:t>
            </a:r>
            <a:r>
              <a:rPr lang="zh-TW" altLang="en-US">
                <a:ea typeface="新細明體" charset="-120"/>
                <a:sym typeface="Wingdings" pitchFamily="2" charset="2"/>
              </a:rPr>
              <a:t>為一堆有順序排列的數目字      </a:t>
            </a:r>
            <a:r>
              <a:rPr lang="en-US" altLang="zh-TW">
                <a:ea typeface="新細明體" charset="-120"/>
                <a:sym typeface="Wingdings" pitchFamily="2" charset="2"/>
              </a:rPr>
              <a:t>|</a:t>
            </a:r>
            <a:r>
              <a:rPr lang="en-US" altLang="zh-TW" b="1">
                <a:ea typeface="新細明體" charset="-120"/>
                <a:sym typeface="Wingdings" pitchFamily="2" charset="2"/>
              </a:rPr>
              <a:t>k</a:t>
            </a:r>
            <a:r>
              <a:rPr lang="en-US" altLang="zh-TW">
                <a:ea typeface="新細明體" charset="-120"/>
                <a:sym typeface="Wingdings" pitchFamily="2" charset="2"/>
              </a:rPr>
              <a:t>| </a:t>
            </a:r>
            <a:r>
              <a:rPr lang="zh-TW" altLang="en-US">
                <a:ea typeface="新細明體" charset="-120"/>
                <a:sym typeface="Wingdings" pitchFamily="2" charset="2"/>
              </a:rPr>
              <a:t>為這些數目字的和</a:t>
            </a:r>
            <a:endParaRPr lang="zh-TW" altLang="en-US" b="1">
              <a:ea typeface="新細明體" charset="-120"/>
              <a:sym typeface="Wingdings" pitchFamily="2" charset="2"/>
            </a:endParaRPr>
          </a:p>
          <a:p>
            <a:pPr>
              <a:buFontTx/>
              <a:buChar char="•"/>
            </a:pPr>
            <a:r>
              <a:rPr lang="zh-TW" altLang="en-US">
                <a:ea typeface="新細明體" charset="-120"/>
                <a:sym typeface="Wingdings" pitchFamily="2" charset="2"/>
              </a:rPr>
              <a:t>與 常微分運算子的情況十分相像</a:t>
            </a:r>
          </a:p>
          <a:p>
            <a:pPr>
              <a:buFontTx/>
              <a:buChar char="•"/>
            </a:pPr>
            <a:r>
              <a:rPr lang="zh-TW" altLang="en-US">
                <a:ea typeface="新細明體" charset="-120"/>
                <a:sym typeface="Wingdings" pitchFamily="2" charset="2"/>
              </a:rPr>
              <a:t>偶次階微分不會變號     常係數、且為偶次階微分必為 </a:t>
            </a:r>
            <a:r>
              <a:rPr lang="en-US" altLang="zh-TW">
                <a:ea typeface="新細明體" charset="-120"/>
                <a:sym typeface="Wingdings" pitchFamily="2" charset="2"/>
              </a:rPr>
              <a:t>formally self-adjoint</a:t>
            </a:r>
          </a:p>
          <a:p>
            <a:pPr>
              <a:buFontTx/>
              <a:buChar char="•"/>
            </a:pPr>
            <a:r>
              <a:rPr lang="en-US" altLang="zh-TW">
                <a:ea typeface="新細明體" charset="-120"/>
                <a:sym typeface="Wingdings" pitchFamily="2" charset="2"/>
              </a:rPr>
              <a:t>Laplacian operator is formally self-adjoint</a:t>
            </a:r>
          </a:p>
        </p:txBody>
      </p:sp>
    </p:spTree>
    <p:extLst>
      <p:ext uri="{BB962C8B-B14F-4D97-AF65-F5344CB8AC3E}">
        <p14:creationId xmlns:p14="http://schemas.microsoft.com/office/powerpoint/2010/main" val="2392116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2908300" y="620713"/>
            <a:ext cx="4418013" cy="2486025"/>
          </a:xfrm>
          <a:ln/>
        </p:spPr>
      </p:sp>
      <p:sp>
        <p:nvSpPr>
          <p:cNvPr id="512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4277311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2908300" y="620713"/>
            <a:ext cx="4418013" cy="2486025"/>
          </a:xfrm>
          <a:ln/>
        </p:spPr>
      </p:sp>
      <p:sp>
        <p:nvSpPr>
          <p:cNvPr id="512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3797537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2908300" y="620713"/>
            <a:ext cx="4418013" cy="2486025"/>
          </a:xfrm>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1058739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2908300" y="620713"/>
            <a:ext cx="4418013" cy="2486025"/>
          </a:xfrm>
          <a:ln/>
        </p:spPr>
      </p:sp>
      <p:sp>
        <p:nvSpPr>
          <p:cNvPr id="512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999797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2908300" y="620713"/>
            <a:ext cx="4418013" cy="2486025"/>
          </a:xfrm>
          <a:ln/>
        </p:spPr>
      </p:sp>
      <p:sp>
        <p:nvSpPr>
          <p:cNvPr id="54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4283350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2908300" y="620713"/>
            <a:ext cx="4418013" cy="2486025"/>
          </a:xfrm>
          <a:ln/>
        </p:spPr>
      </p:sp>
      <p:sp>
        <p:nvSpPr>
          <p:cNvPr id="378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3376310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2908300" y="620713"/>
            <a:ext cx="4418013" cy="2486025"/>
          </a:xfrm>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3553282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908300" y="620713"/>
            <a:ext cx="4418013" cy="2486025"/>
          </a:xfrm>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289222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908300" y="620713"/>
            <a:ext cx="4418013" cy="2486025"/>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1639592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2908300" y="620713"/>
            <a:ext cx="4418013" cy="2486025"/>
          </a:xfrm>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2278007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2908300" y="620713"/>
            <a:ext cx="4418013" cy="2486025"/>
          </a:xfrm>
          <a:ln/>
        </p:spPr>
      </p:sp>
      <p:sp>
        <p:nvSpPr>
          <p:cNvPr id="583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zh-TW" b="1" dirty="0">
                <a:effectLst/>
              </a:rPr>
              <a:t>phi: zenith angle </a:t>
            </a:r>
            <a:r>
              <a:rPr lang="zh-TW" altLang="en-US" b="1" dirty="0">
                <a:effectLst/>
              </a:rPr>
              <a:t>天頂角 </a:t>
            </a:r>
            <a:r>
              <a:rPr lang="en-US" altLang="zh-TW" b="1" dirty="0">
                <a:effectLst/>
              </a:rPr>
              <a:t>(or polar angle)</a:t>
            </a:r>
          </a:p>
          <a:p>
            <a:pPr>
              <a:buFontTx/>
              <a:buChar char="•"/>
            </a:pPr>
            <a:r>
              <a:rPr lang="en-US" altLang="zh-TW" b="1" dirty="0">
                <a:effectLst/>
                <a:ea typeface="新細明體" charset="-120"/>
                <a:sym typeface="Wingdings" pitchFamily="2" charset="2"/>
              </a:rPr>
              <a:t>theta: azimuth angle </a:t>
            </a:r>
            <a:r>
              <a:rPr lang="zh-TW" altLang="en-US" b="1" dirty="0">
                <a:effectLst/>
                <a:ea typeface="新細明體" charset="-120"/>
                <a:sym typeface="Wingdings" pitchFamily="2" charset="2"/>
              </a:rPr>
              <a:t>方位角</a:t>
            </a:r>
            <a:endParaRPr lang="zh-TW" altLang="zh-TW" dirty="0">
              <a:ea typeface="新細明體" charset="-120"/>
              <a:sym typeface="Wingdings" pitchFamily="2" charset="2"/>
            </a:endParaRPr>
          </a:p>
        </p:txBody>
      </p:sp>
    </p:spTree>
    <p:extLst>
      <p:ext uri="{BB962C8B-B14F-4D97-AF65-F5344CB8AC3E}">
        <p14:creationId xmlns:p14="http://schemas.microsoft.com/office/powerpoint/2010/main" val="4100809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2908300" y="620713"/>
            <a:ext cx="4418013" cy="2486025"/>
          </a:xfrm>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ea typeface="新細明體" charset="-120"/>
            </a:endParaRPr>
          </a:p>
        </p:txBody>
      </p:sp>
    </p:spTree>
    <p:extLst>
      <p:ext uri="{BB962C8B-B14F-4D97-AF65-F5344CB8AC3E}">
        <p14:creationId xmlns:p14="http://schemas.microsoft.com/office/powerpoint/2010/main" val="2174251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2908300" y="620713"/>
            <a:ext cx="4418013" cy="2486025"/>
          </a:xfrm>
          <a:ln/>
        </p:spPr>
      </p:sp>
      <p:sp>
        <p:nvSpPr>
          <p:cNvPr id="604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zh-TW" dirty="0">
                <a:ea typeface="新細明體" charset="-120"/>
                <a:sym typeface="Wingdings" pitchFamily="2" charset="2"/>
              </a:rPr>
              <a:t> Fourier transform over x,</a:t>
            </a:r>
            <a:r>
              <a:rPr lang="en-US" altLang="zh-TW" baseline="0" dirty="0">
                <a:ea typeface="新細明體" charset="-120"/>
                <a:sym typeface="Wingdings" pitchFamily="2" charset="2"/>
              </a:rPr>
              <a:t>  or  Laplace transform over t</a:t>
            </a:r>
            <a:endParaRPr lang="zh-TW" altLang="zh-TW" dirty="0">
              <a:ea typeface="新細明體" charset="-120"/>
              <a:sym typeface="Wingdings" pitchFamily="2" charset="2"/>
            </a:endParaRPr>
          </a:p>
        </p:txBody>
      </p:sp>
    </p:spTree>
    <p:extLst>
      <p:ext uri="{BB962C8B-B14F-4D97-AF65-F5344CB8AC3E}">
        <p14:creationId xmlns:p14="http://schemas.microsoft.com/office/powerpoint/2010/main" val="4232993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2908300" y="620713"/>
            <a:ext cx="4418013" cy="2486025"/>
          </a:xfrm>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2566770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2908300" y="620713"/>
            <a:ext cx="4418013" cy="2486025"/>
          </a:xfrm>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1509770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2908300" y="620713"/>
            <a:ext cx="4418013" cy="2486025"/>
          </a:xfrm>
          <a:ln/>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zh-TW" dirty="0">
                <a:ea typeface="新細明體" charset="-120"/>
                <a:sym typeface="Wingdings" pitchFamily="2" charset="2"/>
              </a:rPr>
              <a:t>satisfy PDE,</a:t>
            </a:r>
            <a:r>
              <a:rPr lang="en-US" altLang="zh-TW" baseline="0" dirty="0">
                <a:ea typeface="新細明體" charset="-120"/>
                <a:sym typeface="Wingdings" pitchFamily="2" charset="2"/>
              </a:rPr>
              <a:t> then to satisfy BCs</a:t>
            </a:r>
            <a:endParaRPr lang="zh-TW" altLang="zh-TW" dirty="0">
              <a:ea typeface="新細明體" charset="-120"/>
              <a:sym typeface="Wingdings" pitchFamily="2" charset="2"/>
            </a:endParaRPr>
          </a:p>
        </p:txBody>
      </p:sp>
    </p:spTree>
    <p:extLst>
      <p:ext uri="{BB962C8B-B14F-4D97-AF65-F5344CB8AC3E}">
        <p14:creationId xmlns:p14="http://schemas.microsoft.com/office/powerpoint/2010/main" val="148706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2908300" y="620713"/>
            <a:ext cx="4418013" cy="2486025"/>
          </a:xfrm>
          <a:ln/>
        </p:spPr>
      </p:sp>
      <p:sp>
        <p:nvSpPr>
          <p:cNvPr id="389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6738223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2908300" y="620713"/>
            <a:ext cx="4418013" cy="2486025"/>
          </a:xfrm>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4172761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2908300" y="620713"/>
            <a:ext cx="4418013" cy="2486025"/>
          </a:xfrm>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3606011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2908300" y="620713"/>
            <a:ext cx="4418013" cy="2486025"/>
          </a:xfrm>
          <a:ln/>
        </p:spPr>
      </p:sp>
      <p:sp>
        <p:nvSpPr>
          <p:cNvPr id="655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zh-TW" altLang="en-US">
                <a:ea typeface="新細明體" charset="-120"/>
                <a:sym typeface="Wingdings" pitchFamily="2" charset="2"/>
              </a:rPr>
              <a:t>I</a:t>
            </a:r>
            <a:r>
              <a:rPr lang="en-US" altLang="zh-TW">
                <a:ea typeface="新細明體" charset="-120"/>
                <a:sym typeface="Wingdings" pitchFamily="2" charset="2"/>
              </a:rPr>
              <a:t>f this is only a Neumann problem, will there be any trouble?</a:t>
            </a:r>
          </a:p>
          <a:p>
            <a:pPr>
              <a:buFontTx/>
              <a:buChar char="•"/>
            </a:pPr>
            <a:r>
              <a:rPr lang="zh-TW" altLang="en-US">
                <a:ea typeface="新細明體" charset="-120"/>
                <a:sym typeface="Wingdings" pitchFamily="2" charset="2"/>
              </a:rPr>
              <a:t>S</a:t>
            </a:r>
            <a:r>
              <a:rPr lang="en-US" altLang="zh-TW">
                <a:ea typeface="新細明體" charset="-120"/>
                <a:sym typeface="Wingdings" pitchFamily="2" charset="2"/>
              </a:rPr>
              <a:t>ince by using of method of images, it will be a sum of two free-space Green’s function solutions, but then will it satisfy the condition at infinity?</a:t>
            </a:r>
          </a:p>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1459436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2908300" y="620713"/>
            <a:ext cx="4418013" cy="2486025"/>
          </a:xfrm>
          <a:ln/>
        </p:spPr>
      </p:sp>
      <p:sp>
        <p:nvSpPr>
          <p:cNvPr id="66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dirty="0">
              <a:ea typeface="新細明體" charset="-120"/>
              <a:sym typeface="Wingdings" pitchFamily="2" charset="2"/>
            </a:endParaRPr>
          </a:p>
        </p:txBody>
      </p:sp>
    </p:spTree>
    <p:extLst>
      <p:ext uri="{BB962C8B-B14F-4D97-AF65-F5344CB8AC3E}">
        <p14:creationId xmlns:p14="http://schemas.microsoft.com/office/powerpoint/2010/main" val="9978879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2908300" y="620713"/>
            <a:ext cx="4418013" cy="2486025"/>
          </a:xfrm>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20316049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2908300" y="620713"/>
            <a:ext cx="4418013" cy="2486025"/>
          </a:xfrm>
          <a:ln/>
        </p:spPr>
      </p:sp>
      <p:sp>
        <p:nvSpPr>
          <p:cNvPr id="686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10241080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2908300" y="620713"/>
            <a:ext cx="4418013" cy="2486025"/>
          </a:xfrm>
          <a:ln/>
        </p:spPr>
      </p:sp>
      <p:sp>
        <p:nvSpPr>
          <p:cNvPr id="696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28216519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2908300" y="620713"/>
            <a:ext cx="4418013" cy="2486025"/>
          </a:xfrm>
          <a:ln/>
        </p:spPr>
      </p:sp>
      <p:sp>
        <p:nvSpPr>
          <p:cNvPr id="501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30073615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2908300" y="620713"/>
            <a:ext cx="4418013" cy="2486025"/>
          </a:xfrm>
          <a:ln/>
        </p:spPr>
      </p:sp>
      <p:sp>
        <p:nvSpPr>
          <p:cNvPr id="501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29618959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2908300" y="620713"/>
            <a:ext cx="4418013" cy="2486025"/>
          </a:xfrm>
          <a:ln/>
        </p:spPr>
      </p:sp>
      <p:sp>
        <p:nvSpPr>
          <p:cNvPr id="512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1042270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2908300" y="620713"/>
            <a:ext cx="4418013" cy="2486025"/>
          </a:xfrm>
          <a:ln/>
        </p:spPr>
      </p:sp>
      <p:sp>
        <p:nvSpPr>
          <p:cNvPr id="389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3501666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2908300" y="620713"/>
            <a:ext cx="4418013" cy="2486025"/>
          </a:xfrm>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28559366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2908300" y="620713"/>
            <a:ext cx="4418013" cy="2486025"/>
          </a:xfrm>
          <a:ln/>
        </p:spPr>
      </p:sp>
      <p:sp>
        <p:nvSpPr>
          <p:cNvPr id="54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dirty="0">
              <a:ea typeface="新細明體" charset="-120"/>
              <a:sym typeface="Wingdings" pitchFamily="2" charset="2"/>
            </a:endParaRPr>
          </a:p>
        </p:txBody>
      </p:sp>
    </p:spTree>
    <p:extLst>
      <p:ext uri="{BB962C8B-B14F-4D97-AF65-F5344CB8AC3E}">
        <p14:creationId xmlns:p14="http://schemas.microsoft.com/office/powerpoint/2010/main" val="36576141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908300" y="620713"/>
            <a:ext cx="4418013" cy="2486025"/>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zh-TW" altLang="en-US" dirty="0">
                <a:ea typeface="新細明體" charset="-120"/>
                <a:sym typeface="Wingdings" pitchFamily="2" charset="2"/>
              </a:rPr>
              <a:t>反證法</a:t>
            </a:r>
            <a:r>
              <a:rPr lang="en-US" altLang="zh-TW" dirty="0">
                <a:ea typeface="新細明體" charset="-120"/>
                <a:sym typeface="Wingdings" pitchFamily="2" charset="2"/>
              </a:rPr>
              <a:t>—proof</a:t>
            </a:r>
            <a:r>
              <a:rPr lang="en-US" altLang="zh-TW" baseline="0" dirty="0">
                <a:ea typeface="新細明體" charset="-120"/>
                <a:sym typeface="Wingdings" pitchFamily="2" charset="2"/>
              </a:rPr>
              <a:t> by contradiction</a:t>
            </a:r>
          </a:p>
          <a:p>
            <a:pPr>
              <a:buFontTx/>
              <a:buChar char="•"/>
            </a:pPr>
            <a:endParaRPr lang="zh-TW" altLang="zh-TW" dirty="0">
              <a:ea typeface="新細明體" charset="-120"/>
              <a:sym typeface="Wingdings" pitchFamily="2" charset="2"/>
            </a:endParaRPr>
          </a:p>
        </p:txBody>
      </p:sp>
    </p:spTree>
    <p:extLst>
      <p:ext uri="{BB962C8B-B14F-4D97-AF65-F5344CB8AC3E}">
        <p14:creationId xmlns:p14="http://schemas.microsoft.com/office/powerpoint/2010/main" val="35681271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2908300" y="620713"/>
            <a:ext cx="4418013" cy="2486025"/>
          </a:xfrm>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4193653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2908300" y="620713"/>
            <a:ext cx="4418013" cy="2486025"/>
          </a:xfrm>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35840566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2908300" y="620713"/>
            <a:ext cx="4418013" cy="2486025"/>
          </a:xfrm>
          <a:ln/>
        </p:spPr>
      </p:sp>
      <p:sp>
        <p:nvSpPr>
          <p:cNvPr id="655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39497102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2908300" y="620713"/>
            <a:ext cx="4418013" cy="2486025"/>
          </a:xfrm>
          <a:ln/>
        </p:spPr>
      </p:sp>
      <p:sp>
        <p:nvSpPr>
          <p:cNvPr id="604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22676384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2908300" y="620713"/>
            <a:ext cx="4418013" cy="2486025"/>
          </a:xfrm>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20584650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2908300" y="620713"/>
            <a:ext cx="4418013" cy="2486025"/>
          </a:xfrm>
          <a:ln/>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18896064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2908300" y="620713"/>
            <a:ext cx="4418013" cy="2486025"/>
          </a:xfrm>
          <a:ln/>
        </p:spPr>
      </p:sp>
      <p:sp>
        <p:nvSpPr>
          <p:cNvPr id="66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2301949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2908300" y="620713"/>
            <a:ext cx="4418013" cy="2486025"/>
          </a:xfrm>
          <a:ln/>
        </p:spPr>
      </p:sp>
      <p:sp>
        <p:nvSpPr>
          <p:cNvPr id="39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21764268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2908300" y="620713"/>
            <a:ext cx="4418013" cy="2486025"/>
          </a:xfrm>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3290352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2908300" y="620713"/>
            <a:ext cx="4418013" cy="2486025"/>
          </a:xfrm>
          <a:ln/>
        </p:spPr>
      </p:sp>
      <p:sp>
        <p:nvSpPr>
          <p:cNvPr id="70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1968561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2908300" y="620713"/>
            <a:ext cx="4418013" cy="2486025"/>
          </a:xfrm>
          <a:ln/>
        </p:spPr>
      </p:sp>
      <p:sp>
        <p:nvSpPr>
          <p:cNvPr id="716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11770675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2908300" y="620713"/>
            <a:ext cx="4418013" cy="2486025"/>
          </a:xfrm>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27802850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2908300" y="620713"/>
            <a:ext cx="4418013" cy="2486025"/>
          </a:xfrm>
          <a:ln/>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27998537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2908300" y="620713"/>
            <a:ext cx="4418013" cy="2486025"/>
          </a:xfrm>
          <a:ln/>
        </p:spPr>
      </p:sp>
      <p:sp>
        <p:nvSpPr>
          <p:cNvPr id="757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14390914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2908300" y="620713"/>
            <a:ext cx="4418013" cy="2486025"/>
          </a:xfrm>
          <a:ln/>
        </p:spPr>
      </p:sp>
      <p:sp>
        <p:nvSpPr>
          <p:cNvPr id="768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20935400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2908300" y="620713"/>
            <a:ext cx="4418013" cy="2486025"/>
          </a:xfrm>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37154508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2908300" y="620713"/>
            <a:ext cx="4418013" cy="2486025"/>
          </a:xfrm>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25375035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2908300" y="620713"/>
            <a:ext cx="4418013" cy="2486025"/>
          </a:xfrm>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2677202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2908300" y="620713"/>
            <a:ext cx="4418013" cy="2486025"/>
          </a:xfrm>
          <a:ln/>
        </p:spPr>
      </p:sp>
      <p:sp>
        <p:nvSpPr>
          <p:cNvPr id="46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18063403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2908300" y="620713"/>
            <a:ext cx="4418013" cy="2486025"/>
          </a:xfrm>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20103696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2908300" y="620713"/>
            <a:ext cx="4418013" cy="2486025"/>
          </a:xfrm>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24230549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2908300" y="620713"/>
            <a:ext cx="4418013" cy="2486025"/>
          </a:xfrm>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29139350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2908300" y="620713"/>
            <a:ext cx="4418013" cy="2486025"/>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5606898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2908300" y="620713"/>
            <a:ext cx="4418013" cy="2486025"/>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4611307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2908300" y="620713"/>
            <a:ext cx="4418013" cy="2486025"/>
          </a:xfrm>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15792130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2908300" y="620713"/>
            <a:ext cx="4418013" cy="2486025"/>
          </a:xfrm>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1025380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2908300" y="620713"/>
            <a:ext cx="4418013" cy="2486025"/>
          </a:xfrm>
          <a:ln/>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dirty="0">
              <a:ea typeface="新細明體" charset="-120"/>
              <a:sym typeface="Wingdings" pitchFamily="2" charset="2"/>
            </a:endParaRPr>
          </a:p>
        </p:txBody>
      </p:sp>
    </p:spTree>
    <p:extLst>
      <p:ext uri="{BB962C8B-B14F-4D97-AF65-F5344CB8AC3E}">
        <p14:creationId xmlns:p14="http://schemas.microsoft.com/office/powerpoint/2010/main" val="28303651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2908300" y="620713"/>
            <a:ext cx="4418013" cy="2486025"/>
          </a:xfrm>
          <a:ln/>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40577008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2908300" y="620713"/>
            <a:ext cx="4418013" cy="2486025"/>
          </a:xfrm>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2525339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2908300" y="620713"/>
            <a:ext cx="4418013" cy="2486025"/>
          </a:xfrm>
          <a:ln/>
        </p:spPr>
      </p:sp>
      <p:sp>
        <p:nvSpPr>
          <p:cNvPr id="39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29664018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2908300" y="620713"/>
            <a:ext cx="4418013" cy="2486025"/>
          </a:xfrm>
          <a:ln/>
        </p:spPr>
      </p:sp>
      <p:sp>
        <p:nvSpPr>
          <p:cNvPr id="47107" name="Rectangle 3"/>
          <p:cNvSpPr>
            <a:spLocks noGrp="1" noChangeArrowheads="1"/>
          </p:cNvSpPr>
          <p:nvPr>
            <p:ph type="body" idx="1"/>
          </p:nvPr>
        </p:nvSpPr>
        <p:spPr>
          <a:noFill/>
          <a:ln w="9525"/>
        </p:spPr>
        <p:txBody>
          <a:bodyPr/>
          <a:lstStyle/>
          <a:p>
            <a:pPr>
              <a:buFontTx/>
              <a:buChar char="•"/>
            </a:pPr>
            <a:r>
              <a:rPr lang="en-US" altLang="zh-TW" dirty="0">
                <a:ea typeface="新細明體" charset="-120"/>
              </a:rPr>
              <a:t>In the x, t (space, time) plane,  g(x −</a:t>
            </a:r>
            <a:r>
              <a:rPr lang="en-US" altLang="zh-TW" dirty="0" err="1">
                <a:ea typeface="新細明體" charset="-120"/>
              </a:rPr>
              <a:t>ct</a:t>
            </a:r>
            <a:r>
              <a:rPr lang="en-US" altLang="zh-TW" dirty="0">
                <a:ea typeface="新細明體" charset="-120"/>
              </a:rPr>
              <a:t>) is constant along the straight line x − </a:t>
            </a:r>
            <a:r>
              <a:rPr lang="en-US" altLang="zh-TW" dirty="0" err="1">
                <a:ea typeface="新細明體" charset="-120"/>
              </a:rPr>
              <a:t>ct</a:t>
            </a:r>
            <a:r>
              <a:rPr lang="en-US" altLang="zh-TW" dirty="0">
                <a:ea typeface="新細明體" charset="-120"/>
              </a:rPr>
              <a:t> = constant. Thus to the observer (x, t) who moves at the steady speed c along the positive x-axis., the function g is stationary.  Thus to an observer moving from left to right at the speed c, the signal described initially by g(x) at t = 0 remains unchanged in form as t increases, i.e., g propagates to the right at the speed c.</a:t>
            </a:r>
          </a:p>
          <a:p>
            <a:endParaRPr lang="en-US" altLang="zh-TW" dirty="0">
              <a:ea typeface="新細明體" charset="-120"/>
            </a:endParaRPr>
          </a:p>
        </p:txBody>
      </p:sp>
    </p:spTree>
    <p:extLst>
      <p:ext uri="{BB962C8B-B14F-4D97-AF65-F5344CB8AC3E}">
        <p14:creationId xmlns:p14="http://schemas.microsoft.com/office/powerpoint/2010/main" val="5296057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2908300" y="620713"/>
            <a:ext cx="4418013" cy="2486025"/>
          </a:xfrm>
          <a:ln/>
        </p:spPr>
      </p:sp>
      <p:sp>
        <p:nvSpPr>
          <p:cNvPr id="50179" name="Rectangle 3"/>
          <p:cNvSpPr>
            <a:spLocks noGrp="1" noChangeArrowheads="1"/>
          </p:cNvSpPr>
          <p:nvPr>
            <p:ph type="body" idx="1"/>
          </p:nvPr>
        </p:nvSpPr>
        <p:spPr>
          <a:noFill/>
          <a:ln w="9525"/>
        </p:spPr>
        <p:txBody>
          <a:bodyPr/>
          <a:lstStyle/>
          <a:p>
            <a:pPr>
              <a:buFontTx/>
              <a:buChar char="•"/>
            </a:pPr>
            <a:r>
              <a:rPr lang="en-US" altLang="zh-TW">
                <a:ea typeface="新細明體" charset="-120"/>
              </a:rPr>
              <a:t>where</a:t>
            </a:r>
            <a:r>
              <a:rPr lang="en-US" altLang="zh-TW" i="1">
                <a:ea typeface="新細明體" charset="-120"/>
              </a:rPr>
              <a:t> h</a:t>
            </a:r>
            <a:r>
              <a:rPr lang="en-US" altLang="zh-TW">
                <a:ea typeface="新細明體" charset="-120"/>
              </a:rPr>
              <a:t>(</a:t>
            </a:r>
            <a:r>
              <a:rPr lang="en-US" altLang="zh-TW" i="1">
                <a:ea typeface="新細明體" charset="-120"/>
              </a:rPr>
              <a:t>x</a:t>
            </a:r>
            <a:r>
              <a:rPr lang="en-US" altLang="zh-TW">
                <a:ea typeface="新細明體" charset="-120"/>
              </a:rPr>
              <a:t>) and </a:t>
            </a:r>
            <a:r>
              <a:rPr lang="en-US" altLang="zh-TW" i="1">
                <a:ea typeface="新細明體" charset="-120"/>
              </a:rPr>
              <a:t>v</a:t>
            </a:r>
            <a:r>
              <a:rPr lang="en-US" altLang="zh-TW">
                <a:ea typeface="新細明體" charset="-120"/>
              </a:rPr>
              <a:t>(</a:t>
            </a:r>
            <a:r>
              <a:rPr lang="en-US" altLang="zh-TW" i="1">
                <a:ea typeface="新細明體" charset="-120"/>
              </a:rPr>
              <a:t>x</a:t>
            </a:r>
            <a:r>
              <a:rPr lang="en-US" altLang="zh-TW">
                <a:ea typeface="新細明體" charset="-120"/>
              </a:rPr>
              <a:t>) are non-zero only in the finite domain of </a:t>
            </a:r>
            <a:r>
              <a:rPr lang="en-US" altLang="zh-TW" i="1">
                <a:ea typeface="新細明體" charset="-120"/>
              </a:rPr>
              <a:t>x</a:t>
            </a:r>
            <a:r>
              <a:rPr lang="en-US" altLang="zh-TW">
                <a:ea typeface="新細明體" charset="-120"/>
              </a:rPr>
              <a:t> (i.e. have compact support).</a:t>
            </a:r>
          </a:p>
          <a:p>
            <a:pPr>
              <a:buFontTx/>
              <a:buChar char="•"/>
            </a:pPr>
            <a:r>
              <a:rPr lang="en-US" altLang="zh-TW">
                <a:ea typeface="新細明體" charset="-120"/>
              </a:rPr>
              <a:t>In wave equation the highest time derivative is of the second order and initial data are prescribed for u and ∂u/∂t. Initial conditions that specify all derivatives of all orders less than the highest in the differential equation are called the Cauchy initial conditions.</a:t>
            </a:r>
          </a:p>
          <a:p>
            <a:pPr>
              <a:buFontTx/>
              <a:buChar char="•"/>
            </a:pPr>
            <a:endParaRPr lang="en-US" altLang="zh-TW">
              <a:ea typeface="新細明體" charset="-120"/>
            </a:endParaRPr>
          </a:p>
          <a:p>
            <a:endParaRPr lang="en-US" altLang="zh-TW">
              <a:ea typeface="新細明體" charset="-120"/>
            </a:endParaRPr>
          </a:p>
        </p:txBody>
      </p:sp>
    </p:spTree>
    <p:extLst>
      <p:ext uri="{BB962C8B-B14F-4D97-AF65-F5344CB8AC3E}">
        <p14:creationId xmlns:p14="http://schemas.microsoft.com/office/powerpoint/2010/main" val="39842212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2908300" y="620713"/>
            <a:ext cx="4418013" cy="2486025"/>
          </a:xfrm>
          <a:ln/>
        </p:spPr>
      </p:sp>
      <p:sp>
        <p:nvSpPr>
          <p:cNvPr id="51203" name="Rectangle 3"/>
          <p:cNvSpPr>
            <a:spLocks noGrp="1" noChangeArrowheads="1"/>
          </p:cNvSpPr>
          <p:nvPr>
            <p:ph type="body" idx="1"/>
          </p:nvPr>
        </p:nvSpPr>
        <p:spPr>
          <a:noFill/>
          <a:ln w="9525"/>
        </p:spPr>
        <p:txBody>
          <a:bodyPr/>
          <a:lstStyle/>
          <a:p>
            <a:pPr>
              <a:buFontTx/>
              <a:buChar char="•"/>
            </a:pPr>
            <a:r>
              <a:rPr lang="en-US" altLang="zh-TW">
                <a:ea typeface="新細明體" charset="-120"/>
              </a:rPr>
              <a:t>The initial disturbance  </a:t>
            </a:r>
            <a:r>
              <a:rPr lang="en-US" altLang="zh-TW" i="1">
                <a:ea typeface="新細明體" charset="-120"/>
              </a:rPr>
              <a:t>h </a:t>
            </a:r>
            <a:r>
              <a:rPr lang="en-US" altLang="zh-TW">
                <a:ea typeface="新細明體" charset="-120"/>
              </a:rPr>
              <a:t>(</a:t>
            </a:r>
            <a:r>
              <a:rPr lang="en-US" altLang="zh-TW" i="1">
                <a:ea typeface="新細明體" charset="-120"/>
              </a:rPr>
              <a:t>x</a:t>
            </a:r>
            <a:r>
              <a:rPr lang="en-US" altLang="zh-TW">
                <a:ea typeface="新細明體" charset="-120"/>
              </a:rPr>
              <a:t>) is split into </a:t>
            </a:r>
            <a:r>
              <a:rPr lang="en-US" altLang="zh-TW">
                <a:solidFill>
                  <a:srgbClr val="CC3300"/>
                </a:solidFill>
                <a:ea typeface="新細明體" charset="-120"/>
              </a:rPr>
              <a:t>two equal parts </a:t>
            </a:r>
            <a:r>
              <a:rPr lang="en-US" altLang="zh-TW">
                <a:ea typeface="新細明體" charset="-120"/>
              </a:rPr>
              <a:t>propagating in opposite directions with constant speed  </a:t>
            </a:r>
            <a:r>
              <a:rPr lang="en-US" altLang="zh-TW" i="1">
                <a:ea typeface="新細明體" charset="-120"/>
              </a:rPr>
              <a:t>c.  </a:t>
            </a:r>
            <a:r>
              <a:rPr lang="en-US" altLang="zh-TW">
                <a:ea typeface="新細明體" charset="-120"/>
              </a:rPr>
              <a:t> The outgoing waves preserve the initial profile, although their amplitudes are reduced by half.</a:t>
            </a:r>
          </a:p>
          <a:p>
            <a:endParaRPr lang="en-US" altLang="zh-TW">
              <a:ea typeface="新細明體" charset="-120"/>
            </a:endParaRPr>
          </a:p>
        </p:txBody>
      </p:sp>
    </p:spTree>
    <p:extLst>
      <p:ext uri="{BB962C8B-B14F-4D97-AF65-F5344CB8AC3E}">
        <p14:creationId xmlns:p14="http://schemas.microsoft.com/office/powerpoint/2010/main" val="29148768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2908300" y="620713"/>
            <a:ext cx="4418013" cy="2486025"/>
          </a:xfrm>
          <a:ln/>
        </p:spPr>
      </p:sp>
      <p:sp>
        <p:nvSpPr>
          <p:cNvPr id="67587" name="Rectangle 3"/>
          <p:cNvSpPr>
            <a:spLocks noGrp="1" noChangeArrowheads="1"/>
          </p:cNvSpPr>
          <p:nvPr>
            <p:ph type="body" idx="1"/>
          </p:nvPr>
        </p:nvSpPr>
        <p:spPr>
          <a:noFill/>
          <a:ln w="9525"/>
        </p:spPr>
        <p:txBody>
          <a:bodyPr/>
          <a:lstStyle/>
          <a:p>
            <a:pPr>
              <a:buFontTx/>
              <a:buChar char="•"/>
            </a:pPr>
            <a:r>
              <a:rPr lang="en-US" altLang="zh-TW" dirty="0">
                <a:ea typeface="新細明體" charset="-120"/>
              </a:rPr>
              <a:t>domain </a:t>
            </a:r>
            <a:r>
              <a:rPr lang="zh-TW" altLang="en-US" dirty="0">
                <a:ea typeface="新細明體" charset="-120"/>
              </a:rPr>
              <a:t>定義域； </a:t>
            </a:r>
            <a:r>
              <a:rPr lang="en-US" altLang="zh-TW" dirty="0">
                <a:ea typeface="新細明體" charset="-120"/>
              </a:rPr>
              <a:t>range </a:t>
            </a:r>
            <a:r>
              <a:rPr lang="zh-TW" altLang="en-US" dirty="0">
                <a:ea typeface="新細明體" charset="-120"/>
              </a:rPr>
              <a:t>值域</a:t>
            </a:r>
            <a:endParaRPr lang="en-US" altLang="zh-TW" dirty="0">
              <a:ea typeface="新細明體" charset="-120"/>
            </a:endParaRPr>
          </a:p>
          <a:p>
            <a:pPr>
              <a:buFontTx/>
              <a:buChar char="•"/>
            </a:pPr>
            <a:r>
              <a:rPr lang="en-US" altLang="zh-TW" dirty="0">
                <a:ea typeface="新細明體" charset="-120"/>
              </a:rPr>
              <a:t>To see the physical meaning, let us draw in the space-time diagram a triangle formed by two characteristic lines passing through the observer at x, t, as shown in the Figure.  The base of the triangle along the initial axis t = 0 begins at x − </a:t>
            </a:r>
            <a:r>
              <a:rPr lang="en-US" altLang="zh-TW" dirty="0" err="1">
                <a:ea typeface="新細明體" charset="-120"/>
              </a:rPr>
              <a:t>ct</a:t>
            </a:r>
            <a:r>
              <a:rPr lang="en-US" altLang="zh-TW" dirty="0">
                <a:ea typeface="新細明體" charset="-120"/>
              </a:rPr>
              <a:t> and ends at x + ct. The solution depends on the initial displacement at just the two corners x − </a:t>
            </a:r>
            <a:r>
              <a:rPr lang="en-US" altLang="zh-TW" dirty="0" err="1">
                <a:ea typeface="新細明體" charset="-120"/>
              </a:rPr>
              <a:t>ct</a:t>
            </a:r>
            <a:r>
              <a:rPr lang="en-US" altLang="zh-TW" dirty="0">
                <a:ea typeface="新細明體" charset="-120"/>
              </a:rPr>
              <a:t> and x + </a:t>
            </a:r>
            <a:r>
              <a:rPr lang="en-US" altLang="zh-TW" dirty="0" err="1">
                <a:ea typeface="新細明體" charset="-120"/>
              </a:rPr>
              <a:t>ct</a:t>
            </a:r>
            <a:r>
              <a:rPr lang="en-US" altLang="zh-TW" dirty="0">
                <a:ea typeface="新細明體" charset="-120"/>
              </a:rPr>
              <a:t>, and on the initial velocity only along the segment from x − </a:t>
            </a:r>
            <a:r>
              <a:rPr lang="en-US" altLang="zh-TW" dirty="0" err="1">
                <a:ea typeface="新細明體" charset="-120"/>
              </a:rPr>
              <a:t>ct</a:t>
            </a:r>
            <a:r>
              <a:rPr lang="en-US" altLang="zh-TW" dirty="0">
                <a:ea typeface="新細明體" charset="-120"/>
              </a:rPr>
              <a:t> to x + ct.  Nothing outside the triangle matters. Therefore, to the observer at x, t, the domain of dependence is the base of the characteristic triangle formed by two characteristics passing through x, t. </a:t>
            </a:r>
          </a:p>
          <a:p>
            <a:pPr>
              <a:buFontTx/>
              <a:buChar char="•"/>
            </a:pPr>
            <a:r>
              <a:rPr lang="en-US" altLang="zh-TW" dirty="0">
                <a:ea typeface="新細明體" charset="-120"/>
              </a:rPr>
              <a:t>On the other hand, the data at any point x on the initial line t = 0 must influence all observers in the wedge formed by two characteristics drawn from x, 0 into the region of t &gt; 0; this characteristic wedge is called the range of influence.</a:t>
            </a:r>
          </a:p>
          <a:p>
            <a:endParaRPr lang="en-US" altLang="zh-TW" dirty="0">
              <a:ea typeface="新細明體" charset="-120"/>
            </a:endParaRPr>
          </a:p>
          <a:p>
            <a:endParaRPr lang="en-US" altLang="zh-TW" dirty="0">
              <a:ea typeface="新細明體" charset="-120"/>
            </a:endParaRPr>
          </a:p>
        </p:txBody>
      </p:sp>
    </p:spTree>
    <p:extLst>
      <p:ext uri="{BB962C8B-B14F-4D97-AF65-F5344CB8AC3E}">
        <p14:creationId xmlns:p14="http://schemas.microsoft.com/office/powerpoint/2010/main" val="25653675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2908300" y="620713"/>
            <a:ext cx="4418013" cy="2486025"/>
          </a:xfrm>
          <a:ln/>
        </p:spPr>
      </p:sp>
      <p:sp>
        <p:nvSpPr>
          <p:cNvPr id="49155" name="Rectangle 3"/>
          <p:cNvSpPr>
            <a:spLocks noGrp="1" noChangeArrowheads="1"/>
          </p:cNvSpPr>
          <p:nvPr>
            <p:ph type="body" idx="1"/>
          </p:nvPr>
        </p:nvSpPr>
        <p:spPr>
          <a:noFill/>
          <a:ln w="9525"/>
        </p:spPr>
        <p:txBody>
          <a:bodyPr/>
          <a:lstStyle/>
          <a:p>
            <a:endParaRPr lang="zh-TW" altLang="zh-TW">
              <a:ea typeface="新細明體" charset="-120"/>
            </a:endParaRPr>
          </a:p>
        </p:txBody>
      </p:sp>
    </p:spTree>
    <p:extLst>
      <p:ext uri="{BB962C8B-B14F-4D97-AF65-F5344CB8AC3E}">
        <p14:creationId xmlns:p14="http://schemas.microsoft.com/office/powerpoint/2010/main" val="351931939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2908300" y="620713"/>
            <a:ext cx="4418013" cy="2486025"/>
          </a:xfrm>
          <a:ln/>
        </p:spPr>
      </p:sp>
      <p:sp>
        <p:nvSpPr>
          <p:cNvPr id="52227" name="Rectangle 3"/>
          <p:cNvSpPr>
            <a:spLocks noGrp="1" noChangeArrowheads="1"/>
          </p:cNvSpPr>
          <p:nvPr>
            <p:ph type="body" idx="1"/>
          </p:nvPr>
        </p:nvSpPr>
        <p:spPr>
          <a:noFill/>
          <a:ln w="9525"/>
        </p:spPr>
        <p:txBody>
          <a:bodyPr/>
          <a:lstStyle/>
          <a:p>
            <a:pPr>
              <a:buFontTx/>
              <a:buChar char="•"/>
            </a:pPr>
            <a:r>
              <a:rPr lang="en-US" altLang="zh-TW">
                <a:ea typeface="新細明體" charset="-120"/>
              </a:rPr>
              <a:t>Let us use the d’Alembert solution to a problem in a half infinite domain x &gt; 0. Consider a long rod from x = 0 to infinity. How do disturbances generated near the left end propagate as the result of initial displacement and velocity?</a:t>
            </a:r>
          </a:p>
          <a:p>
            <a:pPr>
              <a:buFontTx/>
              <a:buChar char="•"/>
            </a:pPr>
            <a:r>
              <a:rPr lang="en-US" altLang="zh-TW">
                <a:ea typeface="新細明體" charset="-120"/>
              </a:rPr>
              <a:t>For the case of fixed end, At the left boundary x = 0 must now add the condition u =0 </a:t>
            </a:r>
          </a:p>
          <a:p>
            <a:endParaRPr lang="en-US" altLang="zh-TW">
              <a:ea typeface="新細明體" charset="-120"/>
            </a:endParaRPr>
          </a:p>
        </p:txBody>
      </p:sp>
    </p:spTree>
    <p:extLst>
      <p:ext uri="{BB962C8B-B14F-4D97-AF65-F5344CB8AC3E}">
        <p14:creationId xmlns:p14="http://schemas.microsoft.com/office/powerpoint/2010/main" val="17181241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2908300" y="620713"/>
            <a:ext cx="4418013" cy="2486025"/>
          </a:xfrm>
          <a:ln/>
        </p:spPr>
      </p:sp>
      <p:sp>
        <p:nvSpPr>
          <p:cNvPr id="53251" name="Rectangle 3"/>
          <p:cNvSpPr>
            <a:spLocks noGrp="1" noChangeArrowheads="1"/>
          </p:cNvSpPr>
          <p:nvPr>
            <p:ph type="body" idx="1"/>
          </p:nvPr>
        </p:nvSpPr>
        <p:spPr>
          <a:noFill/>
          <a:ln w="9525"/>
        </p:spPr>
        <p:txBody>
          <a:bodyPr/>
          <a:lstStyle/>
          <a:p>
            <a:pPr>
              <a:buFontTx/>
              <a:buChar char="•"/>
            </a:pPr>
            <a:r>
              <a:rPr lang="en-US" altLang="zh-TW">
                <a:ea typeface="新細明體" charset="-120"/>
              </a:rPr>
              <a:t>To ensure that the fixed end boundary condition is satisfied, we employ the idea from method of images.   Consider a </a:t>
            </a:r>
            <a:r>
              <a:rPr lang="en-US" altLang="zh-TW" b="1" i="1">
                <a:ea typeface="新細明體" charset="-120"/>
              </a:rPr>
              <a:t>fictitious</a:t>
            </a:r>
            <a:r>
              <a:rPr lang="en-US" altLang="zh-TW">
                <a:ea typeface="新細明體" charset="-120"/>
              </a:rPr>
              <a:t> extension of the rod  to −∞ &lt; x ≤ 0.  If on the side x &lt; 0 the initial data are imposed such that h(x) = −h(−x), then u(0, t) = 0 is assured by symmetry. </a:t>
            </a:r>
          </a:p>
          <a:p>
            <a:pPr>
              <a:buFontTx/>
              <a:buChar char="•"/>
            </a:pPr>
            <a:r>
              <a:rPr lang="en-US" altLang="zh-TW">
                <a:ea typeface="新細明體" charset="-120"/>
              </a:rPr>
              <a:t>We now have initial conditions stated over the entire x axis, hence d’Alembert solution can be applied directly.</a:t>
            </a:r>
          </a:p>
          <a:p>
            <a:endParaRPr lang="en-US" altLang="zh-TW">
              <a:ea typeface="新細明體" charset="-120"/>
            </a:endParaRPr>
          </a:p>
        </p:txBody>
      </p:sp>
    </p:spTree>
    <p:extLst>
      <p:ext uri="{BB962C8B-B14F-4D97-AF65-F5344CB8AC3E}">
        <p14:creationId xmlns:p14="http://schemas.microsoft.com/office/powerpoint/2010/main" val="389168588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2908300" y="620713"/>
            <a:ext cx="4418013" cy="2486025"/>
          </a:xfrm>
          <a:ln/>
        </p:spPr>
      </p:sp>
      <p:sp>
        <p:nvSpPr>
          <p:cNvPr id="54275" name="Rectangle 3"/>
          <p:cNvSpPr>
            <a:spLocks noGrp="1" noChangeArrowheads="1"/>
          </p:cNvSpPr>
          <p:nvPr>
            <p:ph type="body" idx="1"/>
          </p:nvPr>
        </p:nvSpPr>
        <p:spPr>
          <a:noFill/>
          <a:ln w="9525"/>
        </p:spPr>
        <p:txBody>
          <a:bodyPr/>
          <a:lstStyle/>
          <a:p>
            <a:endParaRPr lang="zh-TW" altLang="zh-TW">
              <a:ea typeface="新細明體" charset="-120"/>
            </a:endParaRPr>
          </a:p>
        </p:txBody>
      </p:sp>
    </p:spTree>
    <p:extLst>
      <p:ext uri="{BB962C8B-B14F-4D97-AF65-F5344CB8AC3E}">
        <p14:creationId xmlns:p14="http://schemas.microsoft.com/office/powerpoint/2010/main" val="15904446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908300" y="620713"/>
            <a:ext cx="4418013" cy="2486025"/>
          </a:xfrm>
          <a:ln/>
        </p:spPr>
      </p:sp>
      <p:sp>
        <p:nvSpPr>
          <p:cNvPr id="56323" name="Rectangle 3"/>
          <p:cNvSpPr>
            <a:spLocks noGrp="1" noChangeArrowheads="1"/>
          </p:cNvSpPr>
          <p:nvPr>
            <p:ph type="body" idx="1"/>
          </p:nvPr>
        </p:nvSpPr>
        <p:spPr>
          <a:noFill/>
          <a:ln w="9525"/>
        </p:spPr>
        <p:txBody>
          <a:bodyPr/>
          <a:lstStyle/>
          <a:p>
            <a:pPr>
              <a:buFontTx/>
              <a:buChar char="•"/>
            </a:pPr>
            <a:endParaRPr lang="zh-TW" altLang="zh-TW">
              <a:ea typeface="新細明體" charset="-120"/>
            </a:endParaRPr>
          </a:p>
        </p:txBody>
      </p:sp>
    </p:spTree>
    <p:extLst>
      <p:ext uri="{BB962C8B-B14F-4D97-AF65-F5344CB8AC3E}">
        <p14:creationId xmlns:p14="http://schemas.microsoft.com/office/powerpoint/2010/main" val="14607073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2908300" y="620713"/>
            <a:ext cx="4418013" cy="2486025"/>
          </a:xfrm>
          <a:ln/>
        </p:spPr>
      </p:sp>
      <p:sp>
        <p:nvSpPr>
          <p:cNvPr id="57347" name="Rectangle 3"/>
          <p:cNvSpPr>
            <a:spLocks noGrp="1" noChangeArrowheads="1"/>
          </p:cNvSpPr>
          <p:nvPr>
            <p:ph type="body" idx="1"/>
          </p:nvPr>
        </p:nvSpPr>
        <p:spPr>
          <a:noFill/>
          <a:ln w="9525"/>
        </p:spPr>
        <p:txBody>
          <a:bodyPr/>
          <a:lstStyle/>
          <a:p>
            <a:pPr>
              <a:buFontTx/>
              <a:buChar char="•"/>
            </a:pPr>
            <a:r>
              <a:rPr lang="en-US" altLang="zh-TW">
                <a:ea typeface="新細明體" charset="-120"/>
              </a:rPr>
              <a:t>Remarks:  The method of images or D’Alembert approach to waves in finite rod is only applicable to simple boundary conditions as is mainly useful to give an understanding to the basis for periodic motion in such a system.  For more general cases, other techniques have to be developed.</a:t>
            </a:r>
          </a:p>
          <a:p>
            <a:endParaRPr lang="en-US" altLang="zh-TW">
              <a:ea typeface="新細明體" charset="-120"/>
            </a:endParaRPr>
          </a:p>
        </p:txBody>
      </p:sp>
    </p:spTree>
    <p:extLst>
      <p:ext uri="{BB962C8B-B14F-4D97-AF65-F5344CB8AC3E}">
        <p14:creationId xmlns:p14="http://schemas.microsoft.com/office/powerpoint/2010/main" val="1780799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2908300" y="620713"/>
            <a:ext cx="4418013" cy="2486025"/>
          </a:xfrm>
          <a:ln/>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dirty="0">
              <a:ea typeface="新細明體" charset="-120"/>
              <a:sym typeface="Wingdings" pitchFamily="2" charset="2"/>
            </a:endParaRPr>
          </a:p>
        </p:txBody>
      </p:sp>
    </p:spTree>
    <p:extLst>
      <p:ext uri="{BB962C8B-B14F-4D97-AF65-F5344CB8AC3E}">
        <p14:creationId xmlns:p14="http://schemas.microsoft.com/office/powerpoint/2010/main" val="38301480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2908300" y="620713"/>
            <a:ext cx="4418013" cy="2486025"/>
          </a:xfrm>
          <a:ln/>
        </p:spPr>
      </p:sp>
      <p:sp>
        <p:nvSpPr>
          <p:cNvPr id="58371" name="Rectangle 3"/>
          <p:cNvSpPr>
            <a:spLocks noGrp="1" noChangeArrowheads="1"/>
          </p:cNvSpPr>
          <p:nvPr>
            <p:ph type="body" idx="1"/>
          </p:nvPr>
        </p:nvSpPr>
        <p:spPr>
          <a:noFill/>
          <a:ln w="9525"/>
        </p:spPr>
        <p:txBody>
          <a:bodyPr/>
          <a:lstStyle/>
          <a:p>
            <a:endParaRPr lang="zh-TW" altLang="zh-TW">
              <a:ea typeface="新細明體" charset="-120"/>
            </a:endParaRPr>
          </a:p>
        </p:txBody>
      </p:sp>
    </p:spTree>
    <p:extLst>
      <p:ext uri="{BB962C8B-B14F-4D97-AF65-F5344CB8AC3E}">
        <p14:creationId xmlns:p14="http://schemas.microsoft.com/office/powerpoint/2010/main" val="28278849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2908300" y="620713"/>
            <a:ext cx="4418013" cy="2486025"/>
          </a:xfrm>
          <a:ln/>
        </p:spPr>
      </p:sp>
      <p:sp>
        <p:nvSpPr>
          <p:cNvPr id="59395" name="Rectangle 3"/>
          <p:cNvSpPr>
            <a:spLocks noGrp="1" noChangeArrowheads="1"/>
          </p:cNvSpPr>
          <p:nvPr>
            <p:ph type="body" idx="1"/>
          </p:nvPr>
        </p:nvSpPr>
        <p:spPr>
          <a:noFill/>
          <a:ln w="9525"/>
        </p:spPr>
        <p:txBody>
          <a:bodyPr/>
          <a:lstStyle/>
          <a:p>
            <a:endParaRPr lang="zh-TW" altLang="zh-TW">
              <a:ea typeface="新細明體" charset="-120"/>
            </a:endParaRPr>
          </a:p>
        </p:txBody>
      </p:sp>
    </p:spTree>
    <p:extLst>
      <p:ext uri="{BB962C8B-B14F-4D97-AF65-F5344CB8AC3E}">
        <p14:creationId xmlns:p14="http://schemas.microsoft.com/office/powerpoint/2010/main" val="177114606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2908300" y="620713"/>
            <a:ext cx="4418013" cy="2486025"/>
          </a:xfrm>
          <a:ln/>
        </p:spPr>
      </p:sp>
      <p:sp>
        <p:nvSpPr>
          <p:cNvPr id="61443" name="Rectangle 3"/>
          <p:cNvSpPr>
            <a:spLocks noGrp="1" noChangeArrowheads="1"/>
          </p:cNvSpPr>
          <p:nvPr>
            <p:ph type="body" idx="1"/>
          </p:nvPr>
        </p:nvSpPr>
        <p:spPr>
          <a:noFill/>
          <a:ln w="9525"/>
        </p:spPr>
        <p:txBody>
          <a:bodyPr/>
          <a:lstStyle/>
          <a:p>
            <a:pPr marL="232028" indent="-232028">
              <a:buFontTx/>
              <a:buAutoNum type="arabicPeriod"/>
            </a:pPr>
            <a:r>
              <a:rPr lang="en-US" altLang="zh-TW" sz="1100" dirty="0">
                <a:ea typeface="新細明體" charset="-120"/>
              </a:rPr>
              <a:t>Comments on separation of variables:</a:t>
            </a:r>
          </a:p>
          <a:p>
            <a:pPr marL="1160138" lvl="2" indent="-232028">
              <a:buFontTx/>
              <a:buChar char="•"/>
            </a:pPr>
            <a:r>
              <a:rPr lang="en-US" altLang="zh-TW" sz="1100" dirty="0">
                <a:ea typeface="新細明體" charset="-120"/>
              </a:rPr>
              <a:t>DE itself must be separable, e.g. homogeneous, no cross-differential terms, etc.</a:t>
            </a:r>
          </a:p>
          <a:p>
            <a:pPr marL="1160138" lvl="2" indent="-232028">
              <a:buFontTx/>
              <a:buChar char="•"/>
            </a:pPr>
            <a:r>
              <a:rPr lang="en-US" altLang="zh-TW" sz="1100" dirty="0">
                <a:ea typeface="新細明體" charset="-120"/>
              </a:rPr>
              <a:t>Shapes of boundary must be along the lines of constant coordinates, e.g. one 1 space variable, rectangles, circles, ellipses, etc.</a:t>
            </a:r>
          </a:p>
          <a:p>
            <a:pPr marL="1160138" lvl="2" indent="-232028">
              <a:buFontTx/>
              <a:buChar char="•"/>
            </a:pPr>
            <a:r>
              <a:rPr lang="en-US" altLang="zh-TW" sz="1100" dirty="0">
                <a:ea typeface="新細明體" charset="-120"/>
              </a:rPr>
              <a:t>At least one pair of homogeneous B.C.’s (in order to have eigenvalue problems)</a:t>
            </a:r>
          </a:p>
          <a:p>
            <a:pPr marL="1160138" lvl="2" indent="-232028">
              <a:buFontTx/>
              <a:buChar char="•"/>
            </a:pPr>
            <a:r>
              <a:rPr lang="en-US" altLang="zh-TW" sz="1100" dirty="0">
                <a:ea typeface="新細明體" charset="-120"/>
              </a:rPr>
              <a:t>…. Although one tries to find possible candidates of separable solutions, the final solution is in fact non-separable after superposition of separable solutions.</a:t>
            </a:r>
          </a:p>
          <a:p>
            <a:pPr marL="232028" indent="-232028">
              <a:buFontTx/>
              <a:buAutoNum type="arabicPeriod"/>
            </a:pPr>
            <a:r>
              <a:rPr lang="en-US" altLang="zh-TW" sz="1100" dirty="0">
                <a:ea typeface="新細明體" charset="-120"/>
              </a:rPr>
              <a:t> Regular Strum-Liouville eigenvalue problems for ODE: eigenvalues are simple, discrete and infinite numbers.  Orthogonality of eigenfunctions.</a:t>
            </a:r>
          </a:p>
          <a:p>
            <a:pPr marL="232028" indent="-232028">
              <a:buFontTx/>
              <a:buAutoNum type="arabicPeriod"/>
            </a:pPr>
            <a:r>
              <a:rPr lang="en-US" altLang="zh-TW" sz="1100" dirty="0">
                <a:ea typeface="新細明體" charset="-120"/>
              </a:rPr>
              <a:t>Note that the modes for n=1, 3, 5,… give symmetric motion while antisymmetric modes result from n=2, 4, 6,….   The points of zero displacement are called the nodes of vibration, while points of maximum vibration are called the antinodes. </a:t>
            </a:r>
          </a:p>
          <a:p>
            <a:pPr marL="232028" indent="-232028">
              <a:buFontTx/>
              <a:buAutoNum type="arabicPeriod"/>
            </a:pPr>
            <a:r>
              <a:rPr lang="en-US" altLang="zh-TW" sz="1100" dirty="0">
                <a:ea typeface="新細明體" charset="-120"/>
              </a:rPr>
              <a:t>The solution from separation of variables states that the rod is a system having infinite degrees of freedom.  Recall that in the vibration of discrete system (i.e. spring-mass system), the problem is to describe the motion of each mass.  If there are n masses, there will be approximately n degrees of freedom the system.</a:t>
            </a:r>
          </a:p>
          <a:p>
            <a:pPr marL="232028" indent="-232028">
              <a:buFontTx/>
              <a:buAutoNum type="arabicPeriod"/>
            </a:pPr>
            <a:r>
              <a:rPr lang="en-US" altLang="zh-TW" sz="1100" dirty="0">
                <a:ea typeface="新細明體" charset="-120"/>
              </a:rPr>
              <a:t>In the normal mode representation, each mode represents a single degree of freedom.</a:t>
            </a:r>
          </a:p>
        </p:txBody>
      </p:sp>
    </p:spTree>
    <p:extLst>
      <p:ext uri="{BB962C8B-B14F-4D97-AF65-F5344CB8AC3E}">
        <p14:creationId xmlns:p14="http://schemas.microsoft.com/office/powerpoint/2010/main" val="381144518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908300" y="620713"/>
            <a:ext cx="4418013" cy="2486025"/>
          </a:xfrm>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72596521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2908300" y="620713"/>
            <a:ext cx="4418013" cy="2486025"/>
          </a:xfrm>
          <a:ln/>
        </p:spPr>
      </p:sp>
      <p:sp>
        <p:nvSpPr>
          <p:cNvPr id="378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4416756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2908300" y="620713"/>
            <a:ext cx="4418013" cy="2486025"/>
          </a:xfrm>
          <a:ln/>
        </p:spPr>
      </p:sp>
      <p:sp>
        <p:nvSpPr>
          <p:cNvPr id="46083" name="Rectangle 3"/>
          <p:cNvSpPr>
            <a:spLocks noGrp="1" noChangeArrowheads="1"/>
          </p:cNvSpPr>
          <p:nvPr>
            <p:ph type="body" idx="1"/>
          </p:nvPr>
        </p:nvSpPr>
        <p:spPr>
          <a:noFill/>
          <a:ln w="9525"/>
        </p:spPr>
        <p:txBody>
          <a:bodyPr/>
          <a:lstStyle/>
          <a:p>
            <a:pPr marL="232028" indent="-232028">
              <a:buFontTx/>
              <a:buAutoNum type="arabicPeriod"/>
            </a:pPr>
            <a:r>
              <a:rPr lang="en-US" altLang="zh-TW">
                <a:ea typeface="新細明體" charset="-120"/>
              </a:rPr>
              <a:t>Since boundaries will introduce complications in wave propagation due to reflection phenomena.  The first consideration will involve “infinitely long” rods where the problem of boundary reflection will not arise.</a:t>
            </a:r>
          </a:p>
          <a:p>
            <a:pPr marL="232028" indent="-232028"/>
            <a:endParaRPr lang="en-US" altLang="zh-TW">
              <a:ea typeface="新細明體" charset="-120"/>
            </a:endParaRPr>
          </a:p>
        </p:txBody>
      </p:sp>
    </p:spTree>
    <p:extLst>
      <p:ext uri="{BB962C8B-B14F-4D97-AF65-F5344CB8AC3E}">
        <p14:creationId xmlns:p14="http://schemas.microsoft.com/office/powerpoint/2010/main" val="1644607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2908300" y="620713"/>
            <a:ext cx="4418013" cy="2486025"/>
          </a:xfrm>
          <a:ln/>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zh-TW" altLang="zh-TW">
              <a:ea typeface="新細明體" charset="-120"/>
              <a:sym typeface="Wingdings" pitchFamily="2" charset="2"/>
            </a:endParaRPr>
          </a:p>
        </p:txBody>
      </p:sp>
    </p:spTree>
    <p:extLst>
      <p:ext uri="{BB962C8B-B14F-4D97-AF65-F5344CB8AC3E}">
        <p14:creationId xmlns:p14="http://schemas.microsoft.com/office/powerpoint/2010/main" val="328332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Arial" panose="020B0604020202020204" pitchFamily="34" charset="0"/>
                <a:ea typeface="標楷體" pitchFamily="65" charset="-120"/>
                <a:cs typeface="Arial" panose="020B0604020202020204" pitchFamily="34" charset="0"/>
              </a:defRPr>
            </a:lvl1pPr>
          </a:lstStyle>
          <a:p>
            <a:r>
              <a:rPr lang="zh-TW" altLang="en-US" dirty="0"/>
              <a:t>按一下以編輯母片標題樣式</a:t>
            </a:r>
          </a:p>
        </p:txBody>
      </p:sp>
      <p:sp>
        <p:nvSpPr>
          <p:cNvPr id="3" name="Rectangle 27"/>
          <p:cNvSpPr>
            <a:spLocks noGrp="1" noChangeArrowheads="1"/>
          </p:cNvSpPr>
          <p:nvPr>
            <p:ph type="sldNum" sz="quarter" idx="10"/>
          </p:nvPr>
        </p:nvSpPr>
        <p:spPr>
          <a:ln/>
        </p:spPr>
        <p:txBody>
          <a:bodyPr/>
          <a:lstStyle>
            <a:lvl1pPr>
              <a:defRPr/>
            </a:lvl1pPr>
          </a:lstStyle>
          <a:p>
            <a:pPr>
              <a:defRPr/>
            </a:pPr>
            <a:fld id="{F4C3976D-8D47-445A-BD61-2F2C1E2596C6}" type="slidenum">
              <a:rPr lang="en-US" altLang="zh-TW">
                <a:solidFill>
                  <a:srgbClr val="FFFFFF">
                    <a:lumMod val="85000"/>
                  </a:srgbClr>
                </a:solidFill>
              </a:rPr>
              <a:pPr>
                <a:defRPr/>
              </a:pPr>
              <a:t>‹#›</a:t>
            </a:fld>
            <a:endParaRPr lang="en-US" altLang="zh-TW" dirty="0">
              <a:solidFill>
                <a:srgbClr val="FFFFFF">
                  <a:lumMod val="85000"/>
                </a:srgbClr>
              </a:solidFill>
            </a:endParaRPr>
          </a:p>
        </p:txBody>
      </p:sp>
    </p:spTree>
    <p:extLst>
      <p:ext uri="{BB962C8B-B14F-4D97-AF65-F5344CB8AC3E}">
        <p14:creationId xmlns:p14="http://schemas.microsoft.com/office/powerpoint/2010/main" val="707303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1772817"/>
            <a:ext cx="10363200" cy="1470025"/>
          </a:xfrm>
        </p:spPr>
        <p:txBody>
          <a:bodyPr/>
          <a:lstStyle>
            <a:lvl1pPr>
              <a:defRPr sz="4400">
                <a:solidFill>
                  <a:srgbClr val="000066"/>
                </a:solidFill>
              </a:defRPr>
            </a:lvl1pPr>
          </a:lstStyle>
          <a:p>
            <a:r>
              <a:rPr lang="zh-TW" altLang="en-US" dirty="0"/>
              <a:t>按一下以編輯母片標題樣式</a:t>
            </a:r>
          </a:p>
        </p:txBody>
      </p:sp>
      <p:sp>
        <p:nvSpPr>
          <p:cNvPr id="3" name="副標題 2"/>
          <p:cNvSpPr>
            <a:spLocks noGrp="1"/>
          </p:cNvSpPr>
          <p:nvPr>
            <p:ph type="subTitle" idx="1"/>
          </p:nvPr>
        </p:nvSpPr>
        <p:spPr>
          <a:xfrm>
            <a:off x="1828800" y="3645024"/>
            <a:ext cx="8534400" cy="2232248"/>
          </a:xfrm>
        </p:spPr>
        <p:txBody>
          <a:bodyPr/>
          <a:lstStyle>
            <a:lvl1pPr marL="0" indent="0" algn="ctr">
              <a:buNone/>
              <a:defRPr sz="2800" b="0">
                <a:solidFill>
                  <a:srgbClr val="A5002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dirty="0"/>
              <a:t>按一下以編輯母片副標題樣式</a:t>
            </a:r>
          </a:p>
        </p:txBody>
      </p:sp>
    </p:spTree>
    <p:extLst>
      <p:ext uri="{BB962C8B-B14F-4D97-AF65-F5344CB8AC3E}">
        <p14:creationId xmlns:p14="http://schemas.microsoft.com/office/powerpoint/2010/main" val="6252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7"/>
          <p:cNvSpPr>
            <a:spLocks noGrp="1" noChangeArrowheads="1"/>
          </p:cNvSpPr>
          <p:nvPr>
            <p:ph type="sldNum" sz="quarter" idx="10"/>
          </p:nvPr>
        </p:nvSpPr>
        <p:spPr>
          <a:ln/>
        </p:spPr>
        <p:txBody>
          <a:bodyPr/>
          <a:lstStyle>
            <a:lvl1pPr>
              <a:defRPr/>
            </a:lvl1pPr>
          </a:lstStyle>
          <a:p>
            <a:pPr>
              <a:defRPr/>
            </a:pPr>
            <a:fld id="{4C40EB51-DCA0-4E30-B66B-01C271A23879}" type="slidenum">
              <a:rPr lang="en-US" altLang="zh-TW">
                <a:solidFill>
                  <a:srgbClr val="FFFFFF">
                    <a:lumMod val="85000"/>
                  </a:srgbClr>
                </a:solidFill>
              </a:rPr>
              <a:pPr>
                <a:defRPr/>
              </a:pPr>
              <a:t>‹#›</a:t>
            </a:fld>
            <a:endParaRPr lang="en-US" altLang="zh-TW" dirty="0">
              <a:solidFill>
                <a:srgbClr val="FFFFFF">
                  <a:lumMod val="85000"/>
                </a:srgbClr>
              </a:solidFill>
            </a:endParaRPr>
          </a:p>
        </p:txBody>
      </p:sp>
    </p:spTree>
    <p:extLst>
      <p:ext uri="{BB962C8B-B14F-4D97-AF65-F5344CB8AC3E}">
        <p14:creationId xmlns:p14="http://schemas.microsoft.com/office/powerpoint/2010/main" val="1519876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自訂版面配置">
    <p:spTree>
      <p:nvGrpSpPr>
        <p:cNvPr id="1" name=""/>
        <p:cNvGrpSpPr/>
        <p:nvPr/>
      </p:nvGrpSpPr>
      <p:grpSpPr>
        <a:xfrm>
          <a:off x="0" y="0"/>
          <a:ext cx="0" cy="0"/>
          <a:chOff x="0" y="0"/>
          <a:chExt cx="0" cy="0"/>
        </a:xfrm>
      </p:grpSpPr>
      <p:sp>
        <p:nvSpPr>
          <p:cNvPr id="8" name="Rectangle 24"/>
          <p:cNvSpPr>
            <a:spLocks noChangeArrowheads="1"/>
          </p:cNvSpPr>
          <p:nvPr userDrawn="1"/>
        </p:nvSpPr>
        <p:spPr bwMode="auto">
          <a:xfrm rot="5400000">
            <a:off x="5969114" y="627664"/>
            <a:ext cx="252000" cy="12228923"/>
          </a:xfrm>
          <a:prstGeom prst="rect">
            <a:avLst/>
          </a:prstGeom>
          <a:gradFill rotWithShape="0">
            <a:gsLst>
              <a:gs pos="0">
                <a:srgbClr val="6666FF"/>
              </a:gs>
              <a:gs pos="60000">
                <a:srgbClr val="000066"/>
              </a:gs>
              <a:gs pos="100000">
                <a:srgbClr val="000066"/>
              </a:gs>
            </a:gsLst>
            <a:lin ang="0" scaled="1"/>
          </a:gradFill>
          <a:ln w="12700">
            <a:noFill/>
            <a:miter lim="800000"/>
            <a:headEnd/>
            <a:tailEnd/>
          </a:ln>
          <a:effectLst/>
        </p:spPr>
        <p:txBody>
          <a:bodyPr rot="10800000" vert="eaVert" wrap="none" anchor="ctr"/>
          <a:lstStyle/>
          <a:p>
            <a:pPr algn="ctr" eaLnBrk="0" hangingPunct="0">
              <a:defRPr/>
            </a:pPr>
            <a:endParaRPr lang="zh-TW" altLang="zh-TW" sz="2400">
              <a:solidFill>
                <a:srgbClr val="000000"/>
              </a:solidFill>
            </a:endParaRPr>
          </a:p>
        </p:txBody>
      </p:sp>
      <p:sp>
        <p:nvSpPr>
          <p:cNvPr id="9" name="Text Box 26"/>
          <p:cNvSpPr txBox="1">
            <a:spLocks noChangeArrowheads="1"/>
          </p:cNvSpPr>
          <p:nvPr userDrawn="1"/>
        </p:nvSpPr>
        <p:spPr bwMode="auto">
          <a:xfrm>
            <a:off x="8812103" y="6546830"/>
            <a:ext cx="2689711" cy="338554"/>
          </a:xfrm>
          <a:prstGeom prst="rect">
            <a:avLst/>
          </a:prstGeom>
          <a:noFill/>
          <a:ln w="12700">
            <a:noFill/>
            <a:miter lim="800000"/>
            <a:headEnd/>
            <a:tailEnd/>
          </a:ln>
          <a:effectLst/>
        </p:spPr>
        <p:txBody>
          <a:bodyPr wrap="none" lIns="0" rIns="0">
            <a:spAutoFit/>
          </a:bodyPr>
          <a:lstStyle/>
          <a:p>
            <a:pPr eaLnBrk="0" hangingPunct="0">
              <a:defRPr/>
            </a:pPr>
            <a:r>
              <a:rPr lang="en-US" altLang="zh-TW" sz="1600" b="1" dirty="0">
                <a:solidFill>
                  <a:srgbClr val="808080">
                    <a:lumMod val="60000"/>
                    <a:lumOff val="40000"/>
                  </a:srgbClr>
                </a:solidFill>
              </a:rPr>
              <a:t>Institute of Applied Mechanics</a:t>
            </a:r>
          </a:p>
        </p:txBody>
      </p:sp>
      <p:sp>
        <p:nvSpPr>
          <p:cNvPr id="10" name="Rectangle 27"/>
          <p:cNvSpPr>
            <a:spLocks noGrp="1" noChangeArrowheads="1"/>
          </p:cNvSpPr>
          <p:nvPr>
            <p:ph type="sldNum" sz="quarter" idx="4"/>
          </p:nvPr>
        </p:nvSpPr>
        <p:spPr bwMode="auto">
          <a:xfrm>
            <a:off x="294085" y="6543348"/>
            <a:ext cx="750277" cy="35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800"/>
            </a:lvl1pPr>
          </a:lstStyle>
          <a:p>
            <a:pPr>
              <a:defRPr/>
            </a:pPr>
            <a:fld id="{978670B8-4B22-4348-88F2-1C89D5432559}" type="slidenum">
              <a:rPr lang="en-US" altLang="zh-TW" smtClean="0">
                <a:solidFill>
                  <a:srgbClr val="FFFFFF">
                    <a:lumMod val="85000"/>
                  </a:srgbClr>
                </a:solidFill>
              </a:rPr>
              <a:pPr>
                <a:defRPr/>
              </a:pPr>
              <a:t>‹#›</a:t>
            </a:fld>
            <a:endParaRPr lang="en-US" altLang="zh-TW" dirty="0">
              <a:solidFill>
                <a:srgbClr val="FFFFFF">
                  <a:lumMod val="85000"/>
                </a:srgbClr>
              </a:solidFill>
            </a:endParaRPr>
          </a:p>
        </p:txBody>
      </p:sp>
      <p:sp>
        <p:nvSpPr>
          <p:cNvPr id="6" name="Text Box 28"/>
          <p:cNvSpPr txBox="1">
            <a:spLocks noChangeArrowheads="1"/>
          </p:cNvSpPr>
          <p:nvPr userDrawn="1"/>
        </p:nvSpPr>
        <p:spPr bwMode="auto">
          <a:xfrm>
            <a:off x="2260" y="6587036"/>
            <a:ext cx="356188" cy="338554"/>
          </a:xfrm>
          <a:prstGeom prst="rect">
            <a:avLst/>
          </a:prstGeom>
          <a:noFill/>
          <a:ln w="12700">
            <a:noFill/>
            <a:miter lim="800000"/>
            <a:headEnd/>
            <a:tailEnd/>
          </a:ln>
          <a:effectLst/>
        </p:spPr>
        <p:txBody>
          <a:bodyPr wrap="none">
            <a:spAutoFit/>
          </a:bodyPr>
          <a:lstStyle/>
          <a:p>
            <a:pPr eaLnBrk="0" hangingPunct="0">
              <a:defRPr/>
            </a:pPr>
            <a:r>
              <a:rPr lang="en-US" altLang="zh-TW" sz="1600" dirty="0">
                <a:solidFill>
                  <a:srgbClr val="FFFFFF">
                    <a:lumMod val="85000"/>
                  </a:srgbClr>
                </a:solidFill>
              </a:rPr>
              <a:t>2-</a:t>
            </a:r>
          </a:p>
        </p:txBody>
      </p:sp>
    </p:spTree>
    <p:extLst>
      <p:ext uri="{BB962C8B-B14F-4D97-AF65-F5344CB8AC3E}">
        <p14:creationId xmlns:p14="http://schemas.microsoft.com/office/powerpoint/2010/main" val="324251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自訂版面配置">
    <p:spTree>
      <p:nvGrpSpPr>
        <p:cNvPr id="1" name=""/>
        <p:cNvGrpSpPr/>
        <p:nvPr/>
      </p:nvGrpSpPr>
      <p:grpSpPr>
        <a:xfrm>
          <a:off x="0" y="0"/>
          <a:ext cx="0" cy="0"/>
          <a:chOff x="0" y="0"/>
          <a:chExt cx="0" cy="0"/>
        </a:xfrm>
      </p:grpSpPr>
      <p:sp>
        <p:nvSpPr>
          <p:cNvPr id="9" name="內容版面配置區 2"/>
          <p:cNvSpPr>
            <a:spLocks noGrp="1"/>
          </p:cNvSpPr>
          <p:nvPr>
            <p:ph idx="1"/>
          </p:nvPr>
        </p:nvSpPr>
        <p:spPr>
          <a:xfrm>
            <a:off x="750277" y="476672"/>
            <a:ext cx="10630878" cy="588602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 name="Rectangle 24"/>
          <p:cNvSpPr>
            <a:spLocks noChangeArrowheads="1"/>
          </p:cNvSpPr>
          <p:nvPr userDrawn="1"/>
        </p:nvSpPr>
        <p:spPr bwMode="auto">
          <a:xfrm rot="5400000">
            <a:off x="5969114" y="627664"/>
            <a:ext cx="252000" cy="12228923"/>
          </a:xfrm>
          <a:prstGeom prst="rect">
            <a:avLst/>
          </a:prstGeom>
          <a:gradFill rotWithShape="0">
            <a:gsLst>
              <a:gs pos="0">
                <a:srgbClr val="6666FF"/>
              </a:gs>
              <a:gs pos="60000">
                <a:srgbClr val="000066"/>
              </a:gs>
              <a:gs pos="100000">
                <a:srgbClr val="000066"/>
              </a:gs>
            </a:gsLst>
            <a:lin ang="0" scaled="1"/>
          </a:gradFill>
          <a:ln w="12700">
            <a:noFill/>
            <a:miter lim="800000"/>
            <a:headEnd/>
            <a:tailEnd/>
          </a:ln>
          <a:effectLst/>
        </p:spPr>
        <p:txBody>
          <a:bodyPr rot="10800000" vert="eaVert" wrap="none" anchor="ctr"/>
          <a:lstStyle/>
          <a:p>
            <a:pPr algn="ctr" eaLnBrk="0" hangingPunct="0">
              <a:defRPr/>
            </a:pPr>
            <a:endParaRPr lang="zh-TW" altLang="zh-TW" sz="2400">
              <a:solidFill>
                <a:srgbClr val="000000"/>
              </a:solidFill>
            </a:endParaRPr>
          </a:p>
        </p:txBody>
      </p:sp>
      <p:sp>
        <p:nvSpPr>
          <p:cNvPr id="11" name="Text Box 26"/>
          <p:cNvSpPr txBox="1">
            <a:spLocks noChangeArrowheads="1"/>
          </p:cNvSpPr>
          <p:nvPr userDrawn="1"/>
        </p:nvSpPr>
        <p:spPr bwMode="auto">
          <a:xfrm>
            <a:off x="8812103" y="6546830"/>
            <a:ext cx="2689711" cy="338554"/>
          </a:xfrm>
          <a:prstGeom prst="rect">
            <a:avLst/>
          </a:prstGeom>
          <a:noFill/>
          <a:ln w="12700">
            <a:noFill/>
            <a:miter lim="800000"/>
            <a:headEnd/>
            <a:tailEnd/>
          </a:ln>
          <a:effectLst/>
        </p:spPr>
        <p:txBody>
          <a:bodyPr wrap="none" lIns="0" rIns="0">
            <a:spAutoFit/>
          </a:bodyPr>
          <a:lstStyle/>
          <a:p>
            <a:pPr eaLnBrk="0" hangingPunct="0">
              <a:defRPr/>
            </a:pPr>
            <a:r>
              <a:rPr lang="en-US" altLang="zh-TW" sz="1600" b="1" dirty="0">
                <a:solidFill>
                  <a:srgbClr val="808080">
                    <a:lumMod val="60000"/>
                    <a:lumOff val="40000"/>
                  </a:srgbClr>
                </a:solidFill>
              </a:rPr>
              <a:t>Institute of Applied Mechanics</a:t>
            </a:r>
          </a:p>
        </p:txBody>
      </p:sp>
      <p:sp>
        <p:nvSpPr>
          <p:cNvPr id="12" name="Rectangle 27"/>
          <p:cNvSpPr>
            <a:spLocks noGrp="1" noChangeArrowheads="1"/>
          </p:cNvSpPr>
          <p:nvPr>
            <p:ph type="sldNum" sz="quarter" idx="4"/>
          </p:nvPr>
        </p:nvSpPr>
        <p:spPr bwMode="auto">
          <a:xfrm>
            <a:off x="294085" y="6543348"/>
            <a:ext cx="750277" cy="35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800"/>
            </a:lvl1pPr>
          </a:lstStyle>
          <a:p>
            <a:pPr>
              <a:defRPr/>
            </a:pPr>
            <a:fld id="{978670B8-4B22-4348-88F2-1C89D5432559}" type="slidenum">
              <a:rPr lang="en-US" altLang="zh-TW" smtClean="0">
                <a:solidFill>
                  <a:srgbClr val="FFFFFF">
                    <a:lumMod val="85000"/>
                  </a:srgbClr>
                </a:solidFill>
              </a:rPr>
              <a:pPr>
                <a:defRPr/>
              </a:pPr>
              <a:t>‹#›</a:t>
            </a:fld>
            <a:endParaRPr lang="en-US" altLang="zh-TW" dirty="0">
              <a:solidFill>
                <a:srgbClr val="FFFFFF">
                  <a:lumMod val="85000"/>
                </a:srgbClr>
              </a:solidFill>
            </a:endParaRPr>
          </a:p>
        </p:txBody>
      </p:sp>
      <p:sp>
        <p:nvSpPr>
          <p:cNvPr id="7" name="Text Box 28"/>
          <p:cNvSpPr txBox="1">
            <a:spLocks noChangeArrowheads="1"/>
          </p:cNvSpPr>
          <p:nvPr userDrawn="1"/>
        </p:nvSpPr>
        <p:spPr bwMode="auto">
          <a:xfrm>
            <a:off x="2260" y="6587036"/>
            <a:ext cx="356188" cy="338554"/>
          </a:xfrm>
          <a:prstGeom prst="rect">
            <a:avLst/>
          </a:prstGeom>
          <a:noFill/>
          <a:ln w="12700">
            <a:noFill/>
            <a:miter lim="800000"/>
            <a:headEnd/>
            <a:tailEnd/>
          </a:ln>
          <a:effectLst/>
        </p:spPr>
        <p:txBody>
          <a:bodyPr wrap="none">
            <a:spAutoFit/>
          </a:bodyPr>
          <a:lstStyle/>
          <a:p>
            <a:pPr eaLnBrk="0" hangingPunct="0">
              <a:defRPr/>
            </a:pPr>
            <a:r>
              <a:rPr lang="en-US" altLang="zh-TW" sz="1600" dirty="0">
                <a:solidFill>
                  <a:srgbClr val="FFFFFF">
                    <a:lumMod val="85000"/>
                  </a:srgbClr>
                </a:solidFill>
              </a:rPr>
              <a:t>2-</a:t>
            </a:r>
          </a:p>
        </p:txBody>
      </p:sp>
    </p:spTree>
    <p:extLst>
      <p:ext uri="{BB962C8B-B14F-4D97-AF65-F5344CB8AC3E}">
        <p14:creationId xmlns:p14="http://schemas.microsoft.com/office/powerpoint/2010/main" val="288263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27"/>
          <p:cNvSpPr>
            <a:spLocks noGrp="1" noChangeArrowheads="1"/>
          </p:cNvSpPr>
          <p:nvPr>
            <p:ph type="sldNum" sz="quarter" idx="10"/>
          </p:nvPr>
        </p:nvSpPr>
        <p:spPr>
          <a:ln/>
        </p:spPr>
        <p:txBody>
          <a:bodyPr/>
          <a:lstStyle>
            <a:lvl1pPr>
              <a:defRPr/>
            </a:lvl1pPr>
          </a:lstStyle>
          <a:p>
            <a:pPr>
              <a:defRPr/>
            </a:pPr>
            <a:fld id="{59A9AF02-9D96-49F6-91BC-5856F303F447}" type="slidenum">
              <a:rPr lang="en-US" altLang="zh-TW">
                <a:solidFill>
                  <a:srgbClr val="FFFFFF">
                    <a:lumMod val="85000"/>
                  </a:srgbClr>
                </a:solidFill>
              </a:rPr>
              <a:pPr>
                <a:defRPr/>
              </a:pPr>
              <a:t>‹#›</a:t>
            </a:fld>
            <a:endParaRPr lang="en-US" altLang="zh-TW" dirty="0">
              <a:solidFill>
                <a:srgbClr val="FFFFFF">
                  <a:lumMod val="85000"/>
                </a:srgbClr>
              </a:solidFill>
            </a:endParaRPr>
          </a:p>
        </p:txBody>
      </p:sp>
    </p:spTree>
    <p:extLst>
      <p:ext uri="{BB962C8B-B14F-4D97-AF65-F5344CB8AC3E}">
        <p14:creationId xmlns:p14="http://schemas.microsoft.com/office/powerpoint/2010/main" val="533754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247"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27"/>
          <p:cNvSpPr>
            <a:spLocks noGrp="1" noChangeArrowheads="1"/>
          </p:cNvSpPr>
          <p:nvPr>
            <p:ph type="sldNum" sz="quarter" idx="10"/>
          </p:nvPr>
        </p:nvSpPr>
        <p:spPr>
          <a:ln/>
        </p:spPr>
        <p:txBody>
          <a:bodyPr/>
          <a:lstStyle>
            <a:lvl1pPr>
              <a:defRPr/>
            </a:lvl1pPr>
          </a:lstStyle>
          <a:p>
            <a:pPr>
              <a:defRPr/>
            </a:pPr>
            <a:fld id="{CAFEAF52-04F5-4F94-B9BB-1E9DD9C9256E}" type="slidenum">
              <a:rPr lang="en-US" altLang="zh-TW">
                <a:solidFill>
                  <a:srgbClr val="FFFFFF">
                    <a:lumMod val="85000"/>
                  </a:srgbClr>
                </a:solidFill>
              </a:rPr>
              <a:pPr>
                <a:defRPr/>
              </a:pPr>
              <a:t>‹#›</a:t>
            </a:fld>
            <a:endParaRPr lang="en-US" altLang="zh-TW" dirty="0">
              <a:solidFill>
                <a:srgbClr val="FFFFFF">
                  <a:lumMod val="85000"/>
                </a:srgbClr>
              </a:solidFill>
            </a:endParaRPr>
          </a:p>
        </p:txBody>
      </p:sp>
    </p:spTree>
    <p:extLst>
      <p:ext uri="{BB962C8B-B14F-4D97-AF65-F5344CB8AC3E}">
        <p14:creationId xmlns:p14="http://schemas.microsoft.com/office/powerpoint/2010/main" val="3885810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750277" y="1268414"/>
            <a:ext cx="5220677"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58523" y="1268414"/>
            <a:ext cx="5222631"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27"/>
          <p:cNvSpPr>
            <a:spLocks noGrp="1" noChangeArrowheads="1"/>
          </p:cNvSpPr>
          <p:nvPr>
            <p:ph type="sldNum" sz="quarter" idx="10"/>
          </p:nvPr>
        </p:nvSpPr>
        <p:spPr>
          <a:ln/>
        </p:spPr>
        <p:txBody>
          <a:bodyPr/>
          <a:lstStyle>
            <a:lvl1pPr>
              <a:defRPr/>
            </a:lvl1pPr>
          </a:lstStyle>
          <a:p>
            <a:pPr>
              <a:defRPr/>
            </a:pPr>
            <a:fld id="{C7AB4CCD-6441-4476-83DC-AFD7422F3DA4}" type="slidenum">
              <a:rPr lang="en-US" altLang="zh-TW">
                <a:solidFill>
                  <a:srgbClr val="FFFFFF">
                    <a:lumMod val="85000"/>
                  </a:srgbClr>
                </a:solidFill>
              </a:rPr>
              <a:pPr>
                <a:defRPr/>
              </a:pPr>
              <a:t>‹#›</a:t>
            </a:fld>
            <a:endParaRPr lang="en-US" altLang="zh-TW" dirty="0">
              <a:solidFill>
                <a:srgbClr val="FFFFFF">
                  <a:lumMod val="85000"/>
                </a:srgbClr>
              </a:solidFill>
            </a:endParaRPr>
          </a:p>
        </p:txBody>
      </p:sp>
    </p:spTree>
    <p:extLst>
      <p:ext uri="{BB962C8B-B14F-4D97-AF65-F5344CB8AC3E}">
        <p14:creationId xmlns:p14="http://schemas.microsoft.com/office/powerpoint/2010/main" val="3395774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693"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693"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27"/>
          <p:cNvSpPr>
            <a:spLocks noGrp="1" noChangeArrowheads="1"/>
          </p:cNvSpPr>
          <p:nvPr>
            <p:ph type="sldNum" sz="quarter" idx="10"/>
          </p:nvPr>
        </p:nvSpPr>
        <p:spPr>
          <a:ln/>
        </p:spPr>
        <p:txBody>
          <a:bodyPr/>
          <a:lstStyle>
            <a:lvl1pPr>
              <a:defRPr/>
            </a:lvl1pPr>
          </a:lstStyle>
          <a:p>
            <a:pPr>
              <a:defRPr/>
            </a:pPr>
            <a:fld id="{4A2E49DC-C1AD-46FD-A236-0750870C60C9}" type="slidenum">
              <a:rPr lang="en-US" altLang="zh-TW">
                <a:solidFill>
                  <a:srgbClr val="FFFFFF">
                    <a:lumMod val="85000"/>
                  </a:srgbClr>
                </a:solidFill>
              </a:rPr>
              <a:pPr>
                <a:defRPr/>
              </a:pPr>
              <a:t>‹#›</a:t>
            </a:fld>
            <a:endParaRPr lang="en-US" altLang="zh-TW" dirty="0">
              <a:solidFill>
                <a:srgbClr val="FFFFFF">
                  <a:lumMod val="85000"/>
                </a:srgbClr>
              </a:solidFill>
            </a:endParaRPr>
          </a:p>
        </p:txBody>
      </p:sp>
    </p:spTree>
    <p:extLst>
      <p:ext uri="{BB962C8B-B14F-4D97-AF65-F5344CB8AC3E}">
        <p14:creationId xmlns:p14="http://schemas.microsoft.com/office/powerpoint/2010/main" val="1351993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24"/>
          <p:cNvSpPr>
            <a:spLocks noChangeArrowheads="1"/>
          </p:cNvSpPr>
          <p:nvPr userDrawn="1"/>
        </p:nvSpPr>
        <p:spPr bwMode="auto">
          <a:xfrm rot="5400000">
            <a:off x="6005246" y="640652"/>
            <a:ext cx="216000" cy="12228923"/>
          </a:xfrm>
          <a:prstGeom prst="rect">
            <a:avLst/>
          </a:prstGeom>
          <a:gradFill rotWithShape="0">
            <a:gsLst>
              <a:gs pos="0">
                <a:srgbClr val="6666FF"/>
              </a:gs>
              <a:gs pos="45000">
                <a:srgbClr val="0000FF"/>
              </a:gs>
              <a:gs pos="100000">
                <a:srgbClr val="000066"/>
              </a:gs>
            </a:gsLst>
            <a:lin ang="0" scaled="1"/>
          </a:gradFill>
          <a:ln w="12700">
            <a:noFill/>
            <a:miter lim="800000"/>
            <a:headEnd/>
            <a:tailEnd/>
          </a:ln>
          <a:effectLst/>
        </p:spPr>
        <p:txBody>
          <a:bodyPr rot="10800000" vert="eaVert" wrap="none" anchor="ctr"/>
          <a:lstStyle/>
          <a:p>
            <a:pPr algn="ctr" eaLnBrk="0" hangingPunct="0">
              <a:defRPr/>
            </a:pPr>
            <a:endParaRPr lang="zh-TW" altLang="zh-TW" sz="2400">
              <a:solidFill>
                <a:srgbClr val="000000"/>
              </a:solidFill>
            </a:endParaRPr>
          </a:p>
        </p:txBody>
      </p:sp>
      <p:sp>
        <p:nvSpPr>
          <p:cNvPr id="27651" name="Rectangle 22"/>
          <p:cNvSpPr>
            <a:spLocks noGrp="1" noChangeArrowheads="1"/>
          </p:cNvSpPr>
          <p:nvPr>
            <p:ph type="title"/>
          </p:nvPr>
        </p:nvSpPr>
        <p:spPr bwMode="auto">
          <a:xfrm>
            <a:off x="40399" y="35480"/>
            <a:ext cx="12140308" cy="612000"/>
          </a:xfrm>
          <a:prstGeom prst="rect">
            <a:avLst/>
          </a:prstGeom>
          <a:noFill/>
          <a:ln w="12700">
            <a:noFill/>
            <a:miter lim="800000"/>
            <a:headEnd/>
            <a:tailEnd/>
          </a:ln>
        </p:spPr>
        <p:txBody>
          <a:bodyPr vert="horz" wrap="square" lIns="84128" tIns="42856" rIns="84128" bIns="42856" numCol="1" anchor="ctr" anchorCtr="0" compatLnSpc="1">
            <a:prstTxWarp prst="textNoShape">
              <a:avLst/>
            </a:prstTxWarp>
          </a:bodyPr>
          <a:lstStyle/>
          <a:p>
            <a:pPr lvl="0"/>
            <a:r>
              <a:rPr lang="zh-TW" altLang="en-US" dirty="0"/>
              <a:t>按一下以編輯母片標題樣式</a:t>
            </a:r>
          </a:p>
        </p:txBody>
      </p:sp>
      <p:sp>
        <p:nvSpPr>
          <p:cNvPr id="27652" name="Rectangle 23"/>
          <p:cNvSpPr>
            <a:spLocks noGrp="1" noChangeArrowheads="1"/>
          </p:cNvSpPr>
          <p:nvPr>
            <p:ph type="body" idx="1"/>
          </p:nvPr>
        </p:nvSpPr>
        <p:spPr bwMode="auto">
          <a:xfrm>
            <a:off x="40399" y="692696"/>
            <a:ext cx="12082117" cy="5913648"/>
          </a:xfrm>
          <a:prstGeom prst="rect">
            <a:avLst/>
          </a:prstGeom>
          <a:noFill/>
          <a:ln w="12700">
            <a:noFill/>
            <a:miter lim="800000"/>
            <a:headEnd/>
            <a:tailEnd/>
          </a:ln>
        </p:spPr>
        <p:txBody>
          <a:bodyPr vert="horz" wrap="square" lIns="84128" tIns="42856" rIns="84128" bIns="42856" numCol="1" anchor="t" anchorCtr="0" compatLnSpc="1">
            <a:prstTxWarp prst="textNoShape">
              <a:avLst/>
            </a:prstTxWarp>
          </a:bodyPr>
          <a:lstStyle/>
          <a:p>
            <a:pPr lvl="0"/>
            <a:r>
              <a:rPr lang="en-US" altLang="zh-TW" dirty="0"/>
              <a:t> </a:t>
            </a:r>
            <a:r>
              <a:rPr lang="zh-TW" altLang="en-US" dirty="0"/>
              <a:t>按一下以編輯母片本文樣式</a:t>
            </a:r>
          </a:p>
          <a:p>
            <a:pPr lvl="1"/>
            <a:r>
              <a:rPr lang="zh-TW" altLang="en-US" dirty="0"/>
              <a:t>第二層</a:t>
            </a:r>
          </a:p>
          <a:p>
            <a:pPr lvl="2"/>
            <a:r>
              <a:rPr lang="zh-TW" altLang="en-US" dirty="0"/>
              <a:t>第三層</a:t>
            </a:r>
          </a:p>
          <a:p>
            <a:pPr lvl="3"/>
            <a:r>
              <a:rPr lang="zh-TW" altLang="en-US" dirty="0"/>
              <a:t>四層第</a:t>
            </a:r>
          </a:p>
          <a:p>
            <a:pPr lvl="4"/>
            <a:r>
              <a:rPr lang="zh-TW" altLang="en-US" dirty="0"/>
              <a:t>第五層</a:t>
            </a:r>
          </a:p>
        </p:txBody>
      </p:sp>
      <p:sp>
        <p:nvSpPr>
          <p:cNvPr id="1049" name="Line 25"/>
          <p:cNvSpPr>
            <a:spLocks noChangeShapeType="1"/>
          </p:cNvSpPr>
          <p:nvPr/>
        </p:nvSpPr>
        <p:spPr bwMode="auto">
          <a:xfrm>
            <a:off x="246735" y="692696"/>
            <a:ext cx="11697231" cy="0"/>
          </a:xfrm>
          <a:prstGeom prst="line">
            <a:avLst/>
          </a:prstGeom>
          <a:noFill/>
          <a:ln w="19050">
            <a:solidFill>
              <a:srgbClr val="3333FF"/>
            </a:solidFill>
            <a:round/>
            <a:headEnd/>
            <a:tailEnd/>
          </a:ln>
          <a:effectLst/>
        </p:spPr>
        <p:txBody>
          <a:bodyPr/>
          <a:lstStyle/>
          <a:p>
            <a:pPr eaLnBrk="0" hangingPunct="0">
              <a:defRPr/>
            </a:pPr>
            <a:endParaRPr lang="zh-TW" altLang="en-US" sz="2400">
              <a:solidFill>
                <a:srgbClr val="000000"/>
              </a:solidFill>
            </a:endParaRPr>
          </a:p>
        </p:txBody>
      </p:sp>
      <p:sp>
        <p:nvSpPr>
          <p:cNvPr id="1050" name="Text Box 26"/>
          <p:cNvSpPr txBox="1">
            <a:spLocks noChangeArrowheads="1"/>
          </p:cNvSpPr>
          <p:nvPr/>
        </p:nvSpPr>
        <p:spPr bwMode="auto">
          <a:xfrm>
            <a:off x="9271726" y="6596107"/>
            <a:ext cx="2348143" cy="307777"/>
          </a:xfrm>
          <a:prstGeom prst="rect">
            <a:avLst/>
          </a:prstGeom>
          <a:noFill/>
          <a:ln w="12700">
            <a:noFill/>
            <a:miter lim="800000"/>
            <a:headEnd/>
            <a:tailEnd/>
          </a:ln>
          <a:effectLst/>
        </p:spPr>
        <p:txBody>
          <a:bodyPr wrap="none" lIns="0" rIns="0">
            <a:spAutoFit/>
          </a:bodyPr>
          <a:lstStyle/>
          <a:p>
            <a:pPr eaLnBrk="0" hangingPunct="0">
              <a:defRPr/>
            </a:pPr>
            <a:r>
              <a:rPr lang="en-US" altLang="zh-TW" sz="1400" b="1" dirty="0">
                <a:solidFill>
                  <a:srgbClr val="808080">
                    <a:lumMod val="60000"/>
                    <a:lumOff val="40000"/>
                  </a:srgbClr>
                </a:solidFill>
              </a:rPr>
              <a:t>Institute of Applied Mechanics</a:t>
            </a:r>
          </a:p>
        </p:txBody>
      </p:sp>
      <p:sp>
        <p:nvSpPr>
          <p:cNvPr id="1051" name="Rectangle 27"/>
          <p:cNvSpPr>
            <a:spLocks noGrp="1" noChangeArrowheads="1"/>
          </p:cNvSpPr>
          <p:nvPr>
            <p:ph type="sldNum" sz="quarter" idx="4"/>
          </p:nvPr>
        </p:nvSpPr>
        <p:spPr bwMode="auto">
          <a:xfrm>
            <a:off x="278454" y="6587036"/>
            <a:ext cx="750277" cy="35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600">
                <a:solidFill>
                  <a:schemeClr val="bg1">
                    <a:lumMod val="85000"/>
                  </a:schemeClr>
                </a:solidFill>
              </a:defRPr>
            </a:lvl1pPr>
          </a:lstStyle>
          <a:p>
            <a:pPr>
              <a:defRPr/>
            </a:pPr>
            <a:fld id="{978670B8-4B22-4348-88F2-1C89D5432559}" type="slidenum">
              <a:rPr lang="en-US" altLang="zh-TW" smtClean="0">
                <a:solidFill>
                  <a:srgbClr val="FFFFFF">
                    <a:lumMod val="85000"/>
                  </a:srgbClr>
                </a:solidFill>
              </a:rPr>
              <a:pPr>
                <a:defRPr/>
              </a:pPr>
              <a:t>‹#›</a:t>
            </a:fld>
            <a:endParaRPr lang="en-US" altLang="zh-TW" dirty="0">
              <a:solidFill>
                <a:srgbClr val="FFFFFF">
                  <a:lumMod val="85000"/>
                </a:srgbClr>
              </a:solidFill>
            </a:endParaRPr>
          </a:p>
        </p:txBody>
      </p:sp>
      <p:sp>
        <p:nvSpPr>
          <p:cNvPr id="1052" name="Text Box 28"/>
          <p:cNvSpPr txBox="1">
            <a:spLocks noChangeArrowheads="1"/>
          </p:cNvSpPr>
          <p:nvPr/>
        </p:nvSpPr>
        <p:spPr bwMode="auto">
          <a:xfrm>
            <a:off x="2260" y="6587036"/>
            <a:ext cx="356188" cy="338554"/>
          </a:xfrm>
          <a:prstGeom prst="rect">
            <a:avLst/>
          </a:prstGeom>
          <a:noFill/>
          <a:ln w="12700">
            <a:noFill/>
            <a:miter lim="800000"/>
            <a:headEnd/>
            <a:tailEnd/>
          </a:ln>
          <a:effectLst/>
        </p:spPr>
        <p:txBody>
          <a:bodyPr wrap="none">
            <a:spAutoFit/>
          </a:bodyPr>
          <a:lstStyle/>
          <a:p>
            <a:pPr eaLnBrk="0" hangingPunct="0">
              <a:defRPr/>
            </a:pPr>
            <a:r>
              <a:rPr lang="en-US" altLang="zh-TW" sz="1600" dirty="0">
                <a:solidFill>
                  <a:srgbClr val="FFFFFF">
                    <a:lumMod val="85000"/>
                  </a:srgbClr>
                </a:solidFill>
              </a:rPr>
              <a:t>3-</a:t>
            </a:r>
          </a:p>
        </p:txBody>
      </p:sp>
    </p:spTree>
    <p:extLst>
      <p:ext uri="{BB962C8B-B14F-4D97-AF65-F5344CB8AC3E}">
        <p14:creationId xmlns:p14="http://schemas.microsoft.com/office/powerpoint/2010/main" val="17110655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ftr="0" dt="0"/>
  <p:txStyles>
    <p:titleStyle>
      <a:lvl1pPr algn="ctr" defTabSz="849313" rtl="0" eaLnBrk="0" fontAlgn="base" hangingPunct="0">
        <a:spcBef>
          <a:spcPct val="0"/>
        </a:spcBef>
        <a:spcAft>
          <a:spcPct val="0"/>
        </a:spcAft>
        <a:defRPr kumimoji="1" sz="3400" b="1" baseline="0">
          <a:solidFill>
            <a:schemeClr val="tx1"/>
          </a:solidFill>
          <a:latin typeface="Arial" panose="020B0604020202020204" pitchFamily="34" charset="0"/>
          <a:ea typeface="Arial Unicode MS" pitchFamily="34" charset="-120"/>
          <a:cs typeface="Arial" panose="020B0604020202020204" pitchFamily="34" charset="0"/>
        </a:defRPr>
      </a:lvl1pPr>
      <a:lvl2pPr algn="ctr" defTabSz="849313" rtl="0" eaLnBrk="0" fontAlgn="base" hangingPunct="0">
        <a:spcBef>
          <a:spcPct val="0"/>
        </a:spcBef>
        <a:spcAft>
          <a:spcPct val="0"/>
        </a:spcAft>
        <a:defRPr kumimoji="1" sz="3800" b="1">
          <a:solidFill>
            <a:schemeClr val="tx1"/>
          </a:solidFill>
          <a:latin typeface="Times New Roman" pitchFamily="18" charset="0"/>
          <a:ea typeface="標楷體" pitchFamily="65" charset="-120"/>
        </a:defRPr>
      </a:lvl2pPr>
      <a:lvl3pPr algn="ctr" defTabSz="849313" rtl="0" eaLnBrk="0" fontAlgn="base" hangingPunct="0">
        <a:spcBef>
          <a:spcPct val="0"/>
        </a:spcBef>
        <a:spcAft>
          <a:spcPct val="0"/>
        </a:spcAft>
        <a:defRPr kumimoji="1" sz="3800" b="1">
          <a:solidFill>
            <a:schemeClr val="tx1"/>
          </a:solidFill>
          <a:latin typeface="Times New Roman" pitchFamily="18" charset="0"/>
          <a:ea typeface="標楷體" pitchFamily="65" charset="-120"/>
        </a:defRPr>
      </a:lvl3pPr>
      <a:lvl4pPr algn="ctr" defTabSz="849313" rtl="0" eaLnBrk="0" fontAlgn="base" hangingPunct="0">
        <a:spcBef>
          <a:spcPct val="0"/>
        </a:spcBef>
        <a:spcAft>
          <a:spcPct val="0"/>
        </a:spcAft>
        <a:defRPr kumimoji="1" sz="3800" b="1">
          <a:solidFill>
            <a:schemeClr val="tx1"/>
          </a:solidFill>
          <a:latin typeface="Times New Roman" pitchFamily="18" charset="0"/>
          <a:ea typeface="標楷體" pitchFamily="65" charset="-120"/>
        </a:defRPr>
      </a:lvl4pPr>
      <a:lvl5pPr algn="ctr" defTabSz="849313" rtl="0" eaLnBrk="0" fontAlgn="base" hangingPunct="0">
        <a:spcBef>
          <a:spcPct val="0"/>
        </a:spcBef>
        <a:spcAft>
          <a:spcPct val="0"/>
        </a:spcAft>
        <a:defRPr kumimoji="1" sz="3800" b="1">
          <a:solidFill>
            <a:schemeClr val="tx1"/>
          </a:solidFill>
          <a:latin typeface="Times New Roman" pitchFamily="18" charset="0"/>
          <a:ea typeface="標楷體" pitchFamily="65" charset="-120"/>
        </a:defRPr>
      </a:lvl5pPr>
      <a:lvl6pPr marL="457200" algn="ctr" defTabSz="849313" rtl="0" eaLnBrk="0" fontAlgn="base" hangingPunct="0">
        <a:spcBef>
          <a:spcPct val="0"/>
        </a:spcBef>
        <a:spcAft>
          <a:spcPct val="0"/>
        </a:spcAft>
        <a:defRPr kumimoji="1" sz="4000" b="1">
          <a:solidFill>
            <a:schemeClr val="bg1"/>
          </a:solidFill>
          <a:latin typeface="Times New Roman" pitchFamily="18" charset="0"/>
          <a:ea typeface="標楷體" pitchFamily="65" charset="-120"/>
        </a:defRPr>
      </a:lvl6pPr>
      <a:lvl7pPr marL="914400" algn="ctr" defTabSz="849313" rtl="0" eaLnBrk="0" fontAlgn="base" hangingPunct="0">
        <a:spcBef>
          <a:spcPct val="0"/>
        </a:spcBef>
        <a:spcAft>
          <a:spcPct val="0"/>
        </a:spcAft>
        <a:defRPr kumimoji="1" sz="4000" b="1">
          <a:solidFill>
            <a:schemeClr val="bg1"/>
          </a:solidFill>
          <a:latin typeface="Times New Roman" pitchFamily="18" charset="0"/>
          <a:ea typeface="標楷體" pitchFamily="65" charset="-120"/>
        </a:defRPr>
      </a:lvl7pPr>
      <a:lvl8pPr marL="1371600" algn="ctr" defTabSz="849313" rtl="0" eaLnBrk="0" fontAlgn="base" hangingPunct="0">
        <a:spcBef>
          <a:spcPct val="0"/>
        </a:spcBef>
        <a:spcAft>
          <a:spcPct val="0"/>
        </a:spcAft>
        <a:defRPr kumimoji="1" sz="4000" b="1">
          <a:solidFill>
            <a:schemeClr val="bg1"/>
          </a:solidFill>
          <a:latin typeface="Times New Roman" pitchFamily="18" charset="0"/>
          <a:ea typeface="標楷體" pitchFamily="65" charset="-120"/>
        </a:defRPr>
      </a:lvl8pPr>
      <a:lvl9pPr marL="1828800" algn="ctr" defTabSz="849313" rtl="0" eaLnBrk="0" fontAlgn="base" hangingPunct="0">
        <a:spcBef>
          <a:spcPct val="0"/>
        </a:spcBef>
        <a:spcAft>
          <a:spcPct val="0"/>
        </a:spcAft>
        <a:defRPr kumimoji="1" sz="4000" b="1">
          <a:solidFill>
            <a:schemeClr val="bg1"/>
          </a:solidFill>
          <a:latin typeface="Times New Roman" pitchFamily="18" charset="0"/>
          <a:ea typeface="標楷體" pitchFamily="65" charset="-120"/>
        </a:defRPr>
      </a:lvl9pPr>
    </p:titleStyle>
    <p:bodyStyle>
      <a:lvl1pPr marL="314325" indent="-314325" algn="l" defTabSz="849313" rtl="0" eaLnBrk="0" fontAlgn="base" hangingPunct="0">
        <a:spcBef>
          <a:spcPct val="20000"/>
        </a:spcBef>
        <a:spcAft>
          <a:spcPct val="0"/>
        </a:spcAft>
        <a:buClr>
          <a:srgbClr val="0000CC"/>
        </a:buClr>
        <a:buSzPct val="80000"/>
        <a:buFont typeface="Wingdings 2" pitchFamily="18" charset="2"/>
        <a:buChar char="¢"/>
        <a:defRPr kumimoji="1" sz="2600" b="1" baseline="0">
          <a:solidFill>
            <a:schemeClr val="tx1"/>
          </a:solidFill>
          <a:latin typeface="Arial" panose="020B0604020202020204" pitchFamily="34" charset="0"/>
          <a:ea typeface="標楷體" pitchFamily="65" charset="-120"/>
          <a:cs typeface="Arial" panose="020B0604020202020204" pitchFamily="34" charset="0"/>
        </a:defRPr>
      </a:lvl1pPr>
      <a:lvl2pPr marL="692150" indent="-261938" algn="l" defTabSz="849313" rtl="0" eaLnBrk="0" fontAlgn="base" hangingPunct="0">
        <a:spcBef>
          <a:spcPct val="20000"/>
        </a:spcBef>
        <a:spcAft>
          <a:spcPct val="0"/>
        </a:spcAft>
        <a:buClr>
          <a:srgbClr val="006600"/>
        </a:buClr>
        <a:buSzPct val="100000"/>
        <a:buFont typeface="Wingdings" pitchFamily="2" charset="2"/>
        <a:buChar char="Ø"/>
        <a:defRPr kumimoji="1" sz="2500" b="0" baseline="0">
          <a:solidFill>
            <a:schemeClr val="tx1"/>
          </a:solidFill>
          <a:latin typeface="Arial" panose="020B0604020202020204" pitchFamily="34" charset="0"/>
          <a:ea typeface="標楷體" pitchFamily="65" charset="-120"/>
          <a:cs typeface="Arial" panose="020B0604020202020204" pitchFamily="34" charset="0"/>
        </a:defRPr>
      </a:lvl2pPr>
      <a:lvl3pPr marL="1058863" indent="-209550" algn="l" defTabSz="849313" rtl="0" eaLnBrk="0" fontAlgn="base" hangingPunct="0">
        <a:spcBef>
          <a:spcPct val="20000"/>
        </a:spcBef>
        <a:spcAft>
          <a:spcPct val="0"/>
        </a:spcAft>
        <a:buSzPct val="100000"/>
        <a:buFont typeface="Wingdings" pitchFamily="2" charset="2"/>
        <a:buBlip>
          <a:blip r:embed="rId11"/>
        </a:buBlip>
        <a:defRPr kumimoji="1" sz="2400" b="0" baseline="0">
          <a:solidFill>
            <a:schemeClr val="tx1"/>
          </a:solidFill>
          <a:latin typeface="Arial" panose="020B0604020202020204" pitchFamily="34" charset="0"/>
          <a:ea typeface="標楷體" pitchFamily="65" charset="-120"/>
          <a:cs typeface="Arial" panose="020B0604020202020204" pitchFamily="34" charset="0"/>
        </a:defRPr>
      </a:lvl3pPr>
      <a:lvl4pPr marL="1477963" indent="-209550" algn="l" defTabSz="849313" rtl="0" eaLnBrk="0" fontAlgn="base" hangingPunct="0">
        <a:spcBef>
          <a:spcPct val="20000"/>
        </a:spcBef>
        <a:spcAft>
          <a:spcPct val="0"/>
        </a:spcAft>
        <a:buSzPct val="100000"/>
        <a:buFont typeface="Symbol" pitchFamily="18" charset="2"/>
        <a:buChar char="-"/>
        <a:defRPr kumimoji="1" sz="2300" b="0" baseline="0">
          <a:solidFill>
            <a:schemeClr val="tx1"/>
          </a:solidFill>
          <a:latin typeface="Arial" panose="020B0604020202020204" pitchFamily="34" charset="0"/>
          <a:ea typeface="標楷體" pitchFamily="65" charset="-120"/>
          <a:cs typeface="Arial" panose="020B0604020202020204" pitchFamily="34" charset="0"/>
        </a:defRPr>
      </a:lvl4pPr>
      <a:lvl5pPr marL="1897063" indent="-209550" algn="l" defTabSz="849313" rtl="0" eaLnBrk="0" fontAlgn="base" hangingPunct="0">
        <a:spcBef>
          <a:spcPct val="20000"/>
        </a:spcBef>
        <a:spcAft>
          <a:spcPct val="0"/>
        </a:spcAft>
        <a:buSzPct val="100000"/>
        <a:buFont typeface="Wingdings" pitchFamily="2" charset="2"/>
        <a:buChar char="Ÿ"/>
        <a:defRPr kumimoji="1" sz="2200" b="0" baseline="0">
          <a:solidFill>
            <a:schemeClr val="tx1"/>
          </a:solidFill>
          <a:latin typeface="Arial" panose="020B0604020202020204" pitchFamily="34" charset="0"/>
          <a:ea typeface="標楷體" pitchFamily="65" charset="-120"/>
          <a:cs typeface="Arial" panose="020B0604020202020204" pitchFamily="34" charset="0"/>
        </a:defRPr>
      </a:lvl5pPr>
      <a:lvl6pPr marL="2354263" indent="-209550" algn="l" defTabSz="849313" rtl="0" eaLnBrk="0" fontAlgn="base" hangingPunct="0">
        <a:spcBef>
          <a:spcPct val="20000"/>
        </a:spcBef>
        <a:spcAft>
          <a:spcPct val="0"/>
        </a:spcAft>
        <a:buSzPct val="100000"/>
        <a:buFont typeface="Wingdings" pitchFamily="2" charset="2"/>
        <a:buChar char="Ÿ"/>
        <a:defRPr kumimoji="1" sz="2400" b="1">
          <a:solidFill>
            <a:schemeClr val="tx1"/>
          </a:solidFill>
          <a:latin typeface="+mn-lt"/>
          <a:ea typeface="+mn-ea"/>
        </a:defRPr>
      </a:lvl6pPr>
      <a:lvl7pPr marL="2811463" indent="-209550" algn="l" defTabSz="849313" rtl="0" eaLnBrk="0" fontAlgn="base" hangingPunct="0">
        <a:spcBef>
          <a:spcPct val="20000"/>
        </a:spcBef>
        <a:spcAft>
          <a:spcPct val="0"/>
        </a:spcAft>
        <a:buSzPct val="100000"/>
        <a:buFont typeface="Wingdings" pitchFamily="2" charset="2"/>
        <a:buChar char="Ÿ"/>
        <a:defRPr kumimoji="1" sz="2400" b="1">
          <a:solidFill>
            <a:schemeClr val="tx1"/>
          </a:solidFill>
          <a:latin typeface="+mn-lt"/>
          <a:ea typeface="+mn-ea"/>
        </a:defRPr>
      </a:lvl7pPr>
      <a:lvl8pPr marL="3268663" indent="-209550" algn="l" defTabSz="849313" rtl="0" eaLnBrk="0" fontAlgn="base" hangingPunct="0">
        <a:spcBef>
          <a:spcPct val="20000"/>
        </a:spcBef>
        <a:spcAft>
          <a:spcPct val="0"/>
        </a:spcAft>
        <a:buSzPct val="100000"/>
        <a:buFont typeface="Wingdings" pitchFamily="2" charset="2"/>
        <a:buChar char="Ÿ"/>
        <a:defRPr kumimoji="1" sz="2400" b="1">
          <a:solidFill>
            <a:schemeClr val="tx1"/>
          </a:solidFill>
          <a:latin typeface="+mn-lt"/>
          <a:ea typeface="+mn-ea"/>
        </a:defRPr>
      </a:lvl8pPr>
      <a:lvl9pPr marL="3725863" indent="-209550" algn="l" defTabSz="849313" rtl="0" eaLnBrk="0" fontAlgn="base" hangingPunct="0">
        <a:spcBef>
          <a:spcPct val="20000"/>
        </a:spcBef>
        <a:spcAft>
          <a:spcPct val="0"/>
        </a:spcAft>
        <a:buSzPct val="100000"/>
        <a:buFont typeface="Wingdings" pitchFamily="2" charset="2"/>
        <a:buChar char="Ÿ"/>
        <a:defRPr kumimoji="1" sz="2400" b="1">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slide" Target="slide55.xml"/><Relationship Id="rId18" Type="http://schemas.openxmlformats.org/officeDocument/2006/relationships/slide" Target="slide53.xml"/><Relationship Id="rId3" Type="http://schemas.openxmlformats.org/officeDocument/2006/relationships/slide" Target="slide11.xml"/><Relationship Id="rId21" Type="http://schemas.openxmlformats.org/officeDocument/2006/relationships/slide" Target="slide57.xml"/><Relationship Id="rId7" Type="http://schemas.openxmlformats.org/officeDocument/2006/relationships/slide" Target="slide45.xml"/><Relationship Id="rId12" Type="http://schemas.openxmlformats.org/officeDocument/2006/relationships/hyperlink" Target="file:///F:\Math-a1\Math_2a1.pptx#-1,3,1.1.b Various mathematical equations" TargetMode="External"/><Relationship Id="rId17" Type="http://schemas.openxmlformats.org/officeDocument/2006/relationships/slide" Target="slide35.xml"/><Relationship Id="rId2" Type="http://schemas.openxmlformats.org/officeDocument/2006/relationships/notesSlide" Target="../notesSlides/notesSlide1.xml"/><Relationship Id="rId16" Type="http://schemas.openxmlformats.org/officeDocument/2006/relationships/slide" Target="slide5.xml"/><Relationship Id="rId20" Type="http://schemas.openxmlformats.org/officeDocument/2006/relationships/slide" Target="slide22.xml"/><Relationship Id="rId1" Type="http://schemas.openxmlformats.org/officeDocument/2006/relationships/slideLayout" Target="../slideLayouts/slideLayout6.xml"/><Relationship Id="rId6" Type="http://schemas.openxmlformats.org/officeDocument/2006/relationships/slide" Target="slide37.xml"/><Relationship Id="rId11" Type="http://schemas.openxmlformats.org/officeDocument/2006/relationships/slide" Target="slide43.xml"/><Relationship Id="rId5" Type="http://schemas.openxmlformats.org/officeDocument/2006/relationships/slide" Target="slide29.xml"/><Relationship Id="rId15" Type="http://schemas.openxmlformats.org/officeDocument/2006/relationships/slide" Target="slide64.xml"/><Relationship Id="rId10" Type="http://schemas.openxmlformats.org/officeDocument/2006/relationships/slide" Target="slide72.xml"/><Relationship Id="rId19" Type="http://schemas.openxmlformats.org/officeDocument/2006/relationships/slide" Target="slide17.xml"/><Relationship Id="rId4" Type="http://schemas.openxmlformats.org/officeDocument/2006/relationships/slide" Target="slide21.xml"/><Relationship Id="rId9" Type="http://schemas.openxmlformats.org/officeDocument/2006/relationships/slide" Target="slide68.xml"/><Relationship Id="rId14" Type="http://schemas.openxmlformats.org/officeDocument/2006/relationships/slide" Target="slide14.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20.bin"/><Relationship Id="rId3" Type="http://schemas.openxmlformats.org/officeDocument/2006/relationships/notesSlide" Target="../notesSlides/notesSlide10.xml"/><Relationship Id="rId7" Type="http://schemas.openxmlformats.org/officeDocument/2006/relationships/image" Target="../media/image112.wmf"/><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119.bin"/><Relationship Id="rId5" Type="http://schemas.openxmlformats.org/officeDocument/2006/relationships/image" Target="../media/image111.wmf"/><Relationship Id="rId4" Type="http://schemas.openxmlformats.org/officeDocument/2006/relationships/oleObject" Target="../embeddings/oleObject118.bin"/><Relationship Id="rId9" Type="http://schemas.openxmlformats.org/officeDocument/2006/relationships/image" Target="../media/image113.wmf"/></Relationships>
</file>

<file path=ppt/slides/_rels/slide100.xml.rels><?xml version="1.0" encoding="UTF-8" standalone="yes"?>
<Relationships xmlns="http://schemas.openxmlformats.org/package/2006/relationships"><Relationship Id="rId8" Type="http://schemas.openxmlformats.org/officeDocument/2006/relationships/image" Target="../media/image1040.wmf"/><Relationship Id="rId13" Type="http://schemas.openxmlformats.org/officeDocument/2006/relationships/oleObject" Target="../embeddings/oleObject1189.bin"/><Relationship Id="rId18" Type="http://schemas.openxmlformats.org/officeDocument/2006/relationships/image" Target="../media/image1045.wmf"/><Relationship Id="rId3" Type="http://schemas.openxmlformats.org/officeDocument/2006/relationships/oleObject" Target="../embeddings/oleObject1184.bin"/><Relationship Id="rId7" Type="http://schemas.openxmlformats.org/officeDocument/2006/relationships/oleObject" Target="../embeddings/oleObject1186.bin"/><Relationship Id="rId12" Type="http://schemas.openxmlformats.org/officeDocument/2006/relationships/image" Target="../media/image1042.wmf"/><Relationship Id="rId17" Type="http://schemas.openxmlformats.org/officeDocument/2006/relationships/oleObject" Target="../embeddings/oleObject1191.bin"/><Relationship Id="rId2" Type="http://schemas.openxmlformats.org/officeDocument/2006/relationships/slideLayout" Target="../slideLayouts/slideLayout4.xml"/><Relationship Id="rId16" Type="http://schemas.openxmlformats.org/officeDocument/2006/relationships/image" Target="../media/image1044.wmf"/><Relationship Id="rId1" Type="http://schemas.openxmlformats.org/officeDocument/2006/relationships/vmlDrawing" Target="../drawings/vmlDrawing86.vml"/><Relationship Id="rId6" Type="http://schemas.openxmlformats.org/officeDocument/2006/relationships/image" Target="../media/image1039.wmf"/><Relationship Id="rId11" Type="http://schemas.openxmlformats.org/officeDocument/2006/relationships/oleObject" Target="../embeddings/oleObject1188.bin"/><Relationship Id="rId5" Type="http://schemas.openxmlformats.org/officeDocument/2006/relationships/oleObject" Target="../embeddings/oleObject1185.bin"/><Relationship Id="rId15" Type="http://schemas.openxmlformats.org/officeDocument/2006/relationships/oleObject" Target="../embeddings/oleObject1190.bin"/><Relationship Id="rId10" Type="http://schemas.openxmlformats.org/officeDocument/2006/relationships/image" Target="../media/image1041.wmf"/><Relationship Id="rId4" Type="http://schemas.openxmlformats.org/officeDocument/2006/relationships/image" Target="../media/image1038.wmf"/><Relationship Id="rId9" Type="http://schemas.openxmlformats.org/officeDocument/2006/relationships/oleObject" Target="../embeddings/oleObject1187.bin"/><Relationship Id="rId14" Type="http://schemas.openxmlformats.org/officeDocument/2006/relationships/image" Target="../media/image1043.wmf"/></Relationships>
</file>

<file path=ppt/slides/_rels/slide101.xml.rels><?xml version="1.0" encoding="UTF-8" standalone="yes"?>
<Relationships xmlns="http://schemas.openxmlformats.org/package/2006/relationships"><Relationship Id="rId13" Type="http://schemas.openxmlformats.org/officeDocument/2006/relationships/oleObject" Target="../embeddings/oleObject1197.bin"/><Relationship Id="rId18" Type="http://schemas.openxmlformats.org/officeDocument/2006/relationships/image" Target="../media/image1053.wmf"/><Relationship Id="rId26" Type="http://schemas.openxmlformats.org/officeDocument/2006/relationships/image" Target="../media/image1056.wmf"/><Relationship Id="rId3" Type="http://schemas.openxmlformats.org/officeDocument/2006/relationships/oleObject" Target="../embeddings/oleObject1192.bin"/><Relationship Id="rId21" Type="http://schemas.openxmlformats.org/officeDocument/2006/relationships/oleObject" Target="../embeddings/oleObject1201.bin"/><Relationship Id="rId34" Type="http://schemas.openxmlformats.org/officeDocument/2006/relationships/image" Target="../media/image1060.wmf"/><Relationship Id="rId7" Type="http://schemas.openxmlformats.org/officeDocument/2006/relationships/oleObject" Target="../embeddings/oleObject1194.bin"/><Relationship Id="rId12" Type="http://schemas.openxmlformats.org/officeDocument/2006/relationships/image" Target="../media/image1050.wmf"/><Relationship Id="rId17" Type="http://schemas.openxmlformats.org/officeDocument/2006/relationships/oleObject" Target="../embeddings/oleObject1199.bin"/><Relationship Id="rId25" Type="http://schemas.openxmlformats.org/officeDocument/2006/relationships/oleObject" Target="../embeddings/oleObject1204.bin"/><Relationship Id="rId33" Type="http://schemas.openxmlformats.org/officeDocument/2006/relationships/oleObject" Target="../embeddings/oleObject1208.bin"/><Relationship Id="rId2" Type="http://schemas.openxmlformats.org/officeDocument/2006/relationships/slideLayout" Target="../slideLayouts/slideLayout4.xml"/><Relationship Id="rId16" Type="http://schemas.openxmlformats.org/officeDocument/2006/relationships/image" Target="../media/image1052.wmf"/><Relationship Id="rId20" Type="http://schemas.openxmlformats.org/officeDocument/2006/relationships/image" Target="../media/image1054.wmf"/><Relationship Id="rId29" Type="http://schemas.openxmlformats.org/officeDocument/2006/relationships/oleObject" Target="../embeddings/oleObject1206.bin"/><Relationship Id="rId1" Type="http://schemas.openxmlformats.org/officeDocument/2006/relationships/vmlDrawing" Target="../drawings/vmlDrawing87.vml"/><Relationship Id="rId6" Type="http://schemas.openxmlformats.org/officeDocument/2006/relationships/image" Target="../media/image1047.wmf"/><Relationship Id="rId11" Type="http://schemas.openxmlformats.org/officeDocument/2006/relationships/oleObject" Target="../embeddings/oleObject1196.bin"/><Relationship Id="rId24" Type="http://schemas.openxmlformats.org/officeDocument/2006/relationships/oleObject" Target="../embeddings/oleObject1203.bin"/><Relationship Id="rId32" Type="http://schemas.openxmlformats.org/officeDocument/2006/relationships/image" Target="../media/image1059.wmf"/><Relationship Id="rId5" Type="http://schemas.openxmlformats.org/officeDocument/2006/relationships/oleObject" Target="../embeddings/oleObject1193.bin"/><Relationship Id="rId15" Type="http://schemas.openxmlformats.org/officeDocument/2006/relationships/oleObject" Target="../embeddings/oleObject1198.bin"/><Relationship Id="rId23" Type="http://schemas.openxmlformats.org/officeDocument/2006/relationships/image" Target="../media/image1055.wmf"/><Relationship Id="rId28" Type="http://schemas.openxmlformats.org/officeDocument/2006/relationships/image" Target="../media/image1057.wmf"/><Relationship Id="rId10" Type="http://schemas.openxmlformats.org/officeDocument/2006/relationships/image" Target="../media/image1049.wmf"/><Relationship Id="rId19" Type="http://schemas.openxmlformats.org/officeDocument/2006/relationships/oleObject" Target="../embeddings/oleObject1200.bin"/><Relationship Id="rId31" Type="http://schemas.openxmlformats.org/officeDocument/2006/relationships/oleObject" Target="../embeddings/oleObject1207.bin"/><Relationship Id="rId4" Type="http://schemas.openxmlformats.org/officeDocument/2006/relationships/image" Target="../media/image1046.wmf"/><Relationship Id="rId9" Type="http://schemas.openxmlformats.org/officeDocument/2006/relationships/oleObject" Target="../embeddings/oleObject1195.bin"/><Relationship Id="rId14" Type="http://schemas.openxmlformats.org/officeDocument/2006/relationships/image" Target="../media/image1051.wmf"/><Relationship Id="rId22" Type="http://schemas.openxmlformats.org/officeDocument/2006/relationships/oleObject" Target="../embeddings/oleObject1202.bin"/><Relationship Id="rId27" Type="http://schemas.openxmlformats.org/officeDocument/2006/relationships/oleObject" Target="../embeddings/oleObject1205.bin"/><Relationship Id="rId30" Type="http://schemas.openxmlformats.org/officeDocument/2006/relationships/image" Target="../media/image1058.wmf"/><Relationship Id="rId8" Type="http://schemas.openxmlformats.org/officeDocument/2006/relationships/image" Target="../media/image1048.wmf"/></Relationships>
</file>

<file path=ppt/slides/_rels/slide102.xml.rels><?xml version="1.0" encoding="UTF-8" standalone="yes"?>
<Relationships xmlns="http://schemas.openxmlformats.org/package/2006/relationships"><Relationship Id="rId8" Type="http://schemas.openxmlformats.org/officeDocument/2006/relationships/image" Target="../media/image1063.wmf"/><Relationship Id="rId13" Type="http://schemas.openxmlformats.org/officeDocument/2006/relationships/oleObject" Target="../embeddings/oleObject1214.bin"/><Relationship Id="rId18" Type="http://schemas.openxmlformats.org/officeDocument/2006/relationships/image" Target="../media/image1053.wmf"/><Relationship Id="rId26" Type="http://schemas.openxmlformats.org/officeDocument/2006/relationships/image" Target="../media/image1069.wmf"/><Relationship Id="rId3" Type="http://schemas.openxmlformats.org/officeDocument/2006/relationships/oleObject" Target="../embeddings/oleObject1209.bin"/><Relationship Id="rId21" Type="http://schemas.openxmlformats.org/officeDocument/2006/relationships/oleObject" Target="../embeddings/oleObject1218.bin"/><Relationship Id="rId7" Type="http://schemas.openxmlformats.org/officeDocument/2006/relationships/oleObject" Target="../embeddings/oleObject1211.bin"/><Relationship Id="rId12" Type="http://schemas.openxmlformats.org/officeDocument/2006/relationships/image" Target="../media/image1064.wmf"/><Relationship Id="rId17" Type="http://schemas.openxmlformats.org/officeDocument/2006/relationships/oleObject" Target="../embeddings/oleObject1216.bin"/><Relationship Id="rId25" Type="http://schemas.openxmlformats.org/officeDocument/2006/relationships/oleObject" Target="../embeddings/oleObject1221.bin"/><Relationship Id="rId2" Type="http://schemas.openxmlformats.org/officeDocument/2006/relationships/slideLayout" Target="../slideLayouts/slideLayout4.xml"/><Relationship Id="rId16" Type="http://schemas.openxmlformats.org/officeDocument/2006/relationships/image" Target="../media/image1066.wmf"/><Relationship Id="rId20" Type="http://schemas.openxmlformats.org/officeDocument/2006/relationships/image" Target="../media/image1067.wmf"/><Relationship Id="rId1" Type="http://schemas.openxmlformats.org/officeDocument/2006/relationships/vmlDrawing" Target="../drawings/vmlDrawing88.vml"/><Relationship Id="rId6" Type="http://schemas.openxmlformats.org/officeDocument/2006/relationships/image" Target="../media/image1062.wmf"/><Relationship Id="rId11" Type="http://schemas.openxmlformats.org/officeDocument/2006/relationships/oleObject" Target="../embeddings/oleObject1213.bin"/><Relationship Id="rId24" Type="http://schemas.openxmlformats.org/officeDocument/2006/relationships/oleObject" Target="../embeddings/oleObject1220.bin"/><Relationship Id="rId5" Type="http://schemas.openxmlformats.org/officeDocument/2006/relationships/oleObject" Target="../embeddings/oleObject1210.bin"/><Relationship Id="rId15" Type="http://schemas.openxmlformats.org/officeDocument/2006/relationships/oleObject" Target="../embeddings/oleObject1215.bin"/><Relationship Id="rId23" Type="http://schemas.openxmlformats.org/officeDocument/2006/relationships/image" Target="../media/image1068.wmf"/><Relationship Id="rId28" Type="http://schemas.openxmlformats.org/officeDocument/2006/relationships/image" Target="../media/image1070.wmf"/><Relationship Id="rId10" Type="http://schemas.openxmlformats.org/officeDocument/2006/relationships/image" Target="../media/image1049.wmf"/><Relationship Id="rId19" Type="http://schemas.openxmlformats.org/officeDocument/2006/relationships/oleObject" Target="../embeddings/oleObject1217.bin"/><Relationship Id="rId4" Type="http://schemas.openxmlformats.org/officeDocument/2006/relationships/image" Target="../media/image1061.wmf"/><Relationship Id="rId9" Type="http://schemas.openxmlformats.org/officeDocument/2006/relationships/oleObject" Target="../embeddings/oleObject1212.bin"/><Relationship Id="rId14" Type="http://schemas.openxmlformats.org/officeDocument/2006/relationships/image" Target="../media/image1065.wmf"/><Relationship Id="rId22" Type="http://schemas.openxmlformats.org/officeDocument/2006/relationships/oleObject" Target="../embeddings/oleObject1219.bin"/><Relationship Id="rId27" Type="http://schemas.openxmlformats.org/officeDocument/2006/relationships/oleObject" Target="../embeddings/oleObject1222.bin"/></Relationships>
</file>

<file path=ppt/slides/_rels/slide103.xml.rels><?xml version="1.0" encoding="UTF-8" standalone="yes"?>
<Relationships xmlns="http://schemas.openxmlformats.org/package/2006/relationships"><Relationship Id="rId8" Type="http://schemas.openxmlformats.org/officeDocument/2006/relationships/image" Target="../media/image1073.wmf"/><Relationship Id="rId13" Type="http://schemas.openxmlformats.org/officeDocument/2006/relationships/oleObject" Target="../embeddings/oleObject1228.bin"/><Relationship Id="rId18" Type="http://schemas.openxmlformats.org/officeDocument/2006/relationships/image" Target="../media/image1078.wmf"/><Relationship Id="rId26" Type="http://schemas.openxmlformats.org/officeDocument/2006/relationships/image" Target="../media/image1082.wmf"/><Relationship Id="rId3" Type="http://schemas.openxmlformats.org/officeDocument/2006/relationships/oleObject" Target="../embeddings/oleObject1223.bin"/><Relationship Id="rId21" Type="http://schemas.openxmlformats.org/officeDocument/2006/relationships/oleObject" Target="../embeddings/oleObject1232.bin"/><Relationship Id="rId7" Type="http://schemas.openxmlformats.org/officeDocument/2006/relationships/oleObject" Target="../embeddings/oleObject1225.bin"/><Relationship Id="rId12" Type="http://schemas.openxmlformats.org/officeDocument/2006/relationships/image" Target="../media/image1075.wmf"/><Relationship Id="rId17" Type="http://schemas.openxmlformats.org/officeDocument/2006/relationships/oleObject" Target="../embeddings/oleObject1230.bin"/><Relationship Id="rId25" Type="http://schemas.openxmlformats.org/officeDocument/2006/relationships/oleObject" Target="../embeddings/oleObject1234.bin"/><Relationship Id="rId2" Type="http://schemas.openxmlformats.org/officeDocument/2006/relationships/slideLayout" Target="../slideLayouts/slideLayout4.xml"/><Relationship Id="rId16" Type="http://schemas.openxmlformats.org/officeDocument/2006/relationships/image" Target="../media/image1077.wmf"/><Relationship Id="rId20" Type="http://schemas.openxmlformats.org/officeDocument/2006/relationships/image" Target="../media/image1079.wmf"/><Relationship Id="rId29" Type="http://schemas.openxmlformats.org/officeDocument/2006/relationships/oleObject" Target="../embeddings/oleObject1236.bin"/><Relationship Id="rId1" Type="http://schemas.openxmlformats.org/officeDocument/2006/relationships/vmlDrawing" Target="../drawings/vmlDrawing89.vml"/><Relationship Id="rId6" Type="http://schemas.openxmlformats.org/officeDocument/2006/relationships/image" Target="../media/image1072.wmf"/><Relationship Id="rId11" Type="http://schemas.openxmlformats.org/officeDocument/2006/relationships/oleObject" Target="../embeddings/oleObject1227.bin"/><Relationship Id="rId24" Type="http://schemas.openxmlformats.org/officeDocument/2006/relationships/image" Target="../media/image1081.wmf"/><Relationship Id="rId32" Type="http://schemas.openxmlformats.org/officeDocument/2006/relationships/image" Target="../media/image1085.wmf"/><Relationship Id="rId5" Type="http://schemas.openxmlformats.org/officeDocument/2006/relationships/oleObject" Target="../embeddings/oleObject1224.bin"/><Relationship Id="rId15" Type="http://schemas.openxmlformats.org/officeDocument/2006/relationships/oleObject" Target="../embeddings/oleObject1229.bin"/><Relationship Id="rId23" Type="http://schemas.openxmlformats.org/officeDocument/2006/relationships/oleObject" Target="../embeddings/oleObject1233.bin"/><Relationship Id="rId28" Type="http://schemas.openxmlformats.org/officeDocument/2006/relationships/image" Target="../media/image1083.wmf"/><Relationship Id="rId10" Type="http://schemas.openxmlformats.org/officeDocument/2006/relationships/image" Target="../media/image1074.wmf"/><Relationship Id="rId19" Type="http://schemas.openxmlformats.org/officeDocument/2006/relationships/oleObject" Target="../embeddings/oleObject1231.bin"/><Relationship Id="rId31" Type="http://schemas.openxmlformats.org/officeDocument/2006/relationships/oleObject" Target="../embeddings/oleObject1237.bin"/><Relationship Id="rId4" Type="http://schemas.openxmlformats.org/officeDocument/2006/relationships/image" Target="../media/image1071.wmf"/><Relationship Id="rId9" Type="http://schemas.openxmlformats.org/officeDocument/2006/relationships/oleObject" Target="../embeddings/oleObject1226.bin"/><Relationship Id="rId14" Type="http://schemas.openxmlformats.org/officeDocument/2006/relationships/image" Target="../media/image1076.wmf"/><Relationship Id="rId22" Type="http://schemas.openxmlformats.org/officeDocument/2006/relationships/image" Target="../media/image1080.wmf"/><Relationship Id="rId27" Type="http://schemas.openxmlformats.org/officeDocument/2006/relationships/oleObject" Target="../embeddings/oleObject1235.bin"/><Relationship Id="rId30" Type="http://schemas.openxmlformats.org/officeDocument/2006/relationships/image" Target="../media/image1084.wmf"/></Relationships>
</file>

<file path=ppt/slides/_rels/slide11.xml.rels><?xml version="1.0" encoding="UTF-8" standalone="yes"?>
<Relationships xmlns="http://schemas.openxmlformats.org/package/2006/relationships"><Relationship Id="rId13" Type="http://schemas.openxmlformats.org/officeDocument/2006/relationships/image" Target="../media/image118.wmf"/><Relationship Id="rId18" Type="http://schemas.openxmlformats.org/officeDocument/2006/relationships/oleObject" Target="../embeddings/oleObject128.bin"/><Relationship Id="rId26" Type="http://schemas.openxmlformats.org/officeDocument/2006/relationships/oleObject" Target="../embeddings/oleObject132.bin"/><Relationship Id="rId3" Type="http://schemas.openxmlformats.org/officeDocument/2006/relationships/notesSlide" Target="../notesSlides/notesSlide11.xml"/><Relationship Id="rId21" Type="http://schemas.openxmlformats.org/officeDocument/2006/relationships/image" Target="../media/image122.wmf"/><Relationship Id="rId34" Type="http://schemas.openxmlformats.org/officeDocument/2006/relationships/oleObject" Target="../embeddings/oleObject136.bin"/><Relationship Id="rId7" Type="http://schemas.openxmlformats.org/officeDocument/2006/relationships/image" Target="../media/image115.wmf"/><Relationship Id="rId12" Type="http://schemas.openxmlformats.org/officeDocument/2006/relationships/oleObject" Target="../embeddings/oleObject125.bin"/><Relationship Id="rId17" Type="http://schemas.openxmlformats.org/officeDocument/2006/relationships/image" Target="../media/image120.wmf"/><Relationship Id="rId25" Type="http://schemas.openxmlformats.org/officeDocument/2006/relationships/image" Target="../media/image124.wmf"/><Relationship Id="rId33" Type="http://schemas.openxmlformats.org/officeDocument/2006/relationships/image" Target="../media/image128.wmf"/><Relationship Id="rId2" Type="http://schemas.openxmlformats.org/officeDocument/2006/relationships/slideLayout" Target="../slideLayouts/slideLayout1.xml"/><Relationship Id="rId16" Type="http://schemas.openxmlformats.org/officeDocument/2006/relationships/oleObject" Target="../embeddings/oleObject127.bin"/><Relationship Id="rId20" Type="http://schemas.openxmlformats.org/officeDocument/2006/relationships/oleObject" Target="../embeddings/oleObject129.bin"/><Relationship Id="rId29" Type="http://schemas.openxmlformats.org/officeDocument/2006/relationships/image" Target="../media/image126.wmf"/><Relationship Id="rId1" Type="http://schemas.openxmlformats.org/officeDocument/2006/relationships/vmlDrawing" Target="../drawings/vmlDrawing10.vml"/><Relationship Id="rId6" Type="http://schemas.openxmlformats.org/officeDocument/2006/relationships/oleObject" Target="../embeddings/oleObject122.bin"/><Relationship Id="rId11" Type="http://schemas.openxmlformats.org/officeDocument/2006/relationships/image" Target="../media/image117.wmf"/><Relationship Id="rId24" Type="http://schemas.openxmlformats.org/officeDocument/2006/relationships/oleObject" Target="../embeddings/oleObject131.bin"/><Relationship Id="rId32" Type="http://schemas.openxmlformats.org/officeDocument/2006/relationships/oleObject" Target="../embeddings/oleObject135.bin"/><Relationship Id="rId5" Type="http://schemas.openxmlformats.org/officeDocument/2006/relationships/image" Target="../media/image114.wmf"/><Relationship Id="rId15" Type="http://schemas.openxmlformats.org/officeDocument/2006/relationships/image" Target="../media/image119.wmf"/><Relationship Id="rId23" Type="http://schemas.openxmlformats.org/officeDocument/2006/relationships/image" Target="../media/image123.wmf"/><Relationship Id="rId28" Type="http://schemas.openxmlformats.org/officeDocument/2006/relationships/oleObject" Target="../embeddings/oleObject133.bin"/><Relationship Id="rId10" Type="http://schemas.openxmlformats.org/officeDocument/2006/relationships/oleObject" Target="../embeddings/oleObject124.bin"/><Relationship Id="rId19" Type="http://schemas.openxmlformats.org/officeDocument/2006/relationships/image" Target="../media/image121.wmf"/><Relationship Id="rId31" Type="http://schemas.openxmlformats.org/officeDocument/2006/relationships/image" Target="../media/image127.wmf"/><Relationship Id="rId4" Type="http://schemas.openxmlformats.org/officeDocument/2006/relationships/oleObject" Target="../embeddings/oleObject121.bin"/><Relationship Id="rId9" Type="http://schemas.openxmlformats.org/officeDocument/2006/relationships/image" Target="../media/image116.wmf"/><Relationship Id="rId14" Type="http://schemas.openxmlformats.org/officeDocument/2006/relationships/oleObject" Target="../embeddings/oleObject126.bin"/><Relationship Id="rId22" Type="http://schemas.openxmlformats.org/officeDocument/2006/relationships/oleObject" Target="../embeddings/oleObject130.bin"/><Relationship Id="rId27" Type="http://schemas.openxmlformats.org/officeDocument/2006/relationships/image" Target="../media/image125.wmf"/><Relationship Id="rId30" Type="http://schemas.openxmlformats.org/officeDocument/2006/relationships/oleObject" Target="../embeddings/oleObject134.bin"/><Relationship Id="rId35" Type="http://schemas.openxmlformats.org/officeDocument/2006/relationships/image" Target="../media/image129.wmf"/><Relationship Id="rId8" Type="http://schemas.openxmlformats.org/officeDocument/2006/relationships/oleObject" Target="../embeddings/oleObject123.bin"/></Relationships>
</file>

<file path=ppt/slides/_rels/slide12.xml.rels><?xml version="1.0" encoding="UTF-8" standalone="yes"?>
<Relationships xmlns="http://schemas.openxmlformats.org/package/2006/relationships"><Relationship Id="rId26" Type="http://schemas.openxmlformats.org/officeDocument/2006/relationships/oleObject" Target="../embeddings/oleObject148.bin"/><Relationship Id="rId21" Type="http://schemas.openxmlformats.org/officeDocument/2006/relationships/image" Target="../media/image120.wmf"/><Relationship Id="rId42" Type="http://schemas.openxmlformats.org/officeDocument/2006/relationships/oleObject" Target="../embeddings/oleObject156.bin"/><Relationship Id="rId47" Type="http://schemas.openxmlformats.org/officeDocument/2006/relationships/image" Target="../media/image148.wmf"/><Relationship Id="rId63" Type="http://schemas.openxmlformats.org/officeDocument/2006/relationships/image" Target="../media/image156.wmf"/><Relationship Id="rId68" Type="http://schemas.openxmlformats.org/officeDocument/2006/relationships/oleObject" Target="../embeddings/oleObject169.bin"/><Relationship Id="rId7" Type="http://schemas.openxmlformats.org/officeDocument/2006/relationships/image" Target="../media/image131.wmf"/><Relationship Id="rId2" Type="http://schemas.openxmlformats.org/officeDocument/2006/relationships/slideLayout" Target="../slideLayouts/slideLayout1.xml"/><Relationship Id="rId16" Type="http://schemas.openxmlformats.org/officeDocument/2006/relationships/oleObject" Target="../embeddings/oleObject143.bin"/><Relationship Id="rId29" Type="http://schemas.openxmlformats.org/officeDocument/2006/relationships/image" Target="../media/image139.wmf"/><Relationship Id="rId11" Type="http://schemas.openxmlformats.org/officeDocument/2006/relationships/image" Target="../media/image133.wmf"/><Relationship Id="rId24" Type="http://schemas.openxmlformats.org/officeDocument/2006/relationships/oleObject" Target="../embeddings/oleObject147.bin"/><Relationship Id="rId32" Type="http://schemas.openxmlformats.org/officeDocument/2006/relationships/oleObject" Target="../embeddings/oleObject151.bin"/><Relationship Id="rId37" Type="http://schemas.openxmlformats.org/officeDocument/2006/relationships/image" Target="../media/image143.wmf"/><Relationship Id="rId40" Type="http://schemas.openxmlformats.org/officeDocument/2006/relationships/oleObject" Target="../embeddings/oleObject155.bin"/><Relationship Id="rId45" Type="http://schemas.openxmlformats.org/officeDocument/2006/relationships/image" Target="../media/image147.wmf"/><Relationship Id="rId53" Type="http://schemas.openxmlformats.org/officeDocument/2006/relationships/image" Target="../media/image151.wmf"/><Relationship Id="rId58" Type="http://schemas.openxmlformats.org/officeDocument/2006/relationships/oleObject" Target="../embeddings/oleObject164.bin"/><Relationship Id="rId66" Type="http://schemas.openxmlformats.org/officeDocument/2006/relationships/oleObject" Target="../embeddings/oleObject168.bin"/><Relationship Id="rId5" Type="http://schemas.openxmlformats.org/officeDocument/2006/relationships/image" Target="../media/image130.wmf"/><Relationship Id="rId61" Type="http://schemas.openxmlformats.org/officeDocument/2006/relationships/image" Target="../media/image155.wmf"/><Relationship Id="rId19" Type="http://schemas.openxmlformats.org/officeDocument/2006/relationships/image" Target="../media/image119.wmf"/><Relationship Id="rId14" Type="http://schemas.openxmlformats.org/officeDocument/2006/relationships/oleObject" Target="../embeddings/oleObject142.bin"/><Relationship Id="rId22" Type="http://schemas.openxmlformats.org/officeDocument/2006/relationships/oleObject" Target="../embeddings/oleObject146.bin"/><Relationship Id="rId27" Type="http://schemas.openxmlformats.org/officeDocument/2006/relationships/image" Target="../media/image138.wmf"/><Relationship Id="rId30" Type="http://schemas.openxmlformats.org/officeDocument/2006/relationships/oleObject" Target="../embeddings/oleObject150.bin"/><Relationship Id="rId35" Type="http://schemas.openxmlformats.org/officeDocument/2006/relationships/image" Target="../media/image142.wmf"/><Relationship Id="rId43" Type="http://schemas.openxmlformats.org/officeDocument/2006/relationships/image" Target="../media/image146.wmf"/><Relationship Id="rId48" Type="http://schemas.openxmlformats.org/officeDocument/2006/relationships/oleObject" Target="../embeddings/oleObject159.bin"/><Relationship Id="rId56" Type="http://schemas.openxmlformats.org/officeDocument/2006/relationships/oleObject" Target="../embeddings/oleObject163.bin"/><Relationship Id="rId64" Type="http://schemas.openxmlformats.org/officeDocument/2006/relationships/oleObject" Target="../embeddings/oleObject167.bin"/><Relationship Id="rId69" Type="http://schemas.openxmlformats.org/officeDocument/2006/relationships/image" Target="../media/image159.wmf"/><Relationship Id="rId8" Type="http://schemas.openxmlformats.org/officeDocument/2006/relationships/oleObject" Target="../embeddings/oleObject139.bin"/><Relationship Id="rId51" Type="http://schemas.openxmlformats.org/officeDocument/2006/relationships/image" Target="../media/image150.wmf"/><Relationship Id="rId3" Type="http://schemas.openxmlformats.org/officeDocument/2006/relationships/notesSlide" Target="../notesSlides/notesSlide12.xml"/><Relationship Id="rId12" Type="http://schemas.openxmlformats.org/officeDocument/2006/relationships/oleObject" Target="../embeddings/oleObject141.bin"/><Relationship Id="rId17" Type="http://schemas.openxmlformats.org/officeDocument/2006/relationships/image" Target="../media/image118.wmf"/><Relationship Id="rId25" Type="http://schemas.openxmlformats.org/officeDocument/2006/relationships/image" Target="../media/image137.wmf"/><Relationship Id="rId33" Type="http://schemas.openxmlformats.org/officeDocument/2006/relationships/image" Target="../media/image141.wmf"/><Relationship Id="rId38" Type="http://schemas.openxmlformats.org/officeDocument/2006/relationships/oleObject" Target="../embeddings/oleObject154.bin"/><Relationship Id="rId46" Type="http://schemas.openxmlformats.org/officeDocument/2006/relationships/oleObject" Target="../embeddings/oleObject158.bin"/><Relationship Id="rId59" Type="http://schemas.openxmlformats.org/officeDocument/2006/relationships/image" Target="../media/image154.wmf"/><Relationship Id="rId67" Type="http://schemas.openxmlformats.org/officeDocument/2006/relationships/image" Target="../media/image158.wmf"/><Relationship Id="rId20" Type="http://schemas.openxmlformats.org/officeDocument/2006/relationships/oleObject" Target="../embeddings/oleObject145.bin"/><Relationship Id="rId41" Type="http://schemas.openxmlformats.org/officeDocument/2006/relationships/image" Target="../media/image145.wmf"/><Relationship Id="rId54" Type="http://schemas.openxmlformats.org/officeDocument/2006/relationships/oleObject" Target="../embeddings/oleObject162.bin"/><Relationship Id="rId62" Type="http://schemas.openxmlformats.org/officeDocument/2006/relationships/oleObject" Target="../embeddings/oleObject166.bin"/><Relationship Id="rId1" Type="http://schemas.openxmlformats.org/officeDocument/2006/relationships/vmlDrawing" Target="../drawings/vmlDrawing11.vml"/><Relationship Id="rId6" Type="http://schemas.openxmlformats.org/officeDocument/2006/relationships/oleObject" Target="../embeddings/oleObject138.bin"/><Relationship Id="rId15" Type="http://schemas.openxmlformats.org/officeDocument/2006/relationships/image" Target="../media/image135.wmf"/><Relationship Id="rId23" Type="http://schemas.openxmlformats.org/officeDocument/2006/relationships/image" Target="../media/image136.wmf"/><Relationship Id="rId28" Type="http://schemas.openxmlformats.org/officeDocument/2006/relationships/oleObject" Target="../embeddings/oleObject149.bin"/><Relationship Id="rId36" Type="http://schemas.openxmlformats.org/officeDocument/2006/relationships/oleObject" Target="../embeddings/oleObject153.bin"/><Relationship Id="rId49" Type="http://schemas.openxmlformats.org/officeDocument/2006/relationships/image" Target="../media/image149.wmf"/><Relationship Id="rId57" Type="http://schemas.openxmlformats.org/officeDocument/2006/relationships/image" Target="../media/image153.wmf"/><Relationship Id="rId10" Type="http://schemas.openxmlformats.org/officeDocument/2006/relationships/oleObject" Target="../embeddings/oleObject140.bin"/><Relationship Id="rId31" Type="http://schemas.openxmlformats.org/officeDocument/2006/relationships/image" Target="../media/image140.wmf"/><Relationship Id="rId44" Type="http://schemas.openxmlformats.org/officeDocument/2006/relationships/oleObject" Target="../embeddings/oleObject157.bin"/><Relationship Id="rId52" Type="http://schemas.openxmlformats.org/officeDocument/2006/relationships/oleObject" Target="../embeddings/oleObject161.bin"/><Relationship Id="rId60" Type="http://schemas.openxmlformats.org/officeDocument/2006/relationships/oleObject" Target="../embeddings/oleObject165.bin"/><Relationship Id="rId65" Type="http://schemas.openxmlformats.org/officeDocument/2006/relationships/image" Target="../media/image157.wmf"/><Relationship Id="rId4" Type="http://schemas.openxmlformats.org/officeDocument/2006/relationships/oleObject" Target="../embeddings/oleObject137.bin"/><Relationship Id="rId9" Type="http://schemas.openxmlformats.org/officeDocument/2006/relationships/image" Target="../media/image132.wmf"/><Relationship Id="rId13" Type="http://schemas.openxmlformats.org/officeDocument/2006/relationships/image" Target="../media/image134.wmf"/><Relationship Id="rId18" Type="http://schemas.openxmlformats.org/officeDocument/2006/relationships/oleObject" Target="../embeddings/oleObject144.bin"/><Relationship Id="rId39" Type="http://schemas.openxmlformats.org/officeDocument/2006/relationships/image" Target="../media/image144.wmf"/><Relationship Id="rId34" Type="http://schemas.openxmlformats.org/officeDocument/2006/relationships/oleObject" Target="../embeddings/oleObject152.bin"/><Relationship Id="rId50" Type="http://schemas.openxmlformats.org/officeDocument/2006/relationships/oleObject" Target="../embeddings/oleObject160.bin"/><Relationship Id="rId55" Type="http://schemas.openxmlformats.org/officeDocument/2006/relationships/image" Target="../media/image152.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72.bin"/><Relationship Id="rId13" Type="http://schemas.openxmlformats.org/officeDocument/2006/relationships/image" Target="../media/image164.wmf"/><Relationship Id="rId18" Type="http://schemas.openxmlformats.org/officeDocument/2006/relationships/oleObject" Target="../embeddings/oleObject177.bin"/><Relationship Id="rId26" Type="http://schemas.openxmlformats.org/officeDocument/2006/relationships/image" Target="../media/image120.wmf"/><Relationship Id="rId3" Type="http://schemas.openxmlformats.org/officeDocument/2006/relationships/notesSlide" Target="../notesSlides/notesSlide13.xml"/><Relationship Id="rId21" Type="http://schemas.openxmlformats.org/officeDocument/2006/relationships/image" Target="../media/image168.wmf"/><Relationship Id="rId7" Type="http://schemas.openxmlformats.org/officeDocument/2006/relationships/image" Target="../media/image161.wmf"/><Relationship Id="rId12" Type="http://schemas.openxmlformats.org/officeDocument/2006/relationships/oleObject" Target="../embeddings/oleObject174.bin"/><Relationship Id="rId17" Type="http://schemas.openxmlformats.org/officeDocument/2006/relationships/image" Target="../media/image166.wmf"/><Relationship Id="rId25" Type="http://schemas.openxmlformats.org/officeDocument/2006/relationships/oleObject" Target="../embeddings/oleObject180.bin"/><Relationship Id="rId2" Type="http://schemas.openxmlformats.org/officeDocument/2006/relationships/slideLayout" Target="../slideLayouts/slideLayout1.xml"/><Relationship Id="rId16" Type="http://schemas.openxmlformats.org/officeDocument/2006/relationships/oleObject" Target="../embeddings/oleObject176.bin"/><Relationship Id="rId20" Type="http://schemas.openxmlformats.org/officeDocument/2006/relationships/oleObject" Target="../embeddings/oleObject178.bin"/><Relationship Id="rId1" Type="http://schemas.openxmlformats.org/officeDocument/2006/relationships/vmlDrawing" Target="../drawings/vmlDrawing12.vml"/><Relationship Id="rId6" Type="http://schemas.openxmlformats.org/officeDocument/2006/relationships/oleObject" Target="../embeddings/oleObject171.bin"/><Relationship Id="rId11" Type="http://schemas.openxmlformats.org/officeDocument/2006/relationships/image" Target="../media/image163.wmf"/><Relationship Id="rId24" Type="http://schemas.openxmlformats.org/officeDocument/2006/relationships/image" Target="../media/image118.wmf"/><Relationship Id="rId5" Type="http://schemas.openxmlformats.org/officeDocument/2006/relationships/image" Target="../media/image160.wmf"/><Relationship Id="rId15" Type="http://schemas.openxmlformats.org/officeDocument/2006/relationships/image" Target="../media/image165.wmf"/><Relationship Id="rId23" Type="http://schemas.openxmlformats.org/officeDocument/2006/relationships/oleObject" Target="../embeddings/oleObject179.bin"/><Relationship Id="rId28" Type="http://schemas.openxmlformats.org/officeDocument/2006/relationships/image" Target="../media/image169.wmf"/><Relationship Id="rId10" Type="http://schemas.openxmlformats.org/officeDocument/2006/relationships/oleObject" Target="../embeddings/oleObject173.bin"/><Relationship Id="rId19" Type="http://schemas.openxmlformats.org/officeDocument/2006/relationships/image" Target="../media/image167.wmf"/><Relationship Id="rId4" Type="http://schemas.openxmlformats.org/officeDocument/2006/relationships/oleObject" Target="../embeddings/oleObject170.bin"/><Relationship Id="rId9" Type="http://schemas.openxmlformats.org/officeDocument/2006/relationships/image" Target="../media/image162.wmf"/><Relationship Id="rId14" Type="http://schemas.openxmlformats.org/officeDocument/2006/relationships/oleObject" Target="../embeddings/oleObject175.bin"/><Relationship Id="rId22" Type="http://schemas.openxmlformats.org/officeDocument/2006/relationships/hyperlink" Target="file:///F:\Math-a1\Math_2b.pptx#-1,15,5.1.1  Adjoint operator " TargetMode="External"/><Relationship Id="rId27" Type="http://schemas.openxmlformats.org/officeDocument/2006/relationships/oleObject" Target="../embeddings/oleObject181.bin"/></Relationships>
</file>

<file path=ppt/slides/_rels/slide14.xml.rels><?xml version="1.0" encoding="UTF-8" standalone="yes"?>
<Relationships xmlns="http://schemas.openxmlformats.org/package/2006/relationships"><Relationship Id="rId13" Type="http://schemas.openxmlformats.org/officeDocument/2006/relationships/image" Target="../media/image174.wmf"/><Relationship Id="rId18" Type="http://schemas.openxmlformats.org/officeDocument/2006/relationships/oleObject" Target="../embeddings/oleObject189.bin"/><Relationship Id="rId26" Type="http://schemas.openxmlformats.org/officeDocument/2006/relationships/oleObject" Target="../embeddings/oleObject193.bin"/><Relationship Id="rId39" Type="http://schemas.openxmlformats.org/officeDocument/2006/relationships/oleObject" Target="../embeddings/oleObject199.bin"/><Relationship Id="rId21" Type="http://schemas.openxmlformats.org/officeDocument/2006/relationships/image" Target="../media/image178.wmf"/><Relationship Id="rId34" Type="http://schemas.openxmlformats.org/officeDocument/2006/relationships/image" Target="../media/image184.wmf"/><Relationship Id="rId42" Type="http://schemas.openxmlformats.org/officeDocument/2006/relationships/image" Target="../media/image187.wmf"/><Relationship Id="rId47" Type="http://schemas.openxmlformats.org/officeDocument/2006/relationships/oleObject" Target="../embeddings/oleObject203.bin"/><Relationship Id="rId7" Type="http://schemas.openxmlformats.org/officeDocument/2006/relationships/image" Target="../media/image171.wmf"/><Relationship Id="rId2" Type="http://schemas.openxmlformats.org/officeDocument/2006/relationships/slideLayout" Target="../slideLayouts/slideLayout1.xml"/><Relationship Id="rId16" Type="http://schemas.openxmlformats.org/officeDocument/2006/relationships/oleObject" Target="../embeddings/oleObject188.bin"/><Relationship Id="rId29" Type="http://schemas.openxmlformats.org/officeDocument/2006/relationships/oleObject" Target="../embeddings/oleObject194.bin"/><Relationship Id="rId1" Type="http://schemas.openxmlformats.org/officeDocument/2006/relationships/vmlDrawing" Target="../drawings/vmlDrawing13.vml"/><Relationship Id="rId6" Type="http://schemas.openxmlformats.org/officeDocument/2006/relationships/oleObject" Target="../embeddings/oleObject183.bin"/><Relationship Id="rId11" Type="http://schemas.openxmlformats.org/officeDocument/2006/relationships/image" Target="../media/image173.wmf"/><Relationship Id="rId24" Type="http://schemas.openxmlformats.org/officeDocument/2006/relationships/oleObject" Target="../embeddings/oleObject192.bin"/><Relationship Id="rId32" Type="http://schemas.openxmlformats.org/officeDocument/2006/relationships/image" Target="../media/image183.wmf"/><Relationship Id="rId37" Type="http://schemas.openxmlformats.org/officeDocument/2006/relationships/oleObject" Target="../embeddings/oleObject198.bin"/><Relationship Id="rId40" Type="http://schemas.openxmlformats.org/officeDocument/2006/relationships/image" Target="../media/image186.wmf"/><Relationship Id="rId45" Type="http://schemas.openxmlformats.org/officeDocument/2006/relationships/oleObject" Target="../embeddings/oleObject202.bin"/><Relationship Id="rId5" Type="http://schemas.openxmlformats.org/officeDocument/2006/relationships/image" Target="../media/image170.wmf"/><Relationship Id="rId15" Type="http://schemas.openxmlformats.org/officeDocument/2006/relationships/image" Target="../media/image175.wmf"/><Relationship Id="rId23" Type="http://schemas.openxmlformats.org/officeDocument/2006/relationships/image" Target="../media/image179.wmf"/><Relationship Id="rId28" Type="http://schemas.openxmlformats.org/officeDocument/2006/relationships/slide" Target="slide11.xml"/><Relationship Id="rId36" Type="http://schemas.openxmlformats.org/officeDocument/2006/relationships/image" Target="../media/image185.wmf"/><Relationship Id="rId10" Type="http://schemas.openxmlformats.org/officeDocument/2006/relationships/oleObject" Target="../embeddings/oleObject185.bin"/><Relationship Id="rId19" Type="http://schemas.openxmlformats.org/officeDocument/2006/relationships/image" Target="../media/image177.wmf"/><Relationship Id="rId31" Type="http://schemas.openxmlformats.org/officeDocument/2006/relationships/oleObject" Target="../embeddings/oleObject195.bin"/><Relationship Id="rId44" Type="http://schemas.openxmlformats.org/officeDocument/2006/relationships/image" Target="../media/image188.wmf"/><Relationship Id="rId4" Type="http://schemas.openxmlformats.org/officeDocument/2006/relationships/oleObject" Target="../embeddings/oleObject182.bin"/><Relationship Id="rId9" Type="http://schemas.openxmlformats.org/officeDocument/2006/relationships/image" Target="../media/image172.wmf"/><Relationship Id="rId14" Type="http://schemas.openxmlformats.org/officeDocument/2006/relationships/oleObject" Target="../embeddings/oleObject187.bin"/><Relationship Id="rId22" Type="http://schemas.openxmlformats.org/officeDocument/2006/relationships/oleObject" Target="../embeddings/oleObject191.bin"/><Relationship Id="rId27" Type="http://schemas.openxmlformats.org/officeDocument/2006/relationships/image" Target="../media/image181.wmf"/><Relationship Id="rId30" Type="http://schemas.openxmlformats.org/officeDocument/2006/relationships/image" Target="../media/image182.wmf"/><Relationship Id="rId35" Type="http://schemas.openxmlformats.org/officeDocument/2006/relationships/oleObject" Target="../embeddings/oleObject197.bin"/><Relationship Id="rId43" Type="http://schemas.openxmlformats.org/officeDocument/2006/relationships/oleObject" Target="../embeddings/oleObject201.bin"/><Relationship Id="rId48" Type="http://schemas.openxmlformats.org/officeDocument/2006/relationships/image" Target="../media/image190.wmf"/><Relationship Id="rId8" Type="http://schemas.openxmlformats.org/officeDocument/2006/relationships/oleObject" Target="../embeddings/oleObject184.bin"/><Relationship Id="rId3" Type="http://schemas.openxmlformats.org/officeDocument/2006/relationships/notesSlide" Target="../notesSlides/notesSlide14.xml"/><Relationship Id="rId12" Type="http://schemas.openxmlformats.org/officeDocument/2006/relationships/oleObject" Target="../embeddings/oleObject186.bin"/><Relationship Id="rId17" Type="http://schemas.openxmlformats.org/officeDocument/2006/relationships/image" Target="../media/image176.wmf"/><Relationship Id="rId25" Type="http://schemas.openxmlformats.org/officeDocument/2006/relationships/image" Target="../media/image180.wmf"/><Relationship Id="rId33" Type="http://schemas.openxmlformats.org/officeDocument/2006/relationships/oleObject" Target="../embeddings/oleObject196.bin"/><Relationship Id="rId38" Type="http://schemas.openxmlformats.org/officeDocument/2006/relationships/image" Target="../media/image167.wmf"/><Relationship Id="rId46" Type="http://schemas.openxmlformats.org/officeDocument/2006/relationships/image" Target="../media/image189.wmf"/><Relationship Id="rId20" Type="http://schemas.openxmlformats.org/officeDocument/2006/relationships/oleObject" Target="../embeddings/oleObject190.bin"/><Relationship Id="rId41" Type="http://schemas.openxmlformats.org/officeDocument/2006/relationships/oleObject" Target="../embeddings/oleObject200.bin"/></Relationships>
</file>

<file path=ppt/slides/_rels/slide15.xml.rels><?xml version="1.0" encoding="UTF-8" standalone="yes"?>
<Relationships xmlns="http://schemas.openxmlformats.org/package/2006/relationships"><Relationship Id="rId13" Type="http://schemas.openxmlformats.org/officeDocument/2006/relationships/oleObject" Target="../embeddings/oleObject208.bin"/><Relationship Id="rId18" Type="http://schemas.openxmlformats.org/officeDocument/2006/relationships/image" Target="../media/image197.wmf"/><Relationship Id="rId26" Type="http://schemas.openxmlformats.org/officeDocument/2006/relationships/image" Target="../media/image118.wmf"/><Relationship Id="rId39" Type="http://schemas.openxmlformats.org/officeDocument/2006/relationships/image" Target="../media/image185.wmf"/><Relationship Id="rId21" Type="http://schemas.openxmlformats.org/officeDocument/2006/relationships/oleObject" Target="../embeddings/oleObject212.bin"/><Relationship Id="rId34" Type="http://schemas.openxmlformats.org/officeDocument/2006/relationships/oleObject" Target="../embeddings/oleObject218.bin"/><Relationship Id="rId7" Type="http://schemas.openxmlformats.org/officeDocument/2006/relationships/image" Target="../media/image192.wmf"/><Relationship Id="rId12" Type="http://schemas.openxmlformats.org/officeDocument/2006/relationships/image" Target="../media/image194.wmf"/><Relationship Id="rId17" Type="http://schemas.openxmlformats.org/officeDocument/2006/relationships/oleObject" Target="../embeddings/oleObject210.bin"/><Relationship Id="rId25" Type="http://schemas.openxmlformats.org/officeDocument/2006/relationships/oleObject" Target="../embeddings/oleObject214.bin"/><Relationship Id="rId33" Type="http://schemas.openxmlformats.org/officeDocument/2006/relationships/image" Target="../media/image201.wmf"/><Relationship Id="rId38" Type="http://schemas.openxmlformats.org/officeDocument/2006/relationships/oleObject" Target="../embeddings/oleObject220.bin"/><Relationship Id="rId2" Type="http://schemas.openxmlformats.org/officeDocument/2006/relationships/slideLayout" Target="../slideLayouts/slideLayout1.xml"/><Relationship Id="rId16" Type="http://schemas.openxmlformats.org/officeDocument/2006/relationships/image" Target="../media/image196.wmf"/><Relationship Id="rId20" Type="http://schemas.openxmlformats.org/officeDocument/2006/relationships/image" Target="../media/image198.wmf"/><Relationship Id="rId29" Type="http://schemas.openxmlformats.org/officeDocument/2006/relationships/oleObject" Target="../embeddings/oleObject216.bin"/><Relationship Id="rId1" Type="http://schemas.openxmlformats.org/officeDocument/2006/relationships/vmlDrawing" Target="../drawings/vmlDrawing14.vml"/><Relationship Id="rId6" Type="http://schemas.openxmlformats.org/officeDocument/2006/relationships/oleObject" Target="../embeddings/oleObject205.bin"/><Relationship Id="rId11" Type="http://schemas.openxmlformats.org/officeDocument/2006/relationships/oleObject" Target="../embeddings/oleObject207.bin"/><Relationship Id="rId24" Type="http://schemas.openxmlformats.org/officeDocument/2006/relationships/image" Target="../media/image200.wmf"/><Relationship Id="rId32" Type="http://schemas.openxmlformats.org/officeDocument/2006/relationships/oleObject" Target="../embeddings/oleObject217.bin"/><Relationship Id="rId37" Type="http://schemas.openxmlformats.org/officeDocument/2006/relationships/image" Target="../media/image203.wmf"/><Relationship Id="rId5" Type="http://schemas.openxmlformats.org/officeDocument/2006/relationships/image" Target="../media/image191.wmf"/><Relationship Id="rId15" Type="http://schemas.openxmlformats.org/officeDocument/2006/relationships/oleObject" Target="../embeddings/oleObject209.bin"/><Relationship Id="rId23" Type="http://schemas.openxmlformats.org/officeDocument/2006/relationships/oleObject" Target="../embeddings/oleObject213.bin"/><Relationship Id="rId28" Type="http://schemas.openxmlformats.org/officeDocument/2006/relationships/image" Target="../media/image120.wmf"/><Relationship Id="rId36" Type="http://schemas.openxmlformats.org/officeDocument/2006/relationships/oleObject" Target="../embeddings/oleObject219.bin"/><Relationship Id="rId10" Type="http://schemas.openxmlformats.org/officeDocument/2006/relationships/slide" Target="slide11.xml"/><Relationship Id="rId19" Type="http://schemas.openxmlformats.org/officeDocument/2006/relationships/oleObject" Target="../embeddings/oleObject211.bin"/><Relationship Id="rId31" Type="http://schemas.openxmlformats.org/officeDocument/2006/relationships/slide" Target="slide13.xml"/><Relationship Id="rId4" Type="http://schemas.openxmlformats.org/officeDocument/2006/relationships/oleObject" Target="../embeddings/oleObject204.bin"/><Relationship Id="rId9" Type="http://schemas.openxmlformats.org/officeDocument/2006/relationships/image" Target="../media/image193.wmf"/><Relationship Id="rId14" Type="http://schemas.openxmlformats.org/officeDocument/2006/relationships/image" Target="../media/image195.wmf"/><Relationship Id="rId22" Type="http://schemas.openxmlformats.org/officeDocument/2006/relationships/image" Target="../media/image199.wmf"/><Relationship Id="rId27" Type="http://schemas.openxmlformats.org/officeDocument/2006/relationships/oleObject" Target="../embeddings/oleObject215.bin"/><Relationship Id="rId30" Type="http://schemas.openxmlformats.org/officeDocument/2006/relationships/image" Target="../media/image119.wmf"/><Relationship Id="rId35" Type="http://schemas.openxmlformats.org/officeDocument/2006/relationships/image" Target="../media/image202.wmf"/><Relationship Id="rId8" Type="http://schemas.openxmlformats.org/officeDocument/2006/relationships/oleObject" Target="../embeddings/oleObject206.bin"/><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3" Type="http://schemas.openxmlformats.org/officeDocument/2006/relationships/image" Target="../media/image208.wmf"/><Relationship Id="rId18" Type="http://schemas.openxmlformats.org/officeDocument/2006/relationships/oleObject" Target="../embeddings/oleObject228.bin"/><Relationship Id="rId26" Type="http://schemas.openxmlformats.org/officeDocument/2006/relationships/oleObject" Target="../embeddings/oleObject232.bin"/><Relationship Id="rId39" Type="http://schemas.openxmlformats.org/officeDocument/2006/relationships/image" Target="../media/image220.wmf"/><Relationship Id="rId21" Type="http://schemas.openxmlformats.org/officeDocument/2006/relationships/image" Target="../media/image211.wmf"/><Relationship Id="rId34" Type="http://schemas.openxmlformats.org/officeDocument/2006/relationships/oleObject" Target="../embeddings/oleObject236.bin"/><Relationship Id="rId42" Type="http://schemas.openxmlformats.org/officeDocument/2006/relationships/slide" Target="slide13.xml"/><Relationship Id="rId47" Type="http://schemas.openxmlformats.org/officeDocument/2006/relationships/oleObject" Target="../embeddings/oleObject242.bin"/><Relationship Id="rId50" Type="http://schemas.openxmlformats.org/officeDocument/2006/relationships/image" Target="../media/image225.wmf"/><Relationship Id="rId55" Type="http://schemas.openxmlformats.org/officeDocument/2006/relationships/oleObject" Target="../embeddings/oleObject246.bin"/><Relationship Id="rId7" Type="http://schemas.openxmlformats.org/officeDocument/2006/relationships/image" Target="../media/image205.wmf"/><Relationship Id="rId2" Type="http://schemas.openxmlformats.org/officeDocument/2006/relationships/slideLayout" Target="../slideLayouts/slideLayout1.xml"/><Relationship Id="rId16" Type="http://schemas.openxmlformats.org/officeDocument/2006/relationships/oleObject" Target="../embeddings/oleObject227.bin"/><Relationship Id="rId29" Type="http://schemas.openxmlformats.org/officeDocument/2006/relationships/image" Target="../media/image215.wmf"/><Relationship Id="rId11" Type="http://schemas.openxmlformats.org/officeDocument/2006/relationships/image" Target="../media/image207.wmf"/><Relationship Id="rId24" Type="http://schemas.openxmlformats.org/officeDocument/2006/relationships/oleObject" Target="../embeddings/oleObject231.bin"/><Relationship Id="rId32" Type="http://schemas.openxmlformats.org/officeDocument/2006/relationships/oleObject" Target="../embeddings/oleObject235.bin"/><Relationship Id="rId37" Type="http://schemas.openxmlformats.org/officeDocument/2006/relationships/image" Target="../media/image219.wmf"/><Relationship Id="rId40" Type="http://schemas.openxmlformats.org/officeDocument/2006/relationships/oleObject" Target="../embeddings/oleObject239.bin"/><Relationship Id="rId45" Type="http://schemas.openxmlformats.org/officeDocument/2006/relationships/oleObject" Target="../embeddings/oleObject241.bin"/><Relationship Id="rId53" Type="http://schemas.openxmlformats.org/officeDocument/2006/relationships/oleObject" Target="../embeddings/oleObject245.bin"/><Relationship Id="rId58" Type="http://schemas.openxmlformats.org/officeDocument/2006/relationships/image" Target="../media/image229.wmf"/><Relationship Id="rId5" Type="http://schemas.openxmlformats.org/officeDocument/2006/relationships/image" Target="../media/image204.wmf"/><Relationship Id="rId19" Type="http://schemas.openxmlformats.org/officeDocument/2006/relationships/image" Target="../media/image210.wmf"/><Relationship Id="rId4" Type="http://schemas.openxmlformats.org/officeDocument/2006/relationships/oleObject" Target="../embeddings/oleObject221.bin"/><Relationship Id="rId9" Type="http://schemas.openxmlformats.org/officeDocument/2006/relationships/image" Target="../media/image206.wmf"/><Relationship Id="rId14" Type="http://schemas.openxmlformats.org/officeDocument/2006/relationships/oleObject" Target="../embeddings/oleObject226.bin"/><Relationship Id="rId22" Type="http://schemas.openxmlformats.org/officeDocument/2006/relationships/oleObject" Target="../embeddings/oleObject230.bin"/><Relationship Id="rId27" Type="http://schemas.openxmlformats.org/officeDocument/2006/relationships/image" Target="../media/image214.wmf"/><Relationship Id="rId30" Type="http://schemas.openxmlformats.org/officeDocument/2006/relationships/oleObject" Target="../embeddings/oleObject234.bin"/><Relationship Id="rId35" Type="http://schemas.openxmlformats.org/officeDocument/2006/relationships/image" Target="../media/image218.wmf"/><Relationship Id="rId43" Type="http://schemas.openxmlformats.org/officeDocument/2006/relationships/oleObject" Target="../embeddings/oleObject240.bin"/><Relationship Id="rId48" Type="http://schemas.openxmlformats.org/officeDocument/2006/relationships/image" Target="../media/image224.wmf"/><Relationship Id="rId56" Type="http://schemas.openxmlformats.org/officeDocument/2006/relationships/image" Target="../media/image228.wmf"/><Relationship Id="rId8" Type="http://schemas.openxmlformats.org/officeDocument/2006/relationships/oleObject" Target="../embeddings/oleObject223.bin"/><Relationship Id="rId51" Type="http://schemas.openxmlformats.org/officeDocument/2006/relationships/oleObject" Target="../embeddings/oleObject244.bin"/><Relationship Id="rId3" Type="http://schemas.openxmlformats.org/officeDocument/2006/relationships/notesSlide" Target="../notesSlides/notesSlide16.xml"/><Relationship Id="rId12" Type="http://schemas.openxmlformats.org/officeDocument/2006/relationships/oleObject" Target="../embeddings/oleObject225.bin"/><Relationship Id="rId17" Type="http://schemas.openxmlformats.org/officeDocument/2006/relationships/image" Target="../media/image209.wmf"/><Relationship Id="rId25" Type="http://schemas.openxmlformats.org/officeDocument/2006/relationships/image" Target="../media/image213.wmf"/><Relationship Id="rId33" Type="http://schemas.openxmlformats.org/officeDocument/2006/relationships/image" Target="../media/image217.wmf"/><Relationship Id="rId38" Type="http://schemas.openxmlformats.org/officeDocument/2006/relationships/oleObject" Target="../embeddings/oleObject238.bin"/><Relationship Id="rId46" Type="http://schemas.openxmlformats.org/officeDocument/2006/relationships/image" Target="../media/image223.wmf"/><Relationship Id="rId20" Type="http://schemas.openxmlformats.org/officeDocument/2006/relationships/oleObject" Target="../embeddings/oleObject229.bin"/><Relationship Id="rId41" Type="http://schemas.openxmlformats.org/officeDocument/2006/relationships/image" Target="../media/image221.wmf"/><Relationship Id="rId54" Type="http://schemas.openxmlformats.org/officeDocument/2006/relationships/image" Target="../media/image227.wmf"/><Relationship Id="rId1" Type="http://schemas.openxmlformats.org/officeDocument/2006/relationships/vmlDrawing" Target="../drawings/vmlDrawing15.vml"/><Relationship Id="rId6" Type="http://schemas.openxmlformats.org/officeDocument/2006/relationships/oleObject" Target="../embeddings/oleObject222.bin"/><Relationship Id="rId15" Type="http://schemas.openxmlformats.org/officeDocument/2006/relationships/image" Target="../media/image47.wmf"/><Relationship Id="rId23" Type="http://schemas.openxmlformats.org/officeDocument/2006/relationships/image" Target="../media/image212.wmf"/><Relationship Id="rId28" Type="http://schemas.openxmlformats.org/officeDocument/2006/relationships/oleObject" Target="../embeddings/oleObject233.bin"/><Relationship Id="rId36" Type="http://schemas.openxmlformats.org/officeDocument/2006/relationships/oleObject" Target="../embeddings/oleObject237.bin"/><Relationship Id="rId49" Type="http://schemas.openxmlformats.org/officeDocument/2006/relationships/oleObject" Target="../embeddings/oleObject243.bin"/><Relationship Id="rId57" Type="http://schemas.openxmlformats.org/officeDocument/2006/relationships/oleObject" Target="../embeddings/oleObject247.bin"/><Relationship Id="rId10" Type="http://schemas.openxmlformats.org/officeDocument/2006/relationships/oleObject" Target="../embeddings/oleObject224.bin"/><Relationship Id="rId31" Type="http://schemas.openxmlformats.org/officeDocument/2006/relationships/image" Target="../media/image216.wmf"/><Relationship Id="rId44" Type="http://schemas.openxmlformats.org/officeDocument/2006/relationships/image" Target="../media/image222.wmf"/><Relationship Id="rId52" Type="http://schemas.openxmlformats.org/officeDocument/2006/relationships/image" Target="../media/image226.wmf"/></Relationships>
</file>

<file path=ppt/slides/_rels/slide17.xml.rels><?xml version="1.0" encoding="UTF-8" standalone="yes"?>
<Relationships xmlns="http://schemas.openxmlformats.org/package/2006/relationships"><Relationship Id="rId13" Type="http://schemas.openxmlformats.org/officeDocument/2006/relationships/image" Target="../media/image234.wmf"/><Relationship Id="rId18" Type="http://schemas.openxmlformats.org/officeDocument/2006/relationships/oleObject" Target="../embeddings/oleObject255.bin"/><Relationship Id="rId26" Type="http://schemas.openxmlformats.org/officeDocument/2006/relationships/oleObject" Target="../embeddings/oleObject259.bin"/><Relationship Id="rId39" Type="http://schemas.openxmlformats.org/officeDocument/2006/relationships/image" Target="../media/image245.wmf"/><Relationship Id="rId21" Type="http://schemas.openxmlformats.org/officeDocument/2006/relationships/image" Target="../media/image238.wmf"/><Relationship Id="rId34" Type="http://schemas.openxmlformats.org/officeDocument/2006/relationships/oleObject" Target="../embeddings/oleObject264.bin"/><Relationship Id="rId42" Type="http://schemas.openxmlformats.org/officeDocument/2006/relationships/oleObject" Target="../embeddings/oleObject268.bin"/><Relationship Id="rId47" Type="http://schemas.openxmlformats.org/officeDocument/2006/relationships/image" Target="../media/image249.wmf"/><Relationship Id="rId50" Type="http://schemas.openxmlformats.org/officeDocument/2006/relationships/slide" Target="slide11.xml"/><Relationship Id="rId55" Type="http://schemas.openxmlformats.org/officeDocument/2006/relationships/oleObject" Target="../embeddings/oleObject274.bin"/><Relationship Id="rId7" Type="http://schemas.openxmlformats.org/officeDocument/2006/relationships/image" Target="../media/image231.wmf"/><Relationship Id="rId2" Type="http://schemas.openxmlformats.org/officeDocument/2006/relationships/slideLayout" Target="../slideLayouts/slideLayout1.xml"/><Relationship Id="rId16" Type="http://schemas.openxmlformats.org/officeDocument/2006/relationships/oleObject" Target="../embeddings/oleObject254.bin"/><Relationship Id="rId29" Type="http://schemas.openxmlformats.org/officeDocument/2006/relationships/image" Target="../media/image241.wmf"/><Relationship Id="rId11" Type="http://schemas.openxmlformats.org/officeDocument/2006/relationships/image" Target="../media/image233.wmf"/><Relationship Id="rId24" Type="http://schemas.openxmlformats.org/officeDocument/2006/relationships/oleObject" Target="../embeddings/oleObject258.bin"/><Relationship Id="rId32" Type="http://schemas.openxmlformats.org/officeDocument/2006/relationships/oleObject" Target="../embeddings/oleObject262.bin"/><Relationship Id="rId37" Type="http://schemas.openxmlformats.org/officeDocument/2006/relationships/image" Target="../media/image244.wmf"/><Relationship Id="rId40" Type="http://schemas.openxmlformats.org/officeDocument/2006/relationships/oleObject" Target="../embeddings/oleObject267.bin"/><Relationship Id="rId45" Type="http://schemas.openxmlformats.org/officeDocument/2006/relationships/image" Target="../media/image248.wmf"/><Relationship Id="rId53" Type="http://schemas.openxmlformats.org/officeDocument/2006/relationships/oleObject" Target="../embeddings/oleObject273.bin"/><Relationship Id="rId5" Type="http://schemas.openxmlformats.org/officeDocument/2006/relationships/image" Target="../media/image230.wmf"/><Relationship Id="rId10" Type="http://schemas.openxmlformats.org/officeDocument/2006/relationships/oleObject" Target="../embeddings/oleObject251.bin"/><Relationship Id="rId19" Type="http://schemas.openxmlformats.org/officeDocument/2006/relationships/image" Target="../media/image237.wmf"/><Relationship Id="rId31" Type="http://schemas.openxmlformats.org/officeDocument/2006/relationships/image" Target="../media/image242.wmf"/><Relationship Id="rId44" Type="http://schemas.openxmlformats.org/officeDocument/2006/relationships/oleObject" Target="../embeddings/oleObject269.bin"/><Relationship Id="rId52" Type="http://schemas.openxmlformats.org/officeDocument/2006/relationships/image" Target="../media/image251.wmf"/><Relationship Id="rId4" Type="http://schemas.openxmlformats.org/officeDocument/2006/relationships/oleObject" Target="../embeddings/oleObject248.bin"/><Relationship Id="rId9" Type="http://schemas.openxmlformats.org/officeDocument/2006/relationships/image" Target="../media/image232.wmf"/><Relationship Id="rId14" Type="http://schemas.openxmlformats.org/officeDocument/2006/relationships/oleObject" Target="../embeddings/oleObject253.bin"/><Relationship Id="rId22" Type="http://schemas.openxmlformats.org/officeDocument/2006/relationships/oleObject" Target="../embeddings/oleObject257.bin"/><Relationship Id="rId27" Type="http://schemas.openxmlformats.org/officeDocument/2006/relationships/image" Target="../media/image240.wmf"/><Relationship Id="rId30" Type="http://schemas.openxmlformats.org/officeDocument/2006/relationships/oleObject" Target="../embeddings/oleObject261.bin"/><Relationship Id="rId35" Type="http://schemas.openxmlformats.org/officeDocument/2006/relationships/image" Target="../media/image243.wmf"/><Relationship Id="rId43" Type="http://schemas.openxmlformats.org/officeDocument/2006/relationships/image" Target="../media/image247.wmf"/><Relationship Id="rId48" Type="http://schemas.openxmlformats.org/officeDocument/2006/relationships/oleObject" Target="../embeddings/oleObject271.bin"/><Relationship Id="rId56" Type="http://schemas.openxmlformats.org/officeDocument/2006/relationships/image" Target="../media/image253.wmf"/><Relationship Id="rId8" Type="http://schemas.openxmlformats.org/officeDocument/2006/relationships/oleObject" Target="../embeddings/oleObject250.bin"/><Relationship Id="rId51" Type="http://schemas.openxmlformats.org/officeDocument/2006/relationships/oleObject" Target="../embeddings/oleObject272.bin"/><Relationship Id="rId3" Type="http://schemas.openxmlformats.org/officeDocument/2006/relationships/notesSlide" Target="../notesSlides/notesSlide17.xml"/><Relationship Id="rId12" Type="http://schemas.openxmlformats.org/officeDocument/2006/relationships/oleObject" Target="../embeddings/oleObject252.bin"/><Relationship Id="rId17" Type="http://schemas.openxmlformats.org/officeDocument/2006/relationships/image" Target="../media/image236.wmf"/><Relationship Id="rId25" Type="http://schemas.openxmlformats.org/officeDocument/2006/relationships/image" Target="../media/image239.wmf"/><Relationship Id="rId33" Type="http://schemas.openxmlformats.org/officeDocument/2006/relationships/oleObject" Target="../embeddings/oleObject263.bin"/><Relationship Id="rId38" Type="http://schemas.openxmlformats.org/officeDocument/2006/relationships/oleObject" Target="../embeddings/oleObject266.bin"/><Relationship Id="rId46" Type="http://schemas.openxmlformats.org/officeDocument/2006/relationships/oleObject" Target="../embeddings/oleObject270.bin"/><Relationship Id="rId20" Type="http://schemas.openxmlformats.org/officeDocument/2006/relationships/oleObject" Target="../embeddings/oleObject256.bin"/><Relationship Id="rId41" Type="http://schemas.openxmlformats.org/officeDocument/2006/relationships/image" Target="../media/image246.wmf"/><Relationship Id="rId54" Type="http://schemas.openxmlformats.org/officeDocument/2006/relationships/image" Target="../media/image252.wmf"/><Relationship Id="rId1" Type="http://schemas.openxmlformats.org/officeDocument/2006/relationships/vmlDrawing" Target="../drawings/vmlDrawing16.vml"/><Relationship Id="rId6" Type="http://schemas.openxmlformats.org/officeDocument/2006/relationships/oleObject" Target="../embeddings/oleObject249.bin"/><Relationship Id="rId15" Type="http://schemas.openxmlformats.org/officeDocument/2006/relationships/image" Target="../media/image235.wmf"/><Relationship Id="rId23" Type="http://schemas.openxmlformats.org/officeDocument/2006/relationships/image" Target="../media/image119.wmf"/><Relationship Id="rId28" Type="http://schemas.openxmlformats.org/officeDocument/2006/relationships/oleObject" Target="../embeddings/oleObject260.bin"/><Relationship Id="rId36" Type="http://schemas.openxmlformats.org/officeDocument/2006/relationships/oleObject" Target="../embeddings/oleObject265.bin"/><Relationship Id="rId49" Type="http://schemas.openxmlformats.org/officeDocument/2006/relationships/image" Target="../media/image250.wmf"/></Relationships>
</file>

<file path=ppt/slides/_rels/slide18.xml.rels><?xml version="1.0" encoding="UTF-8" standalone="yes"?>
<Relationships xmlns="http://schemas.openxmlformats.org/package/2006/relationships"><Relationship Id="rId13" Type="http://schemas.openxmlformats.org/officeDocument/2006/relationships/image" Target="../media/image257.wmf"/><Relationship Id="rId18" Type="http://schemas.openxmlformats.org/officeDocument/2006/relationships/oleObject" Target="../embeddings/oleObject282.bin"/><Relationship Id="rId26" Type="http://schemas.openxmlformats.org/officeDocument/2006/relationships/oleObject" Target="../embeddings/oleObject286.bin"/><Relationship Id="rId39" Type="http://schemas.openxmlformats.org/officeDocument/2006/relationships/image" Target="../media/image263.wmf"/><Relationship Id="rId21" Type="http://schemas.openxmlformats.org/officeDocument/2006/relationships/image" Target="../media/image211.wmf"/><Relationship Id="rId34" Type="http://schemas.openxmlformats.org/officeDocument/2006/relationships/oleObject" Target="../embeddings/oleObject290.bin"/><Relationship Id="rId42" Type="http://schemas.openxmlformats.org/officeDocument/2006/relationships/oleObject" Target="../embeddings/oleObject294.bin"/><Relationship Id="rId47" Type="http://schemas.openxmlformats.org/officeDocument/2006/relationships/image" Target="../media/image222.wmf"/><Relationship Id="rId50" Type="http://schemas.openxmlformats.org/officeDocument/2006/relationships/oleObject" Target="../embeddings/oleObject298.bin"/><Relationship Id="rId55" Type="http://schemas.openxmlformats.org/officeDocument/2006/relationships/image" Target="../media/image268.wmf"/><Relationship Id="rId7" Type="http://schemas.openxmlformats.org/officeDocument/2006/relationships/image" Target="../media/image254.wmf"/><Relationship Id="rId2" Type="http://schemas.openxmlformats.org/officeDocument/2006/relationships/slideLayout" Target="../slideLayouts/slideLayout1.xml"/><Relationship Id="rId16" Type="http://schemas.openxmlformats.org/officeDocument/2006/relationships/oleObject" Target="../embeddings/oleObject281.bin"/><Relationship Id="rId29" Type="http://schemas.openxmlformats.org/officeDocument/2006/relationships/image" Target="../media/image259.wmf"/><Relationship Id="rId11" Type="http://schemas.openxmlformats.org/officeDocument/2006/relationships/image" Target="../media/image256.wmf"/><Relationship Id="rId24" Type="http://schemas.openxmlformats.org/officeDocument/2006/relationships/oleObject" Target="../embeddings/oleObject285.bin"/><Relationship Id="rId32" Type="http://schemas.openxmlformats.org/officeDocument/2006/relationships/oleObject" Target="../embeddings/oleObject289.bin"/><Relationship Id="rId37" Type="http://schemas.openxmlformats.org/officeDocument/2006/relationships/image" Target="../media/image262.wmf"/><Relationship Id="rId40" Type="http://schemas.openxmlformats.org/officeDocument/2006/relationships/oleObject" Target="../embeddings/oleObject293.bin"/><Relationship Id="rId45" Type="http://schemas.openxmlformats.org/officeDocument/2006/relationships/image" Target="../media/image264.wmf"/><Relationship Id="rId53" Type="http://schemas.openxmlformats.org/officeDocument/2006/relationships/image" Target="../media/image267.wmf"/><Relationship Id="rId5" Type="http://schemas.openxmlformats.org/officeDocument/2006/relationships/image" Target="../media/image204.wmf"/><Relationship Id="rId19" Type="http://schemas.openxmlformats.org/officeDocument/2006/relationships/image" Target="../media/image258.wmf"/><Relationship Id="rId4" Type="http://schemas.openxmlformats.org/officeDocument/2006/relationships/oleObject" Target="../embeddings/oleObject275.bin"/><Relationship Id="rId9" Type="http://schemas.openxmlformats.org/officeDocument/2006/relationships/image" Target="../media/image255.wmf"/><Relationship Id="rId14" Type="http://schemas.openxmlformats.org/officeDocument/2006/relationships/oleObject" Target="../embeddings/oleObject280.bin"/><Relationship Id="rId22" Type="http://schemas.openxmlformats.org/officeDocument/2006/relationships/oleObject" Target="../embeddings/oleObject284.bin"/><Relationship Id="rId27" Type="http://schemas.openxmlformats.org/officeDocument/2006/relationships/image" Target="../media/image214.wmf"/><Relationship Id="rId30" Type="http://schemas.openxmlformats.org/officeDocument/2006/relationships/oleObject" Target="../embeddings/oleObject288.bin"/><Relationship Id="rId35" Type="http://schemas.openxmlformats.org/officeDocument/2006/relationships/image" Target="../media/image261.wmf"/><Relationship Id="rId43" Type="http://schemas.openxmlformats.org/officeDocument/2006/relationships/image" Target="../media/image226.wmf"/><Relationship Id="rId48" Type="http://schemas.openxmlformats.org/officeDocument/2006/relationships/oleObject" Target="../embeddings/oleObject297.bin"/><Relationship Id="rId56" Type="http://schemas.openxmlformats.org/officeDocument/2006/relationships/oleObject" Target="../embeddings/oleObject301.bin"/><Relationship Id="rId8" Type="http://schemas.openxmlformats.org/officeDocument/2006/relationships/oleObject" Target="../embeddings/oleObject277.bin"/><Relationship Id="rId51" Type="http://schemas.openxmlformats.org/officeDocument/2006/relationships/image" Target="../media/image266.wmf"/><Relationship Id="rId3" Type="http://schemas.openxmlformats.org/officeDocument/2006/relationships/notesSlide" Target="../notesSlides/notesSlide18.xml"/><Relationship Id="rId12" Type="http://schemas.openxmlformats.org/officeDocument/2006/relationships/oleObject" Target="../embeddings/oleObject279.bin"/><Relationship Id="rId17" Type="http://schemas.openxmlformats.org/officeDocument/2006/relationships/image" Target="../media/image209.wmf"/><Relationship Id="rId25" Type="http://schemas.openxmlformats.org/officeDocument/2006/relationships/image" Target="../media/image213.wmf"/><Relationship Id="rId33" Type="http://schemas.openxmlformats.org/officeDocument/2006/relationships/image" Target="../media/image217.wmf"/><Relationship Id="rId38" Type="http://schemas.openxmlformats.org/officeDocument/2006/relationships/oleObject" Target="../embeddings/oleObject292.bin"/><Relationship Id="rId46" Type="http://schemas.openxmlformats.org/officeDocument/2006/relationships/oleObject" Target="../embeddings/oleObject296.bin"/><Relationship Id="rId20" Type="http://schemas.openxmlformats.org/officeDocument/2006/relationships/oleObject" Target="../embeddings/oleObject283.bin"/><Relationship Id="rId41" Type="http://schemas.openxmlformats.org/officeDocument/2006/relationships/image" Target="../media/image221.wmf"/><Relationship Id="rId54" Type="http://schemas.openxmlformats.org/officeDocument/2006/relationships/oleObject" Target="../embeddings/oleObject300.bin"/><Relationship Id="rId1" Type="http://schemas.openxmlformats.org/officeDocument/2006/relationships/vmlDrawing" Target="../drawings/vmlDrawing17.vml"/><Relationship Id="rId6" Type="http://schemas.openxmlformats.org/officeDocument/2006/relationships/oleObject" Target="../embeddings/oleObject276.bin"/><Relationship Id="rId15" Type="http://schemas.openxmlformats.org/officeDocument/2006/relationships/image" Target="../media/image47.wmf"/><Relationship Id="rId23" Type="http://schemas.openxmlformats.org/officeDocument/2006/relationships/image" Target="../media/image212.wmf"/><Relationship Id="rId28" Type="http://schemas.openxmlformats.org/officeDocument/2006/relationships/oleObject" Target="../embeddings/oleObject287.bin"/><Relationship Id="rId36" Type="http://schemas.openxmlformats.org/officeDocument/2006/relationships/oleObject" Target="../embeddings/oleObject291.bin"/><Relationship Id="rId49" Type="http://schemas.openxmlformats.org/officeDocument/2006/relationships/image" Target="../media/image265.wmf"/><Relationship Id="rId57" Type="http://schemas.openxmlformats.org/officeDocument/2006/relationships/image" Target="../media/image269.wmf"/><Relationship Id="rId10" Type="http://schemas.openxmlformats.org/officeDocument/2006/relationships/oleObject" Target="../embeddings/oleObject278.bin"/><Relationship Id="rId31" Type="http://schemas.openxmlformats.org/officeDocument/2006/relationships/image" Target="../media/image260.wmf"/><Relationship Id="rId44" Type="http://schemas.openxmlformats.org/officeDocument/2006/relationships/oleObject" Target="../embeddings/oleObject295.bin"/><Relationship Id="rId52" Type="http://schemas.openxmlformats.org/officeDocument/2006/relationships/oleObject" Target="../embeddings/oleObject299.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04.bin"/><Relationship Id="rId13" Type="http://schemas.openxmlformats.org/officeDocument/2006/relationships/image" Target="../media/image274.wmf"/><Relationship Id="rId18" Type="http://schemas.openxmlformats.org/officeDocument/2006/relationships/oleObject" Target="../embeddings/oleObject309.bin"/><Relationship Id="rId3" Type="http://schemas.openxmlformats.org/officeDocument/2006/relationships/notesSlide" Target="../notesSlides/notesSlide19.xml"/><Relationship Id="rId21" Type="http://schemas.openxmlformats.org/officeDocument/2006/relationships/oleObject" Target="../embeddings/oleObject310.bin"/><Relationship Id="rId7" Type="http://schemas.openxmlformats.org/officeDocument/2006/relationships/image" Target="../media/image271.wmf"/><Relationship Id="rId12" Type="http://schemas.openxmlformats.org/officeDocument/2006/relationships/oleObject" Target="../embeddings/oleObject306.bin"/><Relationship Id="rId17" Type="http://schemas.openxmlformats.org/officeDocument/2006/relationships/image" Target="../media/image276.wmf"/><Relationship Id="rId2" Type="http://schemas.openxmlformats.org/officeDocument/2006/relationships/slideLayout" Target="../slideLayouts/slideLayout1.xml"/><Relationship Id="rId16" Type="http://schemas.openxmlformats.org/officeDocument/2006/relationships/oleObject" Target="../embeddings/oleObject308.bin"/><Relationship Id="rId20" Type="http://schemas.openxmlformats.org/officeDocument/2006/relationships/slide" Target="slide11.xml"/><Relationship Id="rId1" Type="http://schemas.openxmlformats.org/officeDocument/2006/relationships/vmlDrawing" Target="../drawings/vmlDrawing18.vml"/><Relationship Id="rId6" Type="http://schemas.openxmlformats.org/officeDocument/2006/relationships/oleObject" Target="../embeddings/oleObject303.bin"/><Relationship Id="rId11" Type="http://schemas.openxmlformats.org/officeDocument/2006/relationships/image" Target="../media/image273.wmf"/><Relationship Id="rId5" Type="http://schemas.openxmlformats.org/officeDocument/2006/relationships/image" Target="../media/image270.wmf"/><Relationship Id="rId15" Type="http://schemas.openxmlformats.org/officeDocument/2006/relationships/image" Target="../media/image275.wmf"/><Relationship Id="rId10" Type="http://schemas.openxmlformats.org/officeDocument/2006/relationships/oleObject" Target="../embeddings/oleObject305.bin"/><Relationship Id="rId19" Type="http://schemas.openxmlformats.org/officeDocument/2006/relationships/image" Target="../media/image277.wmf"/><Relationship Id="rId4" Type="http://schemas.openxmlformats.org/officeDocument/2006/relationships/oleObject" Target="../embeddings/oleObject302.bin"/><Relationship Id="rId9" Type="http://schemas.openxmlformats.org/officeDocument/2006/relationships/image" Target="../media/image272.wmf"/><Relationship Id="rId14" Type="http://schemas.openxmlformats.org/officeDocument/2006/relationships/oleObject" Target="../embeddings/oleObject307.bin"/><Relationship Id="rId22" Type="http://schemas.openxmlformats.org/officeDocument/2006/relationships/image" Target="../media/image278.w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18" Type="http://schemas.openxmlformats.org/officeDocument/2006/relationships/oleObject" Target="../embeddings/oleObject8.bin"/><Relationship Id="rId3" Type="http://schemas.openxmlformats.org/officeDocument/2006/relationships/notesSlide" Target="../notesSlides/notesSlide2.xml"/><Relationship Id="rId7" Type="http://schemas.openxmlformats.org/officeDocument/2006/relationships/image" Target="../media/image3.wmf"/><Relationship Id="rId12" Type="http://schemas.openxmlformats.org/officeDocument/2006/relationships/oleObject" Target="../embeddings/oleObject5.bin"/><Relationship Id="rId17" Type="http://schemas.openxmlformats.org/officeDocument/2006/relationships/image" Target="../media/image8.wmf"/><Relationship Id="rId2" Type="http://schemas.openxmlformats.org/officeDocument/2006/relationships/slideLayout" Target="../slideLayouts/slideLayout1.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4.bin"/><Relationship Id="rId19"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13.bin"/><Relationship Id="rId3" Type="http://schemas.openxmlformats.org/officeDocument/2006/relationships/notesSlide" Target="../notesSlides/notesSlide20.xml"/><Relationship Id="rId7" Type="http://schemas.openxmlformats.org/officeDocument/2006/relationships/image" Target="../media/image280.wmf"/><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oleObject" Target="../embeddings/oleObject312.bin"/><Relationship Id="rId11" Type="http://schemas.openxmlformats.org/officeDocument/2006/relationships/hyperlink" Target="file:///D:\Math-a1\Math_2b.pptx#-1,33,6.1 Alternative theorem -- Introduction 2" TargetMode="External"/><Relationship Id="rId5" Type="http://schemas.openxmlformats.org/officeDocument/2006/relationships/image" Target="../media/image279.wmf"/><Relationship Id="rId10" Type="http://schemas.openxmlformats.org/officeDocument/2006/relationships/slide" Target="slide11.xml"/><Relationship Id="rId4" Type="http://schemas.openxmlformats.org/officeDocument/2006/relationships/oleObject" Target="../embeddings/oleObject311.bin"/><Relationship Id="rId9" Type="http://schemas.openxmlformats.org/officeDocument/2006/relationships/image" Target="../media/image281.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16.bin"/><Relationship Id="rId13" Type="http://schemas.openxmlformats.org/officeDocument/2006/relationships/image" Target="../media/image286.wmf"/><Relationship Id="rId18" Type="http://schemas.openxmlformats.org/officeDocument/2006/relationships/oleObject" Target="../embeddings/oleObject321.bin"/><Relationship Id="rId26" Type="http://schemas.openxmlformats.org/officeDocument/2006/relationships/oleObject" Target="../embeddings/oleObject325.bin"/><Relationship Id="rId3" Type="http://schemas.openxmlformats.org/officeDocument/2006/relationships/notesSlide" Target="../notesSlides/notesSlide21.xml"/><Relationship Id="rId21" Type="http://schemas.openxmlformats.org/officeDocument/2006/relationships/image" Target="../media/image290.wmf"/><Relationship Id="rId7" Type="http://schemas.openxmlformats.org/officeDocument/2006/relationships/image" Target="../media/image283.wmf"/><Relationship Id="rId12" Type="http://schemas.openxmlformats.org/officeDocument/2006/relationships/oleObject" Target="../embeddings/oleObject318.bin"/><Relationship Id="rId17" Type="http://schemas.openxmlformats.org/officeDocument/2006/relationships/image" Target="../media/image288.wmf"/><Relationship Id="rId25" Type="http://schemas.openxmlformats.org/officeDocument/2006/relationships/image" Target="../media/image292.wmf"/><Relationship Id="rId2" Type="http://schemas.openxmlformats.org/officeDocument/2006/relationships/slideLayout" Target="../slideLayouts/slideLayout1.xml"/><Relationship Id="rId16" Type="http://schemas.openxmlformats.org/officeDocument/2006/relationships/oleObject" Target="../embeddings/oleObject320.bin"/><Relationship Id="rId20" Type="http://schemas.openxmlformats.org/officeDocument/2006/relationships/oleObject" Target="../embeddings/oleObject322.bin"/><Relationship Id="rId29" Type="http://schemas.openxmlformats.org/officeDocument/2006/relationships/image" Target="../media/image294.wmf"/><Relationship Id="rId1" Type="http://schemas.openxmlformats.org/officeDocument/2006/relationships/vmlDrawing" Target="../drawings/vmlDrawing20.vml"/><Relationship Id="rId6" Type="http://schemas.openxmlformats.org/officeDocument/2006/relationships/oleObject" Target="../embeddings/oleObject315.bin"/><Relationship Id="rId11" Type="http://schemas.openxmlformats.org/officeDocument/2006/relationships/image" Target="../media/image285.wmf"/><Relationship Id="rId24" Type="http://schemas.openxmlformats.org/officeDocument/2006/relationships/oleObject" Target="../embeddings/oleObject324.bin"/><Relationship Id="rId5" Type="http://schemas.openxmlformats.org/officeDocument/2006/relationships/image" Target="../media/image282.wmf"/><Relationship Id="rId15" Type="http://schemas.openxmlformats.org/officeDocument/2006/relationships/image" Target="../media/image287.wmf"/><Relationship Id="rId23" Type="http://schemas.openxmlformats.org/officeDocument/2006/relationships/image" Target="../media/image291.wmf"/><Relationship Id="rId28" Type="http://schemas.openxmlformats.org/officeDocument/2006/relationships/oleObject" Target="../embeddings/oleObject326.bin"/><Relationship Id="rId10" Type="http://schemas.openxmlformats.org/officeDocument/2006/relationships/oleObject" Target="../embeddings/oleObject317.bin"/><Relationship Id="rId19" Type="http://schemas.openxmlformats.org/officeDocument/2006/relationships/image" Target="../media/image289.wmf"/><Relationship Id="rId4" Type="http://schemas.openxmlformats.org/officeDocument/2006/relationships/oleObject" Target="../embeddings/oleObject314.bin"/><Relationship Id="rId9" Type="http://schemas.openxmlformats.org/officeDocument/2006/relationships/image" Target="../media/image284.wmf"/><Relationship Id="rId14" Type="http://schemas.openxmlformats.org/officeDocument/2006/relationships/oleObject" Target="../embeddings/oleObject319.bin"/><Relationship Id="rId22" Type="http://schemas.openxmlformats.org/officeDocument/2006/relationships/oleObject" Target="../embeddings/oleObject323.bin"/><Relationship Id="rId27" Type="http://schemas.openxmlformats.org/officeDocument/2006/relationships/image" Target="../media/image293.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29.bin"/><Relationship Id="rId13" Type="http://schemas.openxmlformats.org/officeDocument/2006/relationships/image" Target="../media/image299.wmf"/><Relationship Id="rId18" Type="http://schemas.openxmlformats.org/officeDocument/2006/relationships/oleObject" Target="../embeddings/oleObject334.bin"/><Relationship Id="rId26" Type="http://schemas.openxmlformats.org/officeDocument/2006/relationships/oleObject" Target="../embeddings/oleObject338.bin"/><Relationship Id="rId3" Type="http://schemas.openxmlformats.org/officeDocument/2006/relationships/notesSlide" Target="../notesSlides/notesSlide22.xml"/><Relationship Id="rId21" Type="http://schemas.openxmlformats.org/officeDocument/2006/relationships/image" Target="../media/image303.wmf"/><Relationship Id="rId7" Type="http://schemas.openxmlformats.org/officeDocument/2006/relationships/image" Target="../media/image296.wmf"/><Relationship Id="rId12" Type="http://schemas.openxmlformats.org/officeDocument/2006/relationships/oleObject" Target="../embeddings/oleObject331.bin"/><Relationship Id="rId17" Type="http://schemas.openxmlformats.org/officeDocument/2006/relationships/image" Target="../media/image301.wmf"/><Relationship Id="rId25" Type="http://schemas.openxmlformats.org/officeDocument/2006/relationships/image" Target="../media/image305.wmf"/><Relationship Id="rId2" Type="http://schemas.openxmlformats.org/officeDocument/2006/relationships/slideLayout" Target="../slideLayouts/slideLayout1.xml"/><Relationship Id="rId16" Type="http://schemas.openxmlformats.org/officeDocument/2006/relationships/oleObject" Target="../embeddings/oleObject333.bin"/><Relationship Id="rId20" Type="http://schemas.openxmlformats.org/officeDocument/2006/relationships/oleObject" Target="../embeddings/oleObject335.bin"/><Relationship Id="rId29" Type="http://schemas.openxmlformats.org/officeDocument/2006/relationships/image" Target="../media/image307.wmf"/><Relationship Id="rId1" Type="http://schemas.openxmlformats.org/officeDocument/2006/relationships/vmlDrawing" Target="../drawings/vmlDrawing21.vml"/><Relationship Id="rId6" Type="http://schemas.openxmlformats.org/officeDocument/2006/relationships/oleObject" Target="../embeddings/oleObject328.bin"/><Relationship Id="rId11" Type="http://schemas.openxmlformats.org/officeDocument/2006/relationships/image" Target="../media/image298.wmf"/><Relationship Id="rId24" Type="http://schemas.openxmlformats.org/officeDocument/2006/relationships/oleObject" Target="../embeddings/oleObject337.bin"/><Relationship Id="rId5" Type="http://schemas.openxmlformats.org/officeDocument/2006/relationships/image" Target="../media/image295.wmf"/><Relationship Id="rId15" Type="http://schemas.openxmlformats.org/officeDocument/2006/relationships/image" Target="../media/image300.wmf"/><Relationship Id="rId23" Type="http://schemas.openxmlformats.org/officeDocument/2006/relationships/image" Target="../media/image304.wmf"/><Relationship Id="rId28" Type="http://schemas.openxmlformats.org/officeDocument/2006/relationships/oleObject" Target="../embeddings/oleObject339.bin"/><Relationship Id="rId10" Type="http://schemas.openxmlformats.org/officeDocument/2006/relationships/oleObject" Target="../embeddings/oleObject330.bin"/><Relationship Id="rId19" Type="http://schemas.openxmlformats.org/officeDocument/2006/relationships/image" Target="../media/image302.wmf"/><Relationship Id="rId31" Type="http://schemas.openxmlformats.org/officeDocument/2006/relationships/image" Target="../media/image308.wmf"/><Relationship Id="rId4" Type="http://schemas.openxmlformats.org/officeDocument/2006/relationships/oleObject" Target="../embeddings/oleObject327.bin"/><Relationship Id="rId9" Type="http://schemas.openxmlformats.org/officeDocument/2006/relationships/image" Target="../media/image297.wmf"/><Relationship Id="rId14" Type="http://schemas.openxmlformats.org/officeDocument/2006/relationships/oleObject" Target="../embeddings/oleObject332.bin"/><Relationship Id="rId22" Type="http://schemas.openxmlformats.org/officeDocument/2006/relationships/oleObject" Target="../embeddings/oleObject336.bin"/><Relationship Id="rId27" Type="http://schemas.openxmlformats.org/officeDocument/2006/relationships/image" Target="../media/image306.wmf"/><Relationship Id="rId30" Type="http://schemas.openxmlformats.org/officeDocument/2006/relationships/oleObject" Target="../embeddings/oleObject340.bin"/></Relationships>
</file>

<file path=ppt/slides/_rels/slide23.xml.rels><?xml version="1.0" encoding="UTF-8" standalone="yes"?>
<Relationships xmlns="http://schemas.openxmlformats.org/package/2006/relationships"><Relationship Id="rId13" Type="http://schemas.openxmlformats.org/officeDocument/2006/relationships/image" Target="../media/image313.wmf"/><Relationship Id="rId18" Type="http://schemas.openxmlformats.org/officeDocument/2006/relationships/oleObject" Target="../embeddings/oleObject348.bin"/><Relationship Id="rId26" Type="http://schemas.openxmlformats.org/officeDocument/2006/relationships/oleObject" Target="../embeddings/oleObject352.bin"/><Relationship Id="rId39" Type="http://schemas.openxmlformats.org/officeDocument/2006/relationships/slide" Target="slide22.xml"/><Relationship Id="rId21" Type="http://schemas.openxmlformats.org/officeDocument/2006/relationships/image" Target="../media/image317.wmf"/><Relationship Id="rId34" Type="http://schemas.openxmlformats.org/officeDocument/2006/relationships/oleObject" Target="../embeddings/oleObject356.bin"/><Relationship Id="rId42" Type="http://schemas.openxmlformats.org/officeDocument/2006/relationships/oleObject" Target="../embeddings/oleObject359.bin"/><Relationship Id="rId7" Type="http://schemas.openxmlformats.org/officeDocument/2006/relationships/image" Target="../media/image310.wmf"/><Relationship Id="rId2" Type="http://schemas.openxmlformats.org/officeDocument/2006/relationships/slideLayout" Target="../slideLayouts/slideLayout1.xml"/><Relationship Id="rId16" Type="http://schemas.openxmlformats.org/officeDocument/2006/relationships/oleObject" Target="../embeddings/oleObject347.bin"/><Relationship Id="rId20" Type="http://schemas.openxmlformats.org/officeDocument/2006/relationships/oleObject" Target="../embeddings/oleObject349.bin"/><Relationship Id="rId29" Type="http://schemas.openxmlformats.org/officeDocument/2006/relationships/image" Target="../media/image321.wmf"/><Relationship Id="rId41" Type="http://schemas.openxmlformats.org/officeDocument/2006/relationships/image" Target="../media/image326.wmf"/><Relationship Id="rId1" Type="http://schemas.openxmlformats.org/officeDocument/2006/relationships/vmlDrawing" Target="../drawings/vmlDrawing22.vml"/><Relationship Id="rId6" Type="http://schemas.openxmlformats.org/officeDocument/2006/relationships/oleObject" Target="../embeddings/oleObject342.bin"/><Relationship Id="rId11" Type="http://schemas.openxmlformats.org/officeDocument/2006/relationships/image" Target="../media/image312.wmf"/><Relationship Id="rId24" Type="http://schemas.openxmlformats.org/officeDocument/2006/relationships/oleObject" Target="../embeddings/oleObject351.bin"/><Relationship Id="rId32" Type="http://schemas.openxmlformats.org/officeDocument/2006/relationships/oleObject" Target="../embeddings/oleObject355.bin"/><Relationship Id="rId37" Type="http://schemas.openxmlformats.org/officeDocument/2006/relationships/oleObject" Target="../embeddings/oleObject357.bin"/><Relationship Id="rId40" Type="http://schemas.openxmlformats.org/officeDocument/2006/relationships/oleObject" Target="../embeddings/oleObject358.bin"/><Relationship Id="rId5" Type="http://schemas.openxmlformats.org/officeDocument/2006/relationships/image" Target="../media/image309.wmf"/><Relationship Id="rId15" Type="http://schemas.openxmlformats.org/officeDocument/2006/relationships/image" Target="../media/image314.wmf"/><Relationship Id="rId23" Type="http://schemas.openxmlformats.org/officeDocument/2006/relationships/image" Target="../media/image318.wmf"/><Relationship Id="rId28" Type="http://schemas.openxmlformats.org/officeDocument/2006/relationships/oleObject" Target="../embeddings/oleObject353.bin"/><Relationship Id="rId36" Type="http://schemas.openxmlformats.org/officeDocument/2006/relationships/hyperlink" Target="file:///F:\01-Math-a1\Math_3b.pptx#-1,4,3.3 Example &#8211; Laplace eq. in a disk (cont.1)" TargetMode="External"/><Relationship Id="rId10" Type="http://schemas.openxmlformats.org/officeDocument/2006/relationships/oleObject" Target="../embeddings/oleObject344.bin"/><Relationship Id="rId19" Type="http://schemas.openxmlformats.org/officeDocument/2006/relationships/image" Target="../media/image316.wmf"/><Relationship Id="rId31" Type="http://schemas.openxmlformats.org/officeDocument/2006/relationships/image" Target="../media/image322.wmf"/><Relationship Id="rId4" Type="http://schemas.openxmlformats.org/officeDocument/2006/relationships/oleObject" Target="../embeddings/oleObject341.bin"/><Relationship Id="rId9" Type="http://schemas.openxmlformats.org/officeDocument/2006/relationships/image" Target="../media/image311.wmf"/><Relationship Id="rId14" Type="http://schemas.openxmlformats.org/officeDocument/2006/relationships/oleObject" Target="../embeddings/oleObject346.bin"/><Relationship Id="rId22" Type="http://schemas.openxmlformats.org/officeDocument/2006/relationships/oleObject" Target="../embeddings/oleObject350.bin"/><Relationship Id="rId27" Type="http://schemas.openxmlformats.org/officeDocument/2006/relationships/image" Target="../media/image320.wmf"/><Relationship Id="rId30" Type="http://schemas.openxmlformats.org/officeDocument/2006/relationships/oleObject" Target="../embeddings/oleObject354.bin"/><Relationship Id="rId35" Type="http://schemas.openxmlformats.org/officeDocument/2006/relationships/image" Target="../media/image324.wmf"/><Relationship Id="rId43" Type="http://schemas.openxmlformats.org/officeDocument/2006/relationships/image" Target="../media/image327.wmf"/><Relationship Id="rId8" Type="http://schemas.openxmlformats.org/officeDocument/2006/relationships/oleObject" Target="../embeddings/oleObject343.bin"/><Relationship Id="rId3" Type="http://schemas.openxmlformats.org/officeDocument/2006/relationships/notesSlide" Target="../notesSlides/notesSlide23.xml"/><Relationship Id="rId12" Type="http://schemas.openxmlformats.org/officeDocument/2006/relationships/oleObject" Target="../embeddings/oleObject345.bin"/><Relationship Id="rId17" Type="http://schemas.openxmlformats.org/officeDocument/2006/relationships/image" Target="../media/image315.wmf"/><Relationship Id="rId25" Type="http://schemas.openxmlformats.org/officeDocument/2006/relationships/image" Target="../media/image319.wmf"/><Relationship Id="rId33" Type="http://schemas.openxmlformats.org/officeDocument/2006/relationships/image" Target="../media/image323.wmf"/><Relationship Id="rId38" Type="http://schemas.openxmlformats.org/officeDocument/2006/relationships/image" Target="../media/image325.wmf"/></Relationships>
</file>

<file path=ppt/slides/_rels/slide24.xml.rels><?xml version="1.0" encoding="UTF-8" standalone="yes"?>
<Relationships xmlns="http://schemas.openxmlformats.org/package/2006/relationships"><Relationship Id="rId13" Type="http://schemas.openxmlformats.org/officeDocument/2006/relationships/image" Target="../media/image314.wmf"/><Relationship Id="rId18" Type="http://schemas.openxmlformats.org/officeDocument/2006/relationships/oleObject" Target="../embeddings/oleObject367.bin"/><Relationship Id="rId26" Type="http://schemas.openxmlformats.org/officeDocument/2006/relationships/image" Target="../media/image335.wmf"/><Relationship Id="rId3" Type="http://schemas.openxmlformats.org/officeDocument/2006/relationships/notesSlide" Target="../notesSlides/notesSlide24.xml"/><Relationship Id="rId21" Type="http://schemas.openxmlformats.org/officeDocument/2006/relationships/oleObject" Target="../embeddings/oleObject368.bin"/><Relationship Id="rId7" Type="http://schemas.openxmlformats.org/officeDocument/2006/relationships/image" Target="../media/image326.wmf"/><Relationship Id="rId12" Type="http://schemas.openxmlformats.org/officeDocument/2006/relationships/oleObject" Target="../embeddings/oleObject364.bin"/><Relationship Id="rId17" Type="http://schemas.openxmlformats.org/officeDocument/2006/relationships/image" Target="../media/image331.wmf"/><Relationship Id="rId25" Type="http://schemas.openxmlformats.org/officeDocument/2006/relationships/oleObject" Target="../embeddings/oleObject370.bin"/><Relationship Id="rId33" Type="http://schemas.openxmlformats.org/officeDocument/2006/relationships/slide" Target="slide22.xml"/><Relationship Id="rId2" Type="http://schemas.openxmlformats.org/officeDocument/2006/relationships/slideLayout" Target="../slideLayouts/slideLayout1.xml"/><Relationship Id="rId16" Type="http://schemas.openxmlformats.org/officeDocument/2006/relationships/oleObject" Target="../embeddings/oleObject366.bin"/><Relationship Id="rId20" Type="http://schemas.openxmlformats.org/officeDocument/2006/relationships/slide" Target="slide31.xml"/><Relationship Id="rId29" Type="http://schemas.openxmlformats.org/officeDocument/2006/relationships/oleObject" Target="../embeddings/oleObject372.bin"/><Relationship Id="rId1" Type="http://schemas.openxmlformats.org/officeDocument/2006/relationships/vmlDrawing" Target="../drawings/vmlDrawing23.vml"/><Relationship Id="rId6" Type="http://schemas.openxmlformats.org/officeDocument/2006/relationships/oleObject" Target="../embeddings/oleObject361.bin"/><Relationship Id="rId11" Type="http://schemas.openxmlformats.org/officeDocument/2006/relationships/image" Target="../media/image329.wmf"/><Relationship Id="rId24" Type="http://schemas.openxmlformats.org/officeDocument/2006/relationships/image" Target="../media/image334.wmf"/><Relationship Id="rId32" Type="http://schemas.openxmlformats.org/officeDocument/2006/relationships/image" Target="../media/image338.wmf"/><Relationship Id="rId5" Type="http://schemas.openxmlformats.org/officeDocument/2006/relationships/image" Target="../media/image328.wmf"/><Relationship Id="rId15" Type="http://schemas.openxmlformats.org/officeDocument/2006/relationships/image" Target="../media/image330.wmf"/><Relationship Id="rId23" Type="http://schemas.openxmlformats.org/officeDocument/2006/relationships/oleObject" Target="../embeddings/oleObject369.bin"/><Relationship Id="rId28" Type="http://schemas.openxmlformats.org/officeDocument/2006/relationships/image" Target="../media/image336.wmf"/><Relationship Id="rId10" Type="http://schemas.openxmlformats.org/officeDocument/2006/relationships/oleObject" Target="../embeddings/oleObject363.bin"/><Relationship Id="rId19" Type="http://schemas.openxmlformats.org/officeDocument/2006/relationships/image" Target="../media/image332.wmf"/><Relationship Id="rId31" Type="http://schemas.openxmlformats.org/officeDocument/2006/relationships/oleObject" Target="../embeddings/oleObject373.bin"/><Relationship Id="rId4" Type="http://schemas.openxmlformats.org/officeDocument/2006/relationships/oleObject" Target="../embeddings/oleObject360.bin"/><Relationship Id="rId9" Type="http://schemas.openxmlformats.org/officeDocument/2006/relationships/image" Target="../media/image297.wmf"/><Relationship Id="rId14" Type="http://schemas.openxmlformats.org/officeDocument/2006/relationships/oleObject" Target="../embeddings/oleObject365.bin"/><Relationship Id="rId22" Type="http://schemas.openxmlformats.org/officeDocument/2006/relationships/image" Target="../media/image333.wmf"/><Relationship Id="rId27" Type="http://schemas.openxmlformats.org/officeDocument/2006/relationships/oleObject" Target="../embeddings/oleObject371.bin"/><Relationship Id="rId30" Type="http://schemas.openxmlformats.org/officeDocument/2006/relationships/image" Target="../media/image337.wmf"/><Relationship Id="rId8" Type="http://schemas.openxmlformats.org/officeDocument/2006/relationships/oleObject" Target="../embeddings/oleObject362.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76.bin"/><Relationship Id="rId13" Type="http://schemas.openxmlformats.org/officeDocument/2006/relationships/image" Target="../media/image343.wmf"/><Relationship Id="rId18" Type="http://schemas.openxmlformats.org/officeDocument/2006/relationships/oleObject" Target="../embeddings/oleObject381.bin"/><Relationship Id="rId26" Type="http://schemas.openxmlformats.org/officeDocument/2006/relationships/oleObject" Target="../embeddings/oleObject385.bin"/><Relationship Id="rId3" Type="http://schemas.openxmlformats.org/officeDocument/2006/relationships/notesSlide" Target="../notesSlides/notesSlide25.xml"/><Relationship Id="rId21" Type="http://schemas.openxmlformats.org/officeDocument/2006/relationships/image" Target="../media/image347.wmf"/><Relationship Id="rId7" Type="http://schemas.openxmlformats.org/officeDocument/2006/relationships/image" Target="../media/image340.wmf"/><Relationship Id="rId12" Type="http://schemas.openxmlformats.org/officeDocument/2006/relationships/oleObject" Target="../embeddings/oleObject378.bin"/><Relationship Id="rId17" Type="http://schemas.openxmlformats.org/officeDocument/2006/relationships/image" Target="../media/image345.wmf"/><Relationship Id="rId25" Type="http://schemas.openxmlformats.org/officeDocument/2006/relationships/image" Target="../media/image349.wmf"/><Relationship Id="rId2" Type="http://schemas.openxmlformats.org/officeDocument/2006/relationships/slideLayout" Target="../slideLayouts/slideLayout1.xml"/><Relationship Id="rId16" Type="http://schemas.openxmlformats.org/officeDocument/2006/relationships/oleObject" Target="../embeddings/oleObject380.bin"/><Relationship Id="rId20" Type="http://schemas.openxmlformats.org/officeDocument/2006/relationships/oleObject" Target="../embeddings/oleObject382.bin"/><Relationship Id="rId29" Type="http://schemas.openxmlformats.org/officeDocument/2006/relationships/slide" Target="slide24.xml"/><Relationship Id="rId1" Type="http://schemas.openxmlformats.org/officeDocument/2006/relationships/vmlDrawing" Target="../drawings/vmlDrawing24.vml"/><Relationship Id="rId6" Type="http://schemas.openxmlformats.org/officeDocument/2006/relationships/oleObject" Target="../embeddings/oleObject375.bin"/><Relationship Id="rId11" Type="http://schemas.openxmlformats.org/officeDocument/2006/relationships/image" Target="../media/image342.wmf"/><Relationship Id="rId24" Type="http://schemas.openxmlformats.org/officeDocument/2006/relationships/oleObject" Target="../embeddings/oleObject384.bin"/><Relationship Id="rId5" Type="http://schemas.openxmlformats.org/officeDocument/2006/relationships/image" Target="../media/image339.wmf"/><Relationship Id="rId15" Type="http://schemas.openxmlformats.org/officeDocument/2006/relationships/image" Target="../media/image344.wmf"/><Relationship Id="rId23" Type="http://schemas.openxmlformats.org/officeDocument/2006/relationships/image" Target="../media/image348.wmf"/><Relationship Id="rId28" Type="http://schemas.openxmlformats.org/officeDocument/2006/relationships/slide" Target="slide23.xml"/><Relationship Id="rId10" Type="http://schemas.openxmlformats.org/officeDocument/2006/relationships/oleObject" Target="../embeddings/oleObject377.bin"/><Relationship Id="rId19" Type="http://schemas.openxmlformats.org/officeDocument/2006/relationships/image" Target="../media/image346.wmf"/><Relationship Id="rId4" Type="http://schemas.openxmlformats.org/officeDocument/2006/relationships/oleObject" Target="../embeddings/oleObject374.bin"/><Relationship Id="rId9" Type="http://schemas.openxmlformats.org/officeDocument/2006/relationships/image" Target="../media/image341.wmf"/><Relationship Id="rId14" Type="http://schemas.openxmlformats.org/officeDocument/2006/relationships/oleObject" Target="../embeddings/oleObject379.bin"/><Relationship Id="rId22" Type="http://schemas.openxmlformats.org/officeDocument/2006/relationships/oleObject" Target="../embeddings/oleObject383.bin"/><Relationship Id="rId27" Type="http://schemas.openxmlformats.org/officeDocument/2006/relationships/image" Target="../media/image350.wmf"/></Relationships>
</file>

<file path=ppt/slides/_rels/slide26.xml.rels><?xml version="1.0" encoding="UTF-8" standalone="yes"?>
<Relationships xmlns="http://schemas.openxmlformats.org/package/2006/relationships"><Relationship Id="rId13" Type="http://schemas.openxmlformats.org/officeDocument/2006/relationships/image" Target="../media/image355.wmf"/><Relationship Id="rId18" Type="http://schemas.openxmlformats.org/officeDocument/2006/relationships/oleObject" Target="../embeddings/oleObject393.bin"/><Relationship Id="rId26" Type="http://schemas.openxmlformats.org/officeDocument/2006/relationships/oleObject" Target="../embeddings/oleObject397.bin"/><Relationship Id="rId3" Type="http://schemas.openxmlformats.org/officeDocument/2006/relationships/notesSlide" Target="../notesSlides/notesSlide26.xml"/><Relationship Id="rId21" Type="http://schemas.openxmlformats.org/officeDocument/2006/relationships/image" Target="../media/image359.wmf"/><Relationship Id="rId34" Type="http://schemas.openxmlformats.org/officeDocument/2006/relationships/oleObject" Target="../embeddings/oleObject401.bin"/><Relationship Id="rId7" Type="http://schemas.openxmlformats.org/officeDocument/2006/relationships/image" Target="../media/image352.wmf"/><Relationship Id="rId12" Type="http://schemas.openxmlformats.org/officeDocument/2006/relationships/oleObject" Target="../embeddings/oleObject390.bin"/><Relationship Id="rId17" Type="http://schemas.openxmlformats.org/officeDocument/2006/relationships/image" Target="../media/image357.wmf"/><Relationship Id="rId25" Type="http://schemas.openxmlformats.org/officeDocument/2006/relationships/image" Target="../media/image361.wmf"/><Relationship Id="rId33" Type="http://schemas.openxmlformats.org/officeDocument/2006/relationships/image" Target="../media/image365.wmf"/><Relationship Id="rId2" Type="http://schemas.openxmlformats.org/officeDocument/2006/relationships/slideLayout" Target="../slideLayouts/slideLayout1.xml"/><Relationship Id="rId16" Type="http://schemas.openxmlformats.org/officeDocument/2006/relationships/oleObject" Target="../embeddings/oleObject392.bin"/><Relationship Id="rId20" Type="http://schemas.openxmlformats.org/officeDocument/2006/relationships/oleObject" Target="../embeddings/oleObject394.bin"/><Relationship Id="rId29" Type="http://schemas.openxmlformats.org/officeDocument/2006/relationships/image" Target="../media/image363.wmf"/><Relationship Id="rId1" Type="http://schemas.openxmlformats.org/officeDocument/2006/relationships/vmlDrawing" Target="../drawings/vmlDrawing25.vml"/><Relationship Id="rId6" Type="http://schemas.openxmlformats.org/officeDocument/2006/relationships/oleObject" Target="../embeddings/oleObject387.bin"/><Relationship Id="rId11" Type="http://schemas.openxmlformats.org/officeDocument/2006/relationships/image" Target="../media/image354.wmf"/><Relationship Id="rId24" Type="http://schemas.openxmlformats.org/officeDocument/2006/relationships/oleObject" Target="../embeddings/oleObject396.bin"/><Relationship Id="rId32" Type="http://schemas.openxmlformats.org/officeDocument/2006/relationships/oleObject" Target="../embeddings/oleObject400.bin"/><Relationship Id="rId5" Type="http://schemas.openxmlformats.org/officeDocument/2006/relationships/image" Target="../media/image351.wmf"/><Relationship Id="rId15" Type="http://schemas.openxmlformats.org/officeDocument/2006/relationships/image" Target="../media/image356.wmf"/><Relationship Id="rId23" Type="http://schemas.openxmlformats.org/officeDocument/2006/relationships/image" Target="../media/image360.wmf"/><Relationship Id="rId28" Type="http://schemas.openxmlformats.org/officeDocument/2006/relationships/oleObject" Target="../embeddings/oleObject398.bin"/><Relationship Id="rId10" Type="http://schemas.openxmlformats.org/officeDocument/2006/relationships/oleObject" Target="../embeddings/oleObject389.bin"/><Relationship Id="rId19" Type="http://schemas.openxmlformats.org/officeDocument/2006/relationships/image" Target="../media/image358.wmf"/><Relationship Id="rId31" Type="http://schemas.openxmlformats.org/officeDocument/2006/relationships/image" Target="../media/image364.wmf"/><Relationship Id="rId4" Type="http://schemas.openxmlformats.org/officeDocument/2006/relationships/oleObject" Target="../embeddings/oleObject386.bin"/><Relationship Id="rId9" Type="http://schemas.openxmlformats.org/officeDocument/2006/relationships/image" Target="../media/image353.wmf"/><Relationship Id="rId14" Type="http://schemas.openxmlformats.org/officeDocument/2006/relationships/oleObject" Target="../embeddings/oleObject391.bin"/><Relationship Id="rId22" Type="http://schemas.openxmlformats.org/officeDocument/2006/relationships/oleObject" Target="../embeddings/oleObject395.bin"/><Relationship Id="rId27" Type="http://schemas.openxmlformats.org/officeDocument/2006/relationships/image" Target="../media/image362.wmf"/><Relationship Id="rId30" Type="http://schemas.openxmlformats.org/officeDocument/2006/relationships/oleObject" Target="../embeddings/oleObject399.bin"/><Relationship Id="rId35" Type="http://schemas.openxmlformats.org/officeDocument/2006/relationships/image" Target="../media/image366.wmf"/><Relationship Id="rId8" Type="http://schemas.openxmlformats.org/officeDocument/2006/relationships/oleObject" Target="../embeddings/oleObject388.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04.bin"/><Relationship Id="rId13" Type="http://schemas.openxmlformats.org/officeDocument/2006/relationships/image" Target="../media/image371.wmf"/><Relationship Id="rId18" Type="http://schemas.openxmlformats.org/officeDocument/2006/relationships/oleObject" Target="../embeddings/oleObject409.bin"/><Relationship Id="rId26" Type="http://schemas.openxmlformats.org/officeDocument/2006/relationships/image" Target="../media/image375.wmf"/><Relationship Id="rId3" Type="http://schemas.openxmlformats.org/officeDocument/2006/relationships/notesSlide" Target="../notesSlides/notesSlide27.xml"/><Relationship Id="rId21" Type="http://schemas.openxmlformats.org/officeDocument/2006/relationships/image" Target="../media/image356.wmf"/><Relationship Id="rId7" Type="http://schemas.openxmlformats.org/officeDocument/2006/relationships/image" Target="../media/image368.wmf"/><Relationship Id="rId12" Type="http://schemas.openxmlformats.org/officeDocument/2006/relationships/oleObject" Target="../embeddings/oleObject406.bin"/><Relationship Id="rId17" Type="http://schemas.openxmlformats.org/officeDocument/2006/relationships/image" Target="../media/image373.wmf"/><Relationship Id="rId25" Type="http://schemas.openxmlformats.org/officeDocument/2006/relationships/oleObject" Target="../embeddings/oleObject412.bin"/><Relationship Id="rId2" Type="http://schemas.openxmlformats.org/officeDocument/2006/relationships/slideLayout" Target="../slideLayouts/slideLayout1.xml"/><Relationship Id="rId16" Type="http://schemas.openxmlformats.org/officeDocument/2006/relationships/oleObject" Target="../embeddings/oleObject408.bin"/><Relationship Id="rId20" Type="http://schemas.openxmlformats.org/officeDocument/2006/relationships/oleObject" Target="../embeddings/oleObject410.bin"/><Relationship Id="rId29" Type="http://schemas.openxmlformats.org/officeDocument/2006/relationships/image" Target="../media/image376.wmf"/><Relationship Id="rId1" Type="http://schemas.openxmlformats.org/officeDocument/2006/relationships/vmlDrawing" Target="../drawings/vmlDrawing26.vml"/><Relationship Id="rId6" Type="http://schemas.openxmlformats.org/officeDocument/2006/relationships/oleObject" Target="../embeddings/oleObject403.bin"/><Relationship Id="rId11" Type="http://schemas.openxmlformats.org/officeDocument/2006/relationships/image" Target="../media/image370.wmf"/><Relationship Id="rId24" Type="http://schemas.openxmlformats.org/officeDocument/2006/relationships/image" Target="../media/image374.wmf"/><Relationship Id="rId5" Type="http://schemas.openxmlformats.org/officeDocument/2006/relationships/image" Target="../media/image367.wmf"/><Relationship Id="rId15" Type="http://schemas.openxmlformats.org/officeDocument/2006/relationships/image" Target="../media/image372.wmf"/><Relationship Id="rId23" Type="http://schemas.openxmlformats.org/officeDocument/2006/relationships/oleObject" Target="../embeddings/oleObject411.bin"/><Relationship Id="rId28" Type="http://schemas.openxmlformats.org/officeDocument/2006/relationships/oleObject" Target="../embeddings/oleObject413.bin"/><Relationship Id="rId10" Type="http://schemas.openxmlformats.org/officeDocument/2006/relationships/oleObject" Target="../embeddings/oleObject405.bin"/><Relationship Id="rId19" Type="http://schemas.openxmlformats.org/officeDocument/2006/relationships/image" Target="../media/image352.wmf"/><Relationship Id="rId4" Type="http://schemas.openxmlformats.org/officeDocument/2006/relationships/oleObject" Target="../embeddings/oleObject402.bin"/><Relationship Id="rId9" Type="http://schemas.openxmlformats.org/officeDocument/2006/relationships/image" Target="../media/image369.wmf"/><Relationship Id="rId14" Type="http://schemas.openxmlformats.org/officeDocument/2006/relationships/oleObject" Target="../embeddings/oleObject407.bin"/><Relationship Id="rId22" Type="http://schemas.openxmlformats.org/officeDocument/2006/relationships/hyperlink" Target="file:///D:\Math-a1\Math_2b.pptx#-1,58,Example &#8211; 13: Eigenfunction Expansion (cont.2)" TargetMode="External"/><Relationship Id="rId27" Type="http://schemas.openxmlformats.org/officeDocument/2006/relationships/slide" Target="slide26.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16.bin"/><Relationship Id="rId13" Type="http://schemas.openxmlformats.org/officeDocument/2006/relationships/image" Target="../media/image380.wmf"/><Relationship Id="rId18" Type="http://schemas.openxmlformats.org/officeDocument/2006/relationships/oleObject" Target="../embeddings/oleObject421.bin"/><Relationship Id="rId3" Type="http://schemas.openxmlformats.org/officeDocument/2006/relationships/notesSlide" Target="../notesSlides/notesSlide28.xml"/><Relationship Id="rId7" Type="http://schemas.openxmlformats.org/officeDocument/2006/relationships/image" Target="../media/image377.wmf"/><Relationship Id="rId12" Type="http://schemas.openxmlformats.org/officeDocument/2006/relationships/oleObject" Target="../embeddings/oleObject418.bin"/><Relationship Id="rId17" Type="http://schemas.openxmlformats.org/officeDocument/2006/relationships/image" Target="../media/image382.wmf"/><Relationship Id="rId2" Type="http://schemas.openxmlformats.org/officeDocument/2006/relationships/slideLayout" Target="../slideLayouts/slideLayout1.xml"/><Relationship Id="rId16" Type="http://schemas.openxmlformats.org/officeDocument/2006/relationships/oleObject" Target="../embeddings/oleObject420.bin"/><Relationship Id="rId1" Type="http://schemas.openxmlformats.org/officeDocument/2006/relationships/vmlDrawing" Target="../drawings/vmlDrawing27.vml"/><Relationship Id="rId6" Type="http://schemas.openxmlformats.org/officeDocument/2006/relationships/oleObject" Target="../embeddings/oleObject415.bin"/><Relationship Id="rId11" Type="http://schemas.openxmlformats.org/officeDocument/2006/relationships/image" Target="../media/image379.wmf"/><Relationship Id="rId5" Type="http://schemas.openxmlformats.org/officeDocument/2006/relationships/image" Target="../media/image352.wmf"/><Relationship Id="rId15" Type="http://schemas.openxmlformats.org/officeDocument/2006/relationships/image" Target="../media/image381.wmf"/><Relationship Id="rId10" Type="http://schemas.openxmlformats.org/officeDocument/2006/relationships/oleObject" Target="../embeddings/oleObject417.bin"/><Relationship Id="rId19" Type="http://schemas.openxmlformats.org/officeDocument/2006/relationships/image" Target="../media/image356.wmf"/><Relationship Id="rId4" Type="http://schemas.openxmlformats.org/officeDocument/2006/relationships/oleObject" Target="../embeddings/oleObject414.bin"/><Relationship Id="rId9" Type="http://schemas.openxmlformats.org/officeDocument/2006/relationships/image" Target="../media/image378.wmf"/><Relationship Id="rId14" Type="http://schemas.openxmlformats.org/officeDocument/2006/relationships/oleObject" Target="../embeddings/oleObject419.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24.bin"/><Relationship Id="rId13" Type="http://schemas.openxmlformats.org/officeDocument/2006/relationships/image" Target="../media/image386.wmf"/><Relationship Id="rId18" Type="http://schemas.openxmlformats.org/officeDocument/2006/relationships/oleObject" Target="../embeddings/oleObject429.bin"/><Relationship Id="rId3" Type="http://schemas.openxmlformats.org/officeDocument/2006/relationships/notesSlide" Target="../notesSlides/notesSlide29.xml"/><Relationship Id="rId21" Type="http://schemas.openxmlformats.org/officeDocument/2006/relationships/image" Target="../media/image389.wmf"/><Relationship Id="rId7" Type="http://schemas.openxmlformats.org/officeDocument/2006/relationships/image" Target="../media/image384.wmf"/><Relationship Id="rId12" Type="http://schemas.openxmlformats.org/officeDocument/2006/relationships/oleObject" Target="../embeddings/oleObject426.bin"/><Relationship Id="rId17" Type="http://schemas.openxmlformats.org/officeDocument/2006/relationships/image" Target="../media/image388.wmf"/><Relationship Id="rId2" Type="http://schemas.openxmlformats.org/officeDocument/2006/relationships/slideLayout" Target="../slideLayouts/slideLayout1.xml"/><Relationship Id="rId16" Type="http://schemas.openxmlformats.org/officeDocument/2006/relationships/oleObject" Target="../embeddings/oleObject428.bin"/><Relationship Id="rId20" Type="http://schemas.openxmlformats.org/officeDocument/2006/relationships/oleObject" Target="../embeddings/oleObject430.bin"/><Relationship Id="rId1" Type="http://schemas.openxmlformats.org/officeDocument/2006/relationships/vmlDrawing" Target="../drawings/vmlDrawing28.vml"/><Relationship Id="rId6" Type="http://schemas.openxmlformats.org/officeDocument/2006/relationships/oleObject" Target="../embeddings/oleObject423.bin"/><Relationship Id="rId11" Type="http://schemas.openxmlformats.org/officeDocument/2006/relationships/image" Target="../media/image326.wmf"/><Relationship Id="rId5" Type="http://schemas.openxmlformats.org/officeDocument/2006/relationships/image" Target="../media/image383.wmf"/><Relationship Id="rId15" Type="http://schemas.openxmlformats.org/officeDocument/2006/relationships/image" Target="../media/image387.wmf"/><Relationship Id="rId23" Type="http://schemas.openxmlformats.org/officeDocument/2006/relationships/image" Target="../media/image390.wmf"/><Relationship Id="rId10" Type="http://schemas.openxmlformats.org/officeDocument/2006/relationships/oleObject" Target="../embeddings/oleObject425.bin"/><Relationship Id="rId19" Type="http://schemas.openxmlformats.org/officeDocument/2006/relationships/image" Target="../media/image120.wmf"/><Relationship Id="rId4" Type="http://schemas.openxmlformats.org/officeDocument/2006/relationships/oleObject" Target="../embeddings/oleObject422.bin"/><Relationship Id="rId9" Type="http://schemas.openxmlformats.org/officeDocument/2006/relationships/image" Target="../media/image385.wmf"/><Relationship Id="rId14" Type="http://schemas.openxmlformats.org/officeDocument/2006/relationships/oleObject" Target="../embeddings/oleObject427.bin"/><Relationship Id="rId22" Type="http://schemas.openxmlformats.org/officeDocument/2006/relationships/oleObject" Target="../embeddings/oleObject431.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3.xml"/><Relationship Id="rId7" Type="http://schemas.openxmlformats.org/officeDocument/2006/relationships/image" Target="../media/image11.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10.bin"/><Relationship Id="rId5" Type="http://schemas.openxmlformats.org/officeDocument/2006/relationships/image" Target="../media/image10.wmf"/><Relationship Id="rId4" Type="http://schemas.openxmlformats.org/officeDocument/2006/relationships/oleObject" Target="../embeddings/oleObject9.bin"/><Relationship Id="rId9" Type="http://schemas.openxmlformats.org/officeDocument/2006/relationships/image" Target="../media/image12.wmf"/></Relationships>
</file>

<file path=ppt/slides/_rels/slide30.xml.rels><?xml version="1.0" encoding="UTF-8" standalone="yes"?>
<Relationships xmlns="http://schemas.openxmlformats.org/package/2006/relationships"><Relationship Id="rId13" Type="http://schemas.openxmlformats.org/officeDocument/2006/relationships/image" Target="../media/image395.wmf"/><Relationship Id="rId18" Type="http://schemas.openxmlformats.org/officeDocument/2006/relationships/oleObject" Target="../embeddings/oleObject439.bin"/><Relationship Id="rId26" Type="http://schemas.openxmlformats.org/officeDocument/2006/relationships/oleObject" Target="../embeddings/oleObject443.bin"/><Relationship Id="rId39" Type="http://schemas.openxmlformats.org/officeDocument/2006/relationships/slide" Target="slide24.xml"/><Relationship Id="rId21" Type="http://schemas.openxmlformats.org/officeDocument/2006/relationships/image" Target="../media/image399.wmf"/><Relationship Id="rId34" Type="http://schemas.openxmlformats.org/officeDocument/2006/relationships/oleObject" Target="../embeddings/oleObject447.bin"/><Relationship Id="rId7" Type="http://schemas.openxmlformats.org/officeDocument/2006/relationships/image" Target="../media/image392.wmf"/><Relationship Id="rId2" Type="http://schemas.openxmlformats.org/officeDocument/2006/relationships/slideLayout" Target="../slideLayouts/slideLayout1.xml"/><Relationship Id="rId16" Type="http://schemas.openxmlformats.org/officeDocument/2006/relationships/oleObject" Target="../embeddings/oleObject438.bin"/><Relationship Id="rId20" Type="http://schemas.openxmlformats.org/officeDocument/2006/relationships/oleObject" Target="../embeddings/oleObject440.bin"/><Relationship Id="rId29" Type="http://schemas.openxmlformats.org/officeDocument/2006/relationships/image" Target="../media/image403.wmf"/><Relationship Id="rId41" Type="http://schemas.openxmlformats.org/officeDocument/2006/relationships/image" Target="../media/image408.wmf"/><Relationship Id="rId1" Type="http://schemas.openxmlformats.org/officeDocument/2006/relationships/vmlDrawing" Target="../drawings/vmlDrawing29.vml"/><Relationship Id="rId6" Type="http://schemas.openxmlformats.org/officeDocument/2006/relationships/oleObject" Target="../embeddings/oleObject433.bin"/><Relationship Id="rId11" Type="http://schemas.openxmlformats.org/officeDocument/2006/relationships/image" Target="../media/image394.wmf"/><Relationship Id="rId24" Type="http://schemas.openxmlformats.org/officeDocument/2006/relationships/oleObject" Target="../embeddings/oleObject442.bin"/><Relationship Id="rId32" Type="http://schemas.openxmlformats.org/officeDocument/2006/relationships/oleObject" Target="../embeddings/oleObject446.bin"/><Relationship Id="rId37" Type="http://schemas.openxmlformats.org/officeDocument/2006/relationships/image" Target="../media/image407.wmf"/><Relationship Id="rId40" Type="http://schemas.openxmlformats.org/officeDocument/2006/relationships/oleObject" Target="../embeddings/oleObject449.bin"/><Relationship Id="rId5" Type="http://schemas.openxmlformats.org/officeDocument/2006/relationships/image" Target="../media/image391.wmf"/><Relationship Id="rId15" Type="http://schemas.openxmlformats.org/officeDocument/2006/relationships/image" Target="../media/image396.wmf"/><Relationship Id="rId23" Type="http://schemas.openxmlformats.org/officeDocument/2006/relationships/image" Target="../media/image400.wmf"/><Relationship Id="rId28" Type="http://schemas.openxmlformats.org/officeDocument/2006/relationships/oleObject" Target="../embeddings/oleObject444.bin"/><Relationship Id="rId36" Type="http://schemas.openxmlformats.org/officeDocument/2006/relationships/oleObject" Target="../embeddings/oleObject448.bin"/><Relationship Id="rId10" Type="http://schemas.openxmlformats.org/officeDocument/2006/relationships/oleObject" Target="../embeddings/oleObject435.bin"/><Relationship Id="rId19" Type="http://schemas.openxmlformats.org/officeDocument/2006/relationships/image" Target="../media/image398.wmf"/><Relationship Id="rId31" Type="http://schemas.openxmlformats.org/officeDocument/2006/relationships/image" Target="../media/image404.wmf"/><Relationship Id="rId4" Type="http://schemas.openxmlformats.org/officeDocument/2006/relationships/oleObject" Target="../embeddings/oleObject432.bin"/><Relationship Id="rId9" Type="http://schemas.openxmlformats.org/officeDocument/2006/relationships/image" Target="../media/image393.wmf"/><Relationship Id="rId14" Type="http://schemas.openxmlformats.org/officeDocument/2006/relationships/oleObject" Target="../embeddings/oleObject437.bin"/><Relationship Id="rId22" Type="http://schemas.openxmlformats.org/officeDocument/2006/relationships/oleObject" Target="../embeddings/oleObject441.bin"/><Relationship Id="rId27" Type="http://schemas.openxmlformats.org/officeDocument/2006/relationships/image" Target="../media/image402.wmf"/><Relationship Id="rId30" Type="http://schemas.openxmlformats.org/officeDocument/2006/relationships/oleObject" Target="../embeddings/oleObject445.bin"/><Relationship Id="rId35" Type="http://schemas.openxmlformats.org/officeDocument/2006/relationships/image" Target="../media/image406.wmf"/><Relationship Id="rId8" Type="http://schemas.openxmlformats.org/officeDocument/2006/relationships/oleObject" Target="../embeddings/oleObject434.bin"/><Relationship Id="rId3" Type="http://schemas.openxmlformats.org/officeDocument/2006/relationships/notesSlide" Target="../notesSlides/notesSlide30.xml"/><Relationship Id="rId12" Type="http://schemas.openxmlformats.org/officeDocument/2006/relationships/oleObject" Target="../embeddings/oleObject436.bin"/><Relationship Id="rId17" Type="http://schemas.openxmlformats.org/officeDocument/2006/relationships/image" Target="../media/image397.wmf"/><Relationship Id="rId25" Type="http://schemas.openxmlformats.org/officeDocument/2006/relationships/image" Target="../media/image401.wmf"/><Relationship Id="rId33" Type="http://schemas.openxmlformats.org/officeDocument/2006/relationships/image" Target="../media/image405.wmf"/><Relationship Id="rId38" Type="http://schemas.openxmlformats.org/officeDocument/2006/relationships/slide" Target="slide23.xml"/></Relationships>
</file>

<file path=ppt/slides/_rels/slide31.xml.rels><?xml version="1.0" encoding="UTF-8" standalone="yes"?>
<Relationships xmlns="http://schemas.openxmlformats.org/package/2006/relationships"><Relationship Id="rId13" Type="http://schemas.openxmlformats.org/officeDocument/2006/relationships/image" Target="../media/image410.wmf"/><Relationship Id="rId18" Type="http://schemas.openxmlformats.org/officeDocument/2006/relationships/oleObject" Target="../embeddings/oleObject457.bin"/><Relationship Id="rId26" Type="http://schemas.openxmlformats.org/officeDocument/2006/relationships/oleObject" Target="../embeddings/oleObject461.bin"/><Relationship Id="rId39" Type="http://schemas.openxmlformats.org/officeDocument/2006/relationships/image" Target="../media/image408.wmf"/><Relationship Id="rId21" Type="http://schemas.openxmlformats.org/officeDocument/2006/relationships/image" Target="../media/image411.wmf"/><Relationship Id="rId34" Type="http://schemas.openxmlformats.org/officeDocument/2006/relationships/image" Target="../media/image413.wmf"/><Relationship Id="rId7" Type="http://schemas.openxmlformats.org/officeDocument/2006/relationships/image" Target="../media/image392.wmf"/><Relationship Id="rId12" Type="http://schemas.openxmlformats.org/officeDocument/2006/relationships/oleObject" Target="../embeddings/oleObject454.bin"/><Relationship Id="rId17" Type="http://schemas.openxmlformats.org/officeDocument/2006/relationships/image" Target="../media/image398.wmf"/><Relationship Id="rId25" Type="http://schemas.openxmlformats.org/officeDocument/2006/relationships/image" Target="../media/image403.wmf"/><Relationship Id="rId33" Type="http://schemas.openxmlformats.org/officeDocument/2006/relationships/oleObject" Target="../embeddings/oleObject464.bin"/><Relationship Id="rId38" Type="http://schemas.openxmlformats.org/officeDocument/2006/relationships/oleObject" Target="../embeddings/oleObject466.bin"/><Relationship Id="rId2" Type="http://schemas.openxmlformats.org/officeDocument/2006/relationships/slideLayout" Target="../slideLayouts/slideLayout1.xml"/><Relationship Id="rId16" Type="http://schemas.openxmlformats.org/officeDocument/2006/relationships/oleObject" Target="../embeddings/oleObject456.bin"/><Relationship Id="rId20" Type="http://schemas.openxmlformats.org/officeDocument/2006/relationships/oleObject" Target="../embeddings/oleObject458.bin"/><Relationship Id="rId29" Type="http://schemas.openxmlformats.org/officeDocument/2006/relationships/image" Target="../media/image412.wmf"/><Relationship Id="rId1" Type="http://schemas.openxmlformats.org/officeDocument/2006/relationships/vmlDrawing" Target="../drawings/vmlDrawing30.vml"/><Relationship Id="rId6" Type="http://schemas.openxmlformats.org/officeDocument/2006/relationships/oleObject" Target="../embeddings/oleObject451.bin"/><Relationship Id="rId11" Type="http://schemas.openxmlformats.org/officeDocument/2006/relationships/image" Target="../media/image394.wmf"/><Relationship Id="rId24" Type="http://schemas.openxmlformats.org/officeDocument/2006/relationships/oleObject" Target="../embeddings/oleObject460.bin"/><Relationship Id="rId32" Type="http://schemas.openxmlformats.org/officeDocument/2006/relationships/slide" Target="slide23.xml"/><Relationship Id="rId37" Type="http://schemas.openxmlformats.org/officeDocument/2006/relationships/slide" Target="slide24.xml"/><Relationship Id="rId5" Type="http://schemas.openxmlformats.org/officeDocument/2006/relationships/image" Target="../media/image409.wmf"/><Relationship Id="rId15" Type="http://schemas.openxmlformats.org/officeDocument/2006/relationships/image" Target="../media/image397.wmf"/><Relationship Id="rId23" Type="http://schemas.openxmlformats.org/officeDocument/2006/relationships/image" Target="../media/image402.wmf"/><Relationship Id="rId28" Type="http://schemas.openxmlformats.org/officeDocument/2006/relationships/oleObject" Target="../embeddings/oleObject462.bin"/><Relationship Id="rId36" Type="http://schemas.openxmlformats.org/officeDocument/2006/relationships/image" Target="../media/image414.wmf"/><Relationship Id="rId10" Type="http://schemas.openxmlformats.org/officeDocument/2006/relationships/oleObject" Target="../embeddings/oleObject453.bin"/><Relationship Id="rId19" Type="http://schemas.openxmlformats.org/officeDocument/2006/relationships/image" Target="../media/image400.wmf"/><Relationship Id="rId31" Type="http://schemas.openxmlformats.org/officeDocument/2006/relationships/image" Target="../media/image407.wmf"/><Relationship Id="rId4" Type="http://schemas.openxmlformats.org/officeDocument/2006/relationships/oleObject" Target="../embeddings/oleObject450.bin"/><Relationship Id="rId9" Type="http://schemas.openxmlformats.org/officeDocument/2006/relationships/image" Target="../media/image393.wmf"/><Relationship Id="rId14" Type="http://schemas.openxmlformats.org/officeDocument/2006/relationships/oleObject" Target="../embeddings/oleObject455.bin"/><Relationship Id="rId22" Type="http://schemas.openxmlformats.org/officeDocument/2006/relationships/oleObject" Target="../embeddings/oleObject459.bin"/><Relationship Id="rId27" Type="http://schemas.openxmlformats.org/officeDocument/2006/relationships/image" Target="../media/image404.wmf"/><Relationship Id="rId30" Type="http://schemas.openxmlformats.org/officeDocument/2006/relationships/oleObject" Target="../embeddings/oleObject463.bin"/><Relationship Id="rId35" Type="http://schemas.openxmlformats.org/officeDocument/2006/relationships/oleObject" Target="../embeddings/oleObject465.bin"/><Relationship Id="rId8" Type="http://schemas.openxmlformats.org/officeDocument/2006/relationships/oleObject" Target="../embeddings/oleObject452.bin"/><Relationship Id="rId3"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3" Type="http://schemas.openxmlformats.org/officeDocument/2006/relationships/image" Target="../media/image48.wmf"/><Relationship Id="rId18" Type="http://schemas.openxmlformats.org/officeDocument/2006/relationships/oleObject" Target="../embeddings/oleObject474.bin"/><Relationship Id="rId26" Type="http://schemas.openxmlformats.org/officeDocument/2006/relationships/oleObject" Target="../embeddings/oleObject478.bin"/><Relationship Id="rId39" Type="http://schemas.openxmlformats.org/officeDocument/2006/relationships/oleObject" Target="../embeddings/oleObject486.bin"/><Relationship Id="rId21" Type="http://schemas.openxmlformats.org/officeDocument/2006/relationships/image" Target="../media/image418.wmf"/><Relationship Id="rId34" Type="http://schemas.openxmlformats.org/officeDocument/2006/relationships/image" Target="../media/image424.wmf"/><Relationship Id="rId42" Type="http://schemas.openxmlformats.org/officeDocument/2006/relationships/image" Target="../media/image427.wmf"/><Relationship Id="rId7" Type="http://schemas.openxmlformats.org/officeDocument/2006/relationships/image" Target="../media/image416.wmf"/><Relationship Id="rId2" Type="http://schemas.openxmlformats.org/officeDocument/2006/relationships/slideLayout" Target="../slideLayouts/slideLayout1.xml"/><Relationship Id="rId16" Type="http://schemas.openxmlformats.org/officeDocument/2006/relationships/oleObject" Target="../embeddings/oleObject473.bin"/><Relationship Id="rId29" Type="http://schemas.openxmlformats.org/officeDocument/2006/relationships/oleObject" Target="../embeddings/oleObject480.bin"/><Relationship Id="rId1" Type="http://schemas.openxmlformats.org/officeDocument/2006/relationships/vmlDrawing" Target="../drawings/vmlDrawing31.vml"/><Relationship Id="rId6" Type="http://schemas.openxmlformats.org/officeDocument/2006/relationships/oleObject" Target="../embeddings/oleObject468.bin"/><Relationship Id="rId11" Type="http://schemas.openxmlformats.org/officeDocument/2006/relationships/image" Target="../media/image47.wmf"/><Relationship Id="rId24" Type="http://schemas.openxmlformats.org/officeDocument/2006/relationships/oleObject" Target="../embeddings/oleObject477.bin"/><Relationship Id="rId32" Type="http://schemas.openxmlformats.org/officeDocument/2006/relationships/image" Target="../media/image423.wmf"/><Relationship Id="rId37" Type="http://schemas.openxmlformats.org/officeDocument/2006/relationships/oleObject" Target="../embeddings/oleObject484.bin"/><Relationship Id="rId40" Type="http://schemas.openxmlformats.org/officeDocument/2006/relationships/image" Target="../media/image426.wmf"/><Relationship Id="rId45" Type="http://schemas.openxmlformats.org/officeDocument/2006/relationships/oleObject" Target="../embeddings/oleObject489.bin"/><Relationship Id="rId5" Type="http://schemas.openxmlformats.org/officeDocument/2006/relationships/image" Target="../media/image415.wmf"/><Relationship Id="rId15" Type="http://schemas.openxmlformats.org/officeDocument/2006/relationships/image" Target="../media/image394.wmf"/><Relationship Id="rId23" Type="http://schemas.openxmlformats.org/officeDocument/2006/relationships/image" Target="../media/image419.wmf"/><Relationship Id="rId28" Type="http://schemas.openxmlformats.org/officeDocument/2006/relationships/image" Target="../media/image421.wmf"/><Relationship Id="rId36" Type="http://schemas.openxmlformats.org/officeDocument/2006/relationships/image" Target="../media/image425.wmf"/><Relationship Id="rId10" Type="http://schemas.openxmlformats.org/officeDocument/2006/relationships/oleObject" Target="../embeddings/oleObject470.bin"/><Relationship Id="rId19" Type="http://schemas.openxmlformats.org/officeDocument/2006/relationships/image" Target="../media/image397.wmf"/><Relationship Id="rId31" Type="http://schemas.openxmlformats.org/officeDocument/2006/relationships/oleObject" Target="../embeddings/oleObject481.bin"/><Relationship Id="rId44" Type="http://schemas.openxmlformats.org/officeDocument/2006/relationships/image" Target="../media/image428.wmf"/><Relationship Id="rId4" Type="http://schemas.openxmlformats.org/officeDocument/2006/relationships/oleObject" Target="../embeddings/oleObject467.bin"/><Relationship Id="rId9" Type="http://schemas.openxmlformats.org/officeDocument/2006/relationships/image" Target="../media/image400.wmf"/><Relationship Id="rId14" Type="http://schemas.openxmlformats.org/officeDocument/2006/relationships/oleObject" Target="../embeddings/oleObject472.bin"/><Relationship Id="rId22" Type="http://schemas.openxmlformats.org/officeDocument/2006/relationships/oleObject" Target="../embeddings/oleObject476.bin"/><Relationship Id="rId27" Type="http://schemas.openxmlformats.org/officeDocument/2006/relationships/oleObject" Target="../embeddings/oleObject479.bin"/><Relationship Id="rId30" Type="http://schemas.openxmlformats.org/officeDocument/2006/relationships/image" Target="../media/image422.wmf"/><Relationship Id="rId35" Type="http://schemas.openxmlformats.org/officeDocument/2006/relationships/oleObject" Target="../embeddings/oleObject483.bin"/><Relationship Id="rId43" Type="http://schemas.openxmlformats.org/officeDocument/2006/relationships/oleObject" Target="../embeddings/oleObject488.bin"/><Relationship Id="rId8" Type="http://schemas.openxmlformats.org/officeDocument/2006/relationships/oleObject" Target="../embeddings/oleObject469.bin"/><Relationship Id="rId3" Type="http://schemas.openxmlformats.org/officeDocument/2006/relationships/notesSlide" Target="../notesSlides/notesSlide32.xml"/><Relationship Id="rId12" Type="http://schemas.openxmlformats.org/officeDocument/2006/relationships/oleObject" Target="../embeddings/oleObject471.bin"/><Relationship Id="rId17" Type="http://schemas.openxmlformats.org/officeDocument/2006/relationships/image" Target="../media/image417.wmf"/><Relationship Id="rId25" Type="http://schemas.openxmlformats.org/officeDocument/2006/relationships/image" Target="../media/image420.wmf"/><Relationship Id="rId33" Type="http://schemas.openxmlformats.org/officeDocument/2006/relationships/oleObject" Target="../embeddings/oleObject482.bin"/><Relationship Id="rId38" Type="http://schemas.openxmlformats.org/officeDocument/2006/relationships/oleObject" Target="../embeddings/oleObject485.bin"/><Relationship Id="rId20" Type="http://schemas.openxmlformats.org/officeDocument/2006/relationships/oleObject" Target="../embeddings/oleObject475.bin"/><Relationship Id="rId41" Type="http://schemas.openxmlformats.org/officeDocument/2006/relationships/oleObject" Target="../embeddings/oleObject487.bin"/></Relationships>
</file>

<file path=ppt/slides/_rels/slide33.xml.rels><?xml version="1.0" encoding="UTF-8" standalone="yes"?>
<Relationships xmlns="http://schemas.openxmlformats.org/package/2006/relationships"><Relationship Id="rId13" Type="http://schemas.openxmlformats.org/officeDocument/2006/relationships/image" Target="../media/image433.wmf"/><Relationship Id="rId18" Type="http://schemas.openxmlformats.org/officeDocument/2006/relationships/oleObject" Target="../embeddings/oleObject497.bin"/><Relationship Id="rId26" Type="http://schemas.openxmlformats.org/officeDocument/2006/relationships/oleObject" Target="../embeddings/oleObject501.bin"/><Relationship Id="rId39" Type="http://schemas.openxmlformats.org/officeDocument/2006/relationships/image" Target="../media/image445.wmf"/><Relationship Id="rId21" Type="http://schemas.openxmlformats.org/officeDocument/2006/relationships/image" Target="../media/image437.wmf"/><Relationship Id="rId34" Type="http://schemas.openxmlformats.org/officeDocument/2006/relationships/oleObject" Target="../embeddings/oleObject505.bin"/><Relationship Id="rId42" Type="http://schemas.openxmlformats.org/officeDocument/2006/relationships/oleObject" Target="../embeddings/oleObject509.bin"/><Relationship Id="rId47" Type="http://schemas.openxmlformats.org/officeDocument/2006/relationships/oleObject" Target="../embeddings/oleObject512.bin"/><Relationship Id="rId50" Type="http://schemas.openxmlformats.org/officeDocument/2006/relationships/oleObject" Target="../embeddings/oleObject513.bin"/><Relationship Id="rId55" Type="http://schemas.openxmlformats.org/officeDocument/2006/relationships/image" Target="../media/image450.wmf"/><Relationship Id="rId7" Type="http://schemas.openxmlformats.org/officeDocument/2006/relationships/image" Target="../media/image430.wmf"/><Relationship Id="rId2" Type="http://schemas.openxmlformats.org/officeDocument/2006/relationships/slideLayout" Target="../slideLayouts/slideLayout1.xml"/><Relationship Id="rId16" Type="http://schemas.openxmlformats.org/officeDocument/2006/relationships/oleObject" Target="../embeddings/oleObject496.bin"/><Relationship Id="rId29" Type="http://schemas.openxmlformats.org/officeDocument/2006/relationships/image" Target="../media/image441.wmf"/><Relationship Id="rId11" Type="http://schemas.openxmlformats.org/officeDocument/2006/relationships/image" Target="../media/image432.wmf"/><Relationship Id="rId24" Type="http://schemas.openxmlformats.org/officeDocument/2006/relationships/oleObject" Target="../embeddings/oleObject500.bin"/><Relationship Id="rId32" Type="http://schemas.openxmlformats.org/officeDocument/2006/relationships/oleObject" Target="../embeddings/oleObject504.bin"/><Relationship Id="rId37" Type="http://schemas.openxmlformats.org/officeDocument/2006/relationships/image" Target="../media/image444.wmf"/><Relationship Id="rId40" Type="http://schemas.openxmlformats.org/officeDocument/2006/relationships/oleObject" Target="../embeddings/oleObject508.bin"/><Relationship Id="rId45" Type="http://schemas.openxmlformats.org/officeDocument/2006/relationships/oleObject" Target="../embeddings/oleObject511.bin"/><Relationship Id="rId53" Type="http://schemas.openxmlformats.org/officeDocument/2006/relationships/image" Target="../media/image449.wmf"/><Relationship Id="rId5" Type="http://schemas.openxmlformats.org/officeDocument/2006/relationships/image" Target="../media/image429.wmf"/><Relationship Id="rId19" Type="http://schemas.openxmlformats.org/officeDocument/2006/relationships/image" Target="../media/image436.wmf"/><Relationship Id="rId4" Type="http://schemas.openxmlformats.org/officeDocument/2006/relationships/oleObject" Target="../embeddings/oleObject490.bin"/><Relationship Id="rId9" Type="http://schemas.openxmlformats.org/officeDocument/2006/relationships/image" Target="../media/image431.wmf"/><Relationship Id="rId14" Type="http://schemas.openxmlformats.org/officeDocument/2006/relationships/oleObject" Target="../embeddings/oleObject495.bin"/><Relationship Id="rId22" Type="http://schemas.openxmlformats.org/officeDocument/2006/relationships/oleObject" Target="../embeddings/oleObject499.bin"/><Relationship Id="rId27" Type="http://schemas.openxmlformats.org/officeDocument/2006/relationships/image" Target="../media/image440.wmf"/><Relationship Id="rId30" Type="http://schemas.openxmlformats.org/officeDocument/2006/relationships/oleObject" Target="../embeddings/oleObject503.bin"/><Relationship Id="rId35" Type="http://schemas.openxmlformats.org/officeDocument/2006/relationships/image" Target="../media/image400.wmf"/><Relationship Id="rId43" Type="http://schemas.openxmlformats.org/officeDocument/2006/relationships/image" Target="../media/image447.wmf"/><Relationship Id="rId48" Type="http://schemas.openxmlformats.org/officeDocument/2006/relationships/image" Target="../media/image419.wmf"/><Relationship Id="rId56" Type="http://schemas.openxmlformats.org/officeDocument/2006/relationships/oleObject" Target="../embeddings/oleObject516.bin"/><Relationship Id="rId8" Type="http://schemas.openxmlformats.org/officeDocument/2006/relationships/oleObject" Target="../embeddings/oleObject492.bin"/><Relationship Id="rId51" Type="http://schemas.openxmlformats.org/officeDocument/2006/relationships/image" Target="../media/image408.wmf"/><Relationship Id="rId3" Type="http://schemas.openxmlformats.org/officeDocument/2006/relationships/notesSlide" Target="../notesSlides/notesSlide33.xml"/><Relationship Id="rId12" Type="http://schemas.openxmlformats.org/officeDocument/2006/relationships/oleObject" Target="../embeddings/oleObject494.bin"/><Relationship Id="rId17" Type="http://schemas.openxmlformats.org/officeDocument/2006/relationships/image" Target="../media/image435.wmf"/><Relationship Id="rId25" Type="http://schemas.openxmlformats.org/officeDocument/2006/relationships/image" Target="../media/image439.wmf"/><Relationship Id="rId33" Type="http://schemas.openxmlformats.org/officeDocument/2006/relationships/image" Target="../media/image443.wmf"/><Relationship Id="rId38" Type="http://schemas.openxmlformats.org/officeDocument/2006/relationships/oleObject" Target="../embeddings/oleObject507.bin"/><Relationship Id="rId46" Type="http://schemas.openxmlformats.org/officeDocument/2006/relationships/image" Target="../media/image448.wmf"/><Relationship Id="rId20" Type="http://schemas.openxmlformats.org/officeDocument/2006/relationships/oleObject" Target="../embeddings/oleObject498.bin"/><Relationship Id="rId41" Type="http://schemas.openxmlformats.org/officeDocument/2006/relationships/image" Target="../media/image446.wmf"/><Relationship Id="rId54" Type="http://schemas.openxmlformats.org/officeDocument/2006/relationships/oleObject" Target="../embeddings/oleObject515.bin"/><Relationship Id="rId1" Type="http://schemas.openxmlformats.org/officeDocument/2006/relationships/vmlDrawing" Target="../drawings/vmlDrawing32.vml"/><Relationship Id="rId6" Type="http://schemas.openxmlformats.org/officeDocument/2006/relationships/oleObject" Target="../embeddings/oleObject491.bin"/><Relationship Id="rId15" Type="http://schemas.openxmlformats.org/officeDocument/2006/relationships/image" Target="../media/image434.wmf"/><Relationship Id="rId23" Type="http://schemas.openxmlformats.org/officeDocument/2006/relationships/image" Target="../media/image438.wmf"/><Relationship Id="rId28" Type="http://schemas.openxmlformats.org/officeDocument/2006/relationships/oleObject" Target="../embeddings/oleObject502.bin"/><Relationship Id="rId36" Type="http://schemas.openxmlformats.org/officeDocument/2006/relationships/oleObject" Target="../embeddings/oleObject506.bin"/><Relationship Id="rId49" Type="http://schemas.openxmlformats.org/officeDocument/2006/relationships/slide" Target="slide24.xml"/><Relationship Id="rId57" Type="http://schemas.openxmlformats.org/officeDocument/2006/relationships/image" Target="../media/image451.wmf"/><Relationship Id="rId10" Type="http://schemas.openxmlformats.org/officeDocument/2006/relationships/oleObject" Target="../embeddings/oleObject493.bin"/><Relationship Id="rId31" Type="http://schemas.openxmlformats.org/officeDocument/2006/relationships/image" Target="../media/image442.wmf"/><Relationship Id="rId44" Type="http://schemas.openxmlformats.org/officeDocument/2006/relationships/oleObject" Target="../embeddings/oleObject510.bin"/><Relationship Id="rId52" Type="http://schemas.openxmlformats.org/officeDocument/2006/relationships/oleObject" Target="../embeddings/oleObject514.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vmlDrawing" Target="../drawings/vmlDrawing33.vml"/><Relationship Id="rId5" Type="http://schemas.openxmlformats.org/officeDocument/2006/relationships/image" Target="../media/image452.wmf"/><Relationship Id="rId4" Type="http://schemas.openxmlformats.org/officeDocument/2006/relationships/oleObject" Target="../embeddings/oleObject517.bin"/></Relationships>
</file>

<file path=ppt/slides/_rels/slide35.xml.rels><?xml version="1.0" encoding="UTF-8" standalone="yes"?>
<Relationships xmlns="http://schemas.openxmlformats.org/package/2006/relationships"><Relationship Id="rId13" Type="http://schemas.openxmlformats.org/officeDocument/2006/relationships/image" Target="../media/image352.wmf"/><Relationship Id="rId18" Type="http://schemas.openxmlformats.org/officeDocument/2006/relationships/oleObject" Target="../embeddings/oleObject525.bin"/><Relationship Id="rId26" Type="http://schemas.openxmlformats.org/officeDocument/2006/relationships/oleObject" Target="../embeddings/oleObject529.bin"/><Relationship Id="rId39" Type="http://schemas.openxmlformats.org/officeDocument/2006/relationships/oleObject" Target="../embeddings/oleObject536.bin"/><Relationship Id="rId21" Type="http://schemas.openxmlformats.org/officeDocument/2006/relationships/image" Target="../media/image459.wmf"/><Relationship Id="rId34" Type="http://schemas.openxmlformats.org/officeDocument/2006/relationships/image" Target="../media/image465.wmf"/><Relationship Id="rId42" Type="http://schemas.openxmlformats.org/officeDocument/2006/relationships/image" Target="../media/image469.wmf"/><Relationship Id="rId47" Type="http://schemas.openxmlformats.org/officeDocument/2006/relationships/slide" Target="slide28.xml"/><Relationship Id="rId7" Type="http://schemas.openxmlformats.org/officeDocument/2006/relationships/image" Target="../media/image454.wmf"/><Relationship Id="rId2" Type="http://schemas.openxmlformats.org/officeDocument/2006/relationships/slideLayout" Target="../slideLayouts/slideLayout1.xml"/><Relationship Id="rId16" Type="http://schemas.openxmlformats.org/officeDocument/2006/relationships/oleObject" Target="../embeddings/oleObject524.bin"/><Relationship Id="rId29" Type="http://schemas.openxmlformats.org/officeDocument/2006/relationships/image" Target="../media/image463.wmf"/><Relationship Id="rId1" Type="http://schemas.openxmlformats.org/officeDocument/2006/relationships/vmlDrawing" Target="../drawings/vmlDrawing34.vml"/><Relationship Id="rId6" Type="http://schemas.openxmlformats.org/officeDocument/2006/relationships/oleObject" Target="../embeddings/oleObject519.bin"/><Relationship Id="rId11" Type="http://schemas.openxmlformats.org/officeDocument/2006/relationships/image" Target="../media/image455.wmf"/><Relationship Id="rId24" Type="http://schemas.openxmlformats.org/officeDocument/2006/relationships/oleObject" Target="../embeddings/oleObject528.bin"/><Relationship Id="rId32" Type="http://schemas.openxmlformats.org/officeDocument/2006/relationships/oleObject" Target="../embeddings/oleObject532.bin"/><Relationship Id="rId37" Type="http://schemas.openxmlformats.org/officeDocument/2006/relationships/oleObject" Target="../embeddings/oleObject535.bin"/><Relationship Id="rId40" Type="http://schemas.openxmlformats.org/officeDocument/2006/relationships/image" Target="../media/image468.wmf"/><Relationship Id="rId45" Type="http://schemas.openxmlformats.org/officeDocument/2006/relationships/oleObject" Target="../embeddings/oleObject540.bin"/><Relationship Id="rId5" Type="http://schemas.openxmlformats.org/officeDocument/2006/relationships/image" Target="../media/image453.wmf"/><Relationship Id="rId15" Type="http://schemas.openxmlformats.org/officeDocument/2006/relationships/image" Target="../media/image456.wmf"/><Relationship Id="rId23" Type="http://schemas.openxmlformats.org/officeDocument/2006/relationships/image" Target="../media/image460.wmf"/><Relationship Id="rId28" Type="http://schemas.openxmlformats.org/officeDocument/2006/relationships/oleObject" Target="../embeddings/oleObject530.bin"/><Relationship Id="rId36" Type="http://schemas.openxmlformats.org/officeDocument/2006/relationships/image" Target="../media/image466.wmf"/><Relationship Id="rId10" Type="http://schemas.openxmlformats.org/officeDocument/2006/relationships/oleObject" Target="../embeddings/oleObject521.bin"/><Relationship Id="rId19" Type="http://schemas.openxmlformats.org/officeDocument/2006/relationships/image" Target="../media/image458.wmf"/><Relationship Id="rId31" Type="http://schemas.openxmlformats.org/officeDocument/2006/relationships/image" Target="../media/image464.wmf"/><Relationship Id="rId44" Type="http://schemas.openxmlformats.org/officeDocument/2006/relationships/oleObject" Target="../embeddings/oleObject539.bin"/><Relationship Id="rId4" Type="http://schemas.openxmlformats.org/officeDocument/2006/relationships/oleObject" Target="../embeddings/oleObject518.bin"/><Relationship Id="rId9" Type="http://schemas.openxmlformats.org/officeDocument/2006/relationships/image" Target="../media/image400.wmf"/><Relationship Id="rId14" Type="http://schemas.openxmlformats.org/officeDocument/2006/relationships/oleObject" Target="../embeddings/oleObject523.bin"/><Relationship Id="rId22" Type="http://schemas.openxmlformats.org/officeDocument/2006/relationships/oleObject" Target="../embeddings/oleObject527.bin"/><Relationship Id="rId27" Type="http://schemas.openxmlformats.org/officeDocument/2006/relationships/image" Target="../media/image462.wmf"/><Relationship Id="rId30" Type="http://schemas.openxmlformats.org/officeDocument/2006/relationships/oleObject" Target="../embeddings/oleObject531.bin"/><Relationship Id="rId35" Type="http://schemas.openxmlformats.org/officeDocument/2006/relationships/oleObject" Target="../embeddings/oleObject534.bin"/><Relationship Id="rId43" Type="http://schemas.openxmlformats.org/officeDocument/2006/relationships/oleObject" Target="../embeddings/oleObject538.bin"/><Relationship Id="rId8" Type="http://schemas.openxmlformats.org/officeDocument/2006/relationships/oleObject" Target="../embeddings/oleObject520.bin"/><Relationship Id="rId3" Type="http://schemas.openxmlformats.org/officeDocument/2006/relationships/notesSlide" Target="../notesSlides/notesSlide35.xml"/><Relationship Id="rId12" Type="http://schemas.openxmlformats.org/officeDocument/2006/relationships/oleObject" Target="../embeddings/oleObject522.bin"/><Relationship Id="rId17" Type="http://schemas.openxmlformats.org/officeDocument/2006/relationships/image" Target="../media/image457.wmf"/><Relationship Id="rId25" Type="http://schemas.openxmlformats.org/officeDocument/2006/relationships/image" Target="../media/image461.wmf"/><Relationship Id="rId33" Type="http://schemas.openxmlformats.org/officeDocument/2006/relationships/oleObject" Target="../embeddings/oleObject533.bin"/><Relationship Id="rId38" Type="http://schemas.openxmlformats.org/officeDocument/2006/relationships/image" Target="../media/image467.wmf"/><Relationship Id="rId46" Type="http://schemas.openxmlformats.org/officeDocument/2006/relationships/image" Target="../media/image470.wmf"/><Relationship Id="rId20" Type="http://schemas.openxmlformats.org/officeDocument/2006/relationships/oleObject" Target="../embeddings/oleObject526.bin"/><Relationship Id="rId41" Type="http://schemas.openxmlformats.org/officeDocument/2006/relationships/oleObject" Target="../embeddings/oleObject537.bin"/></Relationships>
</file>

<file path=ppt/slides/_rels/slide36.xml.rels><?xml version="1.0" encoding="UTF-8" standalone="yes"?>
<Relationships xmlns="http://schemas.openxmlformats.org/package/2006/relationships"><Relationship Id="rId13" Type="http://schemas.openxmlformats.org/officeDocument/2006/relationships/oleObject" Target="../embeddings/oleObject546.bin"/><Relationship Id="rId18" Type="http://schemas.openxmlformats.org/officeDocument/2006/relationships/oleObject" Target="../embeddings/oleObject549.bin"/><Relationship Id="rId26" Type="http://schemas.openxmlformats.org/officeDocument/2006/relationships/image" Target="../media/image476.wmf"/><Relationship Id="rId39" Type="http://schemas.openxmlformats.org/officeDocument/2006/relationships/oleObject" Target="../embeddings/oleObject560.bin"/><Relationship Id="rId21" Type="http://schemas.openxmlformats.org/officeDocument/2006/relationships/image" Target="../media/image457.wmf"/><Relationship Id="rId34" Type="http://schemas.openxmlformats.org/officeDocument/2006/relationships/image" Target="../media/image480.wmf"/><Relationship Id="rId42" Type="http://schemas.openxmlformats.org/officeDocument/2006/relationships/oleObject" Target="../embeddings/oleObject562.bin"/><Relationship Id="rId47" Type="http://schemas.openxmlformats.org/officeDocument/2006/relationships/image" Target="../media/image484.wmf"/><Relationship Id="rId7" Type="http://schemas.openxmlformats.org/officeDocument/2006/relationships/image" Target="../media/image463.wmf"/><Relationship Id="rId2" Type="http://schemas.openxmlformats.org/officeDocument/2006/relationships/slideLayout" Target="../slideLayouts/slideLayout1.xml"/><Relationship Id="rId16" Type="http://schemas.openxmlformats.org/officeDocument/2006/relationships/image" Target="../media/image400.wmf"/><Relationship Id="rId29" Type="http://schemas.openxmlformats.org/officeDocument/2006/relationships/oleObject" Target="../embeddings/oleObject555.bin"/><Relationship Id="rId11" Type="http://schemas.openxmlformats.org/officeDocument/2006/relationships/image" Target="../media/image462.wmf"/><Relationship Id="rId24" Type="http://schemas.openxmlformats.org/officeDocument/2006/relationships/image" Target="../media/image475.wmf"/><Relationship Id="rId32" Type="http://schemas.openxmlformats.org/officeDocument/2006/relationships/image" Target="../media/image479.wmf"/><Relationship Id="rId37" Type="http://schemas.openxmlformats.org/officeDocument/2006/relationships/image" Target="../media/image481.wmf"/><Relationship Id="rId40" Type="http://schemas.openxmlformats.org/officeDocument/2006/relationships/image" Target="../media/image482.wmf"/><Relationship Id="rId45" Type="http://schemas.openxmlformats.org/officeDocument/2006/relationships/image" Target="../media/image483.wmf"/><Relationship Id="rId5" Type="http://schemas.openxmlformats.org/officeDocument/2006/relationships/image" Target="../media/image471.wmf"/><Relationship Id="rId15" Type="http://schemas.openxmlformats.org/officeDocument/2006/relationships/oleObject" Target="../embeddings/oleObject547.bin"/><Relationship Id="rId23" Type="http://schemas.openxmlformats.org/officeDocument/2006/relationships/oleObject" Target="../embeddings/oleObject552.bin"/><Relationship Id="rId28" Type="http://schemas.openxmlformats.org/officeDocument/2006/relationships/image" Target="../media/image477.wmf"/><Relationship Id="rId36" Type="http://schemas.openxmlformats.org/officeDocument/2006/relationships/oleObject" Target="../embeddings/oleObject558.bin"/><Relationship Id="rId49" Type="http://schemas.openxmlformats.org/officeDocument/2006/relationships/image" Target="../media/image485.wmf"/><Relationship Id="rId10" Type="http://schemas.openxmlformats.org/officeDocument/2006/relationships/oleObject" Target="../embeddings/oleObject544.bin"/><Relationship Id="rId19" Type="http://schemas.openxmlformats.org/officeDocument/2006/relationships/image" Target="../media/image474.wmf"/><Relationship Id="rId31" Type="http://schemas.openxmlformats.org/officeDocument/2006/relationships/oleObject" Target="../embeddings/oleObject556.bin"/><Relationship Id="rId44" Type="http://schemas.openxmlformats.org/officeDocument/2006/relationships/oleObject" Target="../embeddings/oleObject564.bin"/><Relationship Id="rId4" Type="http://schemas.openxmlformats.org/officeDocument/2006/relationships/oleObject" Target="../embeddings/oleObject541.bin"/><Relationship Id="rId9" Type="http://schemas.openxmlformats.org/officeDocument/2006/relationships/image" Target="../media/image472.wmf"/><Relationship Id="rId14" Type="http://schemas.openxmlformats.org/officeDocument/2006/relationships/image" Target="../media/image473.wmf"/><Relationship Id="rId22" Type="http://schemas.openxmlformats.org/officeDocument/2006/relationships/oleObject" Target="../embeddings/oleObject551.bin"/><Relationship Id="rId27" Type="http://schemas.openxmlformats.org/officeDocument/2006/relationships/oleObject" Target="../embeddings/oleObject554.bin"/><Relationship Id="rId30" Type="http://schemas.openxmlformats.org/officeDocument/2006/relationships/image" Target="../media/image478.wmf"/><Relationship Id="rId35" Type="http://schemas.openxmlformats.org/officeDocument/2006/relationships/hyperlink" Target="file:///D:\mkkuo\msoffice\powerpnt\course\Math-a1\Math_3b.pptx#-1,30,3.4c Example 6 (Eigenfunction expansion)" TargetMode="External"/><Relationship Id="rId43" Type="http://schemas.openxmlformats.org/officeDocument/2006/relationships/oleObject" Target="../embeddings/oleObject563.bin"/><Relationship Id="rId48" Type="http://schemas.openxmlformats.org/officeDocument/2006/relationships/oleObject" Target="../embeddings/oleObject566.bin"/><Relationship Id="rId8" Type="http://schemas.openxmlformats.org/officeDocument/2006/relationships/oleObject" Target="../embeddings/oleObject543.bin"/><Relationship Id="rId3" Type="http://schemas.openxmlformats.org/officeDocument/2006/relationships/notesSlide" Target="../notesSlides/notesSlide36.xml"/><Relationship Id="rId12" Type="http://schemas.openxmlformats.org/officeDocument/2006/relationships/oleObject" Target="../embeddings/oleObject545.bin"/><Relationship Id="rId17" Type="http://schemas.openxmlformats.org/officeDocument/2006/relationships/oleObject" Target="../embeddings/oleObject548.bin"/><Relationship Id="rId25" Type="http://schemas.openxmlformats.org/officeDocument/2006/relationships/oleObject" Target="../embeddings/oleObject553.bin"/><Relationship Id="rId33" Type="http://schemas.openxmlformats.org/officeDocument/2006/relationships/oleObject" Target="../embeddings/oleObject557.bin"/><Relationship Id="rId38" Type="http://schemas.openxmlformats.org/officeDocument/2006/relationships/oleObject" Target="../embeddings/oleObject559.bin"/><Relationship Id="rId46" Type="http://schemas.openxmlformats.org/officeDocument/2006/relationships/oleObject" Target="../embeddings/oleObject565.bin"/><Relationship Id="rId20" Type="http://schemas.openxmlformats.org/officeDocument/2006/relationships/oleObject" Target="../embeddings/oleObject550.bin"/><Relationship Id="rId41" Type="http://schemas.openxmlformats.org/officeDocument/2006/relationships/oleObject" Target="../embeddings/oleObject561.bin"/><Relationship Id="rId1" Type="http://schemas.openxmlformats.org/officeDocument/2006/relationships/vmlDrawing" Target="../drawings/vmlDrawing35.vml"/><Relationship Id="rId6" Type="http://schemas.openxmlformats.org/officeDocument/2006/relationships/oleObject" Target="../embeddings/oleObject542.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569.bin"/><Relationship Id="rId13" Type="http://schemas.openxmlformats.org/officeDocument/2006/relationships/image" Target="../media/image490.wmf"/><Relationship Id="rId18" Type="http://schemas.openxmlformats.org/officeDocument/2006/relationships/oleObject" Target="../embeddings/oleObject574.bin"/><Relationship Id="rId26" Type="http://schemas.openxmlformats.org/officeDocument/2006/relationships/oleObject" Target="../embeddings/oleObject578.bin"/><Relationship Id="rId3" Type="http://schemas.openxmlformats.org/officeDocument/2006/relationships/notesSlide" Target="../notesSlides/notesSlide37.xml"/><Relationship Id="rId21" Type="http://schemas.openxmlformats.org/officeDocument/2006/relationships/image" Target="../media/image494.wmf"/><Relationship Id="rId7" Type="http://schemas.openxmlformats.org/officeDocument/2006/relationships/image" Target="../media/image487.wmf"/><Relationship Id="rId12" Type="http://schemas.openxmlformats.org/officeDocument/2006/relationships/oleObject" Target="../embeddings/oleObject571.bin"/><Relationship Id="rId17" Type="http://schemas.openxmlformats.org/officeDocument/2006/relationships/image" Target="../media/image492.wmf"/><Relationship Id="rId25" Type="http://schemas.openxmlformats.org/officeDocument/2006/relationships/image" Target="../media/image496.wmf"/><Relationship Id="rId2" Type="http://schemas.openxmlformats.org/officeDocument/2006/relationships/slideLayout" Target="../slideLayouts/slideLayout1.xml"/><Relationship Id="rId16" Type="http://schemas.openxmlformats.org/officeDocument/2006/relationships/oleObject" Target="../embeddings/oleObject573.bin"/><Relationship Id="rId20" Type="http://schemas.openxmlformats.org/officeDocument/2006/relationships/oleObject" Target="../embeddings/oleObject575.bin"/><Relationship Id="rId29" Type="http://schemas.openxmlformats.org/officeDocument/2006/relationships/image" Target="../media/image120.wmf"/><Relationship Id="rId1" Type="http://schemas.openxmlformats.org/officeDocument/2006/relationships/vmlDrawing" Target="../drawings/vmlDrawing36.vml"/><Relationship Id="rId6" Type="http://schemas.openxmlformats.org/officeDocument/2006/relationships/oleObject" Target="../embeddings/oleObject568.bin"/><Relationship Id="rId11" Type="http://schemas.openxmlformats.org/officeDocument/2006/relationships/image" Target="../media/image489.wmf"/><Relationship Id="rId24" Type="http://schemas.openxmlformats.org/officeDocument/2006/relationships/oleObject" Target="../embeddings/oleObject577.bin"/><Relationship Id="rId5" Type="http://schemas.openxmlformats.org/officeDocument/2006/relationships/image" Target="../media/image486.wmf"/><Relationship Id="rId15" Type="http://schemas.openxmlformats.org/officeDocument/2006/relationships/image" Target="../media/image491.wmf"/><Relationship Id="rId23" Type="http://schemas.openxmlformats.org/officeDocument/2006/relationships/image" Target="../media/image495.wmf"/><Relationship Id="rId28" Type="http://schemas.openxmlformats.org/officeDocument/2006/relationships/oleObject" Target="../embeddings/oleObject579.bin"/><Relationship Id="rId10" Type="http://schemas.openxmlformats.org/officeDocument/2006/relationships/oleObject" Target="../embeddings/oleObject570.bin"/><Relationship Id="rId19" Type="http://schemas.openxmlformats.org/officeDocument/2006/relationships/image" Target="../media/image493.wmf"/><Relationship Id="rId4" Type="http://schemas.openxmlformats.org/officeDocument/2006/relationships/oleObject" Target="../embeddings/oleObject567.bin"/><Relationship Id="rId9" Type="http://schemas.openxmlformats.org/officeDocument/2006/relationships/image" Target="../media/image488.wmf"/><Relationship Id="rId14" Type="http://schemas.openxmlformats.org/officeDocument/2006/relationships/oleObject" Target="../embeddings/oleObject572.bin"/><Relationship Id="rId22" Type="http://schemas.openxmlformats.org/officeDocument/2006/relationships/oleObject" Target="../embeddings/oleObject576.bin"/><Relationship Id="rId27" Type="http://schemas.openxmlformats.org/officeDocument/2006/relationships/image" Target="../media/image385.wmf"/><Relationship Id="rId30" Type="http://schemas.openxmlformats.org/officeDocument/2006/relationships/hyperlink" Target="file:///D:\Math-a1\Math_2b.pptx#-1,23,5.2  Problems with homogeneous BC" TargetMode="Externa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582.bin"/><Relationship Id="rId13" Type="http://schemas.openxmlformats.org/officeDocument/2006/relationships/image" Target="../media/image500.wmf"/><Relationship Id="rId18" Type="http://schemas.openxmlformats.org/officeDocument/2006/relationships/oleObject" Target="../embeddings/oleObject587.bin"/><Relationship Id="rId3" Type="http://schemas.openxmlformats.org/officeDocument/2006/relationships/notesSlide" Target="../notesSlides/notesSlide38.xml"/><Relationship Id="rId21" Type="http://schemas.openxmlformats.org/officeDocument/2006/relationships/image" Target="../media/image385.wmf"/><Relationship Id="rId7" Type="http://schemas.openxmlformats.org/officeDocument/2006/relationships/image" Target="../media/image488.wmf"/><Relationship Id="rId12" Type="http://schemas.openxmlformats.org/officeDocument/2006/relationships/oleObject" Target="../embeddings/oleObject584.bin"/><Relationship Id="rId17" Type="http://schemas.openxmlformats.org/officeDocument/2006/relationships/image" Target="../media/image501.wmf"/><Relationship Id="rId2" Type="http://schemas.openxmlformats.org/officeDocument/2006/relationships/slideLayout" Target="../slideLayouts/slideLayout1.xml"/><Relationship Id="rId16" Type="http://schemas.openxmlformats.org/officeDocument/2006/relationships/oleObject" Target="../embeddings/oleObject586.bin"/><Relationship Id="rId20" Type="http://schemas.openxmlformats.org/officeDocument/2006/relationships/oleObject" Target="../embeddings/oleObject588.bin"/><Relationship Id="rId1" Type="http://schemas.openxmlformats.org/officeDocument/2006/relationships/vmlDrawing" Target="../drawings/vmlDrawing37.vml"/><Relationship Id="rId6" Type="http://schemas.openxmlformats.org/officeDocument/2006/relationships/oleObject" Target="../embeddings/oleObject581.bin"/><Relationship Id="rId11" Type="http://schemas.openxmlformats.org/officeDocument/2006/relationships/image" Target="../media/image499.wmf"/><Relationship Id="rId5" Type="http://schemas.openxmlformats.org/officeDocument/2006/relationships/image" Target="../media/image497.wmf"/><Relationship Id="rId15" Type="http://schemas.openxmlformats.org/officeDocument/2006/relationships/image" Target="../media/image492.wmf"/><Relationship Id="rId23" Type="http://schemas.openxmlformats.org/officeDocument/2006/relationships/image" Target="../media/image120.wmf"/><Relationship Id="rId10" Type="http://schemas.openxmlformats.org/officeDocument/2006/relationships/oleObject" Target="../embeddings/oleObject583.bin"/><Relationship Id="rId19" Type="http://schemas.openxmlformats.org/officeDocument/2006/relationships/image" Target="../media/image496.wmf"/><Relationship Id="rId4" Type="http://schemas.openxmlformats.org/officeDocument/2006/relationships/oleObject" Target="../embeddings/oleObject580.bin"/><Relationship Id="rId9" Type="http://schemas.openxmlformats.org/officeDocument/2006/relationships/image" Target="../media/image498.wmf"/><Relationship Id="rId14" Type="http://schemas.openxmlformats.org/officeDocument/2006/relationships/oleObject" Target="../embeddings/oleObject585.bin"/><Relationship Id="rId22" Type="http://schemas.openxmlformats.org/officeDocument/2006/relationships/oleObject" Target="../embeddings/oleObject589.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592.bin"/><Relationship Id="rId13" Type="http://schemas.openxmlformats.org/officeDocument/2006/relationships/image" Target="../media/image506.wmf"/><Relationship Id="rId18" Type="http://schemas.openxmlformats.org/officeDocument/2006/relationships/slide" Target="slide37.xml"/><Relationship Id="rId3" Type="http://schemas.openxmlformats.org/officeDocument/2006/relationships/notesSlide" Target="../notesSlides/notesSlide39.xml"/><Relationship Id="rId7" Type="http://schemas.openxmlformats.org/officeDocument/2006/relationships/image" Target="../media/image503.wmf"/><Relationship Id="rId12" Type="http://schemas.openxmlformats.org/officeDocument/2006/relationships/oleObject" Target="../embeddings/oleObject594.bin"/><Relationship Id="rId17" Type="http://schemas.openxmlformats.org/officeDocument/2006/relationships/image" Target="../media/image120.wmf"/><Relationship Id="rId2" Type="http://schemas.openxmlformats.org/officeDocument/2006/relationships/slideLayout" Target="../slideLayouts/slideLayout1.xml"/><Relationship Id="rId16" Type="http://schemas.openxmlformats.org/officeDocument/2006/relationships/oleObject" Target="../embeddings/oleObject596.bin"/><Relationship Id="rId20" Type="http://schemas.openxmlformats.org/officeDocument/2006/relationships/image" Target="../media/image507.wmf"/><Relationship Id="rId1" Type="http://schemas.openxmlformats.org/officeDocument/2006/relationships/vmlDrawing" Target="../drawings/vmlDrawing38.vml"/><Relationship Id="rId6" Type="http://schemas.openxmlformats.org/officeDocument/2006/relationships/oleObject" Target="../embeddings/oleObject591.bin"/><Relationship Id="rId11" Type="http://schemas.openxmlformats.org/officeDocument/2006/relationships/image" Target="../media/image505.wmf"/><Relationship Id="rId5" Type="http://schemas.openxmlformats.org/officeDocument/2006/relationships/image" Target="../media/image502.wmf"/><Relationship Id="rId15" Type="http://schemas.openxmlformats.org/officeDocument/2006/relationships/image" Target="../media/image385.wmf"/><Relationship Id="rId10" Type="http://schemas.openxmlformats.org/officeDocument/2006/relationships/oleObject" Target="../embeddings/oleObject593.bin"/><Relationship Id="rId19" Type="http://schemas.openxmlformats.org/officeDocument/2006/relationships/oleObject" Target="../embeddings/oleObject597.bin"/><Relationship Id="rId4" Type="http://schemas.openxmlformats.org/officeDocument/2006/relationships/oleObject" Target="../embeddings/oleObject590.bin"/><Relationship Id="rId9" Type="http://schemas.openxmlformats.org/officeDocument/2006/relationships/image" Target="../media/image504.wmf"/><Relationship Id="rId14" Type="http://schemas.openxmlformats.org/officeDocument/2006/relationships/oleObject" Target="../embeddings/oleObject595.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7.wmf"/><Relationship Id="rId18" Type="http://schemas.openxmlformats.org/officeDocument/2006/relationships/oleObject" Target="../embeddings/oleObject19.bin"/><Relationship Id="rId26" Type="http://schemas.openxmlformats.org/officeDocument/2006/relationships/oleObject" Target="../embeddings/oleObject23.bin"/><Relationship Id="rId3" Type="http://schemas.openxmlformats.org/officeDocument/2006/relationships/notesSlide" Target="../notesSlides/notesSlide4.xml"/><Relationship Id="rId21" Type="http://schemas.openxmlformats.org/officeDocument/2006/relationships/image" Target="../media/image21.wmf"/><Relationship Id="rId7" Type="http://schemas.openxmlformats.org/officeDocument/2006/relationships/image" Target="../media/image14.wmf"/><Relationship Id="rId12" Type="http://schemas.openxmlformats.org/officeDocument/2006/relationships/oleObject" Target="../embeddings/oleObject16.bin"/><Relationship Id="rId17" Type="http://schemas.openxmlformats.org/officeDocument/2006/relationships/image" Target="../media/image19.wmf"/><Relationship Id="rId25" Type="http://schemas.openxmlformats.org/officeDocument/2006/relationships/image" Target="../media/image23.wmf"/><Relationship Id="rId2" Type="http://schemas.openxmlformats.org/officeDocument/2006/relationships/slideLayout" Target="../slideLayouts/slideLayout1.xml"/><Relationship Id="rId16" Type="http://schemas.openxmlformats.org/officeDocument/2006/relationships/oleObject" Target="../embeddings/oleObject18.bin"/><Relationship Id="rId20" Type="http://schemas.openxmlformats.org/officeDocument/2006/relationships/oleObject" Target="../embeddings/oleObject20.bin"/><Relationship Id="rId29" Type="http://schemas.openxmlformats.org/officeDocument/2006/relationships/image" Target="../media/image11.wmf"/><Relationship Id="rId1" Type="http://schemas.openxmlformats.org/officeDocument/2006/relationships/vmlDrawing" Target="../drawings/vmlDrawing3.vml"/><Relationship Id="rId6" Type="http://schemas.openxmlformats.org/officeDocument/2006/relationships/oleObject" Target="../embeddings/oleObject13.bin"/><Relationship Id="rId11" Type="http://schemas.openxmlformats.org/officeDocument/2006/relationships/image" Target="../media/image16.wmf"/><Relationship Id="rId24" Type="http://schemas.openxmlformats.org/officeDocument/2006/relationships/oleObject" Target="../embeddings/oleObject22.bin"/><Relationship Id="rId32" Type="http://schemas.openxmlformats.org/officeDocument/2006/relationships/slide" Target="slide4.xml"/><Relationship Id="rId5" Type="http://schemas.openxmlformats.org/officeDocument/2006/relationships/image" Target="../media/image13.wmf"/><Relationship Id="rId15" Type="http://schemas.openxmlformats.org/officeDocument/2006/relationships/image" Target="../media/image18.wmf"/><Relationship Id="rId23" Type="http://schemas.openxmlformats.org/officeDocument/2006/relationships/image" Target="../media/image22.wmf"/><Relationship Id="rId28" Type="http://schemas.openxmlformats.org/officeDocument/2006/relationships/oleObject" Target="../embeddings/oleObject24.bin"/><Relationship Id="rId10" Type="http://schemas.openxmlformats.org/officeDocument/2006/relationships/oleObject" Target="../embeddings/oleObject15.bin"/><Relationship Id="rId19" Type="http://schemas.openxmlformats.org/officeDocument/2006/relationships/image" Target="../media/image20.wmf"/><Relationship Id="rId31" Type="http://schemas.openxmlformats.org/officeDocument/2006/relationships/image" Target="../media/image25.wmf"/><Relationship Id="rId4" Type="http://schemas.openxmlformats.org/officeDocument/2006/relationships/oleObject" Target="../embeddings/oleObject12.bin"/><Relationship Id="rId9" Type="http://schemas.openxmlformats.org/officeDocument/2006/relationships/image" Target="../media/image15.wmf"/><Relationship Id="rId14" Type="http://schemas.openxmlformats.org/officeDocument/2006/relationships/oleObject" Target="../embeddings/oleObject17.bin"/><Relationship Id="rId22" Type="http://schemas.openxmlformats.org/officeDocument/2006/relationships/oleObject" Target="../embeddings/oleObject21.bin"/><Relationship Id="rId27" Type="http://schemas.openxmlformats.org/officeDocument/2006/relationships/image" Target="../media/image24.wmf"/><Relationship Id="rId30" Type="http://schemas.openxmlformats.org/officeDocument/2006/relationships/oleObject" Target="../embeddings/oleObject25.bin"/></Relationships>
</file>

<file path=ppt/slides/_rels/slide40.xml.rels><?xml version="1.0" encoding="UTF-8" standalone="yes"?>
<Relationships xmlns="http://schemas.openxmlformats.org/package/2006/relationships"><Relationship Id="rId13" Type="http://schemas.openxmlformats.org/officeDocument/2006/relationships/image" Target="../media/image512.wmf"/><Relationship Id="rId18" Type="http://schemas.openxmlformats.org/officeDocument/2006/relationships/oleObject" Target="../embeddings/oleObject605.bin"/><Relationship Id="rId26" Type="http://schemas.openxmlformats.org/officeDocument/2006/relationships/image" Target="../media/image518.wmf"/><Relationship Id="rId39" Type="http://schemas.openxmlformats.org/officeDocument/2006/relationships/image" Target="../media/image523.wmf"/><Relationship Id="rId21" Type="http://schemas.openxmlformats.org/officeDocument/2006/relationships/image" Target="../media/image516.wmf"/><Relationship Id="rId34" Type="http://schemas.openxmlformats.org/officeDocument/2006/relationships/image" Target="../media/image521.wmf"/><Relationship Id="rId42" Type="http://schemas.openxmlformats.org/officeDocument/2006/relationships/oleObject" Target="../embeddings/oleObject616.bin"/><Relationship Id="rId47" Type="http://schemas.openxmlformats.org/officeDocument/2006/relationships/image" Target="../media/image524.wmf"/><Relationship Id="rId50" Type="http://schemas.openxmlformats.org/officeDocument/2006/relationships/oleObject" Target="../embeddings/oleObject620.bin"/><Relationship Id="rId7" Type="http://schemas.openxmlformats.org/officeDocument/2006/relationships/image" Target="../media/image509.wmf"/><Relationship Id="rId2" Type="http://schemas.openxmlformats.org/officeDocument/2006/relationships/slideLayout" Target="../slideLayouts/slideLayout1.xml"/><Relationship Id="rId16" Type="http://schemas.openxmlformats.org/officeDocument/2006/relationships/oleObject" Target="../embeddings/oleObject604.bin"/><Relationship Id="rId29" Type="http://schemas.openxmlformats.org/officeDocument/2006/relationships/oleObject" Target="../embeddings/oleObject610.bin"/><Relationship Id="rId11" Type="http://schemas.openxmlformats.org/officeDocument/2006/relationships/image" Target="../media/image511.wmf"/><Relationship Id="rId24" Type="http://schemas.openxmlformats.org/officeDocument/2006/relationships/slide" Target="slide37.xml"/><Relationship Id="rId32" Type="http://schemas.openxmlformats.org/officeDocument/2006/relationships/image" Target="../media/image520.wmf"/><Relationship Id="rId37" Type="http://schemas.openxmlformats.org/officeDocument/2006/relationships/slide" Target="slide33.xml"/><Relationship Id="rId40" Type="http://schemas.openxmlformats.org/officeDocument/2006/relationships/oleObject" Target="../embeddings/oleObject615.bin"/><Relationship Id="rId45" Type="http://schemas.openxmlformats.org/officeDocument/2006/relationships/image" Target="../media/image445.wmf"/><Relationship Id="rId53" Type="http://schemas.openxmlformats.org/officeDocument/2006/relationships/image" Target="../media/image527.wmf"/><Relationship Id="rId5" Type="http://schemas.openxmlformats.org/officeDocument/2006/relationships/image" Target="../media/image508.wmf"/><Relationship Id="rId10" Type="http://schemas.openxmlformats.org/officeDocument/2006/relationships/oleObject" Target="../embeddings/oleObject601.bin"/><Relationship Id="rId19" Type="http://schemas.openxmlformats.org/officeDocument/2006/relationships/image" Target="../media/image515.wmf"/><Relationship Id="rId31" Type="http://schemas.openxmlformats.org/officeDocument/2006/relationships/oleObject" Target="../embeddings/oleObject611.bin"/><Relationship Id="rId44" Type="http://schemas.openxmlformats.org/officeDocument/2006/relationships/oleObject" Target="../embeddings/oleObject617.bin"/><Relationship Id="rId52" Type="http://schemas.openxmlformats.org/officeDocument/2006/relationships/oleObject" Target="../embeddings/oleObject621.bin"/><Relationship Id="rId4" Type="http://schemas.openxmlformats.org/officeDocument/2006/relationships/oleObject" Target="../embeddings/oleObject598.bin"/><Relationship Id="rId9" Type="http://schemas.openxmlformats.org/officeDocument/2006/relationships/image" Target="../media/image510.wmf"/><Relationship Id="rId14" Type="http://schemas.openxmlformats.org/officeDocument/2006/relationships/oleObject" Target="../embeddings/oleObject603.bin"/><Relationship Id="rId22" Type="http://schemas.openxmlformats.org/officeDocument/2006/relationships/oleObject" Target="../embeddings/oleObject607.bin"/><Relationship Id="rId27" Type="http://schemas.openxmlformats.org/officeDocument/2006/relationships/oleObject" Target="../embeddings/oleObject609.bin"/><Relationship Id="rId30" Type="http://schemas.openxmlformats.org/officeDocument/2006/relationships/image" Target="../media/image488.wmf"/><Relationship Id="rId35" Type="http://schemas.openxmlformats.org/officeDocument/2006/relationships/oleObject" Target="../embeddings/oleObject613.bin"/><Relationship Id="rId43" Type="http://schemas.openxmlformats.org/officeDocument/2006/relationships/image" Target="../media/image435.wmf"/><Relationship Id="rId48" Type="http://schemas.openxmlformats.org/officeDocument/2006/relationships/oleObject" Target="../embeddings/oleObject619.bin"/><Relationship Id="rId8" Type="http://schemas.openxmlformats.org/officeDocument/2006/relationships/oleObject" Target="../embeddings/oleObject600.bin"/><Relationship Id="rId51" Type="http://schemas.openxmlformats.org/officeDocument/2006/relationships/image" Target="../media/image526.wmf"/><Relationship Id="rId3" Type="http://schemas.openxmlformats.org/officeDocument/2006/relationships/notesSlide" Target="../notesSlides/notesSlide40.xml"/><Relationship Id="rId12" Type="http://schemas.openxmlformats.org/officeDocument/2006/relationships/oleObject" Target="../embeddings/oleObject602.bin"/><Relationship Id="rId17" Type="http://schemas.openxmlformats.org/officeDocument/2006/relationships/image" Target="../media/image514.wmf"/><Relationship Id="rId25" Type="http://schemas.openxmlformats.org/officeDocument/2006/relationships/oleObject" Target="../embeddings/oleObject608.bin"/><Relationship Id="rId33" Type="http://schemas.openxmlformats.org/officeDocument/2006/relationships/oleObject" Target="../embeddings/oleObject612.bin"/><Relationship Id="rId38" Type="http://schemas.openxmlformats.org/officeDocument/2006/relationships/oleObject" Target="../embeddings/oleObject614.bin"/><Relationship Id="rId46" Type="http://schemas.openxmlformats.org/officeDocument/2006/relationships/oleObject" Target="../embeddings/oleObject618.bin"/><Relationship Id="rId20" Type="http://schemas.openxmlformats.org/officeDocument/2006/relationships/oleObject" Target="../embeddings/oleObject606.bin"/><Relationship Id="rId41" Type="http://schemas.openxmlformats.org/officeDocument/2006/relationships/image" Target="../media/image434.wmf"/><Relationship Id="rId1" Type="http://schemas.openxmlformats.org/officeDocument/2006/relationships/vmlDrawing" Target="../drawings/vmlDrawing39.vml"/><Relationship Id="rId6" Type="http://schemas.openxmlformats.org/officeDocument/2006/relationships/oleObject" Target="../embeddings/oleObject599.bin"/><Relationship Id="rId15" Type="http://schemas.openxmlformats.org/officeDocument/2006/relationships/image" Target="../media/image513.wmf"/><Relationship Id="rId23" Type="http://schemas.openxmlformats.org/officeDocument/2006/relationships/image" Target="../media/image517.wmf"/><Relationship Id="rId28" Type="http://schemas.openxmlformats.org/officeDocument/2006/relationships/image" Target="../media/image519.wmf"/><Relationship Id="rId36" Type="http://schemas.openxmlformats.org/officeDocument/2006/relationships/image" Target="../media/image522.wmf"/><Relationship Id="rId49" Type="http://schemas.openxmlformats.org/officeDocument/2006/relationships/image" Target="../media/image525.w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624.bin"/><Relationship Id="rId13" Type="http://schemas.openxmlformats.org/officeDocument/2006/relationships/image" Target="../media/image532.wmf"/><Relationship Id="rId18" Type="http://schemas.openxmlformats.org/officeDocument/2006/relationships/oleObject" Target="../embeddings/oleObject629.bin"/><Relationship Id="rId26" Type="http://schemas.openxmlformats.org/officeDocument/2006/relationships/oleObject" Target="../embeddings/oleObject633.bin"/><Relationship Id="rId3" Type="http://schemas.openxmlformats.org/officeDocument/2006/relationships/notesSlide" Target="../notesSlides/notesSlide41.xml"/><Relationship Id="rId21" Type="http://schemas.openxmlformats.org/officeDocument/2006/relationships/image" Target="../media/image536.wmf"/><Relationship Id="rId7" Type="http://schemas.openxmlformats.org/officeDocument/2006/relationships/image" Target="../media/image529.wmf"/><Relationship Id="rId12" Type="http://schemas.openxmlformats.org/officeDocument/2006/relationships/oleObject" Target="../embeddings/oleObject626.bin"/><Relationship Id="rId17" Type="http://schemas.openxmlformats.org/officeDocument/2006/relationships/image" Target="../media/image534.wmf"/><Relationship Id="rId25" Type="http://schemas.openxmlformats.org/officeDocument/2006/relationships/image" Target="../media/image538.wmf"/><Relationship Id="rId2" Type="http://schemas.openxmlformats.org/officeDocument/2006/relationships/slideLayout" Target="../slideLayouts/slideLayout1.xml"/><Relationship Id="rId16" Type="http://schemas.openxmlformats.org/officeDocument/2006/relationships/oleObject" Target="../embeddings/oleObject628.bin"/><Relationship Id="rId20" Type="http://schemas.openxmlformats.org/officeDocument/2006/relationships/oleObject" Target="../embeddings/oleObject630.bin"/><Relationship Id="rId29" Type="http://schemas.openxmlformats.org/officeDocument/2006/relationships/image" Target="../media/image435.wmf"/><Relationship Id="rId1" Type="http://schemas.openxmlformats.org/officeDocument/2006/relationships/vmlDrawing" Target="../drawings/vmlDrawing40.vml"/><Relationship Id="rId6" Type="http://schemas.openxmlformats.org/officeDocument/2006/relationships/oleObject" Target="../embeddings/oleObject623.bin"/><Relationship Id="rId11" Type="http://schemas.openxmlformats.org/officeDocument/2006/relationships/image" Target="../media/image531.wmf"/><Relationship Id="rId24" Type="http://schemas.openxmlformats.org/officeDocument/2006/relationships/oleObject" Target="../embeddings/oleObject632.bin"/><Relationship Id="rId32" Type="http://schemas.openxmlformats.org/officeDocument/2006/relationships/image" Target="../media/image540.wmf"/><Relationship Id="rId5" Type="http://schemas.openxmlformats.org/officeDocument/2006/relationships/image" Target="../media/image528.wmf"/><Relationship Id="rId15" Type="http://schemas.openxmlformats.org/officeDocument/2006/relationships/image" Target="../media/image533.wmf"/><Relationship Id="rId23" Type="http://schemas.openxmlformats.org/officeDocument/2006/relationships/image" Target="../media/image537.wmf"/><Relationship Id="rId28" Type="http://schemas.openxmlformats.org/officeDocument/2006/relationships/oleObject" Target="../embeddings/oleObject634.bin"/><Relationship Id="rId10" Type="http://schemas.openxmlformats.org/officeDocument/2006/relationships/oleObject" Target="../embeddings/oleObject625.bin"/><Relationship Id="rId19" Type="http://schemas.openxmlformats.org/officeDocument/2006/relationships/image" Target="../media/image535.wmf"/><Relationship Id="rId31" Type="http://schemas.openxmlformats.org/officeDocument/2006/relationships/oleObject" Target="../embeddings/oleObject635.bin"/><Relationship Id="rId4" Type="http://schemas.openxmlformats.org/officeDocument/2006/relationships/oleObject" Target="../embeddings/oleObject622.bin"/><Relationship Id="rId9" Type="http://schemas.openxmlformats.org/officeDocument/2006/relationships/image" Target="../media/image530.wmf"/><Relationship Id="rId14" Type="http://schemas.openxmlformats.org/officeDocument/2006/relationships/oleObject" Target="../embeddings/oleObject627.bin"/><Relationship Id="rId22" Type="http://schemas.openxmlformats.org/officeDocument/2006/relationships/oleObject" Target="../embeddings/oleObject631.bin"/><Relationship Id="rId27" Type="http://schemas.openxmlformats.org/officeDocument/2006/relationships/image" Target="../media/image539.wmf"/><Relationship Id="rId30" Type="http://schemas.openxmlformats.org/officeDocument/2006/relationships/image" Target="../media/image541.jpeg"/></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638.bin"/><Relationship Id="rId13" Type="http://schemas.openxmlformats.org/officeDocument/2006/relationships/image" Target="../media/image546.wmf"/><Relationship Id="rId3" Type="http://schemas.openxmlformats.org/officeDocument/2006/relationships/notesSlide" Target="../notesSlides/notesSlide42.xml"/><Relationship Id="rId7" Type="http://schemas.openxmlformats.org/officeDocument/2006/relationships/image" Target="../media/image543.wmf"/><Relationship Id="rId12" Type="http://schemas.openxmlformats.org/officeDocument/2006/relationships/oleObject" Target="../embeddings/oleObject640.bin"/><Relationship Id="rId2" Type="http://schemas.openxmlformats.org/officeDocument/2006/relationships/slideLayout" Target="../slideLayouts/slideLayout1.xml"/><Relationship Id="rId1" Type="http://schemas.openxmlformats.org/officeDocument/2006/relationships/vmlDrawing" Target="../drawings/vmlDrawing41.vml"/><Relationship Id="rId6" Type="http://schemas.openxmlformats.org/officeDocument/2006/relationships/oleObject" Target="../embeddings/oleObject637.bin"/><Relationship Id="rId11" Type="http://schemas.openxmlformats.org/officeDocument/2006/relationships/image" Target="../media/image545.wmf"/><Relationship Id="rId5" Type="http://schemas.openxmlformats.org/officeDocument/2006/relationships/image" Target="../media/image542.wmf"/><Relationship Id="rId10" Type="http://schemas.openxmlformats.org/officeDocument/2006/relationships/oleObject" Target="../embeddings/oleObject639.bin"/><Relationship Id="rId4" Type="http://schemas.openxmlformats.org/officeDocument/2006/relationships/oleObject" Target="../embeddings/oleObject636.bin"/><Relationship Id="rId9" Type="http://schemas.openxmlformats.org/officeDocument/2006/relationships/image" Target="../media/image544.wmf"/></Relationships>
</file>

<file path=ppt/slides/_rels/slide43.xml.rels><?xml version="1.0" encoding="UTF-8" standalone="yes"?>
<Relationships xmlns="http://schemas.openxmlformats.org/package/2006/relationships"><Relationship Id="rId13" Type="http://schemas.openxmlformats.org/officeDocument/2006/relationships/image" Target="../media/image551.wmf"/><Relationship Id="rId18" Type="http://schemas.openxmlformats.org/officeDocument/2006/relationships/oleObject" Target="../embeddings/oleObject648.bin"/><Relationship Id="rId26" Type="http://schemas.openxmlformats.org/officeDocument/2006/relationships/slide" Target="slide17.xml"/><Relationship Id="rId3" Type="http://schemas.openxmlformats.org/officeDocument/2006/relationships/notesSlide" Target="../notesSlides/notesSlide43.xml"/><Relationship Id="rId21" Type="http://schemas.openxmlformats.org/officeDocument/2006/relationships/image" Target="../media/image555.wmf"/><Relationship Id="rId34" Type="http://schemas.openxmlformats.org/officeDocument/2006/relationships/image" Target="../media/image561.wmf"/><Relationship Id="rId7" Type="http://schemas.openxmlformats.org/officeDocument/2006/relationships/image" Target="../media/image548.wmf"/><Relationship Id="rId12" Type="http://schemas.openxmlformats.org/officeDocument/2006/relationships/oleObject" Target="../embeddings/oleObject645.bin"/><Relationship Id="rId17" Type="http://schemas.openxmlformats.org/officeDocument/2006/relationships/image" Target="../media/image553.wmf"/><Relationship Id="rId25" Type="http://schemas.openxmlformats.org/officeDocument/2006/relationships/image" Target="../media/image557.wmf"/><Relationship Id="rId33" Type="http://schemas.openxmlformats.org/officeDocument/2006/relationships/oleObject" Target="../embeddings/oleObject655.bin"/><Relationship Id="rId2" Type="http://schemas.openxmlformats.org/officeDocument/2006/relationships/slideLayout" Target="../slideLayouts/slideLayout1.xml"/><Relationship Id="rId16" Type="http://schemas.openxmlformats.org/officeDocument/2006/relationships/oleObject" Target="../embeddings/oleObject647.bin"/><Relationship Id="rId20" Type="http://schemas.openxmlformats.org/officeDocument/2006/relationships/oleObject" Target="../embeddings/oleObject649.bin"/><Relationship Id="rId29" Type="http://schemas.openxmlformats.org/officeDocument/2006/relationships/oleObject" Target="../embeddings/oleObject653.bin"/><Relationship Id="rId1" Type="http://schemas.openxmlformats.org/officeDocument/2006/relationships/vmlDrawing" Target="../drawings/vmlDrawing42.vml"/><Relationship Id="rId6" Type="http://schemas.openxmlformats.org/officeDocument/2006/relationships/oleObject" Target="../embeddings/oleObject642.bin"/><Relationship Id="rId11" Type="http://schemas.openxmlformats.org/officeDocument/2006/relationships/image" Target="../media/image550.wmf"/><Relationship Id="rId24" Type="http://schemas.openxmlformats.org/officeDocument/2006/relationships/oleObject" Target="../embeddings/oleObject651.bin"/><Relationship Id="rId32" Type="http://schemas.openxmlformats.org/officeDocument/2006/relationships/image" Target="../media/image560.wmf"/><Relationship Id="rId5" Type="http://schemas.openxmlformats.org/officeDocument/2006/relationships/image" Target="../media/image547.wmf"/><Relationship Id="rId15" Type="http://schemas.openxmlformats.org/officeDocument/2006/relationships/image" Target="../media/image552.wmf"/><Relationship Id="rId23" Type="http://schemas.openxmlformats.org/officeDocument/2006/relationships/image" Target="../media/image556.wmf"/><Relationship Id="rId28" Type="http://schemas.openxmlformats.org/officeDocument/2006/relationships/image" Target="../media/image558.wmf"/><Relationship Id="rId10" Type="http://schemas.openxmlformats.org/officeDocument/2006/relationships/oleObject" Target="../embeddings/oleObject644.bin"/><Relationship Id="rId19" Type="http://schemas.openxmlformats.org/officeDocument/2006/relationships/image" Target="../media/image554.wmf"/><Relationship Id="rId31" Type="http://schemas.openxmlformats.org/officeDocument/2006/relationships/oleObject" Target="../embeddings/oleObject654.bin"/><Relationship Id="rId4" Type="http://schemas.openxmlformats.org/officeDocument/2006/relationships/oleObject" Target="../embeddings/oleObject641.bin"/><Relationship Id="rId9" Type="http://schemas.openxmlformats.org/officeDocument/2006/relationships/image" Target="../media/image549.wmf"/><Relationship Id="rId14" Type="http://schemas.openxmlformats.org/officeDocument/2006/relationships/oleObject" Target="../embeddings/oleObject646.bin"/><Relationship Id="rId22" Type="http://schemas.openxmlformats.org/officeDocument/2006/relationships/oleObject" Target="../embeddings/oleObject650.bin"/><Relationship Id="rId27" Type="http://schemas.openxmlformats.org/officeDocument/2006/relationships/oleObject" Target="../embeddings/oleObject652.bin"/><Relationship Id="rId30" Type="http://schemas.openxmlformats.org/officeDocument/2006/relationships/image" Target="../media/image559.wmf"/><Relationship Id="rId8" Type="http://schemas.openxmlformats.org/officeDocument/2006/relationships/oleObject" Target="../embeddings/oleObject643.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658.bin"/><Relationship Id="rId13" Type="http://schemas.openxmlformats.org/officeDocument/2006/relationships/image" Target="../media/image566.wmf"/><Relationship Id="rId18" Type="http://schemas.openxmlformats.org/officeDocument/2006/relationships/oleObject" Target="../embeddings/oleObject662.bin"/><Relationship Id="rId3" Type="http://schemas.openxmlformats.org/officeDocument/2006/relationships/notesSlide" Target="../notesSlides/notesSlide44.xml"/><Relationship Id="rId21" Type="http://schemas.openxmlformats.org/officeDocument/2006/relationships/image" Target="../media/image556.wmf"/><Relationship Id="rId7" Type="http://schemas.openxmlformats.org/officeDocument/2006/relationships/image" Target="../media/image563.wmf"/><Relationship Id="rId12" Type="http://schemas.openxmlformats.org/officeDocument/2006/relationships/oleObject" Target="../embeddings/oleObject660.bin"/><Relationship Id="rId17" Type="http://schemas.openxmlformats.org/officeDocument/2006/relationships/slide" Target="slide43.xml"/><Relationship Id="rId2" Type="http://schemas.openxmlformats.org/officeDocument/2006/relationships/slideLayout" Target="../slideLayouts/slideLayout1.xml"/><Relationship Id="rId16" Type="http://schemas.openxmlformats.org/officeDocument/2006/relationships/slide" Target="slide28.xml"/><Relationship Id="rId20" Type="http://schemas.openxmlformats.org/officeDocument/2006/relationships/oleObject" Target="../embeddings/oleObject650.bin"/><Relationship Id="rId1" Type="http://schemas.openxmlformats.org/officeDocument/2006/relationships/vmlDrawing" Target="../drawings/vmlDrawing43.vml"/><Relationship Id="rId6" Type="http://schemas.openxmlformats.org/officeDocument/2006/relationships/oleObject" Target="../embeddings/oleObject657.bin"/><Relationship Id="rId11" Type="http://schemas.openxmlformats.org/officeDocument/2006/relationships/image" Target="../media/image565.wmf"/><Relationship Id="rId5" Type="http://schemas.openxmlformats.org/officeDocument/2006/relationships/image" Target="../media/image562.wmf"/><Relationship Id="rId15" Type="http://schemas.openxmlformats.org/officeDocument/2006/relationships/image" Target="../media/image567.wmf"/><Relationship Id="rId23" Type="http://schemas.openxmlformats.org/officeDocument/2006/relationships/image" Target="../media/image559.wmf"/><Relationship Id="rId10" Type="http://schemas.openxmlformats.org/officeDocument/2006/relationships/oleObject" Target="../embeddings/oleObject659.bin"/><Relationship Id="rId19" Type="http://schemas.openxmlformats.org/officeDocument/2006/relationships/image" Target="../media/image568.wmf"/><Relationship Id="rId4" Type="http://schemas.openxmlformats.org/officeDocument/2006/relationships/oleObject" Target="../embeddings/oleObject656.bin"/><Relationship Id="rId9" Type="http://schemas.openxmlformats.org/officeDocument/2006/relationships/image" Target="../media/image564.wmf"/><Relationship Id="rId14" Type="http://schemas.openxmlformats.org/officeDocument/2006/relationships/oleObject" Target="../embeddings/oleObject661.bin"/><Relationship Id="rId22" Type="http://schemas.openxmlformats.org/officeDocument/2006/relationships/oleObject" Target="../embeddings/oleObject653.bin"/></Relationships>
</file>

<file path=ppt/slides/_rels/slide45.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slide" Target="slide62.xml"/><Relationship Id="rId4" Type="http://schemas.openxmlformats.org/officeDocument/2006/relationships/slide" Target="slide57.xml"/></Relationships>
</file>

<file path=ppt/slides/_rels/slide46.xml.rels><?xml version="1.0" encoding="UTF-8" standalone="yes"?>
<Relationships xmlns="http://schemas.openxmlformats.org/package/2006/relationships"><Relationship Id="rId26" Type="http://schemas.openxmlformats.org/officeDocument/2006/relationships/image" Target="../media/image579.wmf"/><Relationship Id="rId21" Type="http://schemas.openxmlformats.org/officeDocument/2006/relationships/oleObject" Target="../embeddings/oleObject671.bin"/><Relationship Id="rId34" Type="http://schemas.openxmlformats.org/officeDocument/2006/relationships/image" Target="../media/image583.wmf"/><Relationship Id="rId42" Type="http://schemas.openxmlformats.org/officeDocument/2006/relationships/image" Target="../media/image587.wmf"/><Relationship Id="rId47" Type="http://schemas.openxmlformats.org/officeDocument/2006/relationships/image" Target="../media/image589.wmf"/><Relationship Id="rId50" Type="http://schemas.openxmlformats.org/officeDocument/2006/relationships/oleObject" Target="../embeddings/oleObject686.bin"/><Relationship Id="rId55" Type="http://schemas.openxmlformats.org/officeDocument/2006/relationships/image" Target="../media/image593.wmf"/><Relationship Id="rId63" Type="http://schemas.openxmlformats.org/officeDocument/2006/relationships/image" Target="../media/image596.wmf"/><Relationship Id="rId7" Type="http://schemas.openxmlformats.org/officeDocument/2006/relationships/oleObject" Target="../embeddings/oleObject664.bin"/><Relationship Id="rId2" Type="http://schemas.openxmlformats.org/officeDocument/2006/relationships/slideLayout" Target="../slideLayouts/slideLayout1.xml"/><Relationship Id="rId16" Type="http://schemas.openxmlformats.org/officeDocument/2006/relationships/image" Target="../media/image574.wmf"/><Relationship Id="rId29" Type="http://schemas.openxmlformats.org/officeDocument/2006/relationships/oleObject" Target="../embeddings/oleObject675.bin"/><Relationship Id="rId11" Type="http://schemas.openxmlformats.org/officeDocument/2006/relationships/oleObject" Target="../embeddings/oleObject666.bin"/><Relationship Id="rId24" Type="http://schemas.openxmlformats.org/officeDocument/2006/relationships/image" Target="../media/image578.wmf"/><Relationship Id="rId32" Type="http://schemas.openxmlformats.org/officeDocument/2006/relationships/image" Target="../media/image582.wmf"/><Relationship Id="rId37" Type="http://schemas.openxmlformats.org/officeDocument/2006/relationships/oleObject" Target="../embeddings/oleObject679.bin"/><Relationship Id="rId40" Type="http://schemas.openxmlformats.org/officeDocument/2006/relationships/image" Target="../media/image586.wmf"/><Relationship Id="rId45" Type="http://schemas.openxmlformats.org/officeDocument/2006/relationships/image" Target="../media/image588.wmf"/><Relationship Id="rId53" Type="http://schemas.openxmlformats.org/officeDocument/2006/relationships/image" Target="../media/image592.wmf"/><Relationship Id="rId58" Type="http://schemas.openxmlformats.org/officeDocument/2006/relationships/oleObject" Target="../embeddings/oleObject689.bin"/><Relationship Id="rId66" Type="http://schemas.openxmlformats.org/officeDocument/2006/relationships/oleObject" Target="../embeddings/oleObject693.bin"/><Relationship Id="rId5" Type="http://schemas.openxmlformats.org/officeDocument/2006/relationships/oleObject" Target="../embeddings/oleObject663.bin"/><Relationship Id="rId61" Type="http://schemas.openxmlformats.org/officeDocument/2006/relationships/image" Target="../media/image595.wmf"/><Relationship Id="rId19" Type="http://schemas.openxmlformats.org/officeDocument/2006/relationships/oleObject" Target="../embeddings/oleObject670.bin"/><Relationship Id="rId14" Type="http://schemas.openxmlformats.org/officeDocument/2006/relationships/image" Target="../media/image573.wmf"/><Relationship Id="rId22" Type="http://schemas.openxmlformats.org/officeDocument/2006/relationships/image" Target="../media/image577.wmf"/><Relationship Id="rId27" Type="http://schemas.openxmlformats.org/officeDocument/2006/relationships/oleObject" Target="../embeddings/oleObject674.bin"/><Relationship Id="rId30" Type="http://schemas.openxmlformats.org/officeDocument/2006/relationships/image" Target="../media/image581.wmf"/><Relationship Id="rId35" Type="http://schemas.openxmlformats.org/officeDocument/2006/relationships/oleObject" Target="../embeddings/oleObject678.bin"/><Relationship Id="rId43" Type="http://schemas.openxmlformats.org/officeDocument/2006/relationships/oleObject" Target="../embeddings/oleObject682.bin"/><Relationship Id="rId48" Type="http://schemas.openxmlformats.org/officeDocument/2006/relationships/oleObject" Target="../embeddings/oleObject685.bin"/><Relationship Id="rId56" Type="http://schemas.openxmlformats.org/officeDocument/2006/relationships/slide" Target="slide47.xml"/><Relationship Id="rId64" Type="http://schemas.openxmlformats.org/officeDocument/2006/relationships/oleObject" Target="../embeddings/oleObject692.bin"/><Relationship Id="rId8" Type="http://schemas.openxmlformats.org/officeDocument/2006/relationships/image" Target="../media/image570.wmf"/><Relationship Id="rId51" Type="http://schemas.openxmlformats.org/officeDocument/2006/relationships/image" Target="../media/image591.wmf"/><Relationship Id="rId3" Type="http://schemas.openxmlformats.org/officeDocument/2006/relationships/notesSlide" Target="../notesSlides/notesSlide46.xml"/><Relationship Id="rId12" Type="http://schemas.openxmlformats.org/officeDocument/2006/relationships/image" Target="../media/image572.wmf"/><Relationship Id="rId17" Type="http://schemas.openxmlformats.org/officeDocument/2006/relationships/oleObject" Target="../embeddings/oleObject669.bin"/><Relationship Id="rId25" Type="http://schemas.openxmlformats.org/officeDocument/2006/relationships/oleObject" Target="../embeddings/oleObject673.bin"/><Relationship Id="rId33" Type="http://schemas.openxmlformats.org/officeDocument/2006/relationships/oleObject" Target="../embeddings/oleObject677.bin"/><Relationship Id="rId38" Type="http://schemas.openxmlformats.org/officeDocument/2006/relationships/image" Target="../media/image585.wmf"/><Relationship Id="rId46" Type="http://schemas.openxmlformats.org/officeDocument/2006/relationships/oleObject" Target="../embeddings/oleObject684.bin"/><Relationship Id="rId59" Type="http://schemas.openxmlformats.org/officeDocument/2006/relationships/image" Target="../media/image594.wmf"/><Relationship Id="rId67" Type="http://schemas.openxmlformats.org/officeDocument/2006/relationships/image" Target="../media/image598.wmf"/><Relationship Id="rId20" Type="http://schemas.openxmlformats.org/officeDocument/2006/relationships/image" Target="../media/image576.wmf"/><Relationship Id="rId41" Type="http://schemas.openxmlformats.org/officeDocument/2006/relationships/oleObject" Target="../embeddings/oleObject681.bin"/><Relationship Id="rId54" Type="http://schemas.openxmlformats.org/officeDocument/2006/relationships/oleObject" Target="../embeddings/oleObject688.bin"/><Relationship Id="rId62" Type="http://schemas.openxmlformats.org/officeDocument/2006/relationships/oleObject" Target="../embeddings/oleObject691.bin"/><Relationship Id="rId1" Type="http://schemas.openxmlformats.org/officeDocument/2006/relationships/vmlDrawing" Target="../drawings/vmlDrawing44.vml"/><Relationship Id="rId6" Type="http://schemas.openxmlformats.org/officeDocument/2006/relationships/image" Target="../media/image569.wmf"/><Relationship Id="rId15" Type="http://schemas.openxmlformats.org/officeDocument/2006/relationships/oleObject" Target="../embeddings/oleObject668.bin"/><Relationship Id="rId23" Type="http://schemas.openxmlformats.org/officeDocument/2006/relationships/oleObject" Target="../embeddings/oleObject672.bin"/><Relationship Id="rId28" Type="http://schemas.openxmlformats.org/officeDocument/2006/relationships/image" Target="../media/image580.wmf"/><Relationship Id="rId36" Type="http://schemas.openxmlformats.org/officeDocument/2006/relationships/image" Target="../media/image584.wmf"/><Relationship Id="rId49" Type="http://schemas.openxmlformats.org/officeDocument/2006/relationships/image" Target="../media/image590.wmf"/><Relationship Id="rId57" Type="http://schemas.openxmlformats.org/officeDocument/2006/relationships/slide" Target="slide48.xml"/><Relationship Id="rId10" Type="http://schemas.openxmlformats.org/officeDocument/2006/relationships/image" Target="../media/image571.wmf"/><Relationship Id="rId31" Type="http://schemas.openxmlformats.org/officeDocument/2006/relationships/oleObject" Target="../embeddings/oleObject676.bin"/><Relationship Id="rId44" Type="http://schemas.openxmlformats.org/officeDocument/2006/relationships/oleObject" Target="../embeddings/oleObject683.bin"/><Relationship Id="rId52" Type="http://schemas.openxmlformats.org/officeDocument/2006/relationships/oleObject" Target="../embeddings/oleObject687.bin"/><Relationship Id="rId60" Type="http://schemas.openxmlformats.org/officeDocument/2006/relationships/oleObject" Target="../embeddings/oleObject690.bin"/><Relationship Id="rId65" Type="http://schemas.openxmlformats.org/officeDocument/2006/relationships/image" Target="../media/image597.wmf"/><Relationship Id="rId4" Type="http://schemas.openxmlformats.org/officeDocument/2006/relationships/slide" Target="slide22.xml"/><Relationship Id="rId9" Type="http://schemas.openxmlformats.org/officeDocument/2006/relationships/oleObject" Target="../embeddings/oleObject665.bin"/><Relationship Id="rId13" Type="http://schemas.openxmlformats.org/officeDocument/2006/relationships/oleObject" Target="../embeddings/oleObject667.bin"/><Relationship Id="rId18" Type="http://schemas.openxmlformats.org/officeDocument/2006/relationships/image" Target="../media/image575.wmf"/><Relationship Id="rId39" Type="http://schemas.openxmlformats.org/officeDocument/2006/relationships/oleObject" Target="../embeddings/oleObject680.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696.bin"/><Relationship Id="rId13" Type="http://schemas.openxmlformats.org/officeDocument/2006/relationships/image" Target="../media/image603.wmf"/><Relationship Id="rId18" Type="http://schemas.openxmlformats.org/officeDocument/2006/relationships/oleObject" Target="../embeddings/oleObject701.bin"/><Relationship Id="rId3" Type="http://schemas.openxmlformats.org/officeDocument/2006/relationships/notesSlide" Target="../notesSlides/notesSlide47.xml"/><Relationship Id="rId21" Type="http://schemas.openxmlformats.org/officeDocument/2006/relationships/image" Target="../media/image607.wmf"/><Relationship Id="rId7" Type="http://schemas.openxmlformats.org/officeDocument/2006/relationships/image" Target="../media/image600.wmf"/><Relationship Id="rId12" Type="http://schemas.openxmlformats.org/officeDocument/2006/relationships/oleObject" Target="../embeddings/oleObject698.bin"/><Relationship Id="rId17" Type="http://schemas.openxmlformats.org/officeDocument/2006/relationships/image" Target="../media/image605.wmf"/><Relationship Id="rId2" Type="http://schemas.openxmlformats.org/officeDocument/2006/relationships/slideLayout" Target="../slideLayouts/slideLayout1.xml"/><Relationship Id="rId16" Type="http://schemas.openxmlformats.org/officeDocument/2006/relationships/oleObject" Target="../embeddings/oleObject700.bin"/><Relationship Id="rId20" Type="http://schemas.openxmlformats.org/officeDocument/2006/relationships/oleObject" Target="../embeddings/oleObject702.bin"/><Relationship Id="rId1" Type="http://schemas.openxmlformats.org/officeDocument/2006/relationships/vmlDrawing" Target="../drawings/vmlDrawing45.vml"/><Relationship Id="rId6" Type="http://schemas.openxmlformats.org/officeDocument/2006/relationships/oleObject" Target="../embeddings/oleObject695.bin"/><Relationship Id="rId11" Type="http://schemas.openxmlformats.org/officeDocument/2006/relationships/image" Target="../media/image602.wmf"/><Relationship Id="rId24" Type="http://schemas.openxmlformats.org/officeDocument/2006/relationships/image" Target="../media/image608.wmf"/><Relationship Id="rId5" Type="http://schemas.openxmlformats.org/officeDocument/2006/relationships/image" Target="../media/image599.wmf"/><Relationship Id="rId15" Type="http://schemas.openxmlformats.org/officeDocument/2006/relationships/image" Target="../media/image604.wmf"/><Relationship Id="rId23" Type="http://schemas.openxmlformats.org/officeDocument/2006/relationships/oleObject" Target="../embeddings/oleObject703.bin"/><Relationship Id="rId10" Type="http://schemas.openxmlformats.org/officeDocument/2006/relationships/oleObject" Target="../embeddings/oleObject697.bin"/><Relationship Id="rId19" Type="http://schemas.openxmlformats.org/officeDocument/2006/relationships/image" Target="../media/image606.wmf"/><Relationship Id="rId4" Type="http://schemas.openxmlformats.org/officeDocument/2006/relationships/oleObject" Target="../embeddings/oleObject694.bin"/><Relationship Id="rId9" Type="http://schemas.openxmlformats.org/officeDocument/2006/relationships/image" Target="../media/image601.wmf"/><Relationship Id="rId14" Type="http://schemas.openxmlformats.org/officeDocument/2006/relationships/oleObject" Target="../embeddings/oleObject699.bin"/><Relationship Id="rId22" Type="http://schemas.openxmlformats.org/officeDocument/2006/relationships/slide" Target="slide46.xml"/></Relationships>
</file>

<file path=ppt/slides/_rels/slide48.xml.rels><?xml version="1.0" encoding="UTF-8" standalone="yes"?>
<Relationships xmlns="http://schemas.openxmlformats.org/package/2006/relationships"><Relationship Id="rId13" Type="http://schemas.openxmlformats.org/officeDocument/2006/relationships/image" Target="../media/image611.wmf"/><Relationship Id="rId18" Type="http://schemas.openxmlformats.org/officeDocument/2006/relationships/oleObject" Target="../embeddings/oleObject712.bin"/><Relationship Id="rId26" Type="http://schemas.openxmlformats.org/officeDocument/2006/relationships/oleObject" Target="../embeddings/oleObject719.bin"/><Relationship Id="rId39" Type="http://schemas.openxmlformats.org/officeDocument/2006/relationships/oleObject" Target="../embeddings/oleObject727.bin"/><Relationship Id="rId21" Type="http://schemas.openxmlformats.org/officeDocument/2006/relationships/image" Target="../media/image613.wmf"/><Relationship Id="rId34" Type="http://schemas.openxmlformats.org/officeDocument/2006/relationships/oleObject" Target="../embeddings/oleObject725.bin"/><Relationship Id="rId7" Type="http://schemas.openxmlformats.org/officeDocument/2006/relationships/image" Target="../media/image610.wmf"/><Relationship Id="rId12" Type="http://schemas.openxmlformats.org/officeDocument/2006/relationships/oleObject" Target="../embeddings/oleObject708.bin"/><Relationship Id="rId17" Type="http://schemas.openxmlformats.org/officeDocument/2006/relationships/image" Target="../media/image612.wmf"/><Relationship Id="rId25" Type="http://schemas.openxmlformats.org/officeDocument/2006/relationships/oleObject" Target="../embeddings/oleObject718.bin"/><Relationship Id="rId33" Type="http://schemas.openxmlformats.org/officeDocument/2006/relationships/oleObject" Target="../embeddings/oleObject724.bin"/><Relationship Id="rId38" Type="http://schemas.openxmlformats.org/officeDocument/2006/relationships/image" Target="../media/image617.wmf"/><Relationship Id="rId2" Type="http://schemas.openxmlformats.org/officeDocument/2006/relationships/slideLayout" Target="../slideLayouts/slideLayout1.xml"/><Relationship Id="rId16" Type="http://schemas.openxmlformats.org/officeDocument/2006/relationships/oleObject" Target="../embeddings/oleObject711.bin"/><Relationship Id="rId20" Type="http://schemas.openxmlformats.org/officeDocument/2006/relationships/oleObject" Target="../embeddings/oleObject714.bin"/><Relationship Id="rId29" Type="http://schemas.openxmlformats.org/officeDocument/2006/relationships/oleObject" Target="../embeddings/oleObject721.bin"/><Relationship Id="rId1" Type="http://schemas.openxmlformats.org/officeDocument/2006/relationships/vmlDrawing" Target="../drawings/vmlDrawing46.vml"/><Relationship Id="rId6" Type="http://schemas.openxmlformats.org/officeDocument/2006/relationships/oleObject" Target="../embeddings/oleObject705.bin"/><Relationship Id="rId11" Type="http://schemas.openxmlformats.org/officeDocument/2006/relationships/image" Target="../media/image585.wmf"/><Relationship Id="rId24" Type="http://schemas.openxmlformats.org/officeDocument/2006/relationships/oleObject" Target="../embeddings/oleObject717.bin"/><Relationship Id="rId32" Type="http://schemas.openxmlformats.org/officeDocument/2006/relationships/oleObject" Target="../embeddings/oleObject723.bin"/><Relationship Id="rId37" Type="http://schemas.openxmlformats.org/officeDocument/2006/relationships/oleObject" Target="../embeddings/oleObject726.bin"/><Relationship Id="rId40" Type="http://schemas.openxmlformats.org/officeDocument/2006/relationships/image" Target="../media/image618.wmf"/><Relationship Id="rId5" Type="http://schemas.openxmlformats.org/officeDocument/2006/relationships/image" Target="../media/image609.wmf"/><Relationship Id="rId15" Type="http://schemas.openxmlformats.org/officeDocument/2006/relationships/oleObject" Target="../embeddings/oleObject710.bin"/><Relationship Id="rId23" Type="http://schemas.openxmlformats.org/officeDocument/2006/relationships/oleObject" Target="../embeddings/oleObject716.bin"/><Relationship Id="rId28" Type="http://schemas.openxmlformats.org/officeDocument/2006/relationships/image" Target="../media/image614.wmf"/><Relationship Id="rId36" Type="http://schemas.openxmlformats.org/officeDocument/2006/relationships/slide" Target="slide46.xml"/><Relationship Id="rId10" Type="http://schemas.openxmlformats.org/officeDocument/2006/relationships/oleObject" Target="../embeddings/oleObject707.bin"/><Relationship Id="rId19" Type="http://schemas.openxmlformats.org/officeDocument/2006/relationships/oleObject" Target="../embeddings/oleObject713.bin"/><Relationship Id="rId31" Type="http://schemas.openxmlformats.org/officeDocument/2006/relationships/oleObject" Target="../embeddings/oleObject722.bin"/><Relationship Id="rId4" Type="http://schemas.openxmlformats.org/officeDocument/2006/relationships/oleObject" Target="../embeddings/oleObject704.bin"/><Relationship Id="rId9" Type="http://schemas.openxmlformats.org/officeDocument/2006/relationships/image" Target="../media/image586.wmf"/><Relationship Id="rId14" Type="http://schemas.openxmlformats.org/officeDocument/2006/relationships/oleObject" Target="../embeddings/oleObject709.bin"/><Relationship Id="rId22" Type="http://schemas.openxmlformats.org/officeDocument/2006/relationships/oleObject" Target="../embeddings/oleObject715.bin"/><Relationship Id="rId27" Type="http://schemas.openxmlformats.org/officeDocument/2006/relationships/oleObject" Target="../embeddings/oleObject720.bin"/><Relationship Id="rId30" Type="http://schemas.openxmlformats.org/officeDocument/2006/relationships/image" Target="../media/image615.wmf"/><Relationship Id="rId35" Type="http://schemas.openxmlformats.org/officeDocument/2006/relationships/image" Target="../media/image616.wmf"/><Relationship Id="rId8" Type="http://schemas.openxmlformats.org/officeDocument/2006/relationships/oleObject" Target="../embeddings/oleObject706.bin"/><Relationship Id="rId3"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730.bin"/><Relationship Id="rId13" Type="http://schemas.openxmlformats.org/officeDocument/2006/relationships/image" Target="../media/image623.wmf"/><Relationship Id="rId18" Type="http://schemas.openxmlformats.org/officeDocument/2006/relationships/hyperlink" Target="file:///D:\Math-a1\Math_2b.pptx#-1,48,7.2 Properties of regular SL eigenvalue prob. -- 1" TargetMode="External"/><Relationship Id="rId3" Type="http://schemas.openxmlformats.org/officeDocument/2006/relationships/notesSlide" Target="../notesSlides/notesSlide49.xml"/><Relationship Id="rId7" Type="http://schemas.openxmlformats.org/officeDocument/2006/relationships/image" Target="../media/image620.wmf"/><Relationship Id="rId12" Type="http://schemas.openxmlformats.org/officeDocument/2006/relationships/oleObject" Target="../embeddings/oleObject732.bin"/><Relationship Id="rId17" Type="http://schemas.openxmlformats.org/officeDocument/2006/relationships/image" Target="../media/image625.wmf"/><Relationship Id="rId2" Type="http://schemas.openxmlformats.org/officeDocument/2006/relationships/slideLayout" Target="../slideLayouts/slideLayout1.xml"/><Relationship Id="rId16" Type="http://schemas.openxmlformats.org/officeDocument/2006/relationships/oleObject" Target="../embeddings/oleObject734.bin"/><Relationship Id="rId1" Type="http://schemas.openxmlformats.org/officeDocument/2006/relationships/vmlDrawing" Target="../drawings/vmlDrawing47.vml"/><Relationship Id="rId6" Type="http://schemas.openxmlformats.org/officeDocument/2006/relationships/oleObject" Target="../embeddings/oleObject729.bin"/><Relationship Id="rId11" Type="http://schemas.openxmlformats.org/officeDocument/2006/relationships/image" Target="../media/image622.wmf"/><Relationship Id="rId5" Type="http://schemas.openxmlformats.org/officeDocument/2006/relationships/image" Target="../media/image619.wmf"/><Relationship Id="rId15" Type="http://schemas.openxmlformats.org/officeDocument/2006/relationships/image" Target="../media/image624.wmf"/><Relationship Id="rId10" Type="http://schemas.openxmlformats.org/officeDocument/2006/relationships/oleObject" Target="../embeddings/oleObject731.bin"/><Relationship Id="rId4" Type="http://schemas.openxmlformats.org/officeDocument/2006/relationships/oleObject" Target="../embeddings/oleObject728.bin"/><Relationship Id="rId9" Type="http://schemas.openxmlformats.org/officeDocument/2006/relationships/image" Target="../media/image621.wmf"/><Relationship Id="rId14" Type="http://schemas.openxmlformats.org/officeDocument/2006/relationships/oleObject" Target="../embeddings/oleObject733.bin"/></Relationships>
</file>

<file path=ppt/slides/_rels/slide5.xml.rels><?xml version="1.0" encoding="UTF-8" standalone="yes"?>
<Relationships xmlns="http://schemas.openxmlformats.org/package/2006/relationships"><Relationship Id="rId13" Type="http://schemas.openxmlformats.org/officeDocument/2006/relationships/image" Target="../media/image30.wmf"/><Relationship Id="rId18" Type="http://schemas.openxmlformats.org/officeDocument/2006/relationships/oleObject" Target="../embeddings/oleObject33.bin"/><Relationship Id="rId26" Type="http://schemas.openxmlformats.org/officeDocument/2006/relationships/oleObject" Target="../embeddings/oleObject37.bin"/><Relationship Id="rId39" Type="http://schemas.openxmlformats.org/officeDocument/2006/relationships/oleObject" Target="../embeddings/oleObject43.bin"/><Relationship Id="rId21" Type="http://schemas.openxmlformats.org/officeDocument/2006/relationships/image" Target="../media/image34.wmf"/><Relationship Id="rId34" Type="http://schemas.openxmlformats.org/officeDocument/2006/relationships/image" Target="../media/image40.wmf"/><Relationship Id="rId42" Type="http://schemas.openxmlformats.org/officeDocument/2006/relationships/image" Target="../media/image44.wmf"/><Relationship Id="rId47" Type="http://schemas.openxmlformats.org/officeDocument/2006/relationships/oleObject" Target="../embeddings/oleObject47.bin"/><Relationship Id="rId50" Type="http://schemas.openxmlformats.org/officeDocument/2006/relationships/image" Target="../media/image48.wmf"/><Relationship Id="rId55" Type="http://schemas.openxmlformats.org/officeDocument/2006/relationships/oleObject" Target="../embeddings/oleObject51.bin"/><Relationship Id="rId7" Type="http://schemas.openxmlformats.org/officeDocument/2006/relationships/image" Target="../media/image27.wmf"/><Relationship Id="rId2" Type="http://schemas.openxmlformats.org/officeDocument/2006/relationships/slideLayout" Target="../slideLayouts/slideLayout1.xml"/><Relationship Id="rId16" Type="http://schemas.openxmlformats.org/officeDocument/2006/relationships/oleObject" Target="../embeddings/oleObject32.bin"/><Relationship Id="rId29" Type="http://schemas.openxmlformats.org/officeDocument/2006/relationships/oleObject" Target="../embeddings/oleObject38.bin"/><Relationship Id="rId11" Type="http://schemas.openxmlformats.org/officeDocument/2006/relationships/image" Target="../media/image29.wmf"/><Relationship Id="rId24" Type="http://schemas.openxmlformats.org/officeDocument/2006/relationships/oleObject" Target="../embeddings/oleObject36.bin"/><Relationship Id="rId32" Type="http://schemas.openxmlformats.org/officeDocument/2006/relationships/image" Target="../media/image39.wmf"/><Relationship Id="rId37" Type="http://schemas.openxmlformats.org/officeDocument/2006/relationships/oleObject" Target="../embeddings/oleObject42.bin"/><Relationship Id="rId40" Type="http://schemas.openxmlformats.org/officeDocument/2006/relationships/image" Target="../media/image43.wmf"/><Relationship Id="rId45" Type="http://schemas.openxmlformats.org/officeDocument/2006/relationships/oleObject" Target="../embeddings/oleObject46.bin"/><Relationship Id="rId53" Type="http://schemas.openxmlformats.org/officeDocument/2006/relationships/oleObject" Target="../embeddings/oleObject50.bin"/><Relationship Id="rId5" Type="http://schemas.openxmlformats.org/officeDocument/2006/relationships/image" Target="../media/image26.wmf"/><Relationship Id="rId19" Type="http://schemas.openxmlformats.org/officeDocument/2006/relationships/image" Target="../media/image33.wmf"/><Relationship Id="rId4" Type="http://schemas.openxmlformats.org/officeDocument/2006/relationships/oleObject" Target="../embeddings/oleObject26.bin"/><Relationship Id="rId9" Type="http://schemas.openxmlformats.org/officeDocument/2006/relationships/image" Target="../media/image28.wmf"/><Relationship Id="rId14" Type="http://schemas.openxmlformats.org/officeDocument/2006/relationships/oleObject" Target="../embeddings/oleObject31.bin"/><Relationship Id="rId22" Type="http://schemas.openxmlformats.org/officeDocument/2006/relationships/oleObject" Target="../embeddings/oleObject35.bin"/><Relationship Id="rId27" Type="http://schemas.openxmlformats.org/officeDocument/2006/relationships/image" Target="../media/image37.wmf"/><Relationship Id="rId30" Type="http://schemas.openxmlformats.org/officeDocument/2006/relationships/image" Target="../media/image38.wmf"/><Relationship Id="rId35" Type="http://schemas.openxmlformats.org/officeDocument/2006/relationships/oleObject" Target="../embeddings/oleObject41.bin"/><Relationship Id="rId43" Type="http://schemas.openxmlformats.org/officeDocument/2006/relationships/oleObject" Target="../embeddings/oleObject45.bin"/><Relationship Id="rId48" Type="http://schemas.openxmlformats.org/officeDocument/2006/relationships/image" Target="../media/image47.wmf"/><Relationship Id="rId56" Type="http://schemas.openxmlformats.org/officeDocument/2006/relationships/image" Target="../media/image51.wmf"/><Relationship Id="rId8" Type="http://schemas.openxmlformats.org/officeDocument/2006/relationships/oleObject" Target="../embeddings/oleObject28.bin"/><Relationship Id="rId51" Type="http://schemas.openxmlformats.org/officeDocument/2006/relationships/oleObject" Target="../embeddings/oleObject49.bin"/><Relationship Id="rId3" Type="http://schemas.openxmlformats.org/officeDocument/2006/relationships/notesSlide" Target="../notesSlides/notesSlide5.xml"/><Relationship Id="rId12" Type="http://schemas.openxmlformats.org/officeDocument/2006/relationships/oleObject" Target="../embeddings/oleObject30.bin"/><Relationship Id="rId17" Type="http://schemas.openxmlformats.org/officeDocument/2006/relationships/image" Target="../media/image32.wmf"/><Relationship Id="rId25" Type="http://schemas.openxmlformats.org/officeDocument/2006/relationships/image" Target="../media/image36.wmf"/><Relationship Id="rId33" Type="http://schemas.openxmlformats.org/officeDocument/2006/relationships/oleObject" Target="../embeddings/oleObject40.bin"/><Relationship Id="rId38" Type="http://schemas.openxmlformats.org/officeDocument/2006/relationships/image" Target="../media/image42.wmf"/><Relationship Id="rId46" Type="http://schemas.openxmlformats.org/officeDocument/2006/relationships/image" Target="../media/image46.wmf"/><Relationship Id="rId20" Type="http://schemas.openxmlformats.org/officeDocument/2006/relationships/oleObject" Target="../embeddings/oleObject34.bin"/><Relationship Id="rId41" Type="http://schemas.openxmlformats.org/officeDocument/2006/relationships/oleObject" Target="../embeddings/oleObject44.bin"/><Relationship Id="rId54" Type="http://schemas.openxmlformats.org/officeDocument/2006/relationships/image" Target="../media/image50.wmf"/><Relationship Id="rId1" Type="http://schemas.openxmlformats.org/officeDocument/2006/relationships/vmlDrawing" Target="../drawings/vmlDrawing4.vml"/><Relationship Id="rId6" Type="http://schemas.openxmlformats.org/officeDocument/2006/relationships/oleObject" Target="../embeddings/oleObject27.bin"/><Relationship Id="rId15" Type="http://schemas.openxmlformats.org/officeDocument/2006/relationships/image" Target="../media/image31.wmf"/><Relationship Id="rId23" Type="http://schemas.openxmlformats.org/officeDocument/2006/relationships/image" Target="../media/image35.wmf"/><Relationship Id="rId28" Type="http://schemas.openxmlformats.org/officeDocument/2006/relationships/slide" Target="slide4.xml"/><Relationship Id="rId36" Type="http://schemas.openxmlformats.org/officeDocument/2006/relationships/image" Target="../media/image41.wmf"/><Relationship Id="rId49" Type="http://schemas.openxmlformats.org/officeDocument/2006/relationships/oleObject" Target="../embeddings/oleObject48.bin"/><Relationship Id="rId57" Type="http://schemas.openxmlformats.org/officeDocument/2006/relationships/oleObject" Target="../embeddings/oleObject52.bin"/><Relationship Id="rId10" Type="http://schemas.openxmlformats.org/officeDocument/2006/relationships/oleObject" Target="../embeddings/oleObject29.bin"/><Relationship Id="rId31" Type="http://schemas.openxmlformats.org/officeDocument/2006/relationships/oleObject" Target="../embeddings/oleObject39.bin"/><Relationship Id="rId44" Type="http://schemas.openxmlformats.org/officeDocument/2006/relationships/image" Target="../media/image45.wmf"/><Relationship Id="rId52" Type="http://schemas.openxmlformats.org/officeDocument/2006/relationships/image" Target="../media/image49.wmf"/></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737.bin"/><Relationship Id="rId13" Type="http://schemas.openxmlformats.org/officeDocument/2006/relationships/image" Target="../media/image630.wmf"/><Relationship Id="rId3" Type="http://schemas.openxmlformats.org/officeDocument/2006/relationships/notesSlide" Target="../notesSlides/notesSlide50.xml"/><Relationship Id="rId7" Type="http://schemas.openxmlformats.org/officeDocument/2006/relationships/image" Target="../media/image627.wmf"/><Relationship Id="rId12" Type="http://schemas.openxmlformats.org/officeDocument/2006/relationships/oleObject" Target="../embeddings/oleObject739.bin"/><Relationship Id="rId17" Type="http://schemas.openxmlformats.org/officeDocument/2006/relationships/image" Target="../media/image632.wmf"/><Relationship Id="rId2" Type="http://schemas.openxmlformats.org/officeDocument/2006/relationships/slideLayout" Target="../slideLayouts/slideLayout1.xml"/><Relationship Id="rId16" Type="http://schemas.openxmlformats.org/officeDocument/2006/relationships/oleObject" Target="../embeddings/oleObject741.bin"/><Relationship Id="rId1" Type="http://schemas.openxmlformats.org/officeDocument/2006/relationships/vmlDrawing" Target="../drawings/vmlDrawing48.vml"/><Relationship Id="rId6" Type="http://schemas.openxmlformats.org/officeDocument/2006/relationships/oleObject" Target="../embeddings/oleObject736.bin"/><Relationship Id="rId11" Type="http://schemas.openxmlformats.org/officeDocument/2006/relationships/image" Target="../media/image629.wmf"/><Relationship Id="rId5" Type="http://schemas.openxmlformats.org/officeDocument/2006/relationships/image" Target="../media/image626.wmf"/><Relationship Id="rId15" Type="http://schemas.openxmlformats.org/officeDocument/2006/relationships/image" Target="../media/image631.wmf"/><Relationship Id="rId10" Type="http://schemas.openxmlformats.org/officeDocument/2006/relationships/oleObject" Target="../embeddings/oleObject738.bin"/><Relationship Id="rId4" Type="http://schemas.openxmlformats.org/officeDocument/2006/relationships/oleObject" Target="../embeddings/oleObject735.bin"/><Relationship Id="rId9" Type="http://schemas.openxmlformats.org/officeDocument/2006/relationships/image" Target="../media/image628.wmf"/><Relationship Id="rId14" Type="http://schemas.openxmlformats.org/officeDocument/2006/relationships/oleObject" Target="../embeddings/oleObject740.bin"/></Relationships>
</file>

<file path=ppt/slides/_rels/slide51.xml.rels><?xml version="1.0" encoding="UTF-8" standalone="yes"?>
<Relationships xmlns="http://schemas.openxmlformats.org/package/2006/relationships"><Relationship Id="rId13" Type="http://schemas.openxmlformats.org/officeDocument/2006/relationships/oleObject" Target="../embeddings/oleObject747.bin"/><Relationship Id="rId18" Type="http://schemas.openxmlformats.org/officeDocument/2006/relationships/oleObject" Target="../embeddings/oleObject749.bin"/><Relationship Id="rId26" Type="http://schemas.openxmlformats.org/officeDocument/2006/relationships/oleObject" Target="../embeddings/oleObject753.bin"/><Relationship Id="rId39" Type="http://schemas.openxmlformats.org/officeDocument/2006/relationships/image" Target="../media/image650.wmf"/><Relationship Id="rId21" Type="http://schemas.openxmlformats.org/officeDocument/2006/relationships/image" Target="../media/image641.wmf"/><Relationship Id="rId34" Type="http://schemas.openxmlformats.org/officeDocument/2006/relationships/oleObject" Target="../embeddings/oleObject757.bin"/><Relationship Id="rId42" Type="http://schemas.openxmlformats.org/officeDocument/2006/relationships/oleObject" Target="../embeddings/oleObject761.bin"/><Relationship Id="rId47" Type="http://schemas.openxmlformats.org/officeDocument/2006/relationships/image" Target="../media/image654.wmf"/><Relationship Id="rId7" Type="http://schemas.openxmlformats.org/officeDocument/2006/relationships/oleObject" Target="../embeddings/oleObject744.bin"/><Relationship Id="rId2" Type="http://schemas.openxmlformats.org/officeDocument/2006/relationships/slideLayout" Target="../slideLayouts/slideLayout1.xml"/><Relationship Id="rId16" Type="http://schemas.openxmlformats.org/officeDocument/2006/relationships/oleObject" Target="../embeddings/oleObject748.bin"/><Relationship Id="rId29" Type="http://schemas.openxmlformats.org/officeDocument/2006/relationships/image" Target="../media/image645.wmf"/><Relationship Id="rId1" Type="http://schemas.openxmlformats.org/officeDocument/2006/relationships/vmlDrawing" Target="../drawings/vmlDrawing49.vml"/><Relationship Id="rId6" Type="http://schemas.openxmlformats.org/officeDocument/2006/relationships/image" Target="../media/image634.wmf"/><Relationship Id="rId11" Type="http://schemas.openxmlformats.org/officeDocument/2006/relationships/oleObject" Target="../embeddings/oleObject746.bin"/><Relationship Id="rId24" Type="http://schemas.openxmlformats.org/officeDocument/2006/relationships/oleObject" Target="../embeddings/oleObject752.bin"/><Relationship Id="rId32" Type="http://schemas.openxmlformats.org/officeDocument/2006/relationships/oleObject" Target="../embeddings/oleObject756.bin"/><Relationship Id="rId37" Type="http://schemas.openxmlformats.org/officeDocument/2006/relationships/image" Target="../media/image649.wmf"/><Relationship Id="rId40" Type="http://schemas.openxmlformats.org/officeDocument/2006/relationships/oleObject" Target="../embeddings/oleObject760.bin"/><Relationship Id="rId45" Type="http://schemas.openxmlformats.org/officeDocument/2006/relationships/image" Target="../media/image653.wmf"/><Relationship Id="rId5" Type="http://schemas.openxmlformats.org/officeDocument/2006/relationships/oleObject" Target="../embeddings/oleObject743.bin"/><Relationship Id="rId15" Type="http://schemas.openxmlformats.org/officeDocument/2006/relationships/slide" Target="slide47.xml"/><Relationship Id="rId23" Type="http://schemas.openxmlformats.org/officeDocument/2006/relationships/image" Target="../media/image642.wmf"/><Relationship Id="rId28" Type="http://schemas.openxmlformats.org/officeDocument/2006/relationships/oleObject" Target="../embeddings/oleObject754.bin"/><Relationship Id="rId36" Type="http://schemas.openxmlformats.org/officeDocument/2006/relationships/oleObject" Target="../embeddings/oleObject758.bin"/><Relationship Id="rId10" Type="http://schemas.openxmlformats.org/officeDocument/2006/relationships/image" Target="../media/image636.wmf"/><Relationship Id="rId19" Type="http://schemas.openxmlformats.org/officeDocument/2006/relationships/image" Target="../media/image640.wmf"/><Relationship Id="rId31" Type="http://schemas.openxmlformats.org/officeDocument/2006/relationships/image" Target="../media/image646.wmf"/><Relationship Id="rId44" Type="http://schemas.openxmlformats.org/officeDocument/2006/relationships/oleObject" Target="../embeddings/oleObject762.bin"/><Relationship Id="rId4" Type="http://schemas.openxmlformats.org/officeDocument/2006/relationships/image" Target="../media/image633.wmf"/><Relationship Id="rId9" Type="http://schemas.openxmlformats.org/officeDocument/2006/relationships/oleObject" Target="../embeddings/oleObject745.bin"/><Relationship Id="rId14" Type="http://schemas.openxmlformats.org/officeDocument/2006/relationships/image" Target="../media/image638.wmf"/><Relationship Id="rId22" Type="http://schemas.openxmlformats.org/officeDocument/2006/relationships/oleObject" Target="../embeddings/oleObject751.bin"/><Relationship Id="rId27" Type="http://schemas.openxmlformats.org/officeDocument/2006/relationships/image" Target="../media/image644.wmf"/><Relationship Id="rId30" Type="http://schemas.openxmlformats.org/officeDocument/2006/relationships/oleObject" Target="../embeddings/oleObject755.bin"/><Relationship Id="rId35" Type="http://schemas.openxmlformats.org/officeDocument/2006/relationships/image" Target="../media/image648.wmf"/><Relationship Id="rId43" Type="http://schemas.openxmlformats.org/officeDocument/2006/relationships/image" Target="../media/image652.wmf"/><Relationship Id="rId8" Type="http://schemas.openxmlformats.org/officeDocument/2006/relationships/image" Target="../media/image635.wmf"/><Relationship Id="rId3" Type="http://schemas.openxmlformats.org/officeDocument/2006/relationships/oleObject" Target="../embeddings/oleObject742.bin"/><Relationship Id="rId12" Type="http://schemas.openxmlformats.org/officeDocument/2006/relationships/image" Target="../media/image637.wmf"/><Relationship Id="rId17" Type="http://schemas.openxmlformats.org/officeDocument/2006/relationships/image" Target="../media/image639.wmf"/><Relationship Id="rId25" Type="http://schemas.openxmlformats.org/officeDocument/2006/relationships/image" Target="../media/image643.wmf"/><Relationship Id="rId33" Type="http://schemas.openxmlformats.org/officeDocument/2006/relationships/image" Target="../media/image647.wmf"/><Relationship Id="rId38" Type="http://schemas.openxmlformats.org/officeDocument/2006/relationships/oleObject" Target="../embeddings/oleObject759.bin"/><Relationship Id="rId46" Type="http://schemas.openxmlformats.org/officeDocument/2006/relationships/oleObject" Target="../embeddings/oleObject763.bin"/><Relationship Id="rId20" Type="http://schemas.openxmlformats.org/officeDocument/2006/relationships/oleObject" Target="../embeddings/oleObject750.bin"/><Relationship Id="rId41" Type="http://schemas.openxmlformats.org/officeDocument/2006/relationships/image" Target="../media/image651.wmf"/></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766.bin"/><Relationship Id="rId13" Type="http://schemas.openxmlformats.org/officeDocument/2006/relationships/image" Target="../media/image659.wmf"/><Relationship Id="rId18" Type="http://schemas.openxmlformats.org/officeDocument/2006/relationships/oleObject" Target="../embeddings/oleObject771.bin"/><Relationship Id="rId26" Type="http://schemas.openxmlformats.org/officeDocument/2006/relationships/image" Target="../media/image665.wmf"/><Relationship Id="rId3" Type="http://schemas.openxmlformats.org/officeDocument/2006/relationships/notesSlide" Target="../notesSlides/notesSlide51.xml"/><Relationship Id="rId21" Type="http://schemas.openxmlformats.org/officeDocument/2006/relationships/image" Target="../media/image663.wmf"/><Relationship Id="rId7" Type="http://schemas.openxmlformats.org/officeDocument/2006/relationships/image" Target="../media/image656.wmf"/><Relationship Id="rId12" Type="http://schemas.openxmlformats.org/officeDocument/2006/relationships/oleObject" Target="../embeddings/oleObject768.bin"/><Relationship Id="rId17" Type="http://schemas.openxmlformats.org/officeDocument/2006/relationships/image" Target="../media/image661.wmf"/><Relationship Id="rId25" Type="http://schemas.openxmlformats.org/officeDocument/2006/relationships/oleObject" Target="../embeddings/oleObject774.bin"/><Relationship Id="rId2" Type="http://schemas.openxmlformats.org/officeDocument/2006/relationships/slideLayout" Target="../slideLayouts/slideLayout1.xml"/><Relationship Id="rId16" Type="http://schemas.openxmlformats.org/officeDocument/2006/relationships/oleObject" Target="../embeddings/oleObject770.bin"/><Relationship Id="rId20" Type="http://schemas.openxmlformats.org/officeDocument/2006/relationships/oleObject" Target="../embeddings/oleObject772.bin"/><Relationship Id="rId1" Type="http://schemas.openxmlformats.org/officeDocument/2006/relationships/vmlDrawing" Target="../drawings/vmlDrawing50.vml"/><Relationship Id="rId6" Type="http://schemas.openxmlformats.org/officeDocument/2006/relationships/oleObject" Target="../embeddings/oleObject765.bin"/><Relationship Id="rId11" Type="http://schemas.openxmlformats.org/officeDocument/2006/relationships/image" Target="../media/image658.wmf"/><Relationship Id="rId24" Type="http://schemas.openxmlformats.org/officeDocument/2006/relationships/slide" Target="slide51.xml"/><Relationship Id="rId5" Type="http://schemas.openxmlformats.org/officeDocument/2006/relationships/image" Target="../media/image655.wmf"/><Relationship Id="rId15" Type="http://schemas.openxmlformats.org/officeDocument/2006/relationships/image" Target="../media/image660.wmf"/><Relationship Id="rId23" Type="http://schemas.openxmlformats.org/officeDocument/2006/relationships/image" Target="../media/image664.wmf"/><Relationship Id="rId10" Type="http://schemas.openxmlformats.org/officeDocument/2006/relationships/oleObject" Target="../embeddings/oleObject767.bin"/><Relationship Id="rId19" Type="http://schemas.openxmlformats.org/officeDocument/2006/relationships/image" Target="../media/image662.wmf"/><Relationship Id="rId4" Type="http://schemas.openxmlformats.org/officeDocument/2006/relationships/oleObject" Target="../embeddings/oleObject764.bin"/><Relationship Id="rId9" Type="http://schemas.openxmlformats.org/officeDocument/2006/relationships/image" Target="../media/image657.wmf"/><Relationship Id="rId14" Type="http://schemas.openxmlformats.org/officeDocument/2006/relationships/oleObject" Target="../embeddings/oleObject769.bin"/><Relationship Id="rId22" Type="http://schemas.openxmlformats.org/officeDocument/2006/relationships/oleObject" Target="../embeddings/oleObject773.bin"/><Relationship Id="rId27" Type="http://schemas.openxmlformats.org/officeDocument/2006/relationships/slide" Target="slide42.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777.bin"/><Relationship Id="rId13" Type="http://schemas.openxmlformats.org/officeDocument/2006/relationships/image" Target="../media/image669.wmf"/><Relationship Id="rId3" Type="http://schemas.openxmlformats.org/officeDocument/2006/relationships/notesSlide" Target="../notesSlides/notesSlide52.xml"/><Relationship Id="rId7" Type="http://schemas.openxmlformats.org/officeDocument/2006/relationships/image" Target="../media/image667.wmf"/><Relationship Id="rId12" Type="http://schemas.openxmlformats.org/officeDocument/2006/relationships/oleObject" Target="../embeddings/oleObject779.bin"/><Relationship Id="rId2" Type="http://schemas.openxmlformats.org/officeDocument/2006/relationships/slideLayout" Target="../slideLayouts/slideLayout1.xml"/><Relationship Id="rId1" Type="http://schemas.openxmlformats.org/officeDocument/2006/relationships/vmlDrawing" Target="../drawings/vmlDrawing51.vml"/><Relationship Id="rId6" Type="http://schemas.openxmlformats.org/officeDocument/2006/relationships/oleObject" Target="../embeddings/oleObject776.bin"/><Relationship Id="rId11" Type="http://schemas.openxmlformats.org/officeDocument/2006/relationships/image" Target="../media/image658.wmf"/><Relationship Id="rId5" Type="http://schemas.openxmlformats.org/officeDocument/2006/relationships/image" Target="../media/image666.wmf"/><Relationship Id="rId10" Type="http://schemas.openxmlformats.org/officeDocument/2006/relationships/oleObject" Target="../embeddings/oleObject778.bin"/><Relationship Id="rId4" Type="http://schemas.openxmlformats.org/officeDocument/2006/relationships/oleObject" Target="../embeddings/oleObject775.bin"/><Relationship Id="rId9" Type="http://schemas.openxmlformats.org/officeDocument/2006/relationships/image" Target="../media/image668.wmf"/><Relationship Id="rId14" Type="http://schemas.openxmlformats.org/officeDocument/2006/relationships/slide" Target="slide52.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782.bin"/><Relationship Id="rId13" Type="http://schemas.openxmlformats.org/officeDocument/2006/relationships/image" Target="../media/image674.wmf"/><Relationship Id="rId3" Type="http://schemas.openxmlformats.org/officeDocument/2006/relationships/notesSlide" Target="../notesSlides/notesSlide53.xml"/><Relationship Id="rId7" Type="http://schemas.openxmlformats.org/officeDocument/2006/relationships/image" Target="../media/image671.wmf"/><Relationship Id="rId12" Type="http://schemas.openxmlformats.org/officeDocument/2006/relationships/oleObject" Target="../embeddings/oleObject784.bin"/><Relationship Id="rId17" Type="http://schemas.openxmlformats.org/officeDocument/2006/relationships/image" Target="../media/image676.wmf"/><Relationship Id="rId2" Type="http://schemas.openxmlformats.org/officeDocument/2006/relationships/slideLayout" Target="../slideLayouts/slideLayout1.xml"/><Relationship Id="rId16" Type="http://schemas.openxmlformats.org/officeDocument/2006/relationships/oleObject" Target="../embeddings/oleObject786.bin"/><Relationship Id="rId1" Type="http://schemas.openxmlformats.org/officeDocument/2006/relationships/vmlDrawing" Target="../drawings/vmlDrawing52.vml"/><Relationship Id="rId6" Type="http://schemas.openxmlformats.org/officeDocument/2006/relationships/oleObject" Target="../embeddings/oleObject781.bin"/><Relationship Id="rId11" Type="http://schemas.openxmlformats.org/officeDocument/2006/relationships/image" Target="../media/image673.wmf"/><Relationship Id="rId5" Type="http://schemas.openxmlformats.org/officeDocument/2006/relationships/image" Target="../media/image670.wmf"/><Relationship Id="rId15" Type="http://schemas.openxmlformats.org/officeDocument/2006/relationships/image" Target="../media/image675.wmf"/><Relationship Id="rId10" Type="http://schemas.openxmlformats.org/officeDocument/2006/relationships/oleObject" Target="../embeddings/oleObject783.bin"/><Relationship Id="rId4" Type="http://schemas.openxmlformats.org/officeDocument/2006/relationships/oleObject" Target="../embeddings/oleObject780.bin"/><Relationship Id="rId9" Type="http://schemas.openxmlformats.org/officeDocument/2006/relationships/image" Target="../media/image672.wmf"/><Relationship Id="rId14" Type="http://schemas.openxmlformats.org/officeDocument/2006/relationships/oleObject" Target="../embeddings/oleObject785.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789.bin"/><Relationship Id="rId13" Type="http://schemas.openxmlformats.org/officeDocument/2006/relationships/image" Target="../media/image681.wmf"/><Relationship Id="rId18" Type="http://schemas.openxmlformats.org/officeDocument/2006/relationships/oleObject" Target="../embeddings/oleObject794.bin"/><Relationship Id="rId26" Type="http://schemas.openxmlformats.org/officeDocument/2006/relationships/image" Target="../media/image686.wmf"/><Relationship Id="rId3" Type="http://schemas.openxmlformats.org/officeDocument/2006/relationships/notesSlide" Target="../notesSlides/notesSlide54.xml"/><Relationship Id="rId21" Type="http://schemas.openxmlformats.org/officeDocument/2006/relationships/hyperlink" Target="file:///D:\Math-a1\Math_2b.pptx#-1,56,7.2  Eigenfunction Expansion (nonhomogeneous BC)" TargetMode="External"/><Relationship Id="rId7" Type="http://schemas.openxmlformats.org/officeDocument/2006/relationships/image" Target="../media/image678.wmf"/><Relationship Id="rId12" Type="http://schemas.openxmlformats.org/officeDocument/2006/relationships/oleObject" Target="../embeddings/oleObject791.bin"/><Relationship Id="rId17" Type="http://schemas.openxmlformats.org/officeDocument/2006/relationships/image" Target="../media/image683.wmf"/><Relationship Id="rId25" Type="http://schemas.openxmlformats.org/officeDocument/2006/relationships/oleObject" Target="../embeddings/oleObject796.bin"/><Relationship Id="rId2" Type="http://schemas.openxmlformats.org/officeDocument/2006/relationships/slideLayout" Target="../slideLayouts/slideLayout1.xml"/><Relationship Id="rId16" Type="http://schemas.openxmlformats.org/officeDocument/2006/relationships/oleObject" Target="../embeddings/oleObject793.bin"/><Relationship Id="rId20" Type="http://schemas.openxmlformats.org/officeDocument/2006/relationships/hyperlink" Target="file:///D:\Math-a1\Math_2b.pptx#-1,50,7.2 Properties of regular SL eigenvalue prob. -- 3" TargetMode="External"/><Relationship Id="rId1" Type="http://schemas.openxmlformats.org/officeDocument/2006/relationships/vmlDrawing" Target="../drawings/vmlDrawing53.vml"/><Relationship Id="rId6" Type="http://schemas.openxmlformats.org/officeDocument/2006/relationships/oleObject" Target="../embeddings/oleObject788.bin"/><Relationship Id="rId11" Type="http://schemas.openxmlformats.org/officeDocument/2006/relationships/image" Target="../media/image680.wmf"/><Relationship Id="rId24" Type="http://schemas.openxmlformats.org/officeDocument/2006/relationships/image" Target="../media/image685.wmf"/><Relationship Id="rId5" Type="http://schemas.openxmlformats.org/officeDocument/2006/relationships/image" Target="../media/image677.wmf"/><Relationship Id="rId15" Type="http://schemas.openxmlformats.org/officeDocument/2006/relationships/image" Target="../media/image682.wmf"/><Relationship Id="rId23" Type="http://schemas.openxmlformats.org/officeDocument/2006/relationships/oleObject" Target="../embeddings/oleObject795.bin"/><Relationship Id="rId10" Type="http://schemas.openxmlformats.org/officeDocument/2006/relationships/oleObject" Target="../embeddings/oleObject790.bin"/><Relationship Id="rId19" Type="http://schemas.openxmlformats.org/officeDocument/2006/relationships/image" Target="../media/image684.wmf"/><Relationship Id="rId4" Type="http://schemas.openxmlformats.org/officeDocument/2006/relationships/oleObject" Target="../embeddings/oleObject787.bin"/><Relationship Id="rId9" Type="http://schemas.openxmlformats.org/officeDocument/2006/relationships/image" Target="../media/image679.wmf"/><Relationship Id="rId14" Type="http://schemas.openxmlformats.org/officeDocument/2006/relationships/oleObject" Target="../embeddings/oleObject792.bin"/><Relationship Id="rId22" Type="http://schemas.openxmlformats.org/officeDocument/2006/relationships/slide" Target="slide11.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799.bin"/><Relationship Id="rId13" Type="http://schemas.openxmlformats.org/officeDocument/2006/relationships/image" Target="../media/image691.wmf"/><Relationship Id="rId18" Type="http://schemas.openxmlformats.org/officeDocument/2006/relationships/oleObject" Target="../embeddings/oleObject804.bin"/><Relationship Id="rId26" Type="http://schemas.openxmlformats.org/officeDocument/2006/relationships/oleObject" Target="../embeddings/oleObject807.bin"/><Relationship Id="rId3" Type="http://schemas.openxmlformats.org/officeDocument/2006/relationships/notesSlide" Target="../notesSlides/notesSlide55.xml"/><Relationship Id="rId21" Type="http://schemas.openxmlformats.org/officeDocument/2006/relationships/slide" Target="slide11.xml"/><Relationship Id="rId7" Type="http://schemas.openxmlformats.org/officeDocument/2006/relationships/image" Target="../media/image688.wmf"/><Relationship Id="rId12" Type="http://schemas.openxmlformats.org/officeDocument/2006/relationships/oleObject" Target="../embeddings/oleObject801.bin"/><Relationship Id="rId17" Type="http://schemas.openxmlformats.org/officeDocument/2006/relationships/image" Target="../media/image693.wmf"/><Relationship Id="rId25" Type="http://schemas.openxmlformats.org/officeDocument/2006/relationships/image" Target="../media/image696.wmf"/><Relationship Id="rId2" Type="http://schemas.openxmlformats.org/officeDocument/2006/relationships/slideLayout" Target="../slideLayouts/slideLayout1.xml"/><Relationship Id="rId16" Type="http://schemas.openxmlformats.org/officeDocument/2006/relationships/oleObject" Target="../embeddings/oleObject803.bin"/><Relationship Id="rId20" Type="http://schemas.openxmlformats.org/officeDocument/2006/relationships/hyperlink" Target="file:///D:\Math-a1\Math_2b.pptx#-1,58,Example &#8211; 13: Eigenfunction Expansion (cont.2)" TargetMode="External"/><Relationship Id="rId29" Type="http://schemas.openxmlformats.org/officeDocument/2006/relationships/image" Target="../media/image698.wmf"/><Relationship Id="rId1" Type="http://schemas.openxmlformats.org/officeDocument/2006/relationships/vmlDrawing" Target="../drawings/vmlDrawing54.vml"/><Relationship Id="rId6" Type="http://schemas.openxmlformats.org/officeDocument/2006/relationships/oleObject" Target="../embeddings/oleObject798.bin"/><Relationship Id="rId11" Type="http://schemas.openxmlformats.org/officeDocument/2006/relationships/image" Target="../media/image690.wmf"/><Relationship Id="rId24" Type="http://schemas.openxmlformats.org/officeDocument/2006/relationships/oleObject" Target="../embeddings/oleObject806.bin"/><Relationship Id="rId5" Type="http://schemas.openxmlformats.org/officeDocument/2006/relationships/image" Target="../media/image687.wmf"/><Relationship Id="rId15" Type="http://schemas.openxmlformats.org/officeDocument/2006/relationships/image" Target="../media/image692.wmf"/><Relationship Id="rId23" Type="http://schemas.openxmlformats.org/officeDocument/2006/relationships/image" Target="../media/image695.wmf"/><Relationship Id="rId28" Type="http://schemas.openxmlformats.org/officeDocument/2006/relationships/oleObject" Target="../embeddings/oleObject808.bin"/><Relationship Id="rId10" Type="http://schemas.openxmlformats.org/officeDocument/2006/relationships/oleObject" Target="../embeddings/oleObject800.bin"/><Relationship Id="rId19" Type="http://schemas.openxmlformats.org/officeDocument/2006/relationships/image" Target="../media/image694.wmf"/><Relationship Id="rId4" Type="http://schemas.openxmlformats.org/officeDocument/2006/relationships/oleObject" Target="../embeddings/oleObject797.bin"/><Relationship Id="rId9" Type="http://schemas.openxmlformats.org/officeDocument/2006/relationships/image" Target="../media/image689.wmf"/><Relationship Id="rId14" Type="http://schemas.openxmlformats.org/officeDocument/2006/relationships/oleObject" Target="../embeddings/oleObject802.bin"/><Relationship Id="rId22" Type="http://schemas.openxmlformats.org/officeDocument/2006/relationships/oleObject" Target="../embeddings/oleObject805.bin"/><Relationship Id="rId27" Type="http://schemas.openxmlformats.org/officeDocument/2006/relationships/image" Target="../media/image697.wmf"/><Relationship Id="rId30" Type="http://schemas.openxmlformats.org/officeDocument/2006/relationships/slide" Target="slide45.xml"/></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811.bin"/><Relationship Id="rId13" Type="http://schemas.openxmlformats.org/officeDocument/2006/relationships/image" Target="../media/image703.wmf"/><Relationship Id="rId18" Type="http://schemas.openxmlformats.org/officeDocument/2006/relationships/oleObject" Target="../embeddings/oleObject816.bin"/><Relationship Id="rId26" Type="http://schemas.openxmlformats.org/officeDocument/2006/relationships/image" Target="../media/image709.wmf"/><Relationship Id="rId3" Type="http://schemas.openxmlformats.org/officeDocument/2006/relationships/notesSlide" Target="../notesSlides/notesSlide56.xml"/><Relationship Id="rId21" Type="http://schemas.openxmlformats.org/officeDocument/2006/relationships/image" Target="../media/image707.wmf"/><Relationship Id="rId7" Type="http://schemas.openxmlformats.org/officeDocument/2006/relationships/image" Target="../media/image700.wmf"/><Relationship Id="rId12" Type="http://schemas.openxmlformats.org/officeDocument/2006/relationships/oleObject" Target="../embeddings/oleObject813.bin"/><Relationship Id="rId17" Type="http://schemas.openxmlformats.org/officeDocument/2006/relationships/image" Target="../media/image705.wmf"/><Relationship Id="rId25" Type="http://schemas.openxmlformats.org/officeDocument/2006/relationships/oleObject" Target="../embeddings/oleObject819.bin"/><Relationship Id="rId2" Type="http://schemas.openxmlformats.org/officeDocument/2006/relationships/slideLayout" Target="../slideLayouts/slideLayout1.xml"/><Relationship Id="rId16" Type="http://schemas.openxmlformats.org/officeDocument/2006/relationships/oleObject" Target="../embeddings/oleObject815.bin"/><Relationship Id="rId20" Type="http://schemas.openxmlformats.org/officeDocument/2006/relationships/oleObject" Target="../embeddings/oleObject817.bin"/><Relationship Id="rId1" Type="http://schemas.openxmlformats.org/officeDocument/2006/relationships/vmlDrawing" Target="../drawings/vmlDrawing55.vml"/><Relationship Id="rId6" Type="http://schemas.openxmlformats.org/officeDocument/2006/relationships/oleObject" Target="../embeddings/oleObject810.bin"/><Relationship Id="rId11" Type="http://schemas.openxmlformats.org/officeDocument/2006/relationships/image" Target="../media/image702.wmf"/><Relationship Id="rId24" Type="http://schemas.openxmlformats.org/officeDocument/2006/relationships/slide" Target="slide52.xml"/><Relationship Id="rId5" Type="http://schemas.openxmlformats.org/officeDocument/2006/relationships/image" Target="../media/image699.wmf"/><Relationship Id="rId15" Type="http://schemas.openxmlformats.org/officeDocument/2006/relationships/image" Target="../media/image704.wmf"/><Relationship Id="rId23" Type="http://schemas.openxmlformats.org/officeDocument/2006/relationships/image" Target="../media/image708.wmf"/><Relationship Id="rId10" Type="http://schemas.openxmlformats.org/officeDocument/2006/relationships/oleObject" Target="../embeddings/oleObject812.bin"/><Relationship Id="rId19" Type="http://schemas.openxmlformats.org/officeDocument/2006/relationships/image" Target="../media/image706.wmf"/><Relationship Id="rId4" Type="http://schemas.openxmlformats.org/officeDocument/2006/relationships/oleObject" Target="../embeddings/oleObject809.bin"/><Relationship Id="rId9" Type="http://schemas.openxmlformats.org/officeDocument/2006/relationships/image" Target="../media/image701.wmf"/><Relationship Id="rId14" Type="http://schemas.openxmlformats.org/officeDocument/2006/relationships/oleObject" Target="../embeddings/oleObject814.bin"/><Relationship Id="rId22" Type="http://schemas.openxmlformats.org/officeDocument/2006/relationships/oleObject" Target="../embeddings/oleObject818.bin"/></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822.bin"/><Relationship Id="rId13" Type="http://schemas.openxmlformats.org/officeDocument/2006/relationships/image" Target="../media/image714.wmf"/><Relationship Id="rId18" Type="http://schemas.openxmlformats.org/officeDocument/2006/relationships/oleObject" Target="../embeddings/oleObject827.bin"/><Relationship Id="rId3" Type="http://schemas.openxmlformats.org/officeDocument/2006/relationships/notesSlide" Target="../notesSlides/notesSlide57.xml"/><Relationship Id="rId21" Type="http://schemas.openxmlformats.org/officeDocument/2006/relationships/image" Target="../media/image718.wmf"/><Relationship Id="rId7" Type="http://schemas.openxmlformats.org/officeDocument/2006/relationships/image" Target="../media/image711.wmf"/><Relationship Id="rId12" Type="http://schemas.openxmlformats.org/officeDocument/2006/relationships/oleObject" Target="../embeddings/oleObject824.bin"/><Relationship Id="rId17" Type="http://schemas.openxmlformats.org/officeDocument/2006/relationships/image" Target="../media/image716.wmf"/><Relationship Id="rId25" Type="http://schemas.openxmlformats.org/officeDocument/2006/relationships/image" Target="../media/image720.wmf"/><Relationship Id="rId2" Type="http://schemas.openxmlformats.org/officeDocument/2006/relationships/slideLayout" Target="../slideLayouts/slideLayout1.xml"/><Relationship Id="rId16" Type="http://schemas.openxmlformats.org/officeDocument/2006/relationships/oleObject" Target="../embeddings/oleObject826.bin"/><Relationship Id="rId20" Type="http://schemas.openxmlformats.org/officeDocument/2006/relationships/oleObject" Target="../embeddings/oleObject828.bin"/><Relationship Id="rId1" Type="http://schemas.openxmlformats.org/officeDocument/2006/relationships/vmlDrawing" Target="../drawings/vmlDrawing56.vml"/><Relationship Id="rId6" Type="http://schemas.openxmlformats.org/officeDocument/2006/relationships/oleObject" Target="../embeddings/oleObject821.bin"/><Relationship Id="rId11" Type="http://schemas.openxmlformats.org/officeDocument/2006/relationships/image" Target="../media/image713.wmf"/><Relationship Id="rId24" Type="http://schemas.openxmlformats.org/officeDocument/2006/relationships/oleObject" Target="../embeddings/oleObject830.bin"/><Relationship Id="rId5" Type="http://schemas.openxmlformats.org/officeDocument/2006/relationships/image" Target="../media/image710.wmf"/><Relationship Id="rId15" Type="http://schemas.openxmlformats.org/officeDocument/2006/relationships/image" Target="../media/image715.wmf"/><Relationship Id="rId23" Type="http://schemas.openxmlformats.org/officeDocument/2006/relationships/image" Target="../media/image719.wmf"/><Relationship Id="rId10" Type="http://schemas.openxmlformats.org/officeDocument/2006/relationships/oleObject" Target="../embeddings/oleObject823.bin"/><Relationship Id="rId19" Type="http://schemas.openxmlformats.org/officeDocument/2006/relationships/image" Target="../media/image717.wmf"/><Relationship Id="rId4" Type="http://schemas.openxmlformats.org/officeDocument/2006/relationships/oleObject" Target="../embeddings/oleObject820.bin"/><Relationship Id="rId9" Type="http://schemas.openxmlformats.org/officeDocument/2006/relationships/image" Target="../media/image712.wmf"/><Relationship Id="rId14" Type="http://schemas.openxmlformats.org/officeDocument/2006/relationships/oleObject" Target="../embeddings/oleObject825.bin"/><Relationship Id="rId22" Type="http://schemas.openxmlformats.org/officeDocument/2006/relationships/oleObject" Target="../embeddings/oleObject829.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833.bin"/><Relationship Id="rId13" Type="http://schemas.openxmlformats.org/officeDocument/2006/relationships/image" Target="../media/image725.wmf"/><Relationship Id="rId18" Type="http://schemas.openxmlformats.org/officeDocument/2006/relationships/oleObject" Target="../embeddings/oleObject838.bin"/><Relationship Id="rId26" Type="http://schemas.openxmlformats.org/officeDocument/2006/relationships/oleObject" Target="../embeddings/oleObject842.bin"/><Relationship Id="rId3" Type="http://schemas.openxmlformats.org/officeDocument/2006/relationships/notesSlide" Target="../notesSlides/notesSlide58.xml"/><Relationship Id="rId21" Type="http://schemas.openxmlformats.org/officeDocument/2006/relationships/image" Target="../media/image729.wmf"/><Relationship Id="rId7" Type="http://schemas.openxmlformats.org/officeDocument/2006/relationships/image" Target="../media/image722.wmf"/><Relationship Id="rId12" Type="http://schemas.openxmlformats.org/officeDocument/2006/relationships/oleObject" Target="../embeddings/oleObject835.bin"/><Relationship Id="rId17" Type="http://schemas.openxmlformats.org/officeDocument/2006/relationships/image" Target="../media/image727.wmf"/><Relationship Id="rId25" Type="http://schemas.openxmlformats.org/officeDocument/2006/relationships/image" Target="../media/image731.wmf"/><Relationship Id="rId2" Type="http://schemas.openxmlformats.org/officeDocument/2006/relationships/slideLayout" Target="../slideLayouts/slideLayout1.xml"/><Relationship Id="rId16" Type="http://schemas.openxmlformats.org/officeDocument/2006/relationships/oleObject" Target="../embeddings/oleObject837.bin"/><Relationship Id="rId20" Type="http://schemas.openxmlformats.org/officeDocument/2006/relationships/oleObject" Target="../embeddings/oleObject839.bin"/><Relationship Id="rId29" Type="http://schemas.openxmlformats.org/officeDocument/2006/relationships/image" Target="../media/image733.wmf"/><Relationship Id="rId1" Type="http://schemas.openxmlformats.org/officeDocument/2006/relationships/vmlDrawing" Target="../drawings/vmlDrawing57.vml"/><Relationship Id="rId6" Type="http://schemas.openxmlformats.org/officeDocument/2006/relationships/oleObject" Target="../embeddings/oleObject832.bin"/><Relationship Id="rId11" Type="http://schemas.openxmlformats.org/officeDocument/2006/relationships/image" Target="../media/image724.wmf"/><Relationship Id="rId24" Type="http://schemas.openxmlformats.org/officeDocument/2006/relationships/oleObject" Target="../embeddings/oleObject841.bin"/><Relationship Id="rId5" Type="http://schemas.openxmlformats.org/officeDocument/2006/relationships/image" Target="../media/image721.wmf"/><Relationship Id="rId15" Type="http://schemas.openxmlformats.org/officeDocument/2006/relationships/image" Target="../media/image726.wmf"/><Relationship Id="rId23" Type="http://schemas.openxmlformats.org/officeDocument/2006/relationships/image" Target="../media/image730.wmf"/><Relationship Id="rId28" Type="http://schemas.openxmlformats.org/officeDocument/2006/relationships/oleObject" Target="../embeddings/oleObject843.bin"/><Relationship Id="rId10" Type="http://schemas.openxmlformats.org/officeDocument/2006/relationships/oleObject" Target="../embeddings/oleObject834.bin"/><Relationship Id="rId19" Type="http://schemas.openxmlformats.org/officeDocument/2006/relationships/image" Target="../media/image728.wmf"/><Relationship Id="rId4" Type="http://schemas.openxmlformats.org/officeDocument/2006/relationships/oleObject" Target="../embeddings/oleObject831.bin"/><Relationship Id="rId9" Type="http://schemas.openxmlformats.org/officeDocument/2006/relationships/image" Target="../media/image723.wmf"/><Relationship Id="rId14" Type="http://schemas.openxmlformats.org/officeDocument/2006/relationships/oleObject" Target="../embeddings/oleObject836.bin"/><Relationship Id="rId22" Type="http://schemas.openxmlformats.org/officeDocument/2006/relationships/oleObject" Target="../embeddings/oleObject840.bin"/><Relationship Id="rId27" Type="http://schemas.openxmlformats.org/officeDocument/2006/relationships/image" Target="../media/image732.wmf"/></Relationships>
</file>

<file path=ppt/slides/_rels/slide6.xml.rels><?xml version="1.0" encoding="UTF-8" standalone="yes"?>
<Relationships xmlns="http://schemas.openxmlformats.org/package/2006/relationships"><Relationship Id="rId13" Type="http://schemas.openxmlformats.org/officeDocument/2006/relationships/image" Target="../media/image56.wmf"/><Relationship Id="rId18" Type="http://schemas.openxmlformats.org/officeDocument/2006/relationships/oleObject" Target="../embeddings/oleObject60.bin"/><Relationship Id="rId26" Type="http://schemas.openxmlformats.org/officeDocument/2006/relationships/oleObject" Target="../embeddings/oleObject64.bin"/><Relationship Id="rId39" Type="http://schemas.openxmlformats.org/officeDocument/2006/relationships/image" Target="../media/image69.wmf"/><Relationship Id="rId21" Type="http://schemas.openxmlformats.org/officeDocument/2006/relationships/image" Target="../media/image60.wmf"/><Relationship Id="rId34" Type="http://schemas.openxmlformats.org/officeDocument/2006/relationships/oleObject" Target="../embeddings/oleObject68.bin"/><Relationship Id="rId42" Type="http://schemas.openxmlformats.org/officeDocument/2006/relationships/oleObject" Target="../embeddings/oleObject72.bin"/><Relationship Id="rId7" Type="http://schemas.openxmlformats.org/officeDocument/2006/relationships/image" Target="../media/image53.wmf"/><Relationship Id="rId2" Type="http://schemas.openxmlformats.org/officeDocument/2006/relationships/slideLayout" Target="../slideLayouts/slideLayout1.xml"/><Relationship Id="rId16" Type="http://schemas.openxmlformats.org/officeDocument/2006/relationships/oleObject" Target="../embeddings/oleObject59.bin"/><Relationship Id="rId20" Type="http://schemas.openxmlformats.org/officeDocument/2006/relationships/oleObject" Target="../embeddings/oleObject61.bin"/><Relationship Id="rId29" Type="http://schemas.openxmlformats.org/officeDocument/2006/relationships/image" Target="../media/image64.wmf"/><Relationship Id="rId41" Type="http://schemas.openxmlformats.org/officeDocument/2006/relationships/image" Target="../media/image70.wmf"/><Relationship Id="rId1" Type="http://schemas.openxmlformats.org/officeDocument/2006/relationships/vmlDrawing" Target="../drawings/vmlDrawing5.vml"/><Relationship Id="rId6" Type="http://schemas.openxmlformats.org/officeDocument/2006/relationships/oleObject" Target="../embeddings/oleObject54.bin"/><Relationship Id="rId11" Type="http://schemas.openxmlformats.org/officeDocument/2006/relationships/image" Target="../media/image55.wmf"/><Relationship Id="rId24" Type="http://schemas.openxmlformats.org/officeDocument/2006/relationships/oleObject" Target="../embeddings/oleObject63.bin"/><Relationship Id="rId32" Type="http://schemas.openxmlformats.org/officeDocument/2006/relationships/oleObject" Target="../embeddings/oleObject67.bin"/><Relationship Id="rId37" Type="http://schemas.openxmlformats.org/officeDocument/2006/relationships/image" Target="../media/image68.wmf"/><Relationship Id="rId40" Type="http://schemas.openxmlformats.org/officeDocument/2006/relationships/oleObject" Target="../embeddings/oleObject71.bin"/><Relationship Id="rId5" Type="http://schemas.openxmlformats.org/officeDocument/2006/relationships/image" Target="../media/image52.wmf"/><Relationship Id="rId15" Type="http://schemas.openxmlformats.org/officeDocument/2006/relationships/image" Target="../media/image57.wmf"/><Relationship Id="rId23" Type="http://schemas.openxmlformats.org/officeDocument/2006/relationships/image" Target="../media/image61.wmf"/><Relationship Id="rId28" Type="http://schemas.openxmlformats.org/officeDocument/2006/relationships/oleObject" Target="../embeddings/oleObject65.bin"/><Relationship Id="rId36" Type="http://schemas.openxmlformats.org/officeDocument/2006/relationships/oleObject" Target="../embeddings/oleObject69.bin"/><Relationship Id="rId10" Type="http://schemas.openxmlformats.org/officeDocument/2006/relationships/oleObject" Target="../embeddings/oleObject56.bin"/><Relationship Id="rId19" Type="http://schemas.openxmlformats.org/officeDocument/2006/relationships/image" Target="../media/image59.wmf"/><Relationship Id="rId31" Type="http://schemas.openxmlformats.org/officeDocument/2006/relationships/image" Target="../media/image65.wmf"/><Relationship Id="rId4" Type="http://schemas.openxmlformats.org/officeDocument/2006/relationships/oleObject" Target="../embeddings/oleObject53.bin"/><Relationship Id="rId9" Type="http://schemas.openxmlformats.org/officeDocument/2006/relationships/image" Target="../media/image54.wmf"/><Relationship Id="rId14" Type="http://schemas.openxmlformats.org/officeDocument/2006/relationships/oleObject" Target="../embeddings/oleObject58.bin"/><Relationship Id="rId22" Type="http://schemas.openxmlformats.org/officeDocument/2006/relationships/oleObject" Target="../embeddings/oleObject62.bin"/><Relationship Id="rId27" Type="http://schemas.openxmlformats.org/officeDocument/2006/relationships/image" Target="../media/image63.wmf"/><Relationship Id="rId30" Type="http://schemas.openxmlformats.org/officeDocument/2006/relationships/oleObject" Target="../embeddings/oleObject66.bin"/><Relationship Id="rId35" Type="http://schemas.openxmlformats.org/officeDocument/2006/relationships/image" Target="../media/image67.wmf"/><Relationship Id="rId43" Type="http://schemas.openxmlformats.org/officeDocument/2006/relationships/image" Target="../media/image71.wmf"/><Relationship Id="rId8" Type="http://schemas.openxmlformats.org/officeDocument/2006/relationships/oleObject" Target="../embeddings/oleObject55.bin"/><Relationship Id="rId3" Type="http://schemas.openxmlformats.org/officeDocument/2006/relationships/notesSlide" Target="../notesSlides/notesSlide6.xml"/><Relationship Id="rId12" Type="http://schemas.openxmlformats.org/officeDocument/2006/relationships/oleObject" Target="../embeddings/oleObject57.bin"/><Relationship Id="rId17" Type="http://schemas.openxmlformats.org/officeDocument/2006/relationships/image" Target="../media/image58.wmf"/><Relationship Id="rId25" Type="http://schemas.openxmlformats.org/officeDocument/2006/relationships/image" Target="../media/image62.wmf"/><Relationship Id="rId33" Type="http://schemas.openxmlformats.org/officeDocument/2006/relationships/image" Target="../media/image66.wmf"/><Relationship Id="rId38" Type="http://schemas.openxmlformats.org/officeDocument/2006/relationships/oleObject" Target="../embeddings/oleObject70.bin"/></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846.bin"/><Relationship Id="rId13" Type="http://schemas.openxmlformats.org/officeDocument/2006/relationships/image" Target="../media/image738.wmf"/><Relationship Id="rId18" Type="http://schemas.openxmlformats.org/officeDocument/2006/relationships/oleObject" Target="../embeddings/oleObject851.bin"/><Relationship Id="rId3" Type="http://schemas.openxmlformats.org/officeDocument/2006/relationships/notesSlide" Target="../notesSlides/notesSlide59.xml"/><Relationship Id="rId21" Type="http://schemas.openxmlformats.org/officeDocument/2006/relationships/image" Target="../media/image733.wmf"/><Relationship Id="rId7" Type="http://schemas.openxmlformats.org/officeDocument/2006/relationships/image" Target="../media/image735.wmf"/><Relationship Id="rId12" Type="http://schemas.openxmlformats.org/officeDocument/2006/relationships/oleObject" Target="../embeddings/oleObject848.bin"/><Relationship Id="rId17" Type="http://schemas.openxmlformats.org/officeDocument/2006/relationships/image" Target="../media/image740.wmf"/><Relationship Id="rId2" Type="http://schemas.openxmlformats.org/officeDocument/2006/relationships/slideLayout" Target="../slideLayouts/slideLayout1.xml"/><Relationship Id="rId16" Type="http://schemas.openxmlformats.org/officeDocument/2006/relationships/oleObject" Target="../embeddings/oleObject850.bin"/><Relationship Id="rId20" Type="http://schemas.openxmlformats.org/officeDocument/2006/relationships/oleObject" Target="../embeddings/oleObject852.bin"/><Relationship Id="rId1" Type="http://schemas.openxmlformats.org/officeDocument/2006/relationships/vmlDrawing" Target="../drawings/vmlDrawing58.vml"/><Relationship Id="rId6" Type="http://schemas.openxmlformats.org/officeDocument/2006/relationships/oleObject" Target="../embeddings/oleObject845.bin"/><Relationship Id="rId11" Type="http://schemas.openxmlformats.org/officeDocument/2006/relationships/image" Target="../media/image737.wmf"/><Relationship Id="rId5" Type="http://schemas.openxmlformats.org/officeDocument/2006/relationships/image" Target="../media/image734.wmf"/><Relationship Id="rId15" Type="http://schemas.openxmlformats.org/officeDocument/2006/relationships/image" Target="../media/image739.wmf"/><Relationship Id="rId10" Type="http://schemas.openxmlformats.org/officeDocument/2006/relationships/oleObject" Target="../embeddings/oleObject847.bin"/><Relationship Id="rId19" Type="http://schemas.openxmlformats.org/officeDocument/2006/relationships/image" Target="../media/image728.wmf"/><Relationship Id="rId4" Type="http://schemas.openxmlformats.org/officeDocument/2006/relationships/oleObject" Target="../embeddings/oleObject844.bin"/><Relationship Id="rId9" Type="http://schemas.openxmlformats.org/officeDocument/2006/relationships/image" Target="../media/image736.wmf"/><Relationship Id="rId14" Type="http://schemas.openxmlformats.org/officeDocument/2006/relationships/oleObject" Target="../embeddings/oleObject849.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855.bin"/><Relationship Id="rId13" Type="http://schemas.openxmlformats.org/officeDocument/2006/relationships/image" Target="../media/image745.wmf"/><Relationship Id="rId18" Type="http://schemas.openxmlformats.org/officeDocument/2006/relationships/oleObject" Target="../embeddings/oleObject860.bin"/><Relationship Id="rId3" Type="http://schemas.openxmlformats.org/officeDocument/2006/relationships/notesSlide" Target="../notesSlides/notesSlide60.xml"/><Relationship Id="rId21" Type="http://schemas.openxmlformats.org/officeDocument/2006/relationships/oleObject" Target="../embeddings/oleObject861.bin"/><Relationship Id="rId7" Type="http://schemas.openxmlformats.org/officeDocument/2006/relationships/image" Target="../media/image742.wmf"/><Relationship Id="rId12" Type="http://schemas.openxmlformats.org/officeDocument/2006/relationships/oleObject" Target="../embeddings/oleObject857.bin"/><Relationship Id="rId17" Type="http://schemas.openxmlformats.org/officeDocument/2006/relationships/image" Target="../media/image747.wmf"/><Relationship Id="rId25" Type="http://schemas.openxmlformats.org/officeDocument/2006/relationships/image" Target="../media/image750.wmf"/><Relationship Id="rId2" Type="http://schemas.openxmlformats.org/officeDocument/2006/relationships/slideLayout" Target="../slideLayouts/slideLayout1.xml"/><Relationship Id="rId16" Type="http://schemas.openxmlformats.org/officeDocument/2006/relationships/oleObject" Target="../embeddings/oleObject859.bin"/><Relationship Id="rId20" Type="http://schemas.openxmlformats.org/officeDocument/2006/relationships/slide" Target="slide57.xml"/><Relationship Id="rId1" Type="http://schemas.openxmlformats.org/officeDocument/2006/relationships/vmlDrawing" Target="../drawings/vmlDrawing59.vml"/><Relationship Id="rId6" Type="http://schemas.openxmlformats.org/officeDocument/2006/relationships/oleObject" Target="../embeddings/oleObject854.bin"/><Relationship Id="rId11" Type="http://schemas.openxmlformats.org/officeDocument/2006/relationships/image" Target="../media/image744.wmf"/><Relationship Id="rId24" Type="http://schemas.openxmlformats.org/officeDocument/2006/relationships/oleObject" Target="../embeddings/oleObject862.bin"/><Relationship Id="rId5" Type="http://schemas.openxmlformats.org/officeDocument/2006/relationships/image" Target="../media/image741.wmf"/><Relationship Id="rId15" Type="http://schemas.openxmlformats.org/officeDocument/2006/relationships/image" Target="../media/image746.wmf"/><Relationship Id="rId23" Type="http://schemas.openxmlformats.org/officeDocument/2006/relationships/slide" Target="slide45.xml"/><Relationship Id="rId10" Type="http://schemas.openxmlformats.org/officeDocument/2006/relationships/oleObject" Target="../embeddings/oleObject856.bin"/><Relationship Id="rId19" Type="http://schemas.openxmlformats.org/officeDocument/2006/relationships/image" Target="../media/image748.wmf"/><Relationship Id="rId4" Type="http://schemas.openxmlformats.org/officeDocument/2006/relationships/oleObject" Target="../embeddings/oleObject853.bin"/><Relationship Id="rId9" Type="http://schemas.openxmlformats.org/officeDocument/2006/relationships/image" Target="../media/image743.wmf"/><Relationship Id="rId14" Type="http://schemas.openxmlformats.org/officeDocument/2006/relationships/oleObject" Target="../embeddings/oleObject858.bin"/><Relationship Id="rId22" Type="http://schemas.openxmlformats.org/officeDocument/2006/relationships/image" Target="../media/image749.wmf"/></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865.bin"/><Relationship Id="rId13" Type="http://schemas.openxmlformats.org/officeDocument/2006/relationships/image" Target="../media/image754.wmf"/><Relationship Id="rId18" Type="http://schemas.openxmlformats.org/officeDocument/2006/relationships/oleObject" Target="../embeddings/oleObject870.bin"/><Relationship Id="rId3" Type="http://schemas.openxmlformats.org/officeDocument/2006/relationships/notesSlide" Target="../notesSlides/notesSlide61.xml"/><Relationship Id="rId21" Type="http://schemas.openxmlformats.org/officeDocument/2006/relationships/image" Target="../media/image758.wmf"/><Relationship Id="rId7" Type="http://schemas.openxmlformats.org/officeDocument/2006/relationships/image" Target="../media/image752.wmf"/><Relationship Id="rId12" Type="http://schemas.openxmlformats.org/officeDocument/2006/relationships/oleObject" Target="../embeddings/oleObject867.bin"/><Relationship Id="rId17" Type="http://schemas.openxmlformats.org/officeDocument/2006/relationships/image" Target="../media/image756.wmf"/><Relationship Id="rId25" Type="http://schemas.openxmlformats.org/officeDocument/2006/relationships/image" Target="../media/image760.wmf"/><Relationship Id="rId2" Type="http://schemas.openxmlformats.org/officeDocument/2006/relationships/slideLayout" Target="../slideLayouts/slideLayout1.xml"/><Relationship Id="rId16" Type="http://schemas.openxmlformats.org/officeDocument/2006/relationships/oleObject" Target="../embeddings/oleObject869.bin"/><Relationship Id="rId20" Type="http://schemas.openxmlformats.org/officeDocument/2006/relationships/oleObject" Target="../embeddings/oleObject871.bin"/><Relationship Id="rId1" Type="http://schemas.openxmlformats.org/officeDocument/2006/relationships/vmlDrawing" Target="../drawings/vmlDrawing60.vml"/><Relationship Id="rId6" Type="http://schemas.openxmlformats.org/officeDocument/2006/relationships/oleObject" Target="../embeddings/oleObject864.bin"/><Relationship Id="rId11" Type="http://schemas.openxmlformats.org/officeDocument/2006/relationships/image" Target="../media/image753.wmf"/><Relationship Id="rId24" Type="http://schemas.openxmlformats.org/officeDocument/2006/relationships/oleObject" Target="../embeddings/oleObject873.bin"/><Relationship Id="rId5" Type="http://schemas.openxmlformats.org/officeDocument/2006/relationships/image" Target="../media/image751.wmf"/><Relationship Id="rId15" Type="http://schemas.openxmlformats.org/officeDocument/2006/relationships/image" Target="../media/image755.wmf"/><Relationship Id="rId23" Type="http://schemas.openxmlformats.org/officeDocument/2006/relationships/image" Target="../media/image759.wmf"/><Relationship Id="rId10" Type="http://schemas.openxmlformats.org/officeDocument/2006/relationships/oleObject" Target="../embeddings/oleObject866.bin"/><Relationship Id="rId19" Type="http://schemas.openxmlformats.org/officeDocument/2006/relationships/image" Target="../media/image757.wmf"/><Relationship Id="rId4" Type="http://schemas.openxmlformats.org/officeDocument/2006/relationships/oleObject" Target="../embeddings/oleObject863.bin"/><Relationship Id="rId9" Type="http://schemas.openxmlformats.org/officeDocument/2006/relationships/image" Target="../media/image746.wmf"/><Relationship Id="rId14" Type="http://schemas.openxmlformats.org/officeDocument/2006/relationships/oleObject" Target="../embeddings/oleObject868.bin"/><Relationship Id="rId22" Type="http://schemas.openxmlformats.org/officeDocument/2006/relationships/oleObject" Target="../embeddings/oleObject872.bin"/></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876.bin"/><Relationship Id="rId13" Type="http://schemas.openxmlformats.org/officeDocument/2006/relationships/image" Target="../media/image765.wmf"/><Relationship Id="rId18" Type="http://schemas.openxmlformats.org/officeDocument/2006/relationships/image" Target="../media/image767.wmf"/><Relationship Id="rId3" Type="http://schemas.openxmlformats.org/officeDocument/2006/relationships/notesSlide" Target="../notesSlides/notesSlide62.xml"/><Relationship Id="rId7" Type="http://schemas.openxmlformats.org/officeDocument/2006/relationships/image" Target="../media/image762.wmf"/><Relationship Id="rId12" Type="http://schemas.openxmlformats.org/officeDocument/2006/relationships/oleObject" Target="../embeddings/oleObject878.bin"/><Relationship Id="rId17" Type="http://schemas.openxmlformats.org/officeDocument/2006/relationships/oleObject" Target="../embeddings/oleObject880.bin"/><Relationship Id="rId2" Type="http://schemas.openxmlformats.org/officeDocument/2006/relationships/slideLayout" Target="../slideLayouts/slideLayout1.xml"/><Relationship Id="rId16" Type="http://schemas.openxmlformats.org/officeDocument/2006/relationships/image" Target="../media/image766.wmf"/><Relationship Id="rId20" Type="http://schemas.openxmlformats.org/officeDocument/2006/relationships/image" Target="../media/image759.wmf"/><Relationship Id="rId1" Type="http://schemas.openxmlformats.org/officeDocument/2006/relationships/vmlDrawing" Target="../drawings/vmlDrawing61.vml"/><Relationship Id="rId6" Type="http://schemas.openxmlformats.org/officeDocument/2006/relationships/oleObject" Target="../embeddings/oleObject875.bin"/><Relationship Id="rId11" Type="http://schemas.openxmlformats.org/officeDocument/2006/relationships/image" Target="../media/image764.wmf"/><Relationship Id="rId5" Type="http://schemas.openxmlformats.org/officeDocument/2006/relationships/image" Target="../media/image761.wmf"/><Relationship Id="rId15" Type="http://schemas.openxmlformats.org/officeDocument/2006/relationships/oleObject" Target="../embeddings/oleObject879.bin"/><Relationship Id="rId10" Type="http://schemas.openxmlformats.org/officeDocument/2006/relationships/oleObject" Target="../embeddings/oleObject877.bin"/><Relationship Id="rId19" Type="http://schemas.openxmlformats.org/officeDocument/2006/relationships/oleObject" Target="../embeddings/oleObject872.bin"/><Relationship Id="rId4" Type="http://schemas.openxmlformats.org/officeDocument/2006/relationships/oleObject" Target="../embeddings/oleObject874.bin"/><Relationship Id="rId9" Type="http://schemas.openxmlformats.org/officeDocument/2006/relationships/image" Target="../media/image763.wmf"/><Relationship Id="rId14" Type="http://schemas.openxmlformats.org/officeDocument/2006/relationships/slide" Target="slide61.xml"/></Relationships>
</file>

<file path=ppt/slides/_rels/slide64.xml.rels><?xml version="1.0" encoding="UTF-8" standalone="yes"?>
<Relationships xmlns="http://schemas.openxmlformats.org/package/2006/relationships"><Relationship Id="rId8" Type="http://schemas.openxmlformats.org/officeDocument/2006/relationships/image" Target="../media/image769.wmf"/><Relationship Id="rId13" Type="http://schemas.openxmlformats.org/officeDocument/2006/relationships/image" Target="../media/image771.wmf"/><Relationship Id="rId18" Type="http://schemas.openxmlformats.org/officeDocument/2006/relationships/oleObject" Target="../embeddings/oleObject887.bin"/><Relationship Id="rId26" Type="http://schemas.openxmlformats.org/officeDocument/2006/relationships/oleObject" Target="../embeddings/oleObject891.bin"/><Relationship Id="rId3" Type="http://schemas.openxmlformats.org/officeDocument/2006/relationships/notesSlide" Target="../notesSlides/notesSlide63.xml"/><Relationship Id="rId21" Type="http://schemas.openxmlformats.org/officeDocument/2006/relationships/image" Target="../media/image463.wmf"/><Relationship Id="rId7" Type="http://schemas.openxmlformats.org/officeDocument/2006/relationships/oleObject" Target="../embeddings/oleObject882.bin"/><Relationship Id="rId12" Type="http://schemas.openxmlformats.org/officeDocument/2006/relationships/oleObject" Target="../embeddings/oleObject884.bin"/><Relationship Id="rId17" Type="http://schemas.openxmlformats.org/officeDocument/2006/relationships/image" Target="../media/image773.wmf"/><Relationship Id="rId25" Type="http://schemas.openxmlformats.org/officeDocument/2006/relationships/image" Target="../media/image462.wmf"/><Relationship Id="rId2" Type="http://schemas.openxmlformats.org/officeDocument/2006/relationships/slideLayout" Target="../slideLayouts/slideLayout3.xml"/><Relationship Id="rId16" Type="http://schemas.openxmlformats.org/officeDocument/2006/relationships/oleObject" Target="../embeddings/oleObject886.bin"/><Relationship Id="rId20" Type="http://schemas.openxmlformats.org/officeDocument/2006/relationships/oleObject" Target="../embeddings/oleObject888.bin"/><Relationship Id="rId29" Type="http://schemas.openxmlformats.org/officeDocument/2006/relationships/oleObject" Target="../embeddings/oleObject893.bin"/><Relationship Id="rId1" Type="http://schemas.openxmlformats.org/officeDocument/2006/relationships/vmlDrawing" Target="../drawings/vmlDrawing62.vml"/><Relationship Id="rId6" Type="http://schemas.openxmlformats.org/officeDocument/2006/relationships/slide" Target="slide57.xml"/><Relationship Id="rId11" Type="http://schemas.openxmlformats.org/officeDocument/2006/relationships/image" Target="../media/image770.wmf"/><Relationship Id="rId24" Type="http://schemas.openxmlformats.org/officeDocument/2006/relationships/oleObject" Target="../embeddings/oleObject890.bin"/><Relationship Id="rId32" Type="http://schemas.openxmlformats.org/officeDocument/2006/relationships/image" Target="../media/image776.wmf"/><Relationship Id="rId5" Type="http://schemas.openxmlformats.org/officeDocument/2006/relationships/image" Target="../media/image768.wmf"/><Relationship Id="rId15" Type="http://schemas.openxmlformats.org/officeDocument/2006/relationships/image" Target="../media/image772.wmf"/><Relationship Id="rId23" Type="http://schemas.openxmlformats.org/officeDocument/2006/relationships/image" Target="../media/image482.wmf"/><Relationship Id="rId28" Type="http://schemas.openxmlformats.org/officeDocument/2006/relationships/image" Target="../media/image473.wmf"/><Relationship Id="rId10" Type="http://schemas.openxmlformats.org/officeDocument/2006/relationships/oleObject" Target="../embeddings/oleObject883.bin"/><Relationship Id="rId19" Type="http://schemas.openxmlformats.org/officeDocument/2006/relationships/image" Target="../media/image774.wmf"/><Relationship Id="rId31" Type="http://schemas.openxmlformats.org/officeDocument/2006/relationships/oleObject" Target="../embeddings/oleObject894.bin"/><Relationship Id="rId4" Type="http://schemas.openxmlformats.org/officeDocument/2006/relationships/oleObject" Target="../embeddings/oleObject881.bin"/><Relationship Id="rId9" Type="http://schemas.openxmlformats.org/officeDocument/2006/relationships/slide" Target="slide36.xml"/><Relationship Id="rId14" Type="http://schemas.openxmlformats.org/officeDocument/2006/relationships/oleObject" Target="../embeddings/oleObject885.bin"/><Relationship Id="rId22" Type="http://schemas.openxmlformats.org/officeDocument/2006/relationships/oleObject" Target="../embeddings/oleObject889.bin"/><Relationship Id="rId27" Type="http://schemas.openxmlformats.org/officeDocument/2006/relationships/oleObject" Target="../embeddings/oleObject892.bin"/><Relationship Id="rId30" Type="http://schemas.openxmlformats.org/officeDocument/2006/relationships/image" Target="../media/image775.wmf"/></Relationships>
</file>

<file path=ppt/slides/_rels/slide65.xml.rels><?xml version="1.0" encoding="UTF-8" standalone="yes"?>
<Relationships xmlns="http://schemas.openxmlformats.org/package/2006/relationships"><Relationship Id="rId13" Type="http://schemas.openxmlformats.org/officeDocument/2006/relationships/image" Target="../media/image780.wmf"/><Relationship Id="rId18" Type="http://schemas.openxmlformats.org/officeDocument/2006/relationships/image" Target="../media/image782.wmf"/><Relationship Id="rId26" Type="http://schemas.openxmlformats.org/officeDocument/2006/relationships/image" Target="../media/image786.wmf"/><Relationship Id="rId21" Type="http://schemas.openxmlformats.org/officeDocument/2006/relationships/oleObject" Target="../embeddings/oleObject903.bin"/><Relationship Id="rId34" Type="http://schemas.openxmlformats.org/officeDocument/2006/relationships/image" Target="../media/image790.wmf"/><Relationship Id="rId7" Type="http://schemas.openxmlformats.org/officeDocument/2006/relationships/image" Target="../media/image778.wmf"/><Relationship Id="rId12" Type="http://schemas.openxmlformats.org/officeDocument/2006/relationships/oleObject" Target="../embeddings/oleObject899.bin"/><Relationship Id="rId17" Type="http://schemas.openxmlformats.org/officeDocument/2006/relationships/oleObject" Target="../embeddings/oleObject901.bin"/><Relationship Id="rId25" Type="http://schemas.openxmlformats.org/officeDocument/2006/relationships/oleObject" Target="../embeddings/oleObject905.bin"/><Relationship Id="rId33" Type="http://schemas.openxmlformats.org/officeDocument/2006/relationships/oleObject" Target="../embeddings/oleObject909.bin"/><Relationship Id="rId2" Type="http://schemas.openxmlformats.org/officeDocument/2006/relationships/slideLayout" Target="../slideLayouts/slideLayout3.xml"/><Relationship Id="rId16" Type="http://schemas.openxmlformats.org/officeDocument/2006/relationships/image" Target="../media/image781.wmf"/><Relationship Id="rId20" Type="http://schemas.openxmlformats.org/officeDocument/2006/relationships/image" Target="../media/image783.wmf"/><Relationship Id="rId29" Type="http://schemas.openxmlformats.org/officeDocument/2006/relationships/oleObject" Target="../embeddings/oleObject907.bin"/><Relationship Id="rId1" Type="http://schemas.openxmlformats.org/officeDocument/2006/relationships/vmlDrawing" Target="../drawings/vmlDrawing63.vml"/><Relationship Id="rId6" Type="http://schemas.openxmlformats.org/officeDocument/2006/relationships/oleObject" Target="../embeddings/oleObject896.bin"/><Relationship Id="rId11" Type="http://schemas.openxmlformats.org/officeDocument/2006/relationships/image" Target="../media/image770.wmf"/><Relationship Id="rId24" Type="http://schemas.openxmlformats.org/officeDocument/2006/relationships/image" Target="../media/image785.wmf"/><Relationship Id="rId32" Type="http://schemas.openxmlformats.org/officeDocument/2006/relationships/image" Target="../media/image789.wmf"/><Relationship Id="rId37" Type="http://schemas.openxmlformats.org/officeDocument/2006/relationships/slide" Target="slide36.xml"/><Relationship Id="rId5" Type="http://schemas.openxmlformats.org/officeDocument/2006/relationships/image" Target="../media/image777.wmf"/><Relationship Id="rId15" Type="http://schemas.openxmlformats.org/officeDocument/2006/relationships/oleObject" Target="../embeddings/oleObject900.bin"/><Relationship Id="rId23" Type="http://schemas.openxmlformats.org/officeDocument/2006/relationships/oleObject" Target="../embeddings/oleObject904.bin"/><Relationship Id="rId28" Type="http://schemas.openxmlformats.org/officeDocument/2006/relationships/image" Target="../media/image787.wmf"/><Relationship Id="rId36" Type="http://schemas.openxmlformats.org/officeDocument/2006/relationships/image" Target="../media/image791.wmf"/><Relationship Id="rId10" Type="http://schemas.openxmlformats.org/officeDocument/2006/relationships/oleObject" Target="../embeddings/oleObject898.bin"/><Relationship Id="rId19" Type="http://schemas.openxmlformats.org/officeDocument/2006/relationships/oleObject" Target="../embeddings/oleObject902.bin"/><Relationship Id="rId31" Type="http://schemas.openxmlformats.org/officeDocument/2006/relationships/oleObject" Target="../embeddings/oleObject908.bin"/><Relationship Id="rId4" Type="http://schemas.openxmlformats.org/officeDocument/2006/relationships/oleObject" Target="../embeddings/oleObject895.bin"/><Relationship Id="rId9" Type="http://schemas.openxmlformats.org/officeDocument/2006/relationships/image" Target="../media/image779.wmf"/><Relationship Id="rId14" Type="http://schemas.openxmlformats.org/officeDocument/2006/relationships/slide" Target="slide27.xml"/><Relationship Id="rId22" Type="http://schemas.openxmlformats.org/officeDocument/2006/relationships/image" Target="../media/image784.wmf"/><Relationship Id="rId27" Type="http://schemas.openxmlformats.org/officeDocument/2006/relationships/oleObject" Target="../embeddings/oleObject906.bin"/><Relationship Id="rId30" Type="http://schemas.openxmlformats.org/officeDocument/2006/relationships/image" Target="../media/image788.wmf"/><Relationship Id="rId35" Type="http://schemas.openxmlformats.org/officeDocument/2006/relationships/oleObject" Target="../embeddings/oleObject910.bin"/><Relationship Id="rId8" Type="http://schemas.openxmlformats.org/officeDocument/2006/relationships/oleObject" Target="../embeddings/oleObject897.bin"/><Relationship Id="rId3"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912.bin"/><Relationship Id="rId13" Type="http://schemas.openxmlformats.org/officeDocument/2006/relationships/image" Target="../media/image795.wmf"/><Relationship Id="rId18" Type="http://schemas.openxmlformats.org/officeDocument/2006/relationships/oleObject" Target="../embeddings/oleObject917.bin"/><Relationship Id="rId26" Type="http://schemas.openxmlformats.org/officeDocument/2006/relationships/image" Target="../media/image801.wmf"/><Relationship Id="rId3" Type="http://schemas.openxmlformats.org/officeDocument/2006/relationships/notesSlide" Target="../notesSlides/notesSlide65.xml"/><Relationship Id="rId21" Type="http://schemas.openxmlformats.org/officeDocument/2006/relationships/image" Target="../media/image799.wmf"/><Relationship Id="rId7" Type="http://schemas.openxmlformats.org/officeDocument/2006/relationships/slide" Target="slide64.xml"/><Relationship Id="rId12" Type="http://schemas.openxmlformats.org/officeDocument/2006/relationships/oleObject" Target="../embeddings/oleObject914.bin"/><Relationship Id="rId17" Type="http://schemas.openxmlformats.org/officeDocument/2006/relationships/image" Target="../media/image797.wmf"/><Relationship Id="rId25" Type="http://schemas.openxmlformats.org/officeDocument/2006/relationships/oleObject" Target="../embeddings/oleObject920.bin"/><Relationship Id="rId2" Type="http://schemas.openxmlformats.org/officeDocument/2006/relationships/slideLayout" Target="../slideLayouts/slideLayout3.xml"/><Relationship Id="rId16" Type="http://schemas.openxmlformats.org/officeDocument/2006/relationships/oleObject" Target="../embeddings/oleObject916.bin"/><Relationship Id="rId20" Type="http://schemas.openxmlformats.org/officeDocument/2006/relationships/oleObject" Target="../embeddings/oleObject918.bin"/><Relationship Id="rId1" Type="http://schemas.openxmlformats.org/officeDocument/2006/relationships/vmlDrawing" Target="../drawings/vmlDrawing64.vml"/><Relationship Id="rId6" Type="http://schemas.openxmlformats.org/officeDocument/2006/relationships/image" Target="../media/image792.wmf"/><Relationship Id="rId11" Type="http://schemas.openxmlformats.org/officeDocument/2006/relationships/image" Target="../media/image794.wmf"/><Relationship Id="rId24" Type="http://schemas.openxmlformats.org/officeDocument/2006/relationships/hyperlink" Target="file:///F:\Math-a1\Math_2b.pptx#-1,9,Example &#8211; Dirac delta functions" TargetMode="External"/><Relationship Id="rId5" Type="http://schemas.openxmlformats.org/officeDocument/2006/relationships/oleObject" Target="../embeddings/oleObject911.bin"/><Relationship Id="rId15" Type="http://schemas.openxmlformats.org/officeDocument/2006/relationships/image" Target="../media/image796.wmf"/><Relationship Id="rId23" Type="http://schemas.openxmlformats.org/officeDocument/2006/relationships/image" Target="../media/image800.wmf"/><Relationship Id="rId28" Type="http://schemas.openxmlformats.org/officeDocument/2006/relationships/image" Target="../media/image802.wmf"/><Relationship Id="rId10" Type="http://schemas.openxmlformats.org/officeDocument/2006/relationships/oleObject" Target="../embeddings/oleObject913.bin"/><Relationship Id="rId19" Type="http://schemas.openxmlformats.org/officeDocument/2006/relationships/image" Target="../media/image798.wmf"/><Relationship Id="rId4" Type="http://schemas.openxmlformats.org/officeDocument/2006/relationships/slide" Target="slide28.xml"/><Relationship Id="rId9" Type="http://schemas.openxmlformats.org/officeDocument/2006/relationships/image" Target="../media/image793.wmf"/><Relationship Id="rId14" Type="http://schemas.openxmlformats.org/officeDocument/2006/relationships/oleObject" Target="../embeddings/oleObject915.bin"/><Relationship Id="rId22" Type="http://schemas.openxmlformats.org/officeDocument/2006/relationships/oleObject" Target="../embeddings/oleObject919.bin"/><Relationship Id="rId27" Type="http://schemas.openxmlformats.org/officeDocument/2006/relationships/oleObject" Target="../embeddings/oleObject921.bin"/></Relationships>
</file>

<file path=ppt/slides/_rels/slide67.xml.rels><?xml version="1.0" encoding="UTF-8" standalone="yes"?>
<Relationships xmlns="http://schemas.openxmlformats.org/package/2006/relationships"><Relationship Id="rId13" Type="http://schemas.openxmlformats.org/officeDocument/2006/relationships/image" Target="../media/image807.wmf"/><Relationship Id="rId18" Type="http://schemas.openxmlformats.org/officeDocument/2006/relationships/oleObject" Target="../embeddings/oleObject929.bin"/><Relationship Id="rId26" Type="http://schemas.openxmlformats.org/officeDocument/2006/relationships/image" Target="../media/image813.wmf"/><Relationship Id="rId39" Type="http://schemas.openxmlformats.org/officeDocument/2006/relationships/oleObject" Target="../embeddings/oleObject940.bin"/><Relationship Id="rId21" Type="http://schemas.openxmlformats.org/officeDocument/2006/relationships/oleObject" Target="../embeddings/oleObject931.bin"/><Relationship Id="rId34" Type="http://schemas.openxmlformats.org/officeDocument/2006/relationships/image" Target="../media/image817.wmf"/><Relationship Id="rId42" Type="http://schemas.openxmlformats.org/officeDocument/2006/relationships/image" Target="../media/image821.wmf"/><Relationship Id="rId47" Type="http://schemas.openxmlformats.org/officeDocument/2006/relationships/oleObject" Target="../embeddings/oleObject944.bin"/><Relationship Id="rId50" Type="http://schemas.openxmlformats.org/officeDocument/2006/relationships/oleObject" Target="../embeddings/oleObject945.bin"/><Relationship Id="rId7" Type="http://schemas.openxmlformats.org/officeDocument/2006/relationships/image" Target="../media/image804.wmf"/><Relationship Id="rId2" Type="http://schemas.openxmlformats.org/officeDocument/2006/relationships/slideLayout" Target="../slideLayouts/slideLayout3.xml"/><Relationship Id="rId16" Type="http://schemas.openxmlformats.org/officeDocument/2006/relationships/oleObject" Target="../embeddings/oleObject928.bin"/><Relationship Id="rId29" Type="http://schemas.openxmlformats.org/officeDocument/2006/relationships/oleObject" Target="../embeddings/oleObject935.bin"/><Relationship Id="rId11" Type="http://schemas.openxmlformats.org/officeDocument/2006/relationships/image" Target="../media/image806.wmf"/><Relationship Id="rId24" Type="http://schemas.openxmlformats.org/officeDocument/2006/relationships/image" Target="../media/image812.wmf"/><Relationship Id="rId32" Type="http://schemas.openxmlformats.org/officeDocument/2006/relationships/image" Target="../media/image816.wmf"/><Relationship Id="rId37" Type="http://schemas.openxmlformats.org/officeDocument/2006/relationships/oleObject" Target="../embeddings/oleObject939.bin"/><Relationship Id="rId40" Type="http://schemas.openxmlformats.org/officeDocument/2006/relationships/image" Target="../media/image820.wmf"/><Relationship Id="rId45" Type="http://schemas.openxmlformats.org/officeDocument/2006/relationships/oleObject" Target="../embeddings/oleObject943.bin"/><Relationship Id="rId5" Type="http://schemas.openxmlformats.org/officeDocument/2006/relationships/image" Target="../media/image803.wmf"/><Relationship Id="rId15" Type="http://schemas.openxmlformats.org/officeDocument/2006/relationships/image" Target="../media/image808.wmf"/><Relationship Id="rId23" Type="http://schemas.openxmlformats.org/officeDocument/2006/relationships/oleObject" Target="../embeddings/oleObject932.bin"/><Relationship Id="rId28" Type="http://schemas.openxmlformats.org/officeDocument/2006/relationships/image" Target="../media/image814.wmf"/><Relationship Id="rId36" Type="http://schemas.openxmlformats.org/officeDocument/2006/relationships/image" Target="../media/image818.wmf"/><Relationship Id="rId49" Type="http://schemas.openxmlformats.org/officeDocument/2006/relationships/slide" Target="slide42.xml"/><Relationship Id="rId10" Type="http://schemas.openxmlformats.org/officeDocument/2006/relationships/oleObject" Target="../embeddings/oleObject925.bin"/><Relationship Id="rId19" Type="http://schemas.openxmlformats.org/officeDocument/2006/relationships/oleObject" Target="../embeddings/oleObject930.bin"/><Relationship Id="rId31" Type="http://schemas.openxmlformats.org/officeDocument/2006/relationships/oleObject" Target="../embeddings/oleObject936.bin"/><Relationship Id="rId44" Type="http://schemas.openxmlformats.org/officeDocument/2006/relationships/image" Target="../media/image822.wmf"/><Relationship Id="rId4" Type="http://schemas.openxmlformats.org/officeDocument/2006/relationships/oleObject" Target="../embeddings/oleObject922.bin"/><Relationship Id="rId9" Type="http://schemas.openxmlformats.org/officeDocument/2006/relationships/image" Target="../media/image805.wmf"/><Relationship Id="rId14" Type="http://schemas.openxmlformats.org/officeDocument/2006/relationships/oleObject" Target="../embeddings/oleObject927.bin"/><Relationship Id="rId22" Type="http://schemas.openxmlformats.org/officeDocument/2006/relationships/image" Target="../media/image811.wmf"/><Relationship Id="rId27" Type="http://schemas.openxmlformats.org/officeDocument/2006/relationships/oleObject" Target="../embeddings/oleObject934.bin"/><Relationship Id="rId30" Type="http://schemas.openxmlformats.org/officeDocument/2006/relationships/image" Target="../media/image815.wmf"/><Relationship Id="rId35" Type="http://schemas.openxmlformats.org/officeDocument/2006/relationships/oleObject" Target="../embeddings/oleObject938.bin"/><Relationship Id="rId43" Type="http://schemas.openxmlformats.org/officeDocument/2006/relationships/oleObject" Target="../embeddings/oleObject942.bin"/><Relationship Id="rId48" Type="http://schemas.openxmlformats.org/officeDocument/2006/relationships/image" Target="../media/image248.wmf"/><Relationship Id="rId8" Type="http://schemas.openxmlformats.org/officeDocument/2006/relationships/oleObject" Target="../embeddings/oleObject924.bin"/><Relationship Id="rId51" Type="http://schemas.openxmlformats.org/officeDocument/2006/relationships/image" Target="../media/image824.wmf"/><Relationship Id="rId3" Type="http://schemas.openxmlformats.org/officeDocument/2006/relationships/notesSlide" Target="../notesSlides/notesSlide66.xml"/><Relationship Id="rId12" Type="http://schemas.openxmlformats.org/officeDocument/2006/relationships/oleObject" Target="../embeddings/oleObject926.bin"/><Relationship Id="rId17" Type="http://schemas.openxmlformats.org/officeDocument/2006/relationships/image" Target="../media/image809.wmf"/><Relationship Id="rId25" Type="http://schemas.openxmlformats.org/officeDocument/2006/relationships/oleObject" Target="../embeddings/oleObject933.bin"/><Relationship Id="rId33" Type="http://schemas.openxmlformats.org/officeDocument/2006/relationships/oleObject" Target="../embeddings/oleObject937.bin"/><Relationship Id="rId38" Type="http://schemas.openxmlformats.org/officeDocument/2006/relationships/image" Target="../media/image819.wmf"/><Relationship Id="rId46" Type="http://schemas.openxmlformats.org/officeDocument/2006/relationships/image" Target="../media/image823.wmf"/><Relationship Id="rId20" Type="http://schemas.openxmlformats.org/officeDocument/2006/relationships/image" Target="../media/image810.wmf"/><Relationship Id="rId41" Type="http://schemas.openxmlformats.org/officeDocument/2006/relationships/oleObject" Target="../embeddings/oleObject941.bin"/><Relationship Id="rId1" Type="http://schemas.openxmlformats.org/officeDocument/2006/relationships/vmlDrawing" Target="../drawings/vmlDrawing65.vml"/><Relationship Id="rId6" Type="http://schemas.openxmlformats.org/officeDocument/2006/relationships/oleObject" Target="../embeddings/oleObject923.bin"/></Relationships>
</file>

<file path=ppt/slides/_rels/slide68.xml.rels><?xml version="1.0" encoding="UTF-8" standalone="yes"?>
<Relationships xmlns="http://schemas.openxmlformats.org/package/2006/relationships"><Relationship Id="rId13" Type="http://schemas.openxmlformats.org/officeDocument/2006/relationships/image" Target="../media/image829.wmf"/><Relationship Id="rId18" Type="http://schemas.openxmlformats.org/officeDocument/2006/relationships/oleObject" Target="../embeddings/oleObject953.bin"/><Relationship Id="rId26" Type="http://schemas.openxmlformats.org/officeDocument/2006/relationships/oleObject" Target="../embeddings/oleObject957.bin"/><Relationship Id="rId21" Type="http://schemas.openxmlformats.org/officeDocument/2006/relationships/image" Target="../media/image833.wmf"/><Relationship Id="rId34" Type="http://schemas.openxmlformats.org/officeDocument/2006/relationships/slide" Target="slide11.xml"/><Relationship Id="rId7" Type="http://schemas.openxmlformats.org/officeDocument/2006/relationships/image" Target="../media/image826.wmf"/><Relationship Id="rId12" Type="http://schemas.openxmlformats.org/officeDocument/2006/relationships/oleObject" Target="../embeddings/oleObject950.bin"/><Relationship Id="rId17" Type="http://schemas.openxmlformats.org/officeDocument/2006/relationships/image" Target="../media/image831.wmf"/><Relationship Id="rId25" Type="http://schemas.openxmlformats.org/officeDocument/2006/relationships/image" Target="../media/image835.wmf"/><Relationship Id="rId33" Type="http://schemas.openxmlformats.org/officeDocument/2006/relationships/slide" Target="slide42.xml"/><Relationship Id="rId38" Type="http://schemas.openxmlformats.org/officeDocument/2006/relationships/image" Target="../media/image840.wmf"/><Relationship Id="rId2" Type="http://schemas.openxmlformats.org/officeDocument/2006/relationships/slideLayout" Target="../slideLayouts/slideLayout3.xml"/><Relationship Id="rId16" Type="http://schemas.openxmlformats.org/officeDocument/2006/relationships/oleObject" Target="../embeddings/oleObject952.bin"/><Relationship Id="rId20" Type="http://schemas.openxmlformats.org/officeDocument/2006/relationships/oleObject" Target="../embeddings/oleObject954.bin"/><Relationship Id="rId29" Type="http://schemas.openxmlformats.org/officeDocument/2006/relationships/image" Target="../media/image837.wmf"/><Relationship Id="rId1" Type="http://schemas.openxmlformats.org/officeDocument/2006/relationships/vmlDrawing" Target="../drawings/vmlDrawing66.vml"/><Relationship Id="rId6" Type="http://schemas.openxmlformats.org/officeDocument/2006/relationships/oleObject" Target="../embeddings/oleObject947.bin"/><Relationship Id="rId11" Type="http://schemas.openxmlformats.org/officeDocument/2006/relationships/image" Target="../media/image828.wmf"/><Relationship Id="rId24" Type="http://schemas.openxmlformats.org/officeDocument/2006/relationships/oleObject" Target="../embeddings/oleObject956.bin"/><Relationship Id="rId32" Type="http://schemas.openxmlformats.org/officeDocument/2006/relationships/slide" Target="slide20.xml"/><Relationship Id="rId37" Type="http://schemas.openxmlformats.org/officeDocument/2006/relationships/oleObject" Target="../embeddings/oleObject961.bin"/><Relationship Id="rId5" Type="http://schemas.openxmlformats.org/officeDocument/2006/relationships/image" Target="../media/image825.wmf"/><Relationship Id="rId15" Type="http://schemas.openxmlformats.org/officeDocument/2006/relationships/image" Target="../media/image830.wmf"/><Relationship Id="rId23" Type="http://schemas.openxmlformats.org/officeDocument/2006/relationships/image" Target="../media/image834.wmf"/><Relationship Id="rId28" Type="http://schemas.openxmlformats.org/officeDocument/2006/relationships/oleObject" Target="../embeddings/oleObject958.bin"/><Relationship Id="rId36" Type="http://schemas.openxmlformats.org/officeDocument/2006/relationships/image" Target="../media/image839.wmf"/><Relationship Id="rId10" Type="http://schemas.openxmlformats.org/officeDocument/2006/relationships/oleObject" Target="../embeddings/oleObject949.bin"/><Relationship Id="rId19" Type="http://schemas.openxmlformats.org/officeDocument/2006/relationships/image" Target="../media/image832.wmf"/><Relationship Id="rId31" Type="http://schemas.openxmlformats.org/officeDocument/2006/relationships/image" Target="../media/image838.wmf"/><Relationship Id="rId4" Type="http://schemas.openxmlformats.org/officeDocument/2006/relationships/oleObject" Target="../embeddings/oleObject946.bin"/><Relationship Id="rId9" Type="http://schemas.openxmlformats.org/officeDocument/2006/relationships/image" Target="../media/image827.wmf"/><Relationship Id="rId14" Type="http://schemas.openxmlformats.org/officeDocument/2006/relationships/oleObject" Target="../embeddings/oleObject951.bin"/><Relationship Id="rId22" Type="http://schemas.openxmlformats.org/officeDocument/2006/relationships/oleObject" Target="../embeddings/oleObject955.bin"/><Relationship Id="rId27" Type="http://schemas.openxmlformats.org/officeDocument/2006/relationships/image" Target="../media/image836.wmf"/><Relationship Id="rId30" Type="http://schemas.openxmlformats.org/officeDocument/2006/relationships/oleObject" Target="../embeddings/oleObject959.bin"/><Relationship Id="rId35" Type="http://schemas.openxmlformats.org/officeDocument/2006/relationships/oleObject" Target="../embeddings/oleObject960.bin"/><Relationship Id="rId8" Type="http://schemas.openxmlformats.org/officeDocument/2006/relationships/oleObject" Target="../embeddings/oleObject948.bin"/><Relationship Id="rId3" Type="http://schemas.openxmlformats.org/officeDocument/2006/relationships/notesSlide" Target="../notesSlides/notesSlide67.xml"/></Relationships>
</file>

<file path=ppt/slides/_rels/slide69.xml.rels><?xml version="1.0" encoding="UTF-8" standalone="yes"?>
<Relationships xmlns="http://schemas.openxmlformats.org/package/2006/relationships"><Relationship Id="rId13" Type="http://schemas.openxmlformats.org/officeDocument/2006/relationships/image" Target="../media/image838.wmf"/><Relationship Id="rId18" Type="http://schemas.openxmlformats.org/officeDocument/2006/relationships/oleObject" Target="../embeddings/oleObject969.bin"/><Relationship Id="rId26" Type="http://schemas.openxmlformats.org/officeDocument/2006/relationships/oleObject" Target="../embeddings/oleObject973.bin"/><Relationship Id="rId39" Type="http://schemas.openxmlformats.org/officeDocument/2006/relationships/oleObject" Target="../embeddings/oleObject979.bin"/><Relationship Id="rId21" Type="http://schemas.openxmlformats.org/officeDocument/2006/relationships/image" Target="../media/image834.wmf"/><Relationship Id="rId34" Type="http://schemas.openxmlformats.org/officeDocument/2006/relationships/slide" Target="slide67.xml"/><Relationship Id="rId7" Type="http://schemas.openxmlformats.org/officeDocument/2006/relationships/image" Target="../media/image842.wmf"/><Relationship Id="rId12" Type="http://schemas.openxmlformats.org/officeDocument/2006/relationships/oleObject" Target="../embeddings/oleObject966.bin"/><Relationship Id="rId17" Type="http://schemas.openxmlformats.org/officeDocument/2006/relationships/image" Target="../media/image845.wmf"/><Relationship Id="rId25" Type="http://schemas.openxmlformats.org/officeDocument/2006/relationships/image" Target="../media/image836.wmf"/><Relationship Id="rId33" Type="http://schemas.openxmlformats.org/officeDocument/2006/relationships/image" Target="../media/image829.wmf"/><Relationship Id="rId38" Type="http://schemas.openxmlformats.org/officeDocument/2006/relationships/image" Target="../media/image852.wmf"/><Relationship Id="rId2" Type="http://schemas.openxmlformats.org/officeDocument/2006/relationships/slideLayout" Target="../slideLayouts/slideLayout3.xml"/><Relationship Id="rId16" Type="http://schemas.openxmlformats.org/officeDocument/2006/relationships/oleObject" Target="../embeddings/oleObject968.bin"/><Relationship Id="rId20" Type="http://schemas.openxmlformats.org/officeDocument/2006/relationships/oleObject" Target="../embeddings/oleObject970.bin"/><Relationship Id="rId29" Type="http://schemas.openxmlformats.org/officeDocument/2006/relationships/image" Target="../media/image849.wmf"/><Relationship Id="rId1" Type="http://schemas.openxmlformats.org/officeDocument/2006/relationships/vmlDrawing" Target="../drawings/vmlDrawing67.vml"/><Relationship Id="rId6" Type="http://schemas.openxmlformats.org/officeDocument/2006/relationships/oleObject" Target="../embeddings/oleObject963.bin"/><Relationship Id="rId11" Type="http://schemas.openxmlformats.org/officeDocument/2006/relationships/image" Target="../media/image827.wmf"/><Relationship Id="rId24" Type="http://schemas.openxmlformats.org/officeDocument/2006/relationships/oleObject" Target="../embeddings/oleObject972.bin"/><Relationship Id="rId32" Type="http://schemas.openxmlformats.org/officeDocument/2006/relationships/oleObject" Target="../embeddings/oleObject976.bin"/><Relationship Id="rId37" Type="http://schemas.openxmlformats.org/officeDocument/2006/relationships/oleObject" Target="../embeddings/oleObject978.bin"/><Relationship Id="rId40" Type="http://schemas.openxmlformats.org/officeDocument/2006/relationships/image" Target="../media/image853.wmf"/><Relationship Id="rId5" Type="http://schemas.openxmlformats.org/officeDocument/2006/relationships/image" Target="../media/image841.wmf"/><Relationship Id="rId15" Type="http://schemas.openxmlformats.org/officeDocument/2006/relationships/image" Target="../media/image844.wmf"/><Relationship Id="rId23" Type="http://schemas.openxmlformats.org/officeDocument/2006/relationships/image" Target="../media/image847.wmf"/><Relationship Id="rId28" Type="http://schemas.openxmlformats.org/officeDocument/2006/relationships/oleObject" Target="../embeddings/oleObject974.bin"/><Relationship Id="rId36" Type="http://schemas.openxmlformats.org/officeDocument/2006/relationships/image" Target="../media/image851.wmf"/><Relationship Id="rId10" Type="http://schemas.openxmlformats.org/officeDocument/2006/relationships/oleObject" Target="../embeddings/oleObject965.bin"/><Relationship Id="rId19" Type="http://schemas.openxmlformats.org/officeDocument/2006/relationships/image" Target="../media/image846.wmf"/><Relationship Id="rId31" Type="http://schemas.openxmlformats.org/officeDocument/2006/relationships/image" Target="../media/image850.wmf"/><Relationship Id="rId4" Type="http://schemas.openxmlformats.org/officeDocument/2006/relationships/oleObject" Target="../embeddings/oleObject962.bin"/><Relationship Id="rId9" Type="http://schemas.openxmlformats.org/officeDocument/2006/relationships/image" Target="../media/image843.wmf"/><Relationship Id="rId14" Type="http://schemas.openxmlformats.org/officeDocument/2006/relationships/oleObject" Target="../embeddings/oleObject967.bin"/><Relationship Id="rId22" Type="http://schemas.openxmlformats.org/officeDocument/2006/relationships/oleObject" Target="../embeddings/oleObject971.bin"/><Relationship Id="rId27" Type="http://schemas.openxmlformats.org/officeDocument/2006/relationships/image" Target="../media/image848.wmf"/><Relationship Id="rId30" Type="http://schemas.openxmlformats.org/officeDocument/2006/relationships/oleObject" Target="../embeddings/oleObject975.bin"/><Relationship Id="rId35" Type="http://schemas.openxmlformats.org/officeDocument/2006/relationships/oleObject" Target="../embeddings/oleObject977.bin"/><Relationship Id="rId8" Type="http://schemas.openxmlformats.org/officeDocument/2006/relationships/oleObject" Target="../embeddings/oleObject964.bin"/><Relationship Id="rId3"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13" Type="http://schemas.openxmlformats.org/officeDocument/2006/relationships/image" Target="../media/image76.wmf"/><Relationship Id="rId18" Type="http://schemas.openxmlformats.org/officeDocument/2006/relationships/oleObject" Target="../embeddings/oleObject80.bin"/><Relationship Id="rId26" Type="http://schemas.openxmlformats.org/officeDocument/2006/relationships/oleObject" Target="../embeddings/oleObject84.bin"/><Relationship Id="rId3" Type="http://schemas.openxmlformats.org/officeDocument/2006/relationships/notesSlide" Target="../notesSlides/notesSlide7.xml"/><Relationship Id="rId21" Type="http://schemas.openxmlformats.org/officeDocument/2006/relationships/image" Target="../media/image80.wmf"/><Relationship Id="rId34" Type="http://schemas.openxmlformats.org/officeDocument/2006/relationships/oleObject" Target="../embeddings/oleObject88.bin"/><Relationship Id="rId7" Type="http://schemas.openxmlformats.org/officeDocument/2006/relationships/image" Target="../media/image73.wmf"/><Relationship Id="rId12" Type="http://schemas.openxmlformats.org/officeDocument/2006/relationships/oleObject" Target="../embeddings/oleObject77.bin"/><Relationship Id="rId17" Type="http://schemas.openxmlformats.org/officeDocument/2006/relationships/image" Target="../media/image78.wmf"/><Relationship Id="rId25" Type="http://schemas.openxmlformats.org/officeDocument/2006/relationships/image" Target="../media/image82.wmf"/><Relationship Id="rId33" Type="http://schemas.openxmlformats.org/officeDocument/2006/relationships/image" Target="../media/image47.wmf"/><Relationship Id="rId2" Type="http://schemas.openxmlformats.org/officeDocument/2006/relationships/slideLayout" Target="../slideLayouts/slideLayout1.xml"/><Relationship Id="rId16" Type="http://schemas.openxmlformats.org/officeDocument/2006/relationships/oleObject" Target="../embeddings/oleObject79.bin"/><Relationship Id="rId20" Type="http://schemas.openxmlformats.org/officeDocument/2006/relationships/oleObject" Target="../embeddings/oleObject81.bin"/><Relationship Id="rId29" Type="http://schemas.openxmlformats.org/officeDocument/2006/relationships/image" Target="../media/image84.wmf"/><Relationship Id="rId1" Type="http://schemas.openxmlformats.org/officeDocument/2006/relationships/vmlDrawing" Target="../drawings/vmlDrawing6.vml"/><Relationship Id="rId6" Type="http://schemas.openxmlformats.org/officeDocument/2006/relationships/oleObject" Target="../embeddings/oleObject74.bin"/><Relationship Id="rId11" Type="http://schemas.openxmlformats.org/officeDocument/2006/relationships/image" Target="../media/image75.wmf"/><Relationship Id="rId24" Type="http://schemas.openxmlformats.org/officeDocument/2006/relationships/oleObject" Target="../embeddings/oleObject83.bin"/><Relationship Id="rId32" Type="http://schemas.openxmlformats.org/officeDocument/2006/relationships/oleObject" Target="../embeddings/oleObject87.bin"/><Relationship Id="rId5" Type="http://schemas.openxmlformats.org/officeDocument/2006/relationships/image" Target="../media/image72.wmf"/><Relationship Id="rId15" Type="http://schemas.openxmlformats.org/officeDocument/2006/relationships/image" Target="../media/image77.wmf"/><Relationship Id="rId23" Type="http://schemas.openxmlformats.org/officeDocument/2006/relationships/image" Target="../media/image81.wmf"/><Relationship Id="rId28" Type="http://schemas.openxmlformats.org/officeDocument/2006/relationships/oleObject" Target="../embeddings/oleObject85.bin"/><Relationship Id="rId10" Type="http://schemas.openxmlformats.org/officeDocument/2006/relationships/oleObject" Target="../embeddings/oleObject76.bin"/><Relationship Id="rId19" Type="http://schemas.openxmlformats.org/officeDocument/2006/relationships/image" Target="../media/image79.wmf"/><Relationship Id="rId31" Type="http://schemas.openxmlformats.org/officeDocument/2006/relationships/image" Target="../media/image85.wmf"/><Relationship Id="rId4" Type="http://schemas.openxmlformats.org/officeDocument/2006/relationships/oleObject" Target="../embeddings/oleObject73.bin"/><Relationship Id="rId9" Type="http://schemas.openxmlformats.org/officeDocument/2006/relationships/image" Target="../media/image74.wmf"/><Relationship Id="rId14" Type="http://schemas.openxmlformats.org/officeDocument/2006/relationships/oleObject" Target="../embeddings/oleObject78.bin"/><Relationship Id="rId22" Type="http://schemas.openxmlformats.org/officeDocument/2006/relationships/oleObject" Target="../embeddings/oleObject82.bin"/><Relationship Id="rId27" Type="http://schemas.openxmlformats.org/officeDocument/2006/relationships/image" Target="../media/image83.wmf"/><Relationship Id="rId30" Type="http://schemas.openxmlformats.org/officeDocument/2006/relationships/oleObject" Target="../embeddings/oleObject86.bin"/><Relationship Id="rId35" Type="http://schemas.openxmlformats.org/officeDocument/2006/relationships/image" Target="../media/image86.wmf"/><Relationship Id="rId8" Type="http://schemas.openxmlformats.org/officeDocument/2006/relationships/oleObject" Target="../embeddings/oleObject75.bin"/></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982.bin"/><Relationship Id="rId13" Type="http://schemas.openxmlformats.org/officeDocument/2006/relationships/image" Target="../media/image858.wmf"/><Relationship Id="rId18" Type="http://schemas.openxmlformats.org/officeDocument/2006/relationships/oleObject" Target="../embeddings/oleObject987.bin"/><Relationship Id="rId26" Type="http://schemas.openxmlformats.org/officeDocument/2006/relationships/oleObject" Target="../embeddings/oleObject991.bin"/><Relationship Id="rId3" Type="http://schemas.openxmlformats.org/officeDocument/2006/relationships/notesSlide" Target="../notesSlides/notesSlide69.xml"/><Relationship Id="rId21" Type="http://schemas.openxmlformats.org/officeDocument/2006/relationships/image" Target="../media/image861.wmf"/><Relationship Id="rId7" Type="http://schemas.openxmlformats.org/officeDocument/2006/relationships/image" Target="../media/image855.wmf"/><Relationship Id="rId12" Type="http://schemas.openxmlformats.org/officeDocument/2006/relationships/oleObject" Target="../embeddings/oleObject984.bin"/><Relationship Id="rId17" Type="http://schemas.openxmlformats.org/officeDocument/2006/relationships/image" Target="../media/image859.wmf"/><Relationship Id="rId25" Type="http://schemas.openxmlformats.org/officeDocument/2006/relationships/image" Target="../media/image863.wmf"/><Relationship Id="rId2" Type="http://schemas.openxmlformats.org/officeDocument/2006/relationships/slideLayout" Target="../slideLayouts/slideLayout3.xml"/><Relationship Id="rId16" Type="http://schemas.openxmlformats.org/officeDocument/2006/relationships/oleObject" Target="../embeddings/oleObject986.bin"/><Relationship Id="rId20" Type="http://schemas.openxmlformats.org/officeDocument/2006/relationships/oleObject" Target="../embeddings/oleObject988.bin"/><Relationship Id="rId29" Type="http://schemas.openxmlformats.org/officeDocument/2006/relationships/oleObject" Target="../embeddings/oleObject993.bin"/><Relationship Id="rId1" Type="http://schemas.openxmlformats.org/officeDocument/2006/relationships/vmlDrawing" Target="../drawings/vmlDrawing68.vml"/><Relationship Id="rId6" Type="http://schemas.openxmlformats.org/officeDocument/2006/relationships/oleObject" Target="../embeddings/oleObject981.bin"/><Relationship Id="rId11" Type="http://schemas.openxmlformats.org/officeDocument/2006/relationships/image" Target="../media/image857.wmf"/><Relationship Id="rId24" Type="http://schemas.openxmlformats.org/officeDocument/2006/relationships/oleObject" Target="../embeddings/oleObject990.bin"/><Relationship Id="rId5" Type="http://schemas.openxmlformats.org/officeDocument/2006/relationships/image" Target="../media/image854.wmf"/><Relationship Id="rId15" Type="http://schemas.openxmlformats.org/officeDocument/2006/relationships/image" Target="../media/image834.wmf"/><Relationship Id="rId23" Type="http://schemas.openxmlformats.org/officeDocument/2006/relationships/image" Target="../media/image862.wmf"/><Relationship Id="rId28" Type="http://schemas.openxmlformats.org/officeDocument/2006/relationships/oleObject" Target="../embeddings/oleObject992.bin"/><Relationship Id="rId10" Type="http://schemas.openxmlformats.org/officeDocument/2006/relationships/oleObject" Target="../embeddings/oleObject983.bin"/><Relationship Id="rId19" Type="http://schemas.openxmlformats.org/officeDocument/2006/relationships/image" Target="../media/image860.wmf"/><Relationship Id="rId31" Type="http://schemas.openxmlformats.org/officeDocument/2006/relationships/oleObject" Target="../embeddings/oleObject995.bin"/><Relationship Id="rId4" Type="http://schemas.openxmlformats.org/officeDocument/2006/relationships/oleObject" Target="../embeddings/oleObject980.bin"/><Relationship Id="rId9" Type="http://schemas.openxmlformats.org/officeDocument/2006/relationships/image" Target="../media/image856.wmf"/><Relationship Id="rId14" Type="http://schemas.openxmlformats.org/officeDocument/2006/relationships/oleObject" Target="../embeddings/oleObject985.bin"/><Relationship Id="rId22" Type="http://schemas.openxmlformats.org/officeDocument/2006/relationships/oleObject" Target="../embeddings/oleObject989.bin"/><Relationship Id="rId27" Type="http://schemas.openxmlformats.org/officeDocument/2006/relationships/image" Target="../media/image864.wmf"/><Relationship Id="rId30" Type="http://schemas.openxmlformats.org/officeDocument/2006/relationships/oleObject" Target="../embeddings/oleObject994.bin"/></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3" Type="http://schemas.openxmlformats.org/officeDocument/2006/relationships/image" Target="../media/image869.wmf"/><Relationship Id="rId18" Type="http://schemas.openxmlformats.org/officeDocument/2006/relationships/image" Target="../media/image871.wmf"/><Relationship Id="rId26" Type="http://schemas.openxmlformats.org/officeDocument/2006/relationships/oleObject" Target="../embeddings/oleObject1008.bin"/><Relationship Id="rId39" Type="http://schemas.openxmlformats.org/officeDocument/2006/relationships/oleObject" Target="../embeddings/oleObject1014.bin"/><Relationship Id="rId21" Type="http://schemas.openxmlformats.org/officeDocument/2006/relationships/oleObject" Target="../embeddings/oleObject1005.bin"/><Relationship Id="rId34" Type="http://schemas.openxmlformats.org/officeDocument/2006/relationships/oleObject" Target="../embeddings/oleObject1012.bin"/><Relationship Id="rId7" Type="http://schemas.openxmlformats.org/officeDocument/2006/relationships/image" Target="../media/image866.wmf"/><Relationship Id="rId12" Type="http://schemas.openxmlformats.org/officeDocument/2006/relationships/oleObject" Target="../embeddings/oleObject1000.bin"/><Relationship Id="rId17" Type="http://schemas.openxmlformats.org/officeDocument/2006/relationships/oleObject" Target="../embeddings/oleObject1003.bin"/><Relationship Id="rId25" Type="http://schemas.openxmlformats.org/officeDocument/2006/relationships/image" Target="../media/image874.wmf"/><Relationship Id="rId33" Type="http://schemas.openxmlformats.org/officeDocument/2006/relationships/image" Target="../media/image878.wmf"/><Relationship Id="rId38" Type="http://schemas.openxmlformats.org/officeDocument/2006/relationships/image" Target="../media/image880.wmf"/><Relationship Id="rId2" Type="http://schemas.openxmlformats.org/officeDocument/2006/relationships/slideLayout" Target="../slideLayouts/slideLayout1.xml"/><Relationship Id="rId16" Type="http://schemas.openxmlformats.org/officeDocument/2006/relationships/oleObject" Target="../embeddings/oleObject1002.bin"/><Relationship Id="rId20" Type="http://schemas.openxmlformats.org/officeDocument/2006/relationships/image" Target="../media/image872.wmf"/><Relationship Id="rId29" Type="http://schemas.openxmlformats.org/officeDocument/2006/relationships/image" Target="../media/image876.wmf"/><Relationship Id="rId1" Type="http://schemas.openxmlformats.org/officeDocument/2006/relationships/vmlDrawing" Target="../drawings/vmlDrawing69.vml"/><Relationship Id="rId6" Type="http://schemas.openxmlformats.org/officeDocument/2006/relationships/oleObject" Target="../embeddings/oleObject997.bin"/><Relationship Id="rId11" Type="http://schemas.openxmlformats.org/officeDocument/2006/relationships/image" Target="../media/image868.wmf"/><Relationship Id="rId24" Type="http://schemas.openxmlformats.org/officeDocument/2006/relationships/oleObject" Target="../embeddings/oleObject1007.bin"/><Relationship Id="rId32" Type="http://schemas.openxmlformats.org/officeDocument/2006/relationships/oleObject" Target="../embeddings/oleObject1011.bin"/><Relationship Id="rId37" Type="http://schemas.openxmlformats.org/officeDocument/2006/relationships/oleObject" Target="../embeddings/oleObject1013.bin"/><Relationship Id="rId40" Type="http://schemas.openxmlformats.org/officeDocument/2006/relationships/image" Target="../media/image881.wmf"/><Relationship Id="rId5" Type="http://schemas.openxmlformats.org/officeDocument/2006/relationships/image" Target="../media/image865.wmf"/><Relationship Id="rId15" Type="http://schemas.openxmlformats.org/officeDocument/2006/relationships/image" Target="../media/image870.wmf"/><Relationship Id="rId23" Type="http://schemas.openxmlformats.org/officeDocument/2006/relationships/oleObject" Target="../embeddings/oleObject1006.bin"/><Relationship Id="rId28" Type="http://schemas.openxmlformats.org/officeDocument/2006/relationships/oleObject" Target="../embeddings/oleObject1009.bin"/><Relationship Id="rId36" Type="http://schemas.openxmlformats.org/officeDocument/2006/relationships/slide" Target="slide6.xml"/><Relationship Id="rId10" Type="http://schemas.openxmlformats.org/officeDocument/2006/relationships/oleObject" Target="../embeddings/oleObject999.bin"/><Relationship Id="rId19" Type="http://schemas.openxmlformats.org/officeDocument/2006/relationships/oleObject" Target="../embeddings/oleObject1004.bin"/><Relationship Id="rId31" Type="http://schemas.openxmlformats.org/officeDocument/2006/relationships/image" Target="../media/image877.wmf"/><Relationship Id="rId4" Type="http://schemas.openxmlformats.org/officeDocument/2006/relationships/oleObject" Target="../embeddings/oleObject996.bin"/><Relationship Id="rId9" Type="http://schemas.openxmlformats.org/officeDocument/2006/relationships/image" Target="../media/image867.wmf"/><Relationship Id="rId14" Type="http://schemas.openxmlformats.org/officeDocument/2006/relationships/oleObject" Target="../embeddings/oleObject1001.bin"/><Relationship Id="rId22" Type="http://schemas.openxmlformats.org/officeDocument/2006/relationships/image" Target="../media/image873.wmf"/><Relationship Id="rId27" Type="http://schemas.openxmlformats.org/officeDocument/2006/relationships/image" Target="../media/image875.wmf"/><Relationship Id="rId30" Type="http://schemas.openxmlformats.org/officeDocument/2006/relationships/oleObject" Target="../embeddings/oleObject1010.bin"/><Relationship Id="rId35" Type="http://schemas.openxmlformats.org/officeDocument/2006/relationships/image" Target="../media/image879.wmf"/><Relationship Id="rId8" Type="http://schemas.openxmlformats.org/officeDocument/2006/relationships/oleObject" Target="../embeddings/oleObject998.bin"/><Relationship Id="rId3" Type="http://schemas.openxmlformats.org/officeDocument/2006/relationships/notesSlide" Target="../notesSlides/notesSlide70.xml"/></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1017.bin"/><Relationship Id="rId13" Type="http://schemas.openxmlformats.org/officeDocument/2006/relationships/image" Target="../media/image886.wmf"/><Relationship Id="rId18" Type="http://schemas.openxmlformats.org/officeDocument/2006/relationships/oleObject" Target="../embeddings/oleObject1022.bin"/><Relationship Id="rId3" Type="http://schemas.openxmlformats.org/officeDocument/2006/relationships/notesSlide" Target="../notesSlides/notesSlide71.xml"/><Relationship Id="rId21" Type="http://schemas.openxmlformats.org/officeDocument/2006/relationships/image" Target="../media/image890.wmf"/><Relationship Id="rId7" Type="http://schemas.openxmlformats.org/officeDocument/2006/relationships/image" Target="../media/image883.wmf"/><Relationship Id="rId12" Type="http://schemas.openxmlformats.org/officeDocument/2006/relationships/oleObject" Target="../embeddings/oleObject1019.bin"/><Relationship Id="rId17" Type="http://schemas.openxmlformats.org/officeDocument/2006/relationships/image" Target="../media/image888.wmf"/><Relationship Id="rId2" Type="http://schemas.openxmlformats.org/officeDocument/2006/relationships/slideLayout" Target="../slideLayouts/slideLayout1.xml"/><Relationship Id="rId16" Type="http://schemas.openxmlformats.org/officeDocument/2006/relationships/oleObject" Target="../embeddings/oleObject1021.bin"/><Relationship Id="rId20" Type="http://schemas.openxmlformats.org/officeDocument/2006/relationships/oleObject" Target="../embeddings/oleObject1023.bin"/><Relationship Id="rId1" Type="http://schemas.openxmlformats.org/officeDocument/2006/relationships/vmlDrawing" Target="../drawings/vmlDrawing70.vml"/><Relationship Id="rId6" Type="http://schemas.openxmlformats.org/officeDocument/2006/relationships/oleObject" Target="../embeddings/oleObject1016.bin"/><Relationship Id="rId11" Type="http://schemas.openxmlformats.org/officeDocument/2006/relationships/image" Target="../media/image885.wmf"/><Relationship Id="rId5" Type="http://schemas.openxmlformats.org/officeDocument/2006/relationships/image" Target="../media/image882.wmf"/><Relationship Id="rId15" Type="http://schemas.openxmlformats.org/officeDocument/2006/relationships/image" Target="../media/image887.wmf"/><Relationship Id="rId10" Type="http://schemas.openxmlformats.org/officeDocument/2006/relationships/oleObject" Target="../embeddings/oleObject1018.bin"/><Relationship Id="rId19" Type="http://schemas.openxmlformats.org/officeDocument/2006/relationships/image" Target="../media/image889.wmf"/><Relationship Id="rId4" Type="http://schemas.openxmlformats.org/officeDocument/2006/relationships/oleObject" Target="../embeddings/oleObject1015.bin"/><Relationship Id="rId9" Type="http://schemas.openxmlformats.org/officeDocument/2006/relationships/image" Target="../media/image884.wmf"/><Relationship Id="rId14" Type="http://schemas.openxmlformats.org/officeDocument/2006/relationships/oleObject" Target="../embeddings/oleObject1020.bin"/></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1026.bin"/><Relationship Id="rId13" Type="http://schemas.openxmlformats.org/officeDocument/2006/relationships/image" Target="../media/image895.wmf"/><Relationship Id="rId18" Type="http://schemas.openxmlformats.org/officeDocument/2006/relationships/oleObject" Target="../embeddings/oleObject1031.bin"/><Relationship Id="rId3" Type="http://schemas.openxmlformats.org/officeDocument/2006/relationships/notesSlide" Target="../notesSlides/notesSlide72.xml"/><Relationship Id="rId7" Type="http://schemas.openxmlformats.org/officeDocument/2006/relationships/image" Target="../media/image892.wmf"/><Relationship Id="rId12" Type="http://schemas.openxmlformats.org/officeDocument/2006/relationships/oleObject" Target="../embeddings/oleObject1028.bin"/><Relationship Id="rId17" Type="http://schemas.openxmlformats.org/officeDocument/2006/relationships/image" Target="../media/image897.wmf"/><Relationship Id="rId2" Type="http://schemas.openxmlformats.org/officeDocument/2006/relationships/slideLayout" Target="../slideLayouts/slideLayout1.xml"/><Relationship Id="rId16" Type="http://schemas.openxmlformats.org/officeDocument/2006/relationships/oleObject" Target="../embeddings/oleObject1030.bin"/><Relationship Id="rId1" Type="http://schemas.openxmlformats.org/officeDocument/2006/relationships/vmlDrawing" Target="../drawings/vmlDrawing71.vml"/><Relationship Id="rId6" Type="http://schemas.openxmlformats.org/officeDocument/2006/relationships/oleObject" Target="../embeddings/oleObject1025.bin"/><Relationship Id="rId11" Type="http://schemas.openxmlformats.org/officeDocument/2006/relationships/image" Target="../media/image894.wmf"/><Relationship Id="rId5" Type="http://schemas.openxmlformats.org/officeDocument/2006/relationships/image" Target="../media/image891.wmf"/><Relationship Id="rId15" Type="http://schemas.openxmlformats.org/officeDocument/2006/relationships/image" Target="../media/image896.wmf"/><Relationship Id="rId10" Type="http://schemas.openxmlformats.org/officeDocument/2006/relationships/oleObject" Target="../embeddings/oleObject1027.bin"/><Relationship Id="rId19" Type="http://schemas.openxmlformats.org/officeDocument/2006/relationships/image" Target="../media/image898.wmf"/><Relationship Id="rId4" Type="http://schemas.openxmlformats.org/officeDocument/2006/relationships/oleObject" Target="../embeddings/oleObject1024.bin"/><Relationship Id="rId9" Type="http://schemas.openxmlformats.org/officeDocument/2006/relationships/image" Target="../media/image893.wmf"/><Relationship Id="rId14" Type="http://schemas.openxmlformats.org/officeDocument/2006/relationships/oleObject" Target="../embeddings/oleObject1029.bin"/></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1034.bin"/><Relationship Id="rId13" Type="http://schemas.openxmlformats.org/officeDocument/2006/relationships/image" Target="../media/image903.wmf"/><Relationship Id="rId18" Type="http://schemas.openxmlformats.org/officeDocument/2006/relationships/oleObject" Target="../embeddings/oleObject1039.bin"/><Relationship Id="rId3" Type="http://schemas.openxmlformats.org/officeDocument/2006/relationships/notesSlide" Target="../notesSlides/notesSlide73.xml"/><Relationship Id="rId21" Type="http://schemas.openxmlformats.org/officeDocument/2006/relationships/image" Target="../media/image907.wmf"/><Relationship Id="rId7" Type="http://schemas.openxmlformats.org/officeDocument/2006/relationships/image" Target="../media/image900.wmf"/><Relationship Id="rId12" Type="http://schemas.openxmlformats.org/officeDocument/2006/relationships/oleObject" Target="../embeddings/oleObject1036.bin"/><Relationship Id="rId17" Type="http://schemas.openxmlformats.org/officeDocument/2006/relationships/image" Target="../media/image905.wmf"/><Relationship Id="rId2" Type="http://schemas.openxmlformats.org/officeDocument/2006/relationships/slideLayout" Target="../slideLayouts/slideLayout1.xml"/><Relationship Id="rId16" Type="http://schemas.openxmlformats.org/officeDocument/2006/relationships/oleObject" Target="../embeddings/oleObject1038.bin"/><Relationship Id="rId20" Type="http://schemas.openxmlformats.org/officeDocument/2006/relationships/oleObject" Target="../embeddings/oleObject1040.bin"/><Relationship Id="rId1" Type="http://schemas.openxmlformats.org/officeDocument/2006/relationships/vmlDrawing" Target="../drawings/vmlDrawing72.vml"/><Relationship Id="rId6" Type="http://schemas.openxmlformats.org/officeDocument/2006/relationships/oleObject" Target="../embeddings/oleObject1033.bin"/><Relationship Id="rId11" Type="http://schemas.openxmlformats.org/officeDocument/2006/relationships/image" Target="../media/image902.wmf"/><Relationship Id="rId5" Type="http://schemas.openxmlformats.org/officeDocument/2006/relationships/image" Target="../media/image899.wmf"/><Relationship Id="rId15" Type="http://schemas.openxmlformats.org/officeDocument/2006/relationships/image" Target="../media/image904.wmf"/><Relationship Id="rId10" Type="http://schemas.openxmlformats.org/officeDocument/2006/relationships/oleObject" Target="../embeddings/oleObject1035.bin"/><Relationship Id="rId19" Type="http://schemas.openxmlformats.org/officeDocument/2006/relationships/image" Target="../media/image906.wmf"/><Relationship Id="rId4" Type="http://schemas.openxmlformats.org/officeDocument/2006/relationships/oleObject" Target="../embeddings/oleObject1032.bin"/><Relationship Id="rId9" Type="http://schemas.openxmlformats.org/officeDocument/2006/relationships/image" Target="../media/image901.wmf"/><Relationship Id="rId14" Type="http://schemas.openxmlformats.org/officeDocument/2006/relationships/oleObject" Target="../embeddings/oleObject1037.bin"/></Relationships>
</file>

<file path=ppt/slides/_rels/slide76.xml.rels><?xml version="1.0" encoding="UTF-8" standalone="yes"?>
<Relationships xmlns="http://schemas.openxmlformats.org/package/2006/relationships"><Relationship Id="rId3" Type="http://schemas.openxmlformats.org/officeDocument/2006/relationships/image" Target="../media/image908.gif"/><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909.gif"/></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1043.bin"/><Relationship Id="rId13" Type="http://schemas.openxmlformats.org/officeDocument/2006/relationships/image" Target="../media/image914.wmf"/><Relationship Id="rId18" Type="http://schemas.openxmlformats.org/officeDocument/2006/relationships/oleObject" Target="../embeddings/oleObject1048.bin"/><Relationship Id="rId26" Type="http://schemas.openxmlformats.org/officeDocument/2006/relationships/slide" Target="slide73.xml"/><Relationship Id="rId3" Type="http://schemas.openxmlformats.org/officeDocument/2006/relationships/notesSlide" Target="../notesSlides/notesSlide75.xml"/><Relationship Id="rId21" Type="http://schemas.openxmlformats.org/officeDocument/2006/relationships/image" Target="../media/image918.wmf"/><Relationship Id="rId7" Type="http://schemas.openxmlformats.org/officeDocument/2006/relationships/image" Target="../media/image911.wmf"/><Relationship Id="rId12" Type="http://schemas.openxmlformats.org/officeDocument/2006/relationships/oleObject" Target="../embeddings/oleObject1045.bin"/><Relationship Id="rId17" Type="http://schemas.openxmlformats.org/officeDocument/2006/relationships/image" Target="../media/image916.wmf"/><Relationship Id="rId25" Type="http://schemas.openxmlformats.org/officeDocument/2006/relationships/image" Target="../media/image920.wmf"/><Relationship Id="rId2" Type="http://schemas.openxmlformats.org/officeDocument/2006/relationships/slideLayout" Target="../slideLayouts/slideLayout1.xml"/><Relationship Id="rId16" Type="http://schemas.openxmlformats.org/officeDocument/2006/relationships/oleObject" Target="../embeddings/oleObject1047.bin"/><Relationship Id="rId20" Type="http://schemas.openxmlformats.org/officeDocument/2006/relationships/oleObject" Target="../embeddings/oleObject1049.bin"/><Relationship Id="rId1" Type="http://schemas.openxmlformats.org/officeDocument/2006/relationships/vmlDrawing" Target="../drawings/vmlDrawing73.vml"/><Relationship Id="rId6" Type="http://schemas.openxmlformats.org/officeDocument/2006/relationships/oleObject" Target="../embeddings/oleObject1042.bin"/><Relationship Id="rId11" Type="http://schemas.openxmlformats.org/officeDocument/2006/relationships/image" Target="../media/image913.wmf"/><Relationship Id="rId24" Type="http://schemas.openxmlformats.org/officeDocument/2006/relationships/oleObject" Target="../embeddings/oleObject1051.bin"/><Relationship Id="rId5" Type="http://schemas.openxmlformats.org/officeDocument/2006/relationships/image" Target="../media/image910.wmf"/><Relationship Id="rId15" Type="http://schemas.openxmlformats.org/officeDocument/2006/relationships/image" Target="../media/image915.wmf"/><Relationship Id="rId23" Type="http://schemas.openxmlformats.org/officeDocument/2006/relationships/image" Target="../media/image919.wmf"/><Relationship Id="rId10" Type="http://schemas.openxmlformats.org/officeDocument/2006/relationships/oleObject" Target="../embeddings/oleObject1044.bin"/><Relationship Id="rId19" Type="http://schemas.openxmlformats.org/officeDocument/2006/relationships/image" Target="../media/image917.wmf"/><Relationship Id="rId4" Type="http://schemas.openxmlformats.org/officeDocument/2006/relationships/oleObject" Target="../embeddings/oleObject1041.bin"/><Relationship Id="rId9" Type="http://schemas.openxmlformats.org/officeDocument/2006/relationships/image" Target="../media/image912.wmf"/><Relationship Id="rId14" Type="http://schemas.openxmlformats.org/officeDocument/2006/relationships/oleObject" Target="../embeddings/oleObject1046.bin"/><Relationship Id="rId22" Type="http://schemas.openxmlformats.org/officeDocument/2006/relationships/oleObject" Target="../embeddings/oleObject1050.bin"/></Relationships>
</file>

<file path=ppt/slides/_rels/slide78.xml.rels><?xml version="1.0" encoding="UTF-8" standalone="yes"?>
<Relationships xmlns="http://schemas.openxmlformats.org/package/2006/relationships"><Relationship Id="rId13" Type="http://schemas.openxmlformats.org/officeDocument/2006/relationships/image" Target="../media/image925.wmf"/><Relationship Id="rId18" Type="http://schemas.openxmlformats.org/officeDocument/2006/relationships/oleObject" Target="../embeddings/oleObject1059.bin"/><Relationship Id="rId26" Type="http://schemas.openxmlformats.org/officeDocument/2006/relationships/oleObject" Target="../embeddings/oleObject1063.bin"/><Relationship Id="rId3" Type="http://schemas.openxmlformats.org/officeDocument/2006/relationships/notesSlide" Target="../notesSlides/notesSlide76.xml"/><Relationship Id="rId21" Type="http://schemas.openxmlformats.org/officeDocument/2006/relationships/image" Target="../media/image928.wmf"/><Relationship Id="rId7" Type="http://schemas.openxmlformats.org/officeDocument/2006/relationships/image" Target="../media/image922.wmf"/><Relationship Id="rId12" Type="http://schemas.openxmlformats.org/officeDocument/2006/relationships/oleObject" Target="../embeddings/oleObject1056.bin"/><Relationship Id="rId17" Type="http://schemas.openxmlformats.org/officeDocument/2006/relationships/image" Target="../media/image926.wmf"/><Relationship Id="rId25" Type="http://schemas.openxmlformats.org/officeDocument/2006/relationships/image" Target="../media/image911.wmf"/><Relationship Id="rId33" Type="http://schemas.openxmlformats.org/officeDocument/2006/relationships/image" Target="../media/image932.wmf"/><Relationship Id="rId2" Type="http://schemas.openxmlformats.org/officeDocument/2006/relationships/slideLayout" Target="../slideLayouts/slideLayout1.xml"/><Relationship Id="rId16" Type="http://schemas.openxmlformats.org/officeDocument/2006/relationships/oleObject" Target="../embeddings/oleObject1058.bin"/><Relationship Id="rId20" Type="http://schemas.openxmlformats.org/officeDocument/2006/relationships/oleObject" Target="../embeddings/oleObject1060.bin"/><Relationship Id="rId29" Type="http://schemas.openxmlformats.org/officeDocument/2006/relationships/image" Target="../media/image930.wmf"/><Relationship Id="rId1" Type="http://schemas.openxmlformats.org/officeDocument/2006/relationships/vmlDrawing" Target="../drawings/vmlDrawing74.vml"/><Relationship Id="rId6" Type="http://schemas.openxmlformats.org/officeDocument/2006/relationships/oleObject" Target="../embeddings/oleObject1053.bin"/><Relationship Id="rId11" Type="http://schemas.openxmlformats.org/officeDocument/2006/relationships/image" Target="../media/image924.wmf"/><Relationship Id="rId24" Type="http://schemas.openxmlformats.org/officeDocument/2006/relationships/oleObject" Target="../embeddings/oleObject1062.bin"/><Relationship Id="rId32" Type="http://schemas.openxmlformats.org/officeDocument/2006/relationships/oleObject" Target="../embeddings/oleObject1066.bin"/><Relationship Id="rId5" Type="http://schemas.openxmlformats.org/officeDocument/2006/relationships/image" Target="../media/image921.wmf"/><Relationship Id="rId15" Type="http://schemas.openxmlformats.org/officeDocument/2006/relationships/image" Target="../media/image914.wmf"/><Relationship Id="rId23" Type="http://schemas.openxmlformats.org/officeDocument/2006/relationships/image" Target="../media/image929.wmf"/><Relationship Id="rId28" Type="http://schemas.openxmlformats.org/officeDocument/2006/relationships/oleObject" Target="../embeddings/oleObject1064.bin"/><Relationship Id="rId10" Type="http://schemas.openxmlformats.org/officeDocument/2006/relationships/oleObject" Target="../embeddings/oleObject1055.bin"/><Relationship Id="rId19" Type="http://schemas.openxmlformats.org/officeDocument/2006/relationships/image" Target="../media/image927.wmf"/><Relationship Id="rId31" Type="http://schemas.openxmlformats.org/officeDocument/2006/relationships/image" Target="../media/image931.wmf"/><Relationship Id="rId4" Type="http://schemas.openxmlformats.org/officeDocument/2006/relationships/oleObject" Target="../embeddings/oleObject1052.bin"/><Relationship Id="rId9" Type="http://schemas.openxmlformats.org/officeDocument/2006/relationships/image" Target="../media/image923.wmf"/><Relationship Id="rId14" Type="http://schemas.openxmlformats.org/officeDocument/2006/relationships/oleObject" Target="../embeddings/oleObject1057.bin"/><Relationship Id="rId22" Type="http://schemas.openxmlformats.org/officeDocument/2006/relationships/oleObject" Target="../embeddings/oleObject1061.bin"/><Relationship Id="rId27" Type="http://schemas.openxmlformats.org/officeDocument/2006/relationships/image" Target="../media/image910.wmf"/><Relationship Id="rId30" Type="http://schemas.openxmlformats.org/officeDocument/2006/relationships/oleObject" Target="../embeddings/oleObject1065.bin"/><Relationship Id="rId8" Type="http://schemas.openxmlformats.org/officeDocument/2006/relationships/oleObject" Target="../embeddings/oleObject1054.bin"/></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1069.bin"/><Relationship Id="rId13" Type="http://schemas.openxmlformats.org/officeDocument/2006/relationships/image" Target="../media/image936.wmf"/><Relationship Id="rId18" Type="http://schemas.openxmlformats.org/officeDocument/2006/relationships/oleObject" Target="../embeddings/oleObject1076.bin"/><Relationship Id="rId3" Type="http://schemas.openxmlformats.org/officeDocument/2006/relationships/notesSlide" Target="../notesSlides/notesSlide77.xml"/><Relationship Id="rId21" Type="http://schemas.openxmlformats.org/officeDocument/2006/relationships/image" Target="../media/image938.wmf"/><Relationship Id="rId7" Type="http://schemas.openxmlformats.org/officeDocument/2006/relationships/image" Target="../media/image934.wmf"/><Relationship Id="rId12" Type="http://schemas.openxmlformats.org/officeDocument/2006/relationships/oleObject" Target="../embeddings/oleObject1071.bin"/><Relationship Id="rId17" Type="http://schemas.openxmlformats.org/officeDocument/2006/relationships/oleObject" Target="../embeddings/oleObject1075.bin"/><Relationship Id="rId2" Type="http://schemas.openxmlformats.org/officeDocument/2006/relationships/slideLayout" Target="../slideLayouts/slideLayout1.xml"/><Relationship Id="rId16" Type="http://schemas.openxmlformats.org/officeDocument/2006/relationships/oleObject" Target="../embeddings/oleObject1074.bin"/><Relationship Id="rId20" Type="http://schemas.openxmlformats.org/officeDocument/2006/relationships/oleObject" Target="../embeddings/oleObject1077.bin"/><Relationship Id="rId1" Type="http://schemas.openxmlformats.org/officeDocument/2006/relationships/vmlDrawing" Target="../drawings/vmlDrawing75.vml"/><Relationship Id="rId6" Type="http://schemas.openxmlformats.org/officeDocument/2006/relationships/oleObject" Target="../embeddings/oleObject1068.bin"/><Relationship Id="rId11" Type="http://schemas.openxmlformats.org/officeDocument/2006/relationships/image" Target="../media/image935.wmf"/><Relationship Id="rId5" Type="http://schemas.openxmlformats.org/officeDocument/2006/relationships/image" Target="../media/image933.wmf"/><Relationship Id="rId15" Type="http://schemas.openxmlformats.org/officeDocument/2006/relationships/oleObject" Target="../embeddings/oleObject1073.bin"/><Relationship Id="rId23" Type="http://schemas.openxmlformats.org/officeDocument/2006/relationships/image" Target="../media/image939.wmf"/><Relationship Id="rId10" Type="http://schemas.openxmlformats.org/officeDocument/2006/relationships/oleObject" Target="../embeddings/oleObject1070.bin"/><Relationship Id="rId19" Type="http://schemas.openxmlformats.org/officeDocument/2006/relationships/image" Target="../media/image937.wmf"/><Relationship Id="rId4" Type="http://schemas.openxmlformats.org/officeDocument/2006/relationships/oleObject" Target="../embeddings/oleObject1067.bin"/><Relationship Id="rId9" Type="http://schemas.openxmlformats.org/officeDocument/2006/relationships/image" Target="../media/image869.wmf"/><Relationship Id="rId14" Type="http://schemas.openxmlformats.org/officeDocument/2006/relationships/oleObject" Target="../embeddings/oleObject1072.bin"/><Relationship Id="rId22" Type="http://schemas.openxmlformats.org/officeDocument/2006/relationships/oleObject" Target="../embeddings/oleObject1078.bin"/></Relationships>
</file>

<file path=ppt/slides/_rels/slide8.xml.rels><?xml version="1.0" encoding="UTF-8" standalone="yes"?>
<Relationships xmlns="http://schemas.openxmlformats.org/package/2006/relationships"><Relationship Id="rId13" Type="http://schemas.openxmlformats.org/officeDocument/2006/relationships/image" Target="../media/image91.wmf"/><Relationship Id="rId18" Type="http://schemas.openxmlformats.org/officeDocument/2006/relationships/oleObject" Target="../embeddings/oleObject96.bin"/><Relationship Id="rId26" Type="http://schemas.openxmlformats.org/officeDocument/2006/relationships/oleObject" Target="../embeddings/oleObject100.bin"/><Relationship Id="rId39" Type="http://schemas.openxmlformats.org/officeDocument/2006/relationships/image" Target="../media/image13.wmf"/><Relationship Id="rId21" Type="http://schemas.openxmlformats.org/officeDocument/2006/relationships/image" Target="../media/image94.wmf"/><Relationship Id="rId34" Type="http://schemas.openxmlformats.org/officeDocument/2006/relationships/oleObject" Target="../embeddings/oleObject104.bin"/><Relationship Id="rId7" Type="http://schemas.openxmlformats.org/officeDocument/2006/relationships/image" Target="../media/image88.wmf"/><Relationship Id="rId12" Type="http://schemas.openxmlformats.org/officeDocument/2006/relationships/oleObject" Target="../embeddings/oleObject93.bin"/><Relationship Id="rId17" Type="http://schemas.openxmlformats.org/officeDocument/2006/relationships/image" Target="../media/image93.wmf"/><Relationship Id="rId25" Type="http://schemas.openxmlformats.org/officeDocument/2006/relationships/image" Target="../media/image96.wmf"/><Relationship Id="rId33" Type="http://schemas.openxmlformats.org/officeDocument/2006/relationships/image" Target="../media/image100.wmf"/><Relationship Id="rId38" Type="http://schemas.openxmlformats.org/officeDocument/2006/relationships/oleObject" Target="../embeddings/oleObject106.bin"/><Relationship Id="rId2" Type="http://schemas.openxmlformats.org/officeDocument/2006/relationships/slideLayout" Target="../slideLayouts/slideLayout1.xml"/><Relationship Id="rId16" Type="http://schemas.openxmlformats.org/officeDocument/2006/relationships/oleObject" Target="../embeddings/oleObject95.bin"/><Relationship Id="rId20" Type="http://schemas.openxmlformats.org/officeDocument/2006/relationships/oleObject" Target="../embeddings/oleObject97.bin"/><Relationship Id="rId29" Type="http://schemas.openxmlformats.org/officeDocument/2006/relationships/image" Target="../media/image98.wmf"/><Relationship Id="rId1" Type="http://schemas.openxmlformats.org/officeDocument/2006/relationships/vmlDrawing" Target="../drawings/vmlDrawing7.vml"/><Relationship Id="rId6" Type="http://schemas.openxmlformats.org/officeDocument/2006/relationships/oleObject" Target="../embeddings/oleObject90.bin"/><Relationship Id="rId11" Type="http://schemas.openxmlformats.org/officeDocument/2006/relationships/image" Target="../media/image90.wmf"/><Relationship Id="rId24" Type="http://schemas.openxmlformats.org/officeDocument/2006/relationships/oleObject" Target="../embeddings/oleObject99.bin"/><Relationship Id="rId32" Type="http://schemas.openxmlformats.org/officeDocument/2006/relationships/oleObject" Target="../embeddings/oleObject103.bin"/><Relationship Id="rId37" Type="http://schemas.openxmlformats.org/officeDocument/2006/relationships/image" Target="../media/image10.wmf"/><Relationship Id="rId5" Type="http://schemas.openxmlformats.org/officeDocument/2006/relationships/image" Target="../media/image87.wmf"/><Relationship Id="rId15" Type="http://schemas.openxmlformats.org/officeDocument/2006/relationships/image" Target="../media/image92.wmf"/><Relationship Id="rId23" Type="http://schemas.openxmlformats.org/officeDocument/2006/relationships/image" Target="../media/image95.wmf"/><Relationship Id="rId28" Type="http://schemas.openxmlformats.org/officeDocument/2006/relationships/oleObject" Target="../embeddings/oleObject101.bin"/><Relationship Id="rId36" Type="http://schemas.openxmlformats.org/officeDocument/2006/relationships/oleObject" Target="../embeddings/oleObject105.bin"/><Relationship Id="rId10" Type="http://schemas.openxmlformats.org/officeDocument/2006/relationships/oleObject" Target="../embeddings/oleObject92.bin"/><Relationship Id="rId19" Type="http://schemas.openxmlformats.org/officeDocument/2006/relationships/image" Target="../media/image18.wmf"/><Relationship Id="rId31" Type="http://schemas.openxmlformats.org/officeDocument/2006/relationships/image" Target="../media/image99.wmf"/><Relationship Id="rId4" Type="http://schemas.openxmlformats.org/officeDocument/2006/relationships/oleObject" Target="../embeddings/oleObject89.bin"/><Relationship Id="rId9" Type="http://schemas.openxmlformats.org/officeDocument/2006/relationships/image" Target="../media/image89.wmf"/><Relationship Id="rId14" Type="http://schemas.openxmlformats.org/officeDocument/2006/relationships/oleObject" Target="../embeddings/oleObject94.bin"/><Relationship Id="rId22" Type="http://schemas.openxmlformats.org/officeDocument/2006/relationships/oleObject" Target="../embeddings/oleObject98.bin"/><Relationship Id="rId27" Type="http://schemas.openxmlformats.org/officeDocument/2006/relationships/image" Target="../media/image97.wmf"/><Relationship Id="rId30" Type="http://schemas.openxmlformats.org/officeDocument/2006/relationships/oleObject" Target="../embeddings/oleObject102.bin"/><Relationship Id="rId35" Type="http://schemas.openxmlformats.org/officeDocument/2006/relationships/image" Target="../media/image101.wmf"/><Relationship Id="rId8" Type="http://schemas.openxmlformats.org/officeDocument/2006/relationships/oleObject" Target="../embeddings/oleObject91.bin"/><Relationship Id="rId3"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1081.bin"/><Relationship Id="rId13" Type="http://schemas.openxmlformats.org/officeDocument/2006/relationships/image" Target="../media/image943.wmf"/><Relationship Id="rId18" Type="http://schemas.openxmlformats.org/officeDocument/2006/relationships/oleObject" Target="../embeddings/oleObject1087.bin"/><Relationship Id="rId26" Type="http://schemas.openxmlformats.org/officeDocument/2006/relationships/image" Target="../media/image946.wmf"/><Relationship Id="rId3" Type="http://schemas.openxmlformats.org/officeDocument/2006/relationships/notesSlide" Target="../notesSlides/notesSlide78.xml"/><Relationship Id="rId21" Type="http://schemas.openxmlformats.org/officeDocument/2006/relationships/image" Target="../media/image945.wmf"/><Relationship Id="rId7" Type="http://schemas.openxmlformats.org/officeDocument/2006/relationships/image" Target="../media/image941.wmf"/><Relationship Id="rId12" Type="http://schemas.openxmlformats.org/officeDocument/2006/relationships/oleObject" Target="../embeddings/oleObject1083.bin"/><Relationship Id="rId17" Type="http://schemas.openxmlformats.org/officeDocument/2006/relationships/oleObject" Target="../embeddings/oleObject1086.bin"/><Relationship Id="rId25" Type="http://schemas.openxmlformats.org/officeDocument/2006/relationships/oleObject" Target="../embeddings/oleObject1091.bin"/><Relationship Id="rId2" Type="http://schemas.openxmlformats.org/officeDocument/2006/relationships/slideLayout" Target="../slideLayouts/slideLayout1.xml"/><Relationship Id="rId16" Type="http://schemas.openxmlformats.org/officeDocument/2006/relationships/oleObject" Target="../embeddings/oleObject1085.bin"/><Relationship Id="rId20" Type="http://schemas.openxmlformats.org/officeDocument/2006/relationships/oleObject" Target="../embeddings/oleObject1088.bin"/><Relationship Id="rId1" Type="http://schemas.openxmlformats.org/officeDocument/2006/relationships/vmlDrawing" Target="../drawings/vmlDrawing76.vml"/><Relationship Id="rId6" Type="http://schemas.openxmlformats.org/officeDocument/2006/relationships/oleObject" Target="../embeddings/oleObject1080.bin"/><Relationship Id="rId11" Type="http://schemas.openxmlformats.org/officeDocument/2006/relationships/image" Target="../media/image942.wmf"/><Relationship Id="rId24" Type="http://schemas.openxmlformats.org/officeDocument/2006/relationships/image" Target="../media/image920.wmf"/><Relationship Id="rId5" Type="http://schemas.openxmlformats.org/officeDocument/2006/relationships/image" Target="../media/image940.wmf"/><Relationship Id="rId15" Type="http://schemas.openxmlformats.org/officeDocument/2006/relationships/image" Target="../media/image944.wmf"/><Relationship Id="rId23" Type="http://schemas.openxmlformats.org/officeDocument/2006/relationships/oleObject" Target="../embeddings/oleObject1090.bin"/><Relationship Id="rId10" Type="http://schemas.openxmlformats.org/officeDocument/2006/relationships/oleObject" Target="../embeddings/oleObject1082.bin"/><Relationship Id="rId19" Type="http://schemas.openxmlformats.org/officeDocument/2006/relationships/image" Target="../media/image918.wmf"/><Relationship Id="rId4" Type="http://schemas.openxmlformats.org/officeDocument/2006/relationships/oleObject" Target="../embeddings/oleObject1079.bin"/><Relationship Id="rId9" Type="http://schemas.openxmlformats.org/officeDocument/2006/relationships/image" Target="../media/image914.wmf"/><Relationship Id="rId14" Type="http://schemas.openxmlformats.org/officeDocument/2006/relationships/oleObject" Target="../embeddings/oleObject1084.bin"/><Relationship Id="rId22" Type="http://schemas.openxmlformats.org/officeDocument/2006/relationships/oleObject" Target="../embeddings/oleObject1089.bin"/></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1094.bin"/><Relationship Id="rId13" Type="http://schemas.openxmlformats.org/officeDocument/2006/relationships/image" Target="../media/image942.wmf"/><Relationship Id="rId18" Type="http://schemas.openxmlformats.org/officeDocument/2006/relationships/oleObject" Target="../embeddings/oleObject1099.bin"/><Relationship Id="rId3" Type="http://schemas.openxmlformats.org/officeDocument/2006/relationships/notesSlide" Target="../notesSlides/notesSlide79.xml"/><Relationship Id="rId7" Type="http://schemas.openxmlformats.org/officeDocument/2006/relationships/image" Target="../media/image948.wmf"/><Relationship Id="rId12" Type="http://schemas.openxmlformats.org/officeDocument/2006/relationships/oleObject" Target="../embeddings/oleObject1096.bin"/><Relationship Id="rId17" Type="http://schemas.openxmlformats.org/officeDocument/2006/relationships/image" Target="../media/image951.wmf"/><Relationship Id="rId2" Type="http://schemas.openxmlformats.org/officeDocument/2006/relationships/slideLayout" Target="../slideLayouts/slideLayout1.xml"/><Relationship Id="rId16" Type="http://schemas.openxmlformats.org/officeDocument/2006/relationships/oleObject" Target="../embeddings/oleObject1098.bin"/><Relationship Id="rId1" Type="http://schemas.openxmlformats.org/officeDocument/2006/relationships/vmlDrawing" Target="../drawings/vmlDrawing77.vml"/><Relationship Id="rId6" Type="http://schemas.openxmlformats.org/officeDocument/2006/relationships/oleObject" Target="../embeddings/oleObject1093.bin"/><Relationship Id="rId11" Type="http://schemas.openxmlformats.org/officeDocument/2006/relationships/image" Target="../media/image914.wmf"/><Relationship Id="rId5" Type="http://schemas.openxmlformats.org/officeDocument/2006/relationships/image" Target="../media/image947.wmf"/><Relationship Id="rId15" Type="http://schemas.openxmlformats.org/officeDocument/2006/relationships/image" Target="../media/image950.wmf"/><Relationship Id="rId10" Type="http://schemas.openxmlformats.org/officeDocument/2006/relationships/oleObject" Target="../embeddings/oleObject1095.bin"/><Relationship Id="rId19" Type="http://schemas.openxmlformats.org/officeDocument/2006/relationships/image" Target="../media/image952.wmf"/><Relationship Id="rId4" Type="http://schemas.openxmlformats.org/officeDocument/2006/relationships/oleObject" Target="../embeddings/oleObject1092.bin"/><Relationship Id="rId9" Type="http://schemas.openxmlformats.org/officeDocument/2006/relationships/image" Target="../media/image949.wmf"/><Relationship Id="rId14" Type="http://schemas.openxmlformats.org/officeDocument/2006/relationships/oleObject" Target="../embeddings/oleObject1097.bin"/></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1102.bin"/><Relationship Id="rId13" Type="http://schemas.openxmlformats.org/officeDocument/2006/relationships/image" Target="../media/image955.wmf"/><Relationship Id="rId3" Type="http://schemas.openxmlformats.org/officeDocument/2006/relationships/notesSlide" Target="../notesSlides/notesSlide80.xml"/><Relationship Id="rId7" Type="http://schemas.openxmlformats.org/officeDocument/2006/relationships/image" Target="../media/image914.wmf"/><Relationship Id="rId12" Type="http://schemas.openxmlformats.org/officeDocument/2006/relationships/oleObject" Target="../embeddings/oleObject1104.bin"/><Relationship Id="rId2" Type="http://schemas.openxmlformats.org/officeDocument/2006/relationships/slideLayout" Target="../slideLayouts/slideLayout1.xml"/><Relationship Id="rId1" Type="http://schemas.openxmlformats.org/officeDocument/2006/relationships/vmlDrawing" Target="../drawings/vmlDrawing78.vml"/><Relationship Id="rId6" Type="http://schemas.openxmlformats.org/officeDocument/2006/relationships/oleObject" Target="../embeddings/oleObject1101.bin"/><Relationship Id="rId11" Type="http://schemas.openxmlformats.org/officeDocument/2006/relationships/image" Target="../media/image954.wmf"/><Relationship Id="rId5" Type="http://schemas.openxmlformats.org/officeDocument/2006/relationships/image" Target="../media/image953.wmf"/><Relationship Id="rId15" Type="http://schemas.openxmlformats.org/officeDocument/2006/relationships/image" Target="../media/image956.wmf"/><Relationship Id="rId10" Type="http://schemas.openxmlformats.org/officeDocument/2006/relationships/oleObject" Target="../embeddings/oleObject1103.bin"/><Relationship Id="rId4" Type="http://schemas.openxmlformats.org/officeDocument/2006/relationships/oleObject" Target="../embeddings/oleObject1100.bin"/><Relationship Id="rId9" Type="http://schemas.openxmlformats.org/officeDocument/2006/relationships/image" Target="../media/image942.wmf"/><Relationship Id="rId14" Type="http://schemas.openxmlformats.org/officeDocument/2006/relationships/oleObject" Target="../embeddings/oleObject1105.bin"/></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1108.bin"/><Relationship Id="rId13" Type="http://schemas.openxmlformats.org/officeDocument/2006/relationships/image" Target="../media/image961.wmf"/><Relationship Id="rId18" Type="http://schemas.openxmlformats.org/officeDocument/2006/relationships/oleObject" Target="../embeddings/oleObject1113.bin"/><Relationship Id="rId3" Type="http://schemas.openxmlformats.org/officeDocument/2006/relationships/notesSlide" Target="../notesSlides/notesSlide81.xml"/><Relationship Id="rId21" Type="http://schemas.openxmlformats.org/officeDocument/2006/relationships/image" Target="../media/image965.wmf"/><Relationship Id="rId7" Type="http://schemas.openxmlformats.org/officeDocument/2006/relationships/image" Target="../media/image958.wmf"/><Relationship Id="rId12" Type="http://schemas.openxmlformats.org/officeDocument/2006/relationships/oleObject" Target="../embeddings/oleObject1110.bin"/><Relationship Id="rId17" Type="http://schemas.openxmlformats.org/officeDocument/2006/relationships/image" Target="../media/image963.wmf"/><Relationship Id="rId25" Type="http://schemas.openxmlformats.org/officeDocument/2006/relationships/image" Target="../media/image967.wmf"/><Relationship Id="rId2" Type="http://schemas.openxmlformats.org/officeDocument/2006/relationships/slideLayout" Target="../slideLayouts/slideLayout1.xml"/><Relationship Id="rId16" Type="http://schemas.openxmlformats.org/officeDocument/2006/relationships/oleObject" Target="../embeddings/oleObject1112.bin"/><Relationship Id="rId20" Type="http://schemas.openxmlformats.org/officeDocument/2006/relationships/oleObject" Target="../embeddings/oleObject1114.bin"/><Relationship Id="rId1" Type="http://schemas.openxmlformats.org/officeDocument/2006/relationships/vmlDrawing" Target="../drawings/vmlDrawing79.vml"/><Relationship Id="rId6" Type="http://schemas.openxmlformats.org/officeDocument/2006/relationships/oleObject" Target="../embeddings/oleObject1107.bin"/><Relationship Id="rId11" Type="http://schemas.openxmlformats.org/officeDocument/2006/relationships/image" Target="../media/image960.wmf"/><Relationship Id="rId24" Type="http://schemas.openxmlformats.org/officeDocument/2006/relationships/oleObject" Target="../embeddings/oleObject1116.bin"/><Relationship Id="rId5" Type="http://schemas.openxmlformats.org/officeDocument/2006/relationships/image" Target="../media/image957.wmf"/><Relationship Id="rId15" Type="http://schemas.openxmlformats.org/officeDocument/2006/relationships/image" Target="../media/image962.wmf"/><Relationship Id="rId23" Type="http://schemas.openxmlformats.org/officeDocument/2006/relationships/image" Target="../media/image966.wmf"/><Relationship Id="rId10" Type="http://schemas.openxmlformats.org/officeDocument/2006/relationships/oleObject" Target="../embeddings/oleObject1109.bin"/><Relationship Id="rId19" Type="http://schemas.openxmlformats.org/officeDocument/2006/relationships/image" Target="../media/image964.wmf"/><Relationship Id="rId4" Type="http://schemas.openxmlformats.org/officeDocument/2006/relationships/oleObject" Target="../embeddings/oleObject1106.bin"/><Relationship Id="rId9" Type="http://schemas.openxmlformats.org/officeDocument/2006/relationships/image" Target="../media/image959.wmf"/><Relationship Id="rId14" Type="http://schemas.openxmlformats.org/officeDocument/2006/relationships/oleObject" Target="../embeddings/oleObject1111.bin"/><Relationship Id="rId22" Type="http://schemas.openxmlformats.org/officeDocument/2006/relationships/oleObject" Target="../embeddings/oleObject1115.bin"/></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1119.bin"/><Relationship Id="rId13" Type="http://schemas.openxmlformats.org/officeDocument/2006/relationships/oleObject" Target="../embeddings/oleObject1122.bin"/><Relationship Id="rId18" Type="http://schemas.openxmlformats.org/officeDocument/2006/relationships/image" Target="../media/image973.wmf"/><Relationship Id="rId26" Type="http://schemas.openxmlformats.org/officeDocument/2006/relationships/image" Target="../media/image977.wmf"/><Relationship Id="rId3" Type="http://schemas.openxmlformats.org/officeDocument/2006/relationships/notesSlide" Target="../notesSlides/notesSlide82.xml"/><Relationship Id="rId21" Type="http://schemas.openxmlformats.org/officeDocument/2006/relationships/oleObject" Target="../embeddings/oleObject1127.bin"/><Relationship Id="rId7" Type="http://schemas.openxmlformats.org/officeDocument/2006/relationships/image" Target="../media/image969.wmf"/><Relationship Id="rId12" Type="http://schemas.openxmlformats.org/officeDocument/2006/relationships/oleObject" Target="../embeddings/oleObject1121.bin"/><Relationship Id="rId17" Type="http://schemas.openxmlformats.org/officeDocument/2006/relationships/oleObject" Target="../embeddings/oleObject1125.bin"/><Relationship Id="rId25" Type="http://schemas.openxmlformats.org/officeDocument/2006/relationships/oleObject" Target="../embeddings/oleObject1129.bin"/><Relationship Id="rId2" Type="http://schemas.openxmlformats.org/officeDocument/2006/relationships/slideLayout" Target="../slideLayouts/slideLayout1.xml"/><Relationship Id="rId16" Type="http://schemas.openxmlformats.org/officeDocument/2006/relationships/image" Target="../media/image972.wmf"/><Relationship Id="rId20" Type="http://schemas.openxmlformats.org/officeDocument/2006/relationships/image" Target="../media/image974.wmf"/><Relationship Id="rId1" Type="http://schemas.openxmlformats.org/officeDocument/2006/relationships/vmlDrawing" Target="../drawings/vmlDrawing80.vml"/><Relationship Id="rId6" Type="http://schemas.openxmlformats.org/officeDocument/2006/relationships/oleObject" Target="../embeddings/oleObject1118.bin"/><Relationship Id="rId11" Type="http://schemas.openxmlformats.org/officeDocument/2006/relationships/image" Target="../media/image971.wmf"/><Relationship Id="rId24" Type="http://schemas.openxmlformats.org/officeDocument/2006/relationships/image" Target="../media/image976.wmf"/><Relationship Id="rId5" Type="http://schemas.openxmlformats.org/officeDocument/2006/relationships/image" Target="../media/image968.wmf"/><Relationship Id="rId15" Type="http://schemas.openxmlformats.org/officeDocument/2006/relationships/oleObject" Target="../embeddings/oleObject1124.bin"/><Relationship Id="rId23" Type="http://schemas.openxmlformats.org/officeDocument/2006/relationships/oleObject" Target="../embeddings/oleObject1128.bin"/><Relationship Id="rId28" Type="http://schemas.openxmlformats.org/officeDocument/2006/relationships/image" Target="../media/image978.wmf"/><Relationship Id="rId10" Type="http://schemas.openxmlformats.org/officeDocument/2006/relationships/oleObject" Target="../embeddings/oleObject1120.bin"/><Relationship Id="rId19" Type="http://schemas.openxmlformats.org/officeDocument/2006/relationships/oleObject" Target="../embeddings/oleObject1126.bin"/><Relationship Id="rId4" Type="http://schemas.openxmlformats.org/officeDocument/2006/relationships/oleObject" Target="../embeddings/oleObject1117.bin"/><Relationship Id="rId9" Type="http://schemas.openxmlformats.org/officeDocument/2006/relationships/image" Target="../media/image970.wmf"/><Relationship Id="rId14" Type="http://schemas.openxmlformats.org/officeDocument/2006/relationships/oleObject" Target="../embeddings/oleObject1123.bin"/><Relationship Id="rId22" Type="http://schemas.openxmlformats.org/officeDocument/2006/relationships/image" Target="../media/image975.wmf"/><Relationship Id="rId27" Type="http://schemas.openxmlformats.org/officeDocument/2006/relationships/oleObject" Target="../embeddings/oleObject1130.bin"/></Relationships>
</file>

<file path=ppt/slides/_rels/slide85.xml.rels><?xml version="1.0" encoding="UTF-8" standalone="yes"?>
<Relationships xmlns="http://schemas.openxmlformats.org/package/2006/relationships"><Relationship Id="rId2" Type="http://schemas.openxmlformats.org/officeDocument/2006/relationships/image" Target="../media/image97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1133.bin"/><Relationship Id="rId13" Type="http://schemas.openxmlformats.org/officeDocument/2006/relationships/image" Target="../media/image984.wmf"/><Relationship Id="rId18" Type="http://schemas.openxmlformats.org/officeDocument/2006/relationships/oleObject" Target="../embeddings/oleObject1138.bin"/><Relationship Id="rId3" Type="http://schemas.openxmlformats.org/officeDocument/2006/relationships/image" Target="../media/image989.png"/><Relationship Id="rId21" Type="http://schemas.openxmlformats.org/officeDocument/2006/relationships/image" Target="../media/image988.wmf"/><Relationship Id="rId7" Type="http://schemas.openxmlformats.org/officeDocument/2006/relationships/image" Target="../media/image981.wmf"/><Relationship Id="rId12" Type="http://schemas.openxmlformats.org/officeDocument/2006/relationships/oleObject" Target="../embeddings/oleObject1135.bin"/><Relationship Id="rId17" Type="http://schemas.openxmlformats.org/officeDocument/2006/relationships/image" Target="../media/image986.wmf"/><Relationship Id="rId2" Type="http://schemas.openxmlformats.org/officeDocument/2006/relationships/slideLayout" Target="../slideLayouts/slideLayout2.xml"/><Relationship Id="rId16" Type="http://schemas.openxmlformats.org/officeDocument/2006/relationships/oleObject" Target="../embeddings/oleObject1137.bin"/><Relationship Id="rId20" Type="http://schemas.openxmlformats.org/officeDocument/2006/relationships/oleObject" Target="../embeddings/oleObject1139.bin"/><Relationship Id="rId1" Type="http://schemas.openxmlformats.org/officeDocument/2006/relationships/vmlDrawing" Target="../drawings/vmlDrawing81.vml"/><Relationship Id="rId6" Type="http://schemas.openxmlformats.org/officeDocument/2006/relationships/oleObject" Target="../embeddings/oleObject1132.bin"/><Relationship Id="rId11" Type="http://schemas.openxmlformats.org/officeDocument/2006/relationships/image" Target="../media/image983.wmf"/><Relationship Id="rId5" Type="http://schemas.openxmlformats.org/officeDocument/2006/relationships/image" Target="../media/image980.wmf"/><Relationship Id="rId15" Type="http://schemas.openxmlformats.org/officeDocument/2006/relationships/image" Target="../media/image985.wmf"/><Relationship Id="rId10" Type="http://schemas.openxmlformats.org/officeDocument/2006/relationships/oleObject" Target="../embeddings/oleObject1134.bin"/><Relationship Id="rId19" Type="http://schemas.openxmlformats.org/officeDocument/2006/relationships/image" Target="../media/image987.wmf"/><Relationship Id="rId4" Type="http://schemas.openxmlformats.org/officeDocument/2006/relationships/oleObject" Target="../embeddings/oleObject1131.bin"/><Relationship Id="rId9" Type="http://schemas.openxmlformats.org/officeDocument/2006/relationships/image" Target="../media/image982.wmf"/><Relationship Id="rId14" Type="http://schemas.openxmlformats.org/officeDocument/2006/relationships/oleObject" Target="../embeddings/oleObject1136.bin"/></Relationships>
</file>

<file path=ppt/slides/_rels/slide87.xml.rels><?xml version="1.0" encoding="UTF-8" standalone="yes"?>
<Relationships xmlns="http://schemas.openxmlformats.org/package/2006/relationships"><Relationship Id="rId2" Type="http://schemas.openxmlformats.org/officeDocument/2006/relationships/image" Target="../media/image99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992.png"/><Relationship Id="rId2" Type="http://schemas.openxmlformats.org/officeDocument/2006/relationships/image" Target="../media/image99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9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09.bin"/><Relationship Id="rId13" Type="http://schemas.openxmlformats.org/officeDocument/2006/relationships/image" Target="../media/image48.wmf"/><Relationship Id="rId18" Type="http://schemas.openxmlformats.org/officeDocument/2006/relationships/oleObject" Target="../embeddings/oleObject114.bin"/><Relationship Id="rId26" Type="http://schemas.openxmlformats.org/officeDocument/2006/relationships/slide" Target="slide4.xml"/><Relationship Id="rId3" Type="http://schemas.openxmlformats.org/officeDocument/2006/relationships/notesSlide" Target="../notesSlides/notesSlide9.xml"/><Relationship Id="rId21" Type="http://schemas.openxmlformats.org/officeDocument/2006/relationships/image" Target="../media/image108.wmf"/><Relationship Id="rId7" Type="http://schemas.openxmlformats.org/officeDocument/2006/relationships/image" Target="../media/image103.wmf"/><Relationship Id="rId12" Type="http://schemas.openxmlformats.org/officeDocument/2006/relationships/oleObject" Target="../embeddings/oleObject111.bin"/><Relationship Id="rId17" Type="http://schemas.openxmlformats.org/officeDocument/2006/relationships/image" Target="../media/image106.wmf"/><Relationship Id="rId25" Type="http://schemas.openxmlformats.org/officeDocument/2006/relationships/image" Target="../media/image110.wmf"/><Relationship Id="rId2" Type="http://schemas.openxmlformats.org/officeDocument/2006/relationships/slideLayout" Target="../slideLayouts/slideLayout1.xml"/><Relationship Id="rId16" Type="http://schemas.openxmlformats.org/officeDocument/2006/relationships/oleObject" Target="../embeddings/oleObject113.bin"/><Relationship Id="rId20" Type="http://schemas.openxmlformats.org/officeDocument/2006/relationships/oleObject" Target="../embeddings/oleObject115.bin"/><Relationship Id="rId1" Type="http://schemas.openxmlformats.org/officeDocument/2006/relationships/vmlDrawing" Target="../drawings/vmlDrawing8.vml"/><Relationship Id="rId6" Type="http://schemas.openxmlformats.org/officeDocument/2006/relationships/oleObject" Target="../embeddings/oleObject108.bin"/><Relationship Id="rId11" Type="http://schemas.openxmlformats.org/officeDocument/2006/relationships/image" Target="../media/image47.wmf"/><Relationship Id="rId24" Type="http://schemas.openxmlformats.org/officeDocument/2006/relationships/oleObject" Target="../embeddings/oleObject117.bin"/><Relationship Id="rId5" Type="http://schemas.openxmlformats.org/officeDocument/2006/relationships/image" Target="../media/image102.wmf"/><Relationship Id="rId15" Type="http://schemas.openxmlformats.org/officeDocument/2006/relationships/image" Target="../media/image105.wmf"/><Relationship Id="rId23" Type="http://schemas.openxmlformats.org/officeDocument/2006/relationships/image" Target="../media/image109.wmf"/><Relationship Id="rId10" Type="http://schemas.openxmlformats.org/officeDocument/2006/relationships/oleObject" Target="../embeddings/oleObject110.bin"/><Relationship Id="rId19" Type="http://schemas.openxmlformats.org/officeDocument/2006/relationships/image" Target="../media/image107.wmf"/><Relationship Id="rId4" Type="http://schemas.openxmlformats.org/officeDocument/2006/relationships/oleObject" Target="../embeddings/oleObject107.bin"/><Relationship Id="rId9" Type="http://schemas.openxmlformats.org/officeDocument/2006/relationships/image" Target="../media/image104.wmf"/><Relationship Id="rId14" Type="http://schemas.openxmlformats.org/officeDocument/2006/relationships/oleObject" Target="../embeddings/oleObject112.bin"/><Relationship Id="rId22" Type="http://schemas.openxmlformats.org/officeDocument/2006/relationships/oleObject" Target="../embeddings/oleObject116.bin"/></Relationships>
</file>

<file path=ppt/slides/_rels/slide90.xml.rels><?xml version="1.0" encoding="UTF-8" standalone="yes"?>
<Relationships xmlns="http://schemas.openxmlformats.org/package/2006/relationships"><Relationship Id="rId2" Type="http://schemas.openxmlformats.org/officeDocument/2006/relationships/image" Target="../media/image99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9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95.xml.rels><?xml version="1.0" encoding="UTF-8" standalone="yes"?>
<Relationships xmlns="http://schemas.openxmlformats.org/package/2006/relationships"><Relationship Id="rId8" Type="http://schemas.openxmlformats.org/officeDocument/2006/relationships/oleObject" Target="../embeddings/oleObject1142.bin"/><Relationship Id="rId13" Type="http://schemas.openxmlformats.org/officeDocument/2006/relationships/image" Target="../media/image1000.wmf"/><Relationship Id="rId3" Type="http://schemas.openxmlformats.org/officeDocument/2006/relationships/notesSlide" Target="../notesSlides/notesSlide84.xml"/><Relationship Id="rId7" Type="http://schemas.openxmlformats.org/officeDocument/2006/relationships/image" Target="../media/image997.wmf"/><Relationship Id="rId12" Type="http://schemas.openxmlformats.org/officeDocument/2006/relationships/oleObject" Target="../embeddings/oleObject1144.bin"/><Relationship Id="rId17" Type="http://schemas.openxmlformats.org/officeDocument/2006/relationships/image" Target="../media/image1002.wmf"/><Relationship Id="rId2" Type="http://schemas.openxmlformats.org/officeDocument/2006/relationships/slideLayout" Target="../slideLayouts/slideLayout1.xml"/><Relationship Id="rId16" Type="http://schemas.openxmlformats.org/officeDocument/2006/relationships/oleObject" Target="../embeddings/oleObject1146.bin"/><Relationship Id="rId1" Type="http://schemas.openxmlformats.org/officeDocument/2006/relationships/vmlDrawing" Target="../drawings/vmlDrawing82.vml"/><Relationship Id="rId6" Type="http://schemas.openxmlformats.org/officeDocument/2006/relationships/oleObject" Target="../embeddings/oleObject1141.bin"/><Relationship Id="rId11" Type="http://schemas.openxmlformats.org/officeDocument/2006/relationships/image" Target="../media/image999.wmf"/><Relationship Id="rId5" Type="http://schemas.openxmlformats.org/officeDocument/2006/relationships/image" Target="../media/image996.wmf"/><Relationship Id="rId15" Type="http://schemas.openxmlformats.org/officeDocument/2006/relationships/image" Target="../media/image1001.wmf"/><Relationship Id="rId10" Type="http://schemas.openxmlformats.org/officeDocument/2006/relationships/oleObject" Target="../embeddings/oleObject1143.bin"/><Relationship Id="rId4" Type="http://schemas.openxmlformats.org/officeDocument/2006/relationships/oleObject" Target="../embeddings/oleObject1140.bin"/><Relationship Id="rId9" Type="http://schemas.openxmlformats.org/officeDocument/2006/relationships/image" Target="../media/image998.wmf"/><Relationship Id="rId14" Type="http://schemas.openxmlformats.org/officeDocument/2006/relationships/oleObject" Target="../embeddings/oleObject1145.bin"/></Relationships>
</file>

<file path=ppt/slides/_rels/slide96.xml.rels><?xml version="1.0" encoding="UTF-8" standalone="yes"?>
<Relationships xmlns="http://schemas.openxmlformats.org/package/2006/relationships"><Relationship Id="rId8" Type="http://schemas.openxmlformats.org/officeDocument/2006/relationships/image" Target="../media/image1005.wmf"/><Relationship Id="rId3" Type="http://schemas.openxmlformats.org/officeDocument/2006/relationships/oleObject" Target="../embeddings/oleObject1147.bin"/><Relationship Id="rId7" Type="http://schemas.openxmlformats.org/officeDocument/2006/relationships/oleObject" Target="../embeddings/oleObject1149.bin"/><Relationship Id="rId2" Type="http://schemas.openxmlformats.org/officeDocument/2006/relationships/slideLayout" Target="../slideLayouts/slideLayout1.xml"/><Relationship Id="rId1" Type="http://schemas.openxmlformats.org/officeDocument/2006/relationships/vmlDrawing" Target="../drawings/vmlDrawing83.vml"/><Relationship Id="rId6" Type="http://schemas.openxmlformats.org/officeDocument/2006/relationships/image" Target="../media/image1004.wmf"/><Relationship Id="rId5" Type="http://schemas.openxmlformats.org/officeDocument/2006/relationships/oleObject" Target="../embeddings/oleObject1148.bin"/><Relationship Id="rId10" Type="http://schemas.openxmlformats.org/officeDocument/2006/relationships/image" Target="../media/image1006.wmf"/><Relationship Id="rId4" Type="http://schemas.openxmlformats.org/officeDocument/2006/relationships/image" Target="../media/image1003.wmf"/><Relationship Id="rId9" Type="http://schemas.openxmlformats.org/officeDocument/2006/relationships/oleObject" Target="../embeddings/oleObject1150.bin"/></Relationships>
</file>

<file path=ppt/slides/_rels/slide97.xml.rels><?xml version="1.0" encoding="UTF-8" standalone="yes"?>
<Relationships xmlns="http://schemas.openxmlformats.org/package/2006/relationships"><Relationship Id="rId13" Type="http://schemas.openxmlformats.org/officeDocument/2006/relationships/image" Target="../media/image1011.wmf"/><Relationship Id="rId18" Type="http://schemas.openxmlformats.org/officeDocument/2006/relationships/oleObject" Target="../embeddings/oleObject1158.bin"/><Relationship Id="rId26" Type="http://schemas.openxmlformats.org/officeDocument/2006/relationships/oleObject" Target="../embeddings/oleObject1162.bin"/><Relationship Id="rId39" Type="http://schemas.openxmlformats.org/officeDocument/2006/relationships/image" Target="../media/image1023.wmf"/><Relationship Id="rId21" Type="http://schemas.openxmlformats.org/officeDocument/2006/relationships/image" Target="../media/image1014.wmf"/><Relationship Id="rId34" Type="http://schemas.openxmlformats.org/officeDocument/2006/relationships/oleObject" Target="../embeddings/oleObject1166.bin"/><Relationship Id="rId42" Type="http://schemas.openxmlformats.org/officeDocument/2006/relationships/oleObject" Target="../embeddings/oleObject1170.bin"/><Relationship Id="rId7" Type="http://schemas.openxmlformats.org/officeDocument/2006/relationships/image" Target="../media/image1008.wmf"/><Relationship Id="rId2" Type="http://schemas.openxmlformats.org/officeDocument/2006/relationships/slideLayout" Target="../slideLayouts/slideLayout1.xml"/><Relationship Id="rId16" Type="http://schemas.openxmlformats.org/officeDocument/2006/relationships/oleObject" Target="../embeddings/oleObject1157.bin"/><Relationship Id="rId20" Type="http://schemas.openxmlformats.org/officeDocument/2006/relationships/oleObject" Target="../embeddings/oleObject1159.bin"/><Relationship Id="rId29" Type="http://schemas.openxmlformats.org/officeDocument/2006/relationships/image" Target="../media/image1018.wmf"/><Relationship Id="rId41" Type="http://schemas.openxmlformats.org/officeDocument/2006/relationships/image" Target="../media/image1024.wmf"/><Relationship Id="rId1" Type="http://schemas.openxmlformats.org/officeDocument/2006/relationships/vmlDrawing" Target="../drawings/vmlDrawing84.vml"/><Relationship Id="rId6" Type="http://schemas.openxmlformats.org/officeDocument/2006/relationships/oleObject" Target="../embeddings/oleObject1152.bin"/><Relationship Id="rId11" Type="http://schemas.openxmlformats.org/officeDocument/2006/relationships/image" Target="../media/image1010.wmf"/><Relationship Id="rId24" Type="http://schemas.openxmlformats.org/officeDocument/2006/relationships/oleObject" Target="../embeddings/oleObject1161.bin"/><Relationship Id="rId32" Type="http://schemas.openxmlformats.org/officeDocument/2006/relationships/oleObject" Target="../embeddings/oleObject1165.bin"/><Relationship Id="rId37" Type="http://schemas.openxmlformats.org/officeDocument/2006/relationships/image" Target="../media/image1022.wmf"/><Relationship Id="rId40" Type="http://schemas.openxmlformats.org/officeDocument/2006/relationships/oleObject" Target="../embeddings/oleObject1169.bin"/><Relationship Id="rId5" Type="http://schemas.openxmlformats.org/officeDocument/2006/relationships/image" Target="../media/image1007.wmf"/><Relationship Id="rId15" Type="http://schemas.openxmlformats.org/officeDocument/2006/relationships/image" Target="../media/image1012.wmf"/><Relationship Id="rId23" Type="http://schemas.openxmlformats.org/officeDocument/2006/relationships/image" Target="../media/image1015.wmf"/><Relationship Id="rId28" Type="http://schemas.openxmlformats.org/officeDocument/2006/relationships/oleObject" Target="../embeddings/oleObject1163.bin"/><Relationship Id="rId36" Type="http://schemas.openxmlformats.org/officeDocument/2006/relationships/oleObject" Target="../embeddings/oleObject1167.bin"/><Relationship Id="rId10" Type="http://schemas.openxmlformats.org/officeDocument/2006/relationships/oleObject" Target="../embeddings/oleObject1154.bin"/><Relationship Id="rId19" Type="http://schemas.openxmlformats.org/officeDocument/2006/relationships/image" Target="../media/image1013.wmf"/><Relationship Id="rId31" Type="http://schemas.openxmlformats.org/officeDocument/2006/relationships/image" Target="../media/image1019.wmf"/><Relationship Id="rId44" Type="http://schemas.openxmlformats.org/officeDocument/2006/relationships/slide" Target="slide6.xml"/><Relationship Id="rId4" Type="http://schemas.openxmlformats.org/officeDocument/2006/relationships/oleObject" Target="../embeddings/oleObject1151.bin"/><Relationship Id="rId9" Type="http://schemas.openxmlformats.org/officeDocument/2006/relationships/image" Target="../media/image1009.wmf"/><Relationship Id="rId14" Type="http://schemas.openxmlformats.org/officeDocument/2006/relationships/oleObject" Target="../embeddings/oleObject1156.bin"/><Relationship Id="rId22" Type="http://schemas.openxmlformats.org/officeDocument/2006/relationships/oleObject" Target="../embeddings/oleObject1160.bin"/><Relationship Id="rId27" Type="http://schemas.openxmlformats.org/officeDocument/2006/relationships/image" Target="../media/image1017.wmf"/><Relationship Id="rId30" Type="http://schemas.openxmlformats.org/officeDocument/2006/relationships/oleObject" Target="../embeddings/oleObject1164.bin"/><Relationship Id="rId35" Type="http://schemas.openxmlformats.org/officeDocument/2006/relationships/image" Target="../media/image1021.wmf"/><Relationship Id="rId43" Type="http://schemas.openxmlformats.org/officeDocument/2006/relationships/image" Target="../media/image1025.wmf"/><Relationship Id="rId8" Type="http://schemas.openxmlformats.org/officeDocument/2006/relationships/oleObject" Target="../embeddings/oleObject1153.bin"/><Relationship Id="rId3" Type="http://schemas.openxmlformats.org/officeDocument/2006/relationships/notesSlide" Target="../notesSlides/notesSlide85.xml"/><Relationship Id="rId12" Type="http://schemas.openxmlformats.org/officeDocument/2006/relationships/oleObject" Target="../embeddings/oleObject1155.bin"/><Relationship Id="rId17" Type="http://schemas.openxmlformats.org/officeDocument/2006/relationships/image" Target="../media/image879.wmf"/><Relationship Id="rId25" Type="http://schemas.openxmlformats.org/officeDocument/2006/relationships/image" Target="../media/image1016.wmf"/><Relationship Id="rId33" Type="http://schemas.openxmlformats.org/officeDocument/2006/relationships/image" Target="../media/image1020.wmf"/><Relationship Id="rId38" Type="http://schemas.openxmlformats.org/officeDocument/2006/relationships/oleObject" Target="../embeddings/oleObject1168.bin"/></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8" Type="http://schemas.openxmlformats.org/officeDocument/2006/relationships/image" Target="../media/image1028.wmf"/><Relationship Id="rId13" Type="http://schemas.openxmlformats.org/officeDocument/2006/relationships/oleObject" Target="../embeddings/oleObject1176.bin"/><Relationship Id="rId18" Type="http://schemas.openxmlformats.org/officeDocument/2006/relationships/image" Target="../media/image1033.wmf"/><Relationship Id="rId26" Type="http://schemas.openxmlformats.org/officeDocument/2006/relationships/oleObject" Target="../embeddings/oleObject1183.bin"/><Relationship Id="rId3" Type="http://schemas.openxmlformats.org/officeDocument/2006/relationships/oleObject" Target="../embeddings/oleObject1171.bin"/><Relationship Id="rId21" Type="http://schemas.openxmlformats.org/officeDocument/2006/relationships/oleObject" Target="../embeddings/oleObject1180.bin"/><Relationship Id="rId7" Type="http://schemas.openxmlformats.org/officeDocument/2006/relationships/oleObject" Target="../embeddings/oleObject1173.bin"/><Relationship Id="rId12" Type="http://schemas.openxmlformats.org/officeDocument/2006/relationships/image" Target="../media/image1030.wmf"/><Relationship Id="rId17" Type="http://schemas.openxmlformats.org/officeDocument/2006/relationships/oleObject" Target="../embeddings/oleObject1178.bin"/><Relationship Id="rId25" Type="http://schemas.openxmlformats.org/officeDocument/2006/relationships/image" Target="../media/image1036.wmf"/><Relationship Id="rId2" Type="http://schemas.openxmlformats.org/officeDocument/2006/relationships/slideLayout" Target="../slideLayouts/slideLayout4.xml"/><Relationship Id="rId16" Type="http://schemas.openxmlformats.org/officeDocument/2006/relationships/image" Target="../media/image1032.wmf"/><Relationship Id="rId20" Type="http://schemas.openxmlformats.org/officeDocument/2006/relationships/image" Target="../media/image1034.wmf"/><Relationship Id="rId1" Type="http://schemas.openxmlformats.org/officeDocument/2006/relationships/vmlDrawing" Target="../drawings/vmlDrawing85.vml"/><Relationship Id="rId6" Type="http://schemas.openxmlformats.org/officeDocument/2006/relationships/image" Target="../media/image1027.wmf"/><Relationship Id="rId11" Type="http://schemas.openxmlformats.org/officeDocument/2006/relationships/oleObject" Target="../embeddings/oleObject1175.bin"/><Relationship Id="rId24" Type="http://schemas.openxmlformats.org/officeDocument/2006/relationships/oleObject" Target="../embeddings/oleObject1182.bin"/><Relationship Id="rId5" Type="http://schemas.openxmlformats.org/officeDocument/2006/relationships/oleObject" Target="../embeddings/oleObject1172.bin"/><Relationship Id="rId15" Type="http://schemas.openxmlformats.org/officeDocument/2006/relationships/oleObject" Target="../embeddings/oleObject1177.bin"/><Relationship Id="rId23" Type="http://schemas.openxmlformats.org/officeDocument/2006/relationships/image" Target="../media/image1035.wmf"/><Relationship Id="rId10" Type="http://schemas.openxmlformats.org/officeDocument/2006/relationships/image" Target="../media/image1029.wmf"/><Relationship Id="rId19" Type="http://schemas.openxmlformats.org/officeDocument/2006/relationships/oleObject" Target="../embeddings/oleObject1179.bin"/><Relationship Id="rId4" Type="http://schemas.openxmlformats.org/officeDocument/2006/relationships/image" Target="../media/image1026.wmf"/><Relationship Id="rId9" Type="http://schemas.openxmlformats.org/officeDocument/2006/relationships/oleObject" Target="../embeddings/oleObject1174.bin"/><Relationship Id="rId14" Type="http://schemas.openxmlformats.org/officeDocument/2006/relationships/image" Target="../media/image1031.wmf"/><Relationship Id="rId22" Type="http://schemas.openxmlformats.org/officeDocument/2006/relationships/oleObject" Target="../embeddings/oleObject1181.bin"/><Relationship Id="rId27" Type="http://schemas.openxmlformats.org/officeDocument/2006/relationships/image" Target="../media/image103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en-US" altLang="zh-TW" dirty="0"/>
              <a:t>III. PDE</a:t>
            </a:r>
          </a:p>
        </p:txBody>
      </p:sp>
      <p:sp>
        <p:nvSpPr>
          <p:cNvPr id="34820" name="Rectangle 3"/>
          <p:cNvSpPr>
            <a:spLocks noGrp="1" noChangeArrowheads="1"/>
          </p:cNvSpPr>
          <p:nvPr>
            <p:ph idx="1"/>
          </p:nvPr>
        </p:nvSpPr>
        <p:spPr>
          <a:xfrm>
            <a:off x="199517" y="692696"/>
            <a:ext cx="11873147" cy="5913648"/>
          </a:xfrm>
        </p:spPr>
        <p:txBody>
          <a:bodyPr/>
          <a:lstStyle/>
          <a:p>
            <a:pPr>
              <a:spcBef>
                <a:spcPts val="800"/>
              </a:spcBef>
              <a:spcAft>
                <a:spcPts val="600"/>
              </a:spcAft>
            </a:pPr>
            <a:r>
              <a:rPr lang="en-US" altLang="zh-TW" dirty="0"/>
              <a:t> Classification of PDE</a:t>
            </a:r>
          </a:p>
          <a:p>
            <a:pPr>
              <a:spcBef>
                <a:spcPts val="800"/>
              </a:spcBef>
              <a:spcAft>
                <a:spcPts val="600"/>
              </a:spcAft>
            </a:pPr>
            <a:r>
              <a:rPr lang="en-US" altLang="zh-TW" dirty="0"/>
              <a:t> </a:t>
            </a:r>
            <a:r>
              <a:rPr lang="en-US" altLang="zh-TW" dirty="0">
                <a:hlinkClick r:id="rId3" action="ppaction://hlinksldjump"/>
              </a:rPr>
              <a:t>Preliminary &amp; </a:t>
            </a:r>
            <a:r>
              <a:rPr lang="en-US" altLang="zh-TW" dirty="0" err="1">
                <a:hlinkClick r:id="rId3" action="ppaction://hlinksldjump"/>
              </a:rPr>
              <a:t>adjoint</a:t>
            </a:r>
            <a:r>
              <a:rPr lang="en-US" altLang="zh-TW" dirty="0">
                <a:hlinkClick r:id="rId3" action="ppaction://hlinksldjump"/>
              </a:rPr>
              <a:t> partial differential operators</a:t>
            </a:r>
            <a:endParaRPr lang="en-US" altLang="zh-TW" dirty="0"/>
          </a:p>
          <a:p>
            <a:pPr>
              <a:spcBef>
                <a:spcPts val="800"/>
              </a:spcBef>
              <a:spcAft>
                <a:spcPts val="600"/>
              </a:spcAft>
            </a:pPr>
            <a:r>
              <a:rPr lang="en-US" altLang="zh-TW" dirty="0"/>
              <a:t> Green’s functions &amp; integral representation</a:t>
            </a:r>
          </a:p>
          <a:p>
            <a:pPr lvl="1">
              <a:spcBef>
                <a:spcPts val="800"/>
              </a:spcBef>
              <a:spcAft>
                <a:spcPts val="600"/>
              </a:spcAft>
            </a:pPr>
            <a:r>
              <a:rPr lang="en-US" altLang="zh-TW" dirty="0">
                <a:hlinkClick r:id="rId4" action="ppaction://hlinksldjump"/>
              </a:rPr>
              <a:t>Free space Green’s functions</a:t>
            </a:r>
            <a:endParaRPr lang="en-US" altLang="zh-TW" dirty="0"/>
          </a:p>
          <a:p>
            <a:pPr lvl="1">
              <a:spcBef>
                <a:spcPts val="800"/>
              </a:spcBef>
              <a:spcAft>
                <a:spcPts val="600"/>
              </a:spcAft>
            </a:pPr>
            <a:r>
              <a:rPr lang="en-US" altLang="zh-TW" dirty="0">
                <a:hlinkClick r:id="rId5" action="ppaction://hlinksldjump"/>
              </a:rPr>
              <a:t>Method of images</a:t>
            </a:r>
            <a:endParaRPr lang="en-US" altLang="zh-TW" dirty="0"/>
          </a:p>
          <a:p>
            <a:pPr lvl="1">
              <a:spcBef>
                <a:spcPts val="800"/>
              </a:spcBef>
              <a:spcAft>
                <a:spcPts val="600"/>
              </a:spcAft>
            </a:pPr>
            <a:r>
              <a:rPr lang="en-US" altLang="zh-TW" dirty="0">
                <a:hlinkClick r:id="rId6" action="ppaction://hlinksldjump"/>
              </a:rPr>
              <a:t>Integral representation</a:t>
            </a:r>
            <a:endParaRPr lang="en-US" altLang="zh-TW" dirty="0"/>
          </a:p>
          <a:p>
            <a:pPr>
              <a:spcBef>
                <a:spcPts val="800"/>
              </a:spcBef>
              <a:spcAft>
                <a:spcPts val="600"/>
              </a:spcAft>
            </a:pPr>
            <a:r>
              <a:rPr lang="en-US" altLang="zh-TW" dirty="0"/>
              <a:t> </a:t>
            </a:r>
            <a:r>
              <a:rPr lang="en-US" altLang="zh-TW" dirty="0">
                <a:hlinkClick r:id="rId7" action="ppaction://hlinksldjump"/>
              </a:rPr>
              <a:t>Other methods of solution</a:t>
            </a:r>
            <a:endParaRPr lang="en-US" altLang="zh-TW" dirty="0"/>
          </a:p>
          <a:p>
            <a:pPr>
              <a:spcBef>
                <a:spcPts val="800"/>
              </a:spcBef>
              <a:spcAft>
                <a:spcPts val="600"/>
              </a:spcAft>
            </a:pPr>
            <a:r>
              <a:rPr lang="en-US" altLang="zh-TW" dirty="0"/>
              <a:t> </a:t>
            </a:r>
            <a:r>
              <a:rPr lang="en-US" altLang="zh-TW" dirty="0">
                <a:hlinkClick r:id="rId8" action="ppaction://hlinksldjump"/>
              </a:rPr>
              <a:t>Maximum-minimum principle of heat equation</a:t>
            </a:r>
            <a:endParaRPr lang="en-US" altLang="zh-TW" dirty="0"/>
          </a:p>
          <a:p>
            <a:pPr>
              <a:spcBef>
                <a:spcPts val="800"/>
              </a:spcBef>
              <a:spcAft>
                <a:spcPts val="600"/>
              </a:spcAft>
            </a:pPr>
            <a:r>
              <a:rPr lang="en-US" altLang="zh-TW" dirty="0"/>
              <a:t> </a:t>
            </a:r>
            <a:r>
              <a:rPr lang="en-US" altLang="zh-TW" dirty="0">
                <a:hlinkClick r:id="rId9" action="ppaction://hlinksldjump"/>
              </a:rPr>
              <a:t>Uniqueness proof (Laplace, Poisson and heat eq.)…</a:t>
            </a:r>
            <a:endParaRPr lang="en-US" altLang="zh-TW" dirty="0"/>
          </a:p>
          <a:p>
            <a:pPr>
              <a:spcBef>
                <a:spcPts val="800"/>
              </a:spcBef>
              <a:spcAft>
                <a:spcPts val="600"/>
              </a:spcAft>
            </a:pPr>
            <a:r>
              <a:rPr lang="en-US" altLang="zh-TW" dirty="0"/>
              <a:t> </a:t>
            </a:r>
            <a:r>
              <a:rPr lang="en-US" altLang="zh-TW" dirty="0">
                <a:hlinkClick r:id="rId10" action="ppaction://hlinksldjump"/>
              </a:rPr>
              <a:t>Wave equations</a:t>
            </a:r>
            <a:endParaRPr lang="en-US" altLang="zh-TW" dirty="0"/>
          </a:p>
        </p:txBody>
      </p:sp>
      <p:sp>
        <p:nvSpPr>
          <p:cNvPr id="4" name="投影片編號版面配置區 3"/>
          <p:cNvSpPr>
            <a:spLocks noGrp="1"/>
          </p:cNvSpPr>
          <p:nvPr>
            <p:ph type="sldNum" sz="quarter" idx="10"/>
          </p:nvPr>
        </p:nvSpPr>
        <p:spPr/>
        <p:txBody>
          <a:bodyPr/>
          <a:lstStyle/>
          <a:p>
            <a:fld id="{F4C3976D-8D47-445A-BD61-2F2C1E2596C6}" type="slidenum">
              <a:rPr lang="en-US" altLang="zh-TW" smtClean="0"/>
              <a:pPr/>
              <a:t>1</a:t>
            </a:fld>
            <a:endParaRPr lang="en-US" altLang="zh-TW" dirty="0"/>
          </a:p>
        </p:txBody>
      </p:sp>
      <p:sp>
        <p:nvSpPr>
          <p:cNvPr id="6" name="文字方塊 5"/>
          <p:cNvSpPr txBox="1"/>
          <p:nvPr/>
        </p:nvSpPr>
        <p:spPr>
          <a:xfrm>
            <a:off x="5977988" y="3517805"/>
            <a:ext cx="827471" cy="430887"/>
          </a:xfrm>
          <a:prstGeom prst="rect">
            <a:avLst/>
          </a:prstGeom>
          <a:noFill/>
        </p:spPr>
        <p:txBody>
          <a:bodyPr wrap="none" rtlCol="0">
            <a:spAutoFit/>
          </a:bodyPr>
          <a:lstStyle/>
          <a:p>
            <a:r>
              <a:rPr lang="en-US" altLang="zh-TW" sz="2200" dirty="0">
                <a:hlinkClick r:id="rId11" action="ppaction://hlinksldjump"/>
              </a:rPr>
              <a:t>12/20</a:t>
            </a:r>
            <a:endParaRPr lang="zh-TW" altLang="en-US" sz="2200" dirty="0"/>
          </a:p>
        </p:txBody>
      </p:sp>
      <p:sp>
        <p:nvSpPr>
          <p:cNvPr id="3" name="文字方塊 2"/>
          <p:cNvSpPr txBox="1"/>
          <p:nvPr/>
        </p:nvSpPr>
        <p:spPr>
          <a:xfrm>
            <a:off x="7526507" y="704310"/>
            <a:ext cx="2354619" cy="492443"/>
          </a:xfrm>
          <a:prstGeom prst="rect">
            <a:avLst/>
          </a:prstGeom>
          <a:noFill/>
        </p:spPr>
        <p:txBody>
          <a:bodyPr wrap="none" rtlCol="0">
            <a:spAutoFit/>
          </a:bodyPr>
          <a:lstStyle/>
          <a:p>
            <a:r>
              <a:rPr lang="en-US" altLang="zh-TW" sz="2600" dirty="0">
                <a:solidFill>
                  <a:srgbClr val="0000CC"/>
                </a:solidFill>
              </a:rPr>
              <a:t>linear, nonlinear</a:t>
            </a:r>
            <a:endParaRPr lang="zh-TW" altLang="en-US" sz="2600" dirty="0">
              <a:solidFill>
                <a:srgbClr val="0000CC"/>
              </a:solidFill>
            </a:endParaRPr>
          </a:p>
        </p:txBody>
      </p:sp>
      <p:sp>
        <p:nvSpPr>
          <p:cNvPr id="9" name="文字方塊 8"/>
          <p:cNvSpPr txBox="1"/>
          <p:nvPr/>
        </p:nvSpPr>
        <p:spPr>
          <a:xfrm>
            <a:off x="8014302" y="2796678"/>
            <a:ext cx="3626314" cy="892552"/>
          </a:xfrm>
          <a:prstGeom prst="rect">
            <a:avLst/>
          </a:prstGeom>
          <a:noFill/>
        </p:spPr>
        <p:txBody>
          <a:bodyPr wrap="none" rtlCol="0">
            <a:spAutoFit/>
          </a:bodyPr>
          <a:lstStyle/>
          <a:p>
            <a:r>
              <a:rPr lang="en-US" altLang="zh-TW" sz="2600" dirty="0">
                <a:solidFill>
                  <a:srgbClr val="C00000"/>
                </a:solidFill>
              </a:rPr>
              <a:t>linear</a:t>
            </a:r>
          </a:p>
          <a:p>
            <a:r>
              <a:rPr lang="en-US" altLang="zh-TW" sz="2600" dirty="0">
                <a:solidFill>
                  <a:srgbClr val="C00000"/>
                </a:solidFill>
              </a:rPr>
              <a:t>2</a:t>
            </a:r>
            <a:r>
              <a:rPr lang="en-US" altLang="zh-TW" sz="2600" dirty="0">
                <a:solidFill>
                  <a:srgbClr val="FF6699"/>
                </a:solidFill>
              </a:rPr>
              <a:t>-</a:t>
            </a:r>
            <a:r>
              <a:rPr lang="en-US" altLang="zh-TW" sz="2600" dirty="0">
                <a:solidFill>
                  <a:srgbClr val="0000CC"/>
                </a:solidFill>
              </a:rPr>
              <a:t>3</a:t>
            </a:r>
            <a:r>
              <a:rPr lang="en-US" altLang="zh-TW" sz="2600" dirty="0">
                <a:solidFill>
                  <a:srgbClr val="C00000"/>
                </a:solidFill>
              </a:rPr>
              <a:t> independent variables</a:t>
            </a:r>
          </a:p>
        </p:txBody>
      </p:sp>
      <p:cxnSp>
        <p:nvCxnSpPr>
          <p:cNvPr id="7" name="直線接點 6"/>
          <p:cNvCxnSpPr/>
          <p:nvPr/>
        </p:nvCxnSpPr>
        <p:spPr bwMode="auto">
          <a:xfrm>
            <a:off x="8760296" y="1196752"/>
            <a:ext cx="2250536"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cxnSp>
        <p:nvCxnSpPr>
          <p:cNvPr id="11" name="直線單箭頭接點 10"/>
          <p:cNvCxnSpPr/>
          <p:nvPr/>
        </p:nvCxnSpPr>
        <p:spPr bwMode="auto">
          <a:xfrm flipV="1">
            <a:off x="10200456" y="692697"/>
            <a:ext cx="0" cy="490811"/>
          </a:xfrm>
          <a:prstGeom prst="straightConnector1">
            <a:avLst/>
          </a:prstGeom>
          <a:solidFill>
            <a:schemeClr val="accent1"/>
          </a:solidFill>
          <a:ln w="28575" cap="flat" cmpd="sng" algn="ctr">
            <a:solidFill>
              <a:srgbClr val="0000CC"/>
            </a:solidFill>
            <a:prstDash val="sysDot"/>
            <a:round/>
            <a:headEnd type="none" w="med" len="med"/>
            <a:tailEnd type="triangle"/>
          </a:ln>
          <a:effectLst/>
        </p:spPr>
      </p:cxnSp>
      <p:cxnSp>
        <p:nvCxnSpPr>
          <p:cNvPr id="13" name="直線單箭頭接點 12"/>
          <p:cNvCxnSpPr/>
          <p:nvPr/>
        </p:nvCxnSpPr>
        <p:spPr bwMode="auto">
          <a:xfrm>
            <a:off x="10272464" y="1372268"/>
            <a:ext cx="0" cy="2848820"/>
          </a:xfrm>
          <a:prstGeom prst="straightConnector1">
            <a:avLst/>
          </a:prstGeom>
          <a:solidFill>
            <a:schemeClr val="accent1"/>
          </a:solidFill>
          <a:ln w="28575" cap="flat" cmpd="sng" algn="ctr">
            <a:solidFill>
              <a:srgbClr val="C00000"/>
            </a:solidFill>
            <a:prstDash val="sysDot"/>
            <a:round/>
            <a:headEnd type="none" w="med" len="med"/>
            <a:tailEnd type="triangle"/>
          </a:ln>
          <a:effectLst/>
        </p:spPr>
      </p:cxnSp>
      <p:sp>
        <p:nvSpPr>
          <p:cNvPr id="5" name="動作按鈕: 上一項 4">
            <a:hlinkClick r:id="rId12" action="ppaction://hlinkpres?slideindex=3&amp;slidetitle=1.1.b Various mathematical equations" highlightClick="1"/>
          </p:cNvPr>
          <p:cNvSpPr>
            <a:spLocks noChangeAspect="1"/>
          </p:cNvSpPr>
          <p:nvPr/>
        </p:nvSpPr>
        <p:spPr bwMode="auto">
          <a:xfrm>
            <a:off x="12486684" y="332656"/>
            <a:ext cx="252000" cy="252000"/>
          </a:xfrm>
          <a:prstGeom prst="actionButtonBackPrevious">
            <a:avLst/>
          </a:prstGeom>
          <a:solidFill>
            <a:schemeClr val="accent2"/>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14" name="文字方塊 13"/>
          <p:cNvSpPr txBox="1"/>
          <p:nvPr/>
        </p:nvSpPr>
        <p:spPr>
          <a:xfrm>
            <a:off x="13454653" y="4150978"/>
            <a:ext cx="952505" cy="430887"/>
          </a:xfrm>
          <a:prstGeom prst="rect">
            <a:avLst/>
          </a:prstGeom>
          <a:noFill/>
        </p:spPr>
        <p:txBody>
          <a:bodyPr wrap="none" rtlCol="0">
            <a:spAutoFit/>
          </a:bodyPr>
          <a:lstStyle/>
          <a:p>
            <a:r>
              <a:rPr lang="en-US" altLang="zh-TW" sz="2200" dirty="0">
                <a:hlinkClick r:id="rId7" action="ppaction://hlinksldjump"/>
              </a:rPr>
              <a:t>12/21a</a:t>
            </a:r>
            <a:endParaRPr lang="zh-TW" altLang="en-US" sz="2200" dirty="0"/>
          </a:p>
        </p:txBody>
      </p:sp>
      <p:sp>
        <p:nvSpPr>
          <p:cNvPr id="15" name="文字方塊 14"/>
          <p:cNvSpPr txBox="1"/>
          <p:nvPr/>
        </p:nvSpPr>
        <p:spPr>
          <a:xfrm>
            <a:off x="7373734" y="4109091"/>
            <a:ext cx="952505" cy="430887"/>
          </a:xfrm>
          <a:prstGeom prst="rect">
            <a:avLst/>
          </a:prstGeom>
          <a:noFill/>
        </p:spPr>
        <p:txBody>
          <a:bodyPr wrap="none" rtlCol="0">
            <a:spAutoFit/>
          </a:bodyPr>
          <a:lstStyle/>
          <a:p>
            <a:r>
              <a:rPr lang="en-US" altLang="zh-TW" sz="2200" dirty="0">
                <a:hlinkClick r:id="rId13" action="ppaction://hlinksldjump"/>
              </a:rPr>
              <a:t>12/27a</a:t>
            </a:r>
            <a:endParaRPr lang="zh-TW" altLang="en-US" sz="2200" dirty="0"/>
          </a:p>
        </p:txBody>
      </p:sp>
      <p:sp>
        <p:nvSpPr>
          <p:cNvPr id="17" name="文字方塊 16"/>
          <p:cNvSpPr txBox="1"/>
          <p:nvPr/>
        </p:nvSpPr>
        <p:spPr>
          <a:xfrm>
            <a:off x="5627270" y="692697"/>
            <a:ext cx="1691489" cy="492443"/>
          </a:xfrm>
          <a:prstGeom prst="rect">
            <a:avLst/>
          </a:prstGeom>
          <a:noFill/>
        </p:spPr>
        <p:txBody>
          <a:bodyPr wrap="none" rtlCol="0">
            <a:spAutoFit/>
          </a:bodyPr>
          <a:lstStyle/>
          <a:p>
            <a:r>
              <a:rPr lang="en-US" altLang="zh-TW" sz="2600" dirty="0">
                <a:solidFill>
                  <a:srgbClr val="C00000"/>
                </a:solidFill>
              </a:rPr>
              <a:t>(2nd order)</a:t>
            </a:r>
            <a:endParaRPr lang="zh-TW" altLang="en-US" sz="2600" dirty="0">
              <a:solidFill>
                <a:srgbClr val="C00000"/>
              </a:solidFill>
            </a:endParaRPr>
          </a:p>
        </p:txBody>
      </p:sp>
      <p:sp>
        <p:nvSpPr>
          <p:cNvPr id="10" name="動作按鈕: 下一項 9">
            <a:hlinkClick r:id="rId14" action="ppaction://hlinksldjump" highlightClick="1"/>
          </p:cNvPr>
          <p:cNvSpPr>
            <a:spLocks noChangeAspect="1"/>
          </p:cNvSpPr>
          <p:nvPr/>
        </p:nvSpPr>
        <p:spPr bwMode="auto">
          <a:xfrm>
            <a:off x="12977720" y="2563810"/>
            <a:ext cx="252000" cy="252000"/>
          </a:xfrm>
          <a:prstGeom prst="actionButtonForwardNext">
            <a:avLst/>
          </a:prstGeom>
          <a:solidFill>
            <a:srgbClr val="CC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20" name="文字方塊 19"/>
          <p:cNvSpPr txBox="1"/>
          <p:nvPr/>
        </p:nvSpPr>
        <p:spPr>
          <a:xfrm>
            <a:off x="12534568" y="4826162"/>
            <a:ext cx="827471" cy="430887"/>
          </a:xfrm>
          <a:prstGeom prst="rect">
            <a:avLst/>
          </a:prstGeom>
          <a:noFill/>
        </p:spPr>
        <p:txBody>
          <a:bodyPr wrap="none" rtlCol="0">
            <a:spAutoFit/>
          </a:bodyPr>
          <a:lstStyle/>
          <a:p>
            <a:r>
              <a:rPr lang="en-US" altLang="zh-TW" sz="2200" dirty="0">
                <a:hlinkClick r:id="rId15" action="ppaction://hlinksldjump"/>
              </a:rPr>
              <a:t>01/05</a:t>
            </a:r>
            <a:endParaRPr lang="zh-TW" altLang="en-US" sz="2200" dirty="0"/>
          </a:p>
        </p:txBody>
      </p:sp>
      <p:sp>
        <p:nvSpPr>
          <p:cNvPr id="21" name="文字方塊 20"/>
          <p:cNvSpPr txBox="1"/>
          <p:nvPr/>
        </p:nvSpPr>
        <p:spPr>
          <a:xfrm>
            <a:off x="12326341" y="5805265"/>
            <a:ext cx="827471" cy="430887"/>
          </a:xfrm>
          <a:prstGeom prst="rect">
            <a:avLst/>
          </a:prstGeom>
          <a:noFill/>
        </p:spPr>
        <p:txBody>
          <a:bodyPr wrap="none" rtlCol="0">
            <a:spAutoFit/>
          </a:bodyPr>
          <a:lstStyle/>
          <a:p>
            <a:r>
              <a:rPr lang="en-US" altLang="zh-TW" sz="2200" dirty="0">
                <a:hlinkClick r:id="rId10" action="ppaction://hlinksldjump"/>
              </a:rPr>
              <a:t>12/28</a:t>
            </a:r>
            <a:endParaRPr lang="zh-TW" altLang="en-US" sz="2200" dirty="0"/>
          </a:p>
        </p:txBody>
      </p:sp>
      <p:sp>
        <p:nvSpPr>
          <p:cNvPr id="23" name="文字方塊 22"/>
          <p:cNvSpPr txBox="1"/>
          <p:nvPr/>
        </p:nvSpPr>
        <p:spPr>
          <a:xfrm>
            <a:off x="10357076" y="714671"/>
            <a:ext cx="827471" cy="430887"/>
          </a:xfrm>
          <a:prstGeom prst="rect">
            <a:avLst/>
          </a:prstGeom>
          <a:noFill/>
        </p:spPr>
        <p:txBody>
          <a:bodyPr wrap="none" rtlCol="0">
            <a:spAutoFit/>
          </a:bodyPr>
          <a:lstStyle/>
          <a:p>
            <a:r>
              <a:rPr lang="en-US" altLang="zh-TW" sz="2200" dirty="0">
                <a:hlinkClick r:id="rId16" action="ppaction://hlinksldjump"/>
              </a:rPr>
              <a:t>12/06</a:t>
            </a:r>
            <a:endParaRPr lang="zh-TW" altLang="en-US" sz="2200" dirty="0"/>
          </a:p>
        </p:txBody>
      </p:sp>
      <p:sp>
        <p:nvSpPr>
          <p:cNvPr id="24" name="文字方塊 23"/>
          <p:cNvSpPr txBox="1"/>
          <p:nvPr/>
        </p:nvSpPr>
        <p:spPr>
          <a:xfrm>
            <a:off x="5977988" y="2909309"/>
            <a:ext cx="827471" cy="430887"/>
          </a:xfrm>
          <a:prstGeom prst="rect">
            <a:avLst/>
          </a:prstGeom>
          <a:noFill/>
        </p:spPr>
        <p:txBody>
          <a:bodyPr wrap="none" rtlCol="0">
            <a:spAutoFit/>
          </a:bodyPr>
          <a:lstStyle/>
          <a:p>
            <a:r>
              <a:rPr lang="en-US" altLang="zh-TW" sz="2200" dirty="0">
                <a:hlinkClick r:id="rId17" action="ppaction://hlinksldjump"/>
              </a:rPr>
              <a:t>12/17</a:t>
            </a:r>
            <a:endParaRPr lang="zh-TW" altLang="en-US" sz="2200" dirty="0"/>
          </a:p>
        </p:txBody>
      </p:sp>
      <p:sp>
        <p:nvSpPr>
          <p:cNvPr id="25" name="文字方塊 24"/>
          <p:cNvSpPr txBox="1"/>
          <p:nvPr/>
        </p:nvSpPr>
        <p:spPr>
          <a:xfrm>
            <a:off x="5966830" y="4109092"/>
            <a:ext cx="827471" cy="430887"/>
          </a:xfrm>
          <a:prstGeom prst="rect">
            <a:avLst/>
          </a:prstGeom>
          <a:noFill/>
        </p:spPr>
        <p:txBody>
          <a:bodyPr wrap="none" rtlCol="0">
            <a:spAutoFit/>
          </a:bodyPr>
          <a:lstStyle/>
          <a:p>
            <a:r>
              <a:rPr lang="en-US" altLang="zh-TW" sz="2200" dirty="0">
                <a:hlinkClick r:id="rId18" action="ppaction://hlinksldjump"/>
              </a:rPr>
              <a:t>12/24</a:t>
            </a:r>
            <a:endParaRPr lang="zh-TW" altLang="en-US" sz="2200" dirty="0"/>
          </a:p>
        </p:txBody>
      </p:sp>
      <p:sp>
        <p:nvSpPr>
          <p:cNvPr id="27" name="文字方塊 26">
            <a:extLst>
              <a:ext uri="{FF2B5EF4-FFF2-40B4-BE49-F238E27FC236}">
                <a16:creationId xmlns:a16="http://schemas.microsoft.com/office/drawing/2014/main" id="{1D7BE870-F406-4679-9643-D911C2318379}"/>
              </a:ext>
            </a:extLst>
          </p:cNvPr>
          <p:cNvSpPr txBox="1"/>
          <p:nvPr/>
        </p:nvSpPr>
        <p:spPr>
          <a:xfrm>
            <a:off x="8703816" y="1365125"/>
            <a:ext cx="827471" cy="430887"/>
          </a:xfrm>
          <a:prstGeom prst="rect">
            <a:avLst/>
          </a:prstGeom>
          <a:noFill/>
        </p:spPr>
        <p:txBody>
          <a:bodyPr wrap="none" rtlCol="0">
            <a:spAutoFit/>
          </a:bodyPr>
          <a:lstStyle/>
          <a:p>
            <a:r>
              <a:rPr lang="en-US" altLang="zh-TW" sz="2200" dirty="0">
                <a:hlinkClick r:id="rId19" action="ppaction://hlinksldjump"/>
              </a:rPr>
              <a:t>12/10</a:t>
            </a:r>
            <a:endParaRPr lang="zh-TW" altLang="en-US" sz="2200" dirty="0"/>
          </a:p>
        </p:txBody>
      </p:sp>
      <p:sp>
        <p:nvSpPr>
          <p:cNvPr id="22" name="文字方塊 21">
            <a:extLst>
              <a:ext uri="{FF2B5EF4-FFF2-40B4-BE49-F238E27FC236}">
                <a16:creationId xmlns:a16="http://schemas.microsoft.com/office/drawing/2014/main" id="{1BDF48A7-5D95-4AFA-AF5B-619F9E0A605C}"/>
              </a:ext>
            </a:extLst>
          </p:cNvPr>
          <p:cNvSpPr txBox="1"/>
          <p:nvPr/>
        </p:nvSpPr>
        <p:spPr>
          <a:xfrm>
            <a:off x="5966831" y="2384923"/>
            <a:ext cx="827471" cy="430887"/>
          </a:xfrm>
          <a:prstGeom prst="rect">
            <a:avLst/>
          </a:prstGeom>
          <a:noFill/>
        </p:spPr>
        <p:txBody>
          <a:bodyPr wrap="none" rtlCol="0">
            <a:spAutoFit/>
          </a:bodyPr>
          <a:lstStyle/>
          <a:p>
            <a:r>
              <a:rPr lang="en-US" altLang="zh-TW" sz="2200" dirty="0">
                <a:hlinkClick r:id="rId20" action="ppaction://hlinksldjump"/>
              </a:rPr>
              <a:t>12/13</a:t>
            </a:r>
            <a:endParaRPr lang="zh-TW" altLang="en-US" sz="2200" dirty="0"/>
          </a:p>
        </p:txBody>
      </p:sp>
      <p:sp>
        <p:nvSpPr>
          <p:cNvPr id="28" name="文字方塊 27">
            <a:extLst>
              <a:ext uri="{FF2B5EF4-FFF2-40B4-BE49-F238E27FC236}">
                <a16:creationId xmlns:a16="http://schemas.microsoft.com/office/drawing/2014/main" id="{ECCC8C7B-45F0-4DFE-BBF0-F44F426BF027}"/>
              </a:ext>
            </a:extLst>
          </p:cNvPr>
          <p:cNvSpPr txBox="1"/>
          <p:nvPr/>
        </p:nvSpPr>
        <p:spPr>
          <a:xfrm>
            <a:off x="8436881" y="4077072"/>
            <a:ext cx="827471" cy="430887"/>
          </a:xfrm>
          <a:prstGeom prst="rect">
            <a:avLst/>
          </a:prstGeom>
          <a:noFill/>
        </p:spPr>
        <p:txBody>
          <a:bodyPr wrap="none" rtlCol="0">
            <a:spAutoFit/>
          </a:bodyPr>
          <a:lstStyle/>
          <a:p>
            <a:r>
              <a:rPr lang="en-US" altLang="zh-TW" sz="2200" dirty="0">
                <a:hlinkClick r:id="rId21" action="ppaction://hlinksldjump"/>
              </a:rPr>
              <a:t>12/27</a:t>
            </a:r>
            <a:endParaRPr lang="zh-TW" altLang="en-US" sz="2200" dirty="0"/>
          </a:p>
        </p:txBody>
      </p:sp>
    </p:spTree>
    <p:extLst>
      <p:ext uri="{BB962C8B-B14F-4D97-AF65-F5344CB8AC3E}">
        <p14:creationId xmlns:p14="http://schemas.microsoft.com/office/powerpoint/2010/main" val="256128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2"/>
          <p:cNvSpPr>
            <a:spLocks noGrp="1" noChangeArrowheads="1"/>
          </p:cNvSpPr>
          <p:nvPr>
            <p:ph type="title"/>
          </p:nvPr>
        </p:nvSpPr>
        <p:spPr/>
        <p:txBody>
          <a:bodyPr>
            <a:normAutofit/>
          </a:bodyPr>
          <a:lstStyle/>
          <a:p>
            <a:r>
              <a:rPr lang="en-US" altLang="zh-TW" sz="3200" dirty="0"/>
              <a:t>1.3 Remarks – PDE with more than 2 independent variables</a:t>
            </a:r>
          </a:p>
        </p:txBody>
      </p:sp>
      <p:sp>
        <p:nvSpPr>
          <p:cNvPr id="11271" name="Text Box 3"/>
          <p:cNvSpPr txBox="1">
            <a:spLocks noChangeArrowheads="1"/>
          </p:cNvSpPr>
          <p:nvPr/>
        </p:nvSpPr>
        <p:spPr bwMode="auto">
          <a:xfrm>
            <a:off x="595550" y="764705"/>
            <a:ext cx="82367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82563" indent="-182563">
              <a:buFont typeface="Arial" panose="020B0604020202020204" pitchFamily="34" charset="0"/>
              <a:buChar char="•"/>
            </a:pPr>
            <a:r>
              <a:rPr lang="en-US" altLang="zh-TW" dirty="0"/>
              <a:t>Consider 2nd order PDEs in </a:t>
            </a:r>
            <a:r>
              <a:rPr lang="en-US" altLang="zh-TW" dirty="0">
                <a:solidFill>
                  <a:srgbClr val="C00000"/>
                </a:solidFill>
              </a:rPr>
              <a:t>more than 2 </a:t>
            </a:r>
            <a:r>
              <a:rPr lang="en-US" altLang="zh-TW" dirty="0"/>
              <a:t>independent variables</a:t>
            </a:r>
          </a:p>
        </p:txBody>
      </p:sp>
      <p:sp>
        <p:nvSpPr>
          <p:cNvPr id="11272" name="Text Box 4"/>
          <p:cNvSpPr txBox="1">
            <a:spLocks noChangeArrowheads="1"/>
          </p:cNvSpPr>
          <p:nvPr/>
        </p:nvSpPr>
        <p:spPr bwMode="auto">
          <a:xfrm>
            <a:off x="340264" y="2132856"/>
            <a:ext cx="3115276" cy="461665"/>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71463" indent="-271463">
              <a:buClr>
                <a:srgbClr val="0000CC"/>
              </a:buClr>
              <a:buSzPct val="80000"/>
              <a:buFont typeface="Wingdings" pitchFamily="2" charset="2"/>
              <a:buChar char="u"/>
            </a:pPr>
            <a:r>
              <a:rPr lang="en-US" altLang="zh-TW" dirty="0"/>
              <a:t> </a:t>
            </a:r>
            <a:r>
              <a:rPr lang="en-US" altLang="zh-TW" dirty="0">
                <a:solidFill>
                  <a:srgbClr val="C00000"/>
                </a:solidFill>
              </a:rPr>
              <a:t>hyperbolic type PDE</a:t>
            </a:r>
          </a:p>
        </p:txBody>
      </p:sp>
      <p:sp>
        <p:nvSpPr>
          <p:cNvPr id="11273" name="Text Box 5"/>
          <p:cNvSpPr txBox="1">
            <a:spLocks noChangeArrowheads="1"/>
          </p:cNvSpPr>
          <p:nvPr/>
        </p:nvSpPr>
        <p:spPr bwMode="auto">
          <a:xfrm>
            <a:off x="334303" y="3356992"/>
            <a:ext cx="2943755" cy="461665"/>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71463" indent="-271463">
              <a:buClr>
                <a:srgbClr val="0000CC"/>
              </a:buClr>
              <a:buSzPct val="80000"/>
              <a:buFont typeface="Wingdings" pitchFamily="2" charset="2"/>
              <a:buChar char="u"/>
            </a:pPr>
            <a:r>
              <a:rPr lang="en-US" altLang="zh-TW" dirty="0"/>
              <a:t> </a:t>
            </a:r>
            <a:r>
              <a:rPr lang="en-US" altLang="zh-TW" dirty="0">
                <a:solidFill>
                  <a:srgbClr val="006600"/>
                </a:solidFill>
              </a:rPr>
              <a:t>parabolic type PDE</a:t>
            </a:r>
          </a:p>
        </p:txBody>
      </p:sp>
      <p:sp>
        <p:nvSpPr>
          <p:cNvPr id="11274" name="Text Box 6"/>
          <p:cNvSpPr txBox="1">
            <a:spLocks noChangeArrowheads="1"/>
          </p:cNvSpPr>
          <p:nvPr/>
        </p:nvSpPr>
        <p:spPr bwMode="auto">
          <a:xfrm>
            <a:off x="317096" y="4581128"/>
            <a:ext cx="2652008" cy="461665"/>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71463" indent="-271463">
              <a:buClr>
                <a:srgbClr val="0000CC"/>
              </a:buClr>
              <a:buSzPct val="80000"/>
              <a:buFont typeface="Wingdings" pitchFamily="2" charset="2"/>
              <a:buChar char="u"/>
            </a:pPr>
            <a:r>
              <a:rPr lang="en-US" altLang="zh-TW" dirty="0"/>
              <a:t> </a:t>
            </a:r>
            <a:r>
              <a:rPr lang="en-US" altLang="zh-TW" dirty="0">
                <a:solidFill>
                  <a:srgbClr val="0000CC"/>
                </a:solidFill>
              </a:rPr>
              <a:t>elliptic type PDE</a:t>
            </a:r>
          </a:p>
        </p:txBody>
      </p:sp>
      <p:sp>
        <p:nvSpPr>
          <p:cNvPr id="467978" name="Text Box 10"/>
          <p:cNvSpPr txBox="1">
            <a:spLocks noChangeArrowheads="1"/>
          </p:cNvSpPr>
          <p:nvPr/>
        </p:nvSpPr>
        <p:spPr bwMode="auto">
          <a:xfrm>
            <a:off x="357494" y="5745575"/>
            <a:ext cx="8978865" cy="430887"/>
          </a:xfrm>
          <a:prstGeom prst="rect">
            <a:avLst/>
          </a:prstGeom>
          <a:noFill/>
          <a:ln>
            <a:noFill/>
          </a:ln>
          <a:extLst/>
        </p:spPr>
        <p:txBody>
          <a:bodyPr wrap="squar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000" dirty="0">
                <a:latin typeface="+mn-lt"/>
              </a:rPr>
              <a:t>but</a:t>
            </a:r>
            <a:r>
              <a:rPr lang="en-US" altLang="zh-TW" sz="1800" dirty="0">
                <a:latin typeface="+mn-lt"/>
              </a:rPr>
              <a:t> </a:t>
            </a:r>
            <a:r>
              <a:rPr lang="en-US" altLang="zh-TW" sz="2200" b="1" dirty="0">
                <a:solidFill>
                  <a:srgbClr val="A50021"/>
                </a:solidFill>
                <a:latin typeface="Arial" charset="0"/>
              </a:rPr>
              <a:t>Some PDEs may not belong to any of these three catalogs!</a:t>
            </a:r>
          </a:p>
        </p:txBody>
      </p:sp>
      <p:sp>
        <p:nvSpPr>
          <p:cNvPr id="467981" name="Text Box 13"/>
          <p:cNvSpPr txBox="1">
            <a:spLocks noChangeArrowheads="1"/>
          </p:cNvSpPr>
          <p:nvPr/>
        </p:nvSpPr>
        <p:spPr bwMode="auto">
          <a:xfrm>
            <a:off x="4715798" y="3851448"/>
            <a:ext cx="2371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t>lower order terms</a:t>
            </a:r>
          </a:p>
        </p:txBody>
      </p:sp>
      <p:sp>
        <p:nvSpPr>
          <p:cNvPr id="467982" name="Text Box 14"/>
          <p:cNvSpPr txBox="1">
            <a:spLocks noChangeArrowheads="1"/>
          </p:cNvSpPr>
          <p:nvPr/>
        </p:nvSpPr>
        <p:spPr bwMode="auto">
          <a:xfrm>
            <a:off x="4800425" y="2613282"/>
            <a:ext cx="2371162" cy="461665"/>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t>lower order terms</a:t>
            </a:r>
          </a:p>
        </p:txBody>
      </p:sp>
      <p:sp>
        <p:nvSpPr>
          <p:cNvPr id="467983" name="Text Box 15"/>
          <p:cNvSpPr txBox="1">
            <a:spLocks noChangeArrowheads="1"/>
          </p:cNvSpPr>
          <p:nvPr/>
        </p:nvSpPr>
        <p:spPr bwMode="auto">
          <a:xfrm>
            <a:off x="4804958" y="5091106"/>
            <a:ext cx="2371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t>lower order terms</a:t>
            </a:r>
          </a:p>
        </p:txBody>
      </p:sp>
      <p:sp>
        <p:nvSpPr>
          <p:cNvPr id="4" name="投影片編號版面配置區 3"/>
          <p:cNvSpPr>
            <a:spLocks noGrp="1"/>
          </p:cNvSpPr>
          <p:nvPr>
            <p:ph type="sldNum" sz="quarter" idx="10"/>
          </p:nvPr>
        </p:nvSpPr>
        <p:spPr/>
        <p:txBody>
          <a:bodyPr/>
          <a:lstStyle/>
          <a:p>
            <a:pPr>
              <a:defRPr/>
            </a:pPr>
            <a:fld id="{F4C3976D-8D47-445A-BD61-2F2C1E2596C6}" type="slidenum">
              <a:rPr lang="en-US" altLang="zh-TW" smtClean="0"/>
              <a:pPr>
                <a:defRPr/>
              </a:pPr>
              <a:t>10</a:t>
            </a:fld>
            <a:endParaRPr lang="en-US" altLang="zh-TW" dirty="0"/>
          </a:p>
        </p:txBody>
      </p:sp>
      <p:sp>
        <p:nvSpPr>
          <p:cNvPr id="2" name="動作按鈕: 起點 1">
            <a:hlinkClick r:id="" action="ppaction://hlinkshowjump?jump=firstslide" highlightClick="1"/>
          </p:cNvPr>
          <p:cNvSpPr>
            <a:spLocks noChangeAspect="1"/>
          </p:cNvSpPr>
          <p:nvPr/>
        </p:nvSpPr>
        <p:spPr bwMode="auto">
          <a:xfrm>
            <a:off x="10812544" y="6525344"/>
            <a:ext cx="180000" cy="180000"/>
          </a:xfrm>
          <a:prstGeom prst="actionButtonBeginning">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16" name="物件 15"/>
          <p:cNvGraphicFramePr>
            <a:graphicFrameLocks noChangeAspect="1"/>
          </p:cNvGraphicFramePr>
          <p:nvPr>
            <p:extLst>
              <p:ext uri="{D42A27DB-BD31-4B8C-83A1-F6EECF244321}">
                <p14:modId xmlns:p14="http://schemas.microsoft.com/office/powerpoint/2010/main" val="3116385089"/>
              </p:ext>
            </p:extLst>
          </p:nvPr>
        </p:nvGraphicFramePr>
        <p:xfrm>
          <a:off x="1256265" y="2645538"/>
          <a:ext cx="3630834" cy="491490"/>
        </p:xfrm>
        <a:graphic>
          <a:graphicData uri="http://schemas.openxmlformats.org/presentationml/2006/ole">
            <mc:AlternateContent xmlns:mc="http://schemas.openxmlformats.org/markup-compatibility/2006">
              <mc:Choice xmlns:v="urn:schemas-microsoft-com:vml" Requires="v">
                <p:oleObj spid="_x0000_s864914" name="Equation" r:id="rId4" imgW="1688760" imgH="228600" progId="Equation.DSMT4">
                  <p:embed/>
                </p:oleObj>
              </mc:Choice>
              <mc:Fallback>
                <p:oleObj name="Equation" r:id="rId4" imgW="1688760" imgH="228600" progId="Equation.DSMT4">
                  <p:embed/>
                  <p:pic>
                    <p:nvPicPr>
                      <p:cNvPr id="16" name="物件 15"/>
                      <p:cNvPicPr>
                        <a:picLocks noChangeArrowheads="1"/>
                      </p:cNvPicPr>
                      <p:nvPr/>
                    </p:nvPicPr>
                    <p:blipFill>
                      <a:blip r:embed="rId5"/>
                      <a:srcRect t="-3149" b="-3149"/>
                      <a:stretch>
                        <a:fillRect/>
                      </a:stretch>
                    </p:blipFill>
                    <p:spPr bwMode="auto">
                      <a:xfrm>
                        <a:off x="1256265" y="2645538"/>
                        <a:ext cx="3630834"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物件 16"/>
          <p:cNvGraphicFramePr>
            <a:graphicFrameLocks noChangeAspect="1"/>
          </p:cNvGraphicFramePr>
          <p:nvPr>
            <p:extLst>
              <p:ext uri="{D42A27DB-BD31-4B8C-83A1-F6EECF244321}">
                <p14:modId xmlns:p14="http://schemas.microsoft.com/office/powerpoint/2010/main" val="1662984971"/>
              </p:ext>
            </p:extLst>
          </p:nvPr>
        </p:nvGraphicFramePr>
        <p:xfrm>
          <a:off x="1302481" y="3870209"/>
          <a:ext cx="3630834" cy="491490"/>
        </p:xfrm>
        <a:graphic>
          <a:graphicData uri="http://schemas.openxmlformats.org/presentationml/2006/ole">
            <mc:AlternateContent xmlns:mc="http://schemas.openxmlformats.org/markup-compatibility/2006">
              <mc:Choice xmlns:v="urn:schemas-microsoft-com:vml" Requires="v">
                <p:oleObj spid="_x0000_s864915" name="方程式" r:id="rId6" imgW="1688760" imgH="228600" progId="Equation.3">
                  <p:embed/>
                </p:oleObj>
              </mc:Choice>
              <mc:Fallback>
                <p:oleObj name="方程式" r:id="rId6" imgW="1688760" imgH="228600" progId="Equation.3">
                  <p:embed/>
                  <p:pic>
                    <p:nvPicPr>
                      <p:cNvPr id="16" name="物件 15"/>
                      <p:cNvPicPr>
                        <a:picLocks noChangeArrowheads="1"/>
                      </p:cNvPicPr>
                      <p:nvPr/>
                    </p:nvPicPr>
                    <p:blipFill>
                      <a:blip r:embed="rId7"/>
                      <a:srcRect t="-3149" b="-3149"/>
                      <a:stretch>
                        <a:fillRect/>
                      </a:stretch>
                    </p:blipFill>
                    <p:spPr bwMode="auto">
                      <a:xfrm>
                        <a:off x="1302481" y="3870209"/>
                        <a:ext cx="3630834"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物件 17"/>
          <p:cNvGraphicFramePr>
            <a:graphicFrameLocks noChangeAspect="1"/>
          </p:cNvGraphicFramePr>
          <p:nvPr>
            <p:extLst>
              <p:ext uri="{D42A27DB-BD31-4B8C-83A1-F6EECF244321}">
                <p14:modId xmlns:p14="http://schemas.microsoft.com/office/powerpoint/2010/main" val="1734376104"/>
              </p:ext>
            </p:extLst>
          </p:nvPr>
        </p:nvGraphicFramePr>
        <p:xfrm>
          <a:off x="1294541" y="5109205"/>
          <a:ext cx="3712878" cy="491490"/>
        </p:xfrm>
        <a:graphic>
          <a:graphicData uri="http://schemas.openxmlformats.org/presentationml/2006/ole">
            <mc:AlternateContent xmlns:mc="http://schemas.openxmlformats.org/markup-compatibility/2006">
              <mc:Choice xmlns:v="urn:schemas-microsoft-com:vml" Requires="v">
                <p:oleObj spid="_x0000_s864916" name="方程式" r:id="rId8" imgW="1726920" imgH="228600" progId="Equation.3">
                  <p:embed/>
                </p:oleObj>
              </mc:Choice>
              <mc:Fallback>
                <p:oleObj name="方程式" r:id="rId8" imgW="1726920" imgH="228600" progId="Equation.3">
                  <p:embed/>
                  <p:pic>
                    <p:nvPicPr>
                      <p:cNvPr id="17" name="物件 16"/>
                      <p:cNvPicPr>
                        <a:picLocks noChangeArrowheads="1"/>
                      </p:cNvPicPr>
                      <p:nvPr/>
                    </p:nvPicPr>
                    <p:blipFill>
                      <a:blip r:embed="rId9"/>
                      <a:srcRect t="-3149" b="-3149"/>
                      <a:stretch>
                        <a:fillRect/>
                      </a:stretch>
                    </p:blipFill>
                    <p:spPr bwMode="auto">
                      <a:xfrm>
                        <a:off x="1294541" y="5109205"/>
                        <a:ext cx="3712878"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 Box 16"/>
          <p:cNvSpPr txBox="1">
            <a:spLocks noChangeArrowheads="1"/>
          </p:cNvSpPr>
          <p:nvPr/>
        </p:nvSpPr>
        <p:spPr bwMode="auto">
          <a:xfrm>
            <a:off x="796472" y="1277496"/>
            <a:ext cx="724374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200" dirty="0">
                <a:solidFill>
                  <a:srgbClr val="0000CC"/>
                </a:solidFill>
              </a:rPr>
              <a:t>There are still some PDEs belong to </a:t>
            </a:r>
            <a:r>
              <a:rPr lang="en-US" altLang="zh-TW" sz="2200" u="sng" dirty="0">
                <a:solidFill>
                  <a:srgbClr val="0000CC"/>
                </a:solidFill>
              </a:rPr>
              <a:t>hyperbolic</a:t>
            </a:r>
            <a:r>
              <a:rPr lang="en-US" altLang="zh-TW" sz="2200" dirty="0">
                <a:solidFill>
                  <a:srgbClr val="0000CC"/>
                </a:solidFill>
              </a:rPr>
              <a:t>, </a:t>
            </a:r>
            <a:r>
              <a:rPr lang="en-US" altLang="zh-TW" sz="2200" u="sng" dirty="0">
                <a:solidFill>
                  <a:srgbClr val="0000CC"/>
                </a:solidFill>
              </a:rPr>
              <a:t>parabolic</a:t>
            </a:r>
            <a:r>
              <a:rPr lang="en-US" altLang="zh-TW" sz="2200" dirty="0">
                <a:solidFill>
                  <a:srgbClr val="0000CC"/>
                </a:solidFill>
              </a:rPr>
              <a:t>, </a:t>
            </a:r>
            <a:r>
              <a:rPr lang="en-US" altLang="zh-TW" sz="2200" u="sng" dirty="0">
                <a:solidFill>
                  <a:srgbClr val="0000CC"/>
                </a:solidFill>
              </a:rPr>
              <a:t>elliptic</a:t>
            </a:r>
            <a:r>
              <a:rPr lang="en-US" altLang="zh-TW" sz="2200" dirty="0">
                <a:solidFill>
                  <a:srgbClr val="0000CC"/>
                </a:solidFill>
              </a:rPr>
              <a:t> type of PDEs as:</a:t>
            </a:r>
          </a:p>
        </p:txBody>
      </p:sp>
    </p:spTree>
    <p:extLst>
      <p:ext uri="{BB962C8B-B14F-4D97-AF65-F5344CB8AC3E}">
        <p14:creationId xmlns:p14="http://schemas.microsoft.com/office/powerpoint/2010/main" val="2056498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1271"/>
                                        </p:tgtEl>
                                        <p:attrNameLst>
                                          <p:attrName>style.visibility</p:attrName>
                                        </p:attrNameLst>
                                      </p:cBhvr>
                                      <p:to>
                                        <p:strVal val="visible"/>
                                      </p:to>
                                    </p:set>
                                    <p:animEffect transition="in" filter="wipe(left)">
                                      <p:cBhvr>
                                        <p:cTn id="7" dur="750"/>
                                        <p:tgtEl>
                                          <p:spTgt spid="112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272"/>
                                        </p:tgtEl>
                                        <p:attrNameLst>
                                          <p:attrName>style.visibility</p:attrName>
                                        </p:attrNameLst>
                                      </p:cBhvr>
                                      <p:to>
                                        <p:strVal val="visible"/>
                                      </p:to>
                                    </p:set>
                                    <p:animEffect transition="in" filter="wipe(left)">
                                      <p:cBhvr>
                                        <p:cTn id="16" dur="500"/>
                                        <p:tgtEl>
                                          <p:spTgt spid="1127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273"/>
                                        </p:tgtEl>
                                        <p:attrNameLst>
                                          <p:attrName>style.visibility</p:attrName>
                                        </p:attrNameLst>
                                      </p:cBhvr>
                                      <p:to>
                                        <p:strVal val="visible"/>
                                      </p:to>
                                    </p:set>
                                    <p:animEffect transition="in" filter="wipe(left)">
                                      <p:cBhvr>
                                        <p:cTn id="20" dur="500"/>
                                        <p:tgtEl>
                                          <p:spTgt spid="11273"/>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1274"/>
                                        </p:tgtEl>
                                        <p:attrNameLst>
                                          <p:attrName>style.visibility</p:attrName>
                                        </p:attrNameLst>
                                      </p:cBhvr>
                                      <p:to>
                                        <p:strVal val="visible"/>
                                      </p:to>
                                    </p:set>
                                    <p:animEffect transition="in" filter="wipe(left)">
                                      <p:cBhvr>
                                        <p:cTn id="24" dur="500"/>
                                        <p:tgtEl>
                                          <p:spTgt spid="1127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467982"/>
                                        </p:tgtEl>
                                        <p:attrNameLst>
                                          <p:attrName>style.visibility</p:attrName>
                                        </p:attrNameLst>
                                      </p:cBhvr>
                                      <p:to>
                                        <p:strVal val="visible"/>
                                      </p:to>
                                    </p:set>
                                    <p:animEffect transition="in" filter="wipe(left)">
                                      <p:cBhvr>
                                        <p:cTn id="32" dur="500"/>
                                        <p:tgtEl>
                                          <p:spTgt spid="46798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par>
                                <p:cTn id="38" presetID="22" presetClass="entr" presetSubtype="8" fill="hold" grpId="0" nodeType="withEffect">
                                  <p:stCondLst>
                                    <p:cond delay="500"/>
                                  </p:stCondLst>
                                  <p:childTnLst>
                                    <p:set>
                                      <p:cBhvr>
                                        <p:cTn id="39" dur="1" fill="hold">
                                          <p:stCondLst>
                                            <p:cond delay="0"/>
                                          </p:stCondLst>
                                        </p:cTn>
                                        <p:tgtEl>
                                          <p:spTgt spid="467981"/>
                                        </p:tgtEl>
                                        <p:attrNameLst>
                                          <p:attrName>style.visibility</p:attrName>
                                        </p:attrNameLst>
                                      </p:cBhvr>
                                      <p:to>
                                        <p:strVal val="visible"/>
                                      </p:to>
                                    </p:set>
                                    <p:animEffect transition="in" filter="wipe(left)">
                                      <p:cBhvr>
                                        <p:cTn id="40" dur="500"/>
                                        <p:tgtEl>
                                          <p:spTgt spid="46798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par>
                                <p:cTn id="46" presetID="22" presetClass="entr" presetSubtype="8" fill="hold" grpId="0" nodeType="withEffect">
                                  <p:stCondLst>
                                    <p:cond delay="500"/>
                                  </p:stCondLst>
                                  <p:childTnLst>
                                    <p:set>
                                      <p:cBhvr>
                                        <p:cTn id="47" dur="1" fill="hold">
                                          <p:stCondLst>
                                            <p:cond delay="0"/>
                                          </p:stCondLst>
                                        </p:cTn>
                                        <p:tgtEl>
                                          <p:spTgt spid="467983"/>
                                        </p:tgtEl>
                                        <p:attrNameLst>
                                          <p:attrName>style.visibility</p:attrName>
                                        </p:attrNameLst>
                                      </p:cBhvr>
                                      <p:to>
                                        <p:strVal val="visible"/>
                                      </p:to>
                                    </p:set>
                                    <p:animEffect transition="in" filter="wipe(left)">
                                      <p:cBhvr>
                                        <p:cTn id="48" dur="500"/>
                                        <p:tgtEl>
                                          <p:spTgt spid="46798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67978"/>
                                        </p:tgtEl>
                                        <p:attrNameLst>
                                          <p:attrName>style.visibility</p:attrName>
                                        </p:attrNameLst>
                                      </p:cBhvr>
                                      <p:to>
                                        <p:strVal val="visible"/>
                                      </p:to>
                                    </p:set>
                                    <p:animEffect transition="in" filter="wipe(left)">
                                      <p:cBhvr>
                                        <p:cTn id="53" dur="750"/>
                                        <p:tgtEl>
                                          <p:spTgt spid="467978"/>
                                        </p:tgtEl>
                                      </p:cBhvr>
                                    </p:animEffect>
                                  </p:childTnLst>
                                </p:cTn>
                              </p:par>
                            </p:childTnLst>
                          </p:cTn>
                        </p:par>
                        <p:par>
                          <p:cTn id="54" fill="hold">
                            <p:stCondLst>
                              <p:cond delay="750"/>
                            </p:stCondLst>
                            <p:childTnLst>
                              <p:par>
                                <p:cTn id="55" presetID="22" presetClass="entr" presetSubtype="2" fill="hold" grpId="0"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right)">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72" grpId="0"/>
      <p:bldP spid="11273" grpId="0"/>
      <p:bldP spid="11274" grpId="0"/>
      <p:bldP spid="467978" grpId="0"/>
      <p:bldP spid="467981" grpId="0"/>
      <p:bldP spid="467982" grpId="0"/>
      <p:bldP spid="467983" grpId="0"/>
      <p:bldP spid="2" grpId="0" animBg="1"/>
      <p:bldP spid="19"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pPr>
              <a:defRPr/>
            </a:pPr>
            <a:fld id="{978670B8-4B22-4348-88F2-1C89D5432559}" type="slidenum">
              <a:rPr lang="en-US" altLang="zh-TW" smtClean="0">
                <a:solidFill>
                  <a:srgbClr val="FFFFFF">
                    <a:lumMod val="85000"/>
                  </a:srgbClr>
                </a:solidFill>
              </a:rPr>
              <a:pPr>
                <a:defRPr/>
              </a:pPr>
              <a:t>100</a:t>
            </a:fld>
            <a:endParaRPr lang="en-US" altLang="zh-TW" dirty="0">
              <a:solidFill>
                <a:srgbClr val="FFFFFF">
                  <a:lumMod val="85000"/>
                </a:srgbClr>
              </a:solidFill>
            </a:endParaRPr>
          </a:p>
        </p:txBody>
      </p:sp>
      <p:sp>
        <p:nvSpPr>
          <p:cNvPr id="3" name="文字方塊 2"/>
          <p:cNvSpPr txBox="1"/>
          <p:nvPr/>
        </p:nvSpPr>
        <p:spPr>
          <a:xfrm>
            <a:off x="1055440" y="44625"/>
            <a:ext cx="942694" cy="461665"/>
          </a:xfrm>
          <a:prstGeom prst="rect">
            <a:avLst/>
          </a:prstGeom>
          <a:noFill/>
        </p:spPr>
        <p:txBody>
          <a:bodyPr wrap="none" rtlCol="0">
            <a:spAutoFit/>
          </a:bodyPr>
          <a:lstStyle/>
          <a:p>
            <a:r>
              <a:rPr lang="en-US" altLang="zh-TW" dirty="0"/>
              <a:t>117(r)</a:t>
            </a:r>
            <a:endParaRPr lang="zh-TW" altLang="en-US" dirty="0"/>
          </a:p>
        </p:txBody>
      </p:sp>
      <p:graphicFrame>
        <p:nvGraphicFramePr>
          <p:cNvPr id="4" name="物件 3"/>
          <p:cNvGraphicFramePr>
            <a:graphicFrameLocks noChangeAspect="1"/>
          </p:cNvGraphicFramePr>
          <p:nvPr>
            <p:extLst/>
          </p:nvPr>
        </p:nvGraphicFramePr>
        <p:xfrm>
          <a:off x="1847528" y="52794"/>
          <a:ext cx="4205124" cy="892440"/>
        </p:xfrm>
        <a:graphic>
          <a:graphicData uri="http://schemas.openxmlformats.org/presentationml/2006/ole">
            <mc:AlternateContent xmlns:mc="http://schemas.openxmlformats.org/markup-compatibility/2006">
              <mc:Choice xmlns:v="urn:schemas-microsoft-com:vml" Requires="v">
                <p:oleObj spid="_x0000_s1019628" name="Equation" r:id="rId3" imgW="2273040" imgH="482400" progId="Equation.DSMT4">
                  <p:embed/>
                </p:oleObj>
              </mc:Choice>
              <mc:Fallback>
                <p:oleObj name="Equation" r:id="rId3" imgW="2273040" imgH="482400" progId="Equation.DSMT4">
                  <p:embed/>
                  <p:pic>
                    <p:nvPicPr>
                      <p:cNvPr id="4" name="物件 3"/>
                      <p:cNvPicPr>
                        <a:picLocks noChangeAspect="1" noChangeArrowheads="1"/>
                      </p:cNvPicPr>
                      <p:nvPr/>
                    </p:nvPicPr>
                    <p:blipFill>
                      <a:blip r:embed="rId4"/>
                      <a:srcRect/>
                      <a:stretch>
                        <a:fillRect/>
                      </a:stretch>
                    </p:blipFill>
                    <p:spPr bwMode="auto">
                      <a:xfrm>
                        <a:off x="1847528" y="52794"/>
                        <a:ext cx="4205124" cy="892440"/>
                      </a:xfrm>
                      <a:prstGeom prst="rect">
                        <a:avLst/>
                      </a:prstGeom>
                      <a:noFill/>
                      <a:ln>
                        <a:noFill/>
                      </a:ln>
                      <a:extLst/>
                    </p:spPr>
                  </p:pic>
                </p:oleObj>
              </mc:Fallback>
            </mc:AlternateContent>
          </a:graphicData>
        </a:graphic>
      </p:graphicFrame>
      <p:cxnSp>
        <p:nvCxnSpPr>
          <p:cNvPr id="11" name="直線接點 10"/>
          <p:cNvCxnSpPr/>
          <p:nvPr/>
        </p:nvCxnSpPr>
        <p:spPr bwMode="auto">
          <a:xfrm>
            <a:off x="6096000" y="21368"/>
            <a:ext cx="0" cy="6588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38" name="文字方塊 37"/>
          <p:cNvSpPr txBox="1"/>
          <p:nvPr/>
        </p:nvSpPr>
        <p:spPr>
          <a:xfrm>
            <a:off x="1245396" y="940658"/>
            <a:ext cx="3321743" cy="400110"/>
          </a:xfrm>
          <a:prstGeom prst="rect">
            <a:avLst/>
          </a:prstGeom>
          <a:noFill/>
        </p:spPr>
        <p:txBody>
          <a:bodyPr wrap="none" rtlCol="0">
            <a:spAutoFit/>
          </a:bodyPr>
          <a:lstStyle/>
          <a:p>
            <a:r>
              <a:rPr lang="en-US" altLang="zh-TW" sz="2000" dirty="0">
                <a:solidFill>
                  <a:srgbClr val="0000CC"/>
                </a:solidFill>
              </a:rPr>
              <a:t>associated homogeneous prob.</a:t>
            </a:r>
            <a:endParaRPr lang="zh-TW" altLang="en-US" sz="2000" dirty="0">
              <a:solidFill>
                <a:srgbClr val="0000CC"/>
              </a:solidFill>
            </a:endParaRPr>
          </a:p>
        </p:txBody>
      </p:sp>
      <p:graphicFrame>
        <p:nvGraphicFramePr>
          <p:cNvPr id="42" name="物件 41"/>
          <p:cNvGraphicFramePr>
            <a:graphicFrameLocks noChangeAspect="1"/>
          </p:cNvGraphicFramePr>
          <p:nvPr>
            <p:extLst/>
          </p:nvPr>
        </p:nvGraphicFramePr>
        <p:xfrm>
          <a:off x="1168324" y="1345913"/>
          <a:ext cx="4792662" cy="893763"/>
        </p:xfrm>
        <a:graphic>
          <a:graphicData uri="http://schemas.openxmlformats.org/presentationml/2006/ole">
            <mc:AlternateContent xmlns:mc="http://schemas.openxmlformats.org/markup-compatibility/2006">
              <mc:Choice xmlns:v="urn:schemas-microsoft-com:vml" Requires="v">
                <p:oleObj spid="_x0000_s1019629" name="Equation" r:id="rId5" imgW="2590560" imgH="482400" progId="Equation.DSMT4">
                  <p:embed/>
                </p:oleObj>
              </mc:Choice>
              <mc:Fallback>
                <p:oleObj name="Equation" r:id="rId5" imgW="2590560" imgH="482400" progId="Equation.DSMT4">
                  <p:embed/>
                  <p:pic>
                    <p:nvPicPr>
                      <p:cNvPr id="42" name="物件 41"/>
                      <p:cNvPicPr>
                        <a:picLocks noChangeAspect="1" noChangeArrowheads="1"/>
                      </p:cNvPicPr>
                      <p:nvPr/>
                    </p:nvPicPr>
                    <p:blipFill>
                      <a:blip r:embed="rId6"/>
                      <a:srcRect/>
                      <a:stretch>
                        <a:fillRect/>
                      </a:stretch>
                    </p:blipFill>
                    <p:spPr bwMode="auto">
                      <a:xfrm>
                        <a:off x="1168324" y="1345913"/>
                        <a:ext cx="4792662" cy="893763"/>
                      </a:xfrm>
                      <a:prstGeom prst="rect">
                        <a:avLst/>
                      </a:prstGeom>
                      <a:noFill/>
                      <a:ln>
                        <a:noFill/>
                      </a:ln>
                      <a:extLst/>
                    </p:spPr>
                  </p:pic>
                </p:oleObj>
              </mc:Fallback>
            </mc:AlternateContent>
          </a:graphicData>
        </a:graphic>
      </p:graphicFrame>
      <p:sp>
        <p:nvSpPr>
          <p:cNvPr id="44" name="AutoShape 25"/>
          <p:cNvSpPr>
            <a:spLocks noChangeArrowheads="1"/>
          </p:cNvSpPr>
          <p:nvPr/>
        </p:nvSpPr>
        <p:spPr bwMode="auto">
          <a:xfrm>
            <a:off x="1255451" y="2456912"/>
            <a:ext cx="252000" cy="180000"/>
          </a:xfrm>
          <a:prstGeom prst="rightArrow">
            <a:avLst>
              <a:gd name="adj1" fmla="val 50000"/>
              <a:gd name="adj2" fmla="val 36735"/>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48" name="物件 47"/>
          <p:cNvGraphicFramePr>
            <a:graphicFrameLocks noChangeAspect="1"/>
          </p:cNvGraphicFramePr>
          <p:nvPr>
            <p:extLst/>
          </p:nvPr>
        </p:nvGraphicFramePr>
        <p:xfrm>
          <a:off x="1642465" y="2269715"/>
          <a:ext cx="2959100" cy="479425"/>
        </p:xfrm>
        <a:graphic>
          <a:graphicData uri="http://schemas.openxmlformats.org/presentationml/2006/ole">
            <mc:AlternateContent xmlns:mc="http://schemas.openxmlformats.org/markup-compatibility/2006">
              <mc:Choice xmlns:v="urn:schemas-microsoft-com:vml" Requires="v">
                <p:oleObj spid="_x0000_s1019630" name="Equation" r:id="rId7" imgW="1409400" imgH="228600" progId="Equation.DSMT4">
                  <p:embed/>
                </p:oleObj>
              </mc:Choice>
              <mc:Fallback>
                <p:oleObj name="Equation" r:id="rId7" imgW="1409400" imgH="228600" progId="Equation.DSMT4">
                  <p:embed/>
                  <p:pic>
                    <p:nvPicPr>
                      <p:cNvPr id="48" name="物件 47"/>
                      <p:cNvPicPr>
                        <a:picLocks noChangeAspect="1" noChangeArrowheads="1"/>
                      </p:cNvPicPr>
                      <p:nvPr/>
                    </p:nvPicPr>
                    <p:blipFill>
                      <a:blip r:embed="rId8"/>
                      <a:srcRect/>
                      <a:stretch>
                        <a:fillRect/>
                      </a:stretch>
                    </p:blipFill>
                    <p:spPr bwMode="auto">
                      <a:xfrm>
                        <a:off x="1642465" y="2269715"/>
                        <a:ext cx="2959100" cy="479425"/>
                      </a:xfrm>
                      <a:prstGeom prst="rect">
                        <a:avLst/>
                      </a:prstGeom>
                      <a:noFill/>
                      <a:ln>
                        <a:noFill/>
                      </a:ln>
                      <a:extLst/>
                    </p:spPr>
                  </p:pic>
                </p:oleObj>
              </mc:Fallback>
            </mc:AlternateContent>
          </a:graphicData>
        </a:graphic>
      </p:graphicFrame>
      <p:sp>
        <p:nvSpPr>
          <p:cNvPr id="49" name="文字方塊 48"/>
          <p:cNvSpPr txBox="1"/>
          <p:nvPr/>
        </p:nvSpPr>
        <p:spPr>
          <a:xfrm>
            <a:off x="1333375" y="2807323"/>
            <a:ext cx="1258678" cy="430887"/>
          </a:xfrm>
          <a:prstGeom prst="rect">
            <a:avLst/>
          </a:prstGeom>
          <a:noFill/>
        </p:spPr>
        <p:txBody>
          <a:bodyPr wrap="none" rtlCol="0">
            <a:spAutoFit/>
          </a:bodyPr>
          <a:lstStyle/>
          <a:p>
            <a:r>
              <a:rPr lang="en-US" altLang="zh-TW" sz="2200" dirty="0">
                <a:solidFill>
                  <a:srgbClr val="0000CC"/>
                </a:solidFill>
              </a:rPr>
              <a:t>from BC:</a:t>
            </a:r>
            <a:endParaRPr lang="zh-TW" altLang="en-US" sz="2200" dirty="0">
              <a:solidFill>
                <a:srgbClr val="0000CC"/>
              </a:solidFill>
            </a:endParaRPr>
          </a:p>
        </p:txBody>
      </p:sp>
      <p:graphicFrame>
        <p:nvGraphicFramePr>
          <p:cNvPr id="51" name="物件 50"/>
          <p:cNvGraphicFramePr>
            <a:graphicFrameLocks noChangeAspect="1"/>
          </p:cNvGraphicFramePr>
          <p:nvPr>
            <p:extLst/>
          </p:nvPr>
        </p:nvGraphicFramePr>
        <p:xfrm>
          <a:off x="2590644" y="2820696"/>
          <a:ext cx="1363662" cy="446087"/>
        </p:xfrm>
        <a:graphic>
          <a:graphicData uri="http://schemas.openxmlformats.org/presentationml/2006/ole">
            <mc:AlternateContent xmlns:mc="http://schemas.openxmlformats.org/markup-compatibility/2006">
              <mc:Choice xmlns:v="urn:schemas-microsoft-com:vml" Requires="v">
                <p:oleObj spid="_x0000_s1019631" name="Equation" r:id="rId9" imgW="698400" imgH="228600" progId="Equation.DSMT4">
                  <p:embed/>
                </p:oleObj>
              </mc:Choice>
              <mc:Fallback>
                <p:oleObj name="Equation" r:id="rId9" imgW="698400" imgH="228600" progId="Equation.DSMT4">
                  <p:embed/>
                  <p:pic>
                    <p:nvPicPr>
                      <p:cNvPr id="51" name="物件 50"/>
                      <p:cNvPicPr>
                        <a:picLocks noChangeAspect="1" noChangeArrowheads="1"/>
                      </p:cNvPicPr>
                      <p:nvPr/>
                    </p:nvPicPr>
                    <p:blipFill>
                      <a:blip r:embed="rId10"/>
                      <a:srcRect/>
                      <a:stretch>
                        <a:fillRect/>
                      </a:stretch>
                    </p:blipFill>
                    <p:spPr bwMode="auto">
                      <a:xfrm>
                        <a:off x="2590644" y="2820696"/>
                        <a:ext cx="1363662" cy="446087"/>
                      </a:xfrm>
                      <a:prstGeom prst="rect">
                        <a:avLst/>
                      </a:prstGeom>
                      <a:noFill/>
                      <a:ln>
                        <a:noFill/>
                      </a:ln>
                      <a:extLst/>
                    </p:spPr>
                  </p:pic>
                </p:oleObj>
              </mc:Fallback>
            </mc:AlternateContent>
          </a:graphicData>
        </a:graphic>
      </p:graphicFrame>
      <p:graphicFrame>
        <p:nvGraphicFramePr>
          <p:cNvPr id="52" name="物件 51"/>
          <p:cNvGraphicFramePr>
            <a:graphicFrameLocks noChangeAspect="1"/>
          </p:cNvGraphicFramePr>
          <p:nvPr>
            <p:extLst/>
          </p:nvPr>
        </p:nvGraphicFramePr>
        <p:xfrm>
          <a:off x="2589684" y="3228975"/>
          <a:ext cx="1562100" cy="446088"/>
        </p:xfrm>
        <a:graphic>
          <a:graphicData uri="http://schemas.openxmlformats.org/presentationml/2006/ole">
            <mc:AlternateContent xmlns:mc="http://schemas.openxmlformats.org/markup-compatibility/2006">
              <mc:Choice xmlns:v="urn:schemas-microsoft-com:vml" Requires="v">
                <p:oleObj spid="_x0000_s1019632" name="Equation" r:id="rId11" imgW="799920" imgH="228600" progId="Equation.DSMT4">
                  <p:embed/>
                </p:oleObj>
              </mc:Choice>
              <mc:Fallback>
                <p:oleObj name="Equation" r:id="rId11" imgW="799920" imgH="228600" progId="Equation.DSMT4">
                  <p:embed/>
                  <p:pic>
                    <p:nvPicPr>
                      <p:cNvPr id="52" name="物件 51"/>
                      <p:cNvPicPr>
                        <a:picLocks noChangeAspect="1" noChangeArrowheads="1"/>
                      </p:cNvPicPr>
                      <p:nvPr/>
                    </p:nvPicPr>
                    <p:blipFill>
                      <a:blip r:embed="rId12"/>
                      <a:srcRect/>
                      <a:stretch>
                        <a:fillRect/>
                      </a:stretch>
                    </p:blipFill>
                    <p:spPr bwMode="auto">
                      <a:xfrm>
                        <a:off x="2589684" y="3228975"/>
                        <a:ext cx="1562100" cy="446088"/>
                      </a:xfrm>
                      <a:prstGeom prst="rect">
                        <a:avLst/>
                      </a:prstGeom>
                      <a:noFill/>
                      <a:ln>
                        <a:noFill/>
                      </a:ln>
                      <a:extLst/>
                    </p:spPr>
                  </p:pic>
                </p:oleObj>
              </mc:Fallback>
            </mc:AlternateContent>
          </a:graphicData>
        </a:graphic>
      </p:graphicFrame>
      <p:sp>
        <p:nvSpPr>
          <p:cNvPr id="53" name="AutoShape 25"/>
          <p:cNvSpPr>
            <a:spLocks noChangeArrowheads="1"/>
          </p:cNvSpPr>
          <p:nvPr/>
        </p:nvSpPr>
        <p:spPr bwMode="auto">
          <a:xfrm>
            <a:off x="1359208" y="3859565"/>
            <a:ext cx="252000" cy="180000"/>
          </a:xfrm>
          <a:prstGeom prst="rightArrow">
            <a:avLst>
              <a:gd name="adj1" fmla="val 50000"/>
              <a:gd name="adj2" fmla="val 36735"/>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54" name="物件 53"/>
          <p:cNvGraphicFramePr>
            <a:graphicFrameLocks noChangeAspect="1"/>
          </p:cNvGraphicFramePr>
          <p:nvPr>
            <p:extLst/>
          </p:nvPr>
        </p:nvGraphicFramePr>
        <p:xfrm>
          <a:off x="1812925" y="3659189"/>
          <a:ext cx="2825750" cy="504825"/>
        </p:xfrm>
        <a:graphic>
          <a:graphicData uri="http://schemas.openxmlformats.org/presentationml/2006/ole">
            <mc:AlternateContent xmlns:mc="http://schemas.openxmlformats.org/markup-compatibility/2006">
              <mc:Choice xmlns:v="urn:schemas-microsoft-com:vml" Requires="v">
                <p:oleObj spid="_x0000_s1019633" name="Equation" r:id="rId13" imgW="1346040" imgH="241200" progId="Equation.DSMT4">
                  <p:embed/>
                </p:oleObj>
              </mc:Choice>
              <mc:Fallback>
                <p:oleObj name="Equation" r:id="rId13" imgW="1346040" imgH="241200" progId="Equation.DSMT4">
                  <p:embed/>
                  <p:pic>
                    <p:nvPicPr>
                      <p:cNvPr id="54" name="物件 53"/>
                      <p:cNvPicPr>
                        <a:picLocks noChangeAspect="1" noChangeArrowheads="1"/>
                      </p:cNvPicPr>
                      <p:nvPr/>
                    </p:nvPicPr>
                    <p:blipFill>
                      <a:blip r:embed="rId14"/>
                      <a:srcRect/>
                      <a:stretch>
                        <a:fillRect/>
                      </a:stretch>
                    </p:blipFill>
                    <p:spPr bwMode="auto">
                      <a:xfrm>
                        <a:off x="1812925" y="3659189"/>
                        <a:ext cx="2825750" cy="504825"/>
                      </a:xfrm>
                      <a:prstGeom prst="rect">
                        <a:avLst/>
                      </a:prstGeom>
                      <a:noFill/>
                      <a:ln>
                        <a:noFill/>
                      </a:ln>
                      <a:extLst/>
                    </p:spPr>
                  </p:pic>
                </p:oleObj>
              </mc:Fallback>
            </mc:AlternateContent>
          </a:graphicData>
        </a:graphic>
      </p:graphicFrame>
      <p:graphicFrame>
        <p:nvGraphicFramePr>
          <p:cNvPr id="55" name="物件 54"/>
          <p:cNvGraphicFramePr>
            <a:graphicFrameLocks noChangeAspect="1"/>
          </p:cNvGraphicFramePr>
          <p:nvPr>
            <p:extLst/>
          </p:nvPr>
        </p:nvGraphicFramePr>
        <p:xfrm>
          <a:off x="6467121" y="6060076"/>
          <a:ext cx="4559300" cy="530225"/>
        </p:xfrm>
        <a:graphic>
          <a:graphicData uri="http://schemas.openxmlformats.org/presentationml/2006/ole">
            <mc:AlternateContent xmlns:mc="http://schemas.openxmlformats.org/markup-compatibility/2006">
              <mc:Choice xmlns:v="urn:schemas-microsoft-com:vml" Requires="v">
                <p:oleObj spid="_x0000_s1019634" name="Equation" r:id="rId15" imgW="2400120" imgH="279360" progId="Equation.DSMT4">
                  <p:embed/>
                </p:oleObj>
              </mc:Choice>
              <mc:Fallback>
                <p:oleObj name="Equation" r:id="rId15" imgW="2400120" imgH="279360" progId="Equation.DSMT4">
                  <p:embed/>
                  <p:pic>
                    <p:nvPicPr>
                      <p:cNvPr id="55" name="物件 54"/>
                      <p:cNvPicPr>
                        <a:picLocks noChangeAspect="1" noChangeArrowheads="1"/>
                      </p:cNvPicPr>
                      <p:nvPr/>
                    </p:nvPicPr>
                    <p:blipFill>
                      <a:blip r:embed="rId16"/>
                      <a:srcRect r="-3038"/>
                      <a:stretch>
                        <a:fillRect/>
                      </a:stretch>
                    </p:blipFill>
                    <p:spPr bwMode="auto">
                      <a:xfrm>
                        <a:off x="6467121" y="6060076"/>
                        <a:ext cx="4559300" cy="530225"/>
                      </a:xfrm>
                      <a:prstGeom prst="rect">
                        <a:avLst/>
                      </a:prstGeom>
                      <a:solidFill>
                        <a:srgbClr val="FFC000"/>
                      </a:solidFill>
                      <a:ln>
                        <a:noFill/>
                      </a:ln>
                      <a:extLst/>
                    </p:spPr>
                  </p:pic>
                </p:oleObj>
              </mc:Fallback>
            </mc:AlternateContent>
          </a:graphicData>
        </a:graphic>
      </p:graphicFrame>
      <p:sp>
        <p:nvSpPr>
          <p:cNvPr id="56" name="文字方塊 55"/>
          <p:cNvSpPr txBox="1"/>
          <p:nvPr/>
        </p:nvSpPr>
        <p:spPr>
          <a:xfrm>
            <a:off x="1237197" y="4118564"/>
            <a:ext cx="4153701" cy="1015663"/>
          </a:xfrm>
          <a:prstGeom prst="rect">
            <a:avLst/>
          </a:prstGeom>
          <a:noFill/>
        </p:spPr>
        <p:txBody>
          <a:bodyPr wrap="none" rtlCol="0">
            <a:spAutoFit/>
          </a:bodyPr>
          <a:lstStyle/>
          <a:p>
            <a:r>
              <a:rPr lang="en-US" altLang="zh-TW" sz="2000" dirty="0">
                <a:solidFill>
                  <a:srgbClr val="0000CC"/>
                </a:solidFill>
              </a:rPr>
              <a:t>Need to find </a:t>
            </a:r>
            <a:r>
              <a:rPr lang="en-US" altLang="zh-TW" sz="2000" dirty="0" err="1">
                <a:solidFill>
                  <a:srgbClr val="0000CC"/>
                </a:solidFill>
              </a:rPr>
              <a:t>adjoint</a:t>
            </a:r>
            <a:r>
              <a:rPr lang="en-US" altLang="zh-TW" sz="2000" dirty="0">
                <a:solidFill>
                  <a:srgbClr val="0000CC"/>
                </a:solidFill>
              </a:rPr>
              <a:t> homogeneous sol.</a:t>
            </a:r>
          </a:p>
          <a:p>
            <a:r>
              <a:rPr lang="en-US" altLang="zh-TW" sz="2000" dirty="0">
                <a:solidFill>
                  <a:srgbClr val="0000CC"/>
                </a:solidFill>
              </a:rPr>
              <a:t>For this problem, </a:t>
            </a:r>
            <a:r>
              <a:rPr lang="en-US" altLang="zh-TW" sz="2000" i="1" dirty="0">
                <a:solidFill>
                  <a:srgbClr val="0000CC"/>
                </a:solidFill>
              </a:rPr>
              <a:t>L</a:t>
            </a:r>
            <a:r>
              <a:rPr lang="en-US" altLang="zh-TW" sz="2000" dirty="0">
                <a:solidFill>
                  <a:srgbClr val="0000CC"/>
                </a:solidFill>
              </a:rPr>
              <a:t>=</a:t>
            </a:r>
            <a:r>
              <a:rPr lang="en-US" altLang="zh-TW" sz="2000" i="1" dirty="0">
                <a:solidFill>
                  <a:srgbClr val="0000CC"/>
                </a:solidFill>
              </a:rPr>
              <a:t>L*. </a:t>
            </a:r>
          </a:p>
          <a:p>
            <a:r>
              <a:rPr lang="en-US" altLang="zh-TW" sz="2000" dirty="0">
                <a:solidFill>
                  <a:srgbClr val="0000CC"/>
                </a:solidFill>
              </a:rPr>
              <a:t>For </a:t>
            </a:r>
            <a:r>
              <a:rPr lang="en-US" altLang="zh-TW" sz="2000" dirty="0" err="1">
                <a:solidFill>
                  <a:srgbClr val="0000CC"/>
                </a:solidFill>
              </a:rPr>
              <a:t>adjoint</a:t>
            </a:r>
            <a:r>
              <a:rPr lang="en-US" altLang="zh-TW" sz="2000" dirty="0">
                <a:solidFill>
                  <a:srgbClr val="0000CC"/>
                </a:solidFill>
              </a:rPr>
              <a:t> boundary condition, since</a:t>
            </a:r>
            <a:endParaRPr lang="zh-TW" altLang="en-US" sz="2000" i="1" dirty="0">
              <a:solidFill>
                <a:srgbClr val="0000CC"/>
              </a:solidFill>
            </a:endParaRPr>
          </a:p>
        </p:txBody>
      </p:sp>
      <p:sp>
        <p:nvSpPr>
          <p:cNvPr id="57" name="AutoShape 25"/>
          <p:cNvSpPr>
            <a:spLocks noChangeArrowheads="1"/>
          </p:cNvSpPr>
          <p:nvPr/>
        </p:nvSpPr>
        <p:spPr bwMode="auto">
          <a:xfrm>
            <a:off x="1222337" y="5828453"/>
            <a:ext cx="252000" cy="180000"/>
          </a:xfrm>
          <a:prstGeom prst="rightArrow">
            <a:avLst>
              <a:gd name="adj1" fmla="val 50000"/>
              <a:gd name="adj2" fmla="val 36735"/>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58" name="物件 57"/>
          <p:cNvGraphicFramePr>
            <a:graphicFrameLocks noChangeAspect="1"/>
          </p:cNvGraphicFramePr>
          <p:nvPr>
            <p:extLst/>
          </p:nvPr>
        </p:nvGraphicFramePr>
        <p:xfrm>
          <a:off x="1649021" y="5048916"/>
          <a:ext cx="2389188" cy="676275"/>
        </p:xfrm>
        <a:graphic>
          <a:graphicData uri="http://schemas.openxmlformats.org/presentationml/2006/ole">
            <mc:AlternateContent xmlns:mc="http://schemas.openxmlformats.org/markup-compatibility/2006">
              <mc:Choice xmlns:v="urn:schemas-microsoft-com:vml" Requires="v">
                <p:oleObj spid="_x0000_s1019635" name="Equation" r:id="rId17" imgW="1257120" imgH="355320" progId="Equation.DSMT4">
                  <p:embed/>
                </p:oleObj>
              </mc:Choice>
              <mc:Fallback>
                <p:oleObj name="Equation" r:id="rId17" imgW="1257120" imgH="355320" progId="Equation.DSMT4">
                  <p:embed/>
                  <p:pic>
                    <p:nvPicPr>
                      <p:cNvPr id="58" name="物件 57"/>
                      <p:cNvPicPr>
                        <a:picLocks noChangeAspect="1" noChangeArrowheads="1"/>
                      </p:cNvPicPr>
                      <p:nvPr/>
                    </p:nvPicPr>
                    <p:blipFill>
                      <a:blip r:embed="rId18"/>
                      <a:srcRect r="-3038"/>
                      <a:stretch>
                        <a:fillRect/>
                      </a:stretch>
                    </p:blipFill>
                    <p:spPr bwMode="auto">
                      <a:xfrm>
                        <a:off x="1649021" y="5048916"/>
                        <a:ext cx="2389188" cy="676275"/>
                      </a:xfrm>
                      <a:prstGeom prst="rect">
                        <a:avLst/>
                      </a:prstGeom>
                      <a:noFill/>
                      <a:ln>
                        <a:noFill/>
                      </a:ln>
                      <a:extLst/>
                    </p:spPr>
                  </p:pic>
                </p:oleObj>
              </mc:Fallback>
            </mc:AlternateContent>
          </a:graphicData>
        </a:graphic>
      </p:graphicFrame>
      <p:sp>
        <p:nvSpPr>
          <p:cNvPr id="22" name="文字方塊 21"/>
          <p:cNvSpPr txBox="1"/>
          <p:nvPr/>
        </p:nvSpPr>
        <p:spPr>
          <a:xfrm>
            <a:off x="1510278" y="5703010"/>
            <a:ext cx="4394152" cy="769441"/>
          </a:xfrm>
          <a:prstGeom prst="rect">
            <a:avLst/>
          </a:prstGeom>
          <a:noFill/>
        </p:spPr>
        <p:txBody>
          <a:bodyPr wrap="none" rtlCol="0">
            <a:spAutoFit/>
          </a:bodyPr>
          <a:lstStyle/>
          <a:p>
            <a:r>
              <a:rPr lang="en-US" altLang="zh-TW" sz="2200" dirty="0" err="1">
                <a:solidFill>
                  <a:srgbClr val="0000CC"/>
                </a:solidFill>
              </a:rPr>
              <a:t>adjoint</a:t>
            </a:r>
            <a:r>
              <a:rPr lang="en-US" altLang="zh-TW" sz="2200" dirty="0">
                <a:solidFill>
                  <a:srgbClr val="0000CC"/>
                </a:solidFill>
              </a:rPr>
              <a:t> BC </a:t>
            </a:r>
            <a:r>
              <a:rPr lang="en-US" altLang="zh-TW" sz="2200" dirty="0">
                <a:solidFill>
                  <a:srgbClr val="0000CC"/>
                </a:solidFill>
                <a:sym typeface="Wingdings" panose="05000000000000000000" pitchFamily="2" charset="2"/>
              </a:rPr>
              <a:t></a:t>
            </a:r>
            <a:r>
              <a:rPr lang="en-US" altLang="zh-TW" sz="2200" dirty="0">
                <a:solidFill>
                  <a:srgbClr val="0000CC"/>
                </a:solidFill>
              </a:rPr>
              <a:t> </a:t>
            </a:r>
            <a:r>
              <a:rPr lang="en-US" altLang="zh-TW" sz="2200" dirty="0" err="1">
                <a:solidFill>
                  <a:srgbClr val="0000CC"/>
                </a:solidFill>
              </a:rPr>
              <a:t>adjoint</a:t>
            </a:r>
            <a:r>
              <a:rPr lang="en-US" altLang="zh-TW" sz="2200" dirty="0">
                <a:solidFill>
                  <a:srgbClr val="0000CC"/>
                </a:solidFill>
              </a:rPr>
              <a:t> homogeneous</a:t>
            </a:r>
          </a:p>
          <a:p>
            <a:r>
              <a:rPr lang="en-US" altLang="zh-TW" sz="2200" dirty="0">
                <a:solidFill>
                  <a:srgbClr val="0000CC"/>
                </a:solidFill>
              </a:rPr>
              <a:t>solution</a:t>
            </a:r>
            <a:endParaRPr lang="zh-TW" altLang="en-US" sz="2200" dirty="0">
              <a:solidFill>
                <a:srgbClr val="0000CC"/>
              </a:solidFill>
            </a:endParaRPr>
          </a:p>
        </p:txBody>
      </p:sp>
    </p:spTree>
    <p:extLst>
      <p:ext uri="{BB962C8B-B14F-4D97-AF65-F5344CB8AC3E}">
        <p14:creationId xmlns:p14="http://schemas.microsoft.com/office/powerpoint/2010/main" val="86181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left)">
                                      <p:cBhvr>
                                        <p:cTn id="29" dur="500"/>
                                        <p:tgtEl>
                                          <p:spTgt spid="44"/>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left)">
                                      <p:cBhvr>
                                        <p:cTn id="38" dur="500"/>
                                        <p:tgtEl>
                                          <p:spTgt spid="49"/>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left)">
                                      <p:cBhvr>
                                        <p:cTn id="42" dur="500"/>
                                        <p:tgtEl>
                                          <p:spTgt spid="51"/>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left)">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left)">
                                      <p:cBhvr>
                                        <p:cTn id="55" dur="500"/>
                                        <p:tgtEl>
                                          <p:spTgt spid="54"/>
                                        </p:tgtEl>
                                      </p:cBhvr>
                                    </p:animEffect>
                                  </p:childTnLst>
                                </p:cTn>
                              </p:par>
                            </p:childTnLst>
                          </p:cTn>
                        </p:par>
                        <p:par>
                          <p:cTn id="56" fill="hold">
                            <p:stCondLst>
                              <p:cond delay="1000"/>
                            </p:stCondLst>
                            <p:childTnLst>
                              <p:par>
                                <p:cTn id="57" presetID="22" presetClass="entr" presetSubtype="8"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wipe(left)">
                                      <p:cBhvr>
                                        <p:cTn id="59" dur="500"/>
                                        <p:tgtEl>
                                          <p:spTgt spid="5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56">
                                            <p:txEl>
                                              <p:pRg st="0" end="0"/>
                                            </p:txEl>
                                          </p:spTgt>
                                        </p:tgtEl>
                                        <p:attrNameLst>
                                          <p:attrName>style.visibility</p:attrName>
                                        </p:attrNameLst>
                                      </p:cBhvr>
                                      <p:to>
                                        <p:strVal val="visible"/>
                                      </p:to>
                                    </p:set>
                                    <p:animEffect transition="in" filter="wipe(left)">
                                      <p:cBhvr>
                                        <p:cTn id="64" dur="500"/>
                                        <p:tgtEl>
                                          <p:spTgt spid="56">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56">
                                            <p:txEl>
                                              <p:pRg st="1" end="1"/>
                                            </p:txEl>
                                          </p:spTgt>
                                        </p:tgtEl>
                                        <p:attrNameLst>
                                          <p:attrName>style.visibility</p:attrName>
                                        </p:attrNameLst>
                                      </p:cBhvr>
                                      <p:to>
                                        <p:strVal val="visible"/>
                                      </p:to>
                                    </p:set>
                                    <p:animEffect transition="in" filter="wipe(left)">
                                      <p:cBhvr>
                                        <p:cTn id="69" dur="500"/>
                                        <p:tgtEl>
                                          <p:spTgt spid="56">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6">
                                            <p:txEl>
                                              <p:pRg st="2" end="2"/>
                                            </p:txEl>
                                          </p:spTgt>
                                        </p:tgtEl>
                                        <p:attrNameLst>
                                          <p:attrName>style.visibility</p:attrName>
                                        </p:attrNameLst>
                                      </p:cBhvr>
                                      <p:to>
                                        <p:strVal val="visible"/>
                                      </p:to>
                                    </p:set>
                                    <p:animEffect transition="in" filter="wipe(left)">
                                      <p:cBhvr>
                                        <p:cTn id="74" dur="500"/>
                                        <p:tgtEl>
                                          <p:spTgt spid="56">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wipe(left)">
                                      <p:cBhvr>
                                        <p:cTn id="79" dur="500"/>
                                        <p:tgtEl>
                                          <p:spTgt spid="57"/>
                                        </p:tgtEl>
                                      </p:cBhvr>
                                    </p:animEffect>
                                  </p:childTnLst>
                                </p:cTn>
                              </p:par>
                            </p:childTnLst>
                          </p:cTn>
                        </p:par>
                        <p:par>
                          <p:cTn id="80" fill="hold">
                            <p:stCondLst>
                              <p:cond delay="500"/>
                            </p:stCondLst>
                            <p:childTnLst>
                              <p:par>
                                <p:cTn id="81" presetID="22" presetClass="entr" presetSubtype="8" fill="hold"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wipe(left)">
                                      <p:cBhvr>
                                        <p:cTn id="83" dur="500"/>
                                        <p:tgtEl>
                                          <p:spTgt spid="5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left)">
                                      <p:cBhvr>
                                        <p:cTn id="8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8" grpId="0"/>
      <p:bldP spid="44" grpId="0" animBg="1"/>
      <p:bldP spid="49" grpId="0"/>
      <p:bldP spid="53" grpId="0" animBg="1"/>
      <p:bldP spid="56" grpId="0" uiExpand="1" build="p"/>
      <p:bldP spid="57" grpId="0" animBg="1"/>
      <p:bldP spid="2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字方塊 37"/>
          <p:cNvSpPr txBox="1"/>
          <p:nvPr/>
        </p:nvSpPr>
        <p:spPr>
          <a:xfrm>
            <a:off x="1313037" y="5640186"/>
            <a:ext cx="2574744" cy="430887"/>
          </a:xfrm>
          <a:prstGeom prst="rect">
            <a:avLst/>
          </a:prstGeom>
          <a:noFill/>
        </p:spPr>
        <p:txBody>
          <a:bodyPr wrap="none" rtlCol="0">
            <a:spAutoFit/>
          </a:bodyPr>
          <a:lstStyle/>
          <a:p>
            <a:r>
              <a:rPr lang="en-US" altLang="zh-TW" sz="2200" dirty="0">
                <a:solidFill>
                  <a:srgbClr val="0000CC"/>
                </a:solidFill>
              </a:rPr>
              <a:t>3 eq. for 3 </a:t>
            </a:r>
            <a:r>
              <a:rPr lang="en-US" altLang="zh-TW" sz="2200" dirty="0" err="1">
                <a:solidFill>
                  <a:srgbClr val="0000CC"/>
                </a:solidFill>
              </a:rPr>
              <a:t>unonowns</a:t>
            </a:r>
            <a:endParaRPr lang="zh-TW" altLang="en-US" sz="2200" dirty="0">
              <a:solidFill>
                <a:srgbClr val="0000CC"/>
              </a:solidFill>
            </a:endParaRPr>
          </a:p>
        </p:txBody>
      </p:sp>
      <p:sp>
        <p:nvSpPr>
          <p:cNvPr id="2" name="投影片編號版面配置區 1"/>
          <p:cNvSpPr>
            <a:spLocks noGrp="1"/>
          </p:cNvSpPr>
          <p:nvPr>
            <p:ph type="sldNum" sz="quarter" idx="4"/>
          </p:nvPr>
        </p:nvSpPr>
        <p:spPr/>
        <p:txBody>
          <a:bodyPr/>
          <a:lstStyle/>
          <a:p>
            <a:pPr>
              <a:defRPr/>
            </a:pPr>
            <a:fld id="{978670B8-4B22-4348-88F2-1C89D5432559}" type="slidenum">
              <a:rPr lang="en-US" altLang="zh-TW" smtClean="0">
                <a:solidFill>
                  <a:srgbClr val="FFFFFF">
                    <a:lumMod val="85000"/>
                  </a:srgbClr>
                </a:solidFill>
              </a:rPr>
              <a:pPr>
                <a:defRPr/>
              </a:pPr>
              <a:t>101</a:t>
            </a:fld>
            <a:endParaRPr lang="en-US" altLang="zh-TW" dirty="0">
              <a:solidFill>
                <a:srgbClr val="FFFFFF">
                  <a:lumMod val="85000"/>
                </a:srgbClr>
              </a:solidFill>
            </a:endParaRPr>
          </a:p>
        </p:txBody>
      </p:sp>
      <p:sp>
        <p:nvSpPr>
          <p:cNvPr id="3" name="文字方塊 2"/>
          <p:cNvSpPr txBox="1"/>
          <p:nvPr/>
        </p:nvSpPr>
        <p:spPr>
          <a:xfrm>
            <a:off x="1055441" y="44625"/>
            <a:ext cx="634917" cy="461665"/>
          </a:xfrm>
          <a:prstGeom prst="rect">
            <a:avLst/>
          </a:prstGeom>
          <a:noFill/>
        </p:spPr>
        <p:txBody>
          <a:bodyPr wrap="none" rtlCol="0">
            <a:spAutoFit/>
          </a:bodyPr>
          <a:lstStyle/>
          <a:p>
            <a:r>
              <a:rPr lang="en-US" altLang="zh-TW" dirty="0"/>
              <a:t>118</a:t>
            </a:r>
            <a:endParaRPr lang="zh-TW" altLang="en-US" dirty="0"/>
          </a:p>
        </p:txBody>
      </p:sp>
      <p:graphicFrame>
        <p:nvGraphicFramePr>
          <p:cNvPr id="4" name="物件 3"/>
          <p:cNvGraphicFramePr>
            <a:graphicFrameLocks noChangeAspect="1"/>
          </p:cNvGraphicFramePr>
          <p:nvPr>
            <p:extLst>
              <p:ext uri="{D42A27DB-BD31-4B8C-83A1-F6EECF244321}">
                <p14:modId xmlns:p14="http://schemas.microsoft.com/office/powerpoint/2010/main" val="1347046699"/>
              </p:ext>
            </p:extLst>
          </p:nvPr>
        </p:nvGraphicFramePr>
        <p:xfrm>
          <a:off x="1767429" y="60304"/>
          <a:ext cx="3171825" cy="938212"/>
        </p:xfrm>
        <a:graphic>
          <a:graphicData uri="http://schemas.openxmlformats.org/presentationml/2006/ole">
            <mc:AlternateContent xmlns:mc="http://schemas.openxmlformats.org/markup-compatibility/2006">
              <mc:Choice xmlns:v="urn:schemas-microsoft-com:vml" Requires="v">
                <p:oleObj spid="_x0000_s1105525" name="Equation" r:id="rId3" imgW="1714320" imgH="507960" progId="Equation.DSMT4">
                  <p:embed/>
                </p:oleObj>
              </mc:Choice>
              <mc:Fallback>
                <p:oleObj name="Equation" r:id="rId3" imgW="1714320" imgH="507960" progId="Equation.DSMT4">
                  <p:embed/>
                  <p:pic>
                    <p:nvPicPr>
                      <p:cNvPr id="4" name="物件 3"/>
                      <p:cNvPicPr>
                        <a:picLocks noChangeAspect="1" noChangeArrowheads="1"/>
                      </p:cNvPicPr>
                      <p:nvPr/>
                    </p:nvPicPr>
                    <p:blipFill>
                      <a:blip r:embed="rId4"/>
                      <a:srcRect/>
                      <a:stretch>
                        <a:fillRect/>
                      </a:stretch>
                    </p:blipFill>
                    <p:spPr bwMode="auto">
                      <a:xfrm>
                        <a:off x="1767429" y="60304"/>
                        <a:ext cx="3171825" cy="938212"/>
                      </a:xfrm>
                      <a:prstGeom prst="rect">
                        <a:avLst/>
                      </a:prstGeom>
                      <a:noFill/>
                      <a:ln>
                        <a:noFill/>
                      </a:ln>
                      <a:extLst/>
                    </p:spPr>
                  </p:pic>
                </p:oleObj>
              </mc:Fallback>
            </mc:AlternateContent>
          </a:graphicData>
        </a:graphic>
      </p:graphicFrame>
      <p:cxnSp>
        <p:nvCxnSpPr>
          <p:cNvPr id="11" name="直線接點 10"/>
          <p:cNvCxnSpPr/>
          <p:nvPr/>
        </p:nvCxnSpPr>
        <p:spPr bwMode="auto">
          <a:xfrm>
            <a:off x="6096000" y="21368"/>
            <a:ext cx="0" cy="6588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aphicFrame>
        <p:nvGraphicFramePr>
          <p:cNvPr id="22" name="物件 21"/>
          <p:cNvGraphicFramePr>
            <a:graphicFrameLocks noChangeAspect="1"/>
          </p:cNvGraphicFramePr>
          <p:nvPr>
            <p:extLst>
              <p:ext uri="{D42A27DB-BD31-4B8C-83A1-F6EECF244321}">
                <p14:modId xmlns:p14="http://schemas.microsoft.com/office/powerpoint/2010/main" val="4128464433"/>
              </p:ext>
            </p:extLst>
          </p:nvPr>
        </p:nvGraphicFramePr>
        <p:xfrm>
          <a:off x="1440515" y="1292225"/>
          <a:ext cx="4533900" cy="965200"/>
        </p:xfrm>
        <a:graphic>
          <a:graphicData uri="http://schemas.openxmlformats.org/presentationml/2006/ole">
            <mc:AlternateContent xmlns:mc="http://schemas.openxmlformats.org/markup-compatibility/2006">
              <mc:Choice xmlns:v="urn:schemas-microsoft-com:vml" Requires="v">
                <p:oleObj spid="_x0000_s1105526" name="Equation" r:id="rId5" imgW="2387520" imgH="507960" progId="Equation.DSMT4">
                  <p:embed/>
                </p:oleObj>
              </mc:Choice>
              <mc:Fallback>
                <p:oleObj name="Equation" r:id="rId5" imgW="2387520" imgH="507960" progId="Equation.DSMT4">
                  <p:embed/>
                  <p:pic>
                    <p:nvPicPr>
                      <p:cNvPr id="37" name="物件 36"/>
                      <p:cNvPicPr>
                        <a:picLocks noChangeAspect="1" noChangeArrowheads="1"/>
                      </p:cNvPicPr>
                      <p:nvPr/>
                    </p:nvPicPr>
                    <p:blipFill>
                      <a:blip r:embed="rId6"/>
                      <a:srcRect/>
                      <a:stretch>
                        <a:fillRect/>
                      </a:stretch>
                    </p:blipFill>
                    <p:spPr bwMode="auto">
                      <a:xfrm>
                        <a:off x="1440515" y="1292225"/>
                        <a:ext cx="4533900" cy="965200"/>
                      </a:xfrm>
                      <a:prstGeom prst="rect">
                        <a:avLst/>
                      </a:prstGeom>
                      <a:noFill/>
                      <a:ln>
                        <a:noFill/>
                      </a:ln>
                      <a:extLst/>
                    </p:spPr>
                  </p:pic>
                </p:oleObj>
              </mc:Fallback>
            </mc:AlternateContent>
          </a:graphicData>
        </a:graphic>
      </p:graphicFrame>
      <p:sp>
        <p:nvSpPr>
          <p:cNvPr id="23" name="文字方塊 22"/>
          <p:cNvSpPr txBox="1"/>
          <p:nvPr/>
        </p:nvSpPr>
        <p:spPr>
          <a:xfrm>
            <a:off x="1245396" y="940658"/>
            <a:ext cx="3014223" cy="400110"/>
          </a:xfrm>
          <a:prstGeom prst="rect">
            <a:avLst/>
          </a:prstGeom>
          <a:noFill/>
        </p:spPr>
        <p:txBody>
          <a:bodyPr wrap="none" rtlCol="0">
            <a:spAutoFit/>
          </a:bodyPr>
          <a:lstStyle/>
          <a:p>
            <a:r>
              <a:rPr lang="en-US" altLang="zh-TW" sz="2000" dirty="0">
                <a:solidFill>
                  <a:srgbClr val="0000CC"/>
                </a:solidFill>
              </a:rPr>
              <a:t>associated Green’s function</a:t>
            </a:r>
            <a:endParaRPr lang="zh-TW" altLang="en-US" sz="2000" dirty="0">
              <a:solidFill>
                <a:srgbClr val="0000CC"/>
              </a:solidFill>
            </a:endParaRPr>
          </a:p>
        </p:txBody>
      </p:sp>
      <p:graphicFrame>
        <p:nvGraphicFramePr>
          <p:cNvPr id="24" name="物件 23"/>
          <p:cNvGraphicFramePr>
            <a:graphicFrameLocks noChangeAspect="1"/>
          </p:cNvGraphicFramePr>
          <p:nvPr>
            <p:extLst>
              <p:ext uri="{D42A27DB-BD31-4B8C-83A1-F6EECF244321}">
                <p14:modId xmlns:p14="http://schemas.microsoft.com/office/powerpoint/2010/main" val="3688065877"/>
              </p:ext>
            </p:extLst>
          </p:nvPr>
        </p:nvGraphicFramePr>
        <p:xfrm>
          <a:off x="1671638" y="2271714"/>
          <a:ext cx="3810000" cy="1012825"/>
        </p:xfrm>
        <a:graphic>
          <a:graphicData uri="http://schemas.openxmlformats.org/presentationml/2006/ole">
            <mc:AlternateContent xmlns:mc="http://schemas.openxmlformats.org/markup-compatibility/2006">
              <mc:Choice xmlns:v="urn:schemas-microsoft-com:vml" Requires="v">
                <p:oleObj spid="_x0000_s1105527" name="Equation" r:id="rId7" imgW="1815840" imgH="482400" progId="Equation.DSMT4">
                  <p:embed/>
                </p:oleObj>
              </mc:Choice>
              <mc:Fallback>
                <p:oleObj name="Equation" r:id="rId7" imgW="1815840" imgH="482400" progId="Equation.DSMT4">
                  <p:embed/>
                  <p:pic>
                    <p:nvPicPr>
                      <p:cNvPr id="40" name="物件 39"/>
                      <p:cNvPicPr>
                        <a:picLocks noChangeAspect="1" noChangeArrowheads="1"/>
                      </p:cNvPicPr>
                      <p:nvPr/>
                    </p:nvPicPr>
                    <p:blipFill>
                      <a:blip r:embed="rId8"/>
                      <a:srcRect/>
                      <a:stretch>
                        <a:fillRect/>
                      </a:stretch>
                    </p:blipFill>
                    <p:spPr bwMode="auto">
                      <a:xfrm>
                        <a:off x="1671638" y="2271714"/>
                        <a:ext cx="3810000" cy="1012825"/>
                      </a:xfrm>
                      <a:prstGeom prst="rect">
                        <a:avLst/>
                      </a:prstGeom>
                      <a:noFill/>
                      <a:ln>
                        <a:noFill/>
                      </a:ln>
                      <a:extLst/>
                    </p:spPr>
                  </p:pic>
                </p:oleObj>
              </mc:Fallback>
            </mc:AlternateContent>
          </a:graphicData>
        </a:graphic>
      </p:graphicFrame>
      <p:sp>
        <p:nvSpPr>
          <p:cNvPr id="25" name="AutoShape 25"/>
          <p:cNvSpPr>
            <a:spLocks noChangeArrowheads="1"/>
          </p:cNvSpPr>
          <p:nvPr/>
        </p:nvSpPr>
        <p:spPr bwMode="auto">
          <a:xfrm>
            <a:off x="1255451" y="2688475"/>
            <a:ext cx="252000" cy="180000"/>
          </a:xfrm>
          <a:prstGeom prst="rightArrow">
            <a:avLst>
              <a:gd name="adj1" fmla="val 50000"/>
              <a:gd name="adj2" fmla="val 36735"/>
            </a:avLst>
          </a:prstGeom>
          <a:solidFill>
            <a:srgbClr val="FF9900"/>
          </a:solidFill>
          <a:ln w="9525">
            <a:solidFill>
              <a:schemeClr val="tx1"/>
            </a:solidFill>
            <a:miter lim="800000"/>
            <a:headEnd/>
            <a:tailEnd/>
          </a:ln>
        </p:spPr>
        <p:txBody>
          <a:bodyPr wrap="none" anchor="ctr"/>
          <a:lstStyle/>
          <a:p>
            <a:endParaRPr lang="zh-TW" altLang="en-US"/>
          </a:p>
        </p:txBody>
      </p:sp>
      <p:cxnSp>
        <p:nvCxnSpPr>
          <p:cNvPr id="28" name="直線接點 27"/>
          <p:cNvCxnSpPr/>
          <p:nvPr/>
        </p:nvCxnSpPr>
        <p:spPr bwMode="auto">
          <a:xfrm>
            <a:off x="1143000" y="2204864"/>
            <a:ext cx="4953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29" name="文字方塊 28"/>
          <p:cNvSpPr txBox="1"/>
          <p:nvPr/>
        </p:nvSpPr>
        <p:spPr>
          <a:xfrm>
            <a:off x="1199456" y="3358154"/>
            <a:ext cx="1258678" cy="430887"/>
          </a:xfrm>
          <a:prstGeom prst="rect">
            <a:avLst/>
          </a:prstGeom>
          <a:noFill/>
        </p:spPr>
        <p:txBody>
          <a:bodyPr wrap="none" rtlCol="0">
            <a:spAutoFit/>
          </a:bodyPr>
          <a:lstStyle/>
          <a:p>
            <a:r>
              <a:rPr lang="en-US" altLang="zh-TW" sz="2200" dirty="0">
                <a:solidFill>
                  <a:srgbClr val="0000CC"/>
                </a:solidFill>
              </a:rPr>
              <a:t>from BC:</a:t>
            </a:r>
            <a:endParaRPr lang="zh-TW" altLang="en-US" sz="2200" dirty="0">
              <a:solidFill>
                <a:srgbClr val="0000CC"/>
              </a:solidFill>
            </a:endParaRPr>
          </a:p>
        </p:txBody>
      </p:sp>
      <p:graphicFrame>
        <p:nvGraphicFramePr>
          <p:cNvPr id="30" name="物件 29"/>
          <p:cNvGraphicFramePr>
            <a:graphicFrameLocks noChangeAspect="1"/>
          </p:cNvGraphicFramePr>
          <p:nvPr>
            <p:extLst>
              <p:ext uri="{D42A27DB-BD31-4B8C-83A1-F6EECF244321}">
                <p14:modId xmlns:p14="http://schemas.microsoft.com/office/powerpoint/2010/main" val="3466435303"/>
              </p:ext>
            </p:extLst>
          </p:nvPr>
        </p:nvGraphicFramePr>
        <p:xfrm>
          <a:off x="2417764" y="3342954"/>
          <a:ext cx="1362075" cy="446087"/>
        </p:xfrm>
        <a:graphic>
          <a:graphicData uri="http://schemas.openxmlformats.org/presentationml/2006/ole">
            <mc:AlternateContent xmlns:mc="http://schemas.openxmlformats.org/markup-compatibility/2006">
              <mc:Choice xmlns:v="urn:schemas-microsoft-com:vml" Requires="v">
                <p:oleObj spid="_x0000_s1105528" name="Equation" r:id="rId9" imgW="698400" imgH="228600" progId="Equation.DSMT4">
                  <p:embed/>
                </p:oleObj>
              </mc:Choice>
              <mc:Fallback>
                <p:oleObj name="Equation" r:id="rId9" imgW="698400" imgH="228600" progId="Equation.DSMT4">
                  <p:embed/>
                  <p:pic>
                    <p:nvPicPr>
                      <p:cNvPr id="43" name="物件 42"/>
                      <p:cNvPicPr>
                        <a:picLocks noChangeAspect="1" noChangeArrowheads="1"/>
                      </p:cNvPicPr>
                      <p:nvPr/>
                    </p:nvPicPr>
                    <p:blipFill>
                      <a:blip r:embed="rId10"/>
                      <a:srcRect/>
                      <a:stretch>
                        <a:fillRect/>
                      </a:stretch>
                    </p:blipFill>
                    <p:spPr bwMode="auto">
                      <a:xfrm>
                        <a:off x="2417764" y="3342954"/>
                        <a:ext cx="1362075" cy="446087"/>
                      </a:xfrm>
                      <a:prstGeom prst="rect">
                        <a:avLst/>
                      </a:prstGeom>
                      <a:noFill/>
                      <a:ln>
                        <a:noFill/>
                      </a:ln>
                      <a:extLst/>
                    </p:spPr>
                  </p:pic>
                </p:oleObj>
              </mc:Fallback>
            </mc:AlternateContent>
          </a:graphicData>
        </a:graphic>
      </p:graphicFrame>
      <p:graphicFrame>
        <p:nvGraphicFramePr>
          <p:cNvPr id="31" name="物件 30"/>
          <p:cNvGraphicFramePr>
            <a:graphicFrameLocks noChangeAspect="1"/>
          </p:cNvGraphicFramePr>
          <p:nvPr>
            <p:extLst>
              <p:ext uri="{D42A27DB-BD31-4B8C-83A1-F6EECF244321}">
                <p14:modId xmlns:p14="http://schemas.microsoft.com/office/powerpoint/2010/main" val="2595955444"/>
              </p:ext>
            </p:extLst>
          </p:nvPr>
        </p:nvGraphicFramePr>
        <p:xfrm>
          <a:off x="2398190" y="3789040"/>
          <a:ext cx="2079625" cy="506412"/>
        </p:xfrm>
        <a:graphic>
          <a:graphicData uri="http://schemas.openxmlformats.org/presentationml/2006/ole">
            <mc:AlternateContent xmlns:mc="http://schemas.openxmlformats.org/markup-compatibility/2006">
              <mc:Choice xmlns:v="urn:schemas-microsoft-com:vml" Requires="v">
                <p:oleObj spid="_x0000_s1105529" name="Equation" r:id="rId11" imgW="990360" imgH="241200" progId="Equation.DSMT4">
                  <p:embed/>
                </p:oleObj>
              </mc:Choice>
              <mc:Fallback>
                <p:oleObj name="Equation" r:id="rId11" imgW="990360" imgH="241200" progId="Equation.DSMT4">
                  <p:embed/>
                  <p:pic>
                    <p:nvPicPr>
                      <p:cNvPr id="24" name="物件 23"/>
                      <p:cNvPicPr>
                        <a:picLocks noChangeAspect="1" noChangeArrowheads="1"/>
                      </p:cNvPicPr>
                      <p:nvPr/>
                    </p:nvPicPr>
                    <p:blipFill>
                      <a:blip r:embed="rId12"/>
                      <a:srcRect/>
                      <a:stretch>
                        <a:fillRect/>
                      </a:stretch>
                    </p:blipFill>
                    <p:spPr bwMode="auto">
                      <a:xfrm>
                        <a:off x="2398190" y="3789040"/>
                        <a:ext cx="2079625" cy="506412"/>
                      </a:xfrm>
                      <a:prstGeom prst="rect">
                        <a:avLst/>
                      </a:prstGeom>
                      <a:noFill/>
                      <a:ln>
                        <a:noFill/>
                      </a:ln>
                      <a:extLst/>
                    </p:spPr>
                  </p:pic>
                </p:oleObj>
              </mc:Fallback>
            </mc:AlternateContent>
          </a:graphicData>
        </a:graphic>
      </p:graphicFrame>
      <p:sp>
        <p:nvSpPr>
          <p:cNvPr id="32" name="文字方塊 31"/>
          <p:cNvSpPr txBox="1"/>
          <p:nvPr/>
        </p:nvSpPr>
        <p:spPr>
          <a:xfrm>
            <a:off x="1203075" y="4294258"/>
            <a:ext cx="4527201" cy="430887"/>
          </a:xfrm>
          <a:prstGeom prst="rect">
            <a:avLst/>
          </a:prstGeom>
          <a:noFill/>
        </p:spPr>
        <p:txBody>
          <a:bodyPr wrap="none" rtlCol="0">
            <a:spAutoFit/>
          </a:bodyPr>
          <a:lstStyle/>
          <a:p>
            <a:r>
              <a:rPr lang="en-US" altLang="zh-TW" sz="2200" dirty="0">
                <a:solidFill>
                  <a:srgbClr val="0000CC"/>
                </a:solidFill>
              </a:rPr>
              <a:t>from continuity and jump conditions, </a:t>
            </a:r>
            <a:endParaRPr lang="zh-TW" altLang="en-US" sz="2200" dirty="0">
              <a:solidFill>
                <a:srgbClr val="0000CC"/>
              </a:solidFill>
            </a:endParaRPr>
          </a:p>
        </p:txBody>
      </p:sp>
      <p:graphicFrame>
        <p:nvGraphicFramePr>
          <p:cNvPr id="33" name="物件 32"/>
          <p:cNvGraphicFramePr>
            <a:graphicFrameLocks noChangeAspect="1"/>
          </p:cNvGraphicFramePr>
          <p:nvPr>
            <p:extLst>
              <p:ext uri="{D42A27DB-BD31-4B8C-83A1-F6EECF244321}">
                <p14:modId xmlns:p14="http://schemas.microsoft.com/office/powerpoint/2010/main" val="2174579609"/>
              </p:ext>
            </p:extLst>
          </p:nvPr>
        </p:nvGraphicFramePr>
        <p:xfrm>
          <a:off x="1415481" y="4722788"/>
          <a:ext cx="3863975" cy="506412"/>
        </p:xfrm>
        <a:graphic>
          <a:graphicData uri="http://schemas.openxmlformats.org/presentationml/2006/ole">
            <mc:AlternateContent xmlns:mc="http://schemas.openxmlformats.org/markup-compatibility/2006">
              <mc:Choice xmlns:v="urn:schemas-microsoft-com:vml" Requires="v">
                <p:oleObj spid="_x0000_s1105530" name="Equation" r:id="rId13" imgW="1841400" imgH="241200" progId="Equation.DSMT4">
                  <p:embed/>
                </p:oleObj>
              </mc:Choice>
              <mc:Fallback>
                <p:oleObj name="Equation" r:id="rId13" imgW="1841400" imgH="241200" progId="Equation.DSMT4">
                  <p:embed/>
                  <p:pic>
                    <p:nvPicPr>
                      <p:cNvPr id="24" name="物件 23"/>
                      <p:cNvPicPr>
                        <a:picLocks noChangeAspect="1" noChangeArrowheads="1"/>
                      </p:cNvPicPr>
                      <p:nvPr/>
                    </p:nvPicPr>
                    <p:blipFill>
                      <a:blip r:embed="rId14"/>
                      <a:srcRect/>
                      <a:stretch>
                        <a:fillRect/>
                      </a:stretch>
                    </p:blipFill>
                    <p:spPr bwMode="auto">
                      <a:xfrm>
                        <a:off x="1415481" y="4722788"/>
                        <a:ext cx="3863975" cy="506412"/>
                      </a:xfrm>
                      <a:prstGeom prst="rect">
                        <a:avLst/>
                      </a:prstGeom>
                      <a:noFill/>
                      <a:ln>
                        <a:noFill/>
                      </a:ln>
                      <a:extLst/>
                    </p:spPr>
                  </p:pic>
                </p:oleObj>
              </mc:Fallback>
            </mc:AlternateContent>
          </a:graphicData>
        </a:graphic>
      </p:graphicFrame>
      <p:graphicFrame>
        <p:nvGraphicFramePr>
          <p:cNvPr id="34" name="物件 33"/>
          <p:cNvGraphicFramePr>
            <a:graphicFrameLocks noChangeAspect="1"/>
          </p:cNvGraphicFramePr>
          <p:nvPr>
            <p:extLst>
              <p:ext uri="{D42A27DB-BD31-4B8C-83A1-F6EECF244321}">
                <p14:modId xmlns:p14="http://schemas.microsoft.com/office/powerpoint/2010/main" val="2981895884"/>
              </p:ext>
            </p:extLst>
          </p:nvPr>
        </p:nvGraphicFramePr>
        <p:xfrm>
          <a:off x="1203075" y="5157193"/>
          <a:ext cx="4876801" cy="506413"/>
        </p:xfrm>
        <a:graphic>
          <a:graphicData uri="http://schemas.openxmlformats.org/presentationml/2006/ole">
            <mc:AlternateContent xmlns:mc="http://schemas.openxmlformats.org/markup-compatibility/2006">
              <mc:Choice xmlns:v="urn:schemas-microsoft-com:vml" Requires="v">
                <p:oleObj spid="_x0000_s1105531" name="Equation" r:id="rId15" imgW="2323800" imgH="241200" progId="Equation.DSMT4">
                  <p:embed/>
                </p:oleObj>
              </mc:Choice>
              <mc:Fallback>
                <p:oleObj name="Equation" r:id="rId15" imgW="2323800" imgH="241200" progId="Equation.DSMT4">
                  <p:embed/>
                  <p:pic>
                    <p:nvPicPr>
                      <p:cNvPr id="33" name="物件 32"/>
                      <p:cNvPicPr>
                        <a:picLocks noChangeAspect="1" noChangeArrowheads="1"/>
                      </p:cNvPicPr>
                      <p:nvPr/>
                    </p:nvPicPr>
                    <p:blipFill>
                      <a:blip r:embed="rId16"/>
                      <a:srcRect/>
                      <a:stretch>
                        <a:fillRect/>
                      </a:stretch>
                    </p:blipFill>
                    <p:spPr bwMode="auto">
                      <a:xfrm>
                        <a:off x="1203075" y="5157193"/>
                        <a:ext cx="4876801" cy="506413"/>
                      </a:xfrm>
                      <a:prstGeom prst="rect">
                        <a:avLst/>
                      </a:prstGeom>
                      <a:noFill/>
                      <a:ln>
                        <a:noFill/>
                      </a:ln>
                      <a:extLst/>
                    </p:spPr>
                  </p:pic>
                </p:oleObj>
              </mc:Fallback>
            </mc:AlternateContent>
          </a:graphicData>
        </a:graphic>
      </p:graphicFrame>
      <p:sp>
        <p:nvSpPr>
          <p:cNvPr id="35" name="AutoShape 25"/>
          <p:cNvSpPr>
            <a:spLocks noChangeArrowheads="1"/>
          </p:cNvSpPr>
          <p:nvPr/>
        </p:nvSpPr>
        <p:spPr bwMode="auto">
          <a:xfrm>
            <a:off x="3901423" y="3456441"/>
            <a:ext cx="252000" cy="180000"/>
          </a:xfrm>
          <a:prstGeom prst="rightArrow">
            <a:avLst>
              <a:gd name="adj1" fmla="val 50000"/>
              <a:gd name="adj2" fmla="val 36735"/>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36" name="物件 35"/>
          <p:cNvGraphicFramePr>
            <a:graphicFrameLocks noChangeAspect="1"/>
          </p:cNvGraphicFramePr>
          <p:nvPr>
            <p:extLst>
              <p:ext uri="{D42A27DB-BD31-4B8C-83A1-F6EECF244321}">
                <p14:modId xmlns:p14="http://schemas.microsoft.com/office/powerpoint/2010/main" val="2043123810"/>
              </p:ext>
            </p:extLst>
          </p:nvPr>
        </p:nvGraphicFramePr>
        <p:xfrm>
          <a:off x="4352926" y="3313114"/>
          <a:ext cx="1114425" cy="446087"/>
        </p:xfrm>
        <a:graphic>
          <a:graphicData uri="http://schemas.openxmlformats.org/presentationml/2006/ole">
            <mc:AlternateContent xmlns:mc="http://schemas.openxmlformats.org/markup-compatibility/2006">
              <mc:Choice xmlns:v="urn:schemas-microsoft-com:vml" Requires="v">
                <p:oleObj spid="_x0000_s1105532" name="Equation" r:id="rId17" imgW="571320" imgH="228600" progId="Equation.DSMT4">
                  <p:embed/>
                </p:oleObj>
              </mc:Choice>
              <mc:Fallback>
                <p:oleObj name="Equation" r:id="rId17" imgW="571320" imgH="228600" progId="Equation.DSMT4">
                  <p:embed/>
                  <p:pic>
                    <p:nvPicPr>
                      <p:cNvPr id="30" name="物件 29"/>
                      <p:cNvPicPr>
                        <a:picLocks noChangeAspect="1" noChangeArrowheads="1"/>
                      </p:cNvPicPr>
                      <p:nvPr/>
                    </p:nvPicPr>
                    <p:blipFill>
                      <a:blip r:embed="rId18"/>
                      <a:srcRect/>
                      <a:stretch>
                        <a:fillRect/>
                      </a:stretch>
                    </p:blipFill>
                    <p:spPr bwMode="auto">
                      <a:xfrm>
                        <a:off x="4352926" y="3313114"/>
                        <a:ext cx="1114425" cy="446087"/>
                      </a:xfrm>
                      <a:prstGeom prst="rect">
                        <a:avLst/>
                      </a:prstGeom>
                      <a:noFill/>
                      <a:ln>
                        <a:noFill/>
                      </a:ln>
                      <a:extLst/>
                    </p:spPr>
                  </p:pic>
                </p:oleObj>
              </mc:Fallback>
            </mc:AlternateContent>
          </a:graphicData>
        </a:graphic>
      </p:graphicFrame>
      <p:sp>
        <p:nvSpPr>
          <p:cNvPr id="37" name="文字方塊 36"/>
          <p:cNvSpPr txBox="1"/>
          <p:nvPr/>
        </p:nvSpPr>
        <p:spPr>
          <a:xfrm>
            <a:off x="6127138" y="-27384"/>
            <a:ext cx="1042273" cy="461665"/>
          </a:xfrm>
          <a:prstGeom prst="rect">
            <a:avLst/>
          </a:prstGeom>
          <a:noFill/>
        </p:spPr>
        <p:txBody>
          <a:bodyPr wrap="none" rtlCol="0">
            <a:spAutoFit/>
          </a:bodyPr>
          <a:lstStyle/>
          <a:p>
            <a:r>
              <a:rPr lang="en-US" altLang="zh-TW" sz="1800" dirty="0"/>
              <a:t>or</a:t>
            </a:r>
            <a:r>
              <a:rPr lang="en-US" altLang="zh-TW" dirty="0">
                <a:solidFill>
                  <a:srgbClr val="0000CC"/>
                </a:solidFill>
              </a:rPr>
              <a:t>, take</a:t>
            </a:r>
            <a:endParaRPr lang="zh-TW" altLang="en-US" dirty="0">
              <a:solidFill>
                <a:srgbClr val="0000CC"/>
              </a:solidFill>
            </a:endParaRPr>
          </a:p>
        </p:txBody>
      </p:sp>
      <p:graphicFrame>
        <p:nvGraphicFramePr>
          <p:cNvPr id="39" name="物件 38"/>
          <p:cNvGraphicFramePr>
            <a:graphicFrameLocks noChangeAspect="1"/>
          </p:cNvGraphicFramePr>
          <p:nvPr>
            <p:extLst>
              <p:ext uri="{D42A27DB-BD31-4B8C-83A1-F6EECF244321}">
                <p14:modId xmlns:p14="http://schemas.microsoft.com/office/powerpoint/2010/main" val="3038296880"/>
              </p:ext>
            </p:extLst>
          </p:nvPr>
        </p:nvGraphicFramePr>
        <p:xfrm>
          <a:off x="6310644" y="338354"/>
          <a:ext cx="4191000" cy="1066800"/>
        </p:xfrm>
        <a:graphic>
          <a:graphicData uri="http://schemas.openxmlformats.org/presentationml/2006/ole">
            <mc:AlternateContent xmlns:mc="http://schemas.openxmlformats.org/markup-compatibility/2006">
              <mc:Choice xmlns:v="urn:schemas-microsoft-com:vml" Requires="v">
                <p:oleObj spid="_x0000_s1105533" name="Equation" r:id="rId19" imgW="2095200" imgH="533160" progId="Equation.DSMT4">
                  <p:embed/>
                </p:oleObj>
              </mc:Choice>
              <mc:Fallback>
                <p:oleObj name="Equation" r:id="rId19" imgW="2095200" imgH="533160" progId="Equation.DSMT4">
                  <p:embed/>
                  <p:pic>
                    <p:nvPicPr>
                      <p:cNvPr id="59" name="物件 58"/>
                      <p:cNvPicPr>
                        <a:picLocks noChangeAspect="1" noChangeArrowheads="1"/>
                      </p:cNvPicPr>
                      <p:nvPr/>
                    </p:nvPicPr>
                    <p:blipFill>
                      <a:blip r:embed="rId20"/>
                      <a:srcRect/>
                      <a:stretch>
                        <a:fillRect/>
                      </a:stretch>
                    </p:blipFill>
                    <p:spPr bwMode="auto">
                      <a:xfrm>
                        <a:off x="6310644" y="338354"/>
                        <a:ext cx="4191000" cy="1066800"/>
                      </a:xfrm>
                      <a:prstGeom prst="rect">
                        <a:avLst/>
                      </a:prstGeom>
                      <a:solidFill>
                        <a:srgbClr val="FFFF00"/>
                      </a:solidFill>
                      <a:ln>
                        <a:noFill/>
                      </a:ln>
                      <a:extLst/>
                    </p:spPr>
                  </p:pic>
                </p:oleObj>
              </mc:Fallback>
            </mc:AlternateContent>
          </a:graphicData>
        </a:graphic>
      </p:graphicFrame>
      <p:sp>
        <p:nvSpPr>
          <p:cNvPr id="45" name="文字方塊 44"/>
          <p:cNvSpPr txBox="1"/>
          <p:nvPr/>
        </p:nvSpPr>
        <p:spPr>
          <a:xfrm>
            <a:off x="6233081" y="1464574"/>
            <a:ext cx="1258678" cy="430887"/>
          </a:xfrm>
          <a:prstGeom prst="rect">
            <a:avLst/>
          </a:prstGeom>
          <a:noFill/>
        </p:spPr>
        <p:txBody>
          <a:bodyPr wrap="none" rtlCol="0">
            <a:spAutoFit/>
          </a:bodyPr>
          <a:lstStyle/>
          <a:p>
            <a:r>
              <a:rPr lang="en-US" altLang="zh-TW" sz="2200" dirty="0">
                <a:solidFill>
                  <a:srgbClr val="0000CC"/>
                </a:solidFill>
              </a:rPr>
              <a:t>from BC:</a:t>
            </a:r>
            <a:endParaRPr lang="zh-TW" altLang="en-US" sz="2200" dirty="0">
              <a:solidFill>
                <a:srgbClr val="0000CC"/>
              </a:solidFill>
            </a:endParaRPr>
          </a:p>
        </p:txBody>
      </p:sp>
      <p:graphicFrame>
        <p:nvGraphicFramePr>
          <p:cNvPr id="46" name="物件 45"/>
          <p:cNvGraphicFramePr>
            <a:graphicFrameLocks noChangeAspect="1"/>
          </p:cNvGraphicFramePr>
          <p:nvPr>
            <p:extLst>
              <p:ext uri="{D42A27DB-BD31-4B8C-83A1-F6EECF244321}">
                <p14:modId xmlns:p14="http://schemas.microsoft.com/office/powerpoint/2010/main" val="3488678362"/>
              </p:ext>
            </p:extLst>
          </p:nvPr>
        </p:nvGraphicFramePr>
        <p:xfrm>
          <a:off x="7451389" y="1449374"/>
          <a:ext cx="1362075" cy="446087"/>
        </p:xfrm>
        <a:graphic>
          <a:graphicData uri="http://schemas.openxmlformats.org/presentationml/2006/ole">
            <mc:AlternateContent xmlns:mc="http://schemas.openxmlformats.org/markup-compatibility/2006">
              <mc:Choice xmlns:v="urn:schemas-microsoft-com:vml" Requires="v">
                <p:oleObj spid="_x0000_s1105534" name="Equation" r:id="rId21" imgW="698400" imgH="228600" progId="Equation.DSMT4">
                  <p:embed/>
                </p:oleObj>
              </mc:Choice>
              <mc:Fallback>
                <p:oleObj name="Equation" r:id="rId21" imgW="698400" imgH="228600" progId="Equation.DSMT4">
                  <p:embed/>
                  <p:pic>
                    <p:nvPicPr>
                      <p:cNvPr id="30" name="物件 29"/>
                      <p:cNvPicPr>
                        <a:picLocks noChangeAspect="1" noChangeArrowheads="1"/>
                      </p:cNvPicPr>
                      <p:nvPr/>
                    </p:nvPicPr>
                    <p:blipFill>
                      <a:blip r:embed="rId10"/>
                      <a:srcRect/>
                      <a:stretch>
                        <a:fillRect/>
                      </a:stretch>
                    </p:blipFill>
                    <p:spPr bwMode="auto">
                      <a:xfrm>
                        <a:off x="7451389" y="1449374"/>
                        <a:ext cx="1362075" cy="446087"/>
                      </a:xfrm>
                      <a:prstGeom prst="rect">
                        <a:avLst/>
                      </a:prstGeom>
                      <a:noFill/>
                      <a:ln>
                        <a:noFill/>
                      </a:ln>
                      <a:extLst/>
                    </p:spPr>
                  </p:pic>
                </p:oleObj>
              </mc:Fallback>
            </mc:AlternateContent>
          </a:graphicData>
        </a:graphic>
      </p:graphicFrame>
      <p:graphicFrame>
        <p:nvGraphicFramePr>
          <p:cNvPr id="47" name="物件 46"/>
          <p:cNvGraphicFramePr>
            <a:graphicFrameLocks noChangeAspect="1"/>
          </p:cNvGraphicFramePr>
          <p:nvPr>
            <p:extLst>
              <p:ext uri="{D42A27DB-BD31-4B8C-83A1-F6EECF244321}">
                <p14:modId xmlns:p14="http://schemas.microsoft.com/office/powerpoint/2010/main" val="640211792"/>
              </p:ext>
            </p:extLst>
          </p:nvPr>
        </p:nvGraphicFramePr>
        <p:xfrm>
          <a:off x="7392144" y="1907780"/>
          <a:ext cx="1466850" cy="479425"/>
        </p:xfrm>
        <a:graphic>
          <a:graphicData uri="http://schemas.openxmlformats.org/presentationml/2006/ole">
            <mc:AlternateContent xmlns:mc="http://schemas.openxmlformats.org/markup-compatibility/2006">
              <mc:Choice xmlns:v="urn:schemas-microsoft-com:vml" Requires="v">
                <p:oleObj spid="_x0000_s1105535" name="Equation" r:id="rId22" imgW="698400" imgH="228600" progId="Equation.DSMT4">
                  <p:embed/>
                </p:oleObj>
              </mc:Choice>
              <mc:Fallback>
                <p:oleObj name="Equation" r:id="rId22" imgW="698400" imgH="228600" progId="Equation.DSMT4">
                  <p:embed/>
                  <p:pic>
                    <p:nvPicPr>
                      <p:cNvPr id="31" name="物件 30"/>
                      <p:cNvPicPr>
                        <a:picLocks noChangeAspect="1" noChangeArrowheads="1"/>
                      </p:cNvPicPr>
                      <p:nvPr/>
                    </p:nvPicPr>
                    <p:blipFill>
                      <a:blip r:embed="rId23"/>
                      <a:srcRect/>
                      <a:stretch>
                        <a:fillRect/>
                      </a:stretch>
                    </p:blipFill>
                    <p:spPr bwMode="auto">
                      <a:xfrm>
                        <a:off x="7392144" y="1907780"/>
                        <a:ext cx="1466850" cy="479425"/>
                      </a:xfrm>
                      <a:prstGeom prst="rect">
                        <a:avLst/>
                      </a:prstGeom>
                      <a:noFill/>
                      <a:ln>
                        <a:noFill/>
                      </a:ln>
                      <a:extLst/>
                    </p:spPr>
                  </p:pic>
                </p:oleObj>
              </mc:Fallback>
            </mc:AlternateContent>
          </a:graphicData>
        </a:graphic>
      </p:graphicFrame>
      <p:sp>
        <p:nvSpPr>
          <p:cNvPr id="50" name="AutoShape 25"/>
          <p:cNvSpPr>
            <a:spLocks noChangeArrowheads="1"/>
          </p:cNvSpPr>
          <p:nvPr/>
        </p:nvSpPr>
        <p:spPr bwMode="auto">
          <a:xfrm>
            <a:off x="8935048" y="1562861"/>
            <a:ext cx="252000" cy="180000"/>
          </a:xfrm>
          <a:prstGeom prst="rightArrow">
            <a:avLst>
              <a:gd name="adj1" fmla="val 50000"/>
              <a:gd name="adj2" fmla="val 36735"/>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59" name="物件 58"/>
          <p:cNvGraphicFramePr>
            <a:graphicFrameLocks noChangeAspect="1"/>
          </p:cNvGraphicFramePr>
          <p:nvPr>
            <p:extLst>
              <p:ext uri="{D42A27DB-BD31-4B8C-83A1-F6EECF244321}">
                <p14:modId xmlns:p14="http://schemas.microsoft.com/office/powerpoint/2010/main" val="952521366"/>
              </p:ext>
            </p:extLst>
          </p:nvPr>
        </p:nvGraphicFramePr>
        <p:xfrm>
          <a:off x="9386551" y="1419534"/>
          <a:ext cx="1114425" cy="446087"/>
        </p:xfrm>
        <a:graphic>
          <a:graphicData uri="http://schemas.openxmlformats.org/presentationml/2006/ole">
            <mc:AlternateContent xmlns:mc="http://schemas.openxmlformats.org/markup-compatibility/2006">
              <mc:Choice xmlns:v="urn:schemas-microsoft-com:vml" Requires="v">
                <p:oleObj spid="_x0000_s1105536" name="Equation" r:id="rId24" imgW="571320" imgH="228600" progId="Equation.DSMT4">
                  <p:embed/>
                </p:oleObj>
              </mc:Choice>
              <mc:Fallback>
                <p:oleObj name="Equation" r:id="rId24" imgW="571320" imgH="228600" progId="Equation.DSMT4">
                  <p:embed/>
                  <p:pic>
                    <p:nvPicPr>
                      <p:cNvPr id="36" name="物件 35"/>
                      <p:cNvPicPr>
                        <a:picLocks noChangeAspect="1" noChangeArrowheads="1"/>
                      </p:cNvPicPr>
                      <p:nvPr/>
                    </p:nvPicPr>
                    <p:blipFill>
                      <a:blip r:embed="rId18"/>
                      <a:srcRect/>
                      <a:stretch>
                        <a:fillRect/>
                      </a:stretch>
                    </p:blipFill>
                    <p:spPr bwMode="auto">
                      <a:xfrm>
                        <a:off x="9386551" y="1419534"/>
                        <a:ext cx="1114425" cy="446087"/>
                      </a:xfrm>
                      <a:prstGeom prst="rect">
                        <a:avLst/>
                      </a:prstGeom>
                      <a:noFill/>
                      <a:ln>
                        <a:noFill/>
                      </a:ln>
                      <a:extLst/>
                    </p:spPr>
                  </p:pic>
                </p:oleObj>
              </mc:Fallback>
            </mc:AlternateContent>
          </a:graphicData>
        </a:graphic>
      </p:graphicFrame>
      <p:sp>
        <p:nvSpPr>
          <p:cNvPr id="62" name="AutoShape 25"/>
          <p:cNvSpPr>
            <a:spLocks noChangeArrowheads="1"/>
          </p:cNvSpPr>
          <p:nvPr/>
        </p:nvSpPr>
        <p:spPr bwMode="auto">
          <a:xfrm>
            <a:off x="8904312" y="2032776"/>
            <a:ext cx="252000" cy="180000"/>
          </a:xfrm>
          <a:prstGeom prst="rightArrow">
            <a:avLst>
              <a:gd name="adj1" fmla="val 50000"/>
              <a:gd name="adj2" fmla="val 36735"/>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63" name="物件 62"/>
          <p:cNvGraphicFramePr>
            <a:graphicFrameLocks noChangeAspect="1"/>
          </p:cNvGraphicFramePr>
          <p:nvPr>
            <p:extLst>
              <p:ext uri="{D42A27DB-BD31-4B8C-83A1-F6EECF244321}">
                <p14:modId xmlns:p14="http://schemas.microsoft.com/office/powerpoint/2010/main" val="275247018"/>
              </p:ext>
            </p:extLst>
          </p:nvPr>
        </p:nvGraphicFramePr>
        <p:xfrm>
          <a:off x="9355815" y="1889449"/>
          <a:ext cx="1114425" cy="446087"/>
        </p:xfrm>
        <a:graphic>
          <a:graphicData uri="http://schemas.openxmlformats.org/presentationml/2006/ole">
            <mc:AlternateContent xmlns:mc="http://schemas.openxmlformats.org/markup-compatibility/2006">
              <mc:Choice xmlns:v="urn:schemas-microsoft-com:vml" Requires="v">
                <p:oleObj spid="_x0000_s1105537" name="Equation" r:id="rId25" imgW="571320" imgH="228600" progId="Equation.DSMT4">
                  <p:embed/>
                </p:oleObj>
              </mc:Choice>
              <mc:Fallback>
                <p:oleObj name="Equation" r:id="rId25" imgW="571320" imgH="228600" progId="Equation.DSMT4">
                  <p:embed/>
                  <p:pic>
                    <p:nvPicPr>
                      <p:cNvPr id="59" name="物件 58"/>
                      <p:cNvPicPr>
                        <a:picLocks noChangeAspect="1" noChangeArrowheads="1"/>
                      </p:cNvPicPr>
                      <p:nvPr/>
                    </p:nvPicPr>
                    <p:blipFill>
                      <a:blip r:embed="rId26"/>
                      <a:srcRect/>
                      <a:stretch>
                        <a:fillRect/>
                      </a:stretch>
                    </p:blipFill>
                    <p:spPr bwMode="auto">
                      <a:xfrm>
                        <a:off x="9355815" y="1889449"/>
                        <a:ext cx="1114425" cy="446087"/>
                      </a:xfrm>
                      <a:prstGeom prst="rect">
                        <a:avLst/>
                      </a:prstGeom>
                      <a:noFill/>
                      <a:ln>
                        <a:noFill/>
                      </a:ln>
                      <a:extLst/>
                    </p:spPr>
                  </p:pic>
                </p:oleObj>
              </mc:Fallback>
            </mc:AlternateContent>
          </a:graphicData>
        </a:graphic>
      </p:graphicFrame>
      <p:sp>
        <p:nvSpPr>
          <p:cNvPr id="64" name="AutoShape 25"/>
          <p:cNvSpPr>
            <a:spLocks noChangeArrowheads="1"/>
          </p:cNvSpPr>
          <p:nvPr/>
        </p:nvSpPr>
        <p:spPr bwMode="auto">
          <a:xfrm>
            <a:off x="6168008" y="2911929"/>
            <a:ext cx="252000" cy="180000"/>
          </a:xfrm>
          <a:prstGeom prst="rightArrow">
            <a:avLst>
              <a:gd name="adj1" fmla="val 50000"/>
              <a:gd name="adj2" fmla="val 36735"/>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65" name="物件 64"/>
          <p:cNvGraphicFramePr>
            <a:graphicFrameLocks noChangeAspect="1"/>
          </p:cNvGraphicFramePr>
          <p:nvPr>
            <p:extLst>
              <p:ext uri="{D42A27DB-BD31-4B8C-83A1-F6EECF244321}">
                <p14:modId xmlns:p14="http://schemas.microsoft.com/office/powerpoint/2010/main" val="3473941019"/>
              </p:ext>
            </p:extLst>
          </p:nvPr>
        </p:nvGraphicFramePr>
        <p:xfrm>
          <a:off x="6673850" y="2347516"/>
          <a:ext cx="4241800" cy="1270000"/>
        </p:xfrm>
        <a:graphic>
          <a:graphicData uri="http://schemas.openxmlformats.org/presentationml/2006/ole">
            <mc:AlternateContent xmlns:mc="http://schemas.openxmlformats.org/markup-compatibility/2006">
              <mc:Choice xmlns:v="urn:schemas-microsoft-com:vml" Requires="v">
                <p:oleObj spid="_x0000_s1105538" name="Equation" r:id="rId27" imgW="2120760" imgH="634680" progId="Equation.DSMT4">
                  <p:embed/>
                </p:oleObj>
              </mc:Choice>
              <mc:Fallback>
                <p:oleObj name="Equation" r:id="rId27" imgW="2120760" imgH="634680" progId="Equation.DSMT4">
                  <p:embed/>
                  <p:pic>
                    <p:nvPicPr>
                      <p:cNvPr id="39" name="物件 38"/>
                      <p:cNvPicPr>
                        <a:picLocks noChangeAspect="1" noChangeArrowheads="1"/>
                      </p:cNvPicPr>
                      <p:nvPr/>
                    </p:nvPicPr>
                    <p:blipFill>
                      <a:blip r:embed="rId28"/>
                      <a:srcRect/>
                      <a:stretch>
                        <a:fillRect/>
                      </a:stretch>
                    </p:blipFill>
                    <p:spPr bwMode="auto">
                      <a:xfrm>
                        <a:off x="6673850" y="2347516"/>
                        <a:ext cx="4241800" cy="1270000"/>
                      </a:xfrm>
                      <a:prstGeom prst="rect">
                        <a:avLst/>
                      </a:prstGeom>
                      <a:noFill/>
                      <a:ln>
                        <a:noFill/>
                      </a:ln>
                      <a:extLst/>
                    </p:spPr>
                  </p:pic>
                </p:oleObj>
              </mc:Fallback>
            </mc:AlternateContent>
          </a:graphicData>
        </a:graphic>
      </p:graphicFrame>
      <p:sp>
        <p:nvSpPr>
          <p:cNvPr id="66" name="文字方塊 65"/>
          <p:cNvSpPr txBox="1"/>
          <p:nvPr/>
        </p:nvSpPr>
        <p:spPr>
          <a:xfrm>
            <a:off x="6195297" y="3501009"/>
            <a:ext cx="4172937" cy="430887"/>
          </a:xfrm>
          <a:prstGeom prst="rect">
            <a:avLst/>
          </a:prstGeom>
          <a:noFill/>
        </p:spPr>
        <p:txBody>
          <a:bodyPr wrap="none" rtlCol="0">
            <a:spAutoFit/>
          </a:bodyPr>
          <a:lstStyle/>
          <a:p>
            <a:r>
              <a:rPr lang="en-US" altLang="zh-TW" sz="2200" dirty="0">
                <a:solidFill>
                  <a:srgbClr val="0000CC"/>
                </a:solidFill>
              </a:rPr>
              <a:t>to satisfy continuity condition, take</a:t>
            </a:r>
            <a:endParaRPr lang="zh-TW" altLang="en-US" sz="2200" dirty="0">
              <a:solidFill>
                <a:srgbClr val="0000CC"/>
              </a:solidFill>
            </a:endParaRPr>
          </a:p>
        </p:txBody>
      </p:sp>
      <p:graphicFrame>
        <p:nvGraphicFramePr>
          <p:cNvPr id="67" name="物件 66"/>
          <p:cNvGraphicFramePr>
            <a:graphicFrameLocks noChangeAspect="1"/>
          </p:cNvGraphicFramePr>
          <p:nvPr>
            <p:extLst>
              <p:ext uri="{D42A27DB-BD31-4B8C-83A1-F6EECF244321}">
                <p14:modId xmlns:p14="http://schemas.microsoft.com/office/powerpoint/2010/main" val="1882296230"/>
              </p:ext>
            </p:extLst>
          </p:nvPr>
        </p:nvGraphicFramePr>
        <p:xfrm>
          <a:off x="5519936" y="3888432"/>
          <a:ext cx="5613400" cy="1320800"/>
        </p:xfrm>
        <a:graphic>
          <a:graphicData uri="http://schemas.openxmlformats.org/presentationml/2006/ole">
            <mc:AlternateContent xmlns:mc="http://schemas.openxmlformats.org/markup-compatibility/2006">
              <mc:Choice xmlns:v="urn:schemas-microsoft-com:vml" Requires="v">
                <p:oleObj spid="_x0000_s1105539" name="Equation" r:id="rId29" imgW="2806560" imgH="660240" progId="Equation.DSMT4">
                  <p:embed/>
                </p:oleObj>
              </mc:Choice>
              <mc:Fallback>
                <p:oleObj name="Equation" r:id="rId29" imgW="2806560" imgH="660240" progId="Equation.DSMT4">
                  <p:embed/>
                  <p:pic>
                    <p:nvPicPr>
                      <p:cNvPr id="65" name="物件 64"/>
                      <p:cNvPicPr>
                        <a:picLocks noChangeAspect="1" noChangeArrowheads="1"/>
                      </p:cNvPicPr>
                      <p:nvPr/>
                    </p:nvPicPr>
                    <p:blipFill>
                      <a:blip r:embed="rId30"/>
                      <a:srcRect/>
                      <a:stretch>
                        <a:fillRect/>
                      </a:stretch>
                    </p:blipFill>
                    <p:spPr bwMode="auto">
                      <a:xfrm>
                        <a:off x="5519936" y="3888432"/>
                        <a:ext cx="5613400" cy="1320800"/>
                      </a:xfrm>
                      <a:prstGeom prst="rect">
                        <a:avLst/>
                      </a:prstGeom>
                      <a:solidFill>
                        <a:srgbClr val="CCFFFF"/>
                      </a:solidFill>
                      <a:ln>
                        <a:noFill/>
                      </a:ln>
                      <a:extLst/>
                    </p:spPr>
                  </p:pic>
                </p:oleObj>
              </mc:Fallback>
            </mc:AlternateContent>
          </a:graphicData>
        </a:graphic>
      </p:graphicFrame>
      <p:sp>
        <p:nvSpPr>
          <p:cNvPr id="68" name="文字方塊 67"/>
          <p:cNvSpPr txBox="1"/>
          <p:nvPr/>
        </p:nvSpPr>
        <p:spPr>
          <a:xfrm>
            <a:off x="6168009" y="5168411"/>
            <a:ext cx="1901483" cy="430887"/>
          </a:xfrm>
          <a:prstGeom prst="rect">
            <a:avLst/>
          </a:prstGeom>
          <a:noFill/>
        </p:spPr>
        <p:txBody>
          <a:bodyPr wrap="none" rtlCol="0">
            <a:spAutoFit/>
          </a:bodyPr>
          <a:lstStyle/>
          <a:p>
            <a:r>
              <a:rPr lang="en-US" altLang="zh-TW" sz="2200" dirty="0">
                <a:solidFill>
                  <a:srgbClr val="0000CC"/>
                </a:solidFill>
              </a:rPr>
              <a:t>jump condition</a:t>
            </a:r>
            <a:endParaRPr lang="zh-TW" altLang="en-US" sz="2200" dirty="0">
              <a:solidFill>
                <a:srgbClr val="0000CC"/>
              </a:solidFill>
            </a:endParaRPr>
          </a:p>
        </p:txBody>
      </p:sp>
      <p:graphicFrame>
        <p:nvGraphicFramePr>
          <p:cNvPr id="69" name="物件 68"/>
          <p:cNvGraphicFramePr>
            <a:graphicFrameLocks noChangeAspect="1"/>
          </p:cNvGraphicFramePr>
          <p:nvPr>
            <p:extLst>
              <p:ext uri="{D42A27DB-BD31-4B8C-83A1-F6EECF244321}">
                <p14:modId xmlns:p14="http://schemas.microsoft.com/office/powerpoint/2010/main" val="2895944506"/>
              </p:ext>
            </p:extLst>
          </p:nvPr>
        </p:nvGraphicFramePr>
        <p:xfrm>
          <a:off x="2658720" y="5589240"/>
          <a:ext cx="8407400" cy="609600"/>
        </p:xfrm>
        <a:graphic>
          <a:graphicData uri="http://schemas.openxmlformats.org/presentationml/2006/ole">
            <mc:AlternateContent xmlns:mc="http://schemas.openxmlformats.org/markup-compatibility/2006">
              <mc:Choice xmlns:v="urn:schemas-microsoft-com:vml" Requires="v">
                <p:oleObj spid="_x0000_s1105540" name="Equation" r:id="rId31" imgW="4203360" imgH="304560" progId="Equation.DSMT4">
                  <p:embed/>
                </p:oleObj>
              </mc:Choice>
              <mc:Fallback>
                <p:oleObj name="Equation" r:id="rId31" imgW="4203360" imgH="304560" progId="Equation.DSMT4">
                  <p:embed/>
                  <p:pic>
                    <p:nvPicPr>
                      <p:cNvPr id="67" name="物件 66"/>
                      <p:cNvPicPr>
                        <a:picLocks noChangeAspect="1" noChangeArrowheads="1"/>
                      </p:cNvPicPr>
                      <p:nvPr/>
                    </p:nvPicPr>
                    <p:blipFill>
                      <a:blip r:embed="rId32"/>
                      <a:srcRect/>
                      <a:stretch>
                        <a:fillRect/>
                      </a:stretch>
                    </p:blipFill>
                    <p:spPr bwMode="auto">
                      <a:xfrm>
                        <a:off x="2658720" y="5589240"/>
                        <a:ext cx="8407400" cy="609600"/>
                      </a:xfrm>
                      <a:prstGeom prst="rect">
                        <a:avLst/>
                      </a:prstGeom>
                      <a:solidFill>
                        <a:srgbClr val="CCFFFF"/>
                      </a:solidFill>
                      <a:ln>
                        <a:noFill/>
                      </a:ln>
                      <a:extLst/>
                    </p:spPr>
                  </p:pic>
                </p:oleObj>
              </mc:Fallback>
            </mc:AlternateContent>
          </a:graphicData>
        </a:graphic>
      </p:graphicFrame>
      <p:sp>
        <p:nvSpPr>
          <p:cNvPr id="70" name="AutoShape 25"/>
          <p:cNvSpPr>
            <a:spLocks noChangeArrowheads="1"/>
          </p:cNvSpPr>
          <p:nvPr/>
        </p:nvSpPr>
        <p:spPr bwMode="auto">
          <a:xfrm>
            <a:off x="6271187" y="6364512"/>
            <a:ext cx="252000" cy="180000"/>
          </a:xfrm>
          <a:prstGeom prst="rightArrow">
            <a:avLst>
              <a:gd name="adj1" fmla="val 50000"/>
              <a:gd name="adj2" fmla="val 36735"/>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71" name="物件 70"/>
          <p:cNvGraphicFramePr>
            <a:graphicFrameLocks noChangeAspect="1"/>
          </p:cNvGraphicFramePr>
          <p:nvPr>
            <p:extLst>
              <p:ext uri="{D42A27DB-BD31-4B8C-83A1-F6EECF244321}">
                <p14:modId xmlns:p14="http://schemas.microsoft.com/office/powerpoint/2010/main" val="365185841"/>
              </p:ext>
            </p:extLst>
          </p:nvPr>
        </p:nvGraphicFramePr>
        <p:xfrm>
          <a:off x="6648273" y="6175112"/>
          <a:ext cx="2260600" cy="558800"/>
        </p:xfrm>
        <a:graphic>
          <a:graphicData uri="http://schemas.openxmlformats.org/presentationml/2006/ole">
            <mc:AlternateContent xmlns:mc="http://schemas.openxmlformats.org/markup-compatibility/2006">
              <mc:Choice xmlns:v="urn:schemas-microsoft-com:vml" Requires="v">
                <p:oleObj spid="_x0000_s1105541" name="Equation" r:id="rId33" imgW="1130040" imgH="279360" progId="Equation.DSMT4">
                  <p:embed/>
                </p:oleObj>
              </mc:Choice>
              <mc:Fallback>
                <p:oleObj name="Equation" r:id="rId33" imgW="1130040" imgH="279360" progId="Equation.DSMT4">
                  <p:embed/>
                  <p:pic>
                    <p:nvPicPr>
                      <p:cNvPr id="69" name="物件 68"/>
                      <p:cNvPicPr>
                        <a:picLocks noChangeAspect="1" noChangeArrowheads="1"/>
                      </p:cNvPicPr>
                      <p:nvPr/>
                    </p:nvPicPr>
                    <p:blipFill>
                      <a:blip r:embed="rId34"/>
                      <a:srcRect/>
                      <a:stretch>
                        <a:fillRect/>
                      </a:stretch>
                    </p:blipFill>
                    <p:spPr bwMode="auto">
                      <a:xfrm>
                        <a:off x="6648273" y="6175112"/>
                        <a:ext cx="2260600" cy="5588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56646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childTnLst>
                          </p:cTn>
                        </p:par>
                        <p:par>
                          <p:cTn id="61" fill="hold">
                            <p:stCondLst>
                              <p:cond delay="500"/>
                            </p:stCondLst>
                            <p:childTnLst>
                              <p:par>
                                <p:cTn id="62" presetID="22" presetClass="entr" presetSubtype="8" fill="hold"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left)">
                                      <p:cBhvr>
                                        <p:cTn id="64" dur="500"/>
                                        <p:tgtEl>
                                          <p:spTgt spid="33"/>
                                        </p:tgtEl>
                                      </p:cBhvr>
                                    </p:animEffect>
                                  </p:childTnLst>
                                </p:cTn>
                              </p:par>
                            </p:childTnLst>
                          </p:cTn>
                        </p:par>
                        <p:par>
                          <p:cTn id="65" fill="hold">
                            <p:stCondLst>
                              <p:cond delay="1000"/>
                            </p:stCondLst>
                            <p:childTnLst>
                              <p:par>
                                <p:cTn id="66" presetID="22" presetClass="entr" presetSubtype="8" fill="hold"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left)">
                                      <p:cBhvr>
                                        <p:cTn id="68" dur="5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left)">
                                      <p:cBhvr>
                                        <p:cTn id="73" dur="500"/>
                                        <p:tgtEl>
                                          <p:spTgt spid="38"/>
                                        </p:tgtEl>
                                      </p:cBhvr>
                                    </p:animEffect>
                                  </p:childTnLst>
                                </p:cTn>
                              </p:par>
                            </p:childTnLst>
                          </p:cTn>
                        </p:par>
                        <p:par>
                          <p:cTn id="74" fill="hold">
                            <p:stCondLst>
                              <p:cond delay="500"/>
                            </p:stCondLst>
                            <p:childTnLst>
                              <p:par>
                                <p:cTn id="75" presetID="22" presetClass="entr" presetSubtype="1" fill="hold" nodeType="after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up)">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wipe(left)">
                                      <p:cBhvr>
                                        <p:cTn id="82" dur="500"/>
                                        <p:tgtEl>
                                          <p:spTgt spid="37"/>
                                        </p:tgtEl>
                                      </p:cBhvr>
                                    </p:animEffect>
                                  </p:childTnLst>
                                </p:cTn>
                              </p:par>
                            </p:childTnLst>
                          </p:cTn>
                        </p:par>
                        <p:par>
                          <p:cTn id="83" fill="hold">
                            <p:stCondLst>
                              <p:cond delay="500"/>
                            </p:stCondLst>
                            <p:childTnLst>
                              <p:par>
                                <p:cTn id="84" presetID="22" presetClass="entr" presetSubtype="8" fill="hold" nodeType="after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wipe(left)">
                                      <p:cBhvr>
                                        <p:cTn id="86" dur="500"/>
                                        <p:tgtEl>
                                          <p:spTgt spid="3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500"/>
                            </p:stCondLst>
                            <p:childTnLst>
                              <p:par>
                                <p:cTn id="93" presetID="22" presetClass="entr" presetSubtype="8" fill="hold" nodeType="after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wipe(left)">
                                      <p:cBhvr>
                                        <p:cTn id="95" dur="500"/>
                                        <p:tgtEl>
                                          <p:spTgt spid="46"/>
                                        </p:tgtEl>
                                      </p:cBhvr>
                                    </p:animEffect>
                                  </p:childTnLst>
                                </p:cTn>
                              </p:par>
                            </p:childTnLst>
                          </p:cTn>
                        </p:par>
                        <p:par>
                          <p:cTn id="96" fill="hold">
                            <p:stCondLst>
                              <p:cond delay="1000"/>
                            </p:stCondLst>
                            <p:childTnLst>
                              <p:par>
                                <p:cTn id="97" presetID="22" presetClass="entr" presetSubtype="8" fill="hold" nodeType="after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wipe(left)">
                                      <p:cBhvr>
                                        <p:cTn id="99" dur="500"/>
                                        <p:tgtEl>
                                          <p:spTgt spid="47"/>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left)">
                                      <p:cBhvr>
                                        <p:cTn id="104" dur="500"/>
                                        <p:tgtEl>
                                          <p:spTgt spid="50"/>
                                        </p:tgtEl>
                                      </p:cBhvr>
                                    </p:animEffect>
                                  </p:childTnLst>
                                </p:cTn>
                              </p:par>
                            </p:childTnLst>
                          </p:cTn>
                        </p:par>
                        <p:par>
                          <p:cTn id="105" fill="hold">
                            <p:stCondLst>
                              <p:cond delay="500"/>
                            </p:stCondLst>
                            <p:childTnLst>
                              <p:par>
                                <p:cTn id="106" presetID="22" presetClass="entr" presetSubtype="8" fill="hold" nodeType="afterEffect">
                                  <p:stCondLst>
                                    <p:cond delay="0"/>
                                  </p:stCondLst>
                                  <p:childTnLst>
                                    <p:set>
                                      <p:cBhvr>
                                        <p:cTn id="107" dur="1" fill="hold">
                                          <p:stCondLst>
                                            <p:cond delay="0"/>
                                          </p:stCondLst>
                                        </p:cTn>
                                        <p:tgtEl>
                                          <p:spTgt spid="59"/>
                                        </p:tgtEl>
                                        <p:attrNameLst>
                                          <p:attrName>style.visibility</p:attrName>
                                        </p:attrNameLst>
                                      </p:cBhvr>
                                      <p:to>
                                        <p:strVal val="visible"/>
                                      </p:to>
                                    </p:set>
                                    <p:animEffect transition="in" filter="wipe(left)">
                                      <p:cBhvr>
                                        <p:cTn id="108" dur="500"/>
                                        <p:tgtEl>
                                          <p:spTgt spid="59"/>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62"/>
                                        </p:tgtEl>
                                        <p:attrNameLst>
                                          <p:attrName>style.visibility</p:attrName>
                                        </p:attrNameLst>
                                      </p:cBhvr>
                                      <p:to>
                                        <p:strVal val="visible"/>
                                      </p:to>
                                    </p:set>
                                    <p:animEffect transition="in" filter="wipe(left)">
                                      <p:cBhvr>
                                        <p:cTn id="113" dur="500"/>
                                        <p:tgtEl>
                                          <p:spTgt spid="62"/>
                                        </p:tgtEl>
                                      </p:cBhvr>
                                    </p:animEffect>
                                  </p:childTnLst>
                                </p:cTn>
                              </p:par>
                            </p:childTnLst>
                          </p:cTn>
                        </p:par>
                        <p:par>
                          <p:cTn id="114" fill="hold">
                            <p:stCondLst>
                              <p:cond delay="500"/>
                            </p:stCondLst>
                            <p:childTnLst>
                              <p:par>
                                <p:cTn id="115" presetID="22" presetClass="entr" presetSubtype="8" fill="hold" nodeType="afterEffect">
                                  <p:stCondLst>
                                    <p:cond delay="0"/>
                                  </p:stCondLst>
                                  <p:childTnLst>
                                    <p:set>
                                      <p:cBhvr>
                                        <p:cTn id="116" dur="1" fill="hold">
                                          <p:stCondLst>
                                            <p:cond delay="0"/>
                                          </p:stCondLst>
                                        </p:cTn>
                                        <p:tgtEl>
                                          <p:spTgt spid="63"/>
                                        </p:tgtEl>
                                        <p:attrNameLst>
                                          <p:attrName>style.visibility</p:attrName>
                                        </p:attrNameLst>
                                      </p:cBhvr>
                                      <p:to>
                                        <p:strVal val="visible"/>
                                      </p:to>
                                    </p:set>
                                    <p:animEffect transition="in" filter="wipe(left)">
                                      <p:cBhvr>
                                        <p:cTn id="117" dur="500"/>
                                        <p:tgtEl>
                                          <p:spTgt spid="63"/>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left)">
                                      <p:cBhvr>
                                        <p:cTn id="122" dur="500"/>
                                        <p:tgtEl>
                                          <p:spTgt spid="64"/>
                                        </p:tgtEl>
                                      </p:cBhvr>
                                    </p:animEffect>
                                  </p:childTnLst>
                                </p:cTn>
                              </p:par>
                            </p:childTnLst>
                          </p:cTn>
                        </p:par>
                        <p:par>
                          <p:cTn id="123" fill="hold">
                            <p:stCondLst>
                              <p:cond delay="500"/>
                            </p:stCondLst>
                            <p:childTnLst>
                              <p:par>
                                <p:cTn id="124" presetID="22" presetClass="entr" presetSubtype="8" fill="hold" nodeType="afterEffect">
                                  <p:stCondLst>
                                    <p:cond delay="0"/>
                                  </p:stCondLst>
                                  <p:childTnLst>
                                    <p:set>
                                      <p:cBhvr>
                                        <p:cTn id="125" dur="1" fill="hold">
                                          <p:stCondLst>
                                            <p:cond delay="0"/>
                                          </p:stCondLst>
                                        </p:cTn>
                                        <p:tgtEl>
                                          <p:spTgt spid="65"/>
                                        </p:tgtEl>
                                        <p:attrNameLst>
                                          <p:attrName>style.visibility</p:attrName>
                                        </p:attrNameLst>
                                      </p:cBhvr>
                                      <p:to>
                                        <p:strVal val="visible"/>
                                      </p:to>
                                    </p:set>
                                    <p:animEffect transition="in" filter="wipe(left)">
                                      <p:cBhvr>
                                        <p:cTn id="126" dur="500"/>
                                        <p:tgtEl>
                                          <p:spTgt spid="65"/>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wipe(left)">
                                      <p:cBhvr>
                                        <p:cTn id="131" dur="500"/>
                                        <p:tgtEl>
                                          <p:spTgt spid="66"/>
                                        </p:tgtEl>
                                      </p:cBhvr>
                                    </p:animEffect>
                                  </p:childTnLst>
                                </p:cTn>
                              </p:par>
                            </p:childTnLst>
                          </p:cTn>
                        </p:par>
                        <p:par>
                          <p:cTn id="132" fill="hold">
                            <p:stCondLst>
                              <p:cond delay="500"/>
                            </p:stCondLst>
                            <p:childTnLst>
                              <p:par>
                                <p:cTn id="133" presetID="22" presetClass="entr" presetSubtype="8" fill="hold" nodeType="afterEffect">
                                  <p:stCondLst>
                                    <p:cond delay="0"/>
                                  </p:stCondLst>
                                  <p:childTnLst>
                                    <p:set>
                                      <p:cBhvr>
                                        <p:cTn id="134" dur="1" fill="hold">
                                          <p:stCondLst>
                                            <p:cond delay="0"/>
                                          </p:stCondLst>
                                        </p:cTn>
                                        <p:tgtEl>
                                          <p:spTgt spid="67"/>
                                        </p:tgtEl>
                                        <p:attrNameLst>
                                          <p:attrName>style.visibility</p:attrName>
                                        </p:attrNameLst>
                                      </p:cBhvr>
                                      <p:to>
                                        <p:strVal val="visible"/>
                                      </p:to>
                                    </p:set>
                                    <p:animEffect transition="in" filter="wipe(left)">
                                      <p:cBhvr>
                                        <p:cTn id="135" dur="500"/>
                                        <p:tgtEl>
                                          <p:spTgt spid="67"/>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68"/>
                                        </p:tgtEl>
                                        <p:attrNameLst>
                                          <p:attrName>style.visibility</p:attrName>
                                        </p:attrNameLst>
                                      </p:cBhvr>
                                      <p:to>
                                        <p:strVal val="visible"/>
                                      </p:to>
                                    </p:set>
                                    <p:animEffect transition="in" filter="wipe(left)">
                                      <p:cBhvr>
                                        <p:cTn id="140" dur="500"/>
                                        <p:tgtEl>
                                          <p:spTgt spid="68"/>
                                        </p:tgtEl>
                                      </p:cBhvr>
                                    </p:animEffect>
                                  </p:childTnLst>
                                </p:cTn>
                              </p:par>
                            </p:childTnLst>
                          </p:cTn>
                        </p:par>
                        <p:par>
                          <p:cTn id="141" fill="hold">
                            <p:stCondLst>
                              <p:cond delay="500"/>
                            </p:stCondLst>
                            <p:childTnLst>
                              <p:par>
                                <p:cTn id="142" presetID="22" presetClass="entr" presetSubtype="8" fill="hold" nodeType="afterEffect">
                                  <p:stCondLst>
                                    <p:cond delay="0"/>
                                  </p:stCondLst>
                                  <p:childTnLst>
                                    <p:set>
                                      <p:cBhvr>
                                        <p:cTn id="143" dur="1" fill="hold">
                                          <p:stCondLst>
                                            <p:cond delay="0"/>
                                          </p:stCondLst>
                                        </p:cTn>
                                        <p:tgtEl>
                                          <p:spTgt spid="69"/>
                                        </p:tgtEl>
                                        <p:attrNameLst>
                                          <p:attrName>style.visibility</p:attrName>
                                        </p:attrNameLst>
                                      </p:cBhvr>
                                      <p:to>
                                        <p:strVal val="visible"/>
                                      </p:to>
                                    </p:set>
                                    <p:animEffect transition="in" filter="wipe(left)">
                                      <p:cBhvr>
                                        <p:cTn id="144" dur="500"/>
                                        <p:tgtEl>
                                          <p:spTgt spid="69"/>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70"/>
                                        </p:tgtEl>
                                        <p:attrNameLst>
                                          <p:attrName>style.visibility</p:attrName>
                                        </p:attrNameLst>
                                      </p:cBhvr>
                                      <p:to>
                                        <p:strVal val="visible"/>
                                      </p:to>
                                    </p:set>
                                    <p:animEffect transition="in" filter="wipe(left)">
                                      <p:cBhvr>
                                        <p:cTn id="149" dur="500"/>
                                        <p:tgtEl>
                                          <p:spTgt spid="70"/>
                                        </p:tgtEl>
                                      </p:cBhvr>
                                    </p:animEffect>
                                  </p:childTnLst>
                                </p:cTn>
                              </p:par>
                            </p:childTnLst>
                          </p:cTn>
                        </p:par>
                        <p:par>
                          <p:cTn id="150" fill="hold">
                            <p:stCondLst>
                              <p:cond delay="500"/>
                            </p:stCondLst>
                            <p:childTnLst>
                              <p:par>
                                <p:cTn id="151" presetID="22" presetClass="entr" presetSubtype="8" fill="hold" nodeType="afterEffect">
                                  <p:stCondLst>
                                    <p:cond delay="0"/>
                                  </p:stCondLst>
                                  <p:childTnLst>
                                    <p:set>
                                      <p:cBhvr>
                                        <p:cTn id="152" dur="1" fill="hold">
                                          <p:stCondLst>
                                            <p:cond delay="0"/>
                                          </p:stCondLst>
                                        </p:cTn>
                                        <p:tgtEl>
                                          <p:spTgt spid="71"/>
                                        </p:tgtEl>
                                        <p:attrNameLst>
                                          <p:attrName>style.visibility</p:attrName>
                                        </p:attrNameLst>
                                      </p:cBhvr>
                                      <p:to>
                                        <p:strVal val="visible"/>
                                      </p:to>
                                    </p:set>
                                    <p:animEffect transition="in" filter="wipe(left)">
                                      <p:cBhvr>
                                        <p:cTn id="15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 grpId="0"/>
      <p:bldP spid="23" grpId="0"/>
      <p:bldP spid="25" grpId="0" animBg="1"/>
      <p:bldP spid="29" grpId="0"/>
      <p:bldP spid="32" grpId="0"/>
      <p:bldP spid="35" grpId="0" animBg="1"/>
      <p:bldP spid="37" grpId="0"/>
      <p:bldP spid="45" grpId="0"/>
      <p:bldP spid="50" grpId="0" animBg="1"/>
      <p:bldP spid="62" grpId="0" animBg="1"/>
      <p:bldP spid="64" grpId="0" animBg="1"/>
      <p:bldP spid="66" grpId="0"/>
      <p:bldP spid="68" grpId="0"/>
      <p:bldP spid="70"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pPr>
              <a:defRPr/>
            </a:pPr>
            <a:fld id="{978670B8-4B22-4348-88F2-1C89D5432559}" type="slidenum">
              <a:rPr lang="en-US" altLang="zh-TW" smtClean="0">
                <a:solidFill>
                  <a:srgbClr val="FFFFFF">
                    <a:lumMod val="85000"/>
                  </a:srgbClr>
                </a:solidFill>
              </a:rPr>
              <a:pPr>
                <a:defRPr/>
              </a:pPr>
              <a:t>102</a:t>
            </a:fld>
            <a:endParaRPr lang="en-US" altLang="zh-TW" dirty="0">
              <a:solidFill>
                <a:srgbClr val="FFFFFF">
                  <a:lumMod val="85000"/>
                </a:srgbClr>
              </a:solidFill>
            </a:endParaRPr>
          </a:p>
        </p:txBody>
      </p:sp>
      <p:sp>
        <p:nvSpPr>
          <p:cNvPr id="3" name="文字方塊 2"/>
          <p:cNvSpPr txBox="1"/>
          <p:nvPr/>
        </p:nvSpPr>
        <p:spPr>
          <a:xfrm>
            <a:off x="1055441" y="44625"/>
            <a:ext cx="646331" cy="461665"/>
          </a:xfrm>
          <a:prstGeom prst="rect">
            <a:avLst/>
          </a:prstGeom>
          <a:noFill/>
        </p:spPr>
        <p:txBody>
          <a:bodyPr wrap="none" rtlCol="0">
            <a:spAutoFit/>
          </a:bodyPr>
          <a:lstStyle/>
          <a:p>
            <a:r>
              <a:rPr lang="en-US" altLang="zh-TW" dirty="0"/>
              <a:t>120</a:t>
            </a:r>
            <a:endParaRPr lang="zh-TW" altLang="en-US" dirty="0"/>
          </a:p>
        </p:txBody>
      </p:sp>
      <p:graphicFrame>
        <p:nvGraphicFramePr>
          <p:cNvPr id="4" name="物件 3"/>
          <p:cNvGraphicFramePr>
            <a:graphicFrameLocks noChangeAspect="1"/>
          </p:cNvGraphicFramePr>
          <p:nvPr>
            <p:extLst>
              <p:ext uri="{D42A27DB-BD31-4B8C-83A1-F6EECF244321}">
                <p14:modId xmlns:p14="http://schemas.microsoft.com/office/powerpoint/2010/main" val="3532967928"/>
              </p:ext>
            </p:extLst>
          </p:nvPr>
        </p:nvGraphicFramePr>
        <p:xfrm>
          <a:off x="1603375" y="60326"/>
          <a:ext cx="3500438" cy="938213"/>
        </p:xfrm>
        <a:graphic>
          <a:graphicData uri="http://schemas.openxmlformats.org/presentationml/2006/ole">
            <mc:AlternateContent xmlns:mc="http://schemas.openxmlformats.org/markup-compatibility/2006">
              <mc:Choice xmlns:v="urn:schemas-microsoft-com:vml" Requires="v">
                <p:oleObj spid="_x0000_s1125642" name="Equation" r:id="rId3" imgW="1892160" imgH="507960" progId="Equation.DSMT4">
                  <p:embed/>
                </p:oleObj>
              </mc:Choice>
              <mc:Fallback>
                <p:oleObj name="Equation" r:id="rId3" imgW="1892160" imgH="507960" progId="Equation.DSMT4">
                  <p:embed/>
                  <p:pic>
                    <p:nvPicPr>
                      <p:cNvPr id="4" name="物件 3"/>
                      <p:cNvPicPr>
                        <a:picLocks noChangeAspect="1" noChangeArrowheads="1"/>
                      </p:cNvPicPr>
                      <p:nvPr/>
                    </p:nvPicPr>
                    <p:blipFill>
                      <a:blip r:embed="rId4"/>
                      <a:srcRect/>
                      <a:stretch>
                        <a:fillRect/>
                      </a:stretch>
                    </p:blipFill>
                    <p:spPr bwMode="auto">
                      <a:xfrm>
                        <a:off x="1603375" y="60326"/>
                        <a:ext cx="3500438" cy="938213"/>
                      </a:xfrm>
                      <a:prstGeom prst="rect">
                        <a:avLst/>
                      </a:prstGeom>
                      <a:noFill/>
                      <a:ln>
                        <a:noFill/>
                      </a:ln>
                      <a:extLst/>
                    </p:spPr>
                  </p:pic>
                </p:oleObj>
              </mc:Fallback>
            </mc:AlternateContent>
          </a:graphicData>
        </a:graphic>
      </p:graphicFrame>
      <p:cxnSp>
        <p:nvCxnSpPr>
          <p:cNvPr id="11" name="直線接點 10"/>
          <p:cNvCxnSpPr/>
          <p:nvPr/>
        </p:nvCxnSpPr>
        <p:spPr bwMode="auto">
          <a:xfrm>
            <a:off x="6096000" y="21368"/>
            <a:ext cx="0" cy="6588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aphicFrame>
        <p:nvGraphicFramePr>
          <p:cNvPr id="22" name="物件 21"/>
          <p:cNvGraphicFramePr>
            <a:graphicFrameLocks noChangeAspect="1"/>
          </p:cNvGraphicFramePr>
          <p:nvPr>
            <p:extLst>
              <p:ext uri="{D42A27DB-BD31-4B8C-83A1-F6EECF244321}">
                <p14:modId xmlns:p14="http://schemas.microsoft.com/office/powerpoint/2010/main" val="2794313068"/>
              </p:ext>
            </p:extLst>
          </p:nvPr>
        </p:nvGraphicFramePr>
        <p:xfrm>
          <a:off x="1440515" y="1292225"/>
          <a:ext cx="4533900" cy="965200"/>
        </p:xfrm>
        <a:graphic>
          <a:graphicData uri="http://schemas.openxmlformats.org/presentationml/2006/ole">
            <mc:AlternateContent xmlns:mc="http://schemas.openxmlformats.org/markup-compatibility/2006">
              <mc:Choice xmlns:v="urn:schemas-microsoft-com:vml" Requires="v">
                <p:oleObj spid="_x0000_s1125643" name="Equation" r:id="rId5" imgW="2387520" imgH="507960" progId="Equation.DSMT4">
                  <p:embed/>
                </p:oleObj>
              </mc:Choice>
              <mc:Fallback>
                <p:oleObj name="Equation" r:id="rId5" imgW="2387520" imgH="507960" progId="Equation.DSMT4">
                  <p:embed/>
                  <p:pic>
                    <p:nvPicPr>
                      <p:cNvPr id="22" name="物件 21"/>
                      <p:cNvPicPr>
                        <a:picLocks noChangeAspect="1" noChangeArrowheads="1"/>
                      </p:cNvPicPr>
                      <p:nvPr/>
                    </p:nvPicPr>
                    <p:blipFill>
                      <a:blip r:embed="rId6"/>
                      <a:srcRect/>
                      <a:stretch>
                        <a:fillRect/>
                      </a:stretch>
                    </p:blipFill>
                    <p:spPr bwMode="auto">
                      <a:xfrm>
                        <a:off x="1440515" y="1292225"/>
                        <a:ext cx="4533900" cy="965200"/>
                      </a:xfrm>
                      <a:prstGeom prst="rect">
                        <a:avLst/>
                      </a:prstGeom>
                      <a:noFill/>
                      <a:ln>
                        <a:noFill/>
                      </a:ln>
                      <a:extLst/>
                    </p:spPr>
                  </p:pic>
                </p:oleObj>
              </mc:Fallback>
            </mc:AlternateContent>
          </a:graphicData>
        </a:graphic>
      </p:graphicFrame>
      <p:sp>
        <p:nvSpPr>
          <p:cNvPr id="23" name="文字方塊 22"/>
          <p:cNvSpPr txBox="1"/>
          <p:nvPr/>
        </p:nvSpPr>
        <p:spPr>
          <a:xfrm>
            <a:off x="1245396" y="940658"/>
            <a:ext cx="3014223" cy="400110"/>
          </a:xfrm>
          <a:prstGeom prst="rect">
            <a:avLst/>
          </a:prstGeom>
          <a:noFill/>
        </p:spPr>
        <p:txBody>
          <a:bodyPr wrap="none" rtlCol="0">
            <a:spAutoFit/>
          </a:bodyPr>
          <a:lstStyle/>
          <a:p>
            <a:r>
              <a:rPr lang="en-US" altLang="zh-TW" sz="2000" dirty="0">
                <a:solidFill>
                  <a:srgbClr val="0000CC"/>
                </a:solidFill>
              </a:rPr>
              <a:t>associated Green’s function</a:t>
            </a:r>
            <a:endParaRPr lang="zh-TW" altLang="en-US" sz="2000" dirty="0">
              <a:solidFill>
                <a:srgbClr val="0000CC"/>
              </a:solidFill>
            </a:endParaRPr>
          </a:p>
        </p:txBody>
      </p:sp>
      <p:graphicFrame>
        <p:nvGraphicFramePr>
          <p:cNvPr id="24" name="物件 23"/>
          <p:cNvGraphicFramePr>
            <a:graphicFrameLocks noChangeAspect="1"/>
          </p:cNvGraphicFramePr>
          <p:nvPr>
            <p:extLst>
              <p:ext uri="{D42A27DB-BD31-4B8C-83A1-F6EECF244321}">
                <p14:modId xmlns:p14="http://schemas.microsoft.com/office/powerpoint/2010/main" val="2803442792"/>
              </p:ext>
            </p:extLst>
          </p:nvPr>
        </p:nvGraphicFramePr>
        <p:xfrm>
          <a:off x="1711326" y="2271714"/>
          <a:ext cx="3730625" cy="1012825"/>
        </p:xfrm>
        <a:graphic>
          <a:graphicData uri="http://schemas.openxmlformats.org/presentationml/2006/ole">
            <mc:AlternateContent xmlns:mc="http://schemas.openxmlformats.org/markup-compatibility/2006">
              <mc:Choice xmlns:v="urn:schemas-microsoft-com:vml" Requires="v">
                <p:oleObj spid="_x0000_s1125644" name="Equation" r:id="rId7" imgW="1777680" imgH="482400" progId="Equation.DSMT4">
                  <p:embed/>
                </p:oleObj>
              </mc:Choice>
              <mc:Fallback>
                <p:oleObj name="Equation" r:id="rId7" imgW="1777680" imgH="482400" progId="Equation.DSMT4">
                  <p:embed/>
                  <p:pic>
                    <p:nvPicPr>
                      <p:cNvPr id="24" name="物件 23"/>
                      <p:cNvPicPr>
                        <a:picLocks noChangeAspect="1" noChangeArrowheads="1"/>
                      </p:cNvPicPr>
                      <p:nvPr/>
                    </p:nvPicPr>
                    <p:blipFill>
                      <a:blip r:embed="rId8"/>
                      <a:srcRect/>
                      <a:stretch>
                        <a:fillRect/>
                      </a:stretch>
                    </p:blipFill>
                    <p:spPr bwMode="auto">
                      <a:xfrm>
                        <a:off x="1711326" y="2271714"/>
                        <a:ext cx="3730625" cy="1012825"/>
                      </a:xfrm>
                      <a:prstGeom prst="rect">
                        <a:avLst/>
                      </a:prstGeom>
                      <a:noFill/>
                      <a:ln>
                        <a:noFill/>
                      </a:ln>
                      <a:extLst/>
                    </p:spPr>
                  </p:pic>
                </p:oleObj>
              </mc:Fallback>
            </mc:AlternateContent>
          </a:graphicData>
        </a:graphic>
      </p:graphicFrame>
      <p:sp>
        <p:nvSpPr>
          <p:cNvPr id="25" name="AutoShape 25"/>
          <p:cNvSpPr>
            <a:spLocks noChangeArrowheads="1"/>
          </p:cNvSpPr>
          <p:nvPr/>
        </p:nvSpPr>
        <p:spPr bwMode="auto">
          <a:xfrm>
            <a:off x="1255451" y="2688475"/>
            <a:ext cx="252000" cy="180000"/>
          </a:xfrm>
          <a:prstGeom prst="rightArrow">
            <a:avLst>
              <a:gd name="adj1" fmla="val 50000"/>
              <a:gd name="adj2" fmla="val 36735"/>
            </a:avLst>
          </a:prstGeom>
          <a:solidFill>
            <a:srgbClr val="FF9900"/>
          </a:solidFill>
          <a:ln w="9525">
            <a:solidFill>
              <a:schemeClr val="tx1"/>
            </a:solidFill>
            <a:miter lim="800000"/>
            <a:headEnd/>
            <a:tailEnd/>
          </a:ln>
        </p:spPr>
        <p:txBody>
          <a:bodyPr wrap="none" anchor="ctr"/>
          <a:lstStyle/>
          <a:p>
            <a:endParaRPr lang="zh-TW" altLang="en-US"/>
          </a:p>
        </p:txBody>
      </p:sp>
      <p:cxnSp>
        <p:nvCxnSpPr>
          <p:cNvPr id="28" name="直線接點 27"/>
          <p:cNvCxnSpPr/>
          <p:nvPr/>
        </p:nvCxnSpPr>
        <p:spPr bwMode="auto">
          <a:xfrm>
            <a:off x="1143000" y="2204864"/>
            <a:ext cx="4953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29" name="文字方塊 28"/>
          <p:cNvSpPr txBox="1"/>
          <p:nvPr/>
        </p:nvSpPr>
        <p:spPr>
          <a:xfrm>
            <a:off x="1199456" y="3358154"/>
            <a:ext cx="1258678" cy="430887"/>
          </a:xfrm>
          <a:prstGeom prst="rect">
            <a:avLst/>
          </a:prstGeom>
          <a:noFill/>
        </p:spPr>
        <p:txBody>
          <a:bodyPr wrap="none" rtlCol="0">
            <a:spAutoFit/>
          </a:bodyPr>
          <a:lstStyle/>
          <a:p>
            <a:r>
              <a:rPr lang="en-US" altLang="zh-TW" sz="2200" dirty="0">
                <a:solidFill>
                  <a:srgbClr val="0000CC"/>
                </a:solidFill>
              </a:rPr>
              <a:t>from BC:</a:t>
            </a:r>
            <a:endParaRPr lang="zh-TW" altLang="en-US" sz="2200" dirty="0">
              <a:solidFill>
                <a:srgbClr val="0000CC"/>
              </a:solidFill>
            </a:endParaRPr>
          </a:p>
        </p:txBody>
      </p:sp>
      <p:graphicFrame>
        <p:nvGraphicFramePr>
          <p:cNvPr id="30" name="物件 29"/>
          <p:cNvGraphicFramePr>
            <a:graphicFrameLocks noChangeAspect="1"/>
          </p:cNvGraphicFramePr>
          <p:nvPr>
            <p:extLst>
              <p:ext uri="{D42A27DB-BD31-4B8C-83A1-F6EECF244321}">
                <p14:modId xmlns:p14="http://schemas.microsoft.com/office/powerpoint/2010/main" val="3466435303"/>
              </p:ext>
            </p:extLst>
          </p:nvPr>
        </p:nvGraphicFramePr>
        <p:xfrm>
          <a:off x="2417764" y="3342954"/>
          <a:ext cx="1362075" cy="446087"/>
        </p:xfrm>
        <a:graphic>
          <a:graphicData uri="http://schemas.openxmlformats.org/presentationml/2006/ole">
            <mc:AlternateContent xmlns:mc="http://schemas.openxmlformats.org/markup-compatibility/2006">
              <mc:Choice xmlns:v="urn:schemas-microsoft-com:vml" Requires="v">
                <p:oleObj spid="_x0000_s1125645" name="Equation" r:id="rId9" imgW="698400" imgH="228600" progId="Equation.DSMT4">
                  <p:embed/>
                </p:oleObj>
              </mc:Choice>
              <mc:Fallback>
                <p:oleObj name="Equation" r:id="rId9" imgW="698400" imgH="228600" progId="Equation.DSMT4">
                  <p:embed/>
                  <p:pic>
                    <p:nvPicPr>
                      <p:cNvPr id="30" name="物件 29"/>
                      <p:cNvPicPr>
                        <a:picLocks noChangeAspect="1" noChangeArrowheads="1"/>
                      </p:cNvPicPr>
                      <p:nvPr/>
                    </p:nvPicPr>
                    <p:blipFill>
                      <a:blip r:embed="rId10"/>
                      <a:srcRect/>
                      <a:stretch>
                        <a:fillRect/>
                      </a:stretch>
                    </p:blipFill>
                    <p:spPr bwMode="auto">
                      <a:xfrm>
                        <a:off x="2417764" y="3342954"/>
                        <a:ext cx="1362075" cy="446087"/>
                      </a:xfrm>
                      <a:prstGeom prst="rect">
                        <a:avLst/>
                      </a:prstGeom>
                      <a:noFill/>
                      <a:ln>
                        <a:noFill/>
                      </a:ln>
                      <a:extLst/>
                    </p:spPr>
                  </p:pic>
                </p:oleObj>
              </mc:Fallback>
            </mc:AlternateContent>
          </a:graphicData>
        </a:graphic>
      </p:graphicFrame>
      <p:graphicFrame>
        <p:nvGraphicFramePr>
          <p:cNvPr id="31" name="物件 30"/>
          <p:cNvGraphicFramePr>
            <a:graphicFrameLocks noChangeAspect="1"/>
          </p:cNvGraphicFramePr>
          <p:nvPr>
            <p:extLst>
              <p:ext uri="{D42A27DB-BD31-4B8C-83A1-F6EECF244321}">
                <p14:modId xmlns:p14="http://schemas.microsoft.com/office/powerpoint/2010/main" val="1251186501"/>
              </p:ext>
            </p:extLst>
          </p:nvPr>
        </p:nvGraphicFramePr>
        <p:xfrm>
          <a:off x="2225675" y="3789363"/>
          <a:ext cx="2425700" cy="506412"/>
        </p:xfrm>
        <a:graphic>
          <a:graphicData uri="http://schemas.openxmlformats.org/presentationml/2006/ole">
            <mc:AlternateContent xmlns:mc="http://schemas.openxmlformats.org/markup-compatibility/2006">
              <mc:Choice xmlns:v="urn:schemas-microsoft-com:vml" Requires="v">
                <p:oleObj spid="_x0000_s1125646" name="Equation" r:id="rId11" imgW="1155600" imgH="241200" progId="Equation.DSMT4">
                  <p:embed/>
                </p:oleObj>
              </mc:Choice>
              <mc:Fallback>
                <p:oleObj name="Equation" r:id="rId11" imgW="1155600" imgH="241200" progId="Equation.DSMT4">
                  <p:embed/>
                  <p:pic>
                    <p:nvPicPr>
                      <p:cNvPr id="31" name="物件 30"/>
                      <p:cNvPicPr>
                        <a:picLocks noChangeAspect="1" noChangeArrowheads="1"/>
                      </p:cNvPicPr>
                      <p:nvPr/>
                    </p:nvPicPr>
                    <p:blipFill>
                      <a:blip r:embed="rId12"/>
                      <a:srcRect/>
                      <a:stretch>
                        <a:fillRect/>
                      </a:stretch>
                    </p:blipFill>
                    <p:spPr bwMode="auto">
                      <a:xfrm>
                        <a:off x="2225675" y="3789363"/>
                        <a:ext cx="2425700" cy="506412"/>
                      </a:xfrm>
                      <a:prstGeom prst="rect">
                        <a:avLst/>
                      </a:prstGeom>
                      <a:noFill/>
                      <a:ln>
                        <a:noFill/>
                      </a:ln>
                      <a:extLst/>
                    </p:spPr>
                  </p:pic>
                </p:oleObj>
              </mc:Fallback>
            </mc:AlternateContent>
          </a:graphicData>
        </a:graphic>
      </p:graphicFrame>
      <p:sp>
        <p:nvSpPr>
          <p:cNvPr id="32" name="文字方塊 31"/>
          <p:cNvSpPr txBox="1"/>
          <p:nvPr/>
        </p:nvSpPr>
        <p:spPr>
          <a:xfrm>
            <a:off x="1203075" y="4294258"/>
            <a:ext cx="4527201" cy="430887"/>
          </a:xfrm>
          <a:prstGeom prst="rect">
            <a:avLst/>
          </a:prstGeom>
          <a:noFill/>
        </p:spPr>
        <p:txBody>
          <a:bodyPr wrap="none" rtlCol="0">
            <a:spAutoFit/>
          </a:bodyPr>
          <a:lstStyle/>
          <a:p>
            <a:r>
              <a:rPr lang="en-US" altLang="zh-TW" sz="2200" dirty="0">
                <a:solidFill>
                  <a:srgbClr val="0000CC"/>
                </a:solidFill>
              </a:rPr>
              <a:t>from continuity and jump conditions, </a:t>
            </a:r>
            <a:endParaRPr lang="zh-TW" altLang="en-US" sz="2200" dirty="0">
              <a:solidFill>
                <a:srgbClr val="0000CC"/>
              </a:solidFill>
            </a:endParaRPr>
          </a:p>
        </p:txBody>
      </p:sp>
      <p:graphicFrame>
        <p:nvGraphicFramePr>
          <p:cNvPr id="33" name="物件 32"/>
          <p:cNvGraphicFramePr>
            <a:graphicFrameLocks noChangeAspect="1"/>
          </p:cNvGraphicFramePr>
          <p:nvPr>
            <p:extLst>
              <p:ext uri="{D42A27DB-BD31-4B8C-83A1-F6EECF244321}">
                <p14:modId xmlns:p14="http://schemas.microsoft.com/office/powerpoint/2010/main" val="1348755799"/>
              </p:ext>
            </p:extLst>
          </p:nvPr>
        </p:nvGraphicFramePr>
        <p:xfrm>
          <a:off x="1495425" y="4722813"/>
          <a:ext cx="3703638" cy="506412"/>
        </p:xfrm>
        <a:graphic>
          <a:graphicData uri="http://schemas.openxmlformats.org/presentationml/2006/ole">
            <mc:AlternateContent xmlns:mc="http://schemas.openxmlformats.org/markup-compatibility/2006">
              <mc:Choice xmlns:v="urn:schemas-microsoft-com:vml" Requires="v">
                <p:oleObj spid="_x0000_s1125647" name="Equation" r:id="rId13" imgW="1765080" imgH="241200" progId="Equation.DSMT4">
                  <p:embed/>
                </p:oleObj>
              </mc:Choice>
              <mc:Fallback>
                <p:oleObj name="Equation" r:id="rId13" imgW="1765080" imgH="241200" progId="Equation.DSMT4">
                  <p:embed/>
                  <p:pic>
                    <p:nvPicPr>
                      <p:cNvPr id="33" name="物件 32"/>
                      <p:cNvPicPr>
                        <a:picLocks noChangeAspect="1" noChangeArrowheads="1"/>
                      </p:cNvPicPr>
                      <p:nvPr/>
                    </p:nvPicPr>
                    <p:blipFill>
                      <a:blip r:embed="rId14"/>
                      <a:srcRect/>
                      <a:stretch>
                        <a:fillRect/>
                      </a:stretch>
                    </p:blipFill>
                    <p:spPr bwMode="auto">
                      <a:xfrm>
                        <a:off x="1495425" y="4722813"/>
                        <a:ext cx="3703638" cy="506412"/>
                      </a:xfrm>
                      <a:prstGeom prst="rect">
                        <a:avLst/>
                      </a:prstGeom>
                      <a:noFill/>
                      <a:ln>
                        <a:noFill/>
                      </a:ln>
                      <a:extLst/>
                    </p:spPr>
                  </p:pic>
                </p:oleObj>
              </mc:Fallback>
            </mc:AlternateContent>
          </a:graphicData>
        </a:graphic>
      </p:graphicFrame>
      <p:graphicFrame>
        <p:nvGraphicFramePr>
          <p:cNvPr id="34" name="物件 33"/>
          <p:cNvGraphicFramePr>
            <a:graphicFrameLocks noChangeAspect="1"/>
          </p:cNvGraphicFramePr>
          <p:nvPr>
            <p:extLst>
              <p:ext uri="{D42A27DB-BD31-4B8C-83A1-F6EECF244321}">
                <p14:modId xmlns:p14="http://schemas.microsoft.com/office/powerpoint/2010/main" val="2251664989"/>
              </p:ext>
            </p:extLst>
          </p:nvPr>
        </p:nvGraphicFramePr>
        <p:xfrm>
          <a:off x="1336675" y="5157788"/>
          <a:ext cx="4610100" cy="506412"/>
        </p:xfrm>
        <a:graphic>
          <a:graphicData uri="http://schemas.openxmlformats.org/presentationml/2006/ole">
            <mc:AlternateContent xmlns:mc="http://schemas.openxmlformats.org/markup-compatibility/2006">
              <mc:Choice xmlns:v="urn:schemas-microsoft-com:vml" Requires="v">
                <p:oleObj spid="_x0000_s1125648" name="Equation" r:id="rId15" imgW="2197080" imgH="241200" progId="Equation.DSMT4">
                  <p:embed/>
                </p:oleObj>
              </mc:Choice>
              <mc:Fallback>
                <p:oleObj name="Equation" r:id="rId15" imgW="2197080" imgH="241200" progId="Equation.DSMT4">
                  <p:embed/>
                  <p:pic>
                    <p:nvPicPr>
                      <p:cNvPr id="34" name="物件 33"/>
                      <p:cNvPicPr>
                        <a:picLocks noChangeAspect="1" noChangeArrowheads="1"/>
                      </p:cNvPicPr>
                      <p:nvPr/>
                    </p:nvPicPr>
                    <p:blipFill>
                      <a:blip r:embed="rId16"/>
                      <a:srcRect/>
                      <a:stretch>
                        <a:fillRect/>
                      </a:stretch>
                    </p:blipFill>
                    <p:spPr bwMode="auto">
                      <a:xfrm>
                        <a:off x="1336675" y="5157788"/>
                        <a:ext cx="4610100" cy="506412"/>
                      </a:xfrm>
                      <a:prstGeom prst="rect">
                        <a:avLst/>
                      </a:prstGeom>
                      <a:noFill/>
                      <a:ln>
                        <a:noFill/>
                      </a:ln>
                      <a:extLst/>
                    </p:spPr>
                  </p:pic>
                </p:oleObj>
              </mc:Fallback>
            </mc:AlternateContent>
          </a:graphicData>
        </a:graphic>
      </p:graphicFrame>
      <p:sp>
        <p:nvSpPr>
          <p:cNvPr id="35" name="AutoShape 25"/>
          <p:cNvSpPr>
            <a:spLocks noChangeArrowheads="1"/>
          </p:cNvSpPr>
          <p:nvPr/>
        </p:nvSpPr>
        <p:spPr bwMode="auto">
          <a:xfrm>
            <a:off x="3901423" y="3456441"/>
            <a:ext cx="252000" cy="180000"/>
          </a:xfrm>
          <a:prstGeom prst="rightArrow">
            <a:avLst>
              <a:gd name="adj1" fmla="val 50000"/>
              <a:gd name="adj2" fmla="val 36735"/>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36" name="物件 35"/>
          <p:cNvGraphicFramePr>
            <a:graphicFrameLocks noChangeAspect="1"/>
          </p:cNvGraphicFramePr>
          <p:nvPr>
            <p:extLst>
              <p:ext uri="{D42A27DB-BD31-4B8C-83A1-F6EECF244321}">
                <p14:modId xmlns:p14="http://schemas.microsoft.com/office/powerpoint/2010/main" val="2043123810"/>
              </p:ext>
            </p:extLst>
          </p:nvPr>
        </p:nvGraphicFramePr>
        <p:xfrm>
          <a:off x="4352926" y="3313114"/>
          <a:ext cx="1114425" cy="446087"/>
        </p:xfrm>
        <a:graphic>
          <a:graphicData uri="http://schemas.openxmlformats.org/presentationml/2006/ole">
            <mc:AlternateContent xmlns:mc="http://schemas.openxmlformats.org/markup-compatibility/2006">
              <mc:Choice xmlns:v="urn:schemas-microsoft-com:vml" Requires="v">
                <p:oleObj spid="_x0000_s1125649" name="Equation" r:id="rId17" imgW="571320" imgH="228600" progId="Equation.DSMT4">
                  <p:embed/>
                </p:oleObj>
              </mc:Choice>
              <mc:Fallback>
                <p:oleObj name="Equation" r:id="rId17" imgW="571320" imgH="228600" progId="Equation.DSMT4">
                  <p:embed/>
                  <p:pic>
                    <p:nvPicPr>
                      <p:cNvPr id="36" name="物件 35"/>
                      <p:cNvPicPr>
                        <a:picLocks noChangeAspect="1" noChangeArrowheads="1"/>
                      </p:cNvPicPr>
                      <p:nvPr/>
                    </p:nvPicPr>
                    <p:blipFill>
                      <a:blip r:embed="rId18"/>
                      <a:srcRect/>
                      <a:stretch>
                        <a:fillRect/>
                      </a:stretch>
                    </p:blipFill>
                    <p:spPr bwMode="auto">
                      <a:xfrm>
                        <a:off x="4352926" y="3313114"/>
                        <a:ext cx="1114425" cy="446087"/>
                      </a:xfrm>
                      <a:prstGeom prst="rect">
                        <a:avLst/>
                      </a:prstGeom>
                      <a:noFill/>
                      <a:ln>
                        <a:noFill/>
                      </a:ln>
                      <a:extLst/>
                    </p:spPr>
                  </p:pic>
                </p:oleObj>
              </mc:Fallback>
            </mc:AlternateContent>
          </a:graphicData>
        </a:graphic>
      </p:graphicFrame>
      <p:sp>
        <p:nvSpPr>
          <p:cNvPr id="37" name="文字方塊 36"/>
          <p:cNvSpPr txBox="1"/>
          <p:nvPr/>
        </p:nvSpPr>
        <p:spPr>
          <a:xfrm>
            <a:off x="6127138" y="-27384"/>
            <a:ext cx="1042273" cy="461665"/>
          </a:xfrm>
          <a:prstGeom prst="rect">
            <a:avLst/>
          </a:prstGeom>
          <a:noFill/>
        </p:spPr>
        <p:txBody>
          <a:bodyPr wrap="none" rtlCol="0">
            <a:spAutoFit/>
          </a:bodyPr>
          <a:lstStyle/>
          <a:p>
            <a:r>
              <a:rPr lang="en-US" altLang="zh-TW" sz="1800" dirty="0"/>
              <a:t>or</a:t>
            </a:r>
            <a:r>
              <a:rPr lang="en-US" altLang="zh-TW" dirty="0">
                <a:solidFill>
                  <a:srgbClr val="0000CC"/>
                </a:solidFill>
              </a:rPr>
              <a:t>, take</a:t>
            </a:r>
            <a:endParaRPr lang="zh-TW" altLang="en-US" dirty="0">
              <a:solidFill>
                <a:srgbClr val="0000CC"/>
              </a:solidFill>
            </a:endParaRPr>
          </a:p>
        </p:txBody>
      </p:sp>
      <p:graphicFrame>
        <p:nvGraphicFramePr>
          <p:cNvPr id="39" name="物件 38"/>
          <p:cNvGraphicFramePr>
            <a:graphicFrameLocks noChangeAspect="1"/>
          </p:cNvGraphicFramePr>
          <p:nvPr>
            <p:extLst>
              <p:ext uri="{D42A27DB-BD31-4B8C-83A1-F6EECF244321}">
                <p14:modId xmlns:p14="http://schemas.microsoft.com/office/powerpoint/2010/main" val="1193199176"/>
              </p:ext>
            </p:extLst>
          </p:nvPr>
        </p:nvGraphicFramePr>
        <p:xfrm>
          <a:off x="6361113" y="338138"/>
          <a:ext cx="4089400" cy="1066800"/>
        </p:xfrm>
        <a:graphic>
          <a:graphicData uri="http://schemas.openxmlformats.org/presentationml/2006/ole">
            <mc:AlternateContent xmlns:mc="http://schemas.openxmlformats.org/markup-compatibility/2006">
              <mc:Choice xmlns:v="urn:schemas-microsoft-com:vml" Requires="v">
                <p:oleObj spid="_x0000_s1125650" name="Equation" r:id="rId19" imgW="2044440" imgH="533160" progId="Equation.DSMT4">
                  <p:embed/>
                </p:oleObj>
              </mc:Choice>
              <mc:Fallback>
                <p:oleObj name="Equation" r:id="rId19" imgW="2044440" imgH="533160" progId="Equation.DSMT4">
                  <p:embed/>
                  <p:pic>
                    <p:nvPicPr>
                      <p:cNvPr id="39" name="物件 38"/>
                      <p:cNvPicPr>
                        <a:picLocks noChangeAspect="1" noChangeArrowheads="1"/>
                      </p:cNvPicPr>
                      <p:nvPr/>
                    </p:nvPicPr>
                    <p:blipFill>
                      <a:blip r:embed="rId20"/>
                      <a:srcRect/>
                      <a:stretch>
                        <a:fillRect/>
                      </a:stretch>
                    </p:blipFill>
                    <p:spPr bwMode="auto">
                      <a:xfrm>
                        <a:off x="6361113" y="338138"/>
                        <a:ext cx="4089400" cy="1066800"/>
                      </a:xfrm>
                      <a:prstGeom prst="rect">
                        <a:avLst/>
                      </a:prstGeom>
                      <a:solidFill>
                        <a:srgbClr val="FFFF00"/>
                      </a:solidFill>
                      <a:ln>
                        <a:noFill/>
                      </a:ln>
                      <a:extLst/>
                    </p:spPr>
                  </p:pic>
                </p:oleObj>
              </mc:Fallback>
            </mc:AlternateContent>
          </a:graphicData>
        </a:graphic>
      </p:graphicFrame>
      <p:sp>
        <p:nvSpPr>
          <p:cNvPr id="45" name="文字方塊 44"/>
          <p:cNvSpPr txBox="1"/>
          <p:nvPr/>
        </p:nvSpPr>
        <p:spPr>
          <a:xfrm>
            <a:off x="6233081" y="1464574"/>
            <a:ext cx="1258678" cy="430887"/>
          </a:xfrm>
          <a:prstGeom prst="rect">
            <a:avLst/>
          </a:prstGeom>
          <a:noFill/>
        </p:spPr>
        <p:txBody>
          <a:bodyPr wrap="none" rtlCol="0">
            <a:spAutoFit/>
          </a:bodyPr>
          <a:lstStyle/>
          <a:p>
            <a:r>
              <a:rPr lang="en-US" altLang="zh-TW" sz="2200" dirty="0">
                <a:solidFill>
                  <a:srgbClr val="0000CC"/>
                </a:solidFill>
              </a:rPr>
              <a:t>from BC:</a:t>
            </a:r>
            <a:endParaRPr lang="zh-TW" altLang="en-US" sz="2200" dirty="0">
              <a:solidFill>
                <a:srgbClr val="0000CC"/>
              </a:solidFill>
            </a:endParaRPr>
          </a:p>
        </p:txBody>
      </p:sp>
      <p:graphicFrame>
        <p:nvGraphicFramePr>
          <p:cNvPr id="46" name="物件 45"/>
          <p:cNvGraphicFramePr>
            <a:graphicFrameLocks noChangeAspect="1"/>
          </p:cNvGraphicFramePr>
          <p:nvPr>
            <p:extLst>
              <p:ext uri="{D42A27DB-BD31-4B8C-83A1-F6EECF244321}">
                <p14:modId xmlns:p14="http://schemas.microsoft.com/office/powerpoint/2010/main" val="3488678362"/>
              </p:ext>
            </p:extLst>
          </p:nvPr>
        </p:nvGraphicFramePr>
        <p:xfrm>
          <a:off x="7451389" y="1449374"/>
          <a:ext cx="1362075" cy="446087"/>
        </p:xfrm>
        <a:graphic>
          <a:graphicData uri="http://schemas.openxmlformats.org/presentationml/2006/ole">
            <mc:AlternateContent xmlns:mc="http://schemas.openxmlformats.org/markup-compatibility/2006">
              <mc:Choice xmlns:v="urn:schemas-microsoft-com:vml" Requires="v">
                <p:oleObj spid="_x0000_s1125651" name="Equation" r:id="rId21" imgW="698400" imgH="228600" progId="Equation.DSMT4">
                  <p:embed/>
                </p:oleObj>
              </mc:Choice>
              <mc:Fallback>
                <p:oleObj name="Equation" r:id="rId21" imgW="698400" imgH="228600" progId="Equation.DSMT4">
                  <p:embed/>
                  <p:pic>
                    <p:nvPicPr>
                      <p:cNvPr id="46" name="物件 45"/>
                      <p:cNvPicPr>
                        <a:picLocks noChangeAspect="1" noChangeArrowheads="1"/>
                      </p:cNvPicPr>
                      <p:nvPr/>
                    </p:nvPicPr>
                    <p:blipFill>
                      <a:blip r:embed="rId10"/>
                      <a:srcRect/>
                      <a:stretch>
                        <a:fillRect/>
                      </a:stretch>
                    </p:blipFill>
                    <p:spPr bwMode="auto">
                      <a:xfrm>
                        <a:off x="7451389" y="1449374"/>
                        <a:ext cx="1362075" cy="446087"/>
                      </a:xfrm>
                      <a:prstGeom prst="rect">
                        <a:avLst/>
                      </a:prstGeom>
                      <a:noFill/>
                      <a:ln>
                        <a:noFill/>
                      </a:ln>
                      <a:extLst/>
                    </p:spPr>
                  </p:pic>
                </p:oleObj>
              </mc:Fallback>
            </mc:AlternateContent>
          </a:graphicData>
        </a:graphic>
      </p:graphicFrame>
      <p:graphicFrame>
        <p:nvGraphicFramePr>
          <p:cNvPr id="47" name="物件 46"/>
          <p:cNvGraphicFramePr>
            <a:graphicFrameLocks noChangeAspect="1"/>
          </p:cNvGraphicFramePr>
          <p:nvPr>
            <p:extLst>
              <p:ext uri="{D42A27DB-BD31-4B8C-83A1-F6EECF244321}">
                <p14:modId xmlns:p14="http://schemas.microsoft.com/office/powerpoint/2010/main" val="1678949798"/>
              </p:ext>
            </p:extLst>
          </p:nvPr>
        </p:nvGraphicFramePr>
        <p:xfrm>
          <a:off x="7104112" y="1908176"/>
          <a:ext cx="1814512" cy="479425"/>
        </p:xfrm>
        <a:graphic>
          <a:graphicData uri="http://schemas.openxmlformats.org/presentationml/2006/ole">
            <mc:AlternateContent xmlns:mc="http://schemas.openxmlformats.org/markup-compatibility/2006">
              <mc:Choice xmlns:v="urn:schemas-microsoft-com:vml" Requires="v">
                <p:oleObj spid="_x0000_s1125652" name="Equation" r:id="rId22" imgW="863280" imgH="228600" progId="Equation.DSMT4">
                  <p:embed/>
                </p:oleObj>
              </mc:Choice>
              <mc:Fallback>
                <p:oleObj name="Equation" r:id="rId22" imgW="863280" imgH="228600" progId="Equation.DSMT4">
                  <p:embed/>
                  <p:pic>
                    <p:nvPicPr>
                      <p:cNvPr id="47" name="物件 46"/>
                      <p:cNvPicPr>
                        <a:picLocks noChangeAspect="1" noChangeArrowheads="1"/>
                      </p:cNvPicPr>
                      <p:nvPr/>
                    </p:nvPicPr>
                    <p:blipFill>
                      <a:blip r:embed="rId23"/>
                      <a:srcRect/>
                      <a:stretch>
                        <a:fillRect/>
                      </a:stretch>
                    </p:blipFill>
                    <p:spPr bwMode="auto">
                      <a:xfrm>
                        <a:off x="7104112" y="1908176"/>
                        <a:ext cx="1814512" cy="479425"/>
                      </a:xfrm>
                      <a:prstGeom prst="rect">
                        <a:avLst/>
                      </a:prstGeom>
                      <a:noFill/>
                      <a:ln>
                        <a:noFill/>
                      </a:ln>
                      <a:extLst/>
                    </p:spPr>
                  </p:pic>
                </p:oleObj>
              </mc:Fallback>
            </mc:AlternateContent>
          </a:graphicData>
        </a:graphic>
      </p:graphicFrame>
      <p:sp>
        <p:nvSpPr>
          <p:cNvPr id="50" name="AutoShape 25"/>
          <p:cNvSpPr>
            <a:spLocks noChangeArrowheads="1"/>
          </p:cNvSpPr>
          <p:nvPr/>
        </p:nvSpPr>
        <p:spPr bwMode="auto">
          <a:xfrm>
            <a:off x="8935048" y="1562861"/>
            <a:ext cx="252000" cy="180000"/>
          </a:xfrm>
          <a:prstGeom prst="rightArrow">
            <a:avLst>
              <a:gd name="adj1" fmla="val 50000"/>
              <a:gd name="adj2" fmla="val 36735"/>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59" name="物件 58"/>
          <p:cNvGraphicFramePr>
            <a:graphicFrameLocks noChangeAspect="1"/>
          </p:cNvGraphicFramePr>
          <p:nvPr>
            <p:extLst>
              <p:ext uri="{D42A27DB-BD31-4B8C-83A1-F6EECF244321}">
                <p14:modId xmlns:p14="http://schemas.microsoft.com/office/powerpoint/2010/main" val="952521366"/>
              </p:ext>
            </p:extLst>
          </p:nvPr>
        </p:nvGraphicFramePr>
        <p:xfrm>
          <a:off x="9386551" y="1419534"/>
          <a:ext cx="1114425" cy="446087"/>
        </p:xfrm>
        <a:graphic>
          <a:graphicData uri="http://schemas.openxmlformats.org/presentationml/2006/ole">
            <mc:AlternateContent xmlns:mc="http://schemas.openxmlformats.org/markup-compatibility/2006">
              <mc:Choice xmlns:v="urn:schemas-microsoft-com:vml" Requires="v">
                <p:oleObj spid="_x0000_s1125653" name="Equation" r:id="rId24" imgW="571320" imgH="228600" progId="Equation.DSMT4">
                  <p:embed/>
                </p:oleObj>
              </mc:Choice>
              <mc:Fallback>
                <p:oleObj name="Equation" r:id="rId24" imgW="571320" imgH="228600" progId="Equation.DSMT4">
                  <p:embed/>
                  <p:pic>
                    <p:nvPicPr>
                      <p:cNvPr id="59" name="物件 58"/>
                      <p:cNvPicPr>
                        <a:picLocks noChangeAspect="1" noChangeArrowheads="1"/>
                      </p:cNvPicPr>
                      <p:nvPr/>
                    </p:nvPicPr>
                    <p:blipFill>
                      <a:blip r:embed="rId18"/>
                      <a:srcRect/>
                      <a:stretch>
                        <a:fillRect/>
                      </a:stretch>
                    </p:blipFill>
                    <p:spPr bwMode="auto">
                      <a:xfrm>
                        <a:off x="9386551" y="1419534"/>
                        <a:ext cx="1114425" cy="446087"/>
                      </a:xfrm>
                      <a:prstGeom prst="rect">
                        <a:avLst/>
                      </a:prstGeom>
                      <a:noFill/>
                      <a:ln>
                        <a:noFill/>
                      </a:ln>
                      <a:extLst/>
                    </p:spPr>
                  </p:pic>
                </p:oleObj>
              </mc:Fallback>
            </mc:AlternateContent>
          </a:graphicData>
        </a:graphic>
      </p:graphicFrame>
      <p:sp>
        <p:nvSpPr>
          <p:cNvPr id="62" name="AutoShape 25"/>
          <p:cNvSpPr>
            <a:spLocks noChangeArrowheads="1"/>
          </p:cNvSpPr>
          <p:nvPr/>
        </p:nvSpPr>
        <p:spPr bwMode="auto">
          <a:xfrm>
            <a:off x="8904312" y="2032776"/>
            <a:ext cx="252000" cy="180000"/>
          </a:xfrm>
          <a:prstGeom prst="rightArrow">
            <a:avLst>
              <a:gd name="adj1" fmla="val 50000"/>
              <a:gd name="adj2" fmla="val 36735"/>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63" name="物件 62"/>
          <p:cNvGraphicFramePr>
            <a:graphicFrameLocks noChangeAspect="1"/>
          </p:cNvGraphicFramePr>
          <p:nvPr>
            <p:extLst>
              <p:ext uri="{D42A27DB-BD31-4B8C-83A1-F6EECF244321}">
                <p14:modId xmlns:p14="http://schemas.microsoft.com/office/powerpoint/2010/main" val="314228118"/>
              </p:ext>
            </p:extLst>
          </p:nvPr>
        </p:nvGraphicFramePr>
        <p:xfrm>
          <a:off x="9336361" y="1889125"/>
          <a:ext cx="1089025" cy="446088"/>
        </p:xfrm>
        <a:graphic>
          <a:graphicData uri="http://schemas.openxmlformats.org/presentationml/2006/ole">
            <mc:AlternateContent xmlns:mc="http://schemas.openxmlformats.org/markup-compatibility/2006">
              <mc:Choice xmlns:v="urn:schemas-microsoft-com:vml" Requires="v">
                <p:oleObj spid="_x0000_s1125654" name="Equation" r:id="rId25" imgW="558720" imgH="228600" progId="Equation.DSMT4">
                  <p:embed/>
                </p:oleObj>
              </mc:Choice>
              <mc:Fallback>
                <p:oleObj name="Equation" r:id="rId25" imgW="558720" imgH="228600" progId="Equation.DSMT4">
                  <p:embed/>
                  <p:pic>
                    <p:nvPicPr>
                      <p:cNvPr id="63" name="物件 62"/>
                      <p:cNvPicPr>
                        <a:picLocks noChangeAspect="1" noChangeArrowheads="1"/>
                      </p:cNvPicPr>
                      <p:nvPr/>
                    </p:nvPicPr>
                    <p:blipFill>
                      <a:blip r:embed="rId26"/>
                      <a:srcRect/>
                      <a:stretch>
                        <a:fillRect/>
                      </a:stretch>
                    </p:blipFill>
                    <p:spPr bwMode="auto">
                      <a:xfrm>
                        <a:off x="9336361" y="1889125"/>
                        <a:ext cx="1089025" cy="446088"/>
                      </a:xfrm>
                      <a:prstGeom prst="rect">
                        <a:avLst/>
                      </a:prstGeom>
                      <a:noFill/>
                      <a:ln>
                        <a:noFill/>
                      </a:ln>
                      <a:extLst/>
                    </p:spPr>
                  </p:pic>
                </p:oleObj>
              </mc:Fallback>
            </mc:AlternateContent>
          </a:graphicData>
        </a:graphic>
      </p:graphicFrame>
      <p:sp>
        <p:nvSpPr>
          <p:cNvPr id="64" name="AutoShape 25"/>
          <p:cNvSpPr>
            <a:spLocks noChangeArrowheads="1"/>
          </p:cNvSpPr>
          <p:nvPr/>
        </p:nvSpPr>
        <p:spPr bwMode="auto">
          <a:xfrm>
            <a:off x="6168008" y="2911929"/>
            <a:ext cx="252000" cy="180000"/>
          </a:xfrm>
          <a:prstGeom prst="rightArrow">
            <a:avLst>
              <a:gd name="adj1" fmla="val 50000"/>
              <a:gd name="adj2" fmla="val 36735"/>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65" name="物件 64"/>
          <p:cNvGraphicFramePr>
            <a:graphicFrameLocks noChangeAspect="1"/>
          </p:cNvGraphicFramePr>
          <p:nvPr>
            <p:extLst>
              <p:ext uri="{D42A27DB-BD31-4B8C-83A1-F6EECF244321}">
                <p14:modId xmlns:p14="http://schemas.microsoft.com/office/powerpoint/2010/main" val="1229756498"/>
              </p:ext>
            </p:extLst>
          </p:nvPr>
        </p:nvGraphicFramePr>
        <p:xfrm>
          <a:off x="6661150" y="2347913"/>
          <a:ext cx="4267200" cy="1270000"/>
        </p:xfrm>
        <a:graphic>
          <a:graphicData uri="http://schemas.openxmlformats.org/presentationml/2006/ole">
            <mc:AlternateContent xmlns:mc="http://schemas.openxmlformats.org/markup-compatibility/2006">
              <mc:Choice xmlns:v="urn:schemas-microsoft-com:vml" Requires="v">
                <p:oleObj spid="_x0000_s1125655" name="Equation" r:id="rId27" imgW="2133360" imgH="634680" progId="Equation.DSMT4">
                  <p:embed/>
                </p:oleObj>
              </mc:Choice>
              <mc:Fallback>
                <p:oleObj name="Equation" r:id="rId27" imgW="2133360" imgH="634680" progId="Equation.DSMT4">
                  <p:embed/>
                  <p:pic>
                    <p:nvPicPr>
                      <p:cNvPr id="65" name="物件 64"/>
                      <p:cNvPicPr>
                        <a:picLocks noChangeAspect="1" noChangeArrowheads="1"/>
                      </p:cNvPicPr>
                      <p:nvPr/>
                    </p:nvPicPr>
                    <p:blipFill>
                      <a:blip r:embed="rId28"/>
                      <a:srcRect/>
                      <a:stretch>
                        <a:fillRect/>
                      </a:stretch>
                    </p:blipFill>
                    <p:spPr bwMode="auto">
                      <a:xfrm>
                        <a:off x="6661150" y="2347913"/>
                        <a:ext cx="4267200" cy="1270000"/>
                      </a:xfrm>
                      <a:prstGeom prst="rect">
                        <a:avLst/>
                      </a:prstGeom>
                      <a:noFill/>
                      <a:ln>
                        <a:noFill/>
                      </a:ln>
                      <a:extLst/>
                    </p:spPr>
                  </p:pic>
                </p:oleObj>
              </mc:Fallback>
            </mc:AlternateContent>
          </a:graphicData>
        </a:graphic>
      </p:graphicFrame>
      <p:sp>
        <p:nvSpPr>
          <p:cNvPr id="66" name="文字方塊 65"/>
          <p:cNvSpPr txBox="1"/>
          <p:nvPr/>
        </p:nvSpPr>
        <p:spPr>
          <a:xfrm>
            <a:off x="6195297" y="3501009"/>
            <a:ext cx="4172937" cy="430887"/>
          </a:xfrm>
          <a:prstGeom prst="rect">
            <a:avLst/>
          </a:prstGeom>
          <a:noFill/>
        </p:spPr>
        <p:txBody>
          <a:bodyPr wrap="none" rtlCol="0">
            <a:spAutoFit/>
          </a:bodyPr>
          <a:lstStyle/>
          <a:p>
            <a:r>
              <a:rPr lang="en-US" altLang="zh-TW" sz="2200" dirty="0">
                <a:solidFill>
                  <a:srgbClr val="0000CC"/>
                </a:solidFill>
              </a:rPr>
              <a:t>to satisfy continuity condition, take</a:t>
            </a:r>
            <a:endParaRPr lang="zh-TW" altLang="en-US" sz="2200" dirty="0">
              <a:solidFill>
                <a:srgbClr val="0000CC"/>
              </a:solidFill>
            </a:endParaRPr>
          </a:p>
        </p:txBody>
      </p:sp>
    </p:spTree>
    <p:extLst>
      <p:ext uri="{BB962C8B-B14F-4D97-AF65-F5344CB8AC3E}">
        <p14:creationId xmlns:p14="http://schemas.microsoft.com/office/powerpoint/2010/main" val="155013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childTnLst>
                          </p:cTn>
                        </p:par>
                        <p:par>
                          <p:cTn id="61" fill="hold">
                            <p:stCondLst>
                              <p:cond delay="500"/>
                            </p:stCondLst>
                            <p:childTnLst>
                              <p:par>
                                <p:cTn id="62" presetID="22" presetClass="entr" presetSubtype="8" fill="hold"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left)">
                                      <p:cBhvr>
                                        <p:cTn id="64" dur="500"/>
                                        <p:tgtEl>
                                          <p:spTgt spid="33"/>
                                        </p:tgtEl>
                                      </p:cBhvr>
                                    </p:animEffect>
                                  </p:childTnLst>
                                </p:cTn>
                              </p:par>
                            </p:childTnLst>
                          </p:cTn>
                        </p:par>
                        <p:par>
                          <p:cTn id="65" fill="hold">
                            <p:stCondLst>
                              <p:cond delay="1000"/>
                            </p:stCondLst>
                            <p:childTnLst>
                              <p:par>
                                <p:cTn id="66" presetID="22" presetClass="entr" presetSubtype="8" fill="hold"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left)">
                                      <p:cBhvr>
                                        <p:cTn id="68" dur="500"/>
                                        <p:tgtEl>
                                          <p:spTgt spid="34"/>
                                        </p:tgtEl>
                                      </p:cBhvr>
                                    </p:animEffect>
                                  </p:childTnLst>
                                </p:cTn>
                              </p:par>
                            </p:childTnLst>
                          </p:cTn>
                        </p:par>
                        <p:par>
                          <p:cTn id="69" fill="hold">
                            <p:stCondLst>
                              <p:cond delay="1500"/>
                            </p:stCondLst>
                            <p:childTnLst>
                              <p:par>
                                <p:cTn id="70" presetID="22" presetClass="entr" presetSubtype="1" fill="hold"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up)">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wipe(left)">
                                      <p:cBhvr>
                                        <p:cTn id="77" dur="500"/>
                                        <p:tgtEl>
                                          <p:spTgt spid="37"/>
                                        </p:tgtEl>
                                      </p:cBhvr>
                                    </p:animEffect>
                                  </p:childTnLst>
                                </p:cTn>
                              </p:par>
                            </p:childTnLst>
                          </p:cTn>
                        </p:par>
                        <p:par>
                          <p:cTn id="78" fill="hold">
                            <p:stCondLst>
                              <p:cond delay="500"/>
                            </p:stCondLst>
                            <p:childTnLst>
                              <p:par>
                                <p:cTn id="79" presetID="22" presetClass="entr" presetSubtype="8" fill="hold" nodeType="after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wipe(left)">
                                      <p:cBhvr>
                                        <p:cTn id="81" dur="500"/>
                                        <p:tgtEl>
                                          <p:spTgt spid="3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wipe(left)">
                                      <p:cBhvr>
                                        <p:cTn id="86" dur="500"/>
                                        <p:tgtEl>
                                          <p:spTgt spid="45"/>
                                        </p:tgtEl>
                                      </p:cBhvr>
                                    </p:animEffect>
                                  </p:childTnLst>
                                </p:cTn>
                              </p:par>
                            </p:childTnLst>
                          </p:cTn>
                        </p:par>
                        <p:par>
                          <p:cTn id="87" fill="hold">
                            <p:stCondLst>
                              <p:cond delay="500"/>
                            </p:stCondLst>
                            <p:childTnLst>
                              <p:par>
                                <p:cTn id="88" presetID="22" presetClass="entr" presetSubtype="8" fill="hold" nodeType="after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wipe(left)">
                                      <p:cBhvr>
                                        <p:cTn id="90" dur="500"/>
                                        <p:tgtEl>
                                          <p:spTgt spid="46"/>
                                        </p:tgtEl>
                                      </p:cBhvr>
                                    </p:animEffect>
                                  </p:childTnLst>
                                </p:cTn>
                              </p:par>
                            </p:childTnLst>
                          </p:cTn>
                        </p:par>
                        <p:par>
                          <p:cTn id="91" fill="hold">
                            <p:stCondLst>
                              <p:cond delay="1000"/>
                            </p:stCondLst>
                            <p:childTnLst>
                              <p:par>
                                <p:cTn id="92" presetID="22" presetClass="entr" presetSubtype="8" fill="hold" nodeType="after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wipe(left)">
                                      <p:cBhvr>
                                        <p:cTn id="94" dur="500"/>
                                        <p:tgtEl>
                                          <p:spTgt spid="47"/>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left)">
                                      <p:cBhvr>
                                        <p:cTn id="99" dur="500"/>
                                        <p:tgtEl>
                                          <p:spTgt spid="50"/>
                                        </p:tgtEl>
                                      </p:cBhvr>
                                    </p:animEffect>
                                  </p:childTnLst>
                                </p:cTn>
                              </p:par>
                            </p:childTnLst>
                          </p:cTn>
                        </p:par>
                        <p:par>
                          <p:cTn id="100" fill="hold">
                            <p:stCondLst>
                              <p:cond delay="500"/>
                            </p:stCondLst>
                            <p:childTnLst>
                              <p:par>
                                <p:cTn id="101" presetID="22" presetClass="entr" presetSubtype="8" fill="hold" nodeType="after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wipe(left)">
                                      <p:cBhvr>
                                        <p:cTn id="103" dur="500"/>
                                        <p:tgtEl>
                                          <p:spTgt spid="59"/>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62"/>
                                        </p:tgtEl>
                                        <p:attrNameLst>
                                          <p:attrName>style.visibility</p:attrName>
                                        </p:attrNameLst>
                                      </p:cBhvr>
                                      <p:to>
                                        <p:strVal val="visible"/>
                                      </p:to>
                                    </p:set>
                                    <p:animEffect transition="in" filter="wipe(left)">
                                      <p:cBhvr>
                                        <p:cTn id="108" dur="500"/>
                                        <p:tgtEl>
                                          <p:spTgt spid="62"/>
                                        </p:tgtEl>
                                      </p:cBhvr>
                                    </p:animEffect>
                                  </p:childTnLst>
                                </p:cTn>
                              </p:par>
                            </p:childTnLst>
                          </p:cTn>
                        </p:par>
                        <p:par>
                          <p:cTn id="109" fill="hold">
                            <p:stCondLst>
                              <p:cond delay="500"/>
                            </p:stCondLst>
                            <p:childTnLst>
                              <p:par>
                                <p:cTn id="110" presetID="22" presetClass="entr" presetSubtype="8" fill="hold" nodeType="after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wipe(left)">
                                      <p:cBhvr>
                                        <p:cTn id="112" dur="500"/>
                                        <p:tgtEl>
                                          <p:spTgt spid="63"/>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left)">
                                      <p:cBhvr>
                                        <p:cTn id="117" dur="500"/>
                                        <p:tgtEl>
                                          <p:spTgt spid="64"/>
                                        </p:tgtEl>
                                      </p:cBhvr>
                                    </p:animEffect>
                                  </p:childTnLst>
                                </p:cTn>
                              </p:par>
                            </p:childTnLst>
                          </p:cTn>
                        </p:par>
                        <p:par>
                          <p:cTn id="118" fill="hold">
                            <p:stCondLst>
                              <p:cond delay="500"/>
                            </p:stCondLst>
                            <p:childTnLst>
                              <p:par>
                                <p:cTn id="119" presetID="22" presetClass="entr" presetSubtype="8" fill="hold"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ipe(left)">
                                      <p:cBhvr>
                                        <p:cTn id="121" dur="500"/>
                                        <p:tgtEl>
                                          <p:spTgt spid="65"/>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66"/>
                                        </p:tgtEl>
                                        <p:attrNameLst>
                                          <p:attrName>style.visibility</p:attrName>
                                        </p:attrNameLst>
                                      </p:cBhvr>
                                      <p:to>
                                        <p:strVal val="visible"/>
                                      </p:to>
                                    </p:set>
                                    <p:animEffect transition="in" filter="wipe(left)">
                                      <p:cBhvr>
                                        <p:cTn id="12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25" grpId="0" animBg="1"/>
      <p:bldP spid="29" grpId="0"/>
      <p:bldP spid="32" grpId="0"/>
      <p:bldP spid="35" grpId="0" animBg="1"/>
      <p:bldP spid="37" grpId="0"/>
      <p:bldP spid="45" grpId="0"/>
      <p:bldP spid="50" grpId="0" animBg="1"/>
      <p:bldP spid="62" grpId="0" animBg="1"/>
      <p:bldP spid="64" grpId="0" animBg="1"/>
      <p:bldP spid="66"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pPr>
              <a:defRPr/>
            </a:pPr>
            <a:fld id="{978670B8-4B22-4348-88F2-1C89D5432559}" type="slidenum">
              <a:rPr lang="en-US" altLang="zh-TW" smtClean="0">
                <a:solidFill>
                  <a:srgbClr val="FFFFFF">
                    <a:lumMod val="85000"/>
                  </a:srgbClr>
                </a:solidFill>
              </a:rPr>
              <a:pPr>
                <a:defRPr/>
              </a:pPr>
              <a:t>103</a:t>
            </a:fld>
            <a:endParaRPr lang="en-US" altLang="zh-TW" dirty="0">
              <a:solidFill>
                <a:srgbClr val="FFFFFF">
                  <a:lumMod val="85000"/>
                </a:srgbClr>
              </a:solidFill>
            </a:endParaRPr>
          </a:p>
        </p:txBody>
      </p:sp>
      <p:sp>
        <p:nvSpPr>
          <p:cNvPr id="3" name="文字方塊 2"/>
          <p:cNvSpPr txBox="1"/>
          <p:nvPr/>
        </p:nvSpPr>
        <p:spPr>
          <a:xfrm>
            <a:off x="1055441" y="44625"/>
            <a:ext cx="646331" cy="461665"/>
          </a:xfrm>
          <a:prstGeom prst="rect">
            <a:avLst/>
          </a:prstGeom>
          <a:noFill/>
        </p:spPr>
        <p:txBody>
          <a:bodyPr wrap="none" rtlCol="0">
            <a:spAutoFit/>
          </a:bodyPr>
          <a:lstStyle/>
          <a:p>
            <a:r>
              <a:rPr lang="en-US" altLang="zh-TW" dirty="0"/>
              <a:t>124</a:t>
            </a:r>
            <a:endParaRPr lang="zh-TW" altLang="en-US" dirty="0"/>
          </a:p>
        </p:txBody>
      </p:sp>
      <p:graphicFrame>
        <p:nvGraphicFramePr>
          <p:cNvPr id="4" name="物件 3"/>
          <p:cNvGraphicFramePr>
            <a:graphicFrameLocks noChangeAspect="1"/>
          </p:cNvGraphicFramePr>
          <p:nvPr>
            <p:extLst>
              <p:ext uri="{D42A27DB-BD31-4B8C-83A1-F6EECF244321}">
                <p14:modId xmlns:p14="http://schemas.microsoft.com/office/powerpoint/2010/main" val="1292818327"/>
              </p:ext>
            </p:extLst>
          </p:nvPr>
        </p:nvGraphicFramePr>
        <p:xfrm>
          <a:off x="1817812" y="60326"/>
          <a:ext cx="2514600" cy="938213"/>
        </p:xfrm>
        <a:graphic>
          <a:graphicData uri="http://schemas.openxmlformats.org/presentationml/2006/ole">
            <mc:AlternateContent xmlns:mc="http://schemas.openxmlformats.org/markup-compatibility/2006">
              <mc:Choice xmlns:v="urn:schemas-microsoft-com:vml" Requires="v">
                <p:oleObj spid="_x0000_s1116556" name="Equation" r:id="rId3" imgW="1358640" imgH="507960" progId="Equation.DSMT4">
                  <p:embed/>
                </p:oleObj>
              </mc:Choice>
              <mc:Fallback>
                <p:oleObj name="Equation" r:id="rId3" imgW="1358640" imgH="507960" progId="Equation.DSMT4">
                  <p:embed/>
                  <p:pic>
                    <p:nvPicPr>
                      <p:cNvPr id="4" name="物件 3"/>
                      <p:cNvPicPr>
                        <a:picLocks noChangeAspect="1" noChangeArrowheads="1"/>
                      </p:cNvPicPr>
                      <p:nvPr/>
                    </p:nvPicPr>
                    <p:blipFill>
                      <a:blip r:embed="rId4"/>
                      <a:srcRect/>
                      <a:stretch>
                        <a:fillRect/>
                      </a:stretch>
                    </p:blipFill>
                    <p:spPr bwMode="auto">
                      <a:xfrm>
                        <a:off x="1817812" y="60326"/>
                        <a:ext cx="2514600" cy="938213"/>
                      </a:xfrm>
                      <a:prstGeom prst="rect">
                        <a:avLst/>
                      </a:prstGeom>
                      <a:noFill/>
                      <a:ln>
                        <a:noFill/>
                      </a:ln>
                      <a:extLst/>
                    </p:spPr>
                  </p:pic>
                </p:oleObj>
              </mc:Fallback>
            </mc:AlternateContent>
          </a:graphicData>
        </a:graphic>
      </p:graphicFrame>
      <p:cxnSp>
        <p:nvCxnSpPr>
          <p:cNvPr id="11" name="直線接點 10"/>
          <p:cNvCxnSpPr/>
          <p:nvPr/>
        </p:nvCxnSpPr>
        <p:spPr bwMode="auto">
          <a:xfrm>
            <a:off x="6096000" y="21368"/>
            <a:ext cx="0" cy="6588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aphicFrame>
        <p:nvGraphicFramePr>
          <p:cNvPr id="22" name="物件 21"/>
          <p:cNvGraphicFramePr>
            <a:graphicFrameLocks noChangeAspect="1"/>
          </p:cNvGraphicFramePr>
          <p:nvPr>
            <p:extLst>
              <p:ext uri="{D42A27DB-BD31-4B8C-83A1-F6EECF244321}">
                <p14:modId xmlns:p14="http://schemas.microsoft.com/office/powerpoint/2010/main" val="178136080"/>
              </p:ext>
            </p:extLst>
          </p:nvPr>
        </p:nvGraphicFramePr>
        <p:xfrm>
          <a:off x="1703512" y="1292225"/>
          <a:ext cx="3449638" cy="965200"/>
        </p:xfrm>
        <a:graphic>
          <a:graphicData uri="http://schemas.openxmlformats.org/presentationml/2006/ole">
            <mc:AlternateContent xmlns:mc="http://schemas.openxmlformats.org/markup-compatibility/2006">
              <mc:Choice xmlns:v="urn:schemas-microsoft-com:vml" Requires="v">
                <p:oleObj spid="_x0000_s1116557" name="Equation" r:id="rId5" imgW="1815840" imgH="507960" progId="Equation.DSMT4">
                  <p:embed/>
                </p:oleObj>
              </mc:Choice>
              <mc:Fallback>
                <p:oleObj name="Equation" r:id="rId5" imgW="1815840" imgH="507960" progId="Equation.DSMT4">
                  <p:embed/>
                  <p:pic>
                    <p:nvPicPr>
                      <p:cNvPr id="22" name="物件 21"/>
                      <p:cNvPicPr>
                        <a:picLocks noChangeAspect="1" noChangeArrowheads="1"/>
                      </p:cNvPicPr>
                      <p:nvPr/>
                    </p:nvPicPr>
                    <p:blipFill>
                      <a:blip r:embed="rId6"/>
                      <a:srcRect/>
                      <a:stretch>
                        <a:fillRect/>
                      </a:stretch>
                    </p:blipFill>
                    <p:spPr bwMode="auto">
                      <a:xfrm>
                        <a:off x="1703512" y="1292225"/>
                        <a:ext cx="3449638" cy="965200"/>
                      </a:xfrm>
                      <a:prstGeom prst="rect">
                        <a:avLst/>
                      </a:prstGeom>
                      <a:noFill/>
                      <a:ln>
                        <a:noFill/>
                      </a:ln>
                      <a:extLst/>
                    </p:spPr>
                  </p:pic>
                </p:oleObj>
              </mc:Fallback>
            </mc:AlternateContent>
          </a:graphicData>
        </a:graphic>
      </p:graphicFrame>
      <p:sp>
        <p:nvSpPr>
          <p:cNvPr id="23" name="文字方塊 22"/>
          <p:cNvSpPr txBox="1"/>
          <p:nvPr/>
        </p:nvSpPr>
        <p:spPr>
          <a:xfrm>
            <a:off x="1245396" y="940658"/>
            <a:ext cx="3014223" cy="400110"/>
          </a:xfrm>
          <a:prstGeom prst="rect">
            <a:avLst/>
          </a:prstGeom>
          <a:noFill/>
        </p:spPr>
        <p:txBody>
          <a:bodyPr wrap="none" rtlCol="0">
            <a:spAutoFit/>
          </a:bodyPr>
          <a:lstStyle/>
          <a:p>
            <a:r>
              <a:rPr lang="en-US" altLang="zh-TW" sz="2000" dirty="0">
                <a:solidFill>
                  <a:srgbClr val="0000CC"/>
                </a:solidFill>
              </a:rPr>
              <a:t>associated Green’s function</a:t>
            </a:r>
            <a:endParaRPr lang="zh-TW" altLang="en-US" sz="2000" dirty="0">
              <a:solidFill>
                <a:srgbClr val="0000CC"/>
              </a:solidFill>
            </a:endParaRPr>
          </a:p>
        </p:txBody>
      </p:sp>
      <p:graphicFrame>
        <p:nvGraphicFramePr>
          <p:cNvPr id="24" name="物件 23"/>
          <p:cNvGraphicFramePr>
            <a:graphicFrameLocks noChangeAspect="1"/>
          </p:cNvGraphicFramePr>
          <p:nvPr>
            <p:extLst>
              <p:ext uri="{D42A27DB-BD31-4B8C-83A1-F6EECF244321}">
                <p14:modId xmlns:p14="http://schemas.microsoft.com/office/powerpoint/2010/main" val="1601571981"/>
              </p:ext>
            </p:extLst>
          </p:nvPr>
        </p:nvGraphicFramePr>
        <p:xfrm>
          <a:off x="1775520" y="2271714"/>
          <a:ext cx="2824162" cy="1012825"/>
        </p:xfrm>
        <a:graphic>
          <a:graphicData uri="http://schemas.openxmlformats.org/presentationml/2006/ole">
            <mc:AlternateContent xmlns:mc="http://schemas.openxmlformats.org/markup-compatibility/2006">
              <mc:Choice xmlns:v="urn:schemas-microsoft-com:vml" Requires="v">
                <p:oleObj spid="_x0000_s1116558" name="Equation" r:id="rId7" imgW="1346040" imgH="482400" progId="Equation.DSMT4">
                  <p:embed/>
                </p:oleObj>
              </mc:Choice>
              <mc:Fallback>
                <p:oleObj name="Equation" r:id="rId7" imgW="1346040" imgH="482400" progId="Equation.DSMT4">
                  <p:embed/>
                  <p:pic>
                    <p:nvPicPr>
                      <p:cNvPr id="24" name="物件 23"/>
                      <p:cNvPicPr>
                        <a:picLocks noChangeAspect="1" noChangeArrowheads="1"/>
                      </p:cNvPicPr>
                      <p:nvPr/>
                    </p:nvPicPr>
                    <p:blipFill>
                      <a:blip r:embed="rId8"/>
                      <a:srcRect/>
                      <a:stretch>
                        <a:fillRect/>
                      </a:stretch>
                    </p:blipFill>
                    <p:spPr bwMode="auto">
                      <a:xfrm>
                        <a:off x="1775520" y="2271714"/>
                        <a:ext cx="2824162" cy="1012825"/>
                      </a:xfrm>
                      <a:prstGeom prst="rect">
                        <a:avLst/>
                      </a:prstGeom>
                      <a:noFill/>
                      <a:ln>
                        <a:noFill/>
                      </a:ln>
                      <a:extLst/>
                    </p:spPr>
                  </p:pic>
                </p:oleObj>
              </mc:Fallback>
            </mc:AlternateContent>
          </a:graphicData>
        </a:graphic>
      </p:graphicFrame>
      <p:sp>
        <p:nvSpPr>
          <p:cNvPr id="25" name="AutoShape 25"/>
          <p:cNvSpPr>
            <a:spLocks noChangeArrowheads="1"/>
          </p:cNvSpPr>
          <p:nvPr/>
        </p:nvSpPr>
        <p:spPr bwMode="auto">
          <a:xfrm>
            <a:off x="1379504" y="2688475"/>
            <a:ext cx="252000" cy="180000"/>
          </a:xfrm>
          <a:prstGeom prst="rightArrow">
            <a:avLst>
              <a:gd name="adj1" fmla="val 50000"/>
              <a:gd name="adj2" fmla="val 36735"/>
            </a:avLst>
          </a:prstGeom>
          <a:solidFill>
            <a:srgbClr val="FF9900"/>
          </a:solidFill>
          <a:ln w="9525">
            <a:solidFill>
              <a:schemeClr val="tx1"/>
            </a:solidFill>
            <a:miter lim="800000"/>
            <a:headEnd/>
            <a:tailEnd/>
          </a:ln>
        </p:spPr>
        <p:txBody>
          <a:bodyPr wrap="none" anchor="ctr"/>
          <a:lstStyle/>
          <a:p>
            <a:endParaRPr lang="zh-TW" altLang="en-US"/>
          </a:p>
        </p:txBody>
      </p:sp>
      <p:cxnSp>
        <p:nvCxnSpPr>
          <p:cNvPr id="28" name="直線接點 27"/>
          <p:cNvCxnSpPr/>
          <p:nvPr/>
        </p:nvCxnSpPr>
        <p:spPr bwMode="auto">
          <a:xfrm>
            <a:off x="1143000" y="2204864"/>
            <a:ext cx="4953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29" name="文字方塊 28"/>
          <p:cNvSpPr txBox="1"/>
          <p:nvPr/>
        </p:nvSpPr>
        <p:spPr>
          <a:xfrm>
            <a:off x="1199456" y="3299863"/>
            <a:ext cx="1258678" cy="430887"/>
          </a:xfrm>
          <a:prstGeom prst="rect">
            <a:avLst/>
          </a:prstGeom>
          <a:noFill/>
        </p:spPr>
        <p:txBody>
          <a:bodyPr wrap="none" rtlCol="0">
            <a:spAutoFit/>
          </a:bodyPr>
          <a:lstStyle/>
          <a:p>
            <a:r>
              <a:rPr lang="en-US" altLang="zh-TW" sz="2200" dirty="0">
                <a:solidFill>
                  <a:srgbClr val="0000CC"/>
                </a:solidFill>
              </a:rPr>
              <a:t>from BC:</a:t>
            </a:r>
            <a:endParaRPr lang="zh-TW" altLang="en-US" sz="2200" dirty="0">
              <a:solidFill>
                <a:srgbClr val="0000CC"/>
              </a:solidFill>
            </a:endParaRPr>
          </a:p>
        </p:txBody>
      </p:sp>
      <p:graphicFrame>
        <p:nvGraphicFramePr>
          <p:cNvPr id="30" name="物件 29"/>
          <p:cNvGraphicFramePr>
            <a:graphicFrameLocks noChangeAspect="1"/>
          </p:cNvGraphicFramePr>
          <p:nvPr>
            <p:extLst>
              <p:ext uri="{D42A27DB-BD31-4B8C-83A1-F6EECF244321}">
                <p14:modId xmlns:p14="http://schemas.microsoft.com/office/powerpoint/2010/main" val="1956134071"/>
              </p:ext>
            </p:extLst>
          </p:nvPr>
        </p:nvGraphicFramePr>
        <p:xfrm>
          <a:off x="2423593" y="3284984"/>
          <a:ext cx="792163" cy="446088"/>
        </p:xfrm>
        <a:graphic>
          <a:graphicData uri="http://schemas.openxmlformats.org/presentationml/2006/ole">
            <mc:AlternateContent xmlns:mc="http://schemas.openxmlformats.org/markup-compatibility/2006">
              <mc:Choice xmlns:v="urn:schemas-microsoft-com:vml" Requires="v">
                <p:oleObj spid="_x0000_s1116559" name="Equation" r:id="rId9" imgW="406080" imgH="228600" progId="Equation.DSMT4">
                  <p:embed/>
                </p:oleObj>
              </mc:Choice>
              <mc:Fallback>
                <p:oleObj name="Equation" r:id="rId9" imgW="406080" imgH="228600" progId="Equation.DSMT4">
                  <p:embed/>
                  <p:pic>
                    <p:nvPicPr>
                      <p:cNvPr id="30" name="物件 29"/>
                      <p:cNvPicPr>
                        <a:picLocks noChangeAspect="1" noChangeArrowheads="1"/>
                      </p:cNvPicPr>
                      <p:nvPr/>
                    </p:nvPicPr>
                    <p:blipFill>
                      <a:blip r:embed="rId10"/>
                      <a:srcRect/>
                      <a:stretch>
                        <a:fillRect/>
                      </a:stretch>
                    </p:blipFill>
                    <p:spPr bwMode="auto">
                      <a:xfrm>
                        <a:off x="2423593" y="3284984"/>
                        <a:ext cx="792163" cy="446088"/>
                      </a:xfrm>
                      <a:prstGeom prst="rect">
                        <a:avLst/>
                      </a:prstGeom>
                      <a:noFill/>
                      <a:ln>
                        <a:noFill/>
                      </a:ln>
                      <a:extLst/>
                    </p:spPr>
                  </p:pic>
                </p:oleObj>
              </mc:Fallback>
            </mc:AlternateContent>
          </a:graphicData>
        </a:graphic>
      </p:graphicFrame>
      <p:sp>
        <p:nvSpPr>
          <p:cNvPr id="32" name="文字方塊 31"/>
          <p:cNvSpPr txBox="1"/>
          <p:nvPr/>
        </p:nvSpPr>
        <p:spPr>
          <a:xfrm>
            <a:off x="1203075" y="3658742"/>
            <a:ext cx="4968027" cy="430887"/>
          </a:xfrm>
          <a:prstGeom prst="rect">
            <a:avLst/>
          </a:prstGeom>
          <a:noFill/>
        </p:spPr>
        <p:txBody>
          <a:bodyPr wrap="none" rtlCol="0">
            <a:spAutoFit/>
          </a:bodyPr>
          <a:lstStyle/>
          <a:p>
            <a:r>
              <a:rPr lang="en-US" altLang="zh-TW" sz="2200" dirty="0">
                <a:solidFill>
                  <a:srgbClr val="0000CC"/>
                </a:solidFill>
              </a:rPr>
              <a:t>from jump condition </a:t>
            </a:r>
            <a:r>
              <a:rPr lang="en-US" altLang="zh-TW" sz="2200" dirty="0">
                <a:solidFill>
                  <a:srgbClr val="C00000"/>
                </a:solidFill>
              </a:rPr>
              <a:t>(no continuity cond.)</a:t>
            </a:r>
            <a:endParaRPr lang="zh-TW" altLang="en-US" sz="2200" dirty="0">
              <a:solidFill>
                <a:srgbClr val="C00000"/>
              </a:solidFill>
            </a:endParaRPr>
          </a:p>
        </p:txBody>
      </p:sp>
      <p:graphicFrame>
        <p:nvGraphicFramePr>
          <p:cNvPr id="33" name="物件 32"/>
          <p:cNvGraphicFramePr>
            <a:graphicFrameLocks noChangeAspect="1"/>
          </p:cNvGraphicFramePr>
          <p:nvPr>
            <p:extLst>
              <p:ext uri="{D42A27DB-BD31-4B8C-83A1-F6EECF244321}">
                <p14:modId xmlns:p14="http://schemas.microsoft.com/office/powerpoint/2010/main" val="1682562190"/>
              </p:ext>
            </p:extLst>
          </p:nvPr>
        </p:nvGraphicFramePr>
        <p:xfrm>
          <a:off x="2311401" y="4102547"/>
          <a:ext cx="1198563" cy="506412"/>
        </p:xfrm>
        <a:graphic>
          <a:graphicData uri="http://schemas.openxmlformats.org/presentationml/2006/ole">
            <mc:AlternateContent xmlns:mc="http://schemas.openxmlformats.org/markup-compatibility/2006">
              <mc:Choice xmlns:v="urn:schemas-microsoft-com:vml" Requires="v">
                <p:oleObj spid="_x0000_s1116560" name="Equation" r:id="rId11" imgW="571320" imgH="241200" progId="Equation.DSMT4">
                  <p:embed/>
                </p:oleObj>
              </mc:Choice>
              <mc:Fallback>
                <p:oleObj name="Equation" r:id="rId11" imgW="571320" imgH="241200" progId="Equation.DSMT4">
                  <p:embed/>
                  <p:pic>
                    <p:nvPicPr>
                      <p:cNvPr id="33" name="物件 32"/>
                      <p:cNvPicPr>
                        <a:picLocks noChangeAspect="1" noChangeArrowheads="1"/>
                      </p:cNvPicPr>
                      <p:nvPr/>
                    </p:nvPicPr>
                    <p:blipFill>
                      <a:blip r:embed="rId12"/>
                      <a:srcRect/>
                      <a:stretch>
                        <a:fillRect/>
                      </a:stretch>
                    </p:blipFill>
                    <p:spPr bwMode="auto">
                      <a:xfrm>
                        <a:off x="2311401" y="4102547"/>
                        <a:ext cx="1198563" cy="506412"/>
                      </a:xfrm>
                      <a:prstGeom prst="rect">
                        <a:avLst/>
                      </a:prstGeom>
                      <a:noFill/>
                      <a:ln>
                        <a:noFill/>
                      </a:ln>
                      <a:extLst/>
                    </p:spPr>
                  </p:pic>
                </p:oleObj>
              </mc:Fallback>
            </mc:AlternateContent>
          </a:graphicData>
        </a:graphic>
      </p:graphicFrame>
      <p:sp>
        <p:nvSpPr>
          <p:cNvPr id="37" name="文字方塊 36"/>
          <p:cNvSpPr txBox="1"/>
          <p:nvPr/>
        </p:nvSpPr>
        <p:spPr>
          <a:xfrm>
            <a:off x="1332342" y="5453063"/>
            <a:ext cx="1042273" cy="461665"/>
          </a:xfrm>
          <a:prstGeom prst="rect">
            <a:avLst/>
          </a:prstGeom>
          <a:noFill/>
        </p:spPr>
        <p:txBody>
          <a:bodyPr wrap="none" rtlCol="0">
            <a:spAutoFit/>
          </a:bodyPr>
          <a:lstStyle/>
          <a:p>
            <a:r>
              <a:rPr lang="en-US" altLang="zh-TW" sz="1800" dirty="0"/>
              <a:t>or</a:t>
            </a:r>
            <a:r>
              <a:rPr lang="en-US" altLang="zh-TW" dirty="0">
                <a:solidFill>
                  <a:srgbClr val="0000CC"/>
                </a:solidFill>
              </a:rPr>
              <a:t>, take</a:t>
            </a:r>
            <a:endParaRPr lang="zh-TW" altLang="en-US" dirty="0">
              <a:solidFill>
                <a:srgbClr val="0000CC"/>
              </a:solidFill>
            </a:endParaRPr>
          </a:p>
        </p:txBody>
      </p:sp>
      <p:graphicFrame>
        <p:nvGraphicFramePr>
          <p:cNvPr id="39" name="物件 38"/>
          <p:cNvGraphicFramePr>
            <a:graphicFrameLocks noChangeAspect="1"/>
          </p:cNvGraphicFramePr>
          <p:nvPr>
            <p:extLst>
              <p:ext uri="{D42A27DB-BD31-4B8C-83A1-F6EECF244321}">
                <p14:modId xmlns:p14="http://schemas.microsoft.com/office/powerpoint/2010/main" val="1969183587"/>
              </p:ext>
            </p:extLst>
          </p:nvPr>
        </p:nvGraphicFramePr>
        <p:xfrm>
          <a:off x="1909561" y="5818584"/>
          <a:ext cx="3048000" cy="1066800"/>
        </p:xfrm>
        <a:graphic>
          <a:graphicData uri="http://schemas.openxmlformats.org/presentationml/2006/ole">
            <mc:AlternateContent xmlns:mc="http://schemas.openxmlformats.org/markup-compatibility/2006">
              <mc:Choice xmlns:v="urn:schemas-microsoft-com:vml" Requires="v">
                <p:oleObj spid="_x0000_s1116561" name="Equation" r:id="rId13" imgW="1523880" imgH="533160" progId="Equation.DSMT4">
                  <p:embed/>
                </p:oleObj>
              </mc:Choice>
              <mc:Fallback>
                <p:oleObj name="Equation" r:id="rId13" imgW="1523880" imgH="533160" progId="Equation.DSMT4">
                  <p:embed/>
                  <p:pic>
                    <p:nvPicPr>
                      <p:cNvPr id="39" name="物件 38"/>
                      <p:cNvPicPr>
                        <a:picLocks noChangeAspect="1" noChangeArrowheads="1"/>
                      </p:cNvPicPr>
                      <p:nvPr/>
                    </p:nvPicPr>
                    <p:blipFill>
                      <a:blip r:embed="rId14"/>
                      <a:srcRect/>
                      <a:stretch>
                        <a:fillRect/>
                      </a:stretch>
                    </p:blipFill>
                    <p:spPr bwMode="auto">
                      <a:xfrm>
                        <a:off x="1909561" y="5818584"/>
                        <a:ext cx="3048000" cy="1066800"/>
                      </a:xfrm>
                      <a:prstGeom prst="rect">
                        <a:avLst/>
                      </a:prstGeom>
                      <a:solidFill>
                        <a:srgbClr val="FFFF00"/>
                      </a:solidFill>
                      <a:ln>
                        <a:noFill/>
                      </a:ln>
                      <a:extLst/>
                    </p:spPr>
                  </p:pic>
                </p:oleObj>
              </mc:Fallback>
            </mc:AlternateContent>
          </a:graphicData>
        </a:graphic>
      </p:graphicFrame>
      <p:sp>
        <p:nvSpPr>
          <p:cNvPr id="45" name="文字方塊 44"/>
          <p:cNvSpPr txBox="1"/>
          <p:nvPr/>
        </p:nvSpPr>
        <p:spPr>
          <a:xfrm>
            <a:off x="6233081" y="44327"/>
            <a:ext cx="1258678" cy="430887"/>
          </a:xfrm>
          <a:prstGeom prst="rect">
            <a:avLst/>
          </a:prstGeom>
          <a:noFill/>
        </p:spPr>
        <p:txBody>
          <a:bodyPr wrap="none" rtlCol="0">
            <a:spAutoFit/>
          </a:bodyPr>
          <a:lstStyle/>
          <a:p>
            <a:r>
              <a:rPr lang="en-US" altLang="zh-TW" sz="2200" dirty="0">
                <a:solidFill>
                  <a:srgbClr val="0000CC"/>
                </a:solidFill>
              </a:rPr>
              <a:t>from BC:</a:t>
            </a:r>
            <a:endParaRPr lang="zh-TW" altLang="en-US" sz="2200" dirty="0">
              <a:solidFill>
                <a:srgbClr val="0000CC"/>
              </a:solidFill>
            </a:endParaRPr>
          </a:p>
        </p:txBody>
      </p:sp>
      <p:graphicFrame>
        <p:nvGraphicFramePr>
          <p:cNvPr id="46" name="物件 45"/>
          <p:cNvGraphicFramePr>
            <a:graphicFrameLocks noChangeAspect="1"/>
          </p:cNvGraphicFramePr>
          <p:nvPr>
            <p:extLst>
              <p:ext uri="{D42A27DB-BD31-4B8C-83A1-F6EECF244321}">
                <p14:modId xmlns:p14="http://schemas.microsoft.com/office/powerpoint/2010/main" val="3087009804"/>
              </p:ext>
            </p:extLst>
          </p:nvPr>
        </p:nvGraphicFramePr>
        <p:xfrm>
          <a:off x="7536160" y="29142"/>
          <a:ext cx="792162" cy="446087"/>
        </p:xfrm>
        <a:graphic>
          <a:graphicData uri="http://schemas.openxmlformats.org/presentationml/2006/ole">
            <mc:AlternateContent xmlns:mc="http://schemas.openxmlformats.org/markup-compatibility/2006">
              <mc:Choice xmlns:v="urn:schemas-microsoft-com:vml" Requires="v">
                <p:oleObj spid="_x0000_s1116562" name="Equation" r:id="rId15" imgW="406080" imgH="228600" progId="Equation.DSMT4">
                  <p:embed/>
                </p:oleObj>
              </mc:Choice>
              <mc:Fallback>
                <p:oleObj name="Equation" r:id="rId15" imgW="406080" imgH="228600" progId="Equation.DSMT4">
                  <p:embed/>
                  <p:pic>
                    <p:nvPicPr>
                      <p:cNvPr id="46" name="物件 45"/>
                      <p:cNvPicPr>
                        <a:picLocks noChangeAspect="1" noChangeArrowheads="1"/>
                      </p:cNvPicPr>
                      <p:nvPr/>
                    </p:nvPicPr>
                    <p:blipFill>
                      <a:blip r:embed="rId16"/>
                      <a:srcRect/>
                      <a:stretch>
                        <a:fillRect/>
                      </a:stretch>
                    </p:blipFill>
                    <p:spPr bwMode="auto">
                      <a:xfrm>
                        <a:off x="7536160" y="29142"/>
                        <a:ext cx="792162" cy="446087"/>
                      </a:xfrm>
                      <a:prstGeom prst="rect">
                        <a:avLst/>
                      </a:prstGeom>
                      <a:noFill/>
                      <a:ln>
                        <a:noFill/>
                      </a:ln>
                      <a:extLst/>
                    </p:spPr>
                  </p:pic>
                </p:oleObj>
              </mc:Fallback>
            </mc:AlternateContent>
          </a:graphicData>
        </a:graphic>
      </p:graphicFrame>
      <p:sp>
        <p:nvSpPr>
          <p:cNvPr id="38" name="AutoShape 25"/>
          <p:cNvSpPr>
            <a:spLocks noChangeArrowheads="1"/>
          </p:cNvSpPr>
          <p:nvPr/>
        </p:nvSpPr>
        <p:spPr bwMode="auto">
          <a:xfrm>
            <a:off x="1879408" y="4276971"/>
            <a:ext cx="252000" cy="180000"/>
          </a:xfrm>
          <a:prstGeom prst="rightArrow">
            <a:avLst>
              <a:gd name="adj1" fmla="val 50000"/>
              <a:gd name="adj2" fmla="val 36735"/>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40" name="物件 39"/>
          <p:cNvGraphicFramePr>
            <a:graphicFrameLocks noChangeAspect="1"/>
          </p:cNvGraphicFramePr>
          <p:nvPr>
            <p:extLst>
              <p:ext uri="{D42A27DB-BD31-4B8C-83A1-F6EECF244321}">
                <p14:modId xmlns:p14="http://schemas.microsoft.com/office/powerpoint/2010/main" val="1919167230"/>
              </p:ext>
            </p:extLst>
          </p:nvPr>
        </p:nvGraphicFramePr>
        <p:xfrm>
          <a:off x="1837784" y="4522837"/>
          <a:ext cx="2663825" cy="958850"/>
        </p:xfrm>
        <a:graphic>
          <a:graphicData uri="http://schemas.openxmlformats.org/presentationml/2006/ole">
            <mc:AlternateContent xmlns:mc="http://schemas.openxmlformats.org/markup-compatibility/2006">
              <mc:Choice xmlns:v="urn:schemas-microsoft-com:vml" Requires="v">
                <p:oleObj spid="_x0000_s1116563" name="Equation" r:id="rId17" imgW="1269720" imgH="457200" progId="Equation.DSMT4">
                  <p:embed/>
                </p:oleObj>
              </mc:Choice>
              <mc:Fallback>
                <p:oleObj name="Equation" r:id="rId17" imgW="1269720" imgH="457200" progId="Equation.DSMT4">
                  <p:embed/>
                  <p:pic>
                    <p:nvPicPr>
                      <p:cNvPr id="24" name="物件 23"/>
                      <p:cNvPicPr>
                        <a:picLocks noChangeAspect="1" noChangeArrowheads="1"/>
                      </p:cNvPicPr>
                      <p:nvPr/>
                    </p:nvPicPr>
                    <p:blipFill>
                      <a:blip r:embed="rId18"/>
                      <a:srcRect/>
                      <a:stretch>
                        <a:fillRect/>
                      </a:stretch>
                    </p:blipFill>
                    <p:spPr bwMode="auto">
                      <a:xfrm>
                        <a:off x="1837784" y="4522837"/>
                        <a:ext cx="2663825" cy="958850"/>
                      </a:xfrm>
                      <a:prstGeom prst="rect">
                        <a:avLst/>
                      </a:prstGeom>
                      <a:noFill/>
                      <a:ln>
                        <a:noFill/>
                      </a:ln>
                      <a:extLst/>
                    </p:spPr>
                  </p:pic>
                </p:oleObj>
              </mc:Fallback>
            </mc:AlternateContent>
          </a:graphicData>
        </a:graphic>
      </p:graphicFrame>
      <p:sp>
        <p:nvSpPr>
          <p:cNvPr id="41" name="AutoShape 25"/>
          <p:cNvSpPr>
            <a:spLocks noChangeArrowheads="1"/>
          </p:cNvSpPr>
          <p:nvPr/>
        </p:nvSpPr>
        <p:spPr bwMode="auto">
          <a:xfrm>
            <a:off x="1431796" y="4845334"/>
            <a:ext cx="252000" cy="180000"/>
          </a:xfrm>
          <a:prstGeom prst="rightArrow">
            <a:avLst>
              <a:gd name="adj1" fmla="val 50000"/>
              <a:gd name="adj2" fmla="val 36735"/>
            </a:avLst>
          </a:prstGeom>
          <a:solidFill>
            <a:srgbClr val="FF9900"/>
          </a:solidFill>
          <a:ln w="9525">
            <a:solidFill>
              <a:schemeClr val="tx1"/>
            </a:solidFill>
            <a:miter lim="800000"/>
            <a:headEnd/>
            <a:tailEnd/>
          </a:ln>
        </p:spPr>
        <p:txBody>
          <a:bodyPr wrap="none" anchor="ctr"/>
          <a:lstStyle/>
          <a:p>
            <a:endParaRPr lang="zh-TW" altLang="en-US"/>
          </a:p>
        </p:txBody>
      </p:sp>
      <p:sp>
        <p:nvSpPr>
          <p:cNvPr id="42" name="文字方塊 41"/>
          <p:cNvSpPr txBox="1"/>
          <p:nvPr/>
        </p:nvSpPr>
        <p:spPr>
          <a:xfrm>
            <a:off x="6171102" y="371992"/>
            <a:ext cx="4968027" cy="430887"/>
          </a:xfrm>
          <a:prstGeom prst="rect">
            <a:avLst/>
          </a:prstGeom>
          <a:noFill/>
        </p:spPr>
        <p:txBody>
          <a:bodyPr wrap="none" rtlCol="0">
            <a:spAutoFit/>
          </a:bodyPr>
          <a:lstStyle/>
          <a:p>
            <a:r>
              <a:rPr lang="en-US" altLang="zh-TW" sz="2200" dirty="0">
                <a:solidFill>
                  <a:srgbClr val="0000CC"/>
                </a:solidFill>
              </a:rPr>
              <a:t>from jump condition </a:t>
            </a:r>
            <a:r>
              <a:rPr lang="en-US" altLang="zh-TW" sz="2200" dirty="0">
                <a:solidFill>
                  <a:srgbClr val="C00000"/>
                </a:solidFill>
              </a:rPr>
              <a:t>(no continuity cond.)</a:t>
            </a:r>
            <a:endParaRPr lang="zh-TW" altLang="en-US" sz="2200" dirty="0">
              <a:solidFill>
                <a:srgbClr val="C00000"/>
              </a:solidFill>
            </a:endParaRPr>
          </a:p>
        </p:txBody>
      </p:sp>
      <p:graphicFrame>
        <p:nvGraphicFramePr>
          <p:cNvPr id="43" name="物件 42"/>
          <p:cNvGraphicFramePr>
            <a:graphicFrameLocks noChangeAspect="1"/>
          </p:cNvGraphicFramePr>
          <p:nvPr>
            <p:extLst>
              <p:ext uri="{D42A27DB-BD31-4B8C-83A1-F6EECF244321}">
                <p14:modId xmlns:p14="http://schemas.microsoft.com/office/powerpoint/2010/main" val="3015257398"/>
              </p:ext>
            </p:extLst>
          </p:nvPr>
        </p:nvGraphicFramePr>
        <p:xfrm>
          <a:off x="7320136" y="829242"/>
          <a:ext cx="798512" cy="479425"/>
        </p:xfrm>
        <a:graphic>
          <a:graphicData uri="http://schemas.openxmlformats.org/presentationml/2006/ole">
            <mc:AlternateContent xmlns:mc="http://schemas.openxmlformats.org/markup-compatibility/2006">
              <mc:Choice xmlns:v="urn:schemas-microsoft-com:vml" Requires="v">
                <p:oleObj spid="_x0000_s1116564" name="Equation" r:id="rId19" imgW="380880" imgH="228600" progId="Equation.DSMT4">
                  <p:embed/>
                </p:oleObj>
              </mc:Choice>
              <mc:Fallback>
                <p:oleObj name="Equation" r:id="rId19" imgW="380880" imgH="228600" progId="Equation.DSMT4">
                  <p:embed/>
                  <p:pic>
                    <p:nvPicPr>
                      <p:cNvPr id="33" name="物件 32"/>
                      <p:cNvPicPr>
                        <a:picLocks noChangeAspect="1" noChangeArrowheads="1"/>
                      </p:cNvPicPr>
                      <p:nvPr/>
                    </p:nvPicPr>
                    <p:blipFill>
                      <a:blip r:embed="rId20"/>
                      <a:srcRect/>
                      <a:stretch>
                        <a:fillRect/>
                      </a:stretch>
                    </p:blipFill>
                    <p:spPr bwMode="auto">
                      <a:xfrm>
                        <a:off x="7320136" y="829242"/>
                        <a:ext cx="798512" cy="479425"/>
                      </a:xfrm>
                      <a:prstGeom prst="rect">
                        <a:avLst/>
                      </a:prstGeom>
                      <a:noFill/>
                      <a:ln>
                        <a:noFill/>
                      </a:ln>
                      <a:extLst/>
                    </p:spPr>
                  </p:pic>
                </p:oleObj>
              </mc:Fallback>
            </mc:AlternateContent>
          </a:graphicData>
        </a:graphic>
      </p:graphicFrame>
      <p:sp>
        <p:nvSpPr>
          <p:cNvPr id="44" name="AutoShape 25"/>
          <p:cNvSpPr>
            <a:spLocks noChangeArrowheads="1"/>
          </p:cNvSpPr>
          <p:nvPr/>
        </p:nvSpPr>
        <p:spPr bwMode="auto">
          <a:xfrm>
            <a:off x="6847435" y="990221"/>
            <a:ext cx="252000" cy="180000"/>
          </a:xfrm>
          <a:prstGeom prst="rightArrow">
            <a:avLst>
              <a:gd name="adj1" fmla="val 50000"/>
              <a:gd name="adj2" fmla="val 36735"/>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48" name="物件 47"/>
          <p:cNvGraphicFramePr>
            <a:graphicFrameLocks noChangeAspect="1"/>
          </p:cNvGraphicFramePr>
          <p:nvPr>
            <p:extLst>
              <p:ext uri="{D42A27DB-BD31-4B8C-83A1-F6EECF244321}">
                <p14:modId xmlns:p14="http://schemas.microsoft.com/office/powerpoint/2010/main" val="827291987"/>
              </p:ext>
            </p:extLst>
          </p:nvPr>
        </p:nvGraphicFramePr>
        <p:xfrm>
          <a:off x="6703932" y="1283266"/>
          <a:ext cx="2928938" cy="1065212"/>
        </p:xfrm>
        <a:graphic>
          <a:graphicData uri="http://schemas.openxmlformats.org/presentationml/2006/ole">
            <mc:AlternateContent xmlns:mc="http://schemas.openxmlformats.org/markup-compatibility/2006">
              <mc:Choice xmlns:v="urn:schemas-microsoft-com:vml" Requires="v">
                <p:oleObj spid="_x0000_s1116565" name="Equation" r:id="rId21" imgW="1396800" imgH="507960" progId="Equation.DSMT4">
                  <p:embed/>
                </p:oleObj>
              </mc:Choice>
              <mc:Fallback>
                <p:oleObj name="Equation" r:id="rId21" imgW="1396800" imgH="507960" progId="Equation.DSMT4">
                  <p:embed/>
                  <p:pic>
                    <p:nvPicPr>
                      <p:cNvPr id="40" name="物件 39"/>
                      <p:cNvPicPr>
                        <a:picLocks noChangeAspect="1" noChangeArrowheads="1"/>
                      </p:cNvPicPr>
                      <p:nvPr/>
                    </p:nvPicPr>
                    <p:blipFill>
                      <a:blip r:embed="rId22"/>
                      <a:srcRect/>
                      <a:stretch>
                        <a:fillRect/>
                      </a:stretch>
                    </p:blipFill>
                    <p:spPr bwMode="auto">
                      <a:xfrm>
                        <a:off x="6703932" y="1283266"/>
                        <a:ext cx="2928938" cy="1065212"/>
                      </a:xfrm>
                      <a:prstGeom prst="rect">
                        <a:avLst/>
                      </a:prstGeom>
                      <a:noFill/>
                      <a:ln>
                        <a:noFill/>
                      </a:ln>
                      <a:extLst/>
                    </p:spPr>
                  </p:pic>
                </p:oleObj>
              </mc:Fallback>
            </mc:AlternateContent>
          </a:graphicData>
        </a:graphic>
      </p:graphicFrame>
      <p:sp>
        <p:nvSpPr>
          <p:cNvPr id="49" name="AutoShape 25"/>
          <p:cNvSpPr>
            <a:spLocks noChangeArrowheads="1"/>
          </p:cNvSpPr>
          <p:nvPr/>
        </p:nvSpPr>
        <p:spPr bwMode="auto">
          <a:xfrm>
            <a:off x="6380748" y="1657526"/>
            <a:ext cx="252000" cy="180000"/>
          </a:xfrm>
          <a:prstGeom prst="rightArrow">
            <a:avLst>
              <a:gd name="adj1" fmla="val 50000"/>
              <a:gd name="adj2" fmla="val 36735"/>
            </a:avLst>
          </a:prstGeom>
          <a:solidFill>
            <a:srgbClr val="FF9900"/>
          </a:solidFill>
          <a:ln w="9525">
            <a:solidFill>
              <a:schemeClr val="tx1"/>
            </a:solidFill>
            <a:miter lim="800000"/>
            <a:headEnd/>
            <a:tailEnd/>
          </a:ln>
        </p:spPr>
        <p:txBody>
          <a:bodyPr wrap="none" anchor="ctr"/>
          <a:lstStyle/>
          <a:p>
            <a:endParaRPr lang="zh-TW" altLang="en-US"/>
          </a:p>
        </p:txBody>
      </p:sp>
      <p:cxnSp>
        <p:nvCxnSpPr>
          <p:cNvPr id="6" name="直線接點 5"/>
          <p:cNvCxnSpPr/>
          <p:nvPr/>
        </p:nvCxnSpPr>
        <p:spPr bwMode="auto">
          <a:xfrm>
            <a:off x="6096000" y="2369116"/>
            <a:ext cx="4953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aphicFrame>
        <p:nvGraphicFramePr>
          <p:cNvPr id="51" name="物件 50"/>
          <p:cNvGraphicFramePr>
            <a:graphicFrameLocks noChangeAspect="1"/>
          </p:cNvGraphicFramePr>
          <p:nvPr>
            <p:extLst>
              <p:ext uri="{D42A27DB-BD31-4B8C-83A1-F6EECF244321}">
                <p14:modId xmlns:p14="http://schemas.microsoft.com/office/powerpoint/2010/main" val="3631303536"/>
              </p:ext>
            </p:extLst>
          </p:nvPr>
        </p:nvGraphicFramePr>
        <p:xfrm>
          <a:off x="6456041" y="2780929"/>
          <a:ext cx="3908425" cy="1012825"/>
        </p:xfrm>
        <a:graphic>
          <a:graphicData uri="http://schemas.openxmlformats.org/presentationml/2006/ole">
            <mc:AlternateContent xmlns:mc="http://schemas.openxmlformats.org/markup-compatibility/2006">
              <mc:Choice xmlns:v="urn:schemas-microsoft-com:vml" Requires="v">
                <p:oleObj spid="_x0000_s1116566" name="Equation" r:id="rId23" imgW="2057400" imgH="533160" progId="Equation.DSMT4">
                  <p:embed/>
                </p:oleObj>
              </mc:Choice>
              <mc:Fallback>
                <p:oleObj name="Equation" r:id="rId23" imgW="2057400" imgH="533160" progId="Equation.DSMT4">
                  <p:embed/>
                  <p:pic>
                    <p:nvPicPr>
                      <p:cNvPr id="22" name="物件 21"/>
                      <p:cNvPicPr>
                        <a:picLocks noChangeAspect="1" noChangeArrowheads="1"/>
                      </p:cNvPicPr>
                      <p:nvPr/>
                    </p:nvPicPr>
                    <p:blipFill>
                      <a:blip r:embed="rId24"/>
                      <a:srcRect/>
                      <a:stretch>
                        <a:fillRect/>
                      </a:stretch>
                    </p:blipFill>
                    <p:spPr bwMode="auto">
                      <a:xfrm>
                        <a:off x="6456041" y="2780929"/>
                        <a:ext cx="3908425" cy="1012825"/>
                      </a:xfrm>
                      <a:prstGeom prst="rect">
                        <a:avLst/>
                      </a:prstGeom>
                      <a:noFill/>
                      <a:ln>
                        <a:noFill/>
                      </a:ln>
                      <a:extLst/>
                    </p:spPr>
                  </p:pic>
                </p:oleObj>
              </mc:Fallback>
            </mc:AlternateContent>
          </a:graphicData>
        </a:graphic>
      </p:graphicFrame>
      <p:sp>
        <p:nvSpPr>
          <p:cNvPr id="52" name="文字方塊 51"/>
          <p:cNvSpPr txBox="1"/>
          <p:nvPr/>
        </p:nvSpPr>
        <p:spPr>
          <a:xfrm>
            <a:off x="6145441" y="2376105"/>
            <a:ext cx="2672783" cy="400110"/>
          </a:xfrm>
          <a:prstGeom prst="rect">
            <a:avLst/>
          </a:prstGeom>
          <a:noFill/>
        </p:spPr>
        <p:txBody>
          <a:bodyPr wrap="none" rtlCol="0">
            <a:spAutoFit/>
          </a:bodyPr>
          <a:lstStyle/>
          <a:p>
            <a:r>
              <a:rPr lang="en-US" altLang="zh-TW" sz="2000" dirty="0" err="1">
                <a:solidFill>
                  <a:srgbClr val="0000CC"/>
                </a:solidFill>
              </a:rPr>
              <a:t>adjoint</a:t>
            </a:r>
            <a:r>
              <a:rPr lang="en-US" altLang="zh-TW" sz="2000" dirty="0">
                <a:solidFill>
                  <a:srgbClr val="0000CC"/>
                </a:solidFill>
              </a:rPr>
              <a:t> Green’s function</a:t>
            </a:r>
            <a:endParaRPr lang="zh-TW" altLang="en-US" sz="2000" dirty="0">
              <a:solidFill>
                <a:srgbClr val="0000CC"/>
              </a:solidFill>
            </a:endParaRPr>
          </a:p>
        </p:txBody>
      </p:sp>
      <p:cxnSp>
        <p:nvCxnSpPr>
          <p:cNvPr id="53" name="直線接點 52"/>
          <p:cNvCxnSpPr/>
          <p:nvPr/>
        </p:nvCxnSpPr>
        <p:spPr bwMode="auto">
          <a:xfrm>
            <a:off x="1143000" y="5503524"/>
            <a:ext cx="4953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54" name="文字方塊 53"/>
          <p:cNvSpPr txBox="1"/>
          <p:nvPr/>
        </p:nvSpPr>
        <p:spPr>
          <a:xfrm>
            <a:off x="4332413" y="94037"/>
            <a:ext cx="742511" cy="369332"/>
          </a:xfrm>
          <a:prstGeom prst="rect">
            <a:avLst/>
          </a:prstGeom>
          <a:noFill/>
        </p:spPr>
        <p:txBody>
          <a:bodyPr wrap="none" rtlCol="0">
            <a:spAutoFit/>
          </a:bodyPr>
          <a:lstStyle/>
          <a:p>
            <a:r>
              <a:rPr lang="en-US" altLang="zh-TW" sz="1800" dirty="0">
                <a:solidFill>
                  <a:srgbClr val="C00000"/>
                </a:solidFill>
              </a:rPr>
              <a:t>--- (1)</a:t>
            </a:r>
            <a:endParaRPr lang="zh-TW" altLang="en-US" sz="1800" dirty="0">
              <a:solidFill>
                <a:srgbClr val="C00000"/>
              </a:solidFill>
            </a:endParaRPr>
          </a:p>
        </p:txBody>
      </p:sp>
      <p:sp>
        <p:nvSpPr>
          <p:cNvPr id="55" name="文字方塊 54"/>
          <p:cNvSpPr txBox="1"/>
          <p:nvPr/>
        </p:nvSpPr>
        <p:spPr>
          <a:xfrm>
            <a:off x="5127280" y="1340768"/>
            <a:ext cx="742511" cy="369332"/>
          </a:xfrm>
          <a:prstGeom prst="rect">
            <a:avLst/>
          </a:prstGeom>
          <a:noFill/>
        </p:spPr>
        <p:txBody>
          <a:bodyPr wrap="none" rtlCol="0">
            <a:spAutoFit/>
          </a:bodyPr>
          <a:lstStyle/>
          <a:p>
            <a:r>
              <a:rPr lang="en-US" altLang="zh-TW" sz="1800" dirty="0">
                <a:solidFill>
                  <a:srgbClr val="C00000"/>
                </a:solidFill>
              </a:rPr>
              <a:t>--- (2)</a:t>
            </a:r>
            <a:endParaRPr lang="zh-TW" altLang="en-US" sz="1800" dirty="0">
              <a:solidFill>
                <a:srgbClr val="C00000"/>
              </a:solidFill>
            </a:endParaRPr>
          </a:p>
        </p:txBody>
      </p:sp>
      <p:sp>
        <p:nvSpPr>
          <p:cNvPr id="56" name="文字方塊 55"/>
          <p:cNvSpPr txBox="1"/>
          <p:nvPr/>
        </p:nvSpPr>
        <p:spPr>
          <a:xfrm>
            <a:off x="10247420" y="2900707"/>
            <a:ext cx="742511" cy="369332"/>
          </a:xfrm>
          <a:prstGeom prst="rect">
            <a:avLst/>
          </a:prstGeom>
          <a:noFill/>
        </p:spPr>
        <p:txBody>
          <a:bodyPr wrap="none" rtlCol="0">
            <a:spAutoFit/>
          </a:bodyPr>
          <a:lstStyle/>
          <a:p>
            <a:r>
              <a:rPr lang="en-US" altLang="zh-TW" sz="1800" dirty="0">
                <a:solidFill>
                  <a:srgbClr val="C00000"/>
                </a:solidFill>
              </a:rPr>
              <a:t>--- (3)</a:t>
            </a:r>
            <a:endParaRPr lang="zh-TW" altLang="en-US" sz="1800" dirty="0">
              <a:solidFill>
                <a:srgbClr val="C00000"/>
              </a:solidFill>
            </a:endParaRPr>
          </a:p>
        </p:txBody>
      </p:sp>
      <p:graphicFrame>
        <p:nvGraphicFramePr>
          <p:cNvPr id="57" name="物件 56"/>
          <p:cNvGraphicFramePr>
            <a:graphicFrameLocks noChangeAspect="1"/>
          </p:cNvGraphicFramePr>
          <p:nvPr>
            <p:extLst>
              <p:ext uri="{D42A27DB-BD31-4B8C-83A1-F6EECF244321}">
                <p14:modId xmlns:p14="http://schemas.microsoft.com/office/powerpoint/2010/main" val="1768533892"/>
              </p:ext>
            </p:extLst>
          </p:nvPr>
        </p:nvGraphicFramePr>
        <p:xfrm>
          <a:off x="6316291" y="3766174"/>
          <a:ext cx="2247900" cy="419100"/>
        </p:xfrm>
        <a:graphic>
          <a:graphicData uri="http://schemas.openxmlformats.org/presentationml/2006/ole">
            <mc:AlternateContent xmlns:mc="http://schemas.openxmlformats.org/markup-compatibility/2006">
              <mc:Choice xmlns:v="urn:schemas-microsoft-com:vml" Requires="v">
                <p:oleObj spid="_x0000_s1116567" name="Equation" r:id="rId25" imgW="1498320" imgH="279360" progId="Equation.DSMT4">
                  <p:embed/>
                </p:oleObj>
              </mc:Choice>
              <mc:Fallback>
                <p:oleObj name="Equation" r:id="rId25" imgW="1498320" imgH="279360" progId="Equation.DSMT4">
                  <p:embed/>
                  <p:pic>
                    <p:nvPicPr>
                      <p:cNvPr id="42" name="物件 41"/>
                      <p:cNvPicPr>
                        <a:picLocks noChangeArrowheads="1"/>
                      </p:cNvPicPr>
                      <p:nvPr/>
                    </p:nvPicPr>
                    <p:blipFill>
                      <a:blip r:embed="rId26"/>
                      <a:srcRect r="-3188"/>
                      <a:stretch>
                        <a:fillRect/>
                      </a:stretch>
                    </p:blipFill>
                    <p:spPr bwMode="auto">
                      <a:xfrm>
                        <a:off x="6316291" y="3766174"/>
                        <a:ext cx="2247900" cy="419100"/>
                      </a:xfrm>
                      <a:prstGeom prst="rect">
                        <a:avLst/>
                      </a:prstGeom>
                      <a:solidFill>
                        <a:srgbClr val="CCFFFF"/>
                      </a:solidFill>
                      <a:ln>
                        <a:noFill/>
                      </a:ln>
                      <a:effectLst/>
                      <a:extLst/>
                    </p:spPr>
                  </p:pic>
                </p:oleObj>
              </mc:Fallback>
            </mc:AlternateContent>
          </a:graphicData>
        </a:graphic>
      </p:graphicFrame>
      <p:sp>
        <p:nvSpPr>
          <p:cNvPr id="58" name="AutoShape 25"/>
          <p:cNvSpPr>
            <a:spLocks noChangeArrowheads="1"/>
          </p:cNvSpPr>
          <p:nvPr/>
        </p:nvSpPr>
        <p:spPr bwMode="auto">
          <a:xfrm>
            <a:off x="6242536" y="4473136"/>
            <a:ext cx="252000" cy="180000"/>
          </a:xfrm>
          <a:prstGeom prst="rightArrow">
            <a:avLst>
              <a:gd name="adj1" fmla="val 50000"/>
              <a:gd name="adj2" fmla="val 36735"/>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60" name="物件 59"/>
          <p:cNvGraphicFramePr>
            <a:graphicFrameLocks noChangeAspect="1"/>
          </p:cNvGraphicFramePr>
          <p:nvPr>
            <p:extLst>
              <p:ext uri="{D42A27DB-BD31-4B8C-83A1-F6EECF244321}">
                <p14:modId xmlns:p14="http://schemas.microsoft.com/office/powerpoint/2010/main" val="3514276352"/>
              </p:ext>
            </p:extLst>
          </p:nvPr>
        </p:nvGraphicFramePr>
        <p:xfrm>
          <a:off x="6628935" y="4276971"/>
          <a:ext cx="4135437" cy="1189038"/>
        </p:xfrm>
        <a:graphic>
          <a:graphicData uri="http://schemas.openxmlformats.org/presentationml/2006/ole">
            <mc:AlternateContent xmlns:mc="http://schemas.openxmlformats.org/markup-compatibility/2006">
              <mc:Choice xmlns:v="urn:schemas-microsoft-com:vml" Requires="v">
                <p:oleObj spid="_x0000_s1116568" name="Equation" r:id="rId27" imgW="2120760" imgH="609480" progId="Equation.DSMT4">
                  <p:embed/>
                </p:oleObj>
              </mc:Choice>
              <mc:Fallback>
                <p:oleObj name="Equation" r:id="rId27" imgW="2120760" imgH="609480" progId="Equation.DSMT4">
                  <p:embed/>
                  <p:pic>
                    <p:nvPicPr>
                      <p:cNvPr id="57" name="物件 56"/>
                      <p:cNvPicPr>
                        <a:picLocks noChangeArrowheads="1"/>
                      </p:cNvPicPr>
                      <p:nvPr/>
                    </p:nvPicPr>
                    <p:blipFill>
                      <a:blip r:embed="rId28"/>
                      <a:srcRect r="-3188"/>
                      <a:stretch>
                        <a:fillRect/>
                      </a:stretch>
                    </p:blipFill>
                    <p:spPr bwMode="auto">
                      <a:xfrm>
                        <a:off x="6628935" y="4276971"/>
                        <a:ext cx="4135437" cy="1189038"/>
                      </a:xfrm>
                      <a:prstGeom prst="rect">
                        <a:avLst/>
                      </a:prstGeom>
                      <a:noFill/>
                      <a:ln>
                        <a:noFill/>
                      </a:ln>
                      <a:effectLst/>
                      <a:extLst/>
                    </p:spPr>
                  </p:pic>
                </p:oleObj>
              </mc:Fallback>
            </mc:AlternateContent>
          </a:graphicData>
        </a:graphic>
      </p:graphicFrame>
      <p:sp>
        <p:nvSpPr>
          <p:cNvPr id="61" name="AutoShape 25"/>
          <p:cNvSpPr>
            <a:spLocks noChangeArrowheads="1"/>
          </p:cNvSpPr>
          <p:nvPr/>
        </p:nvSpPr>
        <p:spPr bwMode="auto">
          <a:xfrm>
            <a:off x="6250168" y="5593894"/>
            <a:ext cx="252000" cy="180000"/>
          </a:xfrm>
          <a:prstGeom prst="rightArrow">
            <a:avLst>
              <a:gd name="adj1" fmla="val 50000"/>
              <a:gd name="adj2" fmla="val 36735"/>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72" name="物件 71"/>
          <p:cNvGraphicFramePr>
            <a:graphicFrameLocks noChangeAspect="1"/>
          </p:cNvGraphicFramePr>
          <p:nvPr>
            <p:extLst>
              <p:ext uri="{D42A27DB-BD31-4B8C-83A1-F6EECF244321}">
                <p14:modId xmlns:p14="http://schemas.microsoft.com/office/powerpoint/2010/main" val="2400567378"/>
              </p:ext>
            </p:extLst>
          </p:nvPr>
        </p:nvGraphicFramePr>
        <p:xfrm>
          <a:off x="6623618" y="5492582"/>
          <a:ext cx="2352675" cy="495300"/>
        </p:xfrm>
        <a:graphic>
          <a:graphicData uri="http://schemas.openxmlformats.org/presentationml/2006/ole">
            <mc:AlternateContent xmlns:mc="http://schemas.openxmlformats.org/markup-compatibility/2006">
              <mc:Choice xmlns:v="urn:schemas-microsoft-com:vml" Requires="v">
                <p:oleObj spid="_x0000_s1116569" name="Equation" r:id="rId29" imgW="1206360" imgH="253800" progId="Equation.DSMT4">
                  <p:embed/>
                </p:oleObj>
              </mc:Choice>
              <mc:Fallback>
                <p:oleObj name="Equation" r:id="rId29" imgW="1206360" imgH="253800" progId="Equation.DSMT4">
                  <p:embed/>
                  <p:pic>
                    <p:nvPicPr>
                      <p:cNvPr id="60" name="物件 59"/>
                      <p:cNvPicPr>
                        <a:picLocks noChangeArrowheads="1"/>
                      </p:cNvPicPr>
                      <p:nvPr/>
                    </p:nvPicPr>
                    <p:blipFill>
                      <a:blip r:embed="rId30"/>
                      <a:srcRect r="-3188"/>
                      <a:stretch>
                        <a:fillRect/>
                      </a:stretch>
                    </p:blipFill>
                    <p:spPr bwMode="auto">
                      <a:xfrm>
                        <a:off x="6623618" y="5492582"/>
                        <a:ext cx="2352675" cy="495300"/>
                      </a:xfrm>
                      <a:prstGeom prst="rect">
                        <a:avLst/>
                      </a:prstGeom>
                      <a:noFill/>
                      <a:ln>
                        <a:noFill/>
                      </a:ln>
                      <a:effectLst/>
                      <a:extLst/>
                    </p:spPr>
                  </p:pic>
                </p:oleObj>
              </mc:Fallback>
            </mc:AlternateContent>
          </a:graphicData>
        </a:graphic>
      </p:graphicFrame>
      <p:graphicFrame>
        <p:nvGraphicFramePr>
          <p:cNvPr id="73" name="物件 72"/>
          <p:cNvGraphicFramePr>
            <a:graphicFrameLocks noChangeAspect="1"/>
          </p:cNvGraphicFramePr>
          <p:nvPr>
            <p:extLst>
              <p:ext uri="{D42A27DB-BD31-4B8C-83A1-F6EECF244321}">
                <p14:modId xmlns:p14="http://schemas.microsoft.com/office/powerpoint/2010/main" val="1159425123"/>
              </p:ext>
            </p:extLst>
          </p:nvPr>
        </p:nvGraphicFramePr>
        <p:xfrm>
          <a:off x="6205767" y="5992813"/>
          <a:ext cx="2152650" cy="419100"/>
        </p:xfrm>
        <a:graphic>
          <a:graphicData uri="http://schemas.openxmlformats.org/presentationml/2006/ole">
            <mc:AlternateContent xmlns:mc="http://schemas.openxmlformats.org/markup-compatibility/2006">
              <mc:Choice xmlns:v="urn:schemas-microsoft-com:vml" Requires="v">
                <p:oleObj spid="_x0000_s1116570" name="Equation" r:id="rId31" imgW="1434960" imgH="279360" progId="Equation.DSMT4">
                  <p:embed/>
                </p:oleObj>
              </mc:Choice>
              <mc:Fallback>
                <p:oleObj name="Equation" r:id="rId31" imgW="1434960" imgH="279360" progId="Equation.DSMT4">
                  <p:embed/>
                  <p:pic>
                    <p:nvPicPr>
                      <p:cNvPr id="57" name="物件 56"/>
                      <p:cNvPicPr>
                        <a:picLocks noChangeArrowheads="1"/>
                      </p:cNvPicPr>
                      <p:nvPr/>
                    </p:nvPicPr>
                    <p:blipFill>
                      <a:blip r:embed="rId32"/>
                      <a:srcRect r="-3188"/>
                      <a:stretch>
                        <a:fillRect/>
                      </a:stretch>
                    </p:blipFill>
                    <p:spPr bwMode="auto">
                      <a:xfrm>
                        <a:off x="6205767" y="5992813"/>
                        <a:ext cx="2152650" cy="419100"/>
                      </a:xfrm>
                      <a:prstGeom prst="rect">
                        <a:avLst/>
                      </a:prstGeom>
                      <a:solidFill>
                        <a:srgbClr val="CCFFFF"/>
                      </a:solidFill>
                      <a:ln>
                        <a:noFill/>
                      </a:ln>
                      <a:effectLst/>
                      <a:extLst/>
                    </p:spPr>
                  </p:pic>
                </p:oleObj>
              </mc:Fallback>
            </mc:AlternateContent>
          </a:graphicData>
        </a:graphic>
      </p:graphicFrame>
      <p:sp>
        <p:nvSpPr>
          <p:cNvPr id="74" name="AutoShape 25"/>
          <p:cNvSpPr>
            <a:spLocks noChangeArrowheads="1"/>
          </p:cNvSpPr>
          <p:nvPr/>
        </p:nvSpPr>
        <p:spPr bwMode="auto">
          <a:xfrm>
            <a:off x="8529114" y="6161269"/>
            <a:ext cx="252000" cy="180000"/>
          </a:xfrm>
          <a:prstGeom prst="rightArrow">
            <a:avLst>
              <a:gd name="adj1" fmla="val 50000"/>
              <a:gd name="adj2" fmla="val 36735"/>
            </a:avLst>
          </a:prstGeom>
          <a:solidFill>
            <a:srgbClr val="FF9900"/>
          </a:solidFill>
          <a:ln w="9525">
            <a:solidFill>
              <a:schemeClr val="tx1"/>
            </a:solidFill>
            <a:miter lim="800000"/>
            <a:headEnd/>
            <a:tailEnd/>
          </a:ln>
        </p:spPr>
        <p:txBody>
          <a:bodyPr wrap="none" anchor="ctr"/>
          <a:lstStyle/>
          <a:p>
            <a:endParaRPr lang="zh-TW" altLang="en-US"/>
          </a:p>
        </p:txBody>
      </p:sp>
    </p:spTree>
    <p:extLst>
      <p:ext uri="{BB962C8B-B14F-4D97-AF65-F5344CB8AC3E}">
        <p14:creationId xmlns:p14="http://schemas.microsoft.com/office/powerpoint/2010/main" val="123736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100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left)">
                                      <p:cBhvr>
                                        <p:cTn id="60" dur="500"/>
                                        <p:tgtEl>
                                          <p:spTgt spid="41"/>
                                        </p:tgtEl>
                                      </p:cBhvr>
                                    </p:animEffect>
                                  </p:childTnLst>
                                </p:cTn>
                              </p:par>
                            </p:childTnLst>
                          </p:cTn>
                        </p:par>
                        <p:par>
                          <p:cTn id="61" fill="hold">
                            <p:stCondLst>
                              <p:cond delay="500"/>
                            </p:stCondLst>
                            <p:childTnLst>
                              <p:par>
                                <p:cTn id="62" presetID="22" presetClass="entr" presetSubtype="8"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left)">
                                      <p:cBhvr>
                                        <p:cTn id="64" dur="500"/>
                                        <p:tgtEl>
                                          <p:spTgt spid="40"/>
                                        </p:tgtEl>
                                      </p:cBhvr>
                                    </p:animEffect>
                                  </p:childTnLst>
                                </p:cTn>
                              </p:par>
                            </p:childTnLst>
                          </p:cTn>
                        </p:par>
                        <p:par>
                          <p:cTn id="65" fill="hold">
                            <p:stCondLst>
                              <p:cond delay="1000"/>
                            </p:stCondLst>
                            <p:childTnLst>
                              <p:par>
                                <p:cTn id="66" presetID="2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left)">
                                      <p:cBhvr>
                                        <p:cTn id="68" dur="500"/>
                                        <p:tgtEl>
                                          <p:spTgt spid="5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ipe(left)">
                                      <p:cBhvr>
                                        <p:cTn id="73" dur="500"/>
                                        <p:tgtEl>
                                          <p:spTgt spid="37"/>
                                        </p:tgtEl>
                                      </p:cBhvr>
                                    </p:animEffect>
                                  </p:childTnLst>
                                </p:cTn>
                              </p:par>
                            </p:childTnLst>
                          </p:cTn>
                        </p:par>
                        <p:par>
                          <p:cTn id="74" fill="hold">
                            <p:stCondLst>
                              <p:cond delay="500"/>
                            </p:stCondLst>
                            <p:childTnLst>
                              <p:par>
                                <p:cTn id="75" presetID="22" presetClass="entr" presetSubtype="8"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childTnLst>
                          </p:cTn>
                        </p:par>
                        <p:par>
                          <p:cTn id="78" fill="hold">
                            <p:stCondLst>
                              <p:cond delay="1000"/>
                            </p:stCondLst>
                            <p:childTnLst>
                              <p:par>
                                <p:cTn id="79" presetID="22" presetClass="entr" presetSubtype="1"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wipe(up)">
                                      <p:cBhvr>
                                        <p:cTn id="81" dur="500"/>
                                        <p:tgtEl>
                                          <p:spTgt spid="11"/>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wipe(left)">
                                      <p:cBhvr>
                                        <p:cTn id="86" dur="500"/>
                                        <p:tgtEl>
                                          <p:spTgt spid="45"/>
                                        </p:tgtEl>
                                      </p:cBhvr>
                                    </p:animEffect>
                                  </p:childTnLst>
                                </p:cTn>
                              </p:par>
                            </p:childTnLst>
                          </p:cTn>
                        </p:par>
                        <p:par>
                          <p:cTn id="87" fill="hold">
                            <p:stCondLst>
                              <p:cond delay="500"/>
                            </p:stCondLst>
                            <p:childTnLst>
                              <p:par>
                                <p:cTn id="88" presetID="22" presetClass="entr" presetSubtype="8" fill="hold" nodeType="after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wipe(left)">
                                      <p:cBhvr>
                                        <p:cTn id="90" dur="500"/>
                                        <p:tgtEl>
                                          <p:spTgt spid="4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left)">
                                      <p:cBhvr>
                                        <p:cTn id="95" dur="500"/>
                                        <p:tgtEl>
                                          <p:spTgt spid="4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500"/>
                            </p:stCondLst>
                            <p:childTnLst>
                              <p:par>
                                <p:cTn id="102" presetID="22" presetClass="entr" presetSubtype="8" fill="hold"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wipe(left)">
                                      <p:cBhvr>
                                        <p:cTn id="104" dur="500"/>
                                        <p:tgtEl>
                                          <p:spTgt spid="43"/>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wipe(left)">
                                      <p:cBhvr>
                                        <p:cTn id="109" dur="500"/>
                                        <p:tgtEl>
                                          <p:spTgt spid="49"/>
                                        </p:tgtEl>
                                      </p:cBhvr>
                                    </p:animEffect>
                                  </p:childTnLst>
                                </p:cTn>
                              </p:par>
                            </p:childTnLst>
                          </p:cTn>
                        </p:par>
                        <p:par>
                          <p:cTn id="110" fill="hold">
                            <p:stCondLst>
                              <p:cond delay="500"/>
                            </p:stCondLst>
                            <p:childTnLst>
                              <p:par>
                                <p:cTn id="111" presetID="22" presetClass="entr" presetSubtype="8" fill="hold" nodeType="after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wipe(left)">
                                      <p:cBhvr>
                                        <p:cTn id="113" dur="500"/>
                                        <p:tgtEl>
                                          <p:spTgt spid="48"/>
                                        </p:tgtEl>
                                      </p:cBhvr>
                                    </p:animEffect>
                                  </p:childTnLst>
                                </p:cTn>
                              </p:par>
                            </p:childTnLst>
                          </p:cTn>
                        </p:par>
                        <p:par>
                          <p:cTn id="114" fill="hold">
                            <p:stCondLst>
                              <p:cond delay="1000"/>
                            </p:stCondLst>
                            <p:childTnLst>
                              <p:par>
                                <p:cTn id="115" presetID="22" presetClass="entr" presetSubtype="8" fill="hold" nodeType="afterEffect">
                                  <p:stCondLst>
                                    <p:cond delay="0"/>
                                  </p:stCondLst>
                                  <p:childTnLst>
                                    <p:set>
                                      <p:cBhvr>
                                        <p:cTn id="116" dur="1" fill="hold">
                                          <p:stCondLst>
                                            <p:cond delay="0"/>
                                          </p:stCondLst>
                                        </p:cTn>
                                        <p:tgtEl>
                                          <p:spTgt spid="6"/>
                                        </p:tgtEl>
                                        <p:attrNameLst>
                                          <p:attrName>style.visibility</p:attrName>
                                        </p:attrNameLst>
                                      </p:cBhvr>
                                      <p:to>
                                        <p:strVal val="visible"/>
                                      </p:to>
                                    </p:set>
                                    <p:animEffect transition="in" filter="wipe(left)">
                                      <p:cBhvr>
                                        <p:cTn id="117" dur="500"/>
                                        <p:tgtEl>
                                          <p:spTgt spid="6"/>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52"/>
                                        </p:tgtEl>
                                        <p:attrNameLst>
                                          <p:attrName>style.visibility</p:attrName>
                                        </p:attrNameLst>
                                      </p:cBhvr>
                                      <p:to>
                                        <p:strVal val="visible"/>
                                      </p:to>
                                    </p:set>
                                    <p:animEffect transition="in" filter="wipe(left)">
                                      <p:cBhvr>
                                        <p:cTn id="122" dur="500"/>
                                        <p:tgtEl>
                                          <p:spTgt spid="52"/>
                                        </p:tgtEl>
                                      </p:cBhvr>
                                    </p:animEffect>
                                  </p:childTnLst>
                                </p:cTn>
                              </p:par>
                            </p:childTnLst>
                          </p:cTn>
                        </p:par>
                        <p:par>
                          <p:cTn id="123" fill="hold">
                            <p:stCondLst>
                              <p:cond delay="500"/>
                            </p:stCondLst>
                            <p:childTnLst>
                              <p:par>
                                <p:cTn id="124" presetID="22" presetClass="entr" presetSubtype="8" fill="hold" nodeType="after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wipe(left)">
                                      <p:cBhvr>
                                        <p:cTn id="126" dur="500"/>
                                        <p:tgtEl>
                                          <p:spTgt spid="51"/>
                                        </p:tgtEl>
                                      </p:cBhvr>
                                    </p:animEffect>
                                  </p:childTnLst>
                                </p:cTn>
                              </p:par>
                            </p:childTnLst>
                          </p:cTn>
                        </p:par>
                      </p:childTnLst>
                    </p:cTn>
                  </p:par>
                  <p:par>
                    <p:cTn id="127" fill="hold">
                      <p:stCondLst>
                        <p:cond delay="indefinite"/>
                      </p:stCondLst>
                      <p:childTnLst>
                        <p:par>
                          <p:cTn id="128" fill="hold">
                            <p:stCondLst>
                              <p:cond delay="0"/>
                            </p:stCondLst>
                            <p:childTnLst>
                              <p:par>
                                <p:cTn id="129" presetID="2" presetClass="entr" presetSubtype="6" fill="hold" grpId="0" nodeType="clickEffect">
                                  <p:stCondLst>
                                    <p:cond delay="0"/>
                                  </p:stCondLst>
                                  <p:childTnLst>
                                    <p:set>
                                      <p:cBhvr>
                                        <p:cTn id="130" dur="1" fill="hold">
                                          <p:stCondLst>
                                            <p:cond delay="0"/>
                                          </p:stCondLst>
                                        </p:cTn>
                                        <p:tgtEl>
                                          <p:spTgt spid="54"/>
                                        </p:tgtEl>
                                        <p:attrNameLst>
                                          <p:attrName>style.visibility</p:attrName>
                                        </p:attrNameLst>
                                      </p:cBhvr>
                                      <p:to>
                                        <p:strVal val="visible"/>
                                      </p:to>
                                    </p:set>
                                    <p:anim calcmode="lin" valueType="num">
                                      <p:cBhvr additive="base">
                                        <p:cTn id="131" dur="500" fill="hold"/>
                                        <p:tgtEl>
                                          <p:spTgt spid="54"/>
                                        </p:tgtEl>
                                        <p:attrNameLst>
                                          <p:attrName>ppt_x</p:attrName>
                                        </p:attrNameLst>
                                      </p:cBhvr>
                                      <p:tavLst>
                                        <p:tav tm="0">
                                          <p:val>
                                            <p:strVal val="1+#ppt_w/2"/>
                                          </p:val>
                                        </p:tav>
                                        <p:tav tm="100000">
                                          <p:val>
                                            <p:strVal val="#ppt_x"/>
                                          </p:val>
                                        </p:tav>
                                      </p:tavLst>
                                    </p:anim>
                                    <p:anim calcmode="lin" valueType="num">
                                      <p:cBhvr additive="base">
                                        <p:cTn id="132" dur="500" fill="hold"/>
                                        <p:tgtEl>
                                          <p:spTgt spid="54"/>
                                        </p:tgtEl>
                                        <p:attrNameLst>
                                          <p:attrName>ppt_y</p:attrName>
                                        </p:attrNameLst>
                                      </p:cBhvr>
                                      <p:tavLst>
                                        <p:tav tm="0">
                                          <p:val>
                                            <p:strVal val="1+#ppt_h/2"/>
                                          </p:val>
                                        </p:tav>
                                        <p:tav tm="100000">
                                          <p:val>
                                            <p:strVal val="#ppt_y"/>
                                          </p:val>
                                        </p:tav>
                                      </p:tavLst>
                                    </p:anim>
                                  </p:childTnLst>
                                </p:cTn>
                              </p:par>
                            </p:childTnLst>
                          </p:cTn>
                        </p:par>
                        <p:par>
                          <p:cTn id="133" fill="hold">
                            <p:stCondLst>
                              <p:cond delay="500"/>
                            </p:stCondLst>
                            <p:childTnLst>
                              <p:par>
                                <p:cTn id="134" presetID="2" presetClass="entr" presetSubtype="6" fill="hold" grpId="0" nodeType="afterEffect">
                                  <p:stCondLst>
                                    <p:cond delay="0"/>
                                  </p:stCondLst>
                                  <p:childTnLst>
                                    <p:set>
                                      <p:cBhvr>
                                        <p:cTn id="135" dur="1" fill="hold">
                                          <p:stCondLst>
                                            <p:cond delay="0"/>
                                          </p:stCondLst>
                                        </p:cTn>
                                        <p:tgtEl>
                                          <p:spTgt spid="55"/>
                                        </p:tgtEl>
                                        <p:attrNameLst>
                                          <p:attrName>style.visibility</p:attrName>
                                        </p:attrNameLst>
                                      </p:cBhvr>
                                      <p:to>
                                        <p:strVal val="visible"/>
                                      </p:to>
                                    </p:set>
                                    <p:anim calcmode="lin" valueType="num">
                                      <p:cBhvr additive="base">
                                        <p:cTn id="136" dur="500" fill="hold"/>
                                        <p:tgtEl>
                                          <p:spTgt spid="55"/>
                                        </p:tgtEl>
                                        <p:attrNameLst>
                                          <p:attrName>ppt_x</p:attrName>
                                        </p:attrNameLst>
                                      </p:cBhvr>
                                      <p:tavLst>
                                        <p:tav tm="0">
                                          <p:val>
                                            <p:strVal val="1+#ppt_w/2"/>
                                          </p:val>
                                        </p:tav>
                                        <p:tav tm="100000">
                                          <p:val>
                                            <p:strVal val="#ppt_x"/>
                                          </p:val>
                                        </p:tav>
                                      </p:tavLst>
                                    </p:anim>
                                    <p:anim calcmode="lin" valueType="num">
                                      <p:cBhvr additive="base">
                                        <p:cTn id="137" dur="500" fill="hold"/>
                                        <p:tgtEl>
                                          <p:spTgt spid="55"/>
                                        </p:tgtEl>
                                        <p:attrNameLst>
                                          <p:attrName>ppt_y</p:attrName>
                                        </p:attrNameLst>
                                      </p:cBhvr>
                                      <p:tavLst>
                                        <p:tav tm="0">
                                          <p:val>
                                            <p:strVal val="1+#ppt_h/2"/>
                                          </p:val>
                                        </p:tav>
                                        <p:tav tm="100000">
                                          <p:val>
                                            <p:strVal val="#ppt_y"/>
                                          </p:val>
                                        </p:tav>
                                      </p:tavLst>
                                    </p:anim>
                                  </p:childTnLst>
                                </p:cTn>
                              </p:par>
                            </p:childTnLst>
                          </p:cTn>
                        </p:par>
                        <p:par>
                          <p:cTn id="138" fill="hold">
                            <p:stCondLst>
                              <p:cond delay="1000"/>
                            </p:stCondLst>
                            <p:childTnLst>
                              <p:par>
                                <p:cTn id="139" presetID="2" presetClass="entr" presetSubtype="6" fill="hold" grpId="0" nodeType="after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additive="base">
                                        <p:cTn id="141" dur="500" fill="hold"/>
                                        <p:tgtEl>
                                          <p:spTgt spid="56"/>
                                        </p:tgtEl>
                                        <p:attrNameLst>
                                          <p:attrName>ppt_x</p:attrName>
                                        </p:attrNameLst>
                                      </p:cBhvr>
                                      <p:tavLst>
                                        <p:tav tm="0">
                                          <p:val>
                                            <p:strVal val="1+#ppt_w/2"/>
                                          </p:val>
                                        </p:tav>
                                        <p:tav tm="100000">
                                          <p:val>
                                            <p:strVal val="#ppt_x"/>
                                          </p:val>
                                        </p:tav>
                                      </p:tavLst>
                                    </p:anim>
                                    <p:anim calcmode="lin" valueType="num">
                                      <p:cBhvr additive="base">
                                        <p:cTn id="14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nodeType="clickEffect">
                                  <p:stCondLst>
                                    <p:cond delay="0"/>
                                  </p:stCondLst>
                                  <p:childTnLst>
                                    <p:set>
                                      <p:cBhvr>
                                        <p:cTn id="146" dur="1" fill="hold">
                                          <p:stCondLst>
                                            <p:cond delay="0"/>
                                          </p:stCondLst>
                                        </p:cTn>
                                        <p:tgtEl>
                                          <p:spTgt spid="57"/>
                                        </p:tgtEl>
                                        <p:attrNameLst>
                                          <p:attrName>style.visibility</p:attrName>
                                        </p:attrNameLst>
                                      </p:cBhvr>
                                      <p:to>
                                        <p:strVal val="visible"/>
                                      </p:to>
                                    </p:set>
                                    <p:animEffect transition="in" filter="wipe(left)">
                                      <p:cBhvr>
                                        <p:cTn id="147" dur="500"/>
                                        <p:tgtEl>
                                          <p:spTgt spid="57"/>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wipe(left)">
                                      <p:cBhvr>
                                        <p:cTn id="152" dur="500"/>
                                        <p:tgtEl>
                                          <p:spTgt spid="58"/>
                                        </p:tgtEl>
                                      </p:cBhvr>
                                    </p:animEffect>
                                  </p:childTnLst>
                                </p:cTn>
                              </p:par>
                            </p:childTnLst>
                          </p:cTn>
                        </p:par>
                        <p:par>
                          <p:cTn id="153" fill="hold">
                            <p:stCondLst>
                              <p:cond delay="500"/>
                            </p:stCondLst>
                            <p:childTnLst>
                              <p:par>
                                <p:cTn id="154" presetID="22" presetClass="entr" presetSubtype="8" fill="hold" nodeType="afterEffect">
                                  <p:stCondLst>
                                    <p:cond delay="0"/>
                                  </p:stCondLst>
                                  <p:childTnLst>
                                    <p:set>
                                      <p:cBhvr>
                                        <p:cTn id="155" dur="1" fill="hold">
                                          <p:stCondLst>
                                            <p:cond delay="0"/>
                                          </p:stCondLst>
                                        </p:cTn>
                                        <p:tgtEl>
                                          <p:spTgt spid="60"/>
                                        </p:tgtEl>
                                        <p:attrNameLst>
                                          <p:attrName>style.visibility</p:attrName>
                                        </p:attrNameLst>
                                      </p:cBhvr>
                                      <p:to>
                                        <p:strVal val="visible"/>
                                      </p:to>
                                    </p:set>
                                    <p:animEffect transition="in" filter="wipe(left)">
                                      <p:cBhvr>
                                        <p:cTn id="156" dur="500"/>
                                        <p:tgtEl>
                                          <p:spTgt spid="60"/>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grpId="0" nodeType="clickEffect">
                                  <p:stCondLst>
                                    <p:cond delay="0"/>
                                  </p:stCondLst>
                                  <p:childTnLst>
                                    <p:set>
                                      <p:cBhvr>
                                        <p:cTn id="160" dur="1" fill="hold">
                                          <p:stCondLst>
                                            <p:cond delay="0"/>
                                          </p:stCondLst>
                                        </p:cTn>
                                        <p:tgtEl>
                                          <p:spTgt spid="61"/>
                                        </p:tgtEl>
                                        <p:attrNameLst>
                                          <p:attrName>style.visibility</p:attrName>
                                        </p:attrNameLst>
                                      </p:cBhvr>
                                      <p:to>
                                        <p:strVal val="visible"/>
                                      </p:to>
                                    </p:set>
                                    <p:animEffect transition="in" filter="wipe(left)">
                                      <p:cBhvr>
                                        <p:cTn id="161" dur="500"/>
                                        <p:tgtEl>
                                          <p:spTgt spid="61"/>
                                        </p:tgtEl>
                                      </p:cBhvr>
                                    </p:animEffect>
                                  </p:childTnLst>
                                </p:cTn>
                              </p:par>
                            </p:childTnLst>
                          </p:cTn>
                        </p:par>
                        <p:par>
                          <p:cTn id="162" fill="hold">
                            <p:stCondLst>
                              <p:cond delay="500"/>
                            </p:stCondLst>
                            <p:childTnLst>
                              <p:par>
                                <p:cTn id="163" presetID="22" presetClass="entr" presetSubtype="8" fill="hold" nodeType="afterEffect">
                                  <p:stCondLst>
                                    <p:cond delay="0"/>
                                  </p:stCondLst>
                                  <p:childTnLst>
                                    <p:set>
                                      <p:cBhvr>
                                        <p:cTn id="164" dur="1" fill="hold">
                                          <p:stCondLst>
                                            <p:cond delay="0"/>
                                          </p:stCondLst>
                                        </p:cTn>
                                        <p:tgtEl>
                                          <p:spTgt spid="72"/>
                                        </p:tgtEl>
                                        <p:attrNameLst>
                                          <p:attrName>style.visibility</p:attrName>
                                        </p:attrNameLst>
                                      </p:cBhvr>
                                      <p:to>
                                        <p:strVal val="visible"/>
                                      </p:to>
                                    </p:set>
                                    <p:animEffect transition="in" filter="wipe(left)">
                                      <p:cBhvr>
                                        <p:cTn id="165" dur="500"/>
                                        <p:tgtEl>
                                          <p:spTgt spid="72"/>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8" fill="hold" nodeType="click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wipe(left)">
                                      <p:cBhvr>
                                        <p:cTn id="170" dur="500"/>
                                        <p:tgtEl>
                                          <p:spTgt spid="73"/>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74"/>
                                        </p:tgtEl>
                                        <p:attrNameLst>
                                          <p:attrName>style.visibility</p:attrName>
                                        </p:attrNameLst>
                                      </p:cBhvr>
                                      <p:to>
                                        <p:strVal val="visible"/>
                                      </p:to>
                                    </p:set>
                                    <p:animEffect transition="in" filter="wipe(left)">
                                      <p:cBhvr>
                                        <p:cTn id="17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25" grpId="0" animBg="1"/>
      <p:bldP spid="29" grpId="0"/>
      <p:bldP spid="32" grpId="0"/>
      <p:bldP spid="37" grpId="0"/>
      <p:bldP spid="45" grpId="0"/>
      <p:bldP spid="38" grpId="0" animBg="1"/>
      <p:bldP spid="41" grpId="0" animBg="1"/>
      <p:bldP spid="42" grpId="0"/>
      <p:bldP spid="44" grpId="0" animBg="1"/>
      <p:bldP spid="49" grpId="0" animBg="1"/>
      <p:bldP spid="52" grpId="0"/>
      <p:bldP spid="54" grpId="0"/>
      <p:bldP spid="55" grpId="0"/>
      <p:bldP spid="56" grpId="0"/>
      <p:bldP spid="58" grpId="0" animBg="1"/>
      <p:bldP spid="61" grpId="0" animBg="1"/>
      <p:bldP spid="7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utoShape 25">
            <a:extLst>
              <a:ext uri="{FF2B5EF4-FFF2-40B4-BE49-F238E27FC236}">
                <a16:creationId xmlns:a16="http://schemas.microsoft.com/office/drawing/2014/main" id="{0FCD9FD1-70E0-4481-BF16-15B51FD96344}"/>
              </a:ext>
            </a:extLst>
          </p:cNvPr>
          <p:cNvSpPr>
            <a:spLocks noChangeArrowheads="1"/>
          </p:cNvSpPr>
          <p:nvPr/>
        </p:nvSpPr>
        <p:spPr bwMode="auto">
          <a:xfrm>
            <a:off x="5414468" y="5051731"/>
            <a:ext cx="252000" cy="163636"/>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16" name="物件 15"/>
          <p:cNvGraphicFramePr>
            <a:graphicFrameLocks noChangeAspect="1"/>
          </p:cNvGraphicFramePr>
          <p:nvPr>
            <p:extLst>
              <p:ext uri="{D42A27DB-BD31-4B8C-83A1-F6EECF244321}">
                <p14:modId xmlns:p14="http://schemas.microsoft.com/office/powerpoint/2010/main" val="4195667824"/>
              </p:ext>
            </p:extLst>
          </p:nvPr>
        </p:nvGraphicFramePr>
        <p:xfrm>
          <a:off x="5788897" y="4770369"/>
          <a:ext cx="2737944" cy="670032"/>
        </p:xfrm>
        <a:graphic>
          <a:graphicData uri="http://schemas.openxmlformats.org/presentationml/2006/ole">
            <mc:AlternateContent xmlns:mc="http://schemas.openxmlformats.org/markup-compatibility/2006">
              <mc:Choice xmlns:v="urn:schemas-microsoft-com:vml" Requires="v">
                <p:oleObj spid="_x0000_s1063890" name="Equation" r:id="rId4" imgW="1244520" imgH="304560" progId="Equation.DSMT4">
                  <p:embed/>
                </p:oleObj>
              </mc:Choice>
              <mc:Fallback>
                <p:oleObj name="Equation" r:id="rId4" imgW="1244520" imgH="304560" progId="Equation.DSMT4">
                  <p:embed/>
                  <p:pic>
                    <p:nvPicPr>
                      <p:cNvPr id="0" name=""/>
                      <p:cNvPicPr>
                        <a:picLocks noChangeAspect="1" noChangeArrowheads="1"/>
                      </p:cNvPicPr>
                      <p:nvPr/>
                    </p:nvPicPr>
                    <p:blipFill>
                      <a:blip r:embed="rId5"/>
                      <a:srcRect/>
                      <a:stretch>
                        <a:fillRect/>
                      </a:stretch>
                    </p:blipFill>
                    <p:spPr bwMode="auto">
                      <a:xfrm>
                        <a:off x="5788897" y="4770369"/>
                        <a:ext cx="2737944" cy="670032"/>
                      </a:xfrm>
                      <a:prstGeom prst="rect">
                        <a:avLst/>
                      </a:prstGeom>
                      <a:solidFill>
                        <a:srgbClr val="FFFF00"/>
                      </a:solidFill>
                      <a:ln w="28575">
                        <a:noFill/>
                      </a:ln>
                    </p:spPr>
                  </p:pic>
                </p:oleObj>
              </mc:Fallback>
            </mc:AlternateContent>
          </a:graphicData>
        </a:graphic>
      </p:graphicFrame>
      <p:graphicFrame>
        <p:nvGraphicFramePr>
          <p:cNvPr id="14" name="物件 13"/>
          <p:cNvGraphicFramePr>
            <a:graphicFrameLocks noChangeAspect="1"/>
          </p:cNvGraphicFramePr>
          <p:nvPr>
            <p:extLst>
              <p:ext uri="{D42A27DB-BD31-4B8C-83A1-F6EECF244321}">
                <p14:modId xmlns:p14="http://schemas.microsoft.com/office/powerpoint/2010/main" val="1544779015"/>
              </p:ext>
            </p:extLst>
          </p:nvPr>
        </p:nvGraphicFramePr>
        <p:xfrm>
          <a:off x="362795" y="3545013"/>
          <a:ext cx="1843776" cy="670032"/>
        </p:xfrm>
        <a:graphic>
          <a:graphicData uri="http://schemas.openxmlformats.org/presentationml/2006/ole">
            <mc:AlternateContent xmlns:mc="http://schemas.openxmlformats.org/markup-compatibility/2006">
              <mc:Choice xmlns:v="urn:schemas-microsoft-com:vml" Requires="v">
                <p:oleObj spid="_x0000_s1063891" name="Equation" r:id="rId6" imgW="838080" imgH="304560" progId="Equation.DSMT4">
                  <p:embed/>
                </p:oleObj>
              </mc:Choice>
              <mc:Fallback>
                <p:oleObj name="Equation" r:id="rId6" imgW="838080" imgH="304560" progId="Equation.DSMT4">
                  <p:embed/>
                  <p:pic>
                    <p:nvPicPr>
                      <p:cNvPr id="0" name=""/>
                      <p:cNvPicPr>
                        <a:picLocks noChangeAspect="1" noChangeArrowheads="1"/>
                      </p:cNvPicPr>
                      <p:nvPr/>
                    </p:nvPicPr>
                    <p:blipFill>
                      <a:blip r:embed="rId7"/>
                      <a:srcRect/>
                      <a:stretch>
                        <a:fillRect/>
                      </a:stretch>
                    </p:blipFill>
                    <p:spPr bwMode="auto">
                      <a:xfrm>
                        <a:off x="362795" y="3545013"/>
                        <a:ext cx="1843776" cy="670032"/>
                      </a:xfrm>
                      <a:prstGeom prst="rect">
                        <a:avLst/>
                      </a:prstGeom>
                      <a:solidFill>
                        <a:srgbClr val="99FF99"/>
                      </a:solidFill>
                      <a:ln w="28575">
                        <a:noFill/>
                      </a:ln>
                      <a:extLst/>
                    </p:spPr>
                  </p:pic>
                </p:oleObj>
              </mc:Fallback>
            </mc:AlternateContent>
          </a:graphicData>
        </a:graphic>
      </p:graphicFrame>
      <p:sp>
        <p:nvSpPr>
          <p:cNvPr id="22" name="矩形 21"/>
          <p:cNvSpPr/>
          <p:nvPr/>
        </p:nvSpPr>
        <p:spPr bwMode="auto">
          <a:xfrm>
            <a:off x="8544272" y="5488655"/>
            <a:ext cx="2952000" cy="111600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21" name="矩形 20"/>
          <p:cNvSpPr/>
          <p:nvPr/>
        </p:nvSpPr>
        <p:spPr bwMode="auto">
          <a:xfrm>
            <a:off x="5761462" y="4761224"/>
            <a:ext cx="6040005" cy="68400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18" name="矩形 17"/>
          <p:cNvSpPr/>
          <p:nvPr/>
        </p:nvSpPr>
        <p:spPr bwMode="auto">
          <a:xfrm>
            <a:off x="335360" y="3535867"/>
            <a:ext cx="5976000" cy="68400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13" name="物件 12"/>
          <p:cNvGraphicFramePr>
            <a:graphicFrameLocks noChangeAspect="1"/>
          </p:cNvGraphicFramePr>
          <p:nvPr>
            <p:extLst>
              <p:ext uri="{D42A27DB-BD31-4B8C-83A1-F6EECF244321}">
                <p14:modId xmlns:p14="http://schemas.microsoft.com/office/powerpoint/2010/main" val="2227480983"/>
              </p:ext>
            </p:extLst>
          </p:nvPr>
        </p:nvGraphicFramePr>
        <p:xfrm>
          <a:off x="716697" y="1196752"/>
          <a:ext cx="3072960" cy="670032"/>
        </p:xfrm>
        <a:graphic>
          <a:graphicData uri="http://schemas.openxmlformats.org/presentationml/2006/ole">
            <mc:AlternateContent xmlns:mc="http://schemas.openxmlformats.org/markup-compatibility/2006">
              <mc:Choice xmlns:v="urn:schemas-microsoft-com:vml" Requires="v">
                <p:oleObj spid="_x0000_s1063892" name="方程式" r:id="rId8" imgW="1396800" imgH="304560" progId="Equation.3">
                  <p:embed/>
                </p:oleObj>
              </mc:Choice>
              <mc:Fallback>
                <p:oleObj name="方程式" r:id="rId8" imgW="1396800" imgH="304560" progId="Equation.3">
                  <p:embed/>
                  <p:pic>
                    <p:nvPicPr>
                      <p:cNvPr id="0" name=""/>
                      <p:cNvPicPr>
                        <a:picLocks noChangeAspect="1" noChangeArrowheads="1"/>
                      </p:cNvPicPr>
                      <p:nvPr/>
                    </p:nvPicPr>
                    <p:blipFill>
                      <a:blip r:embed="rId9"/>
                      <a:srcRect/>
                      <a:stretch>
                        <a:fillRect/>
                      </a:stretch>
                    </p:blipFill>
                    <p:spPr bwMode="auto">
                      <a:xfrm>
                        <a:off x="716697" y="1196752"/>
                        <a:ext cx="3072960" cy="670032"/>
                      </a:xfrm>
                      <a:prstGeom prst="rect">
                        <a:avLst/>
                      </a:prstGeom>
                      <a:solidFill>
                        <a:srgbClr val="FFFF00"/>
                      </a:solidFill>
                      <a:ln w="28575">
                        <a:solidFill>
                          <a:srgbClr val="C00000"/>
                        </a:solidFill>
                      </a:ln>
                    </p:spPr>
                  </p:pic>
                </p:oleObj>
              </mc:Fallback>
            </mc:AlternateContent>
          </a:graphicData>
        </a:graphic>
      </p:graphicFrame>
      <p:graphicFrame>
        <p:nvGraphicFramePr>
          <p:cNvPr id="15" name="物件 14"/>
          <p:cNvGraphicFramePr>
            <a:graphicFrameLocks noChangeAspect="1"/>
          </p:cNvGraphicFramePr>
          <p:nvPr>
            <p:extLst>
              <p:ext uri="{D42A27DB-BD31-4B8C-83A1-F6EECF244321}">
                <p14:modId xmlns:p14="http://schemas.microsoft.com/office/powerpoint/2010/main" val="466655226"/>
              </p:ext>
            </p:extLst>
          </p:nvPr>
        </p:nvGraphicFramePr>
        <p:xfrm>
          <a:off x="2209488" y="3550698"/>
          <a:ext cx="4078800" cy="670032"/>
        </p:xfrm>
        <a:graphic>
          <a:graphicData uri="http://schemas.openxmlformats.org/presentationml/2006/ole">
            <mc:AlternateContent xmlns:mc="http://schemas.openxmlformats.org/markup-compatibility/2006">
              <mc:Choice xmlns:v="urn:schemas-microsoft-com:vml" Requires="v">
                <p:oleObj spid="_x0000_s1063893" name="Equation" r:id="rId10" imgW="1854000" imgH="304560" progId="Equation.DSMT4">
                  <p:embed/>
                </p:oleObj>
              </mc:Choice>
              <mc:Fallback>
                <p:oleObj name="Equation" r:id="rId10" imgW="1854000" imgH="304560" progId="Equation.DSMT4">
                  <p:embed/>
                  <p:pic>
                    <p:nvPicPr>
                      <p:cNvPr id="0" name=""/>
                      <p:cNvPicPr>
                        <a:picLocks noChangeAspect="1" noChangeArrowheads="1"/>
                      </p:cNvPicPr>
                      <p:nvPr/>
                    </p:nvPicPr>
                    <p:blipFill>
                      <a:blip r:embed="rId11"/>
                      <a:srcRect/>
                      <a:stretch>
                        <a:fillRect/>
                      </a:stretch>
                    </p:blipFill>
                    <p:spPr bwMode="auto">
                      <a:xfrm>
                        <a:off x="2209488" y="3550698"/>
                        <a:ext cx="4078800" cy="670032"/>
                      </a:xfrm>
                      <a:prstGeom prst="rect">
                        <a:avLst/>
                      </a:prstGeom>
                      <a:solidFill>
                        <a:srgbClr val="99FF99"/>
                      </a:solidFill>
                      <a:ln w="28575">
                        <a:noFill/>
                      </a:ln>
                      <a:extLst/>
                    </p:spPr>
                  </p:pic>
                </p:oleObj>
              </mc:Fallback>
            </mc:AlternateContent>
          </a:graphicData>
        </a:graphic>
      </p:graphicFrame>
      <p:sp>
        <p:nvSpPr>
          <p:cNvPr id="12302" name="Rectangle 2"/>
          <p:cNvSpPr>
            <a:spLocks noGrp="1" noChangeArrowheads="1"/>
          </p:cNvSpPr>
          <p:nvPr>
            <p:ph type="title"/>
          </p:nvPr>
        </p:nvSpPr>
        <p:spPr/>
        <p:txBody>
          <a:bodyPr/>
          <a:lstStyle/>
          <a:p>
            <a:r>
              <a:rPr lang="en-US" altLang="zh-TW" dirty="0"/>
              <a:t>2.1  Preliminary</a:t>
            </a:r>
          </a:p>
        </p:txBody>
      </p:sp>
      <p:sp>
        <p:nvSpPr>
          <p:cNvPr id="12303" name="Text Box 3"/>
          <p:cNvSpPr txBox="1">
            <a:spLocks noChangeArrowheads="1"/>
          </p:cNvSpPr>
          <p:nvPr/>
        </p:nvSpPr>
        <p:spPr bwMode="auto">
          <a:xfrm>
            <a:off x="119336" y="692697"/>
            <a:ext cx="2925156" cy="461665"/>
          </a:xfrm>
          <a:prstGeom prst="rect">
            <a:avLst/>
          </a:prstGeom>
          <a:noFill/>
          <a:ln>
            <a:noFill/>
          </a:ln>
          <a:extLst/>
        </p:spPr>
        <p:txBody>
          <a:bodyPr wrap="none"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65113" indent="-265113">
              <a:buClr>
                <a:srgbClr val="C00000"/>
              </a:buClr>
              <a:buSzPct val="120000"/>
              <a:buFont typeface="Wingdings" pitchFamily="2" charset="2"/>
              <a:buChar char="Ø"/>
            </a:pPr>
            <a:r>
              <a:rPr lang="en-US" altLang="zh-TW" dirty="0">
                <a:solidFill>
                  <a:srgbClr val="0000CC"/>
                </a:solidFill>
              </a:rPr>
              <a:t> divergence theorem</a:t>
            </a:r>
          </a:p>
        </p:txBody>
      </p:sp>
      <p:sp>
        <p:nvSpPr>
          <p:cNvPr id="12304" name="Text Box 4"/>
          <p:cNvSpPr txBox="1">
            <a:spLocks noChangeArrowheads="1"/>
          </p:cNvSpPr>
          <p:nvPr/>
        </p:nvSpPr>
        <p:spPr bwMode="auto">
          <a:xfrm>
            <a:off x="119336" y="2492538"/>
            <a:ext cx="2963312" cy="461665"/>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65113" indent="-265113">
              <a:buClr>
                <a:srgbClr val="C00000"/>
              </a:buClr>
              <a:buSzPct val="120000"/>
              <a:buFont typeface="Wingdings" pitchFamily="2" charset="2"/>
              <a:buChar char="Ø"/>
            </a:pPr>
            <a:r>
              <a:rPr lang="en-US" altLang="zh-TW" dirty="0">
                <a:solidFill>
                  <a:srgbClr val="0000CC"/>
                </a:solidFill>
              </a:rPr>
              <a:t> Green’s 1st identity</a:t>
            </a:r>
          </a:p>
        </p:txBody>
      </p:sp>
      <p:sp>
        <p:nvSpPr>
          <p:cNvPr id="12305" name="Text Box 5"/>
          <p:cNvSpPr txBox="1">
            <a:spLocks noChangeArrowheads="1"/>
          </p:cNvSpPr>
          <p:nvPr/>
        </p:nvSpPr>
        <p:spPr bwMode="auto">
          <a:xfrm>
            <a:off x="6672064" y="3788107"/>
            <a:ext cx="3065904" cy="461665"/>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65113" indent="-265113">
              <a:buClr>
                <a:srgbClr val="C00000"/>
              </a:buClr>
              <a:buSzPct val="120000"/>
              <a:buFont typeface="Wingdings" pitchFamily="2" charset="2"/>
              <a:buChar char="Ø"/>
            </a:pPr>
            <a:r>
              <a:rPr lang="en-US" altLang="zh-TW" dirty="0">
                <a:solidFill>
                  <a:srgbClr val="C00000"/>
                </a:solidFill>
              </a:rPr>
              <a:t> Green’s 2nd identity</a:t>
            </a:r>
          </a:p>
        </p:txBody>
      </p:sp>
      <p:grpSp>
        <p:nvGrpSpPr>
          <p:cNvPr id="2" name="Group 7"/>
          <p:cNvGrpSpPr>
            <a:grpSpLocks noChangeAspect="1"/>
          </p:cNvGrpSpPr>
          <p:nvPr/>
        </p:nvGrpSpPr>
        <p:grpSpPr bwMode="auto">
          <a:xfrm>
            <a:off x="4657295" y="1196752"/>
            <a:ext cx="1692022" cy="1475578"/>
            <a:chOff x="4369" y="1053"/>
            <a:chExt cx="1244" cy="1141"/>
          </a:xfrm>
        </p:grpSpPr>
        <p:sp>
          <p:nvSpPr>
            <p:cNvPr id="12322" name="Freeform 8"/>
            <p:cNvSpPr>
              <a:spLocks/>
            </p:cNvSpPr>
            <p:nvPr/>
          </p:nvSpPr>
          <p:spPr bwMode="auto">
            <a:xfrm rot="5400000">
              <a:off x="4420" y="1002"/>
              <a:ext cx="1141" cy="1244"/>
            </a:xfrm>
            <a:custGeom>
              <a:avLst/>
              <a:gdLst>
                <a:gd name="T0" fmla="*/ 4705 w 832"/>
                <a:gd name="T1" fmla="*/ 8432 h 964"/>
                <a:gd name="T2" fmla="*/ 1350 w 832"/>
                <a:gd name="T3" fmla="*/ 7915 h 964"/>
                <a:gd name="T4" fmla="*/ 843 w 832"/>
                <a:gd name="T5" fmla="*/ 7688 h 964"/>
                <a:gd name="T6" fmla="*/ 783 w 832"/>
                <a:gd name="T7" fmla="*/ 7521 h 964"/>
                <a:gd name="T8" fmla="*/ 381 w 832"/>
                <a:gd name="T9" fmla="*/ 7183 h 964"/>
                <a:gd name="T10" fmla="*/ 98 w 832"/>
                <a:gd name="T11" fmla="*/ 6333 h 964"/>
                <a:gd name="T12" fmla="*/ 98 w 832"/>
                <a:gd name="T13" fmla="*/ 4296 h 964"/>
                <a:gd name="T14" fmla="*/ 381 w 832"/>
                <a:gd name="T15" fmla="*/ 3163 h 964"/>
                <a:gd name="T16" fmla="*/ 728 w 832"/>
                <a:gd name="T17" fmla="*/ 2032 h 964"/>
                <a:gd name="T18" fmla="*/ 1410 w 832"/>
                <a:gd name="T19" fmla="*/ 901 h 964"/>
                <a:gd name="T20" fmla="*/ 3497 w 832"/>
                <a:gd name="T21" fmla="*/ 0 h 964"/>
                <a:gd name="T22" fmla="*/ 4247 w 832"/>
                <a:gd name="T23" fmla="*/ 56 h 964"/>
                <a:gd name="T24" fmla="*/ 5837 w 832"/>
                <a:gd name="T25" fmla="*/ 618 h 964"/>
                <a:gd name="T26" fmla="*/ 6687 w 832"/>
                <a:gd name="T27" fmla="*/ 1922 h 964"/>
                <a:gd name="T28" fmla="*/ 7255 w 832"/>
                <a:gd name="T29" fmla="*/ 3788 h 964"/>
                <a:gd name="T30" fmla="*/ 6739 w 832"/>
                <a:gd name="T31" fmla="*/ 6957 h 964"/>
                <a:gd name="T32" fmla="*/ 6407 w 832"/>
                <a:gd name="T33" fmla="*/ 7466 h 964"/>
                <a:gd name="T34" fmla="*/ 5437 w 832"/>
                <a:gd name="T35" fmla="*/ 8197 h 964"/>
                <a:gd name="T36" fmla="*/ 4705 w 832"/>
                <a:gd name="T37" fmla="*/ 8432 h 9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2"/>
                <a:gd name="T58" fmla="*/ 0 h 964"/>
                <a:gd name="T59" fmla="*/ 832 w 832"/>
                <a:gd name="T60" fmla="*/ 964 h 9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2" h="964">
                  <a:moveTo>
                    <a:pt x="530" y="954"/>
                  </a:moveTo>
                  <a:cubicBezTo>
                    <a:pt x="409" y="919"/>
                    <a:pt x="277" y="917"/>
                    <a:pt x="152" y="896"/>
                  </a:cubicBezTo>
                  <a:cubicBezTo>
                    <a:pt x="139" y="892"/>
                    <a:pt x="107" y="884"/>
                    <a:pt x="95" y="870"/>
                  </a:cubicBezTo>
                  <a:cubicBezTo>
                    <a:pt x="91" y="865"/>
                    <a:pt x="92" y="856"/>
                    <a:pt x="88" y="851"/>
                  </a:cubicBezTo>
                  <a:cubicBezTo>
                    <a:pt x="76" y="836"/>
                    <a:pt x="56" y="828"/>
                    <a:pt x="43" y="813"/>
                  </a:cubicBezTo>
                  <a:cubicBezTo>
                    <a:pt x="21" y="788"/>
                    <a:pt x="17" y="748"/>
                    <a:pt x="11" y="717"/>
                  </a:cubicBezTo>
                  <a:cubicBezTo>
                    <a:pt x="7" y="611"/>
                    <a:pt x="0" y="579"/>
                    <a:pt x="11" y="486"/>
                  </a:cubicBezTo>
                  <a:cubicBezTo>
                    <a:pt x="16" y="443"/>
                    <a:pt x="33" y="400"/>
                    <a:pt x="43" y="358"/>
                  </a:cubicBezTo>
                  <a:cubicBezTo>
                    <a:pt x="56" y="301"/>
                    <a:pt x="54" y="278"/>
                    <a:pt x="82" y="230"/>
                  </a:cubicBezTo>
                  <a:cubicBezTo>
                    <a:pt x="94" y="178"/>
                    <a:pt x="131" y="145"/>
                    <a:pt x="159" y="102"/>
                  </a:cubicBezTo>
                  <a:cubicBezTo>
                    <a:pt x="182" y="28"/>
                    <a:pt x="324" y="11"/>
                    <a:pt x="395" y="0"/>
                  </a:cubicBezTo>
                  <a:cubicBezTo>
                    <a:pt x="423" y="2"/>
                    <a:pt x="451" y="3"/>
                    <a:pt x="479" y="6"/>
                  </a:cubicBezTo>
                  <a:cubicBezTo>
                    <a:pt x="532" y="12"/>
                    <a:pt x="599" y="56"/>
                    <a:pt x="658" y="70"/>
                  </a:cubicBezTo>
                  <a:cubicBezTo>
                    <a:pt x="689" y="122"/>
                    <a:pt x="727" y="163"/>
                    <a:pt x="754" y="218"/>
                  </a:cubicBezTo>
                  <a:cubicBezTo>
                    <a:pt x="787" y="285"/>
                    <a:pt x="790" y="361"/>
                    <a:pt x="818" y="429"/>
                  </a:cubicBezTo>
                  <a:cubicBezTo>
                    <a:pt x="832" y="531"/>
                    <a:pt x="825" y="693"/>
                    <a:pt x="760" y="787"/>
                  </a:cubicBezTo>
                  <a:cubicBezTo>
                    <a:pt x="752" y="814"/>
                    <a:pt x="739" y="824"/>
                    <a:pt x="722" y="845"/>
                  </a:cubicBezTo>
                  <a:cubicBezTo>
                    <a:pt x="685" y="890"/>
                    <a:pt x="671" y="917"/>
                    <a:pt x="613" y="928"/>
                  </a:cubicBezTo>
                  <a:cubicBezTo>
                    <a:pt x="577" y="952"/>
                    <a:pt x="571" y="964"/>
                    <a:pt x="530" y="954"/>
                  </a:cubicBezTo>
                  <a:close/>
                </a:path>
              </a:pathLst>
            </a:custGeom>
            <a:solidFill>
              <a:srgbClr val="FFFF00"/>
            </a:solidFill>
            <a:ln w="12700">
              <a:solidFill>
                <a:schemeClr val="tx1"/>
              </a:solidFill>
              <a:round/>
              <a:headEnd/>
              <a:tailEnd/>
            </a:ln>
          </p:spPr>
          <p:txBody>
            <a:bodyPr/>
            <a:lstStyle/>
            <a:p>
              <a:pPr eaLnBrk="0" hangingPunct="0"/>
              <a:endParaRPr lang="zh-TW" altLang="en-US"/>
            </a:p>
          </p:txBody>
        </p:sp>
        <p:graphicFrame>
          <p:nvGraphicFramePr>
            <p:cNvPr id="12300" name="Object 9"/>
            <p:cNvGraphicFramePr>
              <a:graphicFrameLocks noChangeAspect="1"/>
            </p:cNvGraphicFramePr>
            <p:nvPr>
              <p:extLst>
                <p:ext uri="{D42A27DB-BD31-4B8C-83A1-F6EECF244321}">
                  <p14:modId xmlns:p14="http://schemas.microsoft.com/office/powerpoint/2010/main" val="2250572302"/>
                </p:ext>
              </p:extLst>
            </p:nvPr>
          </p:nvGraphicFramePr>
          <p:xfrm>
            <a:off x="4839" y="1555"/>
            <a:ext cx="242" cy="255"/>
          </p:xfrm>
          <a:graphic>
            <a:graphicData uri="http://schemas.openxmlformats.org/presentationml/2006/ole">
              <mc:AlternateContent xmlns:mc="http://schemas.openxmlformats.org/markup-compatibility/2006">
                <mc:Choice xmlns:v="urn:schemas-microsoft-com:vml" Requires="v">
                  <p:oleObj spid="_x0000_s1063894" name="方程式" r:id="rId12" imgW="164880" imgH="164880" progId="Equation.3">
                    <p:embed/>
                  </p:oleObj>
                </mc:Choice>
                <mc:Fallback>
                  <p:oleObj name="方程式" r:id="rId12" imgW="164880" imgH="164880" progId="Equation.3">
                    <p:embed/>
                    <p:pic>
                      <p:nvPicPr>
                        <p:cNvPr id="0" name=""/>
                        <p:cNvPicPr>
                          <a:picLocks noChangeAspect="1" noChangeArrowheads="1"/>
                        </p:cNvPicPr>
                        <p:nvPr/>
                      </p:nvPicPr>
                      <p:blipFill>
                        <a:blip r:embed="rId13"/>
                        <a:srcRect t="-3149" r="-9860" b="-3149"/>
                        <a:stretch>
                          <a:fillRect/>
                        </a:stretch>
                      </p:blipFill>
                      <p:spPr bwMode="auto">
                        <a:xfrm>
                          <a:off x="4839" y="1555"/>
                          <a:ext cx="242" cy="255"/>
                        </a:xfrm>
                        <a:prstGeom prst="rect">
                          <a:avLst/>
                        </a:prstGeom>
                        <a:noFill/>
                      </p:spPr>
                    </p:pic>
                  </p:oleObj>
                </mc:Fallback>
              </mc:AlternateContent>
            </a:graphicData>
          </a:graphic>
        </p:graphicFrame>
      </p:grpSp>
      <p:grpSp>
        <p:nvGrpSpPr>
          <p:cNvPr id="3" name="Group 10"/>
          <p:cNvGrpSpPr>
            <a:grpSpLocks/>
          </p:cNvGrpSpPr>
          <p:nvPr/>
        </p:nvGrpSpPr>
        <p:grpSpPr bwMode="auto">
          <a:xfrm>
            <a:off x="6304576" y="1506020"/>
            <a:ext cx="414338" cy="412750"/>
            <a:chOff x="5547" y="1248"/>
            <a:chExt cx="261" cy="260"/>
          </a:xfrm>
        </p:grpSpPr>
        <p:sp>
          <p:nvSpPr>
            <p:cNvPr id="12321" name="Line 11"/>
            <p:cNvSpPr>
              <a:spLocks noChangeShapeType="1"/>
            </p:cNvSpPr>
            <p:nvPr/>
          </p:nvSpPr>
          <p:spPr bwMode="auto">
            <a:xfrm flipV="1">
              <a:off x="5547" y="1248"/>
              <a:ext cx="261" cy="116"/>
            </a:xfrm>
            <a:prstGeom prst="line">
              <a:avLst/>
            </a:prstGeom>
            <a:noFill/>
            <a:ln w="5715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12299" name="Object 12"/>
            <p:cNvGraphicFramePr>
              <a:graphicFrameLocks noChangeAspect="1"/>
            </p:cNvGraphicFramePr>
            <p:nvPr>
              <p:extLst>
                <p:ext uri="{D42A27DB-BD31-4B8C-83A1-F6EECF244321}">
                  <p14:modId xmlns:p14="http://schemas.microsoft.com/office/powerpoint/2010/main" val="2438101152"/>
                </p:ext>
              </p:extLst>
            </p:nvPr>
          </p:nvGraphicFramePr>
          <p:xfrm>
            <a:off x="5638" y="1348"/>
            <a:ext cx="160" cy="160"/>
          </p:xfrm>
          <a:graphic>
            <a:graphicData uri="http://schemas.openxmlformats.org/presentationml/2006/ole">
              <mc:AlternateContent xmlns:mc="http://schemas.openxmlformats.org/markup-compatibility/2006">
                <mc:Choice xmlns:v="urn:schemas-microsoft-com:vml" Requires="v">
                  <p:oleObj spid="_x0000_s1063895" name="Equation" r:id="rId14" imgW="126720" imgH="126720" progId="Equation.3">
                    <p:embed/>
                  </p:oleObj>
                </mc:Choice>
                <mc:Fallback>
                  <p:oleObj name="Equation" r:id="rId14" imgW="126720" imgH="12672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t="-3149" r="-9860" b="-3149"/>
                        <a:stretch>
                          <a:fillRect/>
                        </a:stretch>
                      </p:blipFill>
                      <p:spPr bwMode="auto">
                        <a:xfrm>
                          <a:off x="5638" y="1348"/>
                          <a:ext cx="160" cy="160"/>
                        </a:xfrm>
                        <a:prstGeom prst="rect">
                          <a:avLst/>
                        </a:prstGeom>
                        <a:noFill/>
                      </p:spPr>
                    </p:pic>
                  </p:oleObj>
                </mc:Fallback>
              </mc:AlternateContent>
            </a:graphicData>
          </a:graphic>
        </p:graphicFrame>
      </p:grpSp>
      <p:grpSp>
        <p:nvGrpSpPr>
          <p:cNvPr id="4" name="Group 17"/>
          <p:cNvGrpSpPr>
            <a:grpSpLocks/>
          </p:cNvGrpSpPr>
          <p:nvPr/>
        </p:nvGrpSpPr>
        <p:grpSpPr bwMode="auto">
          <a:xfrm>
            <a:off x="3870516" y="1596641"/>
            <a:ext cx="777875" cy="539751"/>
            <a:chOff x="3849" y="1231"/>
            <a:chExt cx="490" cy="340"/>
          </a:xfrm>
        </p:grpSpPr>
        <p:graphicFrame>
          <p:nvGraphicFramePr>
            <p:cNvPr id="12298" name="Object 18"/>
            <p:cNvGraphicFramePr>
              <a:graphicFrameLocks noChangeAspect="1"/>
            </p:cNvGraphicFramePr>
            <p:nvPr>
              <p:extLst>
                <p:ext uri="{D42A27DB-BD31-4B8C-83A1-F6EECF244321}">
                  <p14:modId xmlns:p14="http://schemas.microsoft.com/office/powerpoint/2010/main" val="2653662368"/>
                </p:ext>
              </p:extLst>
            </p:nvPr>
          </p:nvGraphicFramePr>
          <p:xfrm>
            <a:off x="3849" y="1231"/>
            <a:ext cx="288" cy="224"/>
          </p:xfrm>
          <a:graphic>
            <a:graphicData uri="http://schemas.openxmlformats.org/presentationml/2006/ole">
              <mc:AlternateContent xmlns:mc="http://schemas.openxmlformats.org/markup-compatibility/2006">
                <mc:Choice xmlns:v="urn:schemas-microsoft-com:vml" Requires="v">
                  <p:oleObj spid="_x0000_s1063896" name="Equation" r:id="rId16" imgW="228600" imgH="177480" progId="Equation.3">
                    <p:embed/>
                  </p:oleObj>
                </mc:Choice>
                <mc:Fallback>
                  <p:oleObj name="Equation" r:id="rId16" imgW="228600" imgH="1774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t="-3149" r="-9860" b="-3149"/>
                        <a:stretch>
                          <a:fillRect/>
                        </a:stretch>
                      </p:blipFill>
                      <p:spPr bwMode="auto">
                        <a:xfrm>
                          <a:off x="3849" y="1231"/>
                          <a:ext cx="288" cy="224"/>
                        </a:xfrm>
                        <a:prstGeom prst="rect">
                          <a:avLst/>
                        </a:prstGeom>
                        <a:noFill/>
                      </p:spPr>
                    </p:pic>
                  </p:oleObj>
                </mc:Fallback>
              </mc:AlternateContent>
            </a:graphicData>
          </a:graphic>
        </p:graphicFrame>
        <p:cxnSp>
          <p:nvCxnSpPr>
            <p:cNvPr id="12320" name="AutoShape 19"/>
            <p:cNvCxnSpPr>
              <a:cxnSpLocks noChangeShapeType="1"/>
            </p:cNvCxnSpPr>
            <p:nvPr/>
          </p:nvCxnSpPr>
          <p:spPr bwMode="auto">
            <a:xfrm>
              <a:off x="4097" y="1407"/>
              <a:ext cx="242" cy="164"/>
            </a:xfrm>
            <a:prstGeom prst="curvedConnector3">
              <a:avLst>
                <a:gd name="adj1" fmla="val 50000"/>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grpSp>
      <p:sp>
        <p:nvSpPr>
          <p:cNvPr id="470042" name="Line 26"/>
          <p:cNvSpPr>
            <a:spLocks noChangeShapeType="1"/>
          </p:cNvSpPr>
          <p:nvPr/>
        </p:nvSpPr>
        <p:spPr bwMode="auto">
          <a:xfrm>
            <a:off x="2274863" y="4213503"/>
            <a:ext cx="216000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470047" name="Object 31"/>
          <p:cNvGraphicFramePr>
            <a:graphicFrameLocks noChangeAspect="1"/>
          </p:cNvGraphicFramePr>
          <p:nvPr>
            <p:extLst>
              <p:ext uri="{D42A27DB-BD31-4B8C-83A1-F6EECF244321}">
                <p14:modId xmlns:p14="http://schemas.microsoft.com/office/powerpoint/2010/main" val="1018899712"/>
              </p:ext>
            </p:extLst>
          </p:nvPr>
        </p:nvGraphicFramePr>
        <p:xfrm>
          <a:off x="8517237" y="4768782"/>
          <a:ext cx="3240864" cy="670032"/>
        </p:xfrm>
        <a:graphic>
          <a:graphicData uri="http://schemas.openxmlformats.org/presentationml/2006/ole">
            <mc:AlternateContent xmlns:mc="http://schemas.openxmlformats.org/markup-compatibility/2006">
              <mc:Choice xmlns:v="urn:schemas-microsoft-com:vml" Requires="v">
                <p:oleObj spid="_x0000_s1063897" name="方程式" r:id="rId18" imgW="1473120" imgH="304560" progId="Equation.3">
                  <p:embed/>
                </p:oleObj>
              </mc:Choice>
              <mc:Fallback>
                <p:oleObj name="方程式" r:id="rId18" imgW="1473120" imgH="304560" progId="Equation.3">
                  <p:embed/>
                  <p:pic>
                    <p:nvPicPr>
                      <p:cNvPr id="0" name=""/>
                      <p:cNvPicPr>
                        <a:picLocks noChangeAspect="1" noChangeArrowheads="1"/>
                      </p:cNvPicPr>
                      <p:nvPr/>
                    </p:nvPicPr>
                    <p:blipFill>
                      <a:blip r:embed="rId19"/>
                      <a:srcRect t="-3546" b="-3546"/>
                      <a:stretch>
                        <a:fillRect/>
                      </a:stretch>
                    </p:blipFill>
                    <p:spPr bwMode="auto">
                      <a:xfrm>
                        <a:off x="8517237" y="4768782"/>
                        <a:ext cx="3240864" cy="670032"/>
                      </a:xfrm>
                      <a:prstGeom prst="rect">
                        <a:avLst/>
                      </a:prstGeom>
                      <a:solidFill>
                        <a:srgbClr val="FFFF00"/>
                      </a:solidFill>
                      <a:ln w="28575">
                        <a:noFill/>
                      </a:ln>
                    </p:spPr>
                  </p:pic>
                </p:oleObj>
              </mc:Fallback>
            </mc:AlternateContent>
          </a:graphicData>
        </a:graphic>
      </p:graphicFrame>
      <p:graphicFrame>
        <p:nvGraphicFramePr>
          <p:cNvPr id="470048" name="Object 32"/>
          <p:cNvGraphicFramePr>
            <a:graphicFrameLocks noChangeAspect="1"/>
          </p:cNvGraphicFramePr>
          <p:nvPr>
            <p:extLst>
              <p:ext uri="{D42A27DB-BD31-4B8C-83A1-F6EECF244321}">
                <p14:modId xmlns:p14="http://schemas.microsoft.com/office/powerpoint/2010/main" val="2886019730"/>
              </p:ext>
            </p:extLst>
          </p:nvPr>
        </p:nvGraphicFramePr>
        <p:xfrm>
          <a:off x="8566574" y="5493608"/>
          <a:ext cx="2921076" cy="1037160"/>
        </p:xfrm>
        <a:graphic>
          <a:graphicData uri="http://schemas.openxmlformats.org/presentationml/2006/ole">
            <mc:AlternateContent xmlns:mc="http://schemas.openxmlformats.org/markup-compatibility/2006">
              <mc:Choice xmlns:v="urn:schemas-microsoft-com:vml" Requires="v">
                <p:oleObj spid="_x0000_s1063898" name="方程式" r:id="rId20" imgW="1358640" imgH="482400" progId="Equation.3">
                  <p:embed/>
                </p:oleObj>
              </mc:Choice>
              <mc:Fallback>
                <p:oleObj name="方程式" r:id="rId20" imgW="1358640" imgH="482400" progId="Equation.3">
                  <p:embed/>
                  <p:pic>
                    <p:nvPicPr>
                      <p:cNvPr id="0" name=""/>
                      <p:cNvPicPr>
                        <a:picLocks noChangeAspect="1" noChangeArrowheads="1"/>
                      </p:cNvPicPr>
                      <p:nvPr/>
                    </p:nvPicPr>
                    <p:blipFill>
                      <a:blip r:embed="rId21"/>
                      <a:srcRect t="-2985" b="-2985"/>
                      <a:stretch>
                        <a:fillRect/>
                      </a:stretch>
                    </p:blipFill>
                    <p:spPr bwMode="auto">
                      <a:xfrm>
                        <a:off x="8566574" y="5493608"/>
                        <a:ext cx="2921076" cy="1037160"/>
                      </a:xfrm>
                      <a:prstGeom prst="rect">
                        <a:avLst/>
                      </a:prstGeom>
                      <a:solidFill>
                        <a:srgbClr val="FFFF00"/>
                      </a:solidFill>
                      <a:ln w="28575">
                        <a:noFill/>
                      </a:ln>
                    </p:spPr>
                  </p:pic>
                </p:oleObj>
              </mc:Fallback>
            </mc:AlternateContent>
          </a:graphicData>
        </a:graphic>
      </p:graphicFrame>
      <p:sp>
        <p:nvSpPr>
          <p:cNvPr id="11" name="投影片編號版面配置區 10"/>
          <p:cNvSpPr>
            <a:spLocks noGrp="1"/>
          </p:cNvSpPr>
          <p:nvPr>
            <p:ph type="sldNum" sz="quarter" idx="10"/>
          </p:nvPr>
        </p:nvSpPr>
        <p:spPr/>
        <p:txBody>
          <a:bodyPr/>
          <a:lstStyle/>
          <a:p>
            <a:pPr>
              <a:defRPr/>
            </a:pPr>
            <a:fld id="{F4C3976D-8D47-445A-BD61-2F2C1E2596C6}" type="slidenum">
              <a:rPr lang="en-US" altLang="zh-TW" smtClean="0"/>
              <a:pPr>
                <a:defRPr/>
              </a:pPr>
              <a:t>11</a:t>
            </a:fld>
            <a:endParaRPr lang="en-US" altLang="zh-TW" dirty="0"/>
          </a:p>
        </p:txBody>
      </p:sp>
      <p:graphicFrame>
        <p:nvGraphicFramePr>
          <p:cNvPr id="8" name="物件 7"/>
          <p:cNvGraphicFramePr>
            <a:graphicFrameLocks noChangeAspect="1"/>
          </p:cNvGraphicFramePr>
          <p:nvPr>
            <p:extLst>
              <p:ext uri="{D42A27DB-BD31-4B8C-83A1-F6EECF244321}">
                <p14:modId xmlns:p14="http://schemas.microsoft.com/office/powerpoint/2010/main" val="170304216"/>
              </p:ext>
            </p:extLst>
          </p:nvPr>
        </p:nvGraphicFramePr>
        <p:xfrm>
          <a:off x="1324298" y="2976927"/>
          <a:ext cx="2506896" cy="480060"/>
        </p:xfrm>
        <a:graphic>
          <a:graphicData uri="http://schemas.openxmlformats.org/presentationml/2006/ole">
            <mc:AlternateContent xmlns:mc="http://schemas.openxmlformats.org/markup-compatibility/2006">
              <mc:Choice xmlns:v="urn:schemas-microsoft-com:vml" Requires="v">
                <p:oleObj spid="_x0000_s1063899" name="方程式" r:id="rId22" imgW="1193760" imgH="228600" progId="Equation.3">
                  <p:embed/>
                </p:oleObj>
              </mc:Choice>
              <mc:Fallback>
                <p:oleObj name="方程式" r:id="rId22" imgW="1193760" imgH="228600" progId="Equation.3">
                  <p:embed/>
                  <p:pic>
                    <p:nvPicPr>
                      <p:cNvPr id="0" name=""/>
                      <p:cNvPicPr/>
                      <p:nvPr/>
                    </p:nvPicPr>
                    <p:blipFill>
                      <a:blip r:embed="rId23"/>
                      <a:stretch>
                        <a:fillRect/>
                      </a:stretch>
                    </p:blipFill>
                    <p:spPr>
                      <a:xfrm>
                        <a:off x="1324298" y="2976927"/>
                        <a:ext cx="2506896" cy="480060"/>
                      </a:xfrm>
                      <a:prstGeom prst="rect">
                        <a:avLst/>
                      </a:prstGeom>
                      <a:noFill/>
                    </p:spPr>
                  </p:pic>
                </p:oleObj>
              </mc:Fallback>
            </mc:AlternateContent>
          </a:graphicData>
        </a:graphic>
      </p:graphicFrame>
      <p:sp>
        <p:nvSpPr>
          <p:cNvPr id="12318" name="Line 21"/>
          <p:cNvSpPr>
            <a:spLocks noChangeShapeType="1"/>
          </p:cNvSpPr>
          <p:nvPr/>
        </p:nvSpPr>
        <p:spPr bwMode="auto">
          <a:xfrm>
            <a:off x="737232" y="4034845"/>
            <a:ext cx="720000" cy="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2319" name="Line 22"/>
          <p:cNvSpPr>
            <a:spLocks noChangeShapeType="1"/>
          </p:cNvSpPr>
          <p:nvPr/>
        </p:nvSpPr>
        <p:spPr bwMode="auto">
          <a:xfrm>
            <a:off x="1359810" y="3401812"/>
            <a:ext cx="712788" cy="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9" name="物件 8"/>
          <p:cNvGraphicFramePr>
            <a:graphicFrameLocks noChangeAspect="1"/>
          </p:cNvGraphicFramePr>
          <p:nvPr>
            <p:extLst>
              <p:ext uri="{D42A27DB-BD31-4B8C-83A1-F6EECF244321}">
                <p14:modId xmlns:p14="http://schemas.microsoft.com/office/powerpoint/2010/main" val="2379513983"/>
              </p:ext>
            </p:extLst>
          </p:nvPr>
        </p:nvGraphicFramePr>
        <p:xfrm>
          <a:off x="3773596" y="2989839"/>
          <a:ext cx="2453220" cy="452844"/>
        </p:xfrm>
        <a:graphic>
          <a:graphicData uri="http://schemas.openxmlformats.org/presentationml/2006/ole">
            <mc:AlternateContent xmlns:mc="http://schemas.openxmlformats.org/markup-compatibility/2006">
              <mc:Choice xmlns:v="urn:schemas-microsoft-com:vml" Requires="v">
                <p:oleObj spid="_x0000_s1063900" name="方程式" r:id="rId24" imgW="1168200" imgH="215640" progId="Equation.3">
                  <p:embed/>
                </p:oleObj>
              </mc:Choice>
              <mc:Fallback>
                <p:oleObj name="方程式" r:id="rId24" imgW="1168200" imgH="215640" progId="Equation.3">
                  <p:embed/>
                  <p:pic>
                    <p:nvPicPr>
                      <p:cNvPr id="0" name=""/>
                      <p:cNvPicPr>
                        <a:picLocks noChangeAspect="1" noChangeArrowheads="1"/>
                      </p:cNvPicPr>
                      <p:nvPr/>
                    </p:nvPicPr>
                    <p:blipFill>
                      <a:blip r:embed="rId25"/>
                      <a:srcRect/>
                      <a:stretch>
                        <a:fillRect/>
                      </a:stretch>
                    </p:blipFill>
                    <p:spPr bwMode="auto">
                      <a:xfrm>
                        <a:off x="3773596" y="2989839"/>
                        <a:ext cx="2453220" cy="452844"/>
                      </a:xfrm>
                      <a:prstGeom prst="rect">
                        <a:avLst/>
                      </a:prstGeom>
                      <a:noFill/>
                      <a:ln>
                        <a:noFill/>
                      </a:ln>
                    </p:spPr>
                  </p:pic>
                </p:oleObj>
              </mc:Fallback>
            </mc:AlternateContent>
          </a:graphicData>
        </a:graphic>
      </p:graphicFrame>
      <p:sp>
        <p:nvSpPr>
          <p:cNvPr id="12316" name="Line 24"/>
          <p:cNvSpPr>
            <a:spLocks noChangeShapeType="1"/>
          </p:cNvSpPr>
          <p:nvPr/>
        </p:nvSpPr>
        <p:spPr bwMode="auto">
          <a:xfrm>
            <a:off x="3845604" y="3422154"/>
            <a:ext cx="1116000" cy="0"/>
          </a:xfrm>
          <a:prstGeom prst="line">
            <a:avLst/>
          </a:prstGeom>
          <a:noFill/>
          <a:ln w="28575">
            <a:solidFill>
              <a:srgbClr val="0000CC"/>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2317" name="Line 25"/>
          <p:cNvSpPr>
            <a:spLocks noChangeShapeType="1"/>
          </p:cNvSpPr>
          <p:nvPr/>
        </p:nvSpPr>
        <p:spPr bwMode="auto">
          <a:xfrm>
            <a:off x="695400" y="1833525"/>
            <a:ext cx="3096000" cy="0"/>
          </a:xfrm>
          <a:prstGeom prst="line">
            <a:avLst/>
          </a:prstGeom>
          <a:noFill/>
          <a:ln w="28575">
            <a:solidFill>
              <a:srgbClr val="0000CC"/>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7" name="Group 35"/>
          <p:cNvGrpSpPr>
            <a:grpSpLocks/>
          </p:cNvGrpSpPr>
          <p:nvPr/>
        </p:nvGrpSpPr>
        <p:grpSpPr bwMode="auto">
          <a:xfrm>
            <a:off x="5292567" y="3390162"/>
            <a:ext cx="984253" cy="752478"/>
            <a:chOff x="3686" y="2069"/>
            <a:chExt cx="620" cy="474"/>
          </a:xfrm>
        </p:grpSpPr>
        <p:sp>
          <p:nvSpPr>
            <p:cNvPr id="12314" name="Line 28"/>
            <p:cNvSpPr>
              <a:spLocks noChangeShapeType="1"/>
            </p:cNvSpPr>
            <p:nvPr/>
          </p:nvSpPr>
          <p:spPr bwMode="auto">
            <a:xfrm>
              <a:off x="3693" y="2543"/>
              <a:ext cx="613" cy="0"/>
            </a:xfrm>
            <a:prstGeom prst="line">
              <a:avLst/>
            </a:prstGeom>
            <a:noFill/>
            <a:ln w="28575">
              <a:solidFill>
                <a:srgbClr val="C00000"/>
              </a:solidFill>
              <a:prstDash val="sys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2315" name="Line 29"/>
            <p:cNvSpPr>
              <a:spLocks noChangeShapeType="1"/>
            </p:cNvSpPr>
            <p:nvPr/>
          </p:nvSpPr>
          <p:spPr bwMode="auto">
            <a:xfrm>
              <a:off x="3686" y="2069"/>
              <a:ext cx="584" cy="0"/>
            </a:xfrm>
            <a:prstGeom prst="line">
              <a:avLst/>
            </a:prstGeom>
            <a:noFill/>
            <a:ln w="28575">
              <a:solidFill>
                <a:srgbClr val="C00000"/>
              </a:solidFill>
              <a:prstDash val="sysDash"/>
              <a:round/>
              <a:headEnd/>
              <a:tailEnd/>
            </a:ln>
            <a:extLst>
              <a:ext uri="{909E8E84-426E-40DD-AFC4-6F175D3DCCD1}">
                <a14:hiddenFill xmlns:a14="http://schemas.microsoft.com/office/drawing/2010/main">
                  <a:noFill/>
                </a14:hiddenFill>
              </a:ext>
            </a:extLst>
          </p:spPr>
          <p:txBody>
            <a:bodyPr/>
            <a:lstStyle/>
            <a:p>
              <a:endParaRPr lang="zh-TW" altLang="en-US"/>
            </a:p>
          </p:txBody>
        </p:sp>
      </p:grpSp>
      <p:graphicFrame>
        <p:nvGraphicFramePr>
          <p:cNvPr id="37" name="Object 11"/>
          <p:cNvGraphicFramePr>
            <a:graphicFrameLocks noChangeAspect="1"/>
          </p:cNvGraphicFramePr>
          <p:nvPr>
            <p:extLst>
              <p:ext uri="{D42A27DB-BD31-4B8C-83A1-F6EECF244321}">
                <p14:modId xmlns:p14="http://schemas.microsoft.com/office/powerpoint/2010/main" val="1704750531"/>
              </p:ext>
            </p:extLst>
          </p:nvPr>
        </p:nvGraphicFramePr>
        <p:xfrm>
          <a:off x="1007415" y="5264902"/>
          <a:ext cx="3412566" cy="654804"/>
        </p:xfrm>
        <a:graphic>
          <a:graphicData uri="http://schemas.openxmlformats.org/presentationml/2006/ole">
            <mc:AlternateContent xmlns:mc="http://schemas.openxmlformats.org/markup-compatibility/2006">
              <mc:Choice xmlns:v="urn:schemas-microsoft-com:vml" Requires="v">
                <p:oleObj spid="_x0000_s1063901" name="方程式" r:id="rId26" imgW="1587240" imgH="304560" progId="Equation.3">
                  <p:embed/>
                </p:oleObj>
              </mc:Choice>
              <mc:Fallback>
                <p:oleObj name="方程式" r:id="rId26" imgW="1587240" imgH="304560" progId="Equation.3">
                  <p:embed/>
                  <p:pic>
                    <p:nvPicPr>
                      <p:cNvPr id="0" name=""/>
                      <p:cNvPicPr>
                        <a:picLocks noChangeAspect="1" noChangeArrowheads="1"/>
                      </p:cNvPicPr>
                      <p:nvPr/>
                    </p:nvPicPr>
                    <p:blipFill>
                      <a:blip r:embed="rId27"/>
                      <a:srcRect/>
                      <a:stretch>
                        <a:fillRect/>
                      </a:stretch>
                    </p:blipFill>
                    <p:spPr bwMode="auto">
                      <a:xfrm>
                        <a:off x="1007415" y="5264902"/>
                        <a:ext cx="3412566" cy="654804"/>
                      </a:xfrm>
                      <a:prstGeom prst="rect">
                        <a:avLst/>
                      </a:prstGeom>
                      <a:solidFill>
                        <a:srgbClr val="CCECFF"/>
                      </a:solidFill>
                      <a:extLst/>
                    </p:spPr>
                  </p:pic>
                </p:oleObj>
              </mc:Fallback>
            </mc:AlternateContent>
          </a:graphicData>
        </a:graphic>
      </p:graphicFrame>
      <p:sp>
        <p:nvSpPr>
          <p:cNvPr id="38" name="Text Box 26"/>
          <p:cNvSpPr txBox="1">
            <a:spLocks noChangeArrowheads="1"/>
          </p:cNvSpPr>
          <p:nvPr/>
        </p:nvSpPr>
        <p:spPr bwMode="auto">
          <a:xfrm>
            <a:off x="352189" y="4787414"/>
            <a:ext cx="2164375" cy="461665"/>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special case: for</a:t>
            </a:r>
            <a:endParaRPr lang="en-US" altLang="zh-TW" i="1" dirty="0"/>
          </a:p>
        </p:txBody>
      </p:sp>
      <p:sp>
        <p:nvSpPr>
          <p:cNvPr id="39" name="AutoShape 28"/>
          <p:cNvSpPr>
            <a:spLocks noChangeArrowheads="1"/>
          </p:cNvSpPr>
          <p:nvPr/>
        </p:nvSpPr>
        <p:spPr bwMode="auto">
          <a:xfrm>
            <a:off x="647375" y="5529374"/>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40" name="Text Box 27"/>
          <p:cNvSpPr txBox="1">
            <a:spLocks noChangeArrowheads="1"/>
          </p:cNvSpPr>
          <p:nvPr/>
        </p:nvSpPr>
        <p:spPr bwMode="auto">
          <a:xfrm>
            <a:off x="2274863" y="5847655"/>
            <a:ext cx="2713243" cy="461665"/>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C00000"/>
                </a:solidFill>
              </a:rPr>
              <a:t>--- Green’s theorem</a:t>
            </a:r>
            <a:endParaRPr lang="en-US" altLang="zh-TW" i="1" dirty="0">
              <a:solidFill>
                <a:srgbClr val="C00000"/>
              </a:solidFill>
            </a:endParaRPr>
          </a:p>
        </p:txBody>
      </p:sp>
      <p:sp>
        <p:nvSpPr>
          <p:cNvPr id="12" name="動作按鈕: 返回 11">
            <a:hlinkClick r:id="" action="ppaction://hlinkshowjump?jump=lastslideviewed" highlightClick="1"/>
          </p:cNvPr>
          <p:cNvSpPr>
            <a:spLocks noChangeAspect="1"/>
          </p:cNvSpPr>
          <p:nvPr/>
        </p:nvSpPr>
        <p:spPr bwMode="auto">
          <a:xfrm>
            <a:off x="4223792" y="1340768"/>
            <a:ext cx="180000" cy="180000"/>
          </a:xfrm>
          <a:prstGeom prst="actionButtonRetur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41" name="Text Box 3"/>
          <p:cNvSpPr txBox="1">
            <a:spLocks noChangeArrowheads="1"/>
          </p:cNvSpPr>
          <p:nvPr/>
        </p:nvSpPr>
        <p:spPr bwMode="auto">
          <a:xfrm>
            <a:off x="3071664" y="696472"/>
            <a:ext cx="2231046" cy="461665"/>
          </a:xfrm>
          <a:prstGeom prst="rect">
            <a:avLst/>
          </a:prstGeom>
          <a:noFill/>
          <a:ln>
            <a:noFill/>
          </a:ln>
          <a:extLst/>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rgbClr val="C00000"/>
              </a:buClr>
              <a:buSzPct val="120000"/>
            </a:pPr>
            <a:r>
              <a:rPr lang="en-US" altLang="zh-TW" dirty="0">
                <a:solidFill>
                  <a:srgbClr val="0000CC"/>
                </a:solidFill>
              </a:rPr>
              <a:t>(Gauss’ theorem)</a:t>
            </a:r>
          </a:p>
        </p:txBody>
      </p:sp>
      <p:graphicFrame>
        <p:nvGraphicFramePr>
          <p:cNvPr id="17" name="物件 16"/>
          <p:cNvGraphicFramePr>
            <a:graphicFrameLocks noChangeAspect="1"/>
          </p:cNvGraphicFramePr>
          <p:nvPr>
            <p:extLst>
              <p:ext uri="{D42A27DB-BD31-4B8C-83A1-F6EECF244321}">
                <p14:modId xmlns:p14="http://schemas.microsoft.com/office/powerpoint/2010/main" val="3901763188"/>
              </p:ext>
            </p:extLst>
          </p:nvPr>
        </p:nvGraphicFramePr>
        <p:xfrm>
          <a:off x="2510130" y="4822695"/>
          <a:ext cx="639576" cy="426384"/>
        </p:xfrm>
        <a:graphic>
          <a:graphicData uri="http://schemas.openxmlformats.org/presentationml/2006/ole">
            <mc:AlternateContent xmlns:mc="http://schemas.openxmlformats.org/markup-compatibility/2006">
              <mc:Choice xmlns:v="urn:schemas-microsoft-com:vml" Requires="v">
                <p:oleObj spid="_x0000_s1063902" name="方程式" r:id="rId28" imgW="304560" imgH="203040" progId="Equation.3">
                  <p:embed/>
                </p:oleObj>
              </mc:Choice>
              <mc:Fallback>
                <p:oleObj name="方程式" r:id="rId28" imgW="304560" imgH="203040" progId="Equation.3">
                  <p:embed/>
                  <p:pic>
                    <p:nvPicPr>
                      <p:cNvPr id="0" name=""/>
                      <p:cNvPicPr>
                        <a:picLocks noChangeAspect="1" noChangeArrowheads="1"/>
                      </p:cNvPicPr>
                      <p:nvPr/>
                    </p:nvPicPr>
                    <p:blipFill>
                      <a:blip r:embed="rId29"/>
                      <a:srcRect/>
                      <a:stretch>
                        <a:fillRect/>
                      </a:stretch>
                    </p:blipFill>
                    <p:spPr bwMode="auto">
                      <a:xfrm>
                        <a:off x="2510130" y="4822695"/>
                        <a:ext cx="639576" cy="42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物件 42"/>
          <p:cNvGraphicFramePr>
            <a:graphicFrameLocks noChangeAspect="1"/>
          </p:cNvGraphicFramePr>
          <p:nvPr>
            <p:extLst>
              <p:ext uri="{D42A27DB-BD31-4B8C-83A1-F6EECF244321}">
                <p14:modId xmlns:p14="http://schemas.microsoft.com/office/powerpoint/2010/main" val="450061085"/>
              </p:ext>
            </p:extLst>
          </p:nvPr>
        </p:nvGraphicFramePr>
        <p:xfrm>
          <a:off x="7804485" y="4235709"/>
          <a:ext cx="2026836" cy="480060"/>
        </p:xfrm>
        <a:graphic>
          <a:graphicData uri="http://schemas.openxmlformats.org/presentationml/2006/ole">
            <mc:AlternateContent xmlns:mc="http://schemas.openxmlformats.org/markup-compatibility/2006">
              <mc:Choice xmlns:v="urn:schemas-microsoft-com:vml" Requires="v">
                <p:oleObj spid="_x0000_s1063903" name="方程式" r:id="rId30" imgW="965160" imgH="228600" progId="Equation.3">
                  <p:embed/>
                </p:oleObj>
              </mc:Choice>
              <mc:Fallback>
                <p:oleObj name="方程式" r:id="rId30" imgW="965160" imgH="228600" progId="Equation.3">
                  <p:embed/>
                  <p:pic>
                    <p:nvPicPr>
                      <p:cNvPr id="0" name=""/>
                      <p:cNvPicPr/>
                      <p:nvPr/>
                    </p:nvPicPr>
                    <p:blipFill>
                      <a:blip r:embed="rId31"/>
                      <a:stretch>
                        <a:fillRect/>
                      </a:stretch>
                    </p:blipFill>
                    <p:spPr>
                      <a:xfrm>
                        <a:off x="7804485" y="4235709"/>
                        <a:ext cx="2026836" cy="480060"/>
                      </a:xfrm>
                      <a:prstGeom prst="rect">
                        <a:avLst/>
                      </a:prstGeom>
                      <a:noFill/>
                    </p:spPr>
                  </p:pic>
                </p:oleObj>
              </mc:Fallback>
            </mc:AlternateContent>
          </a:graphicData>
        </a:graphic>
      </p:graphicFrame>
      <p:graphicFrame>
        <p:nvGraphicFramePr>
          <p:cNvPr id="46" name="物件 45"/>
          <p:cNvGraphicFramePr>
            <a:graphicFrameLocks noChangeAspect="1"/>
          </p:cNvGraphicFramePr>
          <p:nvPr>
            <p:extLst>
              <p:ext uri="{D42A27DB-BD31-4B8C-83A1-F6EECF244321}">
                <p14:modId xmlns:p14="http://schemas.microsoft.com/office/powerpoint/2010/main" val="1475932398"/>
              </p:ext>
            </p:extLst>
          </p:nvPr>
        </p:nvGraphicFramePr>
        <p:xfrm>
          <a:off x="9822432" y="4272300"/>
          <a:ext cx="2106216" cy="452844"/>
        </p:xfrm>
        <a:graphic>
          <a:graphicData uri="http://schemas.openxmlformats.org/presentationml/2006/ole">
            <mc:AlternateContent xmlns:mc="http://schemas.openxmlformats.org/markup-compatibility/2006">
              <mc:Choice xmlns:v="urn:schemas-microsoft-com:vml" Requires="v">
                <p:oleObj spid="_x0000_s1063904" name="方程式" r:id="rId32" imgW="1002960" imgH="215640" progId="Equation.3">
                  <p:embed/>
                </p:oleObj>
              </mc:Choice>
              <mc:Fallback>
                <p:oleObj name="方程式" r:id="rId32" imgW="1002960" imgH="215640" progId="Equation.3">
                  <p:embed/>
                  <p:pic>
                    <p:nvPicPr>
                      <p:cNvPr id="0" name=""/>
                      <p:cNvPicPr>
                        <a:picLocks noChangeAspect="1" noChangeArrowheads="1"/>
                      </p:cNvPicPr>
                      <p:nvPr/>
                    </p:nvPicPr>
                    <p:blipFill>
                      <a:blip r:embed="rId33"/>
                      <a:srcRect/>
                      <a:stretch>
                        <a:fillRect/>
                      </a:stretch>
                    </p:blipFill>
                    <p:spPr bwMode="auto">
                      <a:xfrm>
                        <a:off x="9822432" y="4272300"/>
                        <a:ext cx="2106216" cy="452844"/>
                      </a:xfrm>
                      <a:prstGeom prst="rect">
                        <a:avLst/>
                      </a:prstGeom>
                      <a:noFill/>
                      <a:ln>
                        <a:noFill/>
                      </a:ln>
                    </p:spPr>
                  </p:pic>
                </p:oleObj>
              </mc:Fallback>
            </mc:AlternateContent>
          </a:graphicData>
        </a:graphic>
      </p:graphicFrame>
      <p:grpSp>
        <p:nvGrpSpPr>
          <p:cNvPr id="20" name="群組 19"/>
          <p:cNvGrpSpPr/>
          <p:nvPr/>
        </p:nvGrpSpPr>
        <p:grpSpPr>
          <a:xfrm>
            <a:off x="606637" y="6238473"/>
            <a:ext cx="3549241" cy="430887"/>
            <a:chOff x="6493632" y="4674908"/>
            <a:chExt cx="3549241" cy="430887"/>
          </a:xfrm>
        </p:grpSpPr>
        <p:sp>
          <p:nvSpPr>
            <p:cNvPr id="42" name="Text Box 26"/>
            <p:cNvSpPr txBox="1">
              <a:spLocks noChangeArrowheads="1"/>
            </p:cNvSpPr>
            <p:nvPr/>
          </p:nvSpPr>
          <p:spPr bwMode="auto">
            <a:xfrm>
              <a:off x="6493632" y="4674908"/>
              <a:ext cx="3549241" cy="430887"/>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solidFill>
                    <a:srgbClr val="0000CC"/>
                  </a:solidFill>
                </a:rPr>
                <a:t>(or take              in Gauss’ </a:t>
              </a:r>
              <a:r>
                <a:rPr lang="en-US" altLang="zh-TW" sz="2200" dirty="0" err="1">
                  <a:solidFill>
                    <a:srgbClr val="0000CC"/>
                  </a:solidFill>
                </a:rPr>
                <a:t>th.</a:t>
              </a:r>
              <a:r>
                <a:rPr lang="en-US" altLang="zh-TW" sz="2200" dirty="0">
                  <a:solidFill>
                    <a:srgbClr val="0000CC"/>
                  </a:solidFill>
                </a:rPr>
                <a:t>)</a:t>
              </a:r>
              <a:endParaRPr lang="en-US" altLang="zh-TW" sz="2200" i="1" dirty="0">
                <a:solidFill>
                  <a:srgbClr val="0000CC"/>
                </a:solidFill>
              </a:endParaRPr>
            </a:p>
          </p:txBody>
        </p:sp>
        <p:graphicFrame>
          <p:nvGraphicFramePr>
            <p:cNvPr id="44" name="物件 43"/>
            <p:cNvGraphicFramePr>
              <a:graphicFrameLocks noChangeAspect="1"/>
            </p:cNvGraphicFramePr>
            <p:nvPr>
              <p:extLst>
                <p:ext uri="{D42A27DB-BD31-4B8C-83A1-F6EECF244321}">
                  <p14:modId xmlns:p14="http://schemas.microsoft.com/office/powerpoint/2010/main" val="4266726731"/>
                </p:ext>
              </p:extLst>
            </p:nvPr>
          </p:nvGraphicFramePr>
          <p:xfrm>
            <a:off x="7473280" y="4698089"/>
            <a:ext cx="892620" cy="385776"/>
          </p:xfrm>
          <a:graphic>
            <a:graphicData uri="http://schemas.openxmlformats.org/presentationml/2006/ole">
              <mc:AlternateContent xmlns:mc="http://schemas.openxmlformats.org/markup-compatibility/2006">
                <mc:Choice xmlns:v="urn:schemas-microsoft-com:vml" Requires="v">
                  <p:oleObj spid="_x0000_s1063905" name="方程式" r:id="rId34" imgW="469800" imgH="203040" progId="Equation.3">
                    <p:embed/>
                  </p:oleObj>
                </mc:Choice>
                <mc:Fallback>
                  <p:oleObj name="方程式" r:id="rId34" imgW="469800" imgH="203040" progId="Equation.3">
                    <p:embed/>
                    <p:pic>
                      <p:nvPicPr>
                        <p:cNvPr id="0" name=""/>
                        <p:cNvPicPr>
                          <a:picLocks noChangeAspect="1" noChangeArrowheads="1"/>
                        </p:cNvPicPr>
                        <p:nvPr/>
                      </p:nvPicPr>
                      <p:blipFill>
                        <a:blip r:embed="rId35"/>
                        <a:srcRect/>
                        <a:stretch>
                          <a:fillRect/>
                        </a:stretch>
                      </p:blipFill>
                      <p:spPr bwMode="auto">
                        <a:xfrm>
                          <a:off x="7473280" y="4698089"/>
                          <a:ext cx="892620" cy="38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45" name="動作按鈕: 返回 44">
            <a:hlinkClick r:id="" action="ppaction://hlinkshowjump?jump=lastslideviewed" highlightClick="1"/>
          </p:cNvPr>
          <p:cNvSpPr>
            <a:spLocks noChangeAspect="1"/>
          </p:cNvSpPr>
          <p:nvPr/>
        </p:nvSpPr>
        <p:spPr bwMode="auto">
          <a:xfrm>
            <a:off x="11856640" y="6129320"/>
            <a:ext cx="180000" cy="180000"/>
          </a:xfrm>
          <a:prstGeom prst="actionButtonReturn">
            <a:avLst/>
          </a:prstGeom>
          <a:solidFill>
            <a:srgbClr val="CCCC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47" name="Text Box 26"/>
          <p:cNvSpPr txBox="1">
            <a:spLocks noChangeArrowheads="1"/>
          </p:cNvSpPr>
          <p:nvPr/>
        </p:nvSpPr>
        <p:spPr bwMode="auto">
          <a:xfrm>
            <a:off x="551385" y="2976928"/>
            <a:ext cx="816249" cy="461665"/>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since</a:t>
            </a:r>
            <a:endParaRPr lang="en-US" altLang="zh-TW" i="1" dirty="0"/>
          </a:p>
        </p:txBody>
      </p:sp>
      <p:sp>
        <p:nvSpPr>
          <p:cNvPr id="48" name="Text Box 26"/>
          <p:cNvSpPr txBox="1">
            <a:spLocks noChangeArrowheads="1"/>
          </p:cNvSpPr>
          <p:nvPr/>
        </p:nvSpPr>
        <p:spPr bwMode="auto">
          <a:xfrm>
            <a:off x="7023549" y="4227872"/>
            <a:ext cx="816249" cy="461665"/>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since</a:t>
            </a:r>
            <a:endParaRPr lang="en-US" altLang="zh-TW" i="1" dirty="0"/>
          </a:p>
        </p:txBody>
      </p:sp>
      <p:sp>
        <p:nvSpPr>
          <p:cNvPr id="51" name="Text Box 26"/>
          <p:cNvSpPr txBox="1">
            <a:spLocks noChangeArrowheads="1"/>
          </p:cNvSpPr>
          <p:nvPr/>
        </p:nvSpPr>
        <p:spPr bwMode="auto">
          <a:xfrm>
            <a:off x="839416" y="4252668"/>
            <a:ext cx="4371957" cy="400110"/>
          </a:xfrm>
          <a:prstGeom prst="rect">
            <a:avLst/>
          </a:prstGeom>
          <a:noFill/>
          <a:ln>
            <a:noFill/>
          </a:ln>
          <a:extLst/>
        </p:spPr>
        <p:txBody>
          <a:bodyPr wrap="none" lIns="36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t>(cf. integration by parts in 1D integration)</a:t>
            </a:r>
            <a:endParaRPr lang="en-US" altLang="zh-TW" sz="2000" i="1" dirty="0"/>
          </a:p>
        </p:txBody>
      </p:sp>
      <p:sp>
        <p:nvSpPr>
          <p:cNvPr id="5" name="文字方塊 4"/>
          <p:cNvSpPr txBox="1"/>
          <p:nvPr/>
        </p:nvSpPr>
        <p:spPr>
          <a:xfrm>
            <a:off x="6960096" y="692696"/>
            <a:ext cx="2683748" cy="923330"/>
          </a:xfrm>
          <a:prstGeom prst="rect">
            <a:avLst/>
          </a:prstGeom>
          <a:noFill/>
        </p:spPr>
        <p:txBody>
          <a:bodyPr wrap="none" rtlCol="0">
            <a:spAutoFit/>
          </a:bodyPr>
          <a:lstStyle/>
          <a:p>
            <a:r>
              <a:rPr lang="en-US" altLang="zh-TW" sz="1800" i="1" dirty="0">
                <a:solidFill>
                  <a:srgbClr val="0000CC"/>
                </a:solidFill>
              </a:rPr>
              <a:t>D</a:t>
            </a:r>
            <a:r>
              <a:rPr lang="en-US" altLang="zh-TW" sz="1800" dirty="0">
                <a:solidFill>
                  <a:srgbClr val="0000CC"/>
                </a:solidFill>
              </a:rPr>
              <a:t>: domain</a:t>
            </a:r>
          </a:p>
          <a:p>
            <a:r>
              <a:rPr lang="zh-TW" altLang="en-US" sz="1800" dirty="0">
                <a:solidFill>
                  <a:srgbClr val="0000CC"/>
                </a:solidFill>
                <a:sym typeface="Symbol" panose="05050102010706020507" pitchFamily="18" charset="2"/>
              </a:rPr>
              <a:t></a:t>
            </a:r>
            <a:r>
              <a:rPr lang="en-US" altLang="zh-TW" sz="1800" i="1" dirty="0">
                <a:solidFill>
                  <a:srgbClr val="0000CC"/>
                </a:solidFill>
                <a:sym typeface="Symbol" panose="05050102010706020507" pitchFamily="18" charset="2"/>
              </a:rPr>
              <a:t>D</a:t>
            </a:r>
            <a:r>
              <a:rPr lang="en-US" altLang="zh-TW" sz="1800" dirty="0">
                <a:solidFill>
                  <a:srgbClr val="0000CC"/>
                </a:solidFill>
                <a:sym typeface="Symbol" panose="05050102010706020507" pitchFamily="18" charset="2"/>
              </a:rPr>
              <a:t>: boundary of domain </a:t>
            </a:r>
            <a:r>
              <a:rPr lang="en-US" altLang="zh-TW" sz="1800" i="1" dirty="0">
                <a:solidFill>
                  <a:srgbClr val="0000CC"/>
                </a:solidFill>
                <a:sym typeface="Symbol" panose="05050102010706020507" pitchFamily="18" charset="2"/>
              </a:rPr>
              <a:t>D</a:t>
            </a:r>
          </a:p>
          <a:p>
            <a:r>
              <a:rPr lang="en-US" altLang="zh-TW" sz="1800" b="1" dirty="0">
                <a:solidFill>
                  <a:srgbClr val="0000CC"/>
                </a:solidFill>
                <a:sym typeface="Symbol" panose="05050102010706020507" pitchFamily="18" charset="2"/>
              </a:rPr>
              <a:t>n</a:t>
            </a:r>
            <a:r>
              <a:rPr lang="en-US" altLang="zh-TW" sz="1800" dirty="0">
                <a:solidFill>
                  <a:srgbClr val="0000CC"/>
                </a:solidFill>
                <a:sym typeface="Symbol" panose="05050102010706020507" pitchFamily="18" charset="2"/>
              </a:rPr>
              <a:t>: unit outward normal</a:t>
            </a:r>
            <a:endParaRPr lang="zh-TW" altLang="en-US" sz="1800" dirty="0">
              <a:solidFill>
                <a:srgbClr val="0000CC"/>
              </a:solidFill>
            </a:endParaRPr>
          </a:p>
        </p:txBody>
      </p:sp>
      <p:sp>
        <p:nvSpPr>
          <p:cNvPr id="55" name="Text Box 27">
            <a:extLst>
              <a:ext uri="{FF2B5EF4-FFF2-40B4-BE49-F238E27FC236}">
                <a16:creationId xmlns:a16="http://schemas.microsoft.com/office/drawing/2014/main" id="{B4A0A7FB-721B-47B7-B3B5-AB5AF6AE081C}"/>
              </a:ext>
            </a:extLst>
          </p:cNvPr>
          <p:cNvSpPr txBox="1">
            <a:spLocks noChangeArrowheads="1"/>
          </p:cNvSpPr>
          <p:nvPr/>
        </p:nvSpPr>
        <p:spPr bwMode="auto">
          <a:xfrm>
            <a:off x="6930279" y="1693644"/>
            <a:ext cx="5075748" cy="400110"/>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79388" indent="-179388">
              <a:buSzPct val="120000"/>
              <a:buFont typeface="Arial" panose="020B0604020202020204" pitchFamily="34" charset="0"/>
              <a:buChar char="•"/>
            </a:pPr>
            <a:r>
              <a:rPr lang="en-US" altLang="zh-TW" sz="2000" dirty="0">
                <a:solidFill>
                  <a:srgbClr val="0000CC"/>
                </a:solidFill>
              </a:rPr>
              <a:t>in eqns. </a:t>
            </a:r>
            <a:r>
              <a:rPr lang="en-US" altLang="zh-TW" sz="2000" dirty="0" err="1">
                <a:solidFill>
                  <a:srgbClr val="0000CC"/>
                </a:solidFill>
              </a:rPr>
              <a:t>d</a:t>
            </a:r>
            <a:r>
              <a:rPr lang="en-US" altLang="zh-TW" sz="2000" i="1" dirty="0" err="1">
                <a:solidFill>
                  <a:srgbClr val="0000CC"/>
                </a:solidFill>
              </a:rPr>
              <a:t>S</a:t>
            </a:r>
            <a:r>
              <a:rPr lang="en-US" altLang="zh-TW" sz="2000" dirty="0">
                <a:solidFill>
                  <a:srgbClr val="0000CC"/>
                </a:solidFill>
              </a:rPr>
              <a:t>: infinitesimal surface area element</a:t>
            </a:r>
            <a:endParaRPr lang="en-US" altLang="zh-TW" sz="2000" i="1" dirty="0">
              <a:solidFill>
                <a:srgbClr val="0000CC"/>
              </a:solidFill>
            </a:endParaRPr>
          </a:p>
        </p:txBody>
      </p:sp>
      <p:sp>
        <p:nvSpPr>
          <p:cNvPr id="56" name="Text Box 27">
            <a:extLst>
              <a:ext uri="{FF2B5EF4-FFF2-40B4-BE49-F238E27FC236}">
                <a16:creationId xmlns:a16="http://schemas.microsoft.com/office/drawing/2014/main" id="{60FB3A54-5F36-4ADC-8220-5DBA03776192}"/>
              </a:ext>
            </a:extLst>
          </p:cNvPr>
          <p:cNvSpPr txBox="1">
            <a:spLocks noChangeArrowheads="1"/>
          </p:cNvSpPr>
          <p:nvPr/>
        </p:nvSpPr>
        <p:spPr bwMode="auto">
          <a:xfrm>
            <a:off x="7034908" y="2049988"/>
            <a:ext cx="4996240" cy="400110"/>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solidFill>
                  <a:srgbClr val="0000CC"/>
                </a:solidFill>
                <a:sym typeface="Wingdings" panose="05000000000000000000" pitchFamily="2" charset="2"/>
              </a:rPr>
              <a:t> </a:t>
            </a:r>
            <a:r>
              <a:rPr lang="en-US" altLang="zh-TW" sz="2000" dirty="0">
                <a:solidFill>
                  <a:srgbClr val="C00000"/>
                </a:solidFill>
              </a:rPr>
              <a:t>positive</a:t>
            </a:r>
            <a:r>
              <a:rPr lang="en-US" altLang="zh-TW" sz="2000" dirty="0">
                <a:solidFill>
                  <a:srgbClr val="0000CC"/>
                </a:solidFill>
              </a:rPr>
              <a:t> scalar, no issue on direction of path</a:t>
            </a:r>
            <a:endParaRPr lang="en-US" altLang="zh-TW" sz="2000" i="1" dirty="0">
              <a:solidFill>
                <a:srgbClr val="0000CC"/>
              </a:solidFill>
            </a:endParaRPr>
          </a:p>
        </p:txBody>
      </p:sp>
      <p:sp>
        <p:nvSpPr>
          <p:cNvPr id="57" name="Text Box 27">
            <a:extLst>
              <a:ext uri="{FF2B5EF4-FFF2-40B4-BE49-F238E27FC236}">
                <a16:creationId xmlns:a16="http://schemas.microsoft.com/office/drawing/2014/main" id="{CEFF0497-26FF-43E7-A9ED-90F9FD88D54C}"/>
              </a:ext>
            </a:extLst>
          </p:cNvPr>
          <p:cNvSpPr txBox="1">
            <a:spLocks noChangeArrowheads="1"/>
          </p:cNvSpPr>
          <p:nvPr/>
        </p:nvSpPr>
        <p:spPr bwMode="auto">
          <a:xfrm>
            <a:off x="6888088" y="2471376"/>
            <a:ext cx="4846198" cy="430887"/>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79388" indent="-179388">
              <a:buSzPct val="120000"/>
              <a:buFont typeface="Arial" panose="020B0604020202020204" pitchFamily="34" charset="0"/>
              <a:buChar char="•"/>
            </a:pPr>
            <a:r>
              <a:rPr lang="en-US" altLang="zh-TW" sz="2200" dirty="0"/>
              <a:t>If </a:t>
            </a:r>
            <a:r>
              <a:rPr lang="en-US" altLang="zh-TW" sz="2200" i="1" dirty="0"/>
              <a:t>D</a:t>
            </a:r>
            <a:r>
              <a:rPr lang="en-US" altLang="zh-TW" sz="2200" dirty="0"/>
              <a:t> is 2D domain, then </a:t>
            </a:r>
            <a:r>
              <a:rPr lang="en-US" altLang="zh-TW" sz="2200" dirty="0">
                <a:sym typeface="Symbol" panose="05050102010706020507" pitchFamily="18" charset="2"/>
              </a:rPr>
              <a:t></a:t>
            </a:r>
            <a:r>
              <a:rPr lang="en-US" altLang="zh-TW" sz="2200" i="1" dirty="0">
                <a:sym typeface="Symbol" panose="05050102010706020507" pitchFamily="18" charset="2"/>
              </a:rPr>
              <a:t>D</a:t>
            </a:r>
            <a:r>
              <a:rPr lang="en-US" altLang="zh-TW" sz="2200" dirty="0">
                <a:sym typeface="Symbol" panose="05050102010706020507" pitchFamily="18" charset="2"/>
              </a:rPr>
              <a:t> is a curve </a:t>
            </a:r>
            <a:endParaRPr lang="en-US" altLang="zh-TW" sz="2200" i="1" dirty="0"/>
          </a:p>
        </p:txBody>
      </p:sp>
      <p:sp>
        <p:nvSpPr>
          <p:cNvPr id="58" name="Text Box 27">
            <a:extLst>
              <a:ext uri="{FF2B5EF4-FFF2-40B4-BE49-F238E27FC236}">
                <a16:creationId xmlns:a16="http://schemas.microsoft.com/office/drawing/2014/main" id="{C5C44CB7-5C74-4DCB-8DEC-79C99B112DCC}"/>
              </a:ext>
            </a:extLst>
          </p:cNvPr>
          <p:cNvSpPr txBox="1">
            <a:spLocks noChangeArrowheads="1"/>
          </p:cNvSpPr>
          <p:nvPr/>
        </p:nvSpPr>
        <p:spPr bwMode="auto">
          <a:xfrm>
            <a:off x="7104112" y="2854097"/>
            <a:ext cx="4753224" cy="430887"/>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t>then </a:t>
            </a:r>
            <a:r>
              <a:rPr lang="en-US" altLang="zh-TW" sz="2200" dirty="0" err="1">
                <a:solidFill>
                  <a:srgbClr val="C00000"/>
                </a:solidFill>
              </a:rPr>
              <a:t>d</a:t>
            </a:r>
            <a:r>
              <a:rPr lang="en-US" altLang="zh-TW" sz="2200" i="1" dirty="0" err="1">
                <a:solidFill>
                  <a:srgbClr val="C00000"/>
                </a:solidFill>
              </a:rPr>
              <a:t>S</a:t>
            </a:r>
            <a:r>
              <a:rPr lang="en-US" altLang="zh-TW" sz="2200" dirty="0">
                <a:solidFill>
                  <a:srgbClr val="C00000"/>
                </a:solidFill>
              </a:rPr>
              <a:t>: infinitesimal arc length element</a:t>
            </a:r>
            <a:endParaRPr lang="en-US" altLang="zh-TW" sz="2200" i="1" dirty="0">
              <a:solidFill>
                <a:srgbClr val="C00000"/>
              </a:solidFill>
            </a:endParaRPr>
          </a:p>
        </p:txBody>
      </p:sp>
      <p:sp>
        <p:nvSpPr>
          <p:cNvPr id="60" name="Text Box 27">
            <a:extLst>
              <a:ext uri="{FF2B5EF4-FFF2-40B4-BE49-F238E27FC236}">
                <a16:creationId xmlns:a16="http://schemas.microsoft.com/office/drawing/2014/main" id="{C6691C77-C233-4937-B633-37F134CBFE6F}"/>
              </a:ext>
            </a:extLst>
          </p:cNvPr>
          <p:cNvSpPr txBox="1">
            <a:spLocks noChangeArrowheads="1"/>
          </p:cNvSpPr>
          <p:nvPr/>
        </p:nvSpPr>
        <p:spPr bwMode="auto">
          <a:xfrm>
            <a:off x="7182091" y="3214989"/>
            <a:ext cx="4996240" cy="400110"/>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solidFill>
                  <a:srgbClr val="0000CC"/>
                </a:solidFill>
                <a:sym typeface="Wingdings" panose="05000000000000000000" pitchFamily="2" charset="2"/>
              </a:rPr>
              <a:t> </a:t>
            </a:r>
            <a:r>
              <a:rPr lang="en-US" altLang="zh-TW" sz="2000" dirty="0">
                <a:solidFill>
                  <a:srgbClr val="C00000"/>
                </a:solidFill>
              </a:rPr>
              <a:t>positive</a:t>
            </a:r>
            <a:r>
              <a:rPr lang="en-US" altLang="zh-TW" sz="2000" dirty="0">
                <a:solidFill>
                  <a:srgbClr val="0000CC"/>
                </a:solidFill>
              </a:rPr>
              <a:t> scalar, no issue on direction of path</a:t>
            </a:r>
            <a:endParaRPr lang="en-US" altLang="zh-TW" sz="2000" i="1" dirty="0">
              <a:solidFill>
                <a:srgbClr val="0000CC"/>
              </a:solidFill>
            </a:endParaRPr>
          </a:p>
        </p:txBody>
      </p:sp>
      <p:grpSp>
        <p:nvGrpSpPr>
          <p:cNvPr id="10" name="群組 9">
            <a:extLst>
              <a:ext uri="{FF2B5EF4-FFF2-40B4-BE49-F238E27FC236}">
                <a16:creationId xmlns:a16="http://schemas.microsoft.com/office/drawing/2014/main" id="{3A00E4B1-AE37-4DF5-8DB4-91766B45425D}"/>
              </a:ext>
            </a:extLst>
          </p:cNvPr>
          <p:cNvGrpSpPr/>
          <p:nvPr/>
        </p:nvGrpSpPr>
        <p:grpSpPr>
          <a:xfrm>
            <a:off x="5274095" y="3772334"/>
            <a:ext cx="6870569" cy="2861002"/>
            <a:chOff x="5274095" y="4492414"/>
            <a:chExt cx="6870569" cy="2861002"/>
          </a:xfrm>
        </p:grpSpPr>
        <p:cxnSp>
          <p:nvCxnSpPr>
            <p:cNvPr id="6" name="直線接點 5"/>
            <p:cNvCxnSpPr/>
            <p:nvPr/>
          </p:nvCxnSpPr>
          <p:spPr bwMode="auto">
            <a:xfrm>
              <a:off x="6630027" y="4500782"/>
              <a:ext cx="0" cy="684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cxnSp>
          <p:nvCxnSpPr>
            <p:cNvPr id="19" name="直線接點 18"/>
            <p:cNvCxnSpPr/>
            <p:nvPr/>
          </p:nvCxnSpPr>
          <p:spPr bwMode="auto">
            <a:xfrm>
              <a:off x="5303912" y="5204253"/>
              <a:ext cx="1332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cxnSp>
          <p:nvCxnSpPr>
            <p:cNvPr id="54" name="直線接點 53">
              <a:extLst>
                <a:ext uri="{FF2B5EF4-FFF2-40B4-BE49-F238E27FC236}">
                  <a16:creationId xmlns:a16="http://schemas.microsoft.com/office/drawing/2014/main" id="{B9D1AA32-2487-43C4-ACE8-10C8AB97C1BF}"/>
                </a:ext>
              </a:extLst>
            </p:cNvPr>
            <p:cNvCxnSpPr/>
            <p:nvPr/>
          </p:nvCxnSpPr>
          <p:spPr bwMode="auto">
            <a:xfrm>
              <a:off x="5274095" y="5193416"/>
              <a:ext cx="0" cy="2160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cxnSp>
          <p:nvCxnSpPr>
            <p:cNvPr id="61" name="直線接點 60">
              <a:extLst>
                <a:ext uri="{FF2B5EF4-FFF2-40B4-BE49-F238E27FC236}">
                  <a16:creationId xmlns:a16="http://schemas.microsoft.com/office/drawing/2014/main" id="{A2A2D6CC-C605-40DF-A6AD-D4024D419267}"/>
                </a:ext>
              </a:extLst>
            </p:cNvPr>
            <p:cNvCxnSpPr/>
            <p:nvPr/>
          </p:nvCxnSpPr>
          <p:spPr bwMode="auto">
            <a:xfrm>
              <a:off x="6636664" y="4492414"/>
              <a:ext cx="5508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pSp>
      <p:grpSp>
        <p:nvGrpSpPr>
          <p:cNvPr id="23" name="群組 22">
            <a:extLst>
              <a:ext uri="{FF2B5EF4-FFF2-40B4-BE49-F238E27FC236}">
                <a16:creationId xmlns:a16="http://schemas.microsoft.com/office/drawing/2014/main" id="{C9506C2E-9584-46C8-998A-FD6FCA60F10C}"/>
              </a:ext>
            </a:extLst>
          </p:cNvPr>
          <p:cNvGrpSpPr/>
          <p:nvPr/>
        </p:nvGrpSpPr>
        <p:grpSpPr>
          <a:xfrm>
            <a:off x="6888088" y="1700808"/>
            <a:ext cx="5268094" cy="2052000"/>
            <a:chOff x="6888088" y="1700808"/>
            <a:chExt cx="5268094" cy="2052000"/>
          </a:xfrm>
        </p:grpSpPr>
        <p:cxnSp>
          <p:nvCxnSpPr>
            <p:cNvPr id="24" name="直線接點 23">
              <a:extLst>
                <a:ext uri="{FF2B5EF4-FFF2-40B4-BE49-F238E27FC236}">
                  <a16:creationId xmlns:a16="http://schemas.microsoft.com/office/drawing/2014/main" id="{A697D656-C891-4B0E-AB62-345892358F3D}"/>
                </a:ext>
              </a:extLst>
            </p:cNvPr>
            <p:cNvCxnSpPr/>
            <p:nvPr/>
          </p:nvCxnSpPr>
          <p:spPr bwMode="auto">
            <a:xfrm>
              <a:off x="6888088" y="1700808"/>
              <a:ext cx="0" cy="2052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cxnSp>
          <p:nvCxnSpPr>
            <p:cNvPr id="28" name="直線接點 27">
              <a:extLst>
                <a:ext uri="{FF2B5EF4-FFF2-40B4-BE49-F238E27FC236}">
                  <a16:creationId xmlns:a16="http://schemas.microsoft.com/office/drawing/2014/main" id="{32607B08-A8C7-43A1-807F-F8EA067C4078}"/>
                </a:ext>
              </a:extLst>
            </p:cNvPr>
            <p:cNvCxnSpPr/>
            <p:nvPr/>
          </p:nvCxnSpPr>
          <p:spPr bwMode="auto">
            <a:xfrm>
              <a:off x="6888088" y="1700808"/>
              <a:ext cx="5268094"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pSp>
    </p:spTree>
    <p:extLst>
      <p:ext uri="{BB962C8B-B14F-4D97-AF65-F5344CB8AC3E}">
        <p14:creationId xmlns:p14="http://schemas.microsoft.com/office/powerpoint/2010/main" val="313647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03"/>
                                        </p:tgtEl>
                                        <p:attrNameLst>
                                          <p:attrName>style.visibility</p:attrName>
                                        </p:attrNameLst>
                                      </p:cBhvr>
                                      <p:to>
                                        <p:strVal val="visible"/>
                                      </p:to>
                                    </p:set>
                                    <p:animEffect transition="in" filter="wipe(left)">
                                      <p:cBhvr>
                                        <p:cTn id="7" dur="500"/>
                                        <p:tgtEl>
                                          <p:spTgt spid="1230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6" presetClass="emph" presetSubtype="0" fill="hold" nodeType="afterEffect">
                                  <p:stCondLst>
                                    <p:cond delay="0"/>
                                  </p:stCondLst>
                                  <p:childTnLst>
                                    <p:animScale>
                                      <p:cBhvr>
                                        <p:cTn id="18" dur="1000" fill="hold"/>
                                        <p:tgtEl>
                                          <p:spTgt spid="13"/>
                                        </p:tgtEl>
                                      </p:cBhvr>
                                      <p:by x="125000" y="125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500" fill="hold"/>
                                        <p:tgtEl>
                                          <p:spTgt spid="13"/>
                                        </p:tgtEl>
                                      </p:cBhvr>
                                      <p:by x="80000" y="80000"/>
                                    </p:animScale>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wipe(left)">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5">
                                            <p:txEl>
                                              <p:pRg st="1" end="1"/>
                                            </p:txEl>
                                          </p:spTgt>
                                        </p:tgtEl>
                                        <p:attrNameLst>
                                          <p:attrName>style.visibility</p:attrName>
                                        </p:attrNameLst>
                                      </p:cBhvr>
                                      <p:to>
                                        <p:strVal val="visible"/>
                                      </p:to>
                                    </p:set>
                                    <p:animEffect transition="in" filter="wipe(left)">
                                      <p:cBhvr>
                                        <p:cTn id="44" dur="500"/>
                                        <p:tgtEl>
                                          <p:spTgt spid="5">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left)">
                                      <p:cBhvr>
                                        <p:cTn id="49" dur="500"/>
                                        <p:tgtEl>
                                          <p:spTgt spid="3"/>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5">
                                            <p:txEl>
                                              <p:pRg st="2" end="2"/>
                                            </p:txEl>
                                          </p:spTgt>
                                        </p:tgtEl>
                                        <p:attrNameLst>
                                          <p:attrName>style.visibility</p:attrName>
                                        </p:attrNameLst>
                                      </p:cBhvr>
                                      <p:to>
                                        <p:strVal val="visible"/>
                                      </p:to>
                                    </p:set>
                                    <p:animEffect transition="in" filter="wipe(left)">
                                      <p:cBhvr>
                                        <p:cTn id="53" dur="500"/>
                                        <p:tgtEl>
                                          <p:spTgt spid="5">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2304"/>
                                        </p:tgtEl>
                                        <p:attrNameLst>
                                          <p:attrName>style.visibility</p:attrName>
                                        </p:attrNameLst>
                                      </p:cBhvr>
                                      <p:to>
                                        <p:strVal val="visible"/>
                                      </p:to>
                                    </p:set>
                                    <p:animEffect transition="in" filter="wipe(left)">
                                      <p:cBhvr>
                                        <p:cTn id="58" dur="500"/>
                                        <p:tgtEl>
                                          <p:spTgt spid="1230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left)">
                                      <p:cBhvr>
                                        <p:cTn id="63" dur="500"/>
                                        <p:tgtEl>
                                          <p:spTgt spid="47"/>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lef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left)">
                                      <p:cBhvr>
                                        <p:cTn id="77" dur="500"/>
                                        <p:tgtEl>
                                          <p:spTgt spid="14"/>
                                        </p:tgtEl>
                                      </p:cBhvr>
                                    </p:animEffect>
                                  </p:childTnLst>
                                </p:cTn>
                              </p:par>
                            </p:childTnLst>
                          </p:cTn>
                        </p:par>
                        <p:par>
                          <p:cTn id="78" fill="hold">
                            <p:stCondLst>
                              <p:cond delay="500"/>
                            </p:stCondLst>
                            <p:childTnLst>
                              <p:par>
                                <p:cTn id="79" presetID="6" presetClass="emph" presetSubtype="0" fill="hold" nodeType="afterEffect">
                                  <p:stCondLst>
                                    <p:cond delay="0"/>
                                  </p:stCondLst>
                                  <p:childTnLst>
                                    <p:animScale>
                                      <p:cBhvr>
                                        <p:cTn id="80" dur="1000" fill="hold"/>
                                        <p:tgtEl>
                                          <p:spTgt spid="14"/>
                                        </p:tgtEl>
                                      </p:cBhvr>
                                      <p:by x="125000" y="125000"/>
                                    </p:animScale>
                                  </p:childTnLst>
                                </p:cTn>
                              </p:par>
                            </p:childTnLst>
                          </p:cTn>
                        </p:par>
                      </p:childTnLst>
                    </p:cTn>
                  </p:par>
                  <p:par>
                    <p:cTn id="81" fill="hold">
                      <p:stCondLst>
                        <p:cond delay="indefinite"/>
                      </p:stCondLst>
                      <p:childTnLst>
                        <p:par>
                          <p:cTn id="82" fill="hold">
                            <p:stCondLst>
                              <p:cond delay="0"/>
                            </p:stCondLst>
                            <p:childTnLst>
                              <p:par>
                                <p:cTn id="83" presetID="6" presetClass="emph" presetSubtype="0" fill="hold" nodeType="clickEffect">
                                  <p:stCondLst>
                                    <p:cond delay="0"/>
                                  </p:stCondLst>
                                  <p:childTnLst>
                                    <p:animScale>
                                      <p:cBhvr>
                                        <p:cTn id="84" dur="500" fill="hold"/>
                                        <p:tgtEl>
                                          <p:spTgt spid="14"/>
                                        </p:tgtEl>
                                      </p:cBhvr>
                                      <p:by x="80000" y="80000"/>
                                    </p:animScale>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12318"/>
                                        </p:tgtEl>
                                        <p:attrNameLst>
                                          <p:attrName>style.visibility</p:attrName>
                                        </p:attrNameLst>
                                      </p:cBhvr>
                                      <p:to>
                                        <p:strVal val="visible"/>
                                      </p:to>
                                    </p:set>
                                    <p:animEffect transition="in" filter="wipe(left)">
                                      <p:cBhvr>
                                        <p:cTn id="88" dur="500"/>
                                        <p:tgtEl>
                                          <p:spTgt spid="12318"/>
                                        </p:tgtEl>
                                      </p:cBhvr>
                                    </p:animEffect>
                                  </p:child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12319"/>
                                        </p:tgtEl>
                                        <p:attrNameLst>
                                          <p:attrName>style.visibility</p:attrName>
                                        </p:attrNameLst>
                                      </p:cBhvr>
                                      <p:to>
                                        <p:strVal val="visible"/>
                                      </p:to>
                                    </p:set>
                                    <p:animEffect transition="in" filter="wipe(left)">
                                      <p:cBhvr>
                                        <p:cTn id="92" dur="500"/>
                                        <p:tgtEl>
                                          <p:spTgt spid="1231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2316"/>
                                        </p:tgtEl>
                                        <p:attrNameLst>
                                          <p:attrName>style.visibility</p:attrName>
                                        </p:attrNameLst>
                                      </p:cBhvr>
                                      <p:to>
                                        <p:strVal val="visible"/>
                                      </p:to>
                                    </p:set>
                                    <p:animEffect transition="in" filter="wipe(left)">
                                      <p:cBhvr>
                                        <p:cTn id="97" dur="500"/>
                                        <p:tgtEl>
                                          <p:spTgt spid="12316"/>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12317"/>
                                        </p:tgtEl>
                                        <p:attrNameLst>
                                          <p:attrName>style.visibility</p:attrName>
                                        </p:attrNameLst>
                                      </p:cBhvr>
                                      <p:to>
                                        <p:strVal val="visible"/>
                                      </p:to>
                                    </p:set>
                                    <p:animEffect transition="in" filter="wipe(left)">
                                      <p:cBhvr>
                                        <p:cTn id="101" dur="500"/>
                                        <p:tgtEl>
                                          <p:spTgt spid="12317"/>
                                        </p:tgtEl>
                                      </p:cBhvr>
                                    </p:animEffect>
                                  </p:childTnLst>
                                </p:cTn>
                              </p:par>
                            </p:childTnLst>
                          </p:cTn>
                        </p:par>
                        <p:par>
                          <p:cTn id="102" fill="hold">
                            <p:stCondLst>
                              <p:cond delay="1000"/>
                            </p:stCondLst>
                            <p:childTnLst>
                              <p:par>
                                <p:cTn id="103" presetID="22" presetClass="entr" presetSubtype="8" fill="hold" nodeType="afterEffect">
                                  <p:stCondLst>
                                    <p:cond delay="500"/>
                                  </p:stCondLst>
                                  <p:childTnLst>
                                    <p:set>
                                      <p:cBhvr>
                                        <p:cTn id="104" dur="1" fill="hold">
                                          <p:stCondLst>
                                            <p:cond delay="0"/>
                                          </p:stCondLst>
                                        </p:cTn>
                                        <p:tgtEl>
                                          <p:spTgt spid="15"/>
                                        </p:tgtEl>
                                        <p:attrNameLst>
                                          <p:attrName>style.visibility</p:attrName>
                                        </p:attrNameLst>
                                      </p:cBhvr>
                                      <p:to>
                                        <p:strVal val="visible"/>
                                      </p:to>
                                    </p:set>
                                    <p:animEffect transition="in" filter="wipe(left)">
                                      <p:cBhvr>
                                        <p:cTn id="105" dur="500"/>
                                        <p:tgtEl>
                                          <p:spTgt spid="15"/>
                                        </p:tgtEl>
                                      </p:cBhvr>
                                    </p:animEffect>
                                  </p:childTnLst>
                                </p:cTn>
                              </p:par>
                            </p:childTnLst>
                          </p:cTn>
                        </p:par>
                        <p:par>
                          <p:cTn id="106" fill="hold">
                            <p:stCondLst>
                              <p:cond delay="2000"/>
                            </p:stCondLst>
                            <p:childTnLst>
                              <p:par>
                                <p:cTn id="107" presetID="6" presetClass="emph" presetSubtype="0" fill="hold" nodeType="afterEffect">
                                  <p:stCondLst>
                                    <p:cond delay="0"/>
                                  </p:stCondLst>
                                  <p:childTnLst>
                                    <p:animScale>
                                      <p:cBhvr>
                                        <p:cTn id="108" dur="1000" fill="hold"/>
                                        <p:tgtEl>
                                          <p:spTgt spid="15"/>
                                        </p:tgtEl>
                                      </p:cBhvr>
                                      <p:by x="125000" y="125000"/>
                                    </p:animScale>
                                  </p:childTnLst>
                                </p:cTn>
                              </p:par>
                            </p:childTnLst>
                          </p:cTn>
                        </p:par>
                      </p:childTnLst>
                    </p:cTn>
                  </p:par>
                  <p:par>
                    <p:cTn id="109" fill="hold">
                      <p:stCondLst>
                        <p:cond delay="indefinite"/>
                      </p:stCondLst>
                      <p:childTnLst>
                        <p:par>
                          <p:cTn id="110" fill="hold">
                            <p:stCondLst>
                              <p:cond delay="0"/>
                            </p:stCondLst>
                            <p:childTnLst>
                              <p:par>
                                <p:cTn id="111" presetID="6" presetClass="emph" presetSubtype="0" fill="hold" nodeType="clickEffect">
                                  <p:stCondLst>
                                    <p:cond delay="0"/>
                                  </p:stCondLst>
                                  <p:childTnLst>
                                    <p:animScale>
                                      <p:cBhvr>
                                        <p:cTn id="112" dur="500" fill="hold"/>
                                        <p:tgtEl>
                                          <p:spTgt spid="15"/>
                                        </p:tgtEl>
                                      </p:cBhvr>
                                      <p:by x="80000" y="80000"/>
                                    </p:animScale>
                                  </p:childTnLst>
                                </p:cTn>
                              </p:par>
                              <p:par>
                                <p:cTn id="113" presetID="22" presetClass="entr" presetSubtype="8"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wipe(left)">
                                      <p:cBhvr>
                                        <p:cTn id="115" dur="500"/>
                                        <p:tgtEl>
                                          <p:spTgt spid="18"/>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470042"/>
                                        </p:tgtEl>
                                        <p:attrNameLst>
                                          <p:attrName>style.visibility</p:attrName>
                                        </p:attrNameLst>
                                      </p:cBhvr>
                                      <p:to>
                                        <p:strVal val="visible"/>
                                      </p:to>
                                    </p:set>
                                    <p:animEffect transition="in" filter="wipe(left)">
                                      <p:cBhvr>
                                        <p:cTn id="118" dur="500"/>
                                        <p:tgtEl>
                                          <p:spTgt spid="470042"/>
                                        </p:tgtEl>
                                      </p:cBhvr>
                                    </p:animEffect>
                                  </p:childTnLst>
                                </p:cTn>
                              </p:par>
                            </p:childTnLst>
                          </p:cTn>
                        </p:par>
                        <p:par>
                          <p:cTn id="119" fill="hold">
                            <p:stCondLst>
                              <p:cond delay="500"/>
                            </p:stCondLst>
                            <p:childTnLst>
                              <p:par>
                                <p:cTn id="120" presetID="22" presetClass="entr" presetSubtype="8" fill="hold" nodeType="afterEffect">
                                  <p:stCondLst>
                                    <p:cond delay="0"/>
                                  </p:stCondLst>
                                  <p:childTnLst>
                                    <p:set>
                                      <p:cBhvr>
                                        <p:cTn id="121" dur="1" fill="hold">
                                          <p:stCondLst>
                                            <p:cond delay="0"/>
                                          </p:stCondLst>
                                        </p:cTn>
                                        <p:tgtEl>
                                          <p:spTgt spid="7"/>
                                        </p:tgtEl>
                                        <p:attrNameLst>
                                          <p:attrName>style.visibility</p:attrName>
                                        </p:attrNameLst>
                                      </p:cBhvr>
                                      <p:to>
                                        <p:strVal val="visible"/>
                                      </p:to>
                                    </p:set>
                                    <p:animEffect transition="in" filter="wipe(left)">
                                      <p:cBhvr>
                                        <p:cTn id="122" dur="500"/>
                                        <p:tgtEl>
                                          <p:spTgt spid="7"/>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51"/>
                                        </p:tgtEl>
                                        <p:attrNameLst>
                                          <p:attrName>style.visibility</p:attrName>
                                        </p:attrNameLst>
                                      </p:cBhvr>
                                      <p:to>
                                        <p:strVal val="visible"/>
                                      </p:to>
                                    </p:set>
                                    <p:animEffect transition="in" filter="wipe(left)">
                                      <p:cBhvr>
                                        <p:cTn id="127" dur="750"/>
                                        <p:tgtEl>
                                          <p:spTgt spid="51"/>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wipe(left)">
                                      <p:cBhvr>
                                        <p:cTn id="132" dur="500"/>
                                        <p:tgtEl>
                                          <p:spTgt spid="38"/>
                                        </p:tgtEl>
                                      </p:cBhvr>
                                    </p:animEffect>
                                  </p:childTnLst>
                                </p:cTn>
                              </p:par>
                            </p:childTnLst>
                          </p:cTn>
                        </p:par>
                        <p:par>
                          <p:cTn id="133" fill="hold">
                            <p:stCondLst>
                              <p:cond delay="500"/>
                            </p:stCondLst>
                            <p:childTnLst>
                              <p:par>
                                <p:cTn id="134" presetID="22" presetClass="entr" presetSubtype="8" fill="hold" nodeType="afterEffect">
                                  <p:stCondLst>
                                    <p:cond delay="0"/>
                                  </p:stCondLst>
                                  <p:childTnLst>
                                    <p:set>
                                      <p:cBhvr>
                                        <p:cTn id="135" dur="1" fill="hold">
                                          <p:stCondLst>
                                            <p:cond delay="0"/>
                                          </p:stCondLst>
                                        </p:cTn>
                                        <p:tgtEl>
                                          <p:spTgt spid="17"/>
                                        </p:tgtEl>
                                        <p:attrNameLst>
                                          <p:attrName>style.visibility</p:attrName>
                                        </p:attrNameLst>
                                      </p:cBhvr>
                                      <p:to>
                                        <p:strVal val="visible"/>
                                      </p:to>
                                    </p:set>
                                    <p:animEffect transition="in" filter="wipe(left)">
                                      <p:cBhvr>
                                        <p:cTn id="136" dur="500"/>
                                        <p:tgtEl>
                                          <p:spTgt spid="17"/>
                                        </p:tgtEl>
                                      </p:cBhvr>
                                    </p:animEffect>
                                  </p:childTnLst>
                                </p:cTn>
                              </p:par>
                            </p:childTnLst>
                          </p:cTn>
                        </p:par>
                        <p:par>
                          <p:cTn id="137" fill="hold">
                            <p:stCondLst>
                              <p:cond delay="1000"/>
                            </p:stCondLst>
                            <p:childTnLst>
                              <p:par>
                                <p:cTn id="138" presetID="22" presetClass="entr" presetSubtype="8"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Effect transition="in" filter="wipe(left)">
                                      <p:cBhvr>
                                        <p:cTn id="140" dur="500"/>
                                        <p:tgtEl>
                                          <p:spTgt spid="39"/>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nodeType="clickEffect">
                                  <p:stCondLst>
                                    <p:cond delay="0"/>
                                  </p:stCondLst>
                                  <p:childTnLst>
                                    <p:set>
                                      <p:cBhvr>
                                        <p:cTn id="144" dur="1" fill="hold">
                                          <p:stCondLst>
                                            <p:cond delay="0"/>
                                          </p:stCondLst>
                                        </p:cTn>
                                        <p:tgtEl>
                                          <p:spTgt spid="37"/>
                                        </p:tgtEl>
                                        <p:attrNameLst>
                                          <p:attrName>style.visibility</p:attrName>
                                        </p:attrNameLst>
                                      </p:cBhvr>
                                      <p:to>
                                        <p:strVal val="visible"/>
                                      </p:to>
                                    </p:set>
                                    <p:animEffect transition="in" filter="wipe(left)">
                                      <p:cBhvr>
                                        <p:cTn id="145" dur="500"/>
                                        <p:tgtEl>
                                          <p:spTgt spid="37"/>
                                        </p:tgtEl>
                                      </p:cBhvr>
                                    </p:animEffect>
                                  </p:childTnLst>
                                </p:cTn>
                              </p:par>
                            </p:childTnLst>
                          </p:cTn>
                        </p:par>
                        <p:par>
                          <p:cTn id="146" fill="hold">
                            <p:stCondLst>
                              <p:cond delay="500"/>
                            </p:stCondLst>
                            <p:childTnLst>
                              <p:par>
                                <p:cTn id="147" presetID="22" presetClass="entr" presetSubtype="8" fill="hold" grpId="0" nodeType="afterEffect">
                                  <p:stCondLst>
                                    <p:cond delay="500"/>
                                  </p:stCondLst>
                                  <p:childTnLst>
                                    <p:set>
                                      <p:cBhvr>
                                        <p:cTn id="148" dur="1" fill="hold">
                                          <p:stCondLst>
                                            <p:cond delay="0"/>
                                          </p:stCondLst>
                                        </p:cTn>
                                        <p:tgtEl>
                                          <p:spTgt spid="40"/>
                                        </p:tgtEl>
                                        <p:attrNameLst>
                                          <p:attrName>style.visibility</p:attrName>
                                        </p:attrNameLst>
                                      </p:cBhvr>
                                      <p:to>
                                        <p:strVal val="visible"/>
                                      </p:to>
                                    </p:set>
                                    <p:animEffect transition="in" filter="wipe(left)">
                                      <p:cBhvr>
                                        <p:cTn id="149" dur="500"/>
                                        <p:tgtEl>
                                          <p:spTgt spid="40"/>
                                        </p:tgtEl>
                                      </p:cBhvr>
                                    </p:animEffect>
                                  </p:childTnLst>
                                </p:cTn>
                              </p:par>
                            </p:childTnLst>
                          </p:cTn>
                        </p:par>
                        <p:par>
                          <p:cTn id="150" fill="hold">
                            <p:stCondLst>
                              <p:cond delay="1500"/>
                            </p:stCondLst>
                            <p:childTnLst>
                              <p:par>
                                <p:cTn id="151" presetID="22" presetClass="entr" presetSubtype="8" fill="hold" nodeType="afterEffect">
                                  <p:stCondLst>
                                    <p:cond delay="0"/>
                                  </p:stCondLst>
                                  <p:childTnLst>
                                    <p:set>
                                      <p:cBhvr>
                                        <p:cTn id="152" dur="1" fill="hold">
                                          <p:stCondLst>
                                            <p:cond delay="0"/>
                                          </p:stCondLst>
                                        </p:cTn>
                                        <p:tgtEl>
                                          <p:spTgt spid="20"/>
                                        </p:tgtEl>
                                        <p:attrNameLst>
                                          <p:attrName>style.visibility</p:attrName>
                                        </p:attrNameLst>
                                      </p:cBhvr>
                                      <p:to>
                                        <p:strVal val="visible"/>
                                      </p:to>
                                    </p:set>
                                    <p:animEffect transition="in" filter="wipe(left)">
                                      <p:cBhvr>
                                        <p:cTn id="153" dur="500"/>
                                        <p:tgtEl>
                                          <p:spTgt spid="20"/>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nodeType="clickEffect">
                                  <p:stCondLst>
                                    <p:cond delay="0"/>
                                  </p:stCondLst>
                                  <p:childTnLst>
                                    <p:set>
                                      <p:cBhvr>
                                        <p:cTn id="157" dur="1" fill="hold">
                                          <p:stCondLst>
                                            <p:cond delay="0"/>
                                          </p:stCondLst>
                                        </p:cTn>
                                        <p:tgtEl>
                                          <p:spTgt spid="10"/>
                                        </p:tgtEl>
                                        <p:attrNameLst>
                                          <p:attrName>style.visibility</p:attrName>
                                        </p:attrNameLst>
                                      </p:cBhvr>
                                      <p:to>
                                        <p:strVal val="visible"/>
                                      </p:to>
                                    </p:set>
                                    <p:animEffect transition="in" filter="wipe(left)">
                                      <p:cBhvr>
                                        <p:cTn id="158" dur="500"/>
                                        <p:tgtEl>
                                          <p:spTgt spid="10"/>
                                        </p:tgtEl>
                                      </p:cBhvr>
                                    </p:animEffect>
                                  </p:childTnLst>
                                </p:cTn>
                              </p:par>
                            </p:childTnLst>
                          </p:cTn>
                        </p:par>
                        <p:par>
                          <p:cTn id="159" fill="hold">
                            <p:stCondLst>
                              <p:cond delay="500"/>
                            </p:stCondLst>
                            <p:childTnLst>
                              <p:par>
                                <p:cTn id="160" presetID="22" presetClass="entr" presetSubtype="8" fill="hold" grpId="0" nodeType="afterEffect">
                                  <p:stCondLst>
                                    <p:cond delay="0"/>
                                  </p:stCondLst>
                                  <p:childTnLst>
                                    <p:set>
                                      <p:cBhvr>
                                        <p:cTn id="161" dur="1" fill="hold">
                                          <p:stCondLst>
                                            <p:cond delay="0"/>
                                          </p:stCondLst>
                                        </p:cTn>
                                        <p:tgtEl>
                                          <p:spTgt spid="12305"/>
                                        </p:tgtEl>
                                        <p:attrNameLst>
                                          <p:attrName>style.visibility</p:attrName>
                                        </p:attrNameLst>
                                      </p:cBhvr>
                                      <p:to>
                                        <p:strVal val="visible"/>
                                      </p:to>
                                    </p:set>
                                    <p:animEffect transition="in" filter="wipe(left)">
                                      <p:cBhvr>
                                        <p:cTn id="162" dur="500"/>
                                        <p:tgtEl>
                                          <p:spTgt spid="12305"/>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48"/>
                                        </p:tgtEl>
                                        <p:attrNameLst>
                                          <p:attrName>style.visibility</p:attrName>
                                        </p:attrNameLst>
                                      </p:cBhvr>
                                      <p:to>
                                        <p:strVal val="visible"/>
                                      </p:to>
                                    </p:set>
                                    <p:animEffect transition="in" filter="wipe(left)">
                                      <p:cBhvr>
                                        <p:cTn id="167" dur="500"/>
                                        <p:tgtEl>
                                          <p:spTgt spid="48"/>
                                        </p:tgtEl>
                                      </p:cBhvr>
                                    </p:animEffect>
                                  </p:childTnLst>
                                </p:cTn>
                              </p:par>
                            </p:childTnLst>
                          </p:cTn>
                        </p:par>
                        <p:par>
                          <p:cTn id="168" fill="hold">
                            <p:stCondLst>
                              <p:cond delay="500"/>
                            </p:stCondLst>
                            <p:childTnLst>
                              <p:par>
                                <p:cTn id="169" presetID="22" presetClass="entr" presetSubtype="8" fill="hold" nodeType="afterEffect">
                                  <p:stCondLst>
                                    <p:cond delay="0"/>
                                  </p:stCondLst>
                                  <p:childTnLst>
                                    <p:set>
                                      <p:cBhvr>
                                        <p:cTn id="170" dur="1" fill="hold">
                                          <p:stCondLst>
                                            <p:cond delay="0"/>
                                          </p:stCondLst>
                                        </p:cTn>
                                        <p:tgtEl>
                                          <p:spTgt spid="43"/>
                                        </p:tgtEl>
                                        <p:attrNameLst>
                                          <p:attrName>style.visibility</p:attrName>
                                        </p:attrNameLst>
                                      </p:cBhvr>
                                      <p:to>
                                        <p:strVal val="visible"/>
                                      </p:to>
                                    </p:set>
                                    <p:animEffect transition="in" filter="wipe(left)">
                                      <p:cBhvr>
                                        <p:cTn id="171" dur="500"/>
                                        <p:tgtEl>
                                          <p:spTgt spid="43"/>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nodeType="clickEffect">
                                  <p:stCondLst>
                                    <p:cond delay="0"/>
                                  </p:stCondLst>
                                  <p:childTnLst>
                                    <p:set>
                                      <p:cBhvr>
                                        <p:cTn id="175" dur="1" fill="hold">
                                          <p:stCondLst>
                                            <p:cond delay="0"/>
                                          </p:stCondLst>
                                        </p:cTn>
                                        <p:tgtEl>
                                          <p:spTgt spid="46"/>
                                        </p:tgtEl>
                                        <p:attrNameLst>
                                          <p:attrName>style.visibility</p:attrName>
                                        </p:attrNameLst>
                                      </p:cBhvr>
                                      <p:to>
                                        <p:strVal val="visible"/>
                                      </p:to>
                                    </p:set>
                                    <p:animEffect transition="in" filter="wipe(left)">
                                      <p:cBhvr>
                                        <p:cTn id="176" dur="500"/>
                                        <p:tgtEl>
                                          <p:spTgt spid="46"/>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8" fill="hold" nodeType="clickEffect">
                                  <p:stCondLst>
                                    <p:cond delay="0"/>
                                  </p:stCondLst>
                                  <p:childTnLst>
                                    <p:set>
                                      <p:cBhvr>
                                        <p:cTn id="180" dur="1" fill="hold">
                                          <p:stCondLst>
                                            <p:cond delay="0"/>
                                          </p:stCondLst>
                                        </p:cTn>
                                        <p:tgtEl>
                                          <p:spTgt spid="16"/>
                                        </p:tgtEl>
                                        <p:attrNameLst>
                                          <p:attrName>style.visibility</p:attrName>
                                        </p:attrNameLst>
                                      </p:cBhvr>
                                      <p:to>
                                        <p:strVal val="visible"/>
                                      </p:to>
                                    </p:set>
                                    <p:animEffect transition="in" filter="wipe(left)">
                                      <p:cBhvr>
                                        <p:cTn id="181" dur="500"/>
                                        <p:tgtEl>
                                          <p:spTgt spid="16"/>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8" fill="hold" grpId="0" nodeType="clickEffect">
                                  <p:stCondLst>
                                    <p:cond delay="0"/>
                                  </p:stCondLst>
                                  <p:childTnLst>
                                    <p:set>
                                      <p:cBhvr>
                                        <p:cTn id="185" dur="1" fill="hold">
                                          <p:stCondLst>
                                            <p:cond delay="0"/>
                                          </p:stCondLst>
                                        </p:cTn>
                                        <p:tgtEl>
                                          <p:spTgt spid="59"/>
                                        </p:tgtEl>
                                        <p:attrNameLst>
                                          <p:attrName>style.visibility</p:attrName>
                                        </p:attrNameLst>
                                      </p:cBhvr>
                                      <p:to>
                                        <p:strVal val="visible"/>
                                      </p:to>
                                    </p:set>
                                    <p:animEffect transition="in" filter="wipe(left)">
                                      <p:cBhvr>
                                        <p:cTn id="186" dur="500"/>
                                        <p:tgtEl>
                                          <p:spTgt spid="59"/>
                                        </p:tgtEl>
                                      </p:cBhvr>
                                    </p:animEffect>
                                  </p:childTnLst>
                                </p:cTn>
                              </p:par>
                            </p:childTnLst>
                          </p:cTn>
                        </p:par>
                        <p:par>
                          <p:cTn id="187" fill="hold">
                            <p:stCondLst>
                              <p:cond delay="500"/>
                            </p:stCondLst>
                            <p:childTnLst>
                              <p:par>
                                <p:cTn id="188" presetID="6" presetClass="emph" presetSubtype="0" fill="hold" nodeType="afterEffect">
                                  <p:stCondLst>
                                    <p:cond delay="0"/>
                                  </p:stCondLst>
                                  <p:childTnLst>
                                    <p:animScale>
                                      <p:cBhvr>
                                        <p:cTn id="189" dur="1000" fill="hold"/>
                                        <p:tgtEl>
                                          <p:spTgt spid="16"/>
                                        </p:tgtEl>
                                      </p:cBhvr>
                                      <p:by x="125000" y="125000"/>
                                    </p:animScale>
                                  </p:childTnLst>
                                </p:cTn>
                              </p:par>
                            </p:childTnLst>
                          </p:cTn>
                        </p:par>
                      </p:childTnLst>
                    </p:cTn>
                  </p:par>
                  <p:par>
                    <p:cTn id="190" fill="hold">
                      <p:stCondLst>
                        <p:cond delay="indefinite"/>
                      </p:stCondLst>
                      <p:childTnLst>
                        <p:par>
                          <p:cTn id="191" fill="hold">
                            <p:stCondLst>
                              <p:cond delay="0"/>
                            </p:stCondLst>
                            <p:childTnLst>
                              <p:par>
                                <p:cTn id="192" presetID="6" presetClass="emph" presetSubtype="0" fill="hold" nodeType="clickEffect">
                                  <p:stCondLst>
                                    <p:cond delay="0"/>
                                  </p:stCondLst>
                                  <p:childTnLst>
                                    <p:animScale>
                                      <p:cBhvr>
                                        <p:cTn id="193" dur="500" fill="hold"/>
                                        <p:tgtEl>
                                          <p:spTgt spid="16"/>
                                        </p:tgtEl>
                                      </p:cBhvr>
                                      <p:by x="80000" y="80000"/>
                                    </p:animScale>
                                  </p:childTnLst>
                                </p:cTn>
                              </p:par>
                            </p:childTnLst>
                          </p:cTn>
                        </p:par>
                      </p:childTnLst>
                    </p:cTn>
                  </p:par>
                  <p:par>
                    <p:cTn id="194" fill="hold">
                      <p:stCondLst>
                        <p:cond delay="indefinite"/>
                      </p:stCondLst>
                      <p:childTnLst>
                        <p:par>
                          <p:cTn id="195" fill="hold">
                            <p:stCondLst>
                              <p:cond delay="0"/>
                            </p:stCondLst>
                            <p:childTnLst>
                              <p:par>
                                <p:cTn id="196" presetID="22" presetClass="entr" presetSubtype="8" fill="hold" nodeType="clickEffect">
                                  <p:stCondLst>
                                    <p:cond delay="0"/>
                                  </p:stCondLst>
                                  <p:childTnLst>
                                    <p:set>
                                      <p:cBhvr>
                                        <p:cTn id="197" dur="1" fill="hold">
                                          <p:stCondLst>
                                            <p:cond delay="0"/>
                                          </p:stCondLst>
                                        </p:cTn>
                                        <p:tgtEl>
                                          <p:spTgt spid="470047"/>
                                        </p:tgtEl>
                                        <p:attrNameLst>
                                          <p:attrName>style.visibility</p:attrName>
                                        </p:attrNameLst>
                                      </p:cBhvr>
                                      <p:to>
                                        <p:strVal val="visible"/>
                                      </p:to>
                                    </p:set>
                                    <p:animEffect transition="in" filter="wipe(left)">
                                      <p:cBhvr>
                                        <p:cTn id="198" dur="500"/>
                                        <p:tgtEl>
                                          <p:spTgt spid="470047"/>
                                        </p:tgtEl>
                                      </p:cBhvr>
                                    </p:animEffect>
                                  </p:childTnLst>
                                </p:cTn>
                              </p:par>
                            </p:childTnLst>
                          </p:cTn>
                        </p:par>
                        <p:par>
                          <p:cTn id="199" fill="hold">
                            <p:stCondLst>
                              <p:cond delay="500"/>
                            </p:stCondLst>
                            <p:childTnLst>
                              <p:par>
                                <p:cTn id="200" presetID="6" presetClass="emph" presetSubtype="0" fill="hold" nodeType="afterEffect">
                                  <p:stCondLst>
                                    <p:cond delay="0"/>
                                  </p:stCondLst>
                                  <p:childTnLst>
                                    <p:animScale>
                                      <p:cBhvr>
                                        <p:cTn id="201" dur="1000" fill="hold"/>
                                        <p:tgtEl>
                                          <p:spTgt spid="470047"/>
                                        </p:tgtEl>
                                      </p:cBhvr>
                                      <p:by x="125000" y="125000"/>
                                    </p:animScale>
                                  </p:childTnLst>
                                </p:cTn>
                              </p:par>
                            </p:childTnLst>
                          </p:cTn>
                        </p:par>
                      </p:childTnLst>
                    </p:cTn>
                  </p:par>
                  <p:par>
                    <p:cTn id="202" fill="hold">
                      <p:stCondLst>
                        <p:cond delay="indefinite"/>
                      </p:stCondLst>
                      <p:childTnLst>
                        <p:par>
                          <p:cTn id="203" fill="hold">
                            <p:stCondLst>
                              <p:cond delay="0"/>
                            </p:stCondLst>
                            <p:childTnLst>
                              <p:par>
                                <p:cTn id="204" presetID="6" presetClass="emph" presetSubtype="0" fill="hold" nodeType="clickEffect">
                                  <p:stCondLst>
                                    <p:cond delay="0"/>
                                  </p:stCondLst>
                                  <p:childTnLst>
                                    <p:animScale>
                                      <p:cBhvr>
                                        <p:cTn id="205" dur="500" fill="hold"/>
                                        <p:tgtEl>
                                          <p:spTgt spid="470047"/>
                                        </p:tgtEl>
                                      </p:cBhvr>
                                      <p:by x="80000" y="80000"/>
                                    </p:animScale>
                                  </p:childTnLst>
                                </p:cTn>
                              </p:par>
                              <p:par>
                                <p:cTn id="206" presetID="22" presetClass="entr" presetSubtype="8" fill="hold" grpId="0" nodeType="withEffect">
                                  <p:stCondLst>
                                    <p:cond delay="0"/>
                                  </p:stCondLst>
                                  <p:childTnLst>
                                    <p:set>
                                      <p:cBhvr>
                                        <p:cTn id="207" dur="1" fill="hold">
                                          <p:stCondLst>
                                            <p:cond delay="0"/>
                                          </p:stCondLst>
                                        </p:cTn>
                                        <p:tgtEl>
                                          <p:spTgt spid="21"/>
                                        </p:tgtEl>
                                        <p:attrNameLst>
                                          <p:attrName>style.visibility</p:attrName>
                                        </p:attrNameLst>
                                      </p:cBhvr>
                                      <p:to>
                                        <p:strVal val="visible"/>
                                      </p:to>
                                    </p:set>
                                    <p:animEffect transition="in" filter="wipe(left)">
                                      <p:cBhvr>
                                        <p:cTn id="208" dur="500"/>
                                        <p:tgtEl>
                                          <p:spTgt spid="21"/>
                                        </p:tgtEl>
                                      </p:cBhvr>
                                    </p:animEffect>
                                  </p:childTnLst>
                                </p:cTn>
                              </p:par>
                            </p:childTnLst>
                          </p:cTn>
                        </p:par>
                      </p:childTnLst>
                    </p:cTn>
                  </p:par>
                  <p:par>
                    <p:cTn id="209" fill="hold">
                      <p:stCondLst>
                        <p:cond delay="indefinite"/>
                      </p:stCondLst>
                      <p:childTnLst>
                        <p:par>
                          <p:cTn id="210" fill="hold">
                            <p:stCondLst>
                              <p:cond delay="0"/>
                            </p:stCondLst>
                            <p:childTnLst>
                              <p:par>
                                <p:cTn id="211" presetID="22" presetClass="entr" presetSubtype="8" fill="hold" nodeType="clickEffect">
                                  <p:stCondLst>
                                    <p:cond delay="0"/>
                                  </p:stCondLst>
                                  <p:childTnLst>
                                    <p:set>
                                      <p:cBhvr>
                                        <p:cTn id="212" dur="1" fill="hold">
                                          <p:stCondLst>
                                            <p:cond delay="0"/>
                                          </p:stCondLst>
                                        </p:cTn>
                                        <p:tgtEl>
                                          <p:spTgt spid="470048"/>
                                        </p:tgtEl>
                                        <p:attrNameLst>
                                          <p:attrName>style.visibility</p:attrName>
                                        </p:attrNameLst>
                                      </p:cBhvr>
                                      <p:to>
                                        <p:strVal val="visible"/>
                                      </p:to>
                                    </p:set>
                                    <p:animEffect transition="in" filter="wipe(left)">
                                      <p:cBhvr>
                                        <p:cTn id="213" dur="500"/>
                                        <p:tgtEl>
                                          <p:spTgt spid="470048"/>
                                        </p:tgtEl>
                                      </p:cBhvr>
                                    </p:animEffect>
                                  </p:childTnLst>
                                </p:cTn>
                              </p:par>
                              <p:par>
                                <p:cTn id="214" presetID="22" presetClass="entr" presetSubtype="8" fill="hold" grpId="0" nodeType="withEffect">
                                  <p:stCondLst>
                                    <p:cond delay="0"/>
                                  </p:stCondLst>
                                  <p:childTnLst>
                                    <p:set>
                                      <p:cBhvr>
                                        <p:cTn id="215" dur="1" fill="hold">
                                          <p:stCondLst>
                                            <p:cond delay="0"/>
                                          </p:stCondLst>
                                        </p:cTn>
                                        <p:tgtEl>
                                          <p:spTgt spid="22"/>
                                        </p:tgtEl>
                                        <p:attrNameLst>
                                          <p:attrName>style.visibility</p:attrName>
                                        </p:attrNameLst>
                                      </p:cBhvr>
                                      <p:to>
                                        <p:strVal val="visible"/>
                                      </p:to>
                                    </p:set>
                                    <p:animEffect transition="in" filter="wipe(left)">
                                      <p:cBhvr>
                                        <p:cTn id="216" dur="500"/>
                                        <p:tgtEl>
                                          <p:spTgt spid="22"/>
                                        </p:tgtEl>
                                      </p:cBhvr>
                                    </p:animEffect>
                                  </p:childTnLst>
                                </p:cTn>
                              </p:par>
                            </p:childTnLst>
                          </p:cTn>
                        </p:par>
                        <p:par>
                          <p:cTn id="217" fill="hold">
                            <p:stCondLst>
                              <p:cond delay="500"/>
                            </p:stCondLst>
                            <p:childTnLst>
                              <p:par>
                                <p:cTn id="218" presetID="6" presetClass="emph" presetSubtype="0" fill="hold" nodeType="afterEffect">
                                  <p:stCondLst>
                                    <p:cond delay="0"/>
                                  </p:stCondLst>
                                  <p:childTnLst>
                                    <p:animScale>
                                      <p:cBhvr>
                                        <p:cTn id="219" dur="1000" fill="hold"/>
                                        <p:tgtEl>
                                          <p:spTgt spid="470048"/>
                                        </p:tgtEl>
                                      </p:cBhvr>
                                      <p:by x="125000" y="125000"/>
                                    </p:animScale>
                                  </p:childTnLst>
                                </p:cTn>
                              </p:par>
                            </p:childTnLst>
                          </p:cTn>
                        </p:par>
                      </p:childTnLst>
                    </p:cTn>
                  </p:par>
                  <p:par>
                    <p:cTn id="220" fill="hold">
                      <p:stCondLst>
                        <p:cond delay="indefinite"/>
                      </p:stCondLst>
                      <p:childTnLst>
                        <p:par>
                          <p:cTn id="221" fill="hold">
                            <p:stCondLst>
                              <p:cond delay="0"/>
                            </p:stCondLst>
                            <p:childTnLst>
                              <p:par>
                                <p:cTn id="222" presetID="6" presetClass="emph" presetSubtype="0" fill="hold" nodeType="clickEffect">
                                  <p:stCondLst>
                                    <p:cond delay="0"/>
                                  </p:stCondLst>
                                  <p:childTnLst>
                                    <p:animScale>
                                      <p:cBhvr>
                                        <p:cTn id="223" dur="500" fill="hold"/>
                                        <p:tgtEl>
                                          <p:spTgt spid="470048"/>
                                        </p:tgtEl>
                                      </p:cBhvr>
                                      <p:by x="80000" y="80000"/>
                                    </p:animScale>
                                  </p:childTnLst>
                                </p:cTn>
                              </p:par>
                            </p:childTnLst>
                          </p:cTn>
                        </p:par>
                        <p:par>
                          <p:cTn id="224" fill="hold">
                            <p:stCondLst>
                              <p:cond delay="500"/>
                            </p:stCondLst>
                            <p:childTnLst>
                              <p:par>
                                <p:cTn id="225" presetID="22" presetClass="entr" presetSubtype="4" fill="hold" grpId="0" nodeType="afterEffect">
                                  <p:stCondLst>
                                    <p:cond delay="0"/>
                                  </p:stCondLst>
                                  <p:childTnLst>
                                    <p:set>
                                      <p:cBhvr>
                                        <p:cTn id="226" dur="1" fill="hold">
                                          <p:stCondLst>
                                            <p:cond delay="0"/>
                                          </p:stCondLst>
                                        </p:cTn>
                                        <p:tgtEl>
                                          <p:spTgt spid="45"/>
                                        </p:tgtEl>
                                        <p:attrNameLst>
                                          <p:attrName>style.visibility</p:attrName>
                                        </p:attrNameLst>
                                      </p:cBhvr>
                                      <p:to>
                                        <p:strVal val="visible"/>
                                      </p:to>
                                    </p:set>
                                    <p:animEffect transition="in" filter="wipe(down)">
                                      <p:cBhvr>
                                        <p:cTn id="227" dur="500"/>
                                        <p:tgtEl>
                                          <p:spTgt spid="45"/>
                                        </p:tgtEl>
                                      </p:cBhvr>
                                    </p:animEffect>
                                  </p:childTnLst>
                                </p:cTn>
                              </p:par>
                            </p:childTnLst>
                          </p:cTn>
                        </p:par>
                      </p:childTnLst>
                    </p:cTn>
                  </p:par>
                  <p:par>
                    <p:cTn id="228" fill="hold">
                      <p:stCondLst>
                        <p:cond delay="indefinite"/>
                      </p:stCondLst>
                      <p:childTnLst>
                        <p:par>
                          <p:cTn id="229" fill="hold">
                            <p:stCondLst>
                              <p:cond delay="0"/>
                            </p:stCondLst>
                            <p:childTnLst>
                              <p:par>
                                <p:cTn id="230" presetID="22" presetClass="entr" presetSubtype="8" fill="hold" nodeType="clickEffect">
                                  <p:stCondLst>
                                    <p:cond delay="0"/>
                                  </p:stCondLst>
                                  <p:childTnLst>
                                    <p:set>
                                      <p:cBhvr>
                                        <p:cTn id="231" dur="1" fill="hold">
                                          <p:stCondLst>
                                            <p:cond delay="0"/>
                                          </p:stCondLst>
                                        </p:cTn>
                                        <p:tgtEl>
                                          <p:spTgt spid="23"/>
                                        </p:tgtEl>
                                        <p:attrNameLst>
                                          <p:attrName>style.visibility</p:attrName>
                                        </p:attrNameLst>
                                      </p:cBhvr>
                                      <p:to>
                                        <p:strVal val="visible"/>
                                      </p:to>
                                    </p:set>
                                    <p:animEffect transition="in" filter="wipe(left)">
                                      <p:cBhvr>
                                        <p:cTn id="232" dur="500"/>
                                        <p:tgtEl>
                                          <p:spTgt spid="23"/>
                                        </p:tgtEl>
                                      </p:cBhvr>
                                    </p:animEffect>
                                  </p:childTnLst>
                                </p:cTn>
                              </p:par>
                            </p:childTnLst>
                          </p:cTn>
                        </p:par>
                        <p:par>
                          <p:cTn id="233" fill="hold">
                            <p:stCondLst>
                              <p:cond delay="500"/>
                            </p:stCondLst>
                            <p:childTnLst>
                              <p:par>
                                <p:cTn id="234" presetID="22" presetClass="entr" presetSubtype="8" fill="hold" grpId="0" nodeType="afterEffect">
                                  <p:stCondLst>
                                    <p:cond delay="0"/>
                                  </p:stCondLst>
                                  <p:childTnLst>
                                    <p:set>
                                      <p:cBhvr>
                                        <p:cTn id="235" dur="1" fill="hold">
                                          <p:stCondLst>
                                            <p:cond delay="0"/>
                                          </p:stCondLst>
                                        </p:cTn>
                                        <p:tgtEl>
                                          <p:spTgt spid="55"/>
                                        </p:tgtEl>
                                        <p:attrNameLst>
                                          <p:attrName>style.visibility</p:attrName>
                                        </p:attrNameLst>
                                      </p:cBhvr>
                                      <p:to>
                                        <p:strVal val="visible"/>
                                      </p:to>
                                    </p:set>
                                    <p:animEffect transition="in" filter="wipe(left)">
                                      <p:cBhvr>
                                        <p:cTn id="236" dur="500"/>
                                        <p:tgtEl>
                                          <p:spTgt spid="55"/>
                                        </p:tgtEl>
                                      </p:cBhvr>
                                    </p:animEffect>
                                  </p:childTnLst>
                                </p:cTn>
                              </p:par>
                            </p:childTnLst>
                          </p:cTn>
                        </p:par>
                      </p:childTnLst>
                    </p:cTn>
                  </p:par>
                  <p:par>
                    <p:cTn id="237" fill="hold">
                      <p:stCondLst>
                        <p:cond delay="indefinite"/>
                      </p:stCondLst>
                      <p:childTnLst>
                        <p:par>
                          <p:cTn id="238" fill="hold">
                            <p:stCondLst>
                              <p:cond delay="0"/>
                            </p:stCondLst>
                            <p:childTnLst>
                              <p:par>
                                <p:cTn id="239" presetID="22" presetClass="entr" presetSubtype="8" fill="hold" grpId="0" nodeType="clickEffect">
                                  <p:stCondLst>
                                    <p:cond delay="0"/>
                                  </p:stCondLst>
                                  <p:childTnLst>
                                    <p:set>
                                      <p:cBhvr>
                                        <p:cTn id="240" dur="1" fill="hold">
                                          <p:stCondLst>
                                            <p:cond delay="0"/>
                                          </p:stCondLst>
                                        </p:cTn>
                                        <p:tgtEl>
                                          <p:spTgt spid="56"/>
                                        </p:tgtEl>
                                        <p:attrNameLst>
                                          <p:attrName>style.visibility</p:attrName>
                                        </p:attrNameLst>
                                      </p:cBhvr>
                                      <p:to>
                                        <p:strVal val="visible"/>
                                      </p:to>
                                    </p:set>
                                    <p:animEffect transition="in" filter="wipe(left)">
                                      <p:cBhvr>
                                        <p:cTn id="241" dur="500"/>
                                        <p:tgtEl>
                                          <p:spTgt spid="56"/>
                                        </p:tgtEl>
                                      </p:cBhvr>
                                    </p:animEffect>
                                  </p:childTnLst>
                                </p:cTn>
                              </p:par>
                            </p:childTnLst>
                          </p:cTn>
                        </p:par>
                      </p:childTnLst>
                    </p:cTn>
                  </p:par>
                  <p:par>
                    <p:cTn id="242" fill="hold">
                      <p:stCondLst>
                        <p:cond delay="indefinite"/>
                      </p:stCondLst>
                      <p:childTnLst>
                        <p:par>
                          <p:cTn id="243" fill="hold">
                            <p:stCondLst>
                              <p:cond delay="0"/>
                            </p:stCondLst>
                            <p:childTnLst>
                              <p:par>
                                <p:cTn id="244" presetID="22" presetClass="entr" presetSubtype="8" fill="hold" grpId="0" nodeType="clickEffect">
                                  <p:stCondLst>
                                    <p:cond delay="0"/>
                                  </p:stCondLst>
                                  <p:childTnLst>
                                    <p:set>
                                      <p:cBhvr>
                                        <p:cTn id="245" dur="1" fill="hold">
                                          <p:stCondLst>
                                            <p:cond delay="0"/>
                                          </p:stCondLst>
                                        </p:cTn>
                                        <p:tgtEl>
                                          <p:spTgt spid="57"/>
                                        </p:tgtEl>
                                        <p:attrNameLst>
                                          <p:attrName>style.visibility</p:attrName>
                                        </p:attrNameLst>
                                      </p:cBhvr>
                                      <p:to>
                                        <p:strVal val="visible"/>
                                      </p:to>
                                    </p:set>
                                    <p:animEffect transition="in" filter="wipe(left)">
                                      <p:cBhvr>
                                        <p:cTn id="246" dur="500"/>
                                        <p:tgtEl>
                                          <p:spTgt spid="57"/>
                                        </p:tgtEl>
                                      </p:cBhvr>
                                    </p:animEffect>
                                  </p:childTnLst>
                                </p:cTn>
                              </p:par>
                            </p:childTnLst>
                          </p:cTn>
                        </p:par>
                        <p:par>
                          <p:cTn id="247" fill="hold">
                            <p:stCondLst>
                              <p:cond delay="500"/>
                            </p:stCondLst>
                            <p:childTnLst>
                              <p:par>
                                <p:cTn id="248" presetID="22" presetClass="entr" presetSubtype="8" fill="hold" grpId="0" nodeType="afterEffect">
                                  <p:stCondLst>
                                    <p:cond delay="0"/>
                                  </p:stCondLst>
                                  <p:childTnLst>
                                    <p:set>
                                      <p:cBhvr>
                                        <p:cTn id="249" dur="1" fill="hold">
                                          <p:stCondLst>
                                            <p:cond delay="0"/>
                                          </p:stCondLst>
                                        </p:cTn>
                                        <p:tgtEl>
                                          <p:spTgt spid="58"/>
                                        </p:tgtEl>
                                        <p:attrNameLst>
                                          <p:attrName>style.visibility</p:attrName>
                                        </p:attrNameLst>
                                      </p:cBhvr>
                                      <p:to>
                                        <p:strVal val="visible"/>
                                      </p:to>
                                    </p:set>
                                    <p:animEffect transition="in" filter="wipe(left)">
                                      <p:cBhvr>
                                        <p:cTn id="250" dur="500"/>
                                        <p:tgtEl>
                                          <p:spTgt spid="58"/>
                                        </p:tgtEl>
                                      </p:cBhvr>
                                    </p:animEffect>
                                  </p:childTnLst>
                                </p:cTn>
                              </p:par>
                            </p:childTnLst>
                          </p:cTn>
                        </p:par>
                        <p:par>
                          <p:cTn id="251" fill="hold">
                            <p:stCondLst>
                              <p:cond delay="1000"/>
                            </p:stCondLst>
                            <p:childTnLst>
                              <p:par>
                                <p:cTn id="252" presetID="22" presetClass="entr" presetSubtype="8" fill="hold" grpId="0" nodeType="afterEffect">
                                  <p:stCondLst>
                                    <p:cond delay="0"/>
                                  </p:stCondLst>
                                  <p:childTnLst>
                                    <p:set>
                                      <p:cBhvr>
                                        <p:cTn id="253" dur="1" fill="hold">
                                          <p:stCondLst>
                                            <p:cond delay="0"/>
                                          </p:stCondLst>
                                        </p:cTn>
                                        <p:tgtEl>
                                          <p:spTgt spid="60"/>
                                        </p:tgtEl>
                                        <p:attrNameLst>
                                          <p:attrName>style.visibility</p:attrName>
                                        </p:attrNameLst>
                                      </p:cBhvr>
                                      <p:to>
                                        <p:strVal val="visible"/>
                                      </p:to>
                                    </p:set>
                                    <p:animEffect transition="in" filter="wipe(left)">
                                      <p:cBhvr>
                                        <p:cTn id="25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22" grpId="0" animBg="1"/>
      <p:bldP spid="21" grpId="0" animBg="1"/>
      <p:bldP spid="18" grpId="0" animBg="1"/>
      <p:bldP spid="12303" grpId="0"/>
      <p:bldP spid="12304" grpId="0"/>
      <p:bldP spid="12305" grpId="0"/>
      <p:bldP spid="470042" grpId="0" animBg="1"/>
      <p:bldP spid="12318" grpId="0" animBg="1"/>
      <p:bldP spid="12319" grpId="0" animBg="1"/>
      <p:bldP spid="12316" grpId="0" animBg="1"/>
      <p:bldP spid="12317" grpId="0" animBg="1"/>
      <p:bldP spid="38" grpId="0"/>
      <p:bldP spid="39" grpId="0" animBg="1"/>
      <p:bldP spid="40" grpId="0"/>
      <p:bldP spid="12" grpId="0" animBg="1"/>
      <p:bldP spid="41" grpId="0"/>
      <p:bldP spid="45" grpId="0" animBg="1"/>
      <p:bldP spid="47" grpId="0"/>
      <p:bldP spid="48" grpId="0"/>
      <p:bldP spid="51" grpId="0"/>
      <p:bldP spid="5" grpId="0" uiExpand="1" build="p"/>
      <p:bldP spid="55" grpId="0"/>
      <p:bldP spid="56" grpId="0"/>
      <p:bldP spid="57" grpId="0"/>
      <p:bldP spid="58"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Remarks</a:t>
            </a:r>
            <a:endParaRPr lang="zh-TW" altLang="en-US" dirty="0"/>
          </a:p>
        </p:txBody>
      </p:sp>
      <p:sp>
        <p:nvSpPr>
          <p:cNvPr id="5" name="文字方塊 4"/>
          <p:cNvSpPr txBox="1"/>
          <p:nvPr/>
        </p:nvSpPr>
        <p:spPr>
          <a:xfrm>
            <a:off x="66791" y="1128669"/>
            <a:ext cx="2157963" cy="461665"/>
          </a:xfrm>
          <a:prstGeom prst="rect">
            <a:avLst/>
          </a:prstGeom>
          <a:noFill/>
        </p:spPr>
        <p:txBody>
          <a:bodyPr wrap="none" rtlCol="0">
            <a:spAutoFit/>
          </a:bodyPr>
          <a:lstStyle/>
          <a:p>
            <a:r>
              <a:rPr lang="en-US" altLang="zh-TW" dirty="0"/>
              <a:t>Consider </a:t>
            </a:r>
            <a:r>
              <a:rPr lang="en-US" altLang="zh-TW" i="1" dirty="0"/>
              <a:t>u</a:t>
            </a:r>
            <a:r>
              <a:rPr lang="en-US" altLang="zh-TW" dirty="0"/>
              <a:t>(</a:t>
            </a:r>
            <a:r>
              <a:rPr lang="en-US" altLang="zh-TW" i="1" dirty="0"/>
              <a:t>x</a:t>
            </a:r>
            <a:r>
              <a:rPr lang="en-US" altLang="zh-TW" dirty="0"/>
              <a:t>, </a:t>
            </a:r>
            <a:r>
              <a:rPr lang="en-US" altLang="zh-TW" i="1" dirty="0"/>
              <a:t>y</a:t>
            </a:r>
            <a:r>
              <a:rPr lang="en-US" altLang="zh-TW" dirty="0"/>
              <a:t>)</a:t>
            </a:r>
            <a:endParaRPr lang="zh-TW" altLang="en-US" dirty="0"/>
          </a:p>
        </p:txBody>
      </p:sp>
      <p:graphicFrame>
        <p:nvGraphicFramePr>
          <p:cNvPr id="6" name="物件 5"/>
          <p:cNvGraphicFramePr>
            <a:graphicFrameLocks noChangeAspect="1"/>
          </p:cNvGraphicFramePr>
          <p:nvPr>
            <p:extLst>
              <p:ext uri="{D42A27DB-BD31-4B8C-83A1-F6EECF244321}">
                <p14:modId xmlns:p14="http://schemas.microsoft.com/office/powerpoint/2010/main" val="202457687"/>
              </p:ext>
            </p:extLst>
          </p:nvPr>
        </p:nvGraphicFramePr>
        <p:xfrm>
          <a:off x="380127" y="1608004"/>
          <a:ext cx="906444" cy="452844"/>
        </p:xfrm>
        <a:graphic>
          <a:graphicData uri="http://schemas.openxmlformats.org/presentationml/2006/ole">
            <mc:AlternateContent xmlns:mc="http://schemas.openxmlformats.org/markup-compatibility/2006">
              <mc:Choice xmlns:v="urn:schemas-microsoft-com:vml" Requires="v">
                <p:oleObj spid="_x0000_s1119937" name="方程式" r:id="rId4" imgW="431640" imgH="215640" progId="Equation.3">
                  <p:embed/>
                </p:oleObj>
              </mc:Choice>
              <mc:Fallback>
                <p:oleObj name="方程式" r:id="rId4" imgW="431640" imgH="215640" progId="Equation.3">
                  <p:embed/>
                  <p:pic>
                    <p:nvPicPr>
                      <p:cNvPr id="0" name=""/>
                      <p:cNvPicPr/>
                      <p:nvPr/>
                    </p:nvPicPr>
                    <p:blipFill>
                      <a:blip r:embed="rId5"/>
                      <a:stretch>
                        <a:fillRect/>
                      </a:stretch>
                    </p:blipFill>
                    <p:spPr>
                      <a:xfrm>
                        <a:off x="380127" y="1608004"/>
                        <a:ext cx="906444" cy="452844"/>
                      </a:xfrm>
                      <a:prstGeom prst="rect">
                        <a:avLst/>
                      </a:prstGeom>
                      <a:noFill/>
                    </p:spPr>
                  </p:pic>
                </p:oleObj>
              </mc:Fallback>
            </mc:AlternateContent>
          </a:graphicData>
        </a:graphic>
      </p:graphicFrame>
      <p:sp>
        <p:nvSpPr>
          <p:cNvPr id="7" name="文字方塊 6"/>
          <p:cNvSpPr txBox="1"/>
          <p:nvPr/>
        </p:nvSpPr>
        <p:spPr>
          <a:xfrm>
            <a:off x="1175555" y="1555305"/>
            <a:ext cx="4801314" cy="461665"/>
          </a:xfrm>
          <a:prstGeom prst="rect">
            <a:avLst/>
          </a:prstGeom>
          <a:noFill/>
        </p:spPr>
        <p:txBody>
          <a:bodyPr wrap="none" rtlCol="0">
            <a:spAutoFit/>
          </a:bodyPr>
          <a:lstStyle/>
          <a:p>
            <a:r>
              <a:rPr lang="en-US" altLang="zh-TW" dirty="0">
                <a:solidFill>
                  <a:srgbClr val="0000CC"/>
                </a:solidFill>
              </a:rPr>
              <a:t>: rate of change of </a:t>
            </a:r>
            <a:r>
              <a:rPr lang="en-US" altLang="zh-TW" i="1" dirty="0">
                <a:solidFill>
                  <a:srgbClr val="0000CC"/>
                </a:solidFill>
              </a:rPr>
              <a:t>u</a:t>
            </a:r>
            <a:r>
              <a:rPr lang="en-US" altLang="zh-TW" dirty="0">
                <a:solidFill>
                  <a:srgbClr val="0000CC"/>
                </a:solidFill>
              </a:rPr>
              <a:t> in the </a:t>
            </a:r>
            <a:r>
              <a:rPr lang="en-US" altLang="zh-TW" i="1" dirty="0">
                <a:solidFill>
                  <a:srgbClr val="0000CC"/>
                </a:solidFill>
              </a:rPr>
              <a:t>x</a:t>
            </a:r>
            <a:r>
              <a:rPr lang="en-US" altLang="zh-TW" dirty="0">
                <a:solidFill>
                  <a:srgbClr val="0000CC"/>
                </a:solidFill>
              </a:rPr>
              <a:t> direction</a:t>
            </a:r>
            <a:endParaRPr lang="zh-TW" altLang="en-US" dirty="0">
              <a:solidFill>
                <a:srgbClr val="0000CC"/>
              </a:solidFill>
            </a:endParaRPr>
          </a:p>
        </p:txBody>
      </p:sp>
      <p:graphicFrame>
        <p:nvGraphicFramePr>
          <p:cNvPr id="8" name="物件 7"/>
          <p:cNvGraphicFramePr>
            <a:graphicFrameLocks noChangeAspect="1"/>
          </p:cNvGraphicFramePr>
          <p:nvPr>
            <p:extLst>
              <p:ext uri="{D42A27DB-BD31-4B8C-83A1-F6EECF244321}">
                <p14:modId xmlns:p14="http://schemas.microsoft.com/office/powerpoint/2010/main" val="3366283180"/>
              </p:ext>
            </p:extLst>
          </p:nvPr>
        </p:nvGraphicFramePr>
        <p:xfrm>
          <a:off x="372710" y="2040052"/>
          <a:ext cx="932904" cy="452844"/>
        </p:xfrm>
        <a:graphic>
          <a:graphicData uri="http://schemas.openxmlformats.org/presentationml/2006/ole">
            <mc:AlternateContent xmlns:mc="http://schemas.openxmlformats.org/markup-compatibility/2006">
              <mc:Choice xmlns:v="urn:schemas-microsoft-com:vml" Requires="v">
                <p:oleObj spid="_x0000_s1119938" name="方程式" r:id="rId6" imgW="444240" imgH="215640" progId="Equation.3">
                  <p:embed/>
                </p:oleObj>
              </mc:Choice>
              <mc:Fallback>
                <p:oleObj name="方程式" r:id="rId6" imgW="444240" imgH="215640" progId="Equation.3">
                  <p:embed/>
                  <p:pic>
                    <p:nvPicPr>
                      <p:cNvPr id="0" name=""/>
                      <p:cNvPicPr/>
                      <p:nvPr/>
                    </p:nvPicPr>
                    <p:blipFill>
                      <a:blip r:embed="rId7"/>
                      <a:stretch>
                        <a:fillRect/>
                      </a:stretch>
                    </p:blipFill>
                    <p:spPr>
                      <a:xfrm>
                        <a:off x="372710" y="2040052"/>
                        <a:ext cx="932904" cy="452844"/>
                      </a:xfrm>
                      <a:prstGeom prst="rect">
                        <a:avLst/>
                      </a:prstGeom>
                      <a:noFill/>
                    </p:spPr>
                  </p:pic>
                </p:oleObj>
              </mc:Fallback>
            </mc:AlternateContent>
          </a:graphicData>
        </a:graphic>
      </p:graphicFrame>
      <p:sp>
        <p:nvSpPr>
          <p:cNvPr id="9" name="文字方塊 8"/>
          <p:cNvSpPr txBox="1"/>
          <p:nvPr/>
        </p:nvSpPr>
        <p:spPr>
          <a:xfrm>
            <a:off x="1175555" y="1983011"/>
            <a:ext cx="4801314" cy="461665"/>
          </a:xfrm>
          <a:prstGeom prst="rect">
            <a:avLst/>
          </a:prstGeom>
          <a:noFill/>
        </p:spPr>
        <p:txBody>
          <a:bodyPr wrap="none" rtlCol="0">
            <a:spAutoFit/>
          </a:bodyPr>
          <a:lstStyle/>
          <a:p>
            <a:r>
              <a:rPr lang="en-US" altLang="zh-TW" dirty="0"/>
              <a:t>: rate of change of </a:t>
            </a:r>
            <a:r>
              <a:rPr lang="en-US" altLang="zh-TW" i="1" dirty="0"/>
              <a:t>u</a:t>
            </a:r>
            <a:r>
              <a:rPr lang="en-US" altLang="zh-TW" dirty="0"/>
              <a:t> in the </a:t>
            </a:r>
            <a:r>
              <a:rPr lang="en-US" altLang="zh-TW" i="1" dirty="0"/>
              <a:t>y</a:t>
            </a:r>
            <a:r>
              <a:rPr lang="en-US" altLang="zh-TW" dirty="0"/>
              <a:t> direction</a:t>
            </a:r>
            <a:endParaRPr lang="zh-TW" altLang="en-US" dirty="0"/>
          </a:p>
        </p:txBody>
      </p:sp>
      <p:sp>
        <p:nvSpPr>
          <p:cNvPr id="12" name="文字方塊 11"/>
          <p:cNvSpPr txBox="1"/>
          <p:nvPr/>
        </p:nvSpPr>
        <p:spPr>
          <a:xfrm>
            <a:off x="-795" y="2618328"/>
            <a:ext cx="3631282" cy="738664"/>
          </a:xfrm>
          <a:prstGeom prst="rect">
            <a:avLst/>
          </a:prstGeom>
          <a:noFill/>
        </p:spPr>
        <p:txBody>
          <a:bodyPr wrap="square" rtlCol="0">
            <a:spAutoFit/>
          </a:bodyPr>
          <a:lstStyle/>
          <a:p>
            <a:r>
              <a:rPr lang="en-US" altLang="zh-TW" sz="2100" u="sng" dirty="0">
                <a:solidFill>
                  <a:srgbClr val="0000CC"/>
                </a:solidFill>
              </a:rPr>
              <a:t>Q: </a:t>
            </a:r>
            <a:r>
              <a:rPr lang="en-US" altLang="zh-TW" sz="2100" dirty="0">
                <a:solidFill>
                  <a:srgbClr val="0000CC"/>
                </a:solidFill>
              </a:rPr>
              <a:t>What is the rate of change of</a:t>
            </a:r>
            <a:br>
              <a:rPr lang="en-US" altLang="zh-TW" sz="2100" dirty="0">
                <a:solidFill>
                  <a:srgbClr val="0000CC"/>
                </a:solidFill>
              </a:rPr>
            </a:br>
            <a:r>
              <a:rPr lang="zh-TW" altLang="en-US" sz="2100" dirty="0">
                <a:solidFill>
                  <a:srgbClr val="0000CC"/>
                </a:solidFill>
              </a:rPr>
              <a:t>     </a:t>
            </a:r>
            <a:r>
              <a:rPr lang="en-US" altLang="zh-TW" sz="2100" dirty="0">
                <a:solidFill>
                  <a:srgbClr val="0000CC"/>
                </a:solidFill>
              </a:rPr>
              <a:t> </a:t>
            </a:r>
            <a:r>
              <a:rPr lang="en-US" altLang="zh-TW" sz="2100" i="1" dirty="0">
                <a:solidFill>
                  <a:srgbClr val="0000CC"/>
                </a:solidFill>
              </a:rPr>
              <a:t>u</a:t>
            </a:r>
            <a:r>
              <a:rPr lang="en-US" altLang="zh-TW" sz="2100" dirty="0">
                <a:solidFill>
                  <a:srgbClr val="0000CC"/>
                </a:solidFill>
              </a:rPr>
              <a:t> in a given direction </a:t>
            </a:r>
            <a:r>
              <a:rPr lang="en-US" altLang="zh-TW" sz="2100" b="1" dirty="0">
                <a:solidFill>
                  <a:srgbClr val="0000CC"/>
                </a:solidFill>
                <a:latin typeface="Symbol" panose="05050102010706020507" pitchFamily="18" charset="2"/>
              </a:rPr>
              <a:t>t</a:t>
            </a:r>
            <a:r>
              <a:rPr lang="en-US" altLang="zh-TW" sz="2100" b="1" dirty="0">
                <a:solidFill>
                  <a:srgbClr val="0000CC"/>
                </a:solidFill>
              </a:rPr>
              <a:t> </a:t>
            </a:r>
            <a:r>
              <a:rPr lang="en-US" altLang="zh-TW" sz="2100" dirty="0">
                <a:solidFill>
                  <a:srgbClr val="0000CC"/>
                </a:solidFill>
              </a:rPr>
              <a:t>?</a:t>
            </a:r>
            <a:endParaRPr lang="zh-TW" altLang="en-US" sz="2100" b="1" dirty="0">
              <a:solidFill>
                <a:srgbClr val="0000CC"/>
              </a:solidFill>
            </a:endParaRPr>
          </a:p>
        </p:txBody>
      </p:sp>
      <p:graphicFrame>
        <p:nvGraphicFramePr>
          <p:cNvPr id="13" name="物件 12"/>
          <p:cNvGraphicFramePr>
            <a:graphicFrameLocks noChangeAspect="1"/>
          </p:cNvGraphicFramePr>
          <p:nvPr>
            <p:extLst>
              <p:ext uri="{D42A27DB-BD31-4B8C-83A1-F6EECF244321}">
                <p14:modId xmlns:p14="http://schemas.microsoft.com/office/powerpoint/2010/main" val="4247716366"/>
              </p:ext>
            </p:extLst>
          </p:nvPr>
        </p:nvGraphicFramePr>
        <p:xfrm>
          <a:off x="488668" y="3434064"/>
          <a:ext cx="2655324" cy="859032"/>
        </p:xfrm>
        <a:graphic>
          <a:graphicData uri="http://schemas.openxmlformats.org/presentationml/2006/ole">
            <mc:AlternateContent xmlns:mc="http://schemas.openxmlformats.org/markup-compatibility/2006">
              <mc:Choice xmlns:v="urn:schemas-microsoft-com:vml" Requires="v">
                <p:oleObj spid="_x0000_s1119939" name="Equation" r:id="rId8" imgW="1295280" imgH="419040" progId="Equation.DSMT4">
                  <p:embed/>
                </p:oleObj>
              </mc:Choice>
              <mc:Fallback>
                <p:oleObj name="Equation" r:id="rId8" imgW="1295280" imgH="419040" progId="Equation.DSMT4">
                  <p:embed/>
                  <p:pic>
                    <p:nvPicPr>
                      <p:cNvPr id="0" name=""/>
                      <p:cNvPicPr/>
                      <p:nvPr/>
                    </p:nvPicPr>
                    <p:blipFill>
                      <a:blip r:embed="rId9"/>
                      <a:stretch>
                        <a:fillRect/>
                      </a:stretch>
                    </p:blipFill>
                    <p:spPr>
                      <a:xfrm>
                        <a:off x="488668" y="3434064"/>
                        <a:ext cx="2655324" cy="859032"/>
                      </a:xfrm>
                      <a:prstGeom prst="rect">
                        <a:avLst/>
                      </a:prstGeom>
                      <a:noFill/>
                    </p:spPr>
                  </p:pic>
                </p:oleObj>
              </mc:Fallback>
            </mc:AlternateContent>
          </a:graphicData>
        </a:graphic>
      </p:graphicFrame>
      <p:graphicFrame>
        <p:nvGraphicFramePr>
          <p:cNvPr id="14" name="物件 13"/>
          <p:cNvGraphicFramePr>
            <a:graphicFrameLocks noChangeAspect="1"/>
          </p:cNvGraphicFramePr>
          <p:nvPr>
            <p:extLst>
              <p:ext uri="{D42A27DB-BD31-4B8C-83A1-F6EECF244321}">
                <p14:modId xmlns:p14="http://schemas.microsoft.com/office/powerpoint/2010/main" val="239721922"/>
              </p:ext>
            </p:extLst>
          </p:nvPr>
        </p:nvGraphicFramePr>
        <p:xfrm>
          <a:off x="3110721" y="3683302"/>
          <a:ext cx="1066716" cy="372708"/>
        </p:xfrm>
        <a:graphic>
          <a:graphicData uri="http://schemas.openxmlformats.org/presentationml/2006/ole">
            <mc:AlternateContent xmlns:mc="http://schemas.openxmlformats.org/markup-compatibility/2006">
              <mc:Choice xmlns:v="urn:schemas-microsoft-com:vml" Requires="v">
                <p:oleObj spid="_x0000_s1119940" name="Equation" r:id="rId10" imgW="507960" imgH="177480" progId="Equation.DSMT4">
                  <p:embed/>
                </p:oleObj>
              </mc:Choice>
              <mc:Fallback>
                <p:oleObj name="Equation" r:id="rId10" imgW="507960" imgH="177480" progId="Equation.DSMT4">
                  <p:embed/>
                  <p:pic>
                    <p:nvPicPr>
                      <p:cNvPr id="0" name=""/>
                      <p:cNvPicPr/>
                      <p:nvPr/>
                    </p:nvPicPr>
                    <p:blipFill>
                      <a:blip r:embed="rId11"/>
                      <a:stretch>
                        <a:fillRect/>
                      </a:stretch>
                    </p:blipFill>
                    <p:spPr>
                      <a:xfrm>
                        <a:off x="3110721" y="3683302"/>
                        <a:ext cx="1066716" cy="372708"/>
                      </a:xfrm>
                      <a:prstGeom prst="rect">
                        <a:avLst/>
                      </a:prstGeom>
                      <a:solidFill>
                        <a:srgbClr val="FFFF00"/>
                      </a:solidFill>
                    </p:spPr>
                  </p:pic>
                </p:oleObj>
              </mc:Fallback>
            </mc:AlternateContent>
          </a:graphicData>
        </a:graphic>
      </p:graphicFrame>
      <p:sp>
        <p:nvSpPr>
          <p:cNvPr id="15" name="文字方塊 14"/>
          <p:cNvSpPr txBox="1"/>
          <p:nvPr/>
        </p:nvSpPr>
        <p:spPr>
          <a:xfrm>
            <a:off x="0" y="4326195"/>
            <a:ext cx="6066218" cy="830997"/>
          </a:xfrm>
          <a:prstGeom prst="rect">
            <a:avLst/>
          </a:prstGeom>
          <a:noFill/>
        </p:spPr>
        <p:txBody>
          <a:bodyPr wrap="square" rtlCol="0">
            <a:spAutoFit/>
          </a:bodyPr>
          <a:lstStyle/>
          <a:p>
            <a:pPr marL="179388" indent="-179388">
              <a:buFont typeface="Arial" panose="020B0604020202020204" pitchFamily="34" charset="0"/>
              <a:buChar char="•"/>
            </a:pPr>
            <a:r>
              <a:rPr lang="en-US" altLang="zh-TW" u="sng" dirty="0">
                <a:solidFill>
                  <a:srgbClr val="C00000"/>
                </a:solidFill>
              </a:rPr>
              <a:t>normal derivative</a:t>
            </a:r>
            <a:r>
              <a:rPr lang="en-US" altLang="zh-TW" dirty="0">
                <a:solidFill>
                  <a:srgbClr val="0000CC"/>
                </a:solidFill>
              </a:rPr>
              <a:t>: rate of change along the</a:t>
            </a:r>
            <a:br>
              <a:rPr lang="en-US" altLang="zh-TW" dirty="0">
                <a:solidFill>
                  <a:srgbClr val="0000CC"/>
                </a:solidFill>
              </a:rPr>
            </a:br>
            <a:r>
              <a:rPr lang="en-US" altLang="zh-TW" dirty="0">
                <a:solidFill>
                  <a:srgbClr val="0000CC"/>
                </a:solidFill>
              </a:rPr>
              <a:t>                              outward normal direction </a:t>
            </a:r>
            <a:r>
              <a:rPr lang="en-US" altLang="zh-TW" b="1" dirty="0">
                <a:solidFill>
                  <a:srgbClr val="0000CC"/>
                </a:solidFill>
              </a:rPr>
              <a:t>n</a:t>
            </a:r>
            <a:endParaRPr lang="zh-TW" altLang="en-US" b="1" dirty="0">
              <a:solidFill>
                <a:srgbClr val="0000CC"/>
              </a:solidFill>
            </a:endParaRPr>
          </a:p>
        </p:txBody>
      </p:sp>
      <p:graphicFrame>
        <p:nvGraphicFramePr>
          <p:cNvPr id="16" name="物件 15"/>
          <p:cNvGraphicFramePr>
            <a:graphicFrameLocks noChangeAspect="1"/>
          </p:cNvGraphicFramePr>
          <p:nvPr>
            <p:extLst>
              <p:ext uri="{D42A27DB-BD31-4B8C-83A1-F6EECF244321}">
                <p14:modId xmlns:p14="http://schemas.microsoft.com/office/powerpoint/2010/main" val="3180829054"/>
              </p:ext>
            </p:extLst>
          </p:nvPr>
        </p:nvGraphicFramePr>
        <p:xfrm>
          <a:off x="523875" y="5464175"/>
          <a:ext cx="1093788" cy="371475"/>
        </p:xfrm>
        <a:graphic>
          <a:graphicData uri="http://schemas.openxmlformats.org/presentationml/2006/ole">
            <mc:AlternateContent xmlns:mc="http://schemas.openxmlformats.org/markup-compatibility/2006">
              <mc:Choice xmlns:v="urn:schemas-microsoft-com:vml" Requires="v">
                <p:oleObj spid="_x0000_s1119941" name="Equation" r:id="rId12" imgW="520560" imgH="177480" progId="Equation.DSMT4">
                  <p:embed/>
                </p:oleObj>
              </mc:Choice>
              <mc:Fallback>
                <p:oleObj name="Equation" r:id="rId12" imgW="520560" imgH="177480" progId="Equation.DSMT4">
                  <p:embed/>
                  <p:pic>
                    <p:nvPicPr>
                      <p:cNvPr id="0" name=""/>
                      <p:cNvPicPr/>
                      <p:nvPr/>
                    </p:nvPicPr>
                    <p:blipFill>
                      <a:blip r:embed="rId13"/>
                      <a:stretch>
                        <a:fillRect/>
                      </a:stretch>
                    </p:blipFill>
                    <p:spPr>
                      <a:xfrm>
                        <a:off x="523875" y="5464175"/>
                        <a:ext cx="1093788" cy="371475"/>
                      </a:xfrm>
                      <a:prstGeom prst="rect">
                        <a:avLst/>
                      </a:prstGeom>
                      <a:solidFill>
                        <a:srgbClr val="FFFF00"/>
                      </a:solidFill>
                    </p:spPr>
                  </p:pic>
                </p:oleObj>
              </mc:Fallback>
            </mc:AlternateContent>
          </a:graphicData>
        </a:graphic>
      </p:graphicFrame>
      <p:graphicFrame>
        <p:nvGraphicFramePr>
          <p:cNvPr id="17" name="物件 16"/>
          <p:cNvGraphicFramePr>
            <a:graphicFrameLocks noChangeAspect="1"/>
          </p:cNvGraphicFramePr>
          <p:nvPr>
            <p:extLst>
              <p:ext uri="{D42A27DB-BD31-4B8C-83A1-F6EECF244321}">
                <p14:modId xmlns:p14="http://schemas.microsoft.com/office/powerpoint/2010/main" val="2740166353"/>
              </p:ext>
            </p:extLst>
          </p:nvPr>
        </p:nvGraphicFramePr>
        <p:xfrm>
          <a:off x="1588129" y="5423841"/>
          <a:ext cx="906444" cy="452844"/>
        </p:xfrm>
        <a:graphic>
          <a:graphicData uri="http://schemas.openxmlformats.org/presentationml/2006/ole">
            <mc:AlternateContent xmlns:mc="http://schemas.openxmlformats.org/markup-compatibility/2006">
              <mc:Choice xmlns:v="urn:schemas-microsoft-com:vml" Requires="v">
                <p:oleObj spid="_x0000_s1119942" name="方程式" r:id="rId14" imgW="431640" imgH="215640" progId="Equation.3">
                  <p:embed/>
                </p:oleObj>
              </mc:Choice>
              <mc:Fallback>
                <p:oleObj name="方程式" r:id="rId14" imgW="431640" imgH="215640" progId="Equation.3">
                  <p:embed/>
                  <p:pic>
                    <p:nvPicPr>
                      <p:cNvPr id="0" name=""/>
                      <p:cNvPicPr/>
                      <p:nvPr/>
                    </p:nvPicPr>
                    <p:blipFill>
                      <a:blip r:embed="rId15"/>
                      <a:stretch>
                        <a:fillRect/>
                      </a:stretch>
                    </p:blipFill>
                    <p:spPr>
                      <a:xfrm>
                        <a:off x="1588129" y="5423841"/>
                        <a:ext cx="906444" cy="452844"/>
                      </a:xfrm>
                      <a:prstGeom prst="rect">
                        <a:avLst/>
                      </a:prstGeom>
                      <a:solidFill>
                        <a:srgbClr val="FFFF00"/>
                      </a:solidFill>
                    </p:spPr>
                  </p:pic>
                </p:oleObj>
              </mc:Fallback>
            </mc:AlternateContent>
          </a:graphicData>
        </a:graphic>
      </p:graphicFrame>
      <p:sp>
        <p:nvSpPr>
          <p:cNvPr id="18" name="AutoShape 28"/>
          <p:cNvSpPr>
            <a:spLocks noChangeArrowheads="1"/>
          </p:cNvSpPr>
          <p:nvPr/>
        </p:nvSpPr>
        <p:spPr bwMode="auto">
          <a:xfrm>
            <a:off x="236867" y="5530091"/>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pSp>
        <p:nvGrpSpPr>
          <p:cNvPr id="19" name="Group 7"/>
          <p:cNvGrpSpPr>
            <a:grpSpLocks/>
          </p:cNvGrpSpPr>
          <p:nvPr/>
        </p:nvGrpSpPr>
        <p:grpSpPr bwMode="auto">
          <a:xfrm>
            <a:off x="2990744" y="5159699"/>
            <a:ext cx="1604650" cy="1509661"/>
            <a:chOff x="4228" y="1054"/>
            <a:chExt cx="1386" cy="1197"/>
          </a:xfrm>
        </p:grpSpPr>
        <p:sp>
          <p:nvSpPr>
            <p:cNvPr id="20" name="Freeform 8"/>
            <p:cNvSpPr>
              <a:spLocks noChangeAspect="1"/>
            </p:cNvSpPr>
            <p:nvPr/>
          </p:nvSpPr>
          <p:spPr bwMode="auto">
            <a:xfrm rot="5400000">
              <a:off x="4322" y="960"/>
              <a:ext cx="1197" cy="1386"/>
            </a:xfrm>
            <a:custGeom>
              <a:avLst/>
              <a:gdLst>
                <a:gd name="T0" fmla="*/ 4705 w 832"/>
                <a:gd name="T1" fmla="*/ 8432 h 964"/>
                <a:gd name="T2" fmla="*/ 1350 w 832"/>
                <a:gd name="T3" fmla="*/ 7915 h 964"/>
                <a:gd name="T4" fmla="*/ 843 w 832"/>
                <a:gd name="T5" fmla="*/ 7688 h 964"/>
                <a:gd name="T6" fmla="*/ 783 w 832"/>
                <a:gd name="T7" fmla="*/ 7521 h 964"/>
                <a:gd name="T8" fmla="*/ 381 w 832"/>
                <a:gd name="T9" fmla="*/ 7183 h 964"/>
                <a:gd name="T10" fmla="*/ 98 w 832"/>
                <a:gd name="T11" fmla="*/ 6333 h 964"/>
                <a:gd name="T12" fmla="*/ 98 w 832"/>
                <a:gd name="T13" fmla="*/ 4296 h 964"/>
                <a:gd name="T14" fmla="*/ 381 w 832"/>
                <a:gd name="T15" fmla="*/ 3163 h 964"/>
                <a:gd name="T16" fmla="*/ 728 w 832"/>
                <a:gd name="T17" fmla="*/ 2032 h 964"/>
                <a:gd name="T18" fmla="*/ 1410 w 832"/>
                <a:gd name="T19" fmla="*/ 901 h 964"/>
                <a:gd name="T20" fmla="*/ 3497 w 832"/>
                <a:gd name="T21" fmla="*/ 0 h 964"/>
                <a:gd name="T22" fmla="*/ 4247 w 832"/>
                <a:gd name="T23" fmla="*/ 56 h 964"/>
                <a:gd name="T24" fmla="*/ 5837 w 832"/>
                <a:gd name="T25" fmla="*/ 618 h 964"/>
                <a:gd name="T26" fmla="*/ 6687 w 832"/>
                <a:gd name="T27" fmla="*/ 1922 h 964"/>
                <a:gd name="T28" fmla="*/ 7255 w 832"/>
                <a:gd name="T29" fmla="*/ 3788 h 964"/>
                <a:gd name="T30" fmla="*/ 6739 w 832"/>
                <a:gd name="T31" fmla="*/ 6957 h 964"/>
                <a:gd name="T32" fmla="*/ 6407 w 832"/>
                <a:gd name="T33" fmla="*/ 7466 h 964"/>
                <a:gd name="T34" fmla="*/ 5437 w 832"/>
                <a:gd name="T35" fmla="*/ 8197 h 964"/>
                <a:gd name="T36" fmla="*/ 4705 w 832"/>
                <a:gd name="T37" fmla="*/ 8432 h 9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2"/>
                <a:gd name="T58" fmla="*/ 0 h 964"/>
                <a:gd name="T59" fmla="*/ 832 w 832"/>
                <a:gd name="T60" fmla="*/ 964 h 9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2" h="964">
                  <a:moveTo>
                    <a:pt x="530" y="954"/>
                  </a:moveTo>
                  <a:cubicBezTo>
                    <a:pt x="409" y="919"/>
                    <a:pt x="277" y="917"/>
                    <a:pt x="152" y="896"/>
                  </a:cubicBezTo>
                  <a:cubicBezTo>
                    <a:pt x="139" y="892"/>
                    <a:pt x="107" y="884"/>
                    <a:pt x="95" y="870"/>
                  </a:cubicBezTo>
                  <a:cubicBezTo>
                    <a:pt x="91" y="865"/>
                    <a:pt x="92" y="856"/>
                    <a:pt x="88" y="851"/>
                  </a:cubicBezTo>
                  <a:cubicBezTo>
                    <a:pt x="76" y="836"/>
                    <a:pt x="56" y="828"/>
                    <a:pt x="43" y="813"/>
                  </a:cubicBezTo>
                  <a:cubicBezTo>
                    <a:pt x="21" y="788"/>
                    <a:pt x="17" y="748"/>
                    <a:pt x="11" y="717"/>
                  </a:cubicBezTo>
                  <a:cubicBezTo>
                    <a:pt x="7" y="611"/>
                    <a:pt x="0" y="579"/>
                    <a:pt x="11" y="486"/>
                  </a:cubicBezTo>
                  <a:cubicBezTo>
                    <a:pt x="16" y="443"/>
                    <a:pt x="33" y="400"/>
                    <a:pt x="43" y="358"/>
                  </a:cubicBezTo>
                  <a:cubicBezTo>
                    <a:pt x="56" y="301"/>
                    <a:pt x="54" y="278"/>
                    <a:pt x="82" y="230"/>
                  </a:cubicBezTo>
                  <a:cubicBezTo>
                    <a:pt x="94" y="178"/>
                    <a:pt x="131" y="145"/>
                    <a:pt x="159" y="102"/>
                  </a:cubicBezTo>
                  <a:cubicBezTo>
                    <a:pt x="182" y="28"/>
                    <a:pt x="324" y="11"/>
                    <a:pt x="395" y="0"/>
                  </a:cubicBezTo>
                  <a:cubicBezTo>
                    <a:pt x="423" y="2"/>
                    <a:pt x="451" y="3"/>
                    <a:pt x="479" y="6"/>
                  </a:cubicBezTo>
                  <a:cubicBezTo>
                    <a:pt x="532" y="12"/>
                    <a:pt x="599" y="56"/>
                    <a:pt x="658" y="70"/>
                  </a:cubicBezTo>
                  <a:cubicBezTo>
                    <a:pt x="689" y="122"/>
                    <a:pt x="727" y="163"/>
                    <a:pt x="754" y="218"/>
                  </a:cubicBezTo>
                  <a:cubicBezTo>
                    <a:pt x="787" y="285"/>
                    <a:pt x="790" y="361"/>
                    <a:pt x="818" y="429"/>
                  </a:cubicBezTo>
                  <a:cubicBezTo>
                    <a:pt x="832" y="531"/>
                    <a:pt x="825" y="693"/>
                    <a:pt x="760" y="787"/>
                  </a:cubicBezTo>
                  <a:cubicBezTo>
                    <a:pt x="752" y="814"/>
                    <a:pt x="739" y="824"/>
                    <a:pt x="722" y="845"/>
                  </a:cubicBezTo>
                  <a:cubicBezTo>
                    <a:pt x="685" y="890"/>
                    <a:pt x="671" y="917"/>
                    <a:pt x="613" y="928"/>
                  </a:cubicBezTo>
                  <a:cubicBezTo>
                    <a:pt x="577" y="952"/>
                    <a:pt x="571" y="964"/>
                    <a:pt x="530" y="954"/>
                  </a:cubicBezTo>
                  <a:close/>
                </a:path>
              </a:pathLst>
            </a:custGeom>
            <a:solidFill>
              <a:srgbClr val="FFFF00"/>
            </a:solidFill>
            <a:ln w="12700">
              <a:solidFill>
                <a:schemeClr val="tx1"/>
              </a:solidFill>
              <a:round/>
              <a:headEnd/>
              <a:tailEnd/>
            </a:ln>
          </p:spPr>
          <p:txBody>
            <a:bodyPr/>
            <a:lstStyle/>
            <a:p>
              <a:pPr eaLnBrk="0" hangingPunct="0"/>
              <a:endParaRPr lang="zh-TW" altLang="en-US"/>
            </a:p>
          </p:txBody>
        </p:sp>
        <p:graphicFrame>
          <p:nvGraphicFramePr>
            <p:cNvPr id="21" name="Object 9"/>
            <p:cNvGraphicFramePr>
              <a:graphicFrameLocks noChangeAspect="1"/>
            </p:cNvGraphicFramePr>
            <p:nvPr>
              <p:extLst/>
            </p:nvPr>
          </p:nvGraphicFramePr>
          <p:xfrm>
            <a:off x="4976" y="1584"/>
            <a:ext cx="257" cy="247"/>
          </p:xfrm>
          <a:graphic>
            <a:graphicData uri="http://schemas.openxmlformats.org/presentationml/2006/ole">
              <mc:AlternateContent xmlns:mc="http://schemas.openxmlformats.org/markup-compatibility/2006">
                <mc:Choice xmlns:v="urn:schemas-microsoft-com:vml" Requires="v">
                  <p:oleObj spid="_x0000_s1119943" name="方程式" r:id="rId16" imgW="164880" imgH="164880" progId="Equation.3">
                    <p:embed/>
                  </p:oleObj>
                </mc:Choice>
                <mc:Fallback>
                  <p:oleObj name="方程式" r:id="rId16" imgW="164880" imgH="164880" progId="Equation.3">
                    <p:embed/>
                    <p:pic>
                      <p:nvPicPr>
                        <p:cNvPr id="0" name=""/>
                        <p:cNvPicPr>
                          <a:picLocks noChangeAspect="1" noChangeArrowheads="1"/>
                        </p:cNvPicPr>
                        <p:nvPr/>
                      </p:nvPicPr>
                      <p:blipFill>
                        <a:blip r:embed="rId17"/>
                        <a:srcRect t="-3149" r="-9860" b="-3149"/>
                        <a:stretch>
                          <a:fillRect/>
                        </a:stretch>
                      </p:blipFill>
                      <p:spPr bwMode="auto">
                        <a:xfrm>
                          <a:off x="4976" y="1584"/>
                          <a:ext cx="257" cy="247"/>
                        </a:xfrm>
                        <a:prstGeom prst="rect">
                          <a:avLst/>
                        </a:prstGeom>
                        <a:noFill/>
                      </p:spPr>
                    </p:pic>
                  </p:oleObj>
                </mc:Fallback>
              </mc:AlternateContent>
            </a:graphicData>
          </a:graphic>
        </p:graphicFrame>
      </p:grpSp>
      <p:grpSp>
        <p:nvGrpSpPr>
          <p:cNvPr id="22" name="Group 10"/>
          <p:cNvGrpSpPr>
            <a:grpSpLocks/>
          </p:cNvGrpSpPr>
          <p:nvPr/>
        </p:nvGrpSpPr>
        <p:grpSpPr bwMode="auto">
          <a:xfrm>
            <a:off x="4519588" y="5311524"/>
            <a:ext cx="469900" cy="474663"/>
            <a:chOff x="5547" y="1248"/>
            <a:chExt cx="296" cy="299"/>
          </a:xfrm>
        </p:grpSpPr>
        <p:sp>
          <p:nvSpPr>
            <p:cNvPr id="23" name="Line 11"/>
            <p:cNvSpPr>
              <a:spLocks noChangeShapeType="1"/>
            </p:cNvSpPr>
            <p:nvPr/>
          </p:nvSpPr>
          <p:spPr bwMode="auto">
            <a:xfrm flipV="1">
              <a:off x="5547" y="1248"/>
              <a:ext cx="261" cy="116"/>
            </a:xfrm>
            <a:prstGeom prst="line">
              <a:avLst/>
            </a:prstGeom>
            <a:noFill/>
            <a:ln w="5715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24" name="Object 12"/>
            <p:cNvGraphicFramePr>
              <a:graphicFrameLocks noChangeAspect="1"/>
            </p:cNvGraphicFramePr>
            <p:nvPr>
              <p:extLst>
                <p:ext uri="{D42A27DB-BD31-4B8C-83A1-F6EECF244321}">
                  <p14:modId xmlns:p14="http://schemas.microsoft.com/office/powerpoint/2010/main" val="4228616271"/>
                </p:ext>
              </p:extLst>
            </p:nvPr>
          </p:nvGraphicFramePr>
          <p:xfrm>
            <a:off x="5646" y="1357"/>
            <a:ext cx="197" cy="190"/>
          </p:xfrm>
          <a:graphic>
            <a:graphicData uri="http://schemas.openxmlformats.org/presentationml/2006/ole">
              <mc:AlternateContent xmlns:mc="http://schemas.openxmlformats.org/markup-compatibility/2006">
                <mc:Choice xmlns:v="urn:schemas-microsoft-com:vml" Requires="v">
                  <p:oleObj spid="_x0000_s1119944" name="Equation" r:id="rId18" imgW="126720" imgH="126720" progId="Equation.3">
                    <p:embed/>
                  </p:oleObj>
                </mc:Choice>
                <mc:Fallback>
                  <p:oleObj name="Equation" r:id="rId18" imgW="126720" imgH="12672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t="-3149" r="-9860" b="-3149"/>
                        <a:stretch>
                          <a:fillRect/>
                        </a:stretch>
                      </p:blipFill>
                      <p:spPr bwMode="auto">
                        <a:xfrm>
                          <a:off x="5646" y="1357"/>
                          <a:ext cx="197" cy="190"/>
                        </a:xfrm>
                        <a:prstGeom prst="rect">
                          <a:avLst/>
                        </a:prstGeom>
                        <a:noFill/>
                      </p:spPr>
                    </p:pic>
                  </p:oleObj>
                </mc:Fallback>
              </mc:AlternateContent>
            </a:graphicData>
          </a:graphic>
        </p:graphicFrame>
      </p:grpSp>
      <p:grpSp>
        <p:nvGrpSpPr>
          <p:cNvPr id="25" name="Group 17"/>
          <p:cNvGrpSpPr>
            <a:grpSpLocks/>
          </p:cNvGrpSpPr>
          <p:nvPr/>
        </p:nvGrpSpPr>
        <p:grpSpPr bwMode="auto">
          <a:xfrm>
            <a:off x="2041351" y="6185391"/>
            <a:ext cx="939800" cy="422275"/>
            <a:chOff x="3748" y="1305"/>
            <a:chExt cx="592" cy="266"/>
          </a:xfrm>
        </p:grpSpPr>
        <p:graphicFrame>
          <p:nvGraphicFramePr>
            <p:cNvPr id="26" name="Object 18"/>
            <p:cNvGraphicFramePr>
              <a:graphicFrameLocks noChangeAspect="1"/>
            </p:cNvGraphicFramePr>
            <p:nvPr>
              <p:extLst>
                <p:ext uri="{D42A27DB-BD31-4B8C-83A1-F6EECF244321}">
                  <p14:modId xmlns:p14="http://schemas.microsoft.com/office/powerpoint/2010/main" val="3655054307"/>
                </p:ext>
              </p:extLst>
            </p:nvPr>
          </p:nvGraphicFramePr>
          <p:xfrm>
            <a:off x="3748" y="1305"/>
            <a:ext cx="354" cy="266"/>
          </p:xfrm>
          <a:graphic>
            <a:graphicData uri="http://schemas.openxmlformats.org/presentationml/2006/ole">
              <mc:AlternateContent xmlns:mc="http://schemas.openxmlformats.org/markup-compatibility/2006">
                <mc:Choice xmlns:v="urn:schemas-microsoft-com:vml" Requires="v">
                  <p:oleObj spid="_x0000_s1119945" name="Equation" r:id="rId20" imgW="228600" imgH="177480" progId="Equation.3">
                    <p:embed/>
                  </p:oleObj>
                </mc:Choice>
                <mc:Fallback>
                  <p:oleObj name="Equation" r:id="rId20" imgW="228600" imgH="17748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t="-3149" r="-9860" b="-3149"/>
                        <a:stretch>
                          <a:fillRect/>
                        </a:stretch>
                      </p:blipFill>
                      <p:spPr bwMode="auto">
                        <a:xfrm>
                          <a:off x="3748" y="1305"/>
                          <a:ext cx="354" cy="266"/>
                        </a:xfrm>
                        <a:prstGeom prst="rect">
                          <a:avLst/>
                        </a:prstGeom>
                        <a:noFill/>
                      </p:spPr>
                    </p:pic>
                  </p:oleObj>
                </mc:Fallback>
              </mc:AlternateContent>
            </a:graphicData>
          </a:graphic>
        </p:graphicFrame>
        <p:cxnSp>
          <p:nvCxnSpPr>
            <p:cNvPr id="27" name="AutoShape 19"/>
            <p:cNvCxnSpPr>
              <a:cxnSpLocks noChangeShapeType="1"/>
            </p:cNvCxnSpPr>
            <p:nvPr/>
          </p:nvCxnSpPr>
          <p:spPr bwMode="auto">
            <a:xfrm flipV="1">
              <a:off x="4061" y="1334"/>
              <a:ext cx="279" cy="146"/>
            </a:xfrm>
            <a:prstGeom prst="curvedConnector3">
              <a:avLst>
                <a:gd name="adj1" fmla="val 50000"/>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grpSp>
      <p:cxnSp>
        <p:nvCxnSpPr>
          <p:cNvPr id="3" name="直線接點 2"/>
          <p:cNvCxnSpPr/>
          <p:nvPr/>
        </p:nvCxnSpPr>
        <p:spPr bwMode="auto">
          <a:xfrm>
            <a:off x="3917209" y="4033190"/>
            <a:ext cx="244550" cy="0"/>
          </a:xfrm>
          <a:prstGeom prst="line">
            <a:avLst/>
          </a:prstGeom>
          <a:solidFill>
            <a:schemeClr val="accent1"/>
          </a:solidFill>
          <a:ln w="19050" cap="flat" cmpd="sng" algn="ctr">
            <a:solidFill>
              <a:srgbClr val="C00000"/>
            </a:solidFill>
            <a:prstDash val="solid"/>
            <a:round/>
            <a:headEnd type="none" w="med" len="med"/>
            <a:tailEnd type="none" w="med" len="med"/>
          </a:ln>
          <a:effectLst/>
        </p:spPr>
      </p:cxnSp>
      <p:sp>
        <p:nvSpPr>
          <p:cNvPr id="11" name="文字方塊 10"/>
          <p:cNvSpPr txBox="1"/>
          <p:nvPr/>
        </p:nvSpPr>
        <p:spPr>
          <a:xfrm>
            <a:off x="4320457" y="3795566"/>
            <a:ext cx="1702710" cy="400110"/>
          </a:xfrm>
          <a:prstGeom prst="rect">
            <a:avLst/>
          </a:prstGeom>
          <a:noFill/>
        </p:spPr>
        <p:txBody>
          <a:bodyPr wrap="none" rtlCol="0">
            <a:spAutoFit/>
          </a:bodyPr>
          <a:lstStyle/>
          <a:p>
            <a:r>
              <a:rPr lang="en-US" altLang="zh-TW" sz="2000" dirty="0">
                <a:solidFill>
                  <a:srgbClr val="C00000"/>
                </a:solidFill>
              </a:rPr>
              <a:t>(</a:t>
            </a:r>
            <a:r>
              <a:rPr lang="en-US" altLang="zh-TW" sz="2000" b="1" dirty="0">
                <a:solidFill>
                  <a:srgbClr val="C00000"/>
                </a:solidFill>
                <a:latin typeface="Symbol" panose="05050102010706020507" pitchFamily="18" charset="2"/>
              </a:rPr>
              <a:t>t</a:t>
            </a:r>
            <a:r>
              <a:rPr lang="en-US" altLang="zh-TW" sz="2000" dirty="0">
                <a:solidFill>
                  <a:srgbClr val="C00000"/>
                </a:solidFill>
              </a:rPr>
              <a:t>: unit vector)</a:t>
            </a:r>
            <a:endParaRPr lang="zh-TW" altLang="en-US" sz="2000" dirty="0">
              <a:solidFill>
                <a:srgbClr val="C00000"/>
              </a:solidFill>
            </a:endParaRPr>
          </a:p>
        </p:txBody>
      </p:sp>
      <p:sp>
        <p:nvSpPr>
          <p:cNvPr id="28" name="文字方塊 27"/>
          <p:cNvSpPr txBox="1"/>
          <p:nvPr/>
        </p:nvSpPr>
        <p:spPr>
          <a:xfrm>
            <a:off x="4583832" y="5751050"/>
            <a:ext cx="1656184" cy="615553"/>
          </a:xfrm>
          <a:prstGeom prst="rect">
            <a:avLst/>
          </a:prstGeom>
          <a:noFill/>
        </p:spPr>
        <p:txBody>
          <a:bodyPr wrap="square" rtlCol="0">
            <a:spAutoFit/>
          </a:bodyPr>
          <a:lstStyle/>
          <a:p>
            <a:pPr>
              <a:lnSpc>
                <a:spcPct val="85000"/>
              </a:lnSpc>
            </a:pPr>
            <a:r>
              <a:rPr lang="en-US" altLang="zh-TW" sz="2000" dirty="0">
                <a:solidFill>
                  <a:srgbClr val="C00000"/>
                </a:solidFill>
              </a:rPr>
              <a:t>unit  outward normal vector</a:t>
            </a:r>
            <a:endParaRPr lang="zh-TW" altLang="en-US" sz="2000" dirty="0">
              <a:solidFill>
                <a:srgbClr val="C00000"/>
              </a:solidFill>
            </a:endParaRPr>
          </a:p>
        </p:txBody>
      </p:sp>
      <p:sp>
        <p:nvSpPr>
          <p:cNvPr id="30" name="投影片編號版面配置區 29"/>
          <p:cNvSpPr>
            <a:spLocks noGrp="1"/>
          </p:cNvSpPr>
          <p:nvPr>
            <p:ph type="sldNum" sz="quarter" idx="10"/>
          </p:nvPr>
        </p:nvSpPr>
        <p:spPr/>
        <p:txBody>
          <a:bodyPr/>
          <a:lstStyle/>
          <a:p>
            <a:pPr>
              <a:defRPr/>
            </a:pPr>
            <a:fld id="{F4C3976D-8D47-445A-BD61-2F2C1E2596C6}" type="slidenum">
              <a:rPr lang="en-US" altLang="zh-TW" smtClean="0">
                <a:solidFill>
                  <a:srgbClr val="FFFFFF">
                    <a:lumMod val="85000"/>
                  </a:srgbClr>
                </a:solidFill>
              </a:rPr>
              <a:pPr>
                <a:defRPr/>
              </a:pPr>
              <a:t>12</a:t>
            </a:fld>
            <a:endParaRPr lang="en-US" altLang="zh-TW" dirty="0">
              <a:solidFill>
                <a:srgbClr val="FFFFFF">
                  <a:lumMod val="85000"/>
                </a:srgbClr>
              </a:solidFill>
            </a:endParaRPr>
          </a:p>
        </p:txBody>
      </p:sp>
      <p:cxnSp>
        <p:nvCxnSpPr>
          <p:cNvPr id="31" name="直線單箭頭接點 30"/>
          <p:cNvCxnSpPr/>
          <p:nvPr/>
        </p:nvCxnSpPr>
        <p:spPr bwMode="auto">
          <a:xfrm>
            <a:off x="4158031" y="3429000"/>
            <a:ext cx="1260000" cy="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33" name="直線單箭頭接點 32"/>
          <p:cNvCxnSpPr/>
          <p:nvPr/>
        </p:nvCxnSpPr>
        <p:spPr bwMode="auto">
          <a:xfrm flipV="1">
            <a:off x="4302047" y="2673024"/>
            <a:ext cx="0" cy="9720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graphicFrame>
        <p:nvGraphicFramePr>
          <p:cNvPr id="34" name="物件 33"/>
          <p:cNvGraphicFramePr>
            <a:graphicFrameLocks noChangeAspect="1"/>
          </p:cNvGraphicFramePr>
          <p:nvPr>
            <p:extLst>
              <p:ext uri="{D42A27DB-BD31-4B8C-83A1-F6EECF244321}">
                <p14:modId xmlns:p14="http://schemas.microsoft.com/office/powerpoint/2010/main" val="847228208"/>
              </p:ext>
            </p:extLst>
          </p:nvPr>
        </p:nvGraphicFramePr>
        <p:xfrm>
          <a:off x="5526183" y="3284984"/>
          <a:ext cx="253440" cy="279360"/>
        </p:xfrm>
        <a:graphic>
          <a:graphicData uri="http://schemas.openxmlformats.org/presentationml/2006/ole">
            <mc:AlternateContent xmlns:mc="http://schemas.openxmlformats.org/markup-compatibility/2006">
              <mc:Choice xmlns:v="urn:schemas-microsoft-com:vml" Requires="v">
                <p:oleObj spid="_x0000_s1119946" name="Equation" r:id="rId22" imgW="126720" imgH="139680" progId="Equation.DSMT4">
                  <p:embed/>
                </p:oleObj>
              </mc:Choice>
              <mc:Fallback>
                <p:oleObj name="Equation" r:id="rId22" imgW="126720" imgH="139680" progId="Equation.DSMT4">
                  <p:embed/>
                  <p:pic>
                    <p:nvPicPr>
                      <p:cNvPr id="0" name=""/>
                      <p:cNvPicPr/>
                      <p:nvPr/>
                    </p:nvPicPr>
                    <p:blipFill>
                      <a:blip r:embed="rId23"/>
                      <a:stretch>
                        <a:fillRect/>
                      </a:stretch>
                    </p:blipFill>
                    <p:spPr>
                      <a:xfrm>
                        <a:off x="5526183" y="3284984"/>
                        <a:ext cx="253440" cy="279360"/>
                      </a:xfrm>
                      <a:prstGeom prst="rect">
                        <a:avLst/>
                      </a:prstGeom>
                      <a:noFill/>
                    </p:spPr>
                  </p:pic>
                </p:oleObj>
              </mc:Fallback>
            </mc:AlternateContent>
          </a:graphicData>
        </a:graphic>
      </p:graphicFrame>
      <p:graphicFrame>
        <p:nvGraphicFramePr>
          <p:cNvPr id="35" name="物件 34"/>
          <p:cNvGraphicFramePr>
            <a:graphicFrameLocks noChangeAspect="1"/>
          </p:cNvGraphicFramePr>
          <p:nvPr>
            <p:extLst>
              <p:ext uri="{D42A27DB-BD31-4B8C-83A1-F6EECF244321}">
                <p14:modId xmlns:p14="http://schemas.microsoft.com/office/powerpoint/2010/main" val="1996899032"/>
              </p:ext>
            </p:extLst>
          </p:nvPr>
        </p:nvGraphicFramePr>
        <p:xfrm>
          <a:off x="3878671" y="2595184"/>
          <a:ext cx="279360" cy="329760"/>
        </p:xfrm>
        <a:graphic>
          <a:graphicData uri="http://schemas.openxmlformats.org/presentationml/2006/ole">
            <mc:AlternateContent xmlns:mc="http://schemas.openxmlformats.org/markup-compatibility/2006">
              <mc:Choice xmlns:v="urn:schemas-microsoft-com:vml" Requires="v">
                <p:oleObj spid="_x0000_s1119947" name="方程式" r:id="rId24" imgW="139680" imgH="164880" progId="Equation.3">
                  <p:embed/>
                </p:oleObj>
              </mc:Choice>
              <mc:Fallback>
                <p:oleObj name="方程式" r:id="rId24" imgW="139680" imgH="164880" progId="Equation.3">
                  <p:embed/>
                  <p:pic>
                    <p:nvPicPr>
                      <p:cNvPr id="0" name=""/>
                      <p:cNvPicPr/>
                      <p:nvPr/>
                    </p:nvPicPr>
                    <p:blipFill>
                      <a:blip r:embed="rId25"/>
                      <a:stretch>
                        <a:fillRect/>
                      </a:stretch>
                    </p:blipFill>
                    <p:spPr>
                      <a:xfrm>
                        <a:off x="3878671" y="2595184"/>
                        <a:ext cx="279360" cy="329760"/>
                      </a:xfrm>
                      <a:prstGeom prst="rect">
                        <a:avLst/>
                      </a:prstGeom>
                      <a:noFill/>
                    </p:spPr>
                  </p:pic>
                </p:oleObj>
              </mc:Fallback>
            </mc:AlternateContent>
          </a:graphicData>
        </a:graphic>
      </p:graphicFrame>
      <p:sp>
        <p:nvSpPr>
          <p:cNvPr id="36" name="橢圓 35"/>
          <p:cNvSpPr>
            <a:spLocks noChangeAspect="1"/>
          </p:cNvSpPr>
          <p:nvPr/>
        </p:nvSpPr>
        <p:spPr bwMode="auto">
          <a:xfrm>
            <a:off x="4511824" y="3167789"/>
            <a:ext cx="126000" cy="12600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cxnSp>
        <p:nvCxnSpPr>
          <p:cNvPr id="38" name="直線接點 37"/>
          <p:cNvCxnSpPr>
            <a:stCxn id="36" idx="2"/>
          </p:cNvCxnSpPr>
          <p:nvPr/>
        </p:nvCxnSpPr>
        <p:spPr bwMode="auto">
          <a:xfrm>
            <a:off x="4511824" y="3230789"/>
            <a:ext cx="684000" cy="0"/>
          </a:xfrm>
          <a:prstGeom prst="line">
            <a:avLst/>
          </a:prstGeom>
          <a:solidFill>
            <a:schemeClr val="accent1"/>
          </a:solidFill>
          <a:ln w="28575" cap="flat" cmpd="sng" algn="ctr">
            <a:solidFill>
              <a:srgbClr val="0000CC"/>
            </a:solidFill>
            <a:prstDash val="sysDot"/>
            <a:round/>
            <a:headEnd type="none" w="med" len="med"/>
            <a:tailEnd type="none" w="med" len="med"/>
          </a:ln>
          <a:effectLst/>
        </p:spPr>
      </p:cxnSp>
      <p:cxnSp>
        <p:nvCxnSpPr>
          <p:cNvPr id="40" name="直線接點 39"/>
          <p:cNvCxnSpPr>
            <a:cxnSpLocks/>
          </p:cNvCxnSpPr>
          <p:nvPr/>
        </p:nvCxnSpPr>
        <p:spPr bwMode="auto">
          <a:xfrm flipV="1">
            <a:off x="4574824" y="2627789"/>
            <a:ext cx="0" cy="540000"/>
          </a:xfrm>
          <a:prstGeom prst="line">
            <a:avLst/>
          </a:prstGeom>
          <a:solidFill>
            <a:schemeClr val="accent1"/>
          </a:solidFill>
          <a:ln w="28575" cap="flat" cmpd="sng" algn="ctr">
            <a:solidFill>
              <a:schemeClr val="tx1"/>
            </a:solidFill>
            <a:prstDash val="sysDot"/>
            <a:round/>
            <a:headEnd type="none" w="med" len="med"/>
            <a:tailEnd type="none" w="med" len="med"/>
          </a:ln>
          <a:effectLst/>
        </p:spPr>
      </p:cxnSp>
      <p:cxnSp>
        <p:nvCxnSpPr>
          <p:cNvPr id="42" name="直線接點 41"/>
          <p:cNvCxnSpPr/>
          <p:nvPr/>
        </p:nvCxnSpPr>
        <p:spPr bwMode="auto">
          <a:xfrm flipV="1">
            <a:off x="4598496" y="2789193"/>
            <a:ext cx="710888" cy="431765"/>
          </a:xfrm>
          <a:prstGeom prst="line">
            <a:avLst/>
          </a:prstGeom>
          <a:solidFill>
            <a:schemeClr val="accent1"/>
          </a:solidFill>
          <a:ln w="38100" cap="flat" cmpd="sng" algn="ctr">
            <a:solidFill>
              <a:srgbClr val="C00000"/>
            </a:solidFill>
            <a:prstDash val="solid"/>
            <a:round/>
            <a:headEnd type="none" w="med" len="med"/>
            <a:tailEnd type="triangle" w="med" len="med"/>
          </a:ln>
          <a:effectLst/>
        </p:spPr>
      </p:cxnSp>
      <p:graphicFrame>
        <p:nvGraphicFramePr>
          <p:cNvPr id="44" name="物件 43"/>
          <p:cNvGraphicFramePr>
            <a:graphicFrameLocks noChangeAspect="1"/>
          </p:cNvGraphicFramePr>
          <p:nvPr>
            <p:extLst>
              <p:ext uri="{D42A27DB-BD31-4B8C-83A1-F6EECF244321}">
                <p14:modId xmlns:p14="http://schemas.microsoft.com/office/powerpoint/2010/main" val="871285242"/>
              </p:ext>
            </p:extLst>
          </p:nvPr>
        </p:nvGraphicFramePr>
        <p:xfrm>
          <a:off x="5324352" y="2657606"/>
          <a:ext cx="273050" cy="300038"/>
        </p:xfrm>
        <a:graphic>
          <a:graphicData uri="http://schemas.openxmlformats.org/presentationml/2006/ole">
            <mc:AlternateContent xmlns:mc="http://schemas.openxmlformats.org/markup-compatibility/2006">
              <mc:Choice xmlns:v="urn:schemas-microsoft-com:vml" Requires="v">
                <p:oleObj spid="_x0000_s1119948" name="Equation" r:id="rId26" imgW="126720" imgH="139680" progId="Equation.DSMT4">
                  <p:embed/>
                </p:oleObj>
              </mc:Choice>
              <mc:Fallback>
                <p:oleObj name="Equation" r:id="rId26" imgW="126720" imgH="139680" progId="Equation.DSMT4">
                  <p:embed/>
                  <p:pic>
                    <p:nvPicPr>
                      <p:cNvPr id="0" name=""/>
                      <p:cNvPicPr/>
                      <p:nvPr/>
                    </p:nvPicPr>
                    <p:blipFill>
                      <a:blip r:embed="rId27"/>
                      <a:stretch>
                        <a:fillRect/>
                      </a:stretch>
                    </p:blipFill>
                    <p:spPr>
                      <a:xfrm>
                        <a:off x="5324352" y="2657606"/>
                        <a:ext cx="273050" cy="300038"/>
                      </a:xfrm>
                      <a:prstGeom prst="rect">
                        <a:avLst/>
                      </a:prstGeom>
                      <a:noFill/>
                    </p:spPr>
                  </p:pic>
                </p:oleObj>
              </mc:Fallback>
            </mc:AlternateContent>
          </a:graphicData>
        </a:graphic>
      </p:graphicFrame>
      <p:cxnSp>
        <p:nvCxnSpPr>
          <p:cNvPr id="39" name="直線接點 38">
            <a:extLst>
              <a:ext uri="{FF2B5EF4-FFF2-40B4-BE49-F238E27FC236}">
                <a16:creationId xmlns:a16="http://schemas.microsoft.com/office/drawing/2014/main" id="{F37D2ECB-1913-434C-81A6-406C84E25F9F}"/>
              </a:ext>
            </a:extLst>
          </p:cNvPr>
          <p:cNvCxnSpPr/>
          <p:nvPr/>
        </p:nvCxnSpPr>
        <p:spPr bwMode="auto">
          <a:xfrm>
            <a:off x="6096000" y="692696"/>
            <a:ext cx="0" cy="5940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43" name="文字方塊 42">
            <a:extLst>
              <a:ext uri="{FF2B5EF4-FFF2-40B4-BE49-F238E27FC236}">
                <a16:creationId xmlns:a16="http://schemas.microsoft.com/office/drawing/2014/main" id="{3C827275-CBD8-4772-9EEB-6B18C4CC1E0C}"/>
              </a:ext>
            </a:extLst>
          </p:cNvPr>
          <p:cNvSpPr txBox="1"/>
          <p:nvPr/>
        </p:nvSpPr>
        <p:spPr>
          <a:xfrm>
            <a:off x="47328" y="692696"/>
            <a:ext cx="3148619" cy="461665"/>
          </a:xfrm>
          <a:prstGeom prst="rect">
            <a:avLst/>
          </a:prstGeom>
          <a:noFill/>
        </p:spPr>
        <p:txBody>
          <a:bodyPr wrap="none" rtlCol="0">
            <a:spAutoFit/>
          </a:bodyPr>
          <a:lstStyle/>
          <a:p>
            <a:pPr marL="263525" indent="-263525">
              <a:buSzPct val="80000"/>
              <a:buFont typeface="Wingdings" panose="05000000000000000000" pitchFamily="2" charset="2"/>
              <a:buChar char="u"/>
            </a:pPr>
            <a:r>
              <a:rPr lang="en-US" altLang="zh-TW" u="sng" dirty="0"/>
              <a:t>directional derivative</a:t>
            </a:r>
            <a:endParaRPr lang="zh-TW" altLang="en-US" u="sng" dirty="0"/>
          </a:p>
        </p:txBody>
      </p:sp>
      <p:graphicFrame>
        <p:nvGraphicFramePr>
          <p:cNvPr id="45" name="Object 18">
            <a:extLst>
              <a:ext uri="{FF2B5EF4-FFF2-40B4-BE49-F238E27FC236}">
                <a16:creationId xmlns:a16="http://schemas.microsoft.com/office/drawing/2014/main" id="{E86E7FDC-8E07-405E-8F9D-78DBC06516BC}"/>
              </a:ext>
            </a:extLst>
          </p:cNvPr>
          <p:cNvGraphicFramePr>
            <a:graphicFrameLocks noChangeAspect="1"/>
          </p:cNvGraphicFramePr>
          <p:nvPr>
            <p:extLst>
              <p:ext uri="{D42A27DB-BD31-4B8C-83A1-F6EECF244321}">
                <p14:modId xmlns:p14="http://schemas.microsoft.com/office/powerpoint/2010/main" val="3086097854"/>
              </p:ext>
            </p:extLst>
          </p:nvPr>
        </p:nvGraphicFramePr>
        <p:xfrm>
          <a:off x="8164860" y="1984992"/>
          <a:ext cx="1904400" cy="660240"/>
        </p:xfrm>
        <a:graphic>
          <a:graphicData uri="http://schemas.openxmlformats.org/presentationml/2006/ole">
            <mc:AlternateContent xmlns:mc="http://schemas.openxmlformats.org/markup-compatibility/2006">
              <mc:Choice xmlns:v="urn:schemas-microsoft-com:vml" Requires="v">
                <p:oleObj spid="_x0000_s1119949" name="Equation" r:id="rId28" imgW="952200" imgH="330120" progId="Equation.DSMT4">
                  <p:embed/>
                </p:oleObj>
              </mc:Choice>
              <mc:Fallback>
                <p:oleObj name="Equation" r:id="rId28" imgW="952200" imgH="330120" progId="Equation.DSMT4">
                  <p:embed/>
                  <p:pic>
                    <p:nvPicPr>
                      <p:cNvPr id="85" name="Object 18"/>
                      <p:cNvPicPr>
                        <a:picLocks noChangeAspect="1" noChangeArrowheads="1"/>
                      </p:cNvPicPr>
                      <p:nvPr/>
                    </p:nvPicPr>
                    <p:blipFill>
                      <a:blip r:embed="rId29"/>
                      <a:srcRect t="-3149" r="-9860" b="-3149"/>
                      <a:stretch>
                        <a:fillRect/>
                      </a:stretch>
                    </p:blipFill>
                    <p:spPr bwMode="auto">
                      <a:xfrm>
                        <a:off x="8164860" y="1984992"/>
                        <a:ext cx="1904400" cy="660240"/>
                      </a:xfrm>
                      <a:prstGeom prst="rect">
                        <a:avLst/>
                      </a:prstGeom>
                      <a:solidFill>
                        <a:srgbClr val="CCFFFF"/>
                      </a:solidFill>
                    </p:spPr>
                  </p:pic>
                </p:oleObj>
              </mc:Fallback>
            </mc:AlternateContent>
          </a:graphicData>
        </a:graphic>
      </p:graphicFrame>
      <p:grpSp>
        <p:nvGrpSpPr>
          <p:cNvPr id="46" name="群組 45">
            <a:extLst>
              <a:ext uri="{FF2B5EF4-FFF2-40B4-BE49-F238E27FC236}">
                <a16:creationId xmlns:a16="http://schemas.microsoft.com/office/drawing/2014/main" id="{1369522C-22D8-440D-B2E6-8BAF0BE7EEEF}"/>
              </a:ext>
            </a:extLst>
          </p:cNvPr>
          <p:cNvGrpSpPr/>
          <p:nvPr/>
        </p:nvGrpSpPr>
        <p:grpSpPr>
          <a:xfrm>
            <a:off x="9278744" y="785794"/>
            <a:ext cx="2721912" cy="2643206"/>
            <a:chOff x="-415306" y="5084691"/>
            <a:chExt cx="2721912" cy="2643206"/>
          </a:xfrm>
        </p:grpSpPr>
        <p:sp>
          <p:nvSpPr>
            <p:cNvPr id="47" name="圓形圖 23">
              <a:extLst>
                <a:ext uri="{FF2B5EF4-FFF2-40B4-BE49-F238E27FC236}">
                  <a16:creationId xmlns:a16="http://schemas.microsoft.com/office/drawing/2014/main" id="{999EBE5D-0E15-448B-ADD2-7960C3D42090}"/>
                </a:ext>
              </a:extLst>
            </p:cNvPr>
            <p:cNvSpPr>
              <a:spLocks noChangeAspect="1"/>
            </p:cNvSpPr>
            <p:nvPr/>
          </p:nvSpPr>
          <p:spPr bwMode="auto">
            <a:xfrm>
              <a:off x="-415306" y="5387897"/>
              <a:ext cx="2340000" cy="2340000"/>
            </a:xfrm>
            <a:prstGeom prst="pie">
              <a:avLst>
                <a:gd name="adj1" fmla="val 16197411"/>
                <a:gd name="adj2" fmla="val 6526"/>
              </a:avLst>
            </a:prstGeom>
            <a:solidFill>
              <a:srgbClr val="CC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cxnSp>
          <p:nvCxnSpPr>
            <p:cNvPr id="48" name="直線單箭頭接點 47">
              <a:extLst>
                <a:ext uri="{FF2B5EF4-FFF2-40B4-BE49-F238E27FC236}">
                  <a16:creationId xmlns:a16="http://schemas.microsoft.com/office/drawing/2014/main" id="{D7F63947-866F-4A00-95F1-06FA61249DCA}"/>
                </a:ext>
              </a:extLst>
            </p:cNvPr>
            <p:cNvCxnSpPr/>
            <p:nvPr/>
          </p:nvCxnSpPr>
          <p:spPr bwMode="auto">
            <a:xfrm>
              <a:off x="756022" y="6550882"/>
              <a:ext cx="1368000" cy="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49" name="直線單箭頭接點 48">
              <a:extLst>
                <a:ext uri="{FF2B5EF4-FFF2-40B4-BE49-F238E27FC236}">
                  <a16:creationId xmlns:a16="http://schemas.microsoft.com/office/drawing/2014/main" id="{7A0505D2-1C94-483F-A10F-9961430D9730}"/>
                </a:ext>
              </a:extLst>
            </p:cNvPr>
            <p:cNvCxnSpPr/>
            <p:nvPr/>
          </p:nvCxnSpPr>
          <p:spPr bwMode="auto">
            <a:xfrm flipV="1">
              <a:off x="756022" y="5222169"/>
              <a:ext cx="0" cy="13320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50" name="直線單箭頭接點 49">
              <a:extLst>
                <a:ext uri="{FF2B5EF4-FFF2-40B4-BE49-F238E27FC236}">
                  <a16:creationId xmlns:a16="http://schemas.microsoft.com/office/drawing/2014/main" id="{BFE5DAAC-2F84-458E-8F80-9CE7AD2FBF62}"/>
                </a:ext>
              </a:extLst>
            </p:cNvPr>
            <p:cNvCxnSpPr>
              <a:cxnSpLocks noChangeAspect="1"/>
            </p:cNvCxnSpPr>
            <p:nvPr/>
          </p:nvCxnSpPr>
          <p:spPr bwMode="auto">
            <a:xfrm flipV="1">
              <a:off x="759773" y="5822264"/>
              <a:ext cx="936000" cy="739097"/>
            </a:xfrm>
            <a:prstGeom prst="straightConnector1">
              <a:avLst/>
            </a:prstGeom>
            <a:solidFill>
              <a:schemeClr val="accent1"/>
            </a:solidFill>
            <a:ln w="15875" cap="flat" cmpd="sng" algn="ctr">
              <a:solidFill>
                <a:schemeClr val="tx1"/>
              </a:solidFill>
              <a:prstDash val="sysDot"/>
              <a:round/>
              <a:headEnd type="none" w="med" len="med"/>
              <a:tailEnd type="triangle"/>
            </a:ln>
            <a:effectLst/>
          </p:spPr>
        </p:cxnSp>
        <p:graphicFrame>
          <p:nvGraphicFramePr>
            <p:cNvPr id="51" name="Object 18">
              <a:extLst>
                <a:ext uri="{FF2B5EF4-FFF2-40B4-BE49-F238E27FC236}">
                  <a16:creationId xmlns:a16="http://schemas.microsoft.com/office/drawing/2014/main" id="{A22421B4-1822-4DA5-95BC-B0EE1FCA73AA}"/>
                </a:ext>
              </a:extLst>
            </p:cNvPr>
            <p:cNvGraphicFramePr>
              <a:graphicFrameLocks noChangeAspect="1"/>
            </p:cNvGraphicFramePr>
            <p:nvPr>
              <p:extLst>
                <p:ext uri="{D42A27DB-BD31-4B8C-83A1-F6EECF244321}">
                  <p14:modId xmlns:p14="http://schemas.microsoft.com/office/powerpoint/2010/main" val="725909400"/>
                </p:ext>
              </p:extLst>
            </p:nvPr>
          </p:nvGraphicFramePr>
          <p:xfrm>
            <a:off x="2103854" y="6443594"/>
            <a:ext cx="202752" cy="223488"/>
          </p:xfrm>
          <a:graphic>
            <a:graphicData uri="http://schemas.openxmlformats.org/presentationml/2006/ole">
              <mc:AlternateContent xmlns:mc="http://schemas.openxmlformats.org/markup-compatibility/2006">
                <mc:Choice xmlns:v="urn:schemas-microsoft-com:vml" Requires="v">
                  <p:oleObj spid="_x0000_s1119950" name="方程式" r:id="rId30" imgW="126720" imgH="139680" progId="Equation.3">
                    <p:embed/>
                  </p:oleObj>
                </mc:Choice>
                <mc:Fallback>
                  <p:oleObj name="方程式" r:id="rId30" imgW="126720" imgH="139680" progId="Equation.3">
                    <p:embed/>
                    <p:pic>
                      <p:nvPicPr>
                        <p:cNvPr id="71" name="Object 18"/>
                        <p:cNvPicPr>
                          <a:picLocks noChangeAspect="1" noChangeArrowheads="1"/>
                        </p:cNvPicPr>
                        <p:nvPr/>
                      </p:nvPicPr>
                      <p:blipFill>
                        <a:blip r:embed="rId31"/>
                        <a:srcRect t="-3149" r="-9860" b="-3149"/>
                        <a:stretch>
                          <a:fillRect/>
                        </a:stretch>
                      </p:blipFill>
                      <p:spPr bwMode="auto">
                        <a:xfrm>
                          <a:off x="2103854" y="6443594"/>
                          <a:ext cx="202752" cy="223488"/>
                        </a:xfrm>
                        <a:prstGeom prst="rect">
                          <a:avLst/>
                        </a:prstGeom>
                        <a:noFill/>
                      </p:spPr>
                    </p:pic>
                  </p:oleObj>
                </mc:Fallback>
              </mc:AlternateContent>
            </a:graphicData>
          </a:graphic>
        </p:graphicFrame>
        <p:graphicFrame>
          <p:nvGraphicFramePr>
            <p:cNvPr id="52" name="Object 18">
              <a:extLst>
                <a:ext uri="{FF2B5EF4-FFF2-40B4-BE49-F238E27FC236}">
                  <a16:creationId xmlns:a16="http://schemas.microsoft.com/office/drawing/2014/main" id="{671960A9-85F9-4D4C-BBF3-854AA40FC960}"/>
                </a:ext>
              </a:extLst>
            </p:cNvPr>
            <p:cNvGraphicFramePr>
              <a:graphicFrameLocks noChangeAspect="1"/>
            </p:cNvGraphicFramePr>
            <p:nvPr>
              <p:extLst>
                <p:ext uri="{D42A27DB-BD31-4B8C-83A1-F6EECF244321}">
                  <p14:modId xmlns:p14="http://schemas.microsoft.com/office/powerpoint/2010/main" val="938193832"/>
                </p:ext>
              </p:extLst>
            </p:nvPr>
          </p:nvGraphicFramePr>
          <p:xfrm>
            <a:off x="750104" y="5084691"/>
            <a:ext cx="223488" cy="263808"/>
          </p:xfrm>
          <a:graphic>
            <a:graphicData uri="http://schemas.openxmlformats.org/presentationml/2006/ole">
              <mc:AlternateContent xmlns:mc="http://schemas.openxmlformats.org/markup-compatibility/2006">
                <mc:Choice xmlns:v="urn:schemas-microsoft-com:vml" Requires="v">
                  <p:oleObj spid="_x0000_s1119951" name="方程式" r:id="rId32" imgW="139680" imgH="164880" progId="Equation.3">
                    <p:embed/>
                  </p:oleObj>
                </mc:Choice>
                <mc:Fallback>
                  <p:oleObj name="方程式" r:id="rId32" imgW="139680" imgH="164880" progId="Equation.3">
                    <p:embed/>
                    <p:pic>
                      <p:nvPicPr>
                        <p:cNvPr id="72" name="Object 18"/>
                        <p:cNvPicPr>
                          <a:picLocks noChangeAspect="1" noChangeArrowheads="1"/>
                        </p:cNvPicPr>
                        <p:nvPr/>
                      </p:nvPicPr>
                      <p:blipFill>
                        <a:blip r:embed="rId33"/>
                        <a:srcRect t="-3149" r="-9860" b="-3149"/>
                        <a:stretch>
                          <a:fillRect/>
                        </a:stretch>
                      </p:blipFill>
                      <p:spPr bwMode="auto">
                        <a:xfrm>
                          <a:off x="750104" y="5084691"/>
                          <a:ext cx="223488" cy="263808"/>
                        </a:xfrm>
                        <a:prstGeom prst="rect">
                          <a:avLst/>
                        </a:prstGeom>
                        <a:noFill/>
                      </p:spPr>
                    </p:pic>
                  </p:oleObj>
                </mc:Fallback>
              </mc:AlternateContent>
            </a:graphicData>
          </a:graphic>
        </p:graphicFrame>
        <p:graphicFrame>
          <p:nvGraphicFramePr>
            <p:cNvPr id="53" name="Object 18">
              <a:extLst>
                <a:ext uri="{FF2B5EF4-FFF2-40B4-BE49-F238E27FC236}">
                  <a16:creationId xmlns:a16="http://schemas.microsoft.com/office/drawing/2014/main" id="{EB18D336-5CC9-4366-90CD-F8B07CD74BBB}"/>
                </a:ext>
              </a:extLst>
            </p:cNvPr>
            <p:cNvGraphicFramePr>
              <a:graphicFrameLocks noChangeAspect="1"/>
            </p:cNvGraphicFramePr>
            <p:nvPr>
              <p:extLst>
                <p:ext uri="{D42A27DB-BD31-4B8C-83A1-F6EECF244321}">
                  <p14:modId xmlns:p14="http://schemas.microsoft.com/office/powerpoint/2010/main" val="83694226"/>
                </p:ext>
              </p:extLst>
            </p:nvPr>
          </p:nvGraphicFramePr>
          <p:xfrm>
            <a:off x="1284046" y="5761214"/>
            <a:ext cx="230472" cy="272052"/>
          </p:xfrm>
          <a:graphic>
            <a:graphicData uri="http://schemas.openxmlformats.org/presentationml/2006/ole">
              <mc:AlternateContent xmlns:mc="http://schemas.openxmlformats.org/markup-compatibility/2006">
                <mc:Choice xmlns:v="urn:schemas-microsoft-com:vml" Requires="v">
                  <p:oleObj spid="_x0000_s1119952" name="方程式" r:id="rId34" imgW="139680" imgH="164880" progId="Equation.3">
                    <p:embed/>
                  </p:oleObj>
                </mc:Choice>
                <mc:Fallback>
                  <p:oleObj name="方程式" r:id="rId34" imgW="139680" imgH="164880" progId="Equation.3">
                    <p:embed/>
                    <p:pic>
                      <p:nvPicPr>
                        <p:cNvPr id="73" name="Object 18"/>
                        <p:cNvPicPr>
                          <a:picLocks noChangeAspect="1" noChangeArrowheads="1"/>
                        </p:cNvPicPr>
                        <p:nvPr/>
                      </p:nvPicPr>
                      <p:blipFill>
                        <a:blip r:embed="rId35"/>
                        <a:srcRect t="-3149" r="-9860" b="-3149"/>
                        <a:stretch>
                          <a:fillRect/>
                        </a:stretch>
                      </p:blipFill>
                      <p:spPr bwMode="auto">
                        <a:xfrm>
                          <a:off x="1284046" y="5761214"/>
                          <a:ext cx="230472" cy="272052"/>
                        </a:xfrm>
                        <a:prstGeom prst="rect">
                          <a:avLst/>
                        </a:prstGeom>
                        <a:noFill/>
                      </p:spPr>
                    </p:pic>
                  </p:oleObj>
                </mc:Fallback>
              </mc:AlternateContent>
            </a:graphicData>
          </a:graphic>
        </p:graphicFrame>
        <p:sp>
          <p:nvSpPr>
            <p:cNvPr id="54" name="文字方塊 53">
              <a:extLst>
                <a:ext uri="{FF2B5EF4-FFF2-40B4-BE49-F238E27FC236}">
                  <a16:creationId xmlns:a16="http://schemas.microsoft.com/office/drawing/2014/main" id="{594A37C9-C670-4B6D-9EDA-E47B717D2AC7}"/>
                </a:ext>
              </a:extLst>
            </p:cNvPr>
            <p:cNvSpPr txBox="1"/>
            <p:nvPr/>
          </p:nvSpPr>
          <p:spPr>
            <a:xfrm>
              <a:off x="531253" y="6446393"/>
              <a:ext cx="324128" cy="323165"/>
            </a:xfrm>
            <a:prstGeom prst="rect">
              <a:avLst/>
            </a:prstGeom>
            <a:noFill/>
          </p:spPr>
          <p:txBody>
            <a:bodyPr wrap="none" rtlCol="0">
              <a:spAutoFit/>
            </a:bodyPr>
            <a:lstStyle/>
            <a:p>
              <a:r>
                <a:rPr lang="en-US" altLang="zh-TW" sz="1500" dirty="0"/>
                <a:t>O</a:t>
              </a:r>
              <a:endParaRPr lang="zh-TW" altLang="en-US" sz="1500" dirty="0"/>
            </a:p>
          </p:txBody>
        </p:sp>
        <p:sp>
          <p:nvSpPr>
            <p:cNvPr id="55" name="文字方塊 54">
              <a:extLst>
                <a:ext uri="{FF2B5EF4-FFF2-40B4-BE49-F238E27FC236}">
                  <a16:creationId xmlns:a16="http://schemas.microsoft.com/office/drawing/2014/main" id="{2C2475F3-13CD-44C0-8E73-8912BD259B00}"/>
                </a:ext>
              </a:extLst>
            </p:cNvPr>
            <p:cNvSpPr txBox="1"/>
            <p:nvPr/>
          </p:nvSpPr>
          <p:spPr>
            <a:xfrm>
              <a:off x="1838558" y="6479590"/>
              <a:ext cx="324128" cy="323165"/>
            </a:xfrm>
            <a:prstGeom prst="rect">
              <a:avLst/>
            </a:prstGeom>
            <a:noFill/>
          </p:spPr>
          <p:txBody>
            <a:bodyPr wrap="none" rtlCol="0">
              <a:spAutoFit/>
            </a:bodyPr>
            <a:lstStyle/>
            <a:p>
              <a:r>
                <a:rPr lang="en-US" altLang="zh-TW" sz="1500" b="1" dirty="0"/>
                <a:t>A</a:t>
              </a:r>
              <a:endParaRPr lang="zh-TW" altLang="en-US" sz="1500" b="1" dirty="0"/>
            </a:p>
          </p:txBody>
        </p:sp>
        <p:sp>
          <p:nvSpPr>
            <p:cNvPr id="56" name="文字方塊 55">
              <a:extLst>
                <a:ext uri="{FF2B5EF4-FFF2-40B4-BE49-F238E27FC236}">
                  <a16:creationId xmlns:a16="http://schemas.microsoft.com/office/drawing/2014/main" id="{51C6FCBD-97A4-4FC0-8AFD-55FE67E8F73F}"/>
                </a:ext>
              </a:extLst>
            </p:cNvPr>
            <p:cNvSpPr txBox="1"/>
            <p:nvPr/>
          </p:nvSpPr>
          <p:spPr>
            <a:xfrm>
              <a:off x="513229" y="5229043"/>
              <a:ext cx="312906" cy="323165"/>
            </a:xfrm>
            <a:prstGeom prst="rect">
              <a:avLst/>
            </a:prstGeom>
            <a:noFill/>
          </p:spPr>
          <p:txBody>
            <a:bodyPr wrap="none" rtlCol="0">
              <a:spAutoFit/>
            </a:bodyPr>
            <a:lstStyle/>
            <a:p>
              <a:r>
                <a:rPr lang="en-US" altLang="zh-TW" sz="1500" dirty="0"/>
                <a:t>B</a:t>
              </a:r>
              <a:endParaRPr lang="zh-TW" altLang="en-US" sz="1500" dirty="0"/>
            </a:p>
          </p:txBody>
        </p:sp>
      </p:grpSp>
      <p:graphicFrame>
        <p:nvGraphicFramePr>
          <p:cNvPr id="57" name="Object 18">
            <a:extLst>
              <a:ext uri="{FF2B5EF4-FFF2-40B4-BE49-F238E27FC236}">
                <a16:creationId xmlns:a16="http://schemas.microsoft.com/office/drawing/2014/main" id="{A0F4B1F2-7ACD-45B9-B89E-327B7622E4DB}"/>
              </a:ext>
            </a:extLst>
          </p:cNvPr>
          <p:cNvGraphicFramePr>
            <a:graphicFrameLocks noChangeAspect="1"/>
          </p:cNvGraphicFramePr>
          <p:nvPr>
            <p:extLst>
              <p:ext uri="{D42A27DB-BD31-4B8C-83A1-F6EECF244321}">
                <p14:modId xmlns:p14="http://schemas.microsoft.com/office/powerpoint/2010/main" val="1695521220"/>
              </p:ext>
            </p:extLst>
          </p:nvPr>
        </p:nvGraphicFramePr>
        <p:xfrm>
          <a:off x="7680176" y="1196752"/>
          <a:ext cx="2183760" cy="583920"/>
        </p:xfrm>
        <a:graphic>
          <a:graphicData uri="http://schemas.openxmlformats.org/presentationml/2006/ole">
            <mc:AlternateContent xmlns:mc="http://schemas.openxmlformats.org/markup-compatibility/2006">
              <mc:Choice xmlns:v="urn:schemas-microsoft-com:vml" Requires="v">
                <p:oleObj spid="_x0000_s1119953" name="方程式" r:id="rId36" imgW="1091880" imgH="291960" progId="Equation.3">
                  <p:embed/>
                </p:oleObj>
              </mc:Choice>
              <mc:Fallback>
                <p:oleObj name="方程式" r:id="rId36" imgW="1091880" imgH="291960" progId="Equation.3">
                  <p:embed/>
                  <p:pic>
                    <p:nvPicPr>
                      <p:cNvPr id="80" name="Object 18"/>
                      <p:cNvPicPr>
                        <a:picLocks noChangeAspect="1" noChangeArrowheads="1"/>
                      </p:cNvPicPr>
                      <p:nvPr/>
                    </p:nvPicPr>
                    <p:blipFill>
                      <a:blip r:embed="rId37"/>
                      <a:srcRect t="-3149" r="-9860" b="-3149"/>
                      <a:stretch>
                        <a:fillRect/>
                      </a:stretch>
                    </p:blipFill>
                    <p:spPr bwMode="auto">
                      <a:xfrm>
                        <a:off x="7680176" y="1196752"/>
                        <a:ext cx="2183760" cy="583920"/>
                      </a:xfrm>
                      <a:prstGeom prst="rect">
                        <a:avLst/>
                      </a:prstGeom>
                      <a:noFill/>
                    </p:spPr>
                  </p:pic>
                </p:oleObj>
              </mc:Fallback>
            </mc:AlternateContent>
          </a:graphicData>
        </a:graphic>
      </p:graphicFrame>
      <p:sp>
        <p:nvSpPr>
          <p:cNvPr id="58" name="Text Box 27">
            <a:extLst>
              <a:ext uri="{FF2B5EF4-FFF2-40B4-BE49-F238E27FC236}">
                <a16:creationId xmlns:a16="http://schemas.microsoft.com/office/drawing/2014/main" id="{3FC746D8-5029-4B76-BF08-866829596A35}"/>
              </a:ext>
            </a:extLst>
          </p:cNvPr>
          <p:cNvSpPr txBox="1">
            <a:spLocks noChangeArrowheads="1"/>
          </p:cNvSpPr>
          <p:nvPr/>
        </p:nvSpPr>
        <p:spPr bwMode="auto">
          <a:xfrm>
            <a:off x="6168008" y="1680761"/>
            <a:ext cx="1473801" cy="430887"/>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82563" indent="-182563">
              <a:buSzPct val="120000"/>
              <a:buFont typeface="Arial" panose="020B0604020202020204" pitchFamily="34" charset="0"/>
              <a:buChar char="•"/>
            </a:pPr>
            <a:r>
              <a:rPr lang="en-US" altLang="zh-TW" sz="2200" dirty="0"/>
              <a:t>along OA</a:t>
            </a:r>
            <a:endParaRPr lang="en-US" altLang="zh-TW" sz="2200" i="1" dirty="0"/>
          </a:p>
        </p:txBody>
      </p:sp>
      <p:sp>
        <p:nvSpPr>
          <p:cNvPr id="59" name="Text Box 27">
            <a:extLst>
              <a:ext uri="{FF2B5EF4-FFF2-40B4-BE49-F238E27FC236}">
                <a16:creationId xmlns:a16="http://schemas.microsoft.com/office/drawing/2014/main" id="{826398D9-725B-4ACC-8858-C507872D0F98}"/>
              </a:ext>
            </a:extLst>
          </p:cNvPr>
          <p:cNvSpPr txBox="1">
            <a:spLocks noChangeArrowheads="1"/>
          </p:cNvSpPr>
          <p:nvPr/>
        </p:nvSpPr>
        <p:spPr bwMode="auto">
          <a:xfrm>
            <a:off x="6168008" y="2409881"/>
            <a:ext cx="1438984" cy="430887"/>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79388" indent="-179388">
              <a:buClr>
                <a:schemeClr val="tx1"/>
              </a:buClr>
              <a:buSzPct val="120000"/>
              <a:buFont typeface="Arial" panose="020B0604020202020204" pitchFamily="34" charset="0"/>
              <a:buChar char="•"/>
            </a:pPr>
            <a:r>
              <a:rPr lang="en-US" altLang="zh-TW" sz="2200" dirty="0"/>
              <a:t>along AB</a:t>
            </a:r>
            <a:endParaRPr lang="en-US" altLang="zh-TW" sz="2200" i="1" dirty="0"/>
          </a:p>
        </p:txBody>
      </p:sp>
      <p:graphicFrame>
        <p:nvGraphicFramePr>
          <p:cNvPr id="60" name="Object 18">
            <a:extLst>
              <a:ext uri="{FF2B5EF4-FFF2-40B4-BE49-F238E27FC236}">
                <a16:creationId xmlns:a16="http://schemas.microsoft.com/office/drawing/2014/main" id="{1FCB36D6-B3DD-4FAF-BF03-088F91F63B90}"/>
              </a:ext>
            </a:extLst>
          </p:cNvPr>
          <p:cNvGraphicFramePr>
            <a:graphicFrameLocks noChangeAspect="1"/>
          </p:cNvGraphicFramePr>
          <p:nvPr>
            <p:extLst>
              <p:ext uri="{D42A27DB-BD31-4B8C-83A1-F6EECF244321}">
                <p14:modId xmlns:p14="http://schemas.microsoft.com/office/powerpoint/2010/main" val="818329963"/>
              </p:ext>
            </p:extLst>
          </p:nvPr>
        </p:nvGraphicFramePr>
        <p:xfrm>
          <a:off x="8757007" y="4357391"/>
          <a:ext cx="1509948" cy="442062"/>
        </p:xfrm>
        <a:graphic>
          <a:graphicData uri="http://schemas.openxmlformats.org/presentationml/2006/ole">
            <mc:AlternateContent xmlns:mc="http://schemas.openxmlformats.org/markup-compatibility/2006">
              <mc:Choice xmlns:v="urn:schemas-microsoft-com:vml" Requires="v">
                <p:oleObj spid="_x0000_s1119954" name="方程式" r:id="rId38" imgW="736560" imgH="215640" progId="Equation.3">
                  <p:embed/>
                </p:oleObj>
              </mc:Choice>
              <mc:Fallback>
                <p:oleObj name="方程式" r:id="rId38" imgW="736560" imgH="215640" progId="Equation.3">
                  <p:embed/>
                  <p:pic>
                    <p:nvPicPr>
                      <p:cNvPr id="89" name="Object 18"/>
                      <p:cNvPicPr>
                        <a:picLocks noChangeAspect="1" noChangeArrowheads="1"/>
                      </p:cNvPicPr>
                      <p:nvPr/>
                    </p:nvPicPr>
                    <p:blipFill>
                      <a:blip r:embed="rId39"/>
                      <a:srcRect t="-3149" r="-9860" b="-3149"/>
                      <a:stretch>
                        <a:fillRect/>
                      </a:stretch>
                    </p:blipFill>
                    <p:spPr bwMode="auto">
                      <a:xfrm>
                        <a:off x="8757007" y="4357391"/>
                        <a:ext cx="1509948" cy="442062"/>
                      </a:xfrm>
                      <a:prstGeom prst="rect">
                        <a:avLst/>
                      </a:prstGeom>
                      <a:noFill/>
                    </p:spPr>
                  </p:pic>
                </p:oleObj>
              </mc:Fallback>
            </mc:AlternateContent>
          </a:graphicData>
        </a:graphic>
      </p:graphicFrame>
      <p:graphicFrame>
        <p:nvGraphicFramePr>
          <p:cNvPr id="61" name="Object 18">
            <a:extLst>
              <a:ext uri="{FF2B5EF4-FFF2-40B4-BE49-F238E27FC236}">
                <a16:creationId xmlns:a16="http://schemas.microsoft.com/office/drawing/2014/main" id="{2F47B860-EB04-46A1-BF49-B658CFBF5253}"/>
              </a:ext>
            </a:extLst>
          </p:cNvPr>
          <p:cNvGraphicFramePr>
            <a:graphicFrameLocks noChangeAspect="1"/>
          </p:cNvGraphicFramePr>
          <p:nvPr>
            <p:extLst>
              <p:ext uri="{D42A27DB-BD31-4B8C-83A1-F6EECF244321}">
                <p14:modId xmlns:p14="http://schemas.microsoft.com/office/powerpoint/2010/main" val="44227639"/>
              </p:ext>
            </p:extLst>
          </p:nvPr>
        </p:nvGraphicFramePr>
        <p:xfrm>
          <a:off x="7687063" y="2853041"/>
          <a:ext cx="1275264" cy="416232"/>
        </p:xfrm>
        <a:graphic>
          <a:graphicData uri="http://schemas.openxmlformats.org/presentationml/2006/ole">
            <mc:AlternateContent xmlns:mc="http://schemas.openxmlformats.org/markup-compatibility/2006">
              <mc:Choice xmlns:v="urn:schemas-microsoft-com:vml" Requires="v">
                <p:oleObj spid="_x0000_s1119955" name="方程式" r:id="rId40" imgW="622080" imgH="203040" progId="Equation.3">
                  <p:embed/>
                </p:oleObj>
              </mc:Choice>
              <mc:Fallback>
                <p:oleObj name="方程式" r:id="rId40" imgW="622080" imgH="203040" progId="Equation.3">
                  <p:embed/>
                  <p:pic>
                    <p:nvPicPr>
                      <p:cNvPr id="91" name="Object 18"/>
                      <p:cNvPicPr>
                        <a:picLocks noChangeAspect="1" noChangeArrowheads="1"/>
                      </p:cNvPicPr>
                      <p:nvPr/>
                    </p:nvPicPr>
                    <p:blipFill>
                      <a:blip r:embed="rId41"/>
                      <a:srcRect t="-3149" r="-9860" b="-3149"/>
                      <a:stretch>
                        <a:fillRect/>
                      </a:stretch>
                    </p:blipFill>
                    <p:spPr bwMode="auto">
                      <a:xfrm>
                        <a:off x="7687063" y="2853041"/>
                        <a:ext cx="1275264" cy="416232"/>
                      </a:xfrm>
                      <a:prstGeom prst="rect">
                        <a:avLst/>
                      </a:prstGeom>
                      <a:noFill/>
                    </p:spPr>
                  </p:pic>
                </p:oleObj>
              </mc:Fallback>
            </mc:AlternateContent>
          </a:graphicData>
        </a:graphic>
      </p:graphicFrame>
      <p:sp>
        <p:nvSpPr>
          <p:cNvPr id="62" name="弧形 61">
            <a:extLst>
              <a:ext uri="{FF2B5EF4-FFF2-40B4-BE49-F238E27FC236}">
                <a16:creationId xmlns:a16="http://schemas.microsoft.com/office/drawing/2014/main" id="{FE9FE28C-2640-471D-855C-A38D73389045}"/>
              </a:ext>
            </a:extLst>
          </p:cNvPr>
          <p:cNvSpPr/>
          <p:nvPr/>
        </p:nvSpPr>
        <p:spPr bwMode="auto">
          <a:xfrm>
            <a:off x="10537187" y="2103766"/>
            <a:ext cx="210384" cy="302706"/>
          </a:xfrm>
          <a:prstGeom prst="arc">
            <a:avLst>
              <a:gd name="adj1" fmla="val 16200000"/>
              <a:gd name="adj2" fmla="val 21196503"/>
            </a:avLst>
          </a:prstGeom>
          <a:noFill/>
          <a:ln w="12700" cap="flat" cmpd="sng" algn="ctr">
            <a:solidFill>
              <a:srgbClr val="0000CC"/>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63" name="Object 18">
            <a:extLst>
              <a:ext uri="{FF2B5EF4-FFF2-40B4-BE49-F238E27FC236}">
                <a16:creationId xmlns:a16="http://schemas.microsoft.com/office/drawing/2014/main" id="{E4C3BFF3-3153-4410-9F6E-87B4666D9ABD}"/>
              </a:ext>
            </a:extLst>
          </p:cNvPr>
          <p:cNvGraphicFramePr>
            <a:graphicFrameLocks noChangeAspect="1"/>
          </p:cNvGraphicFramePr>
          <p:nvPr>
            <p:extLst>
              <p:ext uri="{D42A27DB-BD31-4B8C-83A1-F6EECF244321}">
                <p14:modId xmlns:p14="http://schemas.microsoft.com/office/powerpoint/2010/main" val="3500165048"/>
              </p:ext>
            </p:extLst>
          </p:nvPr>
        </p:nvGraphicFramePr>
        <p:xfrm>
          <a:off x="10743675" y="1969614"/>
          <a:ext cx="209088" cy="292842"/>
        </p:xfrm>
        <a:graphic>
          <a:graphicData uri="http://schemas.openxmlformats.org/presentationml/2006/ole">
            <mc:AlternateContent xmlns:mc="http://schemas.openxmlformats.org/markup-compatibility/2006">
              <mc:Choice xmlns:v="urn:schemas-microsoft-com:vml" Requires="v">
                <p:oleObj spid="_x0000_s1119956" name="方程式" r:id="rId42" imgW="126720" imgH="177480" progId="Equation.3">
                  <p:embed/>
                </p:oleObj>
              </mc:Choice>
              <mc:Fallback>
                <p:oleObj name="方程式" r:id="rId42" imgW="126720" imgH="177480" progId="Equation.3">
                  <p:embed/>
                  <p:pic>
                    <p:nvPicPr>
                      <p:cNvPr id="93" name="Object 18"/>
                      <p:cNvPicPr>
                        <a:picLocks noChangeAspect="1" noChangeArrowheads="1"/>
                      </p:cNvPicPr>
                      <p:nvPr/>
                    </p:nvPicPr>
                    <p:blipFill>
                      <a:blip r:embed="rId43"/>
                      <a:srcRect t="-3149" r="-9860" b="-3149"/>
                      <a:stretch>
                        <a:fillRect/>
                      </a:stretch>
                    </p:blipFill>
                    <p:spPr bwMode="auto">
                      <a:xfrm>
                        <a:off x="10743675" y="1969614"/>
                        <a:ext cx="209088" cy="292842"/>
                      </a:xfrm>
                      <a:prstGeom prst="rect">
                        <a:avLst/>
                      </a:prstGeom>
                      <a:noFill/>
                    </p:spPr>
                  </p:pic>
                </p:oleObj>
              </mc:Fallback>
            </mc:AlternateContent>
          </a:graphicData>
        </a:graphic>
      </p:graphicFrame>
      <p:graphicFrame>
        <p:nvGraphicFramePr>
          <p:cNvPr id="64" name="Object 18">
            <a:extLst>
              <a:ext uri="{FF2B5EF4-FFF2-40B4-BE49-F238E27FC236}">
                <a16:creationId xmlns:a16="http://schemas.microsoft.com/office/drawing/2014/main" id="{FE55B4F8-2FEF-4FF7-9041-5005B7211120}"/>
              </a:ext>
            </a:extLst>
          </p:cNvPr>
          <p:cNvGraphicFramePr>
            <a:graphicFrameLocks noChangeAspect="1"/>
          </p:cNvGraphicFramePr>
          <p:nvPr>
            <p:extLst>
              <p:ext uri="{D42A27DB-BD31-4B8C-83A1-F6EECF244321}">
                <p14:modId xmlns:p14="http://schemas.microsoft.com/office/powerpoint/2010/main" val="1515508969"/>
              </p:ext>
            </p:extLst>
          </p:nvPr>
        </p:nvGraphicFramePr>
        <p:xfrm>
          <a:off x="9335351" y="2696752"/>
          <a:ext cx="2209680" cy="660240"/>
        </p:xfrm>
        <a:graphic>
          <a:graphicData uri="http://schemas.openxmlformats.org/presentationml/2006/ole">
            <mc:AlternateContent xmlns:mc="http://schemas.openxmlformats.org/markup-compatibility/2006">
              <mc:Choice xmlns:v="urn:schemas-microsoft-com:vml" Requires="v">
                <p:oleObj spid="_x0000_s1119957" name="方程式" r:id="rId44" imgW="1104840" imgH="330120" progId="Equation.3">
                  <p:embed/>
                </p:oleObj>
              </mc:Choice>
              <mc:Fallback>
                <p:oleObj name="方程式" r:id="rId44" imgW="1104840" imgH="330120" progId="Equation.3">
                  <p:embed/>
                  <p:pic>
                    <p:nvPicPr>
                      <p:cNvPr id="97" name="Object 18"/>
                      <p:cNvPicPr>
                        <a:picLocks noChangeAspect="1" noChangeArrowheads="1"/>
                      </p:cNvPicPr>
                      <p:nvPr/>
                    </p:nvPicPr>
                    <p:blipFill>
                      <a:blip r:embed="rId45"/>
                      <a:srcRect t="-3149" r="-9860" b="-3149"/>
                      <a:stretch>
                        <a:fillRect/>
                      </a:stretch>
                    </p:blipFill>
                    <p:spPr bwMode="auto">
                      <a:xfrm>
                        <a:off x="9335351" y="2696752"/>
                        <a:ext cx="2209680" cy="660240"/>
                      </a:xfrm>
                      <a:prstGeom prst="rect">
                        <a:avLst/>
                      </a:prstGeom>
                      <a:noFill/>
                    </p:spPr>
                  </p:pic>
                </p:oleObj>
              </mc:Fallback>
            </mc:AlternateContent>
          </a:graphicData>
        </a:graphic>
      </p:graphicFrame>
      <p:sp>
        <p:nvSpPr>
          <p:cNvPr id="65" name="AutoShape 25">
            <a:extLst>
              <a:ext uri="{FF2B5EF4-FFF2-40B4-BE49-F238E27FC236}">
                <a16:creationId xmlns:a16="http://schemas.microsoft.com/office/drawing/2014/main" id="{E6DC132E-7007-44F2-81BE-E6FFF041BEDF}"/>
              </a:ext>
            </a:extLst>
          </p:cNvPr>
          <p:cNvSpPr>
            <a:spLocks noChangeArrowheads="1"/>
          </p:cNvSpPr>
          <p:nvPr/>
        </p:nvSpPr>
        <p:spPr bwMode="auto">
          <a:xfrm>
            <a:off x="7801036" y="2226433"/>
            <a:ext cx="252000" cy="163636"/>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66" name="AutoShape 25">
            <a:extLst>
              <a:ext uri="{FF2B5EF4-FFF2-40B4-BE49-F238E27FC236}">
                <a16:creationId xmlns:a16="http://schemas.microsoft.com/office/drawing/2014/main" id="{DB56AF00-F248-4BAA-97A5-7CCD8461DB3C}"/>
              </a:ext>
            </a:extLst>
          </p:cNvPr>
          <p:cNvSpPr>
            <a:spLocks noChangeArrowheads="1"/>
          </p:cNvSpPr>
          <p:nvPr/>
        </p:nvSpPr>
        <p:spPr bwMode="auto">
          <a:xfrm>
            <a:off x="8976320" y="2962697"/>
            <a:ext cx="252000" cy="163636"/>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67" name="手繪多邊形 62">
            <a:extLst>
              <a:ext uri="{FF2B5EF4-FFF2-40B4-BE49-F238E27FC236}">
                <a16:creationId xmlns:a16="http://schemas.microsoft.com/office/drawing/2014/main" id="{399B4C04-18C1-4C35-9AD0-48A8CF2C3E86}"/>
              </a:ext>
            </a:extLst>
          </p:cNvPr>
          <p:cNvSpPr>
            <a:spLocks noChangeAspect="1"/>
          </p:cNvSpPr>
          <p:nvPr/>
        </p:nvSpPr>
        <p:spPr bwMode="auto">
          <a:xfrm>
            <a:off x="11467808" y="1667462"/>
            <a:ext cx="72000" cy="162947"/>
          </a:xfrm>
          <a:custGeom>
            <a:avLst/>
            <a:gdLst>
              <a:gd name="connsiteX0" fmla="*/ 0 w 36195"/>
              <a:gd name="connsiteY0" fmla="*/ 0 h 81915"/>
              <a:gd name="connsiteX1" fmla="*/ 36195 w 36195"/>
              <a:gd name="connsiteY1" fmla="*/ 81915 h 81915"/>
            </a:gdLst>
            <a:ahLst/>
            <a:cxnLst>
              <a:cxn ang="0">
                <a:pos x="connsiteX0" y="connsiteY0"/>
              </a:cxn>
              <a:cxn ang="0">
                <a:pos x="connsiteX1" y="connsiteY1"/>
              </a:cxn>
            </a:cxnLst>
            <a:rect l="l" t="t" r="r" b="b"/>
            <a:pathLst>
              <a:path w="36195" h="81915">
                <a:moveTo>
                  <a:pt x="0" y="0"/>
                </a:moveTo>
                <a:lnTo>
                  <a:pt x="36195" y="81915"/>
                </a:lnTo>
              </a:path>
            </a:pathLst>
          </a:custGeom>
          <a:noFill/>
          <a:ln w="38100" cap="flat" cmpd="sng" algn="ctr">
            <a:solidFill>
              <a:srgbClr val="0000CC"/>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68" name="手繪多邊形 470018">
            <a:extLst>
              <a:ext uri="{FF2B5EF4-FFF2-40B4-BE49-F238E27FC236}">
                <a16:creationId xmlns:a16="http://schemas.microsoft.com/office/drawing/2014/main" id="{2C4D5465-978C-43A5-B632-E0E8A96328D8}"/>
              </a:ext>
            </a:extLst>
          </p:cNvPr>
          <p:cNvSpPr/>
          <p:nvPr/>
        </p:nvSpPr>
        <p:spPr bwMode="auto">
          <a:xfrm>
            <a:off x="10704512" y="1103136"/>
            <a:ext cx="160020" cy="53340"/>
          </a:xfrm>
          <a:custGeom>
            <a:avLst/>
            <a:gdLst>
              <a:gd name="connsiteX0" fmla="*/ 0 w 160020"/>
              <a:gd name="connsiteY0" fmla="*/ 0 h 53340"/>
              <a:gd name="connsiteX1" fmla="*/ 160020 w 160020"/>
              <a:gd name="connsiteY1" fmla="*/ 53340 h 53340"/>
            </a:gdLst>
            <a:ahLst/>
            <a:cxnLst>
              <a:cxn ang="0">
                <a:pos x="connsiteX0" y="connsiteY0"/>
              </a:cxn>
              <a:cxn ang="0">
                <a:pos x="connsiteX1" y="connsiteY1"/>
              </a:cxn>
            </a:cxnLst>
            <a:rect l="l" t="t" r="r" b="b"/>
            <a:pathLst>
              <a:path w="160020" h="53340">
                <a:moveTo>
                  <a:pt x="0" y="0"/>
                </a:moveTo>
                <a:lnTo>
                  <a:pt x="160020" y="53340"/>
                </a:lnTo>
              </a:path>
            </a:pathLst>
          </a:cu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cxnSp>
        <p:nvCxnSpPr>
          <p:cNvPr id="69" name="直線接點 68">
            <a:extLst>
              <a:ext uri="{FF2B5EF4-FFF2-40B4-BE49-F238E27FC236}">
                <a16:creationId xmlns:a16="http://schemas.microsoft.com/office/drawing/2014/main" id="{3C13CA2F-310B-4418-853B-1E45DF98D693}"/>
              </a:ext>
            </a:extLst>
          </p:cNvPr>
          <p:cNvCxnSpPr/>
          <p:nvPr/>
        </p:nvCxnSpPr>
        <p:spPr bwMode="auto">
          <a:xfrm flipV="1">
            <a:off x="10453824" y="1421771"/>
            <a:ext cx="348937" cy="853252"/>
          </a:xfrm>
          <a:prstGeom prst="line">
            <a:avLst/>
          </a:prstGeom>
          <a:solidFill>
            <a:schemeClr val="accent1"/>
          </a:solidFill>
          <a:ln w="12700" cap="flat" cmpd="sng" algn="ctr">
            <a:solidFill>
              <a:srgbClr val="C00000"/>
            </a:solidFill>
            <a:prstDash val="sysDot"/>
            <a:round/>
            <a:headEnd type="none" w="med" len="med"/>
            <a:tailEnd type="none" w="med" len="med"/>
          </a:ln>
          <a:effectLst/>
        </p:spPr>
      </p:cxnSp>
      <p:sp>
        <p:nvSpPr>
          <p:cNvPr id="70" name="弧形 69">
            <a:extLst>
              <a:ext uri="{FF2B5EF4-FFF2-40B4-BE49-F238E27FC236}">
                <a16:creationId xmlns:a16="http://schemas.microsoft.com/office/drawing/2014/main" id="{59BED530-1F5B-4556-96A7-8467D0F4E612}"/>
              </a:ext>
            </a:extLst>
          </p:cNvPr>
          <p:cNvSpPr>
            <a:spLocks noChangeAspect="1"/>
          </p:cNvSpPr>
          <p:nvPr/>
        </p:nvSpPr>
        <p:spPr bwMode="auto">
          <a:xfrm>
            <a:off x="10416481" y="1794424"/>
            <a:ext cx="180823" cy="180000"/>
          </a:xfrm>
          <a:prstGeom prst="arc">
            <a:avLst>
              <a:gd name="adj1" fmla="val 14570418"/>
              <a:gd name="adj2" fmla="val 0"/>
            </a:avLst>
          </a:prstGeom>
          <a:noFill/>
          <a:ln w="127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71" name="Object 18">
            <a:extLst>
              <a:ext uri="{FF2B5EF4-FFF2-40B4-BE49-F238E27FC236}">
                <a16:creationId xmlns:a16="http://schemas.microsoft.com/office/drawing/2014/main" id="{0F938391-719D-41B0-A85E-667A8FF125F7}"/>
              </a:ext>
            </a:extLst>
          </p:cNvPr>
          <p:cNvGraphicFramePr>
            <a:graphicFrameLocks noChangeAspect="1"/>
          </p:cNvGraphicFramePr>
          <p:nvPr>
            <p:extLst>
              <p:ext uri="{D42A27DB-BD31-4B8C-83A1-F6EECF244321}">
                <p14:modId xmlns:p14="http://schemas.microsoft.com/office/powerpoint/2010/main" val="1182363932"/>
              </p:ext>
            </p:extLst>
          </p:nvPr>
        </p:nvGraphicFramePr>
        <p:xfrm>
          <a:off x="10495424" y="1423384"/>
          <a:ext cx="209088" cy="335016"/>
        </p:xfrm>
        <a:graphic>
          <a:graphicData uri="http://schemas.openxmlformats.org/presentationml/2006/ole">
            <mc:AlternateContent xmlns:mc="http://schemas.openxmlformats.org/markup-compatibility/2006">
              <mc:Choice xmlns:v="urn:schemas-microsoft-com:vml" Requires="v">
                <p:oleObj spid="_x0000_s1119958" name="方程式" r:id="rId46" imgW="126720" imgH="203040" progId="Equation.3">
                  <p:embed/>
                </p:oleObj>
              </mc:Choice>
              <mc:Fallback>
                <p:oleObj name="方程式" r:id="rId46" imgW="126720" imgH="203040" progId="Equation.3">
                  <p:embed/>
                  <p:pic>
                    <p:nvPicPr>
                      <p:cNvPr id="108" name="Object 18"/>
                      <p:cNvPicPr>
                        <a:picLocks noChangeAspect="1" noChangeArrowheads="1"/>
                      </p:cNvPicPr>
                      <p:nvPr/>
                    </p:nvPicPr>
                    <p:blipFill>
                      <a:blip r:embed="rId47"/>
                      <a:srcRect t="-3149" r="-9860" b="-3149"/>
                      <a:stretch>
                        <a:fillRect/>
                      </a:stretch>
                    </p:blipFill>
                    <p:spPr bwMode="auto">
                      <a:xfrm>
                        <a:off x="10495424" y="1423384"/>
                        <a:ext cx="209088" cy="335016"/>
                      </a:xfrm>
                      <a:prstGeom prst="rect">
                        <a:avLst/>
                      </a:prstGeom>
                      <a:noFill/>
                    </p:spPr>
                  </p:pic>
                </p:oleObj>
              </mc:Fallback>
            </mc:AlternateContent>
          </a:graphicData>
        </a:graphic>
      </p:graphicFrame>
      <p:sp>
        <p:nvSpPr>
          <p:cNvPr id="72" name="Text Box 27">
            <a:extLst>
              <a:ext uri="{FF2B5EF4-FFF2-40B4-BE49-F238E27FC236}">
                <a16:creationId xmlns:a16="http://schemas.microsoft.com/office/drawing/2014/main" id="{8A8B25FC-601D-42E0-9EEE-E313E620A5E1}"/>
              </a:ext>
            </a:extLst>
          </p:cNvPr>
          <p:cNvSpPr txBox="1">
            <a:spLocks noChangeArrowheads="1"/>
          </p:cNvSpPr>
          <p:nvPr/>
        </p:nvSpPr>
        <p:spPr bwMode="auto">
          <a:xfrm>
            <a:off x="6726429" y="3257102"/>
            <a:ext cx="2081917" cy="430887"/>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t>similarly, </a:t>
            </a:r>
            <a:r>
              <a:rPr lang="en-US" altLang="zh-TW" sz="1800" dirty="0">
                <a:solidFill>
                  <a:srgbClr val="0000CC"/>
                </a:solidFill>
              </a:rPr>
              <a:t>(B</a:t>
            </a:r>
            <a:r>
              <a:rPr lang="en-US" altLang="zh-TW" sz="1800" dirty="0">
                <a:solidFill>
                  <a:srgbClr val="0000CC"/>
                </a:solidFill>
                <a:sym typeface="Wingdings" panose="05000000000000000000" pitchFamily="2" charset="2"/>
              </a:rPr>
              <a:t>A)</a:t>
            </a:r>
            <a:r>
              <a:rPr lang="en-US" altLang="zh-TW" sz="2200" dirty="0">
                <a:solidFill>
                  <a:srgbClr val="0000CC"/>
                </a:solidFill>
              </a:rPr>
              <a:t> </a:t>
            </a:r>
            <a:endParaRPr lang="en-US" altLang="zh-TW" sz="2200" i="1" dirty="0">
              <a:solidFill>
                <a:srgbClr val="0000CC"/>
              </a:solidFill>
            </a:endParaRPr>
          </a:p>
        </p:txBody>
      </p:sp>
      <p:graphicFrame>
        <p:nvGraphicFramePr>
          <p:cNvPr id="73" name="Object 18">
            <a:extLst>
              <a:ext uri="{FF2B5EF4-FFF2-40B4-BE49-F238E27FC236}">
                <a16:creationId xmlns:a16="http://schemas.microsoft.com/office/drawing/2014/main" id="{9ED51347-C607-4BD8-9F75-246E9C51449A}"/>
              </a:ext>
            </a:extLst>
          </p:cNvPr>
          <p:cNvGraphicFramePr>
            <a:graphicFrameLocks noChangeAspect="1"/>
          </p:cNvGraphicFramePr>
          <p:nvPr>
            <p:extLst>
              <p:ext uri="{D42A27DB-BD31-4B8C-83A1-F6EECF244321}">
                <p14:modId xmlns:p14="http://schemas.microsoft.com/office/powerpoint/2010/main" val="957732731"/>
              </p:ext>
            </p:extLst>
          </p:nvPr>
        </p:nvGraphicFramePr>
        <p:xfrm>
          <a:off x="8781176" y="3315667"/>
          <a:ext cx="1275264" cy="416232"/>
        </p:xfrm>
        <a:graphic>
          <a:graphicData uri="http://schemas.openxmlformats.org/presentationml/2006/ole">
            <mc:AlternateContent xmlns:mc="http://schemas.openxmlformats.org/markup-compatibility/2006">
              <mc:Choice xmlns:v="urn:schemas-microsoft-com:vml" Requires="v">
                <p:oleObj spid="_x0000_s1119959" name="方程式" r:id="rId48" imgW="622080" imgH="203040" progId="Equation.3">
                  <p:embed/>
                </p:oleObj>
              </mc:Choice>
              <mc:Fallback>
                <p:oleObj name="方程式" r:id="rId48" imgW="622080" imgH="203040" progId="Equation.3">
                  <p:embed/>
                  <p:pic>
                    <p:nvPicPr>
                      <p:cNvPr id="110" name="Object 18"/>
                      <p:cNvPicPr>
                        <a:picLocks noChangeAspect="1" noChangeArrowheads="1"/>
                      </p:cNvPicPr>
                      <p:nvPr/>
                    </p:nvPicPr>
                    <p:blipFill>
                      <a:blip r:embed="rId49"/>
                      <a:srcRect t="-3149" r="-9860" b="-3149"/>
                      <a:stretch>
                        <a:fillRect/>
                      </a:stretch>
                    </p:blipFill>
                    <p:spPr bwMode="auto">
                      <a:xfrm>
                        <a:off x="8781176" y="3315667"/>
                        <a:ext cx="1275264" cy="416232"/>
                      </a:xfrm>
                      <a:prstGeom prst="rect">
                        <a:avLst/>
                      </a:prstGeom>
                      <a:noFill/>
                    </p:spPr>
                  </p:pic>
                </p:oleObj>
              </mc:Fallback>
            </mc:AlternateContent>
          </a:graphicData>
        </a:graphic>
      </p:graphicFrame>
      <p:graphicFrame>
        <p:nvGraphicFramePr>
          <p:cNvPr id="74" name="Object 18">
            <a:extLst>
              <a:ext uri="{FF2B5EF4-FFF2-40B4-BE49-F238E27FC236}">
                <a16:creationId xmlns:a16="http://schemas.microsoft.com/office/drawing/2014/main" id="{C99CCEEF-6C96-4C20-9921-D06BD025F376}"/>
              </a:ext>
            </a:extLst>
          </p:cNvPr>
          <p:cNvGraphicFramePr>
            <a:graphicFrameLocks noChangeAspect="1"/>
          </p:cNvGraphicFramePr>
          <p:nvPr>
            <p:extLst>
              <p:ext uri="{D42A27DB-BD31-4B8C-83A1-F6EECF244321}">
                <p14:modId xmlns:p14="http://schemas.microsoft.com/office/powerpoint/2010/main" val="1216162101"/>
              </p:ext>
            </p:extLst>
          </p:nvPr>
        </p:nvGraphicFramePr>
        <p:xfrm>
          <a:off x="7478609" y="3725021"/>
          <a:ext cx="2183760" cy="660240"/>
        </p:xfrm>
        <a:graphic>
          <a:graphicData uri="http://schemas.openxmlformats.org/presentationml/2006/ole">
            <mc:AlternateContent xmlns:mc="http://schemas.openxmlformats.org/markup-compatibility/2006">
              <mc:Choice xmlns:v="urn:schemas-microsoft-com:vml" Requires="v">
                <p:oleObj spid="_x0000_s1119960" name="方程式" r:id="rId50" imgW="1091880" imgH="330120" progId="Equation.3">
                  <p:embed/>
                </p:oleObj>
              </mc:Choice>
              <mc:Fallback>
                <p:oleObj name="方程式" r:id="rId50" imgW="1091880" imgH="330120" progId="Equation.3">
                  <p:embed/>
                  <p:pic>
                    <p:nvPicPr>
                      <p:cNvPr id="111" name="Object 18"/>
                      <p:cNvPicPr>
                        <a:picLocks noChangeAspect="1" noChangeArrowheads="1"/>
                      </p:cNvPicPr>
                      <p:nvPr/>
                    </p:nvPicPr>
                    <p:blipFill>
                      <a:blip r:embed="rId51"/>
                      <a:srcRect t="-3149" r="-9860" b="-3149"/>
                      <a:stretch>
                        <a:fillRect/>
                      </a:stretch>
                    </p:blipFill>
                    <p:spPr bwMode="auto">
                      <a:xfrm>
                        <a:off x="7478609" y="3725021"/>
                        <a:ext cx="2183760" cy="660240"/>
                      </a:xfrm>
                      <a:prstGeom prst="rect">
                        <a:avLst/>
                      </a:prstGeom>
                      <a:noFill/>
                    </p:spPr>
                  </p:pic>
                </p:oleObj>
              </mc:Fallback>
            </mc:AlternateContent>
          </a:graphicData>
        </a:graphic>
      </p:graphicFrame>
      <p:sp>
        <p:nvSpPr>
          <p:cNvPr id="75" name="AutoShape 25">
            <a:extLst>
              <a:ext uri="{FF2B5EF4-FFF2-40B4-BE49-F238E27FC236}">
                <a16:creationId xmlns:a16="http://schemas.microsoft.com/office/drawing/2014/main" id="{B72C37FA-AC68-4579-ACC2-561386D9FA6B}"/>
              </a:ext>
            </a:extLst>
          </p:cNvPr>
          <p:cNvSpPr>
            <a:spLocks noChangeArrowheads="1"/>
          </p:cNvSpPr>
          <p:nvPr/>
        </p:nvSpPr>
        <p:spPr bwMode="auto">
          <a:xfrm>
            <a:off x="7213999" y="4050970"/>
            <a:ext cx="252000" cy="163636"/>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76" name="文字方塊 75">
            <a:extLst>
              <a:ext uri="{FF2B5EF4-FFF2-40B4-BE49-F238E27FC236}">
                <a16:creationId xmlns:a16="http://schemas.microsoft.com/office/drawing/2014/main" id="{F96509D6-532C-42A6-A5AC-F23F1DAB9B38}"/>
              </a:ext>
            </a:extLst>
          </p:cNvPr>
          <p:cNvSpPr txBox="1"/>
          <p:nvPr/>
        </p:nvSpPr>
        <p:spPr>
          <a:xfrm>
            <a:off x="8558140" y="4314280"/>
            <a:ext cx="287258" cy="461665"/>
          </a:xfrm>
          <a:prstGeom prst="rect">
            <a:avLst/>
          </a:prstGeom>
          <a:noFill/>
        </p:spPr>
        <p:txBody>
          <a:bodyPr wrap="none" rtlCol="0">
            <a:spAutoFit/>
          </a:bodyPr>
          <a:lstStyle/>
          <a:p>
            <a:r>
              <a:rPr lang="en-US" altLang="zh-TW" dirty="0">
                <a:solidFill>
                  <a:srgbClr val="0000CC"/>
                </a:solidFill>
              </a:rPr>
              <a:t>(</a:t>
            </a:r>
            <a:endParaRPr lang="zh-TW" altLang="en-US" dirty="0">
              <a:solidFill>
                <a:srgbClr val="0000CC"/>
              </a:solidFill>
            </a:endParaRPr>
          </a:p>
        </p:txBody>
      </p:sp>
      <p:sp>
        <p:nvSpPr>
          <p:cNvPr id="77" name="AutoShape 25">
            <a:extLst>
              <a:ext uri="{FF2B5EF4-FFF2-40B4-BE49-F238E27FC236}">
                <a16:creationId xmlns:a16="http://schemas.microsoft.com/office/drawing/2014/main" id="{21938637-16DE-44CF-9F43-9FA52D1BFD0A}"/>
              </a:ext>
            </a:extLst>
          </p:cNvPr>
          <p:cNvSpPr>
            <a:spLocks noChangeArrowheads="1"/>
          </p:cNvSpPr>
          <p:nvPr/>
        </p:nvSpPr>
        <p:spPr bwMode="auto">
          <a:xfrm>
            <a:off x="10172311" y="4488647"/>
            <a:ext cx="252000" cy="163636"/>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78" name="Object 18">
            <a:extLst>
              <a:ext uri="{FF2B5EF4-FFF2-40B4-BE49-F238E27FC236}">
                <a16:creationId xmlns:a16="http://schemas.microsoft.com/office/drawing/2014/main" id="{CB9B8ABA-54FD-4652-BCCF-9E951B3934E9}"/>
              </a:ext>
            </a:extLst>
          </p:cNvPr>
          <p:cNvGraphicFramePr>
            <a:graphicFrameLocks noChangeAspect="1"/>
          </p:cNvGraphicFramePr>
          <p:nvPr>
            <p:extLst>
              <p:ext uri="{D42A27DB-BD31-4B8C-83A1-F6EECF244321}">
                <p14:modId xmlns:p14="http://schemas.microsoft.com/office/powerpoint/2010/main" val="1210326567"/>
              </p:ext>
            </p:extLst>
          </p:nvPr>
        </p:nvGraphicFramePr>
        <p:xfrm>
          <a:off x="10475333" y="4357391"/>
          <a:ext cx="1275264" cy="416232"/>
        </p:xfrm>
        <a:graphic>
          <a:graphicData uri="http://schemas.openxmlformats.org/presentationml/2006/ole">
            <mc:AlternateContent xmlns:mc="http://schemas.openxmlformats.org/markup-compatibility/2006">
              <mc:Choice xmlns:v="urn:schemas-microsoft-com:vml" Requires="v">
                <p:oleObj spid="_x0000_s1119961" name="方程式" r:id="rId52" imgW="622080" imgH="203040" progId="Equation.3">
                  <p:embed/>
                </p:oleObj>
              </mc:Choice>
              <mc:Fallback>
                <p:oleObj name="方程式" r:id="rId52" imgW="622080" imgH="203040" progId="Equation.3">
                  <p:embed/>
                  <p:pic>
                    <p:nvPicPr>
                      <p:cNvPr id="65" name="Object 18"/>
                      <p:cNvPicPr>
                        <a:picLocks noChangeAspect="1" noChangeArrowheads="1"/>
                      </p:cNvPicPr>
                      <p:nvPr/>
                    </p:nvPicPr>
                    <p:blipFill>
                      <a:blip r:embed="rId53"/>
                      <a:srcRect t="-3149" r="-9860" b="-3149"/>
                      <a:stretch>
                        <a:fillRect/>
                      </a:stretch>
                    </p:blipFill>
                    <p:spPr bwMode="auto">
                      <a:xfrm>
                        <a:off x="10475333" y="4357391"/>
                        <a:ext cx="1275264" cy="416232"/>
                      </a:xfrm>
                      <a:prstGeom prst="rect">
                        <a:avLst/>
                      </a:prstGeom>
                      <a:noFill/>
                    </p:spPr>
                  </p:pic>
                </p:oleObj>
              </mc:Fallback>
            </mc:AlternateContent>
          </a:graphicData>
        </a:graphic>
      </p:graphicFrame>
      <p:sp>
        <p:nvSpPr>
          <p:cNvPr id="79" name="文字方塊 78">
            <a:extLst>
              <a:ext uri="{FF2B5EF4-FFF2-40B4-BE49-F238E27FC236}">
                <a16:creationId xmlns:a16="http://schemas.microsoft.com/office/drawing/2014/main" id="{B9425B4C-B20A-4003-9C1B-ACD4A7909129}"/>
              </a:ext>
            </a:extLst>
          </p:cNvPr>
          <p:cNvSpPr txBox="1"/>
          <p:nvPr/>
        </p:nvSpPr>
        <p:spPr>
          <a:xfrm>
            <a:off x="11568608" y="4271888"/>
            <a:ext cx="287258" cy="461665"/>
          </a:xfrm>
          <a:prstGeom prst="rect">
            <a:avLst/>
          </a:prstGeom>
          <a:noFill/>
        </p:spPr>
        <p:txBody>
          <a:bodyPr wrap="none" rtlCol="0">
            <a:spAutoFit/>
          </a:bodyPr>
          <a:lstStyle/>
          <a:p>
            <a:r>
              <a:rPr lang="en-US" altLang="zh-TW" dirty="0">
                <a:solidFill>
                  <a:srgbClr val="0000CC"/>
                </a:solidFill>
              </a:rPr>
              <a:t>)</a:t>
            </a:r>
            <a:endParaRPr lang="zh-TW" altLang="en-US" dirty="0">
              <a:solidFill>
                <a:srgbClr val="0000CC"/>
              </a:solidFill>
            </a:endParaRPr>
          </a:p>
        </p:txBody>
      </p:sp>
      <p:graphicFrame>
        <p:nvGraphicFramePr>
          <p:cNvPr id="80" name="Object 18">
            <a:extLst>
              <a:ext uri="{FF2B5EF4-FFF2-40B4-BE49-F238E27FC236}">
                <a16:creationId xmlns:a16="http://schemas.microsoft.com/office/drawing/2014/main" id="{40B7E12A-ABDF-41AE-AF5C-C8A59D2D8D52}"/>
              </a:ext>
            </a:extLst>
          </p:cNvPr>
          <p:cNvGraphicFramePr>
            <a:graphicFrameLocks noChangeAspect="1"/>
          </p:cNvGraphicFramePr>
          <p:nvPr>
            <p:extLst>
              <p:ext uri="{D42A27DB-BD31-4B8C-83A1-F6EECF244321}">
                <p14:modId xmlns:p14="http://schemas.microsoft.com/office/powerpoint/2010/main" val="3878923343"/>
              </p:ext>
            </p:extLst>
          </p:nvPr>
        </p:nvGraphicFramePr>
        <p:xfrm>
          <a:off x="9566837" y="3698589"/>
          <a:ext cx="1777680" cy="710640"/>
        </p:xfrm>
        <a:graphic>
          <a:graphicData uri="http://schemas.openxmlformats.org/presentationml/2006/ole">
            <mc:AlternateContent xmlns:mc="http://schemas.openxmlformats.org/markup-compatibility/2006">
              <mc:Choice xmlns:v="urn:schemas-microsoft-com:vml" Requires="v">
                <p:oleObj spid="_x0000_s1119962" name="方程式" r:id="rId54" imgW="888840" imgH="355320" progId="Equation.3">
                  <p:embed/>
                </p:oleObj>
              </mc:Choice>
              <mc:Fallback>
                <p:oleObj name="方程式" r:id="rId54" imgW="888840" imgH="355320" progId="Equation.3">
                  <p:embed/>
                  <p:pic>
                    <p:nvPicPr>
                      <p:cNvPr id="67" name="Object 18"/>
                      <p:cNvPicPr>
                        <a:picLocks noChangeAspect="1" noChangeArrowheads="1"/>
                      </p:cNvPicPr>
                      <p:nvPr/>
                    </p:nvPicPr>
                    <p:blipFill>
                      <a:blip r:embed="rId55"/>
                      <a:srcRect t="-3149" r="-9860" b="-3149"/>
                      <a:stretch>
                        <a:fillRect/>
                      </a:stretch>
                    </p:blipFill>
                    <p:spPr bwMode="auto">
                      <a:xfrm>
                        <a:off x="9566837" y="3698589"/>
                        <a:ext cx="1777680" cy="710640"/>
                      </a:xfrm>
                      <a:prstGeom prst="rect">
                        <a:avLst/>
                      </a:prstGeom>
                      <a:noFill/>
                    </p:spPr>
                  </p:pic>
                </p:oleObj>
              </mc:Fallback>
            </mc:AlternateContent>
          </a:graphicData>
        </a:graphic>
      </p:graphicFrame>
      <p:sp>
        <p:nvSpPr>
          <p:cNvPr id="81" name="Text Box 27">
            <a:extLst>
              <a:ext uri="{FF2B5EF4-FFF2-40B4-BE49-F238E27FC236}">
                <a16:creationId xmlns:a16="http://schemas.microsoft.com/office/drawing/2014/main" id="{5B85A2EF-BD61-47E0-9DF5-8B383D997346}"/>
              </a:ext>
            </a:extLst>
          </p:cNvPr>
          <p:cNvSpPr txBox="1">
            <a:spLocks noChangeArrowheads="1"/>
          </p:cNvSpPr>
          <p:nvPr/>
        </p:nvSpPr>
        <p:spPr bwMode="auto">
          <a:xfrm>
            <a:off x="11477629" y="3831690"/>
            <a:ext cx="595035" cy="369332"/>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1800" dirty="0">
                <a:solidFill>
                  <a:srgbClr val="C00000"/>
                </a:solidFill>
              </a:rPr>
              <a:t>OK!</a:t>
            </a:r>
            <a:endParaRPr lang="en-US" altLang="zh-TW" sz="1800" i="1" dirty="0">
              <a:solidFill>
                <a:srgbClr val="C00000"/>
              </a:solidFill>
            </a:endParaRPr>
          </a:p>
        </p:txBody>
      </p:sp>
      <p:sp>
        <p:nvSpPr>
          <p:cNvPr id="82" name="Text Box 27">
            <a:extLst>
              <a:ext uri="{FF2B5EF4-FFF2-40B4-BE49-F238E27FC236}">
                <a16:creationId xmlns:a16="http://schemas.microsoft.com/office/drawing/2014/main" id="{3E7E8CA2-EE30-4C5B-B150-E59AC59F7030}"/>
              </a:ext>
            </a:extLst>
          </p:cNvPr>
          <p:cNvSpPr txBox="1">
            <a:spLocks noChangeArrowheads="1"/>
          </p:cNvSpPr>
          <p:nvPr/>
        </p:nvSpPr>
        <p:spPr bwMode="auto">
          <a:xfrm>
            <a:off x="6232498" y="4631928"/>
            <a:ext cx="1454565" cy="430887"/>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79388" indent="-179388">
              <a:buSzPct val="120000"/>
              <a:buFont typeface="Arial" panose="020B0604020202020204" pitchFamily="34" charset="0"/>
              <a:buChar char="•"/>
            </a:pPr>
            <a:r>
              <a:rPr lang="en-US" altLang="zh-TW" sz="2200" dirty="0"/>
              <a:t>along BO</a:t>
            </a:r>
            <a:endParaRPr lang="en-US" altLang="zh-TW" sz="2200" i="1" dirty="0"/>
          </a:p>
        </p:txBody>
      </p:sp>
      <p:cxnSp>
        <p:nvCxnSpPr>
          <p:cNvPr id="83" name="直線單箭頭接點 82">
            <a:extLst>
              <a:ext uri="{FF2B5EF4-FFF2-40B4-BE49-F238E27FC236}">
                <a16:creationId xmlns:a16="http://schemas.microsoft.com/office/drawing/2014/main" id="{E50D8FEF-BD71-40C2-AE9A-05DC50866B20}"/>
              </a:ext>
            </a:extLst>
          </p:cNvPr>
          <p:cNvCxnSpPr/>
          <p:nvPr/>
        </p:nvCxnSpPr>
        <p:spPr bwMode="auto">
          <a:xfrm>
            <a:off x="10281040" y="1279784"/>
            <a:ext cx="0" cy="471425"/>
          </a:xfrm>
          <a:prstGeom prst="straightConnector1">
            <a:avLst/>
          </a:prstGeom>
          <a:solidFill>
            <a:schemeClr val="accent1"/>
          </a:solidFill>
          <a:ln w="28575" cap="flat" cmpd="sng" algn="ctr">
            <a:solidFill>
              <a:srgbClr val="006600"/>
            </a:solidFill>
            <a:prstDash val="solid"/>
            <a:round/>
            <a:headEnd type="none" w="med" len="med"/>
            <a:tailEnd type="triangle"/>
          </a:ln>
          <a:effectLst/>
        </p:spPr>
      </p:cxnSp>
      <p:graphicFrame>
        <p:nvGraphicFramePr>
          <p:cNvPr id="84" name="Object 18">
            <a:extLst>
              <a:ext uri="{FF2B5EF4-FFF2-40B4-BE49-F238E27FC236}">
                <a16:creationId xmlns:a16="http://schemas.microsoft.com/office/drawing/2014/main" id="{AD6AFF71-507D-4A8F-921E-75F42328BBF2}"/>
              </a:ext>
            </a:extLst>
          </p:cNvPr>
          <p:cNvGraphicFramePr>
            <a:graphicFrameLocks noChangeAspect="1"/>
          </p:cNvGraphicFramePr>
          <p:nvPr>
            <p:extLst>
              <p:ext uri="{D42A27DB-BD31-4B8C-83A1-F6EECF244321}">
                <p14:modId xmlns:p14="http://schemas.microsoft.com/office/powerpoint/2010/main" val="1801016539"/>
              </p:ext>
            </p:extLst>
          </p:nvPr>
        </p:nvGraphicFramePr>
        <p:xfrm>
          <a:off x="10056440" y="1355307"/>
          <a:ext cx="221760" cy="288540"/>
        </p:xfrm>
        <a:graphic>
          <a:graphicData uri="http://schemas.openxmlformats.org/presentationml/2006/ole">
            <mc:AlternateContent xmlns:mc="http://schemas.openxmlformats.org/markup-compatibility/2006">
              <mc:Choice xmlns:v="urn:schemas-microsoft-com:vml" Requires="v">
                <p:oleObj spid="_x0000_s1119963" name="方程式" r:id="rId56" imgW="126720" imgH="164880" progId="Equation.3">
                  <p:embed/>
                </p:oleObj>
              </mc:Choice>
              <mc:Fallback>
                <p:oleObj name="方程式" r:id="rId56" imgW="126720" imgH="164880" progId="Equation.3">
                  <p:embed/>
                  <p:pic>
                    <p:nvPicPr>
                      <p:cNvPr id="70" name="Object 18"/>
                      <p:cNvPicPr>
                        <a:picLocks noChangeAspect="1" noChangeArrowheads="1"/>
                      </p:cNvPicPr>
                      <p:nvPr/>
                    </p:nvPicPr>
                    <p:blipFill>
                      <a:blip r:embed="rId57"/>
                      <a:srcRect t="-3149" r="-9860" b="-3149"/>
                      <a:stretch>
                        <a:fillRect/>
                      </a:stretch>
                    </p:blipFill>
                    <p:spPr bwMode="auto">
                      <a:xfrm>
                        <a:off x="10056440" y="1355307"/>
                        <a:ext cx="221760" cy="288540"/>
                      </a:xfrm>
                      <a:prstGeom prst="rect">
                        <a:avLst/>
                      </a:prstGeom>
                      <a:noFill/>
                    </p:spPr>
                  </p:pic>
                </p:oleObj>
              </mc:Fallback>
            </mc:AlternateContent>
          </a:graphicData>
        </a:graphic>
      </p:graphicFrame>
      <p:graphicFrame>
        <p:nvGraphicFramePr>
          <p:cNvPr id="85" name="Object 18">
            <a:extLst>
              <a:ext uri="{FF2B5EF4-FFF2-40B4-BE49-F238E27FC236}">
                <a16:creationId xmlns:a16="http://schemas.microsoft.com/office/drawing/2014/main" id="{3AC8BD67-C258-4815-BD54-FEF0795B1D84}"/>
              </a:ext>
            </a:extLst>
          </p:cNvPr>
          <p:cNvGraphicFramePr>
            <a:graphicFrameLocks noChangeAspect="1"/>
          </p:cNvGraphicFramePr>
          <p:nvPr>
            <p:extLst>
              <p:ext uri="{D42A27DB-BD31-4B8C-83A1-F6EECF244321}">
                <p14:modId xmlns:p14="http://schemas.microsoft.com/office/powerpoint/2010/main" val="1364379146"/>
              </p:ext>
            </p:extLst>
          </p:nvPr>
        </p:nvGraphicFramePr>
        <p:xfrm>
          <a:off x="7671109" y="5038036"/>
          <a:ext cx="1041318" cy="416232"/>
        </p:xfrm>
        <a:graphic>
          <a:graphicData uri="http://schemas.openxmlformats.org/presentationml/2006/ole">
            <mc:AlternateContent xmlns:mc="http://schemas.openxmlformats.org/markup-compatibility/2006">
              <mc:Choice xmlns:v="urn:schemas-microsoft-com:vml" Requires="v">
                <p:oleObj spid="_x0000_s1119964" name="方程式" r:id="rId58" imgW="507960" imgH="203040" progId="Equation.3">
                  <p:embed/>
                </p:oleObj>
              </mc:Choice>
              <mc:Fallback>
                <p:oleObj name="方程式" r:id="rId58" imgW="507960" imgH="203040" progId="Equation.3">
                  <p:embed/>
                  <p:pic>
                    <p:nvPicPr>
                      <p:cNvPr id="74" name="Object 18"/>
                      <p:cNvPicPr>
                        <a:picLocks noChangeAspect="1" noChangeArrowheads="1"/>
                      </p:cNvPicPr>
                      <p:nvPr/>
                    </p:nvPicPr>
                    <p:blipFill>
                      <a:blip r:embed="rId59"/>
                      <a:srcRect t="-3149" r="-9860" b="-3149"/>
                      <a:stretch>
                        <a:fillRect/>
                      </a:stretch>
                    </p:blipFill>
                    <p:spPr bwMode="auto">
                      <a:xfrm>
                        <a:off x="7671109" y="5038036"/>
                        <a:ext cx="1041318" cy="416232"/>
                      </a:xfrm>
                      <a:prstGeom prst="rect">
                        <a:avLst/>
                      </a:prstGeom>
                      <a:noFill/>
                    </p:spPr>
                  </p:pic>
                </p:oleObj>
              </mc:Fallback>
            </mc:AlternateContent>
          </a:graphicData>
        </a:graphic>
      </p:graphicFrame>
      <p:graphicFrame>
        <p:nvGraphicFramePr>
          <p:cNvPr id="86" name="Object 18">
            <a:extLst>
              <a:ext uri="{FF2B5EF4-FFF2-40B4-BE49-F238E27FC236}">
                <a16:creationId xmlns:a16="http://schemas.microsoft.com/office/drawing/2014/main" id="{64FCC755-AB7B-48CB-AFE8-4C34992CAC63}"/>
              </a:ext>
            </a:extLst>
          </p:cNvPr>
          <p:cNvGraphicFramePr>
            <a:graphicFrameLocks noChangeAspect="1"/>
          </p:cNvGraphicFramePr>
          <p:nvPr>
            <p:extLst>
              <p:ext uri="{D42A27DB-BD31-4B8C-83A1-F6EECF244321}">
                <p14:modId xmlns:p14="http://schemas.microsoft.com/office/powerpoint/2010/main" val="4086920930"/>
              </p:ext>
            </p:extLst>
          </p:nvPr>
        </p:nvGraphicFramePr>
        <p:xfrm>
          <a:off x="7874653" y="5393300"/>
          <a:ext cx="1955520" cy="660240"/>
        </p:xfrm>
        <a:graphic>
          <a:graphicData uri="http://schemas.openxmlformats.org/presentationml/2006/ole">
            <mc:AlternateContent xmlns:mc="http://schemas.openxmlformats.org/markup-compatibility/2006">
              <mc:Choice xmlns:v="urn:schemas-microsoft-com:vml" Requires="v">
                <p:oleObj spid="_x0000_s1119965" name="方程式" r:id="rId60" imgW="977760" imgH="330120" progId="Equation.3">
                  <p:embed/>
                </p:oleObj>
              </mc:Choice>
              <mc:Fallback>
                <p:oleObj name="方程式" r:id="rId60" imgW="977760" imgH="330120" progId="Equation.3">
                  <p:embed/>
                  <p:pic>
                    <p:nvPicPr>
                      <p:cNvPr id="75" name="Object 18"/>
                      <p:cNvPicPr>
                        <a:picLocks noChangeAspect="1" noChangeArrowheads="1"/>
                      </p:cNvPicPr>
                      <p:nvPr/>
                    </p:nvPicPr>
                    <p:blipFill>
                      <a:blip r:embed="rId61"/>
                      <a:srcRect t="-3149" r="-9860" b="-3149"/>
                      <a:stretch>
                        <a:fillRect/>
                      </a:stretch>
                    </p:blipFill>
                    <p:spPr bwMode="auto">
                      <a:xfrm>
                        <a:off x="7874653" y="5393300"/>
                        <a:ext cx="1955520" cy="660240"/>
                      </a:xfrm>
                      <a:prstGeom prst="rect">
                        <a:avLst/>
                      </a:prstGeom>
                      <a:noFill/>
                    </p:spPr>
                  </p:pic>
                </p:oleObj>
              </mc:Fallback>
            </mc:AlternateContent>
          </a:graphicData>
        </a:graphic>
      </p:graphicFrame>
      <p:graphicFrame>
        <p:nvGraphicFramePr>
          <p:cNvPr id="87" name="Object 18">
            <a:extLst>
              <a:ext uri="{FF2B5EF4-FFF2-40B4-BE49-F238E27FC236}">
                <a16:creationId xmlns:a16="http://schemas.microsoft.com/office/drawing/2014/main" id="{767EE9C2-182A-4269-AD4F-09D3095B59F2}"/>
              </a:ext>
            </a:extLst>
          </p:cNvPr>
          <p:cNvGraphicFramePr>
            <a:graphicFrameLocks noChangeAspect="1"/>
          </p:cNvGraphicFramePr>
          <p:nvPr>
            <p:extLst>
              <p:ext uri="{D42A27DB-BD31-4B8C-83A1-F6EECF244321}">
                <p14:modId xmlns:p14="http://schemas.microsoft.com/office/powerpoint/2010/main" val="3568940310"/>
              </p:ext>
            </p:extLst>
          </p:nvPr>
        </p:nvGraphicFramePr>
        <p:xfrm>
          <a:off x="7509539" y="6096559"/>
          <a:ext cx="963090" cy="416232"/>
        </p:xfrm>
        <a:graphic>
          <a:graphicData uri="http://schemas.openxmlformats.org/presentationml/2006/ole">
            <mc:AlternateContent xmlns:mc="http://schemas.openxmlformats.org/markup-compatibility/2006">
              <mc:Choice xmlns:v="urn:schemas-microsoft-com:vml" Requires="v">
                <p:oleObj spid="_x0000_s1119966" name="方程式" r:id="rId62" imgW="469800" imgH="203040" progId="Equation.3">
                  <p:embed/>
                </p:oleObj>
              </mc:Choice>
              <mc:Fallback>
                <p:oleObj name="方程式" r:id="rId62" imgW="469800" imgH="203040" progId="Equation.3">
                  <p:embed/>
                  <p:pic>
                    <p:nvPicPr>
                      <p:cNvPr id="79" name="Object 18"/>
                      <p:cNvPicPr>
                        <a:picLocks noChangeAspect="1" noChangeArrowheads="1"/>
                      </p:cNvPicPr>
                      <p:nvPr/>
                    </p:nvPicPr>
                    <p:blipFill>
                      <a:blip r:embed="rId63"/>
                      <a:srcRect t="-3149" r="-9860" b="-3149"/>
                      <a:stretch>
                        <a:fillRect/>
                      </a:stretch>
                    </p:blipFill>
                    <p:spPr bwMode="auto">
                      <a:xfrm>
                        <a:off x="7509539" y="6096559"/>
                        <a:ext cx="963090" cy="416232"/>
                      </a:xfrm>
                      <a:prstGeom prst="rect">
                        <a:avLst/>
                      </a:prstGeom>
                      <a:noFill/>
                    </p:spPr>
                  </p:pic>
                </p:oleObj>
              </mc:Fallback>
            </mc:AlternateContent>
          </a:graphicData>
        </a:graphic>
      </p:graphicFrame>
      <p:graphicFrame>
        <p:nvGraphicFramePr>
          <p:cNvPr id="88" name="Object 18">
            <a:extLst>
              <a:ext uri="{FF2B5EF4-FFF2-40B4-BE49-F238E27FC236}">
                <a16:creationId xmlns:a16="http://schemas.microsoft.com/office/drawing/2014/main" id="{3326EAC5-F784-4F1A-B9CF-68F564607021}"/>
              </a:ext>
            </a:extLst>
          </p:cNvPr>
          <p:cNvGraphicFramePr>
            <a:graphicFrameLocks noChangeAspect="1"/>
          </p:cNvGraphicFramePr>
          <p:nvPr>
            <p:extLst>
              <p:ext uri="{D42A27DB-BD31-4B8C-83A1-F6EECF244321}">
                <p14:modId xmlns:p14="http://schemas.microsoft.com/office/powerpoint/2010/main" val="4268015286"/>
              </p:ext>
            </p:extLst>
          </p:nvPr>
        </p:nvGraphicFramePr>
        <p:xfrm>
          <a:off x="8861549" y="5989648"/>
          <a:ext cx="1904400" cy="660240"/>
        </p:xfrm>
        <a:graphic>
          <a:graphicData uri="http://schemas.openxmlformats.org/presentationml/2006/ole">
            <mc:AlternateContent xmlns:mc="http://schemas.openxmlformats.org/markup-compatibility/2006">
              <mc:Choice xmlns:v="urn:schemas-microsoft-com:vml" Requires="v">
                <p:oleObj spid="_x0000_s1119967" name="方程式" r:id="rId64" imgW="952200" imgH="330120" progId="Equation.3">
                  <p:embed/>
                </p:oleObj>
              </mc:Choice>
              <mc:Fallback>
                <p:oleObj name="方程式" r:id="rId64" imgW="952200" imgH="330120" progId="Equation.3">
                  <p:embed/>
                  <p:pic>
                    <p:nvPicPr>
                      <p:cNvPr id="81" name="Object 18"/>
                      <p:cNvPicPr>
                        <a:picLocks noChangeAspect="1" noChangeArrowheads="1"/>
                      </p:cNvPicPr>
                      <p:nvPr/>
                    </p:nvPicPr>
                    <p:blipFill>
                      <a:blip r:embed="rId65"/>
                      <a:srcRect t="-3149" r="-9860" b="-3149"/>
                      <a:stretch>
                        <a:fillRect/>
                      </a:stretch>
                    </p:blipFill>
                    <p:spPr bwMode="auto">
                      <a:xfrm>
                        <a:off x="8861549" y="5989648"/>
                        <a:ext cx="1904400" cy="660240"/>
                      </a:xfrm>
                      <a:prstGeom prst="rect">
                        <a:avLst/>
                      </a:prstGeom>
                      <a:noFill/>
                    </p:spPr>
                  </p:pic>
                </p:oleObj>
              </mc:Fallback>
            </mc:AlternateContent>
          </a:graphicData>
        </a:graphic>
      </p:graphicFrame>
      <p:cxnSp>
        <p:nvCxnSpPr>
          <p:cNvPr id="89" name="直線單箭頭接點 88">
            <a:extLst>
              <a:ext uri="{FF2B5EF4-FFF2-40B4-BE49-F238E27FC236}">
                <a16:creationId xmlns:a16="http://schemas.microsoft.com/office/drawing/2014/main" id="{065CD6ED-9168-426D-8472-B0AB824A5547}"/>
              </a:ext>
            </a:extLst>
          </p:cNvPr>
          <p:cNvCxnSpPr/>
          <p:nvPr/>
        </p:nvCxnSpPr>
        <p:spPr bwMode="auto">
          <a:xfrm flipV="1">
            <a:off x="10448565" y="1276934"/>
            <a:ext cx="0" cy="474274"/>
          </a:xfrm>
          <a:prstGeom prst="straightConnector1">
            <a:avLst/>
          </a:prstGeom>
          <a:solidFill>
            <a:schemeClr val="accent1"/>
          </a:solidFill>
          <a:ln w="38100" cap="flat" cmpd="sng" algn="ctr">
            <a:solidFill>
              <a:srgbClr val="7030A0"/>
            </a:solidFill>
            <a:prstDash val="solid"/>
            <a:round/>
            <a:headEnd type="none" w="med" len="med"/>
            <a:tailEnd type="triangle"/>
          </a:ln>
          <a:effectLst/>
        </p:spPr>
      </p:cxnSp>
      <p:graphicFrame>
        <p:nvGraphicFramePr>
          <p:cNvPr id="90" name="Object 18">
            <a:extLst>
              <a:ext uri="{FF2B5EF4-FFF2-40B4-BE49-F238E27FC236}">
                <a16:creationId xmlns:a16="http://schemas.microsoft.com/office/drawing/2014/main" id="{551463AC-650A-4412-BB8A-65ADF2B09C91}"/>
              </a:ext>
            </a:extLst>
          </p:cNvPr>
          <p:cNvGraphicFramePr>
            <a:graphicFrameLocks noChangeAspect="1"/>
          </p:cNvGraphicFramePr>
          <p:nvPr>
            <p:extLst>
              <p:ext uri="{D42A27DB-BD31-4B8C-83A1-F6EECF244321}">
                <p14:modId xmlns:p14="http://schemas.microsoft.com/office/powerpoint/2010/main" val="4179514889"/>
              </p:ext>
            </p:extLst>
          </p:nvPr>
        </p:nvGraphicFramePr>
        <p:xfrm>
          <a:off x="9623386" y="5393300"/>
          <a:ext cx="1447200" cy="660240"/>
        </p:xfrm>
        <a:graphic>
          <a:graphicData uri="http://schemas.openxmlformats.org/presentationml/2006/ole">
            <mc:AlternateContent xmlns:mc="http://schemas.openxmlformats.org/markup-compatibility/2006">
              <mc:Choice xmlns:v="urn:schemas-microsoft-com:vml" Requires="v">
                <p:oleObj spid="_x0000_s1119968" name="方程式" r:id="rId66" imgW="723600" imgH="330120" progId="Equation.3">
                  <p:embed/>
                </p:oleObj>
              </mc:Choice>
              <mc:Fallback>
                <p:oleObj name="方程式" r:id="rId66" imgW="723600" imgH="330120" progId="Equation.3">
                  <p:embed/>
                  <p:pic>
                    <p:nvPicPr>
                      <p:cNvPr id="82" name="Object 18"/>
                      <p:cNvPicPr>
                        <a:picLocks noChangeAspect="1" noChangeArrowheads="1"/>
                      </p:cNvPicPr>
                      <p:nvPr/>
                    </p:nvPicPr>
                    <p:blipFill>
                      <a:blip r:embed="rId67"/>
                      <a:srcRect t="-3149" r="-9860" b="-3149"/>
                      <a:stretch>
                        <a:fillRect/>
                      </a:stretch>
                    </p:blipFill>
                    <p:spPr bwMode="auto">
                      <a:xfrm>
                        <a:off x="9623386" y="5393300"/>
                        <a:ext cx="1447200" cy="660240"/>
                      </a:xfrm>
                      <a:prstGeom prst="rect">
                        <a:avLst/>
                      </a:prstGeom>
                      <a:noFill/>
                    </p:spPr>
                  </p:pic>
                </p:oleObj>
              </mc:Fallback>
            </mc:AlternateContent>
          </a:graphicData>
        </a:graphic>
      </p:graphicFrame>
      <p:sp>
        <p:nvSpPr>
          <p:cNvPr id="91" name="Text Box 27">
            <a:extLst>
              <a:ext uri="{FF2B5EF4-FFF2-40B4-BE49-F238E27FC236}">
                <a16:creationId xmlns:a16="http://schemas.microsoft.com/office/drawing/2014/main" id="{294542EB-4B68-43C0-8462-BA05E39AC168}"/>
              </a:ext>
            </a:extLst>
          </p:cNvPr>
          <p:cNvSpPr txBox="1">
            <a:spLocks noChangeArrowheads="1"/>
          </p:cNvSpPr>
          <p:nvPr/>
        </p:nvSpPr>
        <p:spPr bwMode="auto">
          <a:xfrm>
            <a:off x="11179481" y="5849346"/>
            <a:ext cx="595035" cy="369332"/>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1800" dirty="0">
                <a:solidFill>
                  <a:srgbClr val="C00000"/>
                </a:solidFill>
              </a:rPr>
              <a:t>OK!</a:t>
            </a:r>
            <a:endParaRPr lang="en-US" altLang="zh-TW" sz="1800" i="1" dirty="0">
              <a:solidFill>
                <a:srgbClr val="C00000"/>
              </a:solidFill>
            </a:endParaRPr>
          </a:p>
        </p:txBody>
      </p:sp>
      <p:sp>
        <p:nvSpPr>
          <p:cNvPr id="92" name="AutoShape 25">
            <a:extLst>
              <a:ext uri="{FF2B5EF4-FFF2-40B4-BE49-F238E27FC236}">
                <a16:creationId xmlns:a16="http://schemas.microsoft.com/office/drawing/2014/main" id="{F8FF063F-6EB0-420B-B62E-D54CCDA13207}"/>
              </a:ext>
            </a:extLst>
          </p:cNvPr>
          <p:cNvSpPr>
            <a:spLocks noChangeArrowheads="1"/>
          </p:cNvSpPr>
          <p:nvPr/>
        </p:nvSpPr>
        <p:spPr bwMode="auto">
          <a:xfrm>
            <a:off x="7570994" y="5652753"/>
            <a:ext cx="252000" cy="163636"/>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93" name="AutoShape 25">
            <a:extLst>
              <a:ext uri="{FF2B5EF4-FFF2-40B4-BE49-F238E27FC236}">
                <a16:creationId xmlns:a16="http://schemas.microsoft.com/office/drawing/2014/main" id="{DBE7C193-AE3A-4B89-841D-A148171DF330}"/>
              </a:ext>
            </a:extLst>
          </p:cNvPr>
          <p:cNvSpPr>
            <a:spLocks noChangeArrowheads="1"/>
          </p:cNvSpPr>
          <p:nvPr/>
        </p:nvSpPr>
        <p:spPr bwMode="auto">
          <a:xfrm>
            <a:off x="8558725" y="6254574"/>
            <a:ext cx="252000" cy="163636"/>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94" name="Object 18">
            <a:extLst>
              <a:ext uri="{FF2B5EF4-FFF2-40B4-BE49-F238E27FC236}">
                <a16:creationId xmlns:a16="http://schemas.microsoft.com/office/drawing/2014/main" id="{100015F5-7BE3-453C-9166-EF0FBBF2D1D1}"/>
              </a:ext>
            </a:extLst>
          </p:cNvPr>
          <p:cNvGraphicFramePr>
            <a:graphicFrameLocks noChangeAspect="1"/>
          </p:cNvGraphicFramePr>
          <p:nvPr>
            <p:extLst>
              <p:ext uri="{D42A27DB-BD31-4B8C-83A1-F6EECF244321}">
                <p14:modId xmlns:p14="http://schemas.microsoft.com/office/powerpoint/2010/main" val="1890207595"/>
              </p:ext>
            </p:extLst>
          </p:nvPr>
        </p:nvGraphicFramePr>
        <p:xfrm>
          <a:off x="10344472" y="4981640"/>
          <a:ext cx="1234440" cy="388152"/>
        </p:xfrm>
        <a:graphic>
          <a:graphicData uri="http://schemas.openxmlformats.org/presentationml/2006/ole">
            <mc:AlternateContent xmlns:mc="http://schemas.openxmlformats.org/markup-compatibility/2006">
              <mc:Choice xmlns:v="urn:schemas-microsoft-com:vml" Requires="v">
                <p:oleObj spid="_x0000_s1119969" name="方程式" r:id="rId68" imgW="685800" imgH="215640" progId="Equation.3">
                  <p:embed/>
                </p:oleObj>
              </mc:Choice>
              <mc:Fallback>
                <p:oleObj name="方程式" r:id="rId68" imgW="685800" imgH="215640" progId="Equation.3">
                  <p:embed/>
                  <p:pic>
                    <p:nvPicPr>
                      <p:cNvPr id="92" name="Object 18"/>
                      <p:cNvPicPr>
                        <a:picLocks noChangeAspect="1" noChangeArrowheads="1"/>
                      </p:cNvPicPr>
                      <p:nvPr/>
                    </p:nvPicPr>
                    <p:blipFill>
                      <a:blip r:embed="rId69"/>
                      <a:srcRect t="-3149" r="-9860" b="-3149"/>
                      <a:stretch>
                        <a:fillRect/>
                      </a:stretch>
                    </p:blipFill>
                    <p:spPr bwMode="auto">
                      <a:xfrm>
                        <a:off x="10344472" y="4981640"/>
                        <a:ext cx="1234440" cy="388152"/>
                      </a:xfrm>
                      <a:prstGeom prst="rect">
                        <a:avLst/>
                      </a:prstGeom>
                      <a:solidFill>
                        <a:srgbClr val="CCFFFF"/>
                      </a:solidFill>
                    </p:spPr>
                  </p:pic>
                </p:oleObj>
              </mc:Fallback>
            </mc:AlternateContent>
          </a:graphicData>
        </a:graphic>
      </p:graphicFrame>
      <p:sp>
        <p:nvSpPr>
          <p:cNvPr id="95" name="動作按鈕: 返回 94">
            <a:hlinkClick r:id="" action="ppaction://hlinkshowjump?jump=lastslideviewed" highlightClick="1"/>
            <a:extLst>
              <a:ext uri="{FF2B5EF4-FFF2-40B4-BE49-F238E27FC236}">
                <a16:creationId xmlns:a16="http://schemas.microsoft.com/office/drawing/2014/main" id="{BF74B786-6F6A-425B-A0DF-529ECC6272F5}"/>
              </a:ext>
            </a:extLst>
          </p:cNvPr>
          <p:cNvSpPr>
            <a:spLocks noChangeAspect="1"/>
          </p:cNvSpPr>
          <p:nvPr/>
        </p:nvSpPr>
        <p:spPr bwMode="auto">
          <a:xfrm>
            <a:off x="10818676" y="6332791"/>
            <a:ext cx="180000" cy="180000"/>
          </a:xfrm>
          <a:prstGeom prst="actionButtonReturn">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96" name="Text Box 27">
            <a:extLst>
              <a:ext uri="{FF2B5EF4-FFF2-40B4-BE49-F238E27FC236}">
                <a16:creationId xmlns:a16="http://schemas.microsoft.com/office/drawing/2014/main" id="{69A5A28F-3D60-409B-9698-96C73F507A38}"/>
              </a:ext>
            </a:extLst>
          </p:cNvPr>
          <p:cNvSpPr txBox="1">
            <a:spLocks noChangeArrowheads="1"/>
          </p:cNvSpPr>
          <p:nvPr/>
        </p:nvSpPr>
        <p:spPr bwMode="auto">
          <a:xfrm>
            <a:off x="6651917" y="5067542"/>
            <a:ext cx="949299" cy="369332"/>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1800" dirty="0">
                <a:solidFill>
                  <a:srgbClr val="0000CC"/>
                </a:solidFill>
              </a:rPr>
              <a:t>(B</a:t>
            </a:r>
            <a:r>
              <a:rPr lang="en-US" altLang="zh-TW" sz="1800" dirty="0">
                <a:solidFill>
                  <a:srgbClr val="0000CC"/>
                </a:solidFill>
                <a:sym typeface="Wingdings" panose="05000000000000000000" pitchFamily="2" charset="2"/>
              </a:rPr>
              <a:t></a:t>
            </a:r>
            <a:r>
              <a:rPr lang="en-US" altLang="zh-TW" sz="1800" dirty="0">
                <a:solidFill>
                  <a:srgbClr val="0000CC"/>
                </a:solidFill>
              </a:rPr>
              <a:t>O):</a:t>
            </a:r>
            <a:endParaRPr lang="en-US" altLang="zh-TW" sz="1800" i="1" dirty="0">
              <a:solidFill>
                <a:srgbClr val="0000CC"/>
              </a:solidFill>
            </a:endParaRPr>
          </a:p>
        </p:txBody>
      </p:sp>
      <p:sp>
        <p:nvSpPr>
          <p:cNvPr id="97" name="Text Box 27">
            <a:extLst>
              <a:ext uri="{FF2B5EF4-FFF2-40B4-BE49-F238E27FC236}">
                <a16:creationId xmlns:a16="http://schemas.microsoft.com/office/drawing/2014/main" id="{126C34A7-EFF1-4B95-B3A4-0E14F0A13770}"/>
              </a:ext>
            </a:extLst>
          </p:cNvPr>
          <p:cNvSpPr txBox="1">
            <a:spLocks noChangeArrowheads="1"/>
          </p:cNvSpPr>
          <p:nvPr/>
        </p:nvSpPr>
        <p:spPr bwMode="auto">
          <a:xfrm>
            <a:off x="6643366" y="2789454"/>
            <a:ext cx="1034257" cy="430887"/>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tx1"/>
              </a:buClr>
              <a:buSzPct val="120000"/>
            </a:pPr>
            <a:r>
              <a:rPr lang="en-US" altLang="zh-TW" sz="2200" dirty="0"/>
              <a:t> </a:t>
            </a:r>
            <a:r>
              <a:rPr lang="en-US" altLang="zh-TW" sz="1800" dirty="0">
                <a:solidFill>
                  <a:srgbClr val="0000CC"/>
                </a:solidFill>
              </a:rPr>
              <a:t>(A</a:t>
            </a:r>
            <a:r>
              <a:rPr lang="en-US" altLang="zh-TW" sz="1800" dirty="0">
                <a:solidFill>
                  <a:srgbClr val="0000CC"/>
                </a:solidFill>
                <a:sym typeface="Wingdings" panose="05000000000000000000" pitchFamily="2" charset="2"/>
              </a:rPr>
              <a:t>B)</a:t>
            </a:r>
            <a:r>
              <a:rPr lang="en-US" altLang="zh-TW" sz="2200" dirty="0"/>
              <a:t>:</a:t>
            </a:r>
            <a:endParaRPr lang="en-US" altLang="zh-TW" sz="2200" i="1" dirty="0"/>
          </a:p>
        </p:txBody>
      </p:sp>
      <p:sp>
        <p:nvSpPr>
          <p:cNvPr id="98" name="Text Box 27">
            <a:extLst>
              <a:ext uri="{FF2B5EF4-FFF2-40B4-BE49-F238E27FC236}">
                <a16:creationId xmlns:a16="http://schemas.microsoft.com/office/drawing/2014/main" id="{DFFA03EF-7A21-4585-B83A-07587D7B58AB}"/>
              </a:ext>
            </a:extLst>
          </p:cNvPr>
          <p:cNvSpPr txBox="1">
            <a:spLocks noChangeArrowheads="1"/>
          </p:cNvSpPr>
          <p:nvPr/>
        </p:nvSpPr>
        <p:spPr bwMode="auto">
          <a:xfrm>
            <a:off x="6360326" y="6113616"/>
            <a:ext cx="1247842" cy="369332"/>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1800" dirty="0"/>
              <a:t>or, </a:t>
            </a:r>
            <a:r>
              <a:rPr lang="en-US" altLang="zh-TW" sz="1800" dirty="0">
                <a:solidFill>
                  <a:srgbClr val="0000CC"/>
                </a:solidFill>
              </a:rPr>
              <a:t>(O</a:t>
            </a:r>
            <a:r>
              <a:rPr lang="en-US" altLang="zh-TW" sz="1800" dirty="0">
                <a:solidFill>
                  <a:srgbClr val="0000CC"/>
                </a:solidFill>
                <a:sym typeface="Wingdings" panose="05000000000000000000" pitchFamily="2" charset="2"/>
              </a:rPr>
              <a:t>B</a:t>
            </a:r>
            <a:r>
              <a:rPr lang="en-US" altLang="zh-TW" sz="1800" dirty="0">
                <a:solidFill>
                  <a:srgbClr val="0000CC"/>
                </a:solidFill>
              </a:rPr>
              <a:t>):</a:t>
            </a:r>
            <a:endParaRPr lang="en-US" altLang="zh-TW" sz="1800" i="1" dirty="0">
              <a:solidFill>
                <a:srgbClr val="0000CC"/>
              </a:solidFill>
            </a:endParaRPr>
          </a:p>
        </p:txBody>
      </p:sp>
      <p:cxnSp>
        <p:nvCxnSpPr>
          <p:cNvPr id="41" name="接點: 肘形 40">
            <a:extLst>
              <a:ext uri="{FF2B5EF4-FFF2-40B4-BE49-F238E27FC236}">
                <a16:creationId xmlns:a16="http://schemas.microsoft.com/office/drawing/2014/main" id="{A93B42F3-6E4F-4581-B8E3-E6B75F4ADEBB}"/>
              </a:ext>
            </a:extLst>
          </p:cNvPr>
          <p:cNvCxnSpPr>
            <a:cxnSpLocks/>
          </p:cNvCxnSpPr>
          <p:nvPr/>
        </p:nvCxnSpPr>
        <p:spPr bwMode="auto">
          <a:xfrm flipV="1">
            <a:off x="9728401" y="5154066"/>
            <a:ext cx="556724" cy="517825"/>
          </a:xfrm>
          <a:prstGeom prst="bentConnector3">
            <a:avLst>
              <a:gd name="adj1" fmla="val 12"/>
            </a:avLst>
          </a:prstGeom>
          <a:solidFill>
            <a:schemeClr val="accent1"/>
          </a:solidFill>
          <a:ln w="19050" cap="flat" cmpd="sng" algn="ctr">
            <a:solidFill>
              <a:srgbClr val="0000CC"/>
            </a:solidFill>
            <a:prstDash val="solid"/>
            <a:round/>
            <a:headEnd type="triangle" w="med" len="med"/>
            <a:tailEnd type="none" w="med" len="med"/>
          </a:ln>
          <a:effectLst/>
        </p:spPr>
      </p:cxnSp>
      <p:sp>
        <p:nvSpPr>
          <p:cNvPr id="102" name="Text Box 27">
            <a:extLst>
              <a:ext uri="{FF2B5EF4-FFF2-40B4-BE49-F238E27FC236}">
                <a16:creationId xmlns:a16="http://schemas.microsoft.com/office/drawing/2014/main" id="{2CC42B17-792A-4921-905A-FE009CE2CAAD}"/>
              </a:ext>
            </a:extLst>
          </p:cNvPr>
          <p:cNvSpPr txBox="1">
            <a:spLocks noChangeArrowheads="1"/>
          </p:cNvSpPr>
          <p:nvPr/>
        </p:nvSpPr>
        <p:spPr bwMode="auto">
          <a:xfrm>
            <a:off x="6777110" y="2049841"/>
            <a:ext cx="1047082" cy="430887"/>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SzPct val="120000"/>
            </a:pPr>
            <a:r>
              <a:rPr lang="en-US" altLang="zh-TW" sz="2200" dirty="0"/>
              <a:t> </a:t>
            </a:r>
            <a:r>
              <a:rPr lang="en-US" altLang="zh-TW" sz="1800" dirty="0">
                <a:solidFill>
                  <a:srgbClr val="0000CC"/>
                </a:solidFill>
              </a:rPr>
              <a:t>(O</a:t>
            </a:r>
            <a:r>
              <a:rPr lang="en-US" altLang="zh-TW" sz="1800" dirty="0">
                <a:solidFill>
                  <a:srgbClr val="0000CC"/>
                </a:solidFill>
                <a:sym typeface="Wingdings" panose="05000000000000000000" pitchFamily="2" charset="2"/>
              </a:rPr>
              <a:t>A)</a:t>
            </a:r>
            <a:r>
              <a:rPr lang="en-US" altLang="zh-TW" sz="2200" dirty="0">
                <a:sym typeface="Wingdings" panose="05000000000000000000" pitchFamily="2" charset="2"/>
              </a:rPr>
              <a:t>:</a:t>
            </a:r>
            <a:endParaRPr lang="en-US" altLang="zh-TW" sz="2200" i="1" dirty="0"/>
          </a:p>
        </p:txBody>
      </p:sp>
      <p:sp>
        <p:nvSpPr>
          <p:cNvPr id="103" name="文字方塊 102">
            <a:extLst>
              <a:ext uri="{FF2B5EF4-FFF2-40B4-BE49-F238E27FC236}">
                <a16:creationId xmlns:a16="http://schemas.microsoft.com/office/drawing/2014/main" id="{75A8FB73-D0F6-49B6-8F9F-33E5282CF836}"/>
              </a:ext>
            </a:extLst>
          </p:cNvPr>
          <p:cNvSpPr txBox="1"/>
          <p:nvPr/>
        </p:nvSpPr>
        <p:spPr>
          <a:xfrm>
            <a:off x="6067499" y="683971"/>
            <a:ext cx="2994731" cy="461665"/>
          </a:xfrm>
          <a:prstGeom prst="rect">
            <a:avLst/>
          </a:prstGeom>
          <a:noFill/>
        </p:spPr>
        <p:txBody>
          <a:bodyPr wrap="none" rtlCol="0">
            <a:spAutoFit/>
          </a:bodyPr>
          <a:lstStyle/>
          <a:p>
            <a:pPr marL="263525" indent="-263525">
              <a:buSzPct val="80000"/>
              <a:buFont typeface="Wingdings" panose="05000000000000000000" pitchFamily="2" charset="2"/>
              <a:buChar char="u"/>
            </a:pPr>
            <a:r>
              <a:rPr lang="en-US" altLang="zh-TW" u="sng" dirty="0"/>
              <a:t>surface integral</a:t>
            </a:r>
            <a:r>
              <a:rPr lang="en-US" altLang="zh-TW" sz="2000" dirty="0">
                <a:solidFill>
                  <a:srgbClr val="0000CC"/>
                </a:solidFill>
              </a:rPr>
              <a:t> in 2D</a:t>
            </a:r>
            <a:endParaRPr lang="zh-TW" altLang="en-US" sz="2000" dirty="0">
              <a:solidFill>
                <a:srgbClr val="0000CC"/>
              </a:solidFill>
            </a:endParaRPr>
          </a:p>
        </p:txBody>
      </p:sp>
      <p:sp>
        <p:nvSpPr>
          <p:cNvPr id="104" name="Text Box 27">
            <a:extLst>
              <a:ext uri="{FF2B5EF4-FFF2-40B4-BE49-F238E27FC236}">
                <a16:creationId xmlns:a16="http://schemas.microsoft.com/office/drawing/2014/main" id="{61EBD586-743E-4403-AE08-C9DA8BC743DB}"/>
              </a:ext>
            </a:extLst>
          </p:cNvPr>
          <p:cNvSpPr txBox="1">
            <a:spLocks noChangeArrowheads="1"/>
          </p:cNvSpPr>
          <p:nvPr/>
        </p:nvSpPr>
        <p:spPr bwMode="auto">
          <a:xfrm>
            <a:off x="6534315" y="1103136"/>
            <a:ext cx="1140056" cy="430887"/>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t>consider</a:t>
            </a:r>
            <a:endParaRPr lang="en-US" altLang="zh-TW" sz="2200" i="1" dirty="0">
              <a:solidFill>
                <a:srgbClr val="0000CC"/>
              </a:solidFill>
            </a:endParaRPr>
          </a:p>
        </p:txBody>
      </p:sp>
      <p:sp>
        <p:nvSpPr>
          <p:cNvPr id="105" name="動作按鈕: 起點 94">
            <a:hlinkClick r:id="" action="ppaction://hlinkshowjump?jump=firstslide" highlightClick="1"/>
            <a:extLst>
              <a:ext uri="{FF2B5EF4-FFF2-40B4-BE49-F238E27FC236}">
                <a16:creationId xmlns:a16="http://schemas.microsoft.com/office/drawing/2014/main" id="{C6F31AAD-AA9B-4667-A8E6-693AE796736D}"/>
              </a:ext>
            </a:extLst>
          </p:cNvPr>
          <p:cNvSpPr>
            <a:spLocks noChangeAspect="1"/>
          </p:cNvSpPr>
          <p:nvPr/>
        </p:nvSpPr>
        <p:spPr bwMode="auto">
          <a:xfrm>
            <a:off x="11928672" y="6525368"/>
            <a:ext cx="180000" cy="180000"/>
          </a:xfrm>
          <a:prstGeom prst="actionButtonBeginning">
            <a:avLst/>
          </a:prstGeom>
          <a:solidFill>
            <a:srgbClr val="4285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106" name="Text Box 27">
            <a:extLst>
              <a:ext uri="{FF2B5EF4-FFF2-40B4-BE49-F238E27FC236}">
                <a16:creationId xmlns:a16="http://schemas.microsoft.com/office/drawing/2014/main" id="{8281E184-A80A-4EA0-ACAB-4A32272F65C8}"/>
              </a:ext>
            </a:extLst>
          </p:cNvPr>
          <p:cNvSpPr txBox="1">
            <a:spLocks noChangeArrowheads="1"/>
          </p:cNvSpPr>
          <p:nvPr/>
        </p:nvSpPr>
        <p:spPr bwMode="auto">
          <a:xfrm>
            <a:off x="8962327" y="263156"/>
            <a:ext cx="3092513" cy="400110"/>
          </a:xfrm>
          <a:prstGeom prst="rect">
            <a:avLst/>
          </a:prstGeom>
          <a:solidFill>
            <a:srgbClr val="99FF99"/>
          </a:solid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solidFill>
                  <a:srgbClr val="0000CC"/>
                </a:solidFill>
              </a:rPr>
              <a:t>no issue on direction of path</a:t>
            </a:r>
            <a:endParaRPr lang="en-US" altLang="zh-TW" sz="2000" i="1" dirty="0">
              <a:solidFill>
                <a:srgbClr val="0000CC"/>
              </a:solidFill>
            </a:endParaRPr>
          </a:p>
        </p:txBody>
      </p:sp>
    </p:spTree>
    <p:extLst>
      <p:ext uri="{BB962C8B-B14F-4D97-AF65-F5344CB8AC3E}">
        <p14:creationId xmlns:p14="http://schemas.microsoft.com/office/powerpoint/2010/main" val="10591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00"/>
                                        <p:tgtEl>
                                          <p:spTgt spid="33"/>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down)">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9"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0-#ppt_w/2"/>
                                          </p:val>
                                        </p:tav>
                                        <p:tav tm="100000">
                                          <p:val>
                                            <p:strVal val="#ppt_x"/>
                                          </p:val>
                                        </p:tav>
                                      </p:tavLst>
                                    </p:anim>
                                    <p:anim calcmode="lin" valueType="num">
                                      <p:cBhvr additive="base">
                                        <p:cTn id="48"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12" fill="hold" nodeType="click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fill="hold"/>
                                        <p:tgtEl>
                                          <p:spTgt spid="40"/>
                                        </p:tgtEl>
                                        <p:attrNameLst>
                                          <p:attrName>ppt_x</p:attrName>
                                        </p:attrNameLst>
                                      </p:cBhvr>
                                      <p:tavLst>
                                        <p:tav tm="0">
                                          <p:val>
                                            <p:strVal val="0-#ppt_w/2"/>
                                          </p:val>
                                        </p:tav>
                                        <p:tav tm="100000">
                                          <p:val>
                                            <p:strVal val="#ppt_x"/>
                                          </p:val>
                                        </p:tav>
                                      </p:tavLst>
                                    </p:anim>
                                    <p:anim calcmode="lin" valueType="num">
                                      <p:cBhvr additive="base">
                                        <p:cTn id="6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wipe(down)">
                                      <p:cBhvr>
                                        <p:cTn id="68" dur="500"/>
                                        <p:tgtEl>
                                          <p:spTgt spid="42"/>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left)">
                                      <p:cBhvr>
                                        <p:cTn id="72" dur="500"/>
                                        <p:tgtEl>
                                          <p:spTgt spid="44"/>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wipe(left)">
                                      <p:cBhvr>
                                        <p:cTn id="76" dur="500"/>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wipe(left)">
                                      <p:cBhvr>
                                        <p:cTn id="81" dur="500"/>
                                        <p:tgtEl>
                                          <p:spTgt spid="13"/>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wipe(left)">
                                      <p:cBhvr>
                                        <p:cTn id="86" dur="500"/>
                                        <p:tgtEl>
                                          <p:spTgt spid="14"/>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wipe(left)">
                                      <p:cBhvr>
                                        <p:cTn id="91" dur="500"/>
                                        <p:tgtEl>
                                          <p:spTgt spid="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wipe(left)">
                                      <p:cBhvr>
                                        <p:cTn id="94" dur="500"/>
                                        <p:tgtEl>
                                          <p:spTgt spid="1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wipe(left)">
                                      <p:cBhvr>
                                        <p:cTn id="99" dur="500"/>
                                        <p:tgtEl>
                                          <p:spTgt spid="1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left)">
                                      <p:cBhvr>
                                        <p:cTn id="104" dur="500"/>
                                        <p:tgtEl>
                                          <p:spTgt spid="19"/>
                                        </p:tgtEl>
                                      </p:cBhvr>
                                    </p:animEffect>
                                  </p:childTnLst>
                                </p:cTn>
                              </p:par>
                            </p:childTnLst>
                          </p:cTn>
                        </p:par>
                        <p:par>
                          <p:cTn id="105" fill="hold">
                            <p:stCondLst>
                              <p:cond delay="500"/>
                            </p:stCondLst>
                            <p:childTnLst>
                              <p:par>
                                <p:cTn id="106" presetID="22" presetClass="entr" presetSubtype="8" fill="hold" nodeType="after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wipe(left)">
                                      <p:cBhvr>
                                        <p:cTn id="108" dur="500"/>
                                        <p:tgtEl>
                                          <p:spTgt spid="25"/>
                                        </p:tgtEl>
                                      </p:cBhvr>
                                    </p:animEffect>
                                  </p:childTnLst>
                                </p:cTn>
                              </p:par>
                            </p:childTnLst>
                          </p:cTn>
                        </p:par>
                        <p:par>
                          <p:cTn id="109" fill="hold">
                            <p:stCondLst>
                              <p:cond delay="1000"/>
                            </p:stCondLst>
                            <p:childTnLst>
                              <p:par>
                                <p:cTn id="110" presetID="22" presetClass="entr" presetSubtype="8" fill="hold" nodeType="after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wipe(left)">
                                      <p:cBhvr>
                                        <p:cTn id="112" dur="500"/>
                                        <p:tgtEl>
                                          <p:spTgt spid="22"/>
                                        </p:tgtEl>
                                      </p:cBhvr>
                                    </p:animEffect>
                                  </p:childTnLst>
                                </p:cTn>
                              </p:par>
                            </p:childTnLst>
                          </p:cTn>
                        </p:par>
                        <p:par>
                          <p:cTn id="113" fill="hold">
                            <p:stCondLst>
                              <p:cond delay="1500"/>
                            </p:stCondLst>
                            <p:childTnLst>
                              <p:par>
                                <p:cTn id="114" presetID="22" presetClass="entr" presetSubtype="8"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left)">
                                      <p:cBhvr>
                                        <p:cTn id="116" dur="500"/>
                                        <p:tgtEl>
                                          <p:spTgt spid="28"/>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18"/>
                                        </p:tgtEl>
                                        <p:attrNameLst>
                                          <p:attrName>style.visibility</p:attrName>
                                        </p:attrNameLst>
                                      </p:cBhvr>
                                      <p:to>
                                        <p:strVal val="visible"/>
                                      </p:to>
                                    </p:set>
                                    <p:animEffect transition="in" filter="wipe(left)">
                                      <p:cBhvr>
                                        <p:cTn id="121" dur="500"/>
                                        <p:tgtEl>
                                          <p:spTgt spid="18"/>
                                        </p:tgtEl>
                                      </p:cBhvr>
                                    </p:animEffect>
                                  </p:childTnLst>
                                </p:cTn>
                              </p:par>
                            </p:childTnLst>
                          </p:cTn>
                        </p:par>
                        <p:par>
                          <p:cTn id="122" fill="hold">
                            <p:stCondLst>
                              <p:cond delay="500"/>
                            </p:stCondLst>
                            <p:childTnLst>
                              <p:par>
                                <p:cTn id="123" presetID="22" presetClass="entr" presetSubtype="8" fill="hold" nodeType="afterEffect">
                                  <p:stCondLst>
                                    <p:cond delay="0"/>
                                  </p:stCondLst>
                                  <p:childTnLst>
                                    <p:set>
                                      <p:cBhvr>
                                        <p:cTn id="124" dur="1" fill="hold">
                                          <p:stCondLst>
                                            <p:cond delay="0"/>
                                          </p:stCondLst>
                                        </p:cTn>
                                        <p:tgtEl>
                                          <p:spTgt spid="16"/>
                                        </p:tgtEl>
                                        <p:attrNameLst>
                                          <p:attrName>style.visibility</p:attrName>
                                        </p:attrNameLst>
                                      </p:cBhvr>
                                      <p:to>
                                        <p:strVal val="visible"/>
                                      </p:to>
                                    </p:set>
                                    <p:animEffect transition="in" filter="wipe(left)">
                                      <p:cBhvr>
                                        <p:cTn id="125" dur="500"/>
                                        <p:tgtEl>
                                          <p:spTgt spid="16"/>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childTnLst>
                          </p:cTn>
                        </p:par>
                        <p:par>
                          <p:cTn id="131" fill="hold">
                            <p:stCondLst>
                              <p:cond delay="500"/>
                            </p:stCondLst>
                            <p:childTnLst>
                              <p:par>
                                <p:cTn id="132" presetID="22" presetClass="entr" presetSubtype="1" fill="hold" nodeType="afterEffect">
                                  <p:stCondLst>
                                    <p:cond delay="0"/>
                                  </p:stCondLst>
                                  <p:childTnLst>
                                    <p:set>
                                      <p:cBhvr>
                                        <p:cTn id="133" dur="1" fill="hold">
                                          <p:stCondLst>
                                            <p:cond delay="0"/>
                                          </p:stCondLst>
                                        </p:cTn>
                                        <p:tgtEl>
                                          <p:spTgt spid="39"/>
                                        </p:tgtEl>
                                        <p:attrNameLst>
                                          <p:attrName>style.visibility</p:attrName>
                                        </p:attrNameLst>
                                      </p:cBhvr>
                                      <p:to>
                                        <p:strVal val="visible"/>
                                      </p:to>
                                    </p:set>
                                    <p:animEffect transition="in" filter="wipe(up)">
                                      <p:cBhvr>
                                        <p:cTn id="134" dur="500"/>
                                        <p:tgtEl>
                                          <p:spTgt spid="39"/>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103"/>
                                        </p:tgtEl>
                                        <p:attrNameLst>
                                          <p:attrName>style.visibility</p:attrName>
                                        </p:attrNameLst>
                                      </p:cBhvr>
                                      <p:to>
                                        <p:strVal val="visible"/>
                                      </p:to>
                                    </p:set>
                                    <p:animEffect transition="in" filter="wipe(left)">
                                      <p:cBhvr>
                                        <p:cTn id="139" dur="500"/>
                                        <p:tgtEl>
                                          <p:spTgt spid="103"/>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nodeType="click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wipe(left)">
                                      <p:cBhvr>
                                        <p:cTn id="144" dur="500"/>
                                        <p:tgtEl>
                                          <p:spTgt spid="46"/>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104"/>
                                        </p:tgtEl>
                                        <p:attrNameLst>
                                          <p:attrName>style.visibility</p:attrName>
                                        </p:attrNameLst>
                                      </p:cBhvr>
                                      <p:to>
                                        <p:strVal val="visible"/>
                                      </p:to>
                                    </p:set>
                                    <p:animEffect transition="in" filter="wipe(left)">
                                      <p:cBhvr>
                                        <p:cTn id="149" dur="500"/>
                                        <p:tgtEl>
                                          <p:spTgt spid="104"/>
                                        </p:tgtEl>
                                      </p:cBhvr>
                                    </p:animEffect>
                                  </p:childTnLst>
                                </p:cTn>
                              </p:par>
                            </p:childTnLst>
                          </p:cTn>
                        </p:par>
                        <p:par>
                          <p:cTn id="150" fill="hold">
                            <p:stCondLst>
                              <p:cond delay="500"/>
                            </p:stCondLst>
                            <p:childTnLst>
                              <p:par>
                                <p:cTn id="151" presetID="22" presetClass="entr" presetSubtype="8" fill="hold" nodeType="afterEffect">
                                  <p:stCondLst>
                                    <p:cond delay="0"/>
                                  </p:stCondLst>
                                  <p:childTnLst>
                                    <p:set>
                                      <p:cBhvr>
                                        <p:cTn id="152" dur="1" fill="hold">
                                          <p:stCondLst>
                                            <p:cond delay="0"/>
                                          </p:stCondLst>
                                        </p:cTn>
                                        <p:tgtEl>
                                          <p:spTgt spid="57"/>
                                        </p:tgtEl>
                                        <p:attrNameLst>
                                          <p:attrName>style.visibility</p:attrName>
                                        </p:attrNameLst>
                                      </p:cBhvr>
                                      <p:to>
                                        <p:strVal val="visible"/>
                                      </p:to>
                                    </p:set>
                                    <p:animEffect transition="in" filter="wipe(left)">
                                      <p:cBhvr>
                                        <p:cTn id="153" dur="500"/>
                                        <p:tgtEl>
                                          <p:spTgt spid="57"/>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58"/>
                                        </p:tgtEl>
                                        <p:attrNameLst>
                                          <p:attrName>style.visibility</p:attrName>
                                        </p:attrNameLst>
                                      </p:cBhvr>
                                      <p:to>
                                        <p:strVal val="visible"/>
                                      </p:to>
                                    </p:set>
                                    <p:animEffect transition="in" filter="wipe(left)">
                                      <p:cBhvr>
                                        <p:cTn id="158" dur="500"/>
                                        <p:tgtEl>
                                          <p:spTgt spid="58"/>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8" fill="hold" grpId="0" nodeType="clickEffect">
                                  <p:stCondLst>
                                    <p:cond delay="0"/>
                                  </p:stCondLst>
                                  <p:childTnLst>
                                    <p:set>
                                      <p:cBhvr>
                                        <p:cTn id="162" dur="1" fill="hold">
                                          <p:stCondLst>
                                            <p:cond delay="0"/>
                                          </p:stCondLst>
                                        </p:cTn>
                                        <p:tgtEl>
                                          <p:spTgt spid="102"/>
                                        </p:tgtEl>
                                        <p:attrNameLst>
                                          <p:attrName>style.visibility</p:attrName>
                                        </p:attrNameLst>
                                      </p:cBhvr>
                                      <p:to>
                                        <p:strVal val="visible"/>
                                      </p:to>
                                    </p:set>
                                    <p:animEffect transition="in" filter="wipe(left)">
                                      <p:cBhvr>
                                        <p:cTn id="163" dur="500"/>
                                        <p:tgtEl>
                                          <p:spTgt spid="102"/>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grpId="0" nodeType="clickEffect">
                                  <p:stCondLst>
                                    <p:cond delay="0"/>
                                  </p:stCondLst>
                                  <p:childTnLst>
                                    <p:set>
                                      <p:cBhvr>
                                        <p:cTn id="167" dur="1" fill="hold">
                                          <p:stCondLst>
                                            <p:cond delay="0"/>
                                          </p:stCondLst>
                                        </p:cTn>
                                        <p:tgtEl>
                                          <p:spTgt spid="65"/>
                                        </p:tgtEl>
                                        <p:attrNameLst>
                                          <p:attrName>style.visibility</p:attrName>
                                        </p:attrNameLst>
                                      </p:cBhvr>
                                      <p:to>
                                        <p:strVal val="visible"/>
                                      </p:to>
                                    </p:set>
                                    <p:animEffect transition="in" filter="wipe(left)">
                                      <p:cBhvr>
                                        <p:cTn id="168" dur="500"/>
                                        <p:tgtEl>
                                          <p:spTgt spid="65"/>
                                        </p:tgtEl>
                                      </p:cBhvr>
                                    </p:animEffect>
                                  </p:childTnLst>
                                </p:cTn>
                              </p:par>
                            </p:childTnLst>
                          </p:cTn>
                        </p:par>
                        <p:par>
                          <p:cTn id="169" fill="hold">
                            <p:stCondLst>
                              <p:cond delay="500"/>
                            </p:stCondLst>
                            <p:childTnLst>
                              <p:par>
                                <p:cTn id="170" presetID="22" presetClass="entr" presetSubtype="8" fill="hold" nodeType="afterEffect">
                                  <p:stCondLst>
                                    <p:cond delay="0"/>
                                  </p:stCondLst>
                                  <p:childTnLst>
                                    <p:set>
                                      <p:cBhvr>
                                        <p:cTn id="171" dur="1" fill="hold">
                                          <p:stCondLst>
                                            <p:cond delay="0"/>
                                          </p:stCondLst>
                                        </p:cTn>
                                        <p:tgtEl>
                                          <p:spTgt spid="45"/>
                                        </p:tgtEl>
                                        <p:attrNameLst>
                                          <p:attrName>style.visibility</p:attrName>
                                        </p:attrNameLst>
                                      </p:cBhvr>
                                      <p:to>
                                        <p:strVal val="visible"/>
                                      </p:to>
                                    </p:set>
                                    <p:animEffect transition="in" filter="wipe(left)">
                                      <p:cBhvr>
                                        <p:cTn id="172" dur="500"/>
                                        <p:tgtEl>
                                          <p:spTgt spid="45"/>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grpId="0" nodeType="clickEffect">
                                  <p:stCondLst>
                                    <p:cond delay="0"/>
                                  </p:stCondLst>
                                  <p:childTnLst>
                                    <p:set>
                                      <p:cBhvr>
                                        <p:cTn id="176" dur="1" fill="hold">
                                          <p:stCondLst>
                                            <p:cond delay="0"/>
                                          </p:stCondLst>
                                        </p:cTn>
                                        <p:tgtEl>
                                          <p:spTgt spid="59"/>
                                        </p:tgtEl>
                                        <p:attrNameLst>
                                          <p:attrName>style.visibility</p:attrName>
                                        </p:attrNameLst>
                                      </p:cBhvr>
                                      <p:to>
                                        <p:strVal val="visible"/>
                                      </p:to>
                                    </p:set>
                                    <p:animEffect transition="in" filter="wipe(left)">
                                      <p:cBhvr>
                                        <p:cTn id="177" dur="500"/>
                                        <p:tgtEl>
                                          <p:spTgt spid="59"/>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4" fill="hold" grpId="0" nodeType="clickEffect">
                                  <p:stCondLst>
                                    <p:cond delay="0"/>
                                  </p:stCondLst>
                                  <p:childTnLst>
                                    <p:set>
                                      <p:cBhvr>
                                        <p:cTn id="181" dur="1" fill="hold">
                                          <p:stCondLst>
                                            <p:cond delay="0"/>
                                          </p:stCondLst>
                                        </p:cTn>
                                        <p:tgtEl>
                                          <p:spTgt spid="67"/>
                                        </p:tgtEl>
                                        <p:attrNameLst>
                                          <p:attrName>style.visibility</p:attrName>
                                        </p:attrNameLst>
                                      </p:cBhvr>
                                      <p:to>
                                        <p:strVal val="visible"/>
                                      </p:to>
                                    </p:set>
                                    <p:animEffect transition="in" filter="wipe(down)">
                                      <p:cBhvr>
                                        <p:cTn id="182" dur="500"/>
                                        <p:tgtEl>
                                          <p:spTgt spid="67"/>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4" fill="hold" grpId="0" nodeType="clickEffect">
                                  <p:stCondLst>
                                    <p:cond delay="0"/>
                                  </p:stCondLst>
                                  <p:childTnLst>
                                    <p:set>
                                      <p:cBhvr>
                                        <p:cTn id="186" dur="1" fill="hold">
                                          <p:stCondLst>
                                            <p:cond delay="0"/>
                                          </p:stCondLst>
                                        </p:cTn>
                                        <p:tgtEl>
                                          <p:spTgt spid="62"/>
                                        </p:tgtEl>
                                        <p:attrNameLst>
                                          <p:attrName>style.visibility</p:attrName>
                                        </p:attrNameLst>
                                      </p:cBhvr>
                                      <p:to>
                                        <p:strVal val="visible"/>
                                      </p:to>
                                    </p:set>
                                    <p:animEffect transition="in" filter="wipe(down)">
                                      <p:cBhvr>
                                        <p:cTn id="187" dur="500"/>
                                        <p:tgtEl>
                                          <p:spTgt spid="62"/>
                                        </p:tgtEl>
                                      </p:cBhvr>
                                    </p:animEffect>
                                  </p:childTnLst>
                                </p:cTn>
                              </p:par>
                            </p:childTnLst>
                          </p:cTn>
                        </p:par>
                        <p:par>
                          <p:cTn id="188" fill="hold">
                            <p:stCondLst>
                              <p:cond delay="5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500"/>
                                        <p:tgtEl>
                                          <p:spTgt spid="63"/>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8" fill="hold" grpId="0" nodeType="clickEffect">
                                  <p:stCondLst>
                                    <p:cond delay="0"/>
                                  </p:stCondLst>
                                  <p:childTnLst>
                                    <p:set>
                                      <p:cBhvr>
                                        <p:cTn id="195" dur="1" fill="hold">
                                          <p:stCondLst>
                                            <p:cond delay="0"/>
                                          </p:stCondLst>
                                        </p:cTn>
                                        <p:tgtEl>
                                          <p:spTgt spid="97"/>
                                        </p:tgtEl>
                                        <p:attrNameLst>
                                          <p:attrName>style.visibility</p:attrName>
                                        </p:attrNameLst>
                                      </p:cBhvr>
                                      <p:to>
                                        <p:strVal val="visible"/>
                                      </p:to>
                                    </p:set>
                                    <p:animEffect transition="in" filter="wipe(left)">
                                      <p:cBhvr>
                                        <p:cTn id="196" dur="500"/>
                                        <p:tgtEl>
                                          <p:spTgt spid="97"/>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8" fill="hold" nodeType="clickEffect">
                                  <p:stCondLst>
                                    <p:cond delay="0"/>
                                  </p:stCondLst>
                                  <p:childTnLst>
                                    <p:set>
                                      <p:cBhvr>
                                        <p:cTn id="200" dur="1" fill="hold">
                                          <p:stCondLst>
                                            <p:cond delay="0"/>
                                          </p:stCondLst>
                                        </p:cTn>
                                        <p:tgtEl>
                                          <p:spTgt spid="61"/>
                                        </p:tgtEl>
                                        <p:attrNameLst>
                                          <p:attrName>style.visibility</p:attrName>
                                        </p:attrNameLst>
                                      </p:cBhvr>
                                      <p:to>
                                        <p:strVal val="visible"/>
                                      </p:to>
                                    </p:set>
                                    <p:animEffect transition="in" filter="wipe(left)">
                                      <p:cBhvr>
                                        <p:cTn id="201" dur="500"/>
                                        <p:tgtEl>
                                          <p:spTgt spid="61"/>
                                        </p:tgtEl>
                                      </p:cBhvr>
                                    </p:animEffect>
                                  </p:childTnLst>
                                </p:cTn>
                              </p:par>
                            </p:childTnLst>
                          </p:cTn>
                        </p:par>
                      </p:childTnLst>
                    </p:cTn>
                  </p:par>
                  <p:par>
                    <p:cTn id="202" fill="hold">
                      <p:stCondLst>
                        <p:cond delay="indefinite"/>
                      </p:stCondLst>
                      <p:childTnLst>
                        <p:par>
                          <p:cTn id="203" fill="hold">
                            <p:stCondLst>
                              <p:cond delay="0"/>
                            </p:stCondLst>
                            <p:childTnLst>
                              <p:par>
                                <p:cTn id="204" presetID="22" presetClass="entr" presetSubtype="8" fill="hold" grpId="0" nodeType="clickEffect">
                                  <p:stCondLst>
                                    <p:cond delay="0"/>
                                  </p:stCondLst>
                                  <p:childTnLst>
                                    <p:set>
                                      <p:cBhvr>
                                        <p:cTn id="205" dur="1" fill="hold">
                                          <p:stCondLst>
                                            <p:cond delay="0"/>
                                          </p:stCondLst>
                                        </p:cTn>
                                        <p:tgtEl>
                                          <p:spTgt spid="66"/>
                                        </p:tgtEl>
                                        <p:attrNameLst>
                                          <p:attrName>style.visibility</p:attrName>
                                        </p:attrNameLst>
                                      </p:cBhvr>
                                      <p:to>
                                        <p:strVal val="visible"/>
                                      </p:to>
                                    </p:set>
                                    <p:animEffect transition="in" filter="wipe(left)">
                                      <p:cBhvr>
                                        <p:cTn id="206" dur="500"/>
                                        <p:tgtEl>
                                          <p:spTgt spid="66"/>
                                        </p:tgtEl>
                                      </p:cBhvr>
                                    </p:animEffect>
                                  </p:childTnLst>
                                </p:cTn>
                              </p:par>
                            </p:childTnLst>
                          </p:cTn>
                        </p:par>
                        <p:par>
                          <p:cTn id="207" fill="hold">
                            <p:stCondLst>
                              <p:cond delay="500"/>
                            </p:stCondLst>
                            <p:childTnLst>
                              <p:par>
                                <p:cTn id="208" presetID="22" presetClass="entr" presetSubtype="8" fill="hold" nodeType="afterEffect">
                                  <p:stCondLst>
                                    <p:cond delay="0"/>
                                  </p:stCondLst>
                                  <p:childTnLst>
                                    <p:set>
                                      <p:cBhvr>
                                        <p:cTn id="209" dur="1" fill="hold">
                                          <p:stCondLst>
                                            <p:cond delay="0"/>
                                          </p:stCondLst>
                                        </p:cTn>
                                        <p:tgtEl>
                                          <p:spTgt spid="64"/>
                                        </p:tgtEl>
                                        <p:attrNameLst>
                                          <p:attrName>style.visibility</p:attrName>
                                        </p:attrNameLst>
                                      </p:cBhvr>
                                      <p:to>
                                        <p:strVal val="visible"/>
                                      </p:to>
                                    </p:set>
                                    <p:animEffect transition="in" filter="wipe(left)">
                                      <p:cBhvr>
                                        <p:cTn id="210" dur="500"/>
                                        <p:tgtEl>
                                          <p:spTgt spid="64"/>
                                        </p:tgtEl>
                                      </p:cBhvr>
                                    </p:animEffect>
                                  </p:childTnLst>
                                </p:cTn>
                              </p:par>
                            </p:childTnLst>
                          </p:cTn>
                        </p:par>
                      </p:childTnLst>
                    </p:cTn>
                  </p:par>
                  <p:par>
                    <p:cTn id="211" fill="hold">
                      <p:stCondLst>
                        <p:cond delay="indefinite"/>
                      </p:stCondLst>
                      <p:childTnLst>
                        <p:par>
                          <p:cTn id="212" fill="hold">
                            <p:stCondLst>
                              <p:cond delay="0"/>
                            </p:stCondLst>
                            <p:childTnLst>
                              <p:par>
                                <p:cTn id="213" presetID="22" presetClass="entr" presetSubtype="8" fill="hold" grpId="0" nodeType="clickEffect">
                                  <p:stCondLst>
                                    <p:cond delay="0"/>
                                  </p:stCondLst>
                                  <p:childTnLst>
                                    <p:set>
                                      <p:cBhvr>
                                        <p:cTn id="214" dur="1" fill="hold">
                                          <p:stCondLst>
                                            <p:cond delay="0"/>
                                          </p:stCondLst>
                                        </p:cTn>
                                        <p:tgtEl>
                                          <p:spTgt spid="72"/>
                                        </p:tgtEl>
                                        <p:attrNameLst>
                                          <p:attrName>style.visibility</p:attrName>
                                        </p:attrNameLst>
                                      </p:cBhvr>
                                      <p:to>
                                        <p:strVal val="visible"/>
                                      </p:to>
                                    </p:set>
                                    <p:animEffect transition="in" filter="wipe(left)">
                                      <p:cBhvr>
                                        <p:cTn id="215" dur="500"/>
                                        <p:tgtEl>
                                          <p:spTgt spid="72"/>
                                        </p:tgtEl>
                                      </p:cBhvr>
                                    </p:animEffect>
                                  </p:childTnLst>
                                </p:cTn>
                              </p:par>
                            </p:childTnLst>
                          </p:cTn>
                        </p:par>
                      </p:childTnLst>
                    </p:cTn>
                  </p:par>
                  <p:par>
                    <p:cTn id="216" fill="hold">
                      <p:stCondLst>
                        <p:cond delay="indefinite"/>
                      </p:stCondLst>
                      <p:childTnLst>
                        <p:par>
                          <p:cTn id="217" fill="hold">
                            <p:stCondLst>
                              <p:cond delay="0"/>
                            </p:stCondLst>
                            <p:childTnLst>
                              <p:par>
                                <p:cTn id="218" presetID="2" presetClass="entr" presetSubtype="12" fill="hold" grpId="0" nodeType="clickEffect">
                                  <p:stCondLst>
                                    <p:cond delay="0"/>
                                  </p:stCondLst>
                                  <p:childTnLst>
                                    <p:set>
                                      <p:cBhvr>
                                        <p:cTn id="219" dur="1" fill="hold">
                                          <p:stCondLst>
                                            <p:cond delay="0"/>
                                          </p:stCondLst>
                                        </p:cTn>
                                        <p:tgtEl>
                                          <p:spTgt spid="68"/>
                                        </p:tgtEl>
                                        <p:attrNameLst>
                                          <p:attrName>style.visibility</p:attrName>
                                        </p:attrNameLst>
                                      </p:cBhvr>
                                      <p:to>
                                        <p:strVal val="visible"/>
                                      </p:to>
                                    </p:set>
                                    <p:anim calcmode="lin" valueType="num">
                                      <p:cBhvr additive="base">
                                        <p:cTn id="220" dur="500" fill="hold"/>
                                        <p:tgtEl>
                                          <p:spTgt spid="68"/>
                                        </p:tgtEl>
                                        <p:attrNameLst>
                                          <p:attrName>ppt_x</p:attrName>
                                        </p:attrNameLst>
                                      </p:cBhvr>
                                      <p:tavLst>
                                        <p:tav tm="0">
                                          <p:val>
                                            <p:strVal val="0-#ppt_w/2"/>
                                          </p:val>
                                        </p:tav>
                                        <p:tav tm="100000">
                                          <p:val>
                                            <p:strVal val="#ppt_x"/>
                                          </p:val>
                                        </p:tav>
                                      </p:tavLst>
                                    </p:anim>
                                    <p:anim calcmode="lin" valueType="num">
                                      <p:cBhvr additive="base">
                                        <p:cTn id="221"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22" fill="hold">
                      <p:stCondLst>
                        <p:cond delay="indefinite"/>
                      </p:stCondLst>
                      <p:childTnLst>
                        <p:par>
                          <p:cTn id="223" fill="hold">
                            <p:stCondLst>
                              <p:cond delay="0"/>
                            </p:stCondLst>
                            <p:childTnLst>
                              <p:par>
                                <p:cTn id="224" presetID="22" presetClass="entr" presetSubtype="4" fill="hold" nodeType="clickEffect">
                                  <p:stCondLst>
                                    <p:cond delay="0"/>
                                  </p:stCondLst>
                                  <p:childTnLst>
                                    <p:set>
                                      <p:cBhvr>
                                        <p:cTn id="225" dur="1" fill="hold">
                                          <p:stCondLst>
                                            <p:cond delay="0"/>
                                          </p:stCondLst>
                                        </p:cTn>
                                        <p:tgtEl>
                                          <p:spTgt spid="69"/>
                                        </p:tgtEl>
                                        <p:attrNameLst>
                                          <p:attrName>style.visibility</p:attrName>
                                        </p:attrNameLst>
                                      </p:cBhvr>
                                      <p:to>
                                        <p:strVal val="visible"/>
                                      </p:to>
                                    </p:set>
                                    <p:animEffect transition="in" filter="wipe(down)">
                                      <p:cBhvr>
                                        <p:cTn id="226" dur="500"/>
                                        <p:tgtEl>
                                          <p:spTgt spid="69"/>
                                        </p:tgtEl>
                                      </p:cBhvr>
                                    </p:animEffect>
                                  </p:childTnLst>
                                </p:cTn>
                              </p:par>
                            </p:childTnLst>
                          </p:cTn>
                        </p:par>
                        <p:par>
                          <p:cTn id="227" fill="hold">
                            <p:stCondLst>
                              <p:cond delay="500"/>
                            </p:stCondLst>
                            <p:childTnLst>
                              <p:par>
                                <p:cTn id="228" presetID="22" presetClass="entr" presetSubtype="8" fill="hold" grpId="0" nodeType="afterEffect">
                                  <p:stCondLst>
                                    <p:cond delay="0"/>
                                  </p:stCondLst>
                                  <p:childTnLst>
                                    <p:set>
                                      <p:cBhvr>
                                        <p:cTn id="229" dur="1" fill="hold">
                                          <p:stCondLst>
                                            <p:cond delay="0"/>
                                          </p:stCondLst>
                                        </p:cTn>
                                        <p:tgtEl>
                                          <p:spTgt spid="70"/>
                                        </p:tgtEl>
                                        <p:attrNameLst>
                                          <p:attrName>style.visibility</p:attrName>
                                        </p:attrNameLst>
                                      </p:cBhvr>
                                      <p:to>
                                        <p:strVal val="visible"/>
                                      </p:to>
                                    </p:set>
                                    <p:animEffect transition="in" filter="wipe(left)">
                                      <p:cBhvr>
                                        <p:cTn id="230" dur="500"/>
                                        <p:tgtEl>
                                          <p:spTgt spid="70"/>
                                        </p:tgtEl>
                                      </p:cBhvr>
                                    </p:animEffect>
                                  </p:childTnLst>
                                </p:cTn>
                              </p:par>
                            </p:childTnLst>
                          </p:cTn>
                        </p:par>
                        <p:par>
                          <p:cTn id="231" fill="hold">
                            <p:stCondLst>
                              <p:cond delay="1000"/>
                            </p:stCondLst>
                            <p:childTnLst>
                              <p:par>
                                <p:cTn id="232" presetID="22" presetClass="entr" presetSubtype="8" fill="hold" nodeType="afterEffect">
                                  <p:stCondLst>
                                    <p:cond delay="0"/>
                                  </p:stCondLst>
                                  <p:childTnLst>
                                    <p:set>
                                      <p:cBhvr>
                                        <p:cTn id="233" dur="1" fill="hold">
                                          <p:stCondLst>
                                            <p:cond delay="0"/>
                                          </p:stCondLst>
                                        </p:cTn>
                                        <p:tgtEl>
                                          <p:spTgt spid="71"/>
                                        </p:tgtEl>
                                        <p:attrNameLst>
                                          <p:attrName>style.visibility</p:attrName>
                                        </p:attrNameLst>
                                      </p:cBhvr>
                                      <p:to>
                                        <p:strVal val="visible"/>
                                      </p:to>
                                    </p:set>
                                    <p:animEffect transition="in" filter="wipe(left)">
                                      <p:cBhvr>
                                        <p:cTn id="234" dur="500"/>
                                        <p:tgtEl>
                                          <p:spTgt spid="71"/>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8" fill="hold" nodeType="clickEffect">
                                  <p:stCondLst>
                                    <p:cond delay="0"/>
                                  </p:stCondLst>
                                  <p:childTnLst>
                                    <p:set>
                                      <p:cBhvr>
                                        <p:cTn id="238" dur="1" fill="hold">
                                          <p:stCondLst>
                                            <p:cond delay="0"/>
                                          </p:stCondLst>
                                        </p:cTn>
                                        <p:tgtEl>
                                          <p:spTgt spid="73"/>
                                        </p:tgtEl>
                                        <p:attrNameLst>
                                          <p:attrName>style.visibility</p:attrName>
                                        </p:attrNameLst>
                                      </p:cBhvr>
                                      <p:to>
                                        <p:strVal val="visible"/>
                                      </p:to>
                                    </p:set>
                                    <p:animEffect transition="in" filter="wipe(left)">
                                      <p:cBhvr>
                                        <p:cTn id="239" dur="500"/>
                                        <p:tgtEl>
                                          <p:spTgt spid="73"/>
                                        </p:tgtEl>
                                      </p:cBhvr>
                                    </p:animEffect>
                                  </p:childTnLst>
                                </p:cTn>
                              </p:par>
                            </p:childTnLst>
                          </p:cTn>
                        </p:par>
                      </p:childTnLst>
                    </p:cTn>
                  </p:par>
                  <p:par>
                    <p:cTn id="240" fill="hold">
                      <p:stCondLst>
                        <p:cond delay="indefinite"/>
                      </p:stCondLst>
                      <p:childTnLst>
                        <p:par>
                          <p:cTn id="241" fill="hold">
                            <p:stCondLst>
                              <p:cond delay="0"/>
                            </p:stCondLst>
                            <p:childTnLst>
                              <p:par>
                                <p:cTn id="242" presetID="22" presetClass="entr" presetSubtype="8" fill="hold" grpId="0" nodeType="clickEffect">
                                  <p:stCondLst>
                                    <p:cond delay="0"/>
                                  </p:stCondLst>
                                  <p:childTnLst>
                                    <p:set>
                                      <p:cBhvr>
                                        <p:cTn id="243" dur="1" fill="hold">
                                          <p:stCondLst>
                                            <p:cond delay="0"/>
                                          </p:stCondLst>
                                        </p:cTn>
                                        <p:tgtEl>
                                          <p:spTgt spid="75"/>
                                        </p:tgtEl>
                                        <p:attrNameLst>
                                          <p:attrName>style.visibility</p:attrName>
                                        </p:attrNameLst>
                                      </p:cBhvr>
                                      <p:to>
                                        <p:strVal val="visible"/>
                                      </p:to>
                                    </p:set>
                                    <p:animEffect transition="in" filter="wipe(left)">
                                      <p:cBhvr>
                                        <p:cTn id="244" dur="500"/>
                                        <p:tgtEl>
                                          <p:spTgt spid="75"/>
                                        </p:tgtEl>
                                      </p:cBhvr>
                                    </p:animEffect>
                                  </p:childTnLst>
                                </p:cTn>
                              </p:par>
                            </p:childTnLst>
                          </p:cTn>
                        </p:par>
                        <p:par>
                          <p:cTn id="245" fill="hold">
                            <p:stCondLst>
                              <p:cond delay="500"/>
                            </p:stCondLst>
                            <p:childTnLst>
                              <p:par>
                                <p:cTn id="246" presetID="22" presetClass="entr" presetSubtype="8" fill="hold" nodeType="afterEffect">
                                  <p:stCondLst>
                                    <p:cond delay="0"/>
                                  </p:stCondLst>
                                  <p:childTnLst>
                                    <p:set>
                                      <p:cBhvr>
                                        <p:cTn id="247" dur="1" fill="hold">
                                          <p:stCondLst>
                                            <p:cond delay="0"/>
                                          </p:stCondLst>
                                        </p:cTn>
                                        <p:tgtEl>
                                          <p:spTgt spid="74"/>
                                        </p:tgtEl>
                                        <p:attrNameLst>
                                          <p:attrName>style.visibility</p:attrName>
                                        </p:attrNameLst>
                                      </p:cBhvr>
                                      <p:to>
                                        <p:strVal val="visible"/>
                                      </p:to>
                                    </p:set>
                                    <p:animEffect transition="in" filter="wipe(left)">
                                      <p:cBhvr>
                                        <p:cTn id="248" dur="500"/>
                                        <p:tgtEl>
                                          <p:spTgt spid="74"/>
                                        </p:tgtEl>
                                      </p:cBhvr>
                                    </p:animEffect>
                                  </p:childTnLst>
                                </p:cTn>
                              </p:par>
                            </p:childTnLst>
                          </p:cTn>
                        </p:par>
                      </p:childTnLst>
                    </p:cTn>
                  </p:par>
                  <p:par>
                    <p:cTn id="249" fill="hold">
                      <p:stCondLst>
                        <p:cond delay="indefinite"/>
                      </p:stCondLst>
                      <p:childTnLst>
                        <p:par>
                          <p:cTn id="250" fill="hold">
                            <p:stCondLst>
                              <p:cond delay="0"/>
                            </p:stCondLst>
                            <p:childTnLst>
                              <p:par>
                                <p:cTn id="251" presetID="22" presetClass="entr" presetSubtype="8" fill="hold" grpId="0" nodeType="clickEffect">
                                  <p:stCondLst>
                                    <p:cond delay="0"/>
                                  </p:stCondLst>
                                  <p:childTnLst>
                                    <p:set>
                                      <p:cBhvr>
                                        <p:cTn id="252" dur="1" fill="hold">
                                          <p:stCondLst>
                                            <p:cond delay="0"/>
                                          </p:stCondLst>
                                        </p:cTn>
                                        <p:tgtEl>
                                          <p:spTgt spid="76"/>
                                        </p:tgtEl>
                                        <p:attrNameLst>
                                          <p:attrName>style.visibility</p:attrName>
                                        </p:attrNameLst>
                                      </p:cBhvr>
                                      <p:to>
                                        <p:strVal val="visible"/>
                                      </p:to>
                                    </p:set>
                                    <p:animEffect transition="in" filter="wipe(left)">
                                      <p:cBhvr>
                                        <p:cTn id="253" dur="500"/>
                                        <p:tgtEl>
                                          <p:spTgt spid="76"/>
                                        </p:tgtEl>
                                      </p:cBhvr>
                                    </p:animEffect>
                                  </p:childTnLst>
                                </p:cTn>
                              </p:par>
                            </p:childTnLst>
                          </p:cTn>
                        </p:par>
                        <p:par>
                          <p:cTn id="254" fill="hold">
                            <p:stCondLst>
                              <p:cond delay="500"/>
                            </p:stCondLst>
                            <p:childTnLst>
                              <p:par>
                                <p:cTn id="255" presetID="22" presetClass="entr" presetSubtype="8" fill="hold" nodeType="afterEffect">
                                  <p:stCondLst>
                                    <p:cond delay="0"/>
                                  </p:stCondLst>
                                  <p:childTnLst>
                                    <p:set>
                                      <p:cBhvr>
                                        <p:cTn id="256" dur="1" fill="hold">
                                          <p:stCondLst>
                                            <p:cond delay="0"/>
                                          </p:stCondLst>
                                        </p:cTn>
                                        <p:tgtEl>
                                          <p:spTgt spid="60"/>
                                        </p:tgtEl>
                                        <p:attrNameLst>
                                          <p:attrName>style.visibility</p:attrName>
                                        </p:attrNameLst>
                                      </p:cBhvr>
                                      <p:to>
                                        <p:strVal val="visible"/>
                                      </p:to>
                                    </p:set>
                                    <p:animEffect transition="in" filter="wipe(left)">
                                      <p:cBhvr>
                                        <p:cTn id="257" dur="500"/>
                                        <p:tgtEl>
                                          <p:spTgt spid="60"/>
                                        </p:tgtEl>
                                      </p:cBhvr>
                                    </p:animEffect>
                                  </p:childTnLst>
                                </p:cTn>
                              </p:par>
                            </p:childTnLst>
                          </p:cTn>
                        </p:par>
                      </p:childTnLst>
                    </p:cTn>
                  </p:par>
                  <p:par>
                    <p:cTn id="258" fill="hold">
                      <p:stCondLst>
                        <p:cond delay="indefinite"/>
                      </p:stCondLst>
                      <p:childTnLst>
                        <p:par>
                          <p:cTn id="259" fill="hold">
                            <p:stCondLst>
                              <p:cond delay="0"/>
                            </p:stCondLst>
                            <p:childTnLst>
                              <p:par>
                                <p:cTn id="260" presetID="22" presetClass="entr" presetSubtype="8" fill="hold" grpId="0" nodeType="clickEffect">
                                  <p:stCondLst>
                                    <p:cond delay="0"/>
                                  </p:stCondLst>
                                  <p:childTnLst>
                                    <p:set>
                                      <p:cBhvr>
                                        <p:cTn id="261" dur="1" fill="hold">
                                          <p:stCondLst>
                                            <p:cond delay="0"/>
                                          </p:stCondLst>
                                        </p:cTn>
                                        <p:tgtEl>
                                          <p:spTgt spid="77"/>
                                        </p:tgtEl>
                                        <p:attrNameLst>
                                          <p:attrName>style.visibility</p:attrName>
                                        </p:attrNameLst>
                                      </p:cBhvr>
                                      <p:to>
                                        <p:strVal val="visible"/>
                                      </p:to>
                                    </p:set>
                                    <p:animEffect transition="in" filter="wipe(left)">
                                      <p:cBhvr>
                                        <p:cTn id="262" dur="500"/>
                                        <p:tgtEl>
                                          <p:spTgt spid="77"/>
                                        </p:tgtEl>
                                      </p:cBhvr>
                                    </p:animEffect>
                                  </p:childTnLst>
                                </p:cTn>
                              </p:par>
                            </p:childTnLst>
                          </p:cTn>
                        </p:par>
                        <p:par>
                          <p:cTn id="263" fill="hold">
                            <p:stCondLst>
                              <p:cond delay="500"/>
                            </p:stCondLst>
                            <p:childTnLst>
                              <p:par>
                                <p:cTn id="264" presetID="22" presetClass="entr" presetSubtype="8" fill="hold" nodeType="afterEffect">
                                  <p:stCondLst>
                                    <p:cond delay="0"/>
                                  </p:stCondLst>
                                  <p:childTnLst>
                                    <p:set>
                                      <p:cBhvr>
                                        <p:cTn id="265" dur="1" fill="hold">
                                          <p:stCondLst>
                                            <p:cond delay="0"/>
                                          </p:stCondLst>
                                        </p:cTn>
                                        <p:tgtEl>
                                          <p:spTgt spid="78"/>
                                        </p:tgtEl>
                                        <p:attrNameLst>
                                          <p:attrName>style.visibility</p:attrName>
                                        </p:attrNameLst>
                                      </p:cBhvr>
                                      <p:to>
                                        <p:strVal val="visible"/>
                                      </p:to>
                                    </p:set>
                                    <p:animEffect transition="in" filter="wipe(left)">
                                      <p:cBhvr>
                                        <p:cTn id="266" dur="500"/>
                                        <p:tgtEl>
                                          <p:spTgt spid="78"/>
                                        </p:tgtEl>
                                      </p:cBhvr>
                                    </p:animEffect>
                                  </p:childTnLst>
                                </p:cTn>
                              </p:par>
                            </p:childTnLst>
                          </p:cTn>
                        </p:par>
                        <p:par>
                          <p:cTn id="267" fill="hold">
                            <p:stCondLst>
                              <p:cond delay="1000"/>
                            </p:stCondLst>
                            <p:childTnLst>
                              <p:par>
                                <p:cTn id="268" presetID="22" presetClass="entr" presetSubtype="8" fill="hold" grpId="0" nodeType="afterEffect">
                                  <p:stCondLst>
                                    <p:cond delay="0"/>
                                  </p:stCondLst>
                                  <p:childTnLst>
                                    <p:set>
                                      <p:cBhvr>
                                        <p:cTn id="269" dur="1" fill="hold">
                                          <p:stCondLst>
                                            <p:cond delay="0"/>
                                          </p:stCondLst>
                                        </p:cTn>
                                        <p:tgtEl>
                                          <p:spTgt spid="79"/>
                                        </p:tgtEl>
                                        <p:attrNameLst>
                                          <p:attrName>style.visibility</p:attrName>
                                        </p:attrNameLst>
                                      </p:cBhvr>
                                      <p:to>
                                        <p:strVal val="visible"/>
                                      </p:to>
                                    </p:set>
                                    <p:animEffect transition="in" filter="wipe(left)">
                                      <p:cBhvr>
                                        <p:cTn id="270" dur="500"/>
                                        <p:tgtEl>
                                          <p:spTgt spid="79"/>
                                        </p:tgtEl>
                                      </p:cBhvr>
                                    </p:animEffect>
                                  </p:childTnLst>
                                </p:cTn>
                              </p:par>
                            </p:childTnLst>
                          </p:cTn>
                        </p:par>
                      </p:childTnLst>
                    </p:cTn>
                  </p:par>
                  <p:par>
                    <p:cTn id="271" fill="hold">
                      <p:stCondLst>
                        <p:cond delay="indefinite"/>
                      </p:stCondLst>
                      <p:childTnLst>
                        <p:par>
                          <p:cTn id="272" fill="hold">
                            <p:stCondLst>
                              <p:cond delay="0"/>
                            </p:stCondLst>
                            <p:childTnLst>
                              <p:par>
                                <p:cTn id="273" presetID="22" presetClass="entr" presetSubtype="8" fill="hold" nodeType="clickEffect">
                                  <p:stCondLst>
                                    <p:cond delay="0"/>
                                  </p:stCondLst>
                                  <p:childTnLst>
                                    <p:set>
                                      <p:cBhvr>
                                        <p:cTn id="274" dur="1" fill="hold">
                                          <p:stCondLst>
                                            <p:cond delay="0"/>
                                          </p:stCondLst>
                                        </p:cTn>
                                        <p:tgtEl>
                                          <p:spTgt spid="80"/>
                                        </p:tgtEl>
                                        <p:attrNameLst>
                                          <p:attrName>style.visibility</p:attrName>
                                        </p:attrNameLst>
                                      </p:cBhvr>
                                      <p:to>
                                        <p:strVal val="visible"/>
                                      </p:to>
                                    </p:set>
                                    <p:animEffect transition="in" filter="wipe(left)">
                                      <p:cBhvr>
                                        <p:cTn id="275" dur="500"/>
                                        <p:tgtEl>
                                          <p:spTgt spid="80"/>
                                        </p:tgtEl>
                                      </p:cBhvr>
                                    </p:animEffect>
                                  </p:childTnLst>
                                </p:cTn>
                              </p:par>
                            </p:childTnLst>
                          </p:cTn>
                        </p:par>
                        <p:par>
                          <p:cTn id="276" fill="hold">
                            <p:stCondLst>
                              <p:cond delay="500"/>
                            </p:stCondLst>
                            <p:childTnLst>
                              <p:par>
                                <p:cTn id="277" presetID="22" presetClass="entr" presetSubtype="8" fill="hold" grpId="0" nodeType="afterEffect">
                                  <p:stCondLst>
                                    <p:cond delay="0"/>
                                  </p:stCondLst>
                                  <p:childTnLst>
                                    <p:set>
                                      <p:cBhvr>
                                        <p:cTn id="278" dur="1" fill="hold">
                                          <p:stCondLst>
                                            <p:cond delay="0"/>
                                          </p:stCondLst>
                                        </p:cTn>
                                        <p:tgtEl>
                                          <p:spTgt spid="81"/>
                                        </p:tgtEl>
                                        <p:attrNameLst>
                                          <p:attrName>style.visibility</p:attrName>
                                        </p:attrNameLst>
                                      </p:cBhvr>
                                      <p:to>
                                        <p:strVal val="visible"/>
                                      </p:to>
                                    </p:set>
                                    <p:animEffect transition="in" filter="wipe(left)">
                                      <p:cBhvr>
                                        <p:cTn id="279" dur="500"/>
                                        <p:tgtEl>
                                          <p:spTgt spid="81"/>
                                        </p:tgtEl>
                                      </p:cBhvr>
                                    </p:animEffect>
                                  </p:childTnLst>
                                </p:cTn>
                              </p:par>
                            </p:childTnLst>
                          </p:cTn>
                        </p:par>
                      </p:childTnLst>
                    </p:cTn>
                  </p:par>
                  <p:par>
                    <p:cTn id="280" fill="hold">
                      <p:stCondLst>
                        <p:cond delay="indefinite"/>
                      </p:stCondLst>
                      <p:childTnLst>
                        <p:par>
                          <p:cTn id="281" fill="hold">
                            <p:stCondLst>
                              <p:cond delay="0"/>
                            </p:stCondLst>
                            <p:childTnLst>
                              <p:par>
                                <p:cTn id="282" presetID="22" presetClass="entr" presetSubtype="8" fill="hold" grpId="0" nodeType="clickEffect">
                                  <p:stCondLst>
                                    <p:cond delay="0"/>
                                  </p:stCondLst>
                                  <p:childTnLst>
                                    <p:set>
                                      <p:cBhvr>
                                        <p:cTn id="283" dur="1" fill="hold">
                                          <p:stCondLst>
                                            <p:cond delay="0"/>
                                          </p:stCondLst>
                                        </p:cTn>
                                        <p:tgtEl>
                                          <p:spTgt spid="82"/>
                                        </p:tgtEl>
                                        <p:attrNameLst>
                                          <p:attrName>style.visibility</p:attrName>
                                        </p:attrNameLst>
                                      </p:cBhvr>
                                      <p:to>
                                        <p:strVal val="visible"/>
                                      </p:to>
                                    </p:set>
                                    <p:animEffect transition="in" filter="wipe(left)">
                                      <p:cBhvr>
                                        <p:cTn id="284" dur="500"/>
                                        <p:tgtEl>
                                          <p:spTgt spid="82"/>
                                        </p:tgtEl>
                                      </p:cBhvr>
                                    </p:animEffect>
                                  </p:childTnLst>
                                </p:cTn>
                              </p:par>
                            </p:childTnLst>
                          </p:cTn>
                        </p:par>
                      </p:childTnLst>
                    </p:cTn>
                  </p:par>
                  <p:par>
                    <p:cTn id="285" fill="hold">
                      <p:stCondLst>
                        <p:cond delay="indefinite"/>
                      </p:stCondLst>
                      <p:childTnLst>
                        <p:par>
                          <p:cTn id="286" fill="hold">
                            <p:stCondLst>
                              <p:cond delay="0"/>
                            </p:stCondLst>
                            <p:childTnLst>
                              <p:par>
                                <p:cTn id="287" presetID="2" presetClass="entr" presetSubtype="12" fill="hold" nodeType="clickEffect">
                                  <p:stCondLst>
                                    <p:cond delay="0"/>
                                  </p:stCondLst>
                                  <p:childTnLst>
                                    <p:set>
                                      <p:cBhvr>
                                        <p:cTn id="288" dur="1" fill="hold">
                                          <p:stCondLst>
                                            <p:cond delay="0"/>
                                          </p:stCondLst>
                                        </p:cTn>
                                        <p:tgtEl>
                                          <p:spTgt spid="83"/>
                                        </p:tgtEl>
                                        <p:attrNameLst>
                                          <p:attrName>style.visibility</p:attrName>
                                        </p:attrNameLst>
                                      </p:cBhvr>
                                      <p:to>
                                        <p:strVal val="visible"/>
                                      </p:to>
                                    </p:set>
                                    <p:anim calcmode="lin" valueType="num">
                                      <p:cBhvr additive="base">
                                        <p:cTn id="289" dur="500" fill="hold"/>
                                        <p:tgtEl>
                                          <p:spTgt spid="83"/>
                                        </p:tgtEl>
                                        <p:attrNameLst>
                                          <p:attrName>ppt_x</p:attrName>
                                        </p:attrNameLst>
                                      </p:cBhvr>
                                      <p:tavLst>
                                        <p:tav tm="0">
                                          <p:val>
                                            <p:strVal val="0-#ppt_w/2"/>
                                          </p:val>
                                        </p:tav>
                                        <p:tav tm="100000">
                                          <p:val>
                                            <p:strVal val="#ppt_x"/>
                                          </p:val>
                                        </p:tav>
                                      </p:tavLst>
                                    </p:anim>
                                    <p:anim calcmode="lin" valueType="num">
                                      <p:cBhvr additive="base">
                                        <p:cTn id="290" dur="500" fill="hold"/>
                                        <p:tgtEl>
                                          <p:spTgt spid="83"/>
                                        </p:tgtEl>
                                        <p:attrNameLst>
                                          <p:attrName>ppt_y</p:attrName>
                                        </p:attrNameLst>
                                      </p:cBhvr>
                                      <p:tavLst>
                                        <p:tav tm="0">
                                          <p:val>
                                            <p:strVal val="1+#ppt_h/2"/>
                                          </p:val>
                                        </p:tav>
                                        <p:tav tm="100000">
                                          <p:val>
                                            <p:strVal val="#ppt_y"/>
                                          </p:val>
                                        </p:tav>
                                      </p:tavLst>
                                    </p:anim>
                                  </p:childTnLst>
                                </p:cTn>
                              </p:par>
                            </p:childTnLst>
                          </p:cTn>
                        </p:par>
                        <p:par>
                          <p:cTn id="291" fill="hold">
                            <p:stCondLst>
                              <p:cond delay="500"/>
                            </p:stCondLst>
                            <p:childTnLst>
                              <p:par>
                                <p:cTn id="292" presetID="2" presetClass="entr" presetSubtype="12" fill="hold" nodeType="afterEffect">
                                  <p:stCondLst>
                                    <p:cond delay="0"/>
                                  </p:stCondLst>
                                  <p:childTnLst>
                                    <p:set>
                                      <p:cBhvr>
                                        <p:cTn id="293" dur="1" fill="hold">
                                          <p:stCondLst>
                                            <p:cond delay="0"/>
                                          </p:stCondLst>
                                        </p:cTn>
                                        <p:tgtEl>
                                          <p:spTgt spid="84"/>
                                        </p:tgtEl>
                                        <p:attrNameLst>
                                          <p:attrName>style.visibility</p:attrName>
                                        </p:attrNameLst>
                                      </p:cBhvr>
                                      <p:to>
                                        <p:strVal val="visible"/>
                                      </p:to>
                                    </p:set>
                                    <p:anim calcmode="lin" valueType="num">
                                      <p:cBhvr additive="base">
                                        <p:cTn id="294" dur="500" fill="hold"/>
                                        <p:tgtEl>
                                          <p:spTgt spid="84"/>
                                        </p:tgtEl>
                                        <p:attrNameLst>
                                          <p:attrName>ppt_x</p:attrName>
                                        </p:attrNameLst>
                                      </p:cBhvr>
                                      <p:tavLst>
                                        <p:tav tm="0">
                                          <p:val>
                                            <p:strVal val="0-#ppt_w/2"/>
                                          </p:val>
                                        </p:tav>
                                        <p:tav tm="100000">
                                          <p:val>
                                            <p:strVal val="#ppt_x"/>
                                          </p:val>
                                        </p:tav>
                                      </p:tavLst>
                                    </p:anim>
                                    <p:anim calcmode="lin" valueType="num">
                                      <p:cBhvr additive="base">
                                        <p:cTn id="295"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296" fill="hold">
                      <p:stCondLst>
                        <p:cond delay="indefinite"/>
                      </p:stCondLst>
                      <p:childTnLst>
                        <p:par>
                          <p:cTn id="297" fill="hold">
                            <p:stCondLst>
                              <p:cond delay="0"/>
                            </p:stCondLst>
                            <p:childTnLst>
                              <p:par>
                                <p:cTn id="298" presetID="22" presetClass="entr" presetSubtype="8" fill="hold" grpId="0" nodeType="clickEffect">
                                  <p:stCondLst>
                                    <p:cond delay="0"/>
                                  </p:stCondLst>
                                  <p:childTnLst>
                                    <p:set>
                                      <p:cBhvr>
                                        <p:cTn id="299" dur="1" fill="hold">
                                          <p:stCondLst>
                                            <p:cond delay="0"/>
                                          </p:stCondLst>
                                        </p:cTn>
                                        <p:tgtEl>
                                          <p:spTgt spid="96"/>
                                        </p:tgtEl>
                                        <p:attrNameLst>
                                          <p:attrName>style.visibility</p:attrName>
                                        </p:attrNameLst>
                                      </p:cBhvr>
                                      <p:to>
                                        <p:strVal val="visible"/>
                                      </p:to>
                                    </p:set>
                                    <p:animEffect transition="in" filter="wipe(left)">
                                      <p:cBhvr>
                                        <p:cTn id="300" dur="500"/>
                                        <p:tgtEl>
                                          <p:spTgt spid="96"/>
                                        </p:tgtEl>
                                      </p:cBhvr>
                                    </p:animEffect>
                                  </p:childTnLst>
                                </p:cTn>
                              </p:par>
                            </p:childTnLst>
                          </p:cTn>
                        </p:par>
                      </p:childTnLst>
                    </p:cTn>
                  </p:par>
                  <p:par>
                    <p:cTn id="301" fill="hold">
                      <p:stCondLst>
                        <p:cond delay="indefinite"/>
                      </p:stCondLst>
                      <p:childTnLst>
                        <p:par>
                          <p:cTn id="302" fill="hold">
                            <p:stCondLst>
                              <p:cond delay="0"/>
                            </p:stCondLst>
                            <p:childTnLst>
                              <p:par>
                                <p:cTn id="303" presetID="22" presetClass="entr" presetSubtype="8" fill="hold" nodeType="clickEffect">
                                  <p:stCondLst>
                                    <p:cond delay="0"/>
                                  </p:stCondLst>
                                  <p:childTnLst>
                                    <p:set>
                                      <p:cBhvr>
                                        <p:cTn id="304" dur="1" fill="hold">
                                          <p:stCondLst>
                                            <p:cond delay="0"/>
                                          </p:stCondLst>
                                        </p:cTn>
                                        <p:tgtEl>
                                          <p:spTgt spid="85"/>
                                        </p:tgtEl>
                                        <p:attrNameLst>
                                          <p:attrName>style.visibility</p:attrName>
                                        </p:attrNameLst>
                                      </p:cBhvr>
                                      <p:to>
                                        <p:strVal val="visible"/>
                                      </p:to>
                                    </p:set>
                                    <p:animEffect transition="in" filter="wipe(left)">
                                      <p:cBhvr>
                                        <p:cTn id="305" dur="500"/>
                                        <p:tgtEl>
                                          <p:spTgt spid="85"/>
                                        </p:tgtEl>
                                      </p:cBhvr>
                                    </p:animEffect>
                                  </p:childTnLst>
                                </p:cTn>
                              </p:par>
                            </p:childTnLst>
                          </p:cTn>
                        </p:par>
                      </p:childTnLst>
                    </p:cTn>
                  </p:par>
                  <p:par>
                    <p:cTn id="306" fill="hold">
                      <p:stCondLst>
                        <p:cond delay="indefinite"/>
                      </p:stCondLst>
                      <p:childTnLst>
                        <p:par>
                          <p:cTn id="307" fill="hold">
                            <p:stCondLst>
                              <p:cond delay="0"/>
                            </p:stCondLst>
                            <p:childTnLst>
                              <p:par>
                                <p:cTn id="308" presetID="22" presetClass="entr" presetSubtype="8" fill="hold" grpId="0" nodeType="clickEffect">
                                  <p:stCondLst>
                                    <p:cond delay="0"/>
                                  </p:stCondLst>
                                  <p:childTnLst>
                                    <p:set>
                                      <p:cBhvr>
                                        <p:cTn id="309" dur="1" fill="hold">
                                          <p:stCondLst>
                                            <p:cond delay="0"/>
                                          </p:stCondLst>
                                        </p:cTn>
                                        <p:tgtEl>
                                          <p:spTgt spid="92"/>
                                        </p:tgtEl>
                                        <p:attrNameLst>
                                          <p:attrName>style.visibility</p:attrName>
                                        </p:attrNameLst>
                                      </p:cBhvr>
                                      <p:to>
                                        <p:strVal val="visible"/>
                                      </p:to>
                                    </p:set>
                                    <p:animEffect transition="in" filter="wipe(left)">
                                      <p:cBhvr>
                                        <p:cTn id="310" dur="500"/>
                                        <p:tgtEl>
                                          <p:spTgt spid="92"/>
                                        </p:tgtEl>
                                      </p:cBhvr>
                                    </p:animEffect>
                                  </p:childTnLst>
                                </p:cTn>
                              </p:par>
                            </p:childTnLst>
                          </p:cTn>
                        </p:par>
                        <p:par>
                          <p:cTn id="311" fill="hold">
                            <p:stCondLst>
                              <p:cond delay="500"/>
                            </p:stCondLst>
                            <p:childTnLst>
                              <p:par>
                                <p:cTn id="312" presetID="22" presetClass="entr" presetSubtype="8" fill="hold" nodeType="afterEffect">
                                  <p:stCondLst>
                                    <p:cond delay="0"/>
                                  </p:stCondLst>
                                  <p:childTnLst>
                                    <p:set>
                                      <p:cBhvr>
                                        <p:cTn id="313" dur="1" fill="hold">
                                          <p:stCondLst>
                                            <p:cond delay="0"/>
                                          </p:stCondLst>
                                        </p:cTn>
                                        <p:tgtEl>
                                          <p:spTgt spid="86"/>
                                        </p:tgtEl>
                                        <p:attrNameLst>
                                          <p:attrName>style.visibility</p:attrName>
                                        </p:attrNameLst>
                                      </p:cBhvr>
                                      <p:to>
                                        <p:strVal val="visible"/>
                                      </p:to>
                                    </p:set>
                                    <p:animEffect transition="in" filter="wipe(left)">
                                      <p:cBhvr>
                                        <p:cTn id="314" dur="500"/>
                                        <p:tgtEl>
                                          <p:spTgt spid="86"/>
                                        </p:tgtEl>
                                      </p:cBhvr>
                                    </p:animEffect>
                                  </p:childTnLst>
                                </p:cTn>
                              </p:par>
                            </p:childTnLst>
                          </p:cTn>
                        </p:par>
                        <p:par>
                          <p:cTn id="315" fill="hold">
                            <p:stCondLst>
                              <p:cond delay="1000"/>
                            </p:stCondLst>
                            <p:childTnLst>
                              <p:par>
                                <p:cTn id="316" presetID="2" presetClass="entr" presetSubtype="3" fill="hold" nodeType="afterEffect">
                                  <p:stCondLst>
                                    <p:cond delay="0"/>
                                  </p:stCondLst>
                                  <p:childTnLst>
                                    <p:set>
                                      <p:cBhvr>
                                        <p:cTn id="317" dur="1" fill="hold">
                                          <p:stCondLst>
                                            <p:cond delay="0"/>
                                          </p:stCondLst>
                                        </p:cTn>
                                        <p:tgtEl>
                                          <p:spTgt spid="89"/>
                                        </p:tgtEl>
                                        <p:attrNameLst>
                                          <p:attrName>style.visibility</p:attrName>
                                        </p:attrNameLst>
                                      </p:cBhvr>
                                      <p:to>
                                        <p:strVal val="visible"/>
                                      </p:to>
                                    </p:set>
                                    <p:anim calcmode="lin" valueType="num">
                                      <p:cBhvr additive="base">
                                        <p:cTn id="318" dur="500" fill="hold"/>
                                        <p:tgtEl>
                                          <p:spTgt spid="89"/>
                                        </p:tgtEl>
                                        <p:attrNameLst>
                                          <p:attrName>ppt_x</p:attrName>
                                        </p:attrNameLst>
                                      </p:cBhvr>
                                      <p:tavLst>
                                        <p:tav tm="0">
                                          <p:val>
                                            <p:strVal val="1+#ppt_w/2"/>
                                          </p:val>
                                        </p:tav>
                                        <p:tav tm="100000">
                                          <p:val>
                                            <p:strVal val="#ppt_x"/>
                                          </p:val>
                                        </p:tav>
                                      </p:tavLst>
                                    </p:anim>
                                    <p:anim calcmode="lin" valueType="num">
                                      <p:cBhvr additive="base">
                                        <p:cTn id="319" dur="500" fill="hold"/>
                                        <p:tgtEl>
                                          <p:spTgt spid="89"/>
                                        </p:tgtEl>
                                        <p:attrNameLst>
                                          <p:attrName>ppt_y</p:attrName>
                                        </p:attrNameLst>
                                      </p:cBhvr>
                                      <p:tavLst>
                                        <p:tav tm="0">
                                          <p:val>
                                            <p:strVal val="0-#ppt_h/2"/>
                                          </p:val>
                                        </p:tav>
                                        <p:tav tm="100000">
                                          <p:val>
                                            <p:strVal val="#ppt_y"/>
                                          </p:val>
                                        </p:tav>
                                      </p:tavLst>
                                    </p:anim>
                                  </p:childTnLst>
                                </p:cTn>
                              </p:par>
                            </p:childTnLst>
                          </p:cTn>
                        </p:par>
                      </p:childTnLst>
                    </p:cTn>
                  </p:par>
                  <p:par>
                    <p:cTn id="320" fill="hold">
                      <p:stCondLst>
                        <p:cond delay="indefinite"/>
                      </p:stCondLst>
                      <p:childTnLst>
                        <p:par>
                          <p:cTn id="321" fill="hold">
                            <p:stCondLst>
                              <p:cond delay="0"/>
                            </p:stCondLst>
                            <p:childTnLst>
                              <p:par>
                                <p:cTn id="322" presetID="22" presetClass="entr" presetSubtype="8" fill="hold" grpId="0" nodeType="clickEffect">
                                  <p:stCondLst>
                                    <p:cond delay="0"/>
                                  </p:stCondLst>
                                  <p:childTnLst>
                                    <p:set>
                                      <p:cBhvr>
                                        <p:cTn id="323" dur="1" fill="hold">
                                          <p:stCondLst>
                                            <p:cond delay="0"/>
                                          </p:stCondLst>
                                        </p:cTn>
                                        <p:tgtEl>
                                          <p:spTgt spid="98"/>
                                        </p:tgtEl>
                                        <p:attrNameLst>
                                          <p:attrName>style.visibility</p:attrName>
                                        </p:attrNameLst>
                                      </p:cBhvr>
                                      <p:to>
                                        <p:strVal val="visible"/>
                                      </p:to>
                                    </p:set>
                                    <p:animEffect transition="in" filter="wipe(left)">
                                      <p:cBhvr>
                                        <p:cTn id="324" dur="500"/>
                                        <p:tgtEl>
                                          <p:spTgt spid="98"/>
                                        </p:tgtEl>
                                      </p:cBhvr>
                                    </p:animEffect>
                                  </p:childTnLst>
                                </p:cTn>
                              </p:par>
                            </p:childTnLst>
                          </p:cTn>
                        </p:par>
                        <p:par>
                          <p:cTn id="325" fill="hold">
                            <p:stCondLst>
                              <p:cond delay="500"/>
                            </p:stCondLst>
                            <p:childTnLst>
                              <p:par>
                                <p:cTn id="326" presetID="22" presetClass="entr" presetSubtype="8" fill="hold" nodeType="afterEffect">
                                  <p:stCondLst>
                                    <p:cond delay="0"/>
                                  </p:stCondLst>
                                  <p:childTnLst>
                                    <p:set>
                                      <p:cBhvr>
                                        <p:cTn id="327" dur="1" fill="hold">
                                          <p:stCondLst>
                                            <p:cond delay="0"/>
                                          </p:stCondLst>
                                        </p:cTn>
                                        <p:tgtEl>
                                          <p:spTgt spid="87"/>
                                        </p:tgtEl>
                                        <p:attrNameLst>
                                          <p:attrName>style.visibility</p:attrName>
                                        </p:attrNameLst>
                                      </p:cBhvr>
                                      <p:to>
                                        <p:strVal val="visible"/>
                                      </p:to>
                                    </p:set>
                                    <p:animEffect transition="in" filter="wipe(left)">
                                      <p:cBhvr>
                                        <p:cTn id="328" dur="500"/>
                                        <p:tgtEl>
                                          <p:spTgt spid="87"/>
                                        </p:tgtEl>
                                      </p:cBhvr>
                                    </p:animEffect>
                                  </p:childTnLst>
                                </p:cTn>
                              </p:par>
                            </p:childTnLst>
                          </p:cTn>
                        </p:par>
                      </p:childTnLst>
                    </p:cTn>
                  </p:par>
                  <p:par>
                    <p:cTn id="329" fill="hold">
                      <p:stCondLst>
                        <p:cond delay="indefinite"/>
                      </p:stCondLst>
                      <p:childTnLst>
                        <p:par>
                          <p:cTn id="330" fill="hold">
                            <p:stCondLst>
                              <p:cond delay="0"/>
                            </p:stCondLst>
                            <p:childTnLst>
                              <p:par>
                                <p:cTn id="331" presetID="22" presetClass="entr" presetSubtype="8" fill="hold" grpId="0" nodeType="clickEffect">
                                  <p:stCondLst>
                                    <p:cond delay="0"/>
                                  </p:stCondLst>
                                  <p:childTnLst>
                                    <p:set>
                                      <p:cBhvr>
                                        <p:cTn id="332" dur="1" fill="hold">
                                          <p:stCondLst>
                                            <p:cond delay="0"/>
                                          </p:stCondLst>
                                        </p:cTn>
                                        <p:tgtEl>
                                          <p:spTgt spid="93"/>
                                        </p:tgtEl>
                                        <p:attrNameLst>
                                          <p:attrName>style.visibility</p:attrName>
                                        </p:attrNameLst>
                                      </p:cBhvr>
                                      <p:to>
                                        <p:strVal val="visible"/>
                                      </p:to>
                                    </p:set>
                                    <p:animEffect transition="in" filter="wipe(left)">
                                      <p:cBhvr>
                                        <p:cTn id="333" dur="500"/>
                                        <p:tgtEl>
                                          <p:spTgt spid="93"/>
                                        </p:tgtEl>
                                      </p:cBhvr>
                                    </p:animEffect>
                                  </p:childTnLst>
                                </p:cTn>
                              </p:par>
                            </p:childTnLst>
                          </p:cTn>
                        </p:par>
                        <p:par>
                          <p:cTn id="334" fill="hold">
                            <p:stCondLst>
                              <p:cond delay="500"/>
                            </p:stCondLst>
                            <p:childTnLst>
                              <p:par>
                                <p:cTn id="335" presetID="22" presetClass="entr" presetSubtype="8" fill="hold" nodeType="afterEffect">
                                  <p:stCondLst>
                                    <p:cond delay="0"/>
                                  </p:stCondLst>
                                  <p:childTnLst>
                                    <p:set>
                                      <p:cBhvr>
                                        <p:cTn id="336" dur="1" fill="hold">
                                          <p:stCondLst>
                                            <p:cond delay="0"/>
                                          </p:stCondLst>
                                        </p:cTn>
                                        <p:tgtEl>
                                          <p:spTgt spid="88"/>
                                        </p:tgtEl>
                                        <p:attrNameLst>
                                          <p:attrName>style.visibility</p:attrName>
                                        </p:attrNameLst>
                                      </p:cBhvr>
                                      <p:to>
                                        <p:strVal val="visible"/>
                                      </p:to>
                                    </p:set>
                                    <p:animEffect transition="in" filter="wipe(left)">
                                      <p:cBhvr>
                                        <p:cTn id="337" dur="500"/>
                                        <p:tgtEl>
                                          <p:spTgt spid="88"/>
                                        </p:tgtEl>
                                      </p:cBhvr>
                                    </p:animEffect>
                                  </p:childTnLst>
                                </p:cTn>
                              </p:par>
                            </p:childTnLst>
                          </p:cTn>
                        </p:par>
                      </p:childTnLst>
                    </p:cTn>
                  </p:par>
                  <p:par>
                    <p:cTn id="338" fill="hold">
                      <p:stCondLst>
                        <p:cond delay="indefinite"/>
                      </p:stCondLst>
                      <p:childTnLst>
                        <p:par>
                          <p:cTn id="339" fill="hold">
                            <p:stCondLst>
                              <p:cond delay="0"/>
                            </p:stCondLst>
                            <p:childTnLst>
                              <p:par>
                                <p:cTn id="340" presetID="22" presetClass="entr" presetSubtype="8" fill="hold" nodeType="clickEffect">
                                  <p:stCondLst>
                                    <p:cond delay="0"/>
                                  </p:stCondLst>
                                  <p:childTnLst>
                                    <p:set>
                                      <p:cBhvr>
                                        <p:cTn id="341" dur="1" fill="hold">
                                          <p:stCondLst>
                                            <p:cond delay="0"/>
                                          </p:stCondLst>
                                        </p:cTn>
                                        <p:tgtEl>
                                          <p:spTgt spid="90"/>
                                        </p:tgtEl>
                                        <p:attrNameLst>
                                          <p:attrName>style.visibility</p:attrName>
                                        </p:attrNameLst>
                                      </p:cBhvr>
                                      <p:to>
                                        <p:strVal val="visible"/>
                                      </p:to>
                                    </p:set>
                                    <p:animEffect transition="in" filter="wipe(left)">
                                      <p:cBhvr>
                                        <p:cTn id="342" dur="500"/>
                                        <p:tgtEl>
                                          <p:spTgt spid="90"/>
                                        </p:tgtEl>
                                      </p:cBhvr>
                                    </p:animEffect>
                                  </p:childTnLst>
                                </p:cTn>
                              </p:par>
                            </p:childTnLst>
                          </p:cTn>
                        </p:par>
                        <p:par>
                          <p:cTn id="343" fill="hold">
                            <p:stCondLst>
                              <p:cond delay="500"/>
                            </p:stCondLst>
                            <p:childTnLst>
                              <p:par>
                                <p:cTn id="344" presetID="22" presetClass="entr" presetSubtype="1" fill="hold" nodeType="afterEffect">
                                  <p:stCondLst>
                                    <p:cond delay="0"/>
                                  </p:stCondLst>
                                  <p:childTnLst>
                                    <p:set>
                                      <p:cBhvr>
                                        <p:cTn id="345" dur="1" fill="hold">
                                          <p:stCondLst>
                                            <p:cond delay="0"/>
                                          </p:stCondLst>
                                        </p:cTn>
                                        <p:tgtEl>
                                          <p:spTgt spid="41"/>
                                        </p:tgtEl>
                                        <p:attrNameLst>
                                          <p:attrName>style.visibility</p:attrName>
                                        </p:attrNameLst>
                                      </p:cBhvr>
                                      <p:to>
                                        <p:strVal val="visible"/>
                                      </p:to>
                                    </p:set>
                                    <p:animEffect transition="in" filter="wipe(up)">
                                      <p:cBhvr>
                                        <p:cTn id="346" dur="500"/>
                                        <p:tgtEl>
                                          <p:spTgt spid="41"/>
                                        </p:tgtEl>
                                      </p:cBhvr>
                                    </p:animEffect>
                                  </p:childTnLst>
                                </p:cTn>
                              </p:par>
                            </p:childTnLst>
                          </p:cTn>
                        </p:par>
                        <p:par>
                          <p:cTn id="347" fill="hold">
                            <p:stCondLst>
                              <p:cond delay="1000"/>
                            </p:stCondLst>
                            <p:childTnLst>
                              <p:par>
                                <p:cTn id="348" presetID="22" presetClass="entr" presetSubtype="8" fill="hold" nodeType="afterEffect">
                                  <p:stCondLst>
                                    <p:cond delay="0"/>
                                  </p:stCondLst>
                                  <p:childTnLst>
                                    <p:set>
                                      <p:cBhvr>
                                        <p:cTn id="349" dur="1" fill="hold">
                                          <p:stCondLst>
                                            <p:cond delay="0"/>
                                          </p:stCondLst>
                                        </p:cTn>
                                        <p:tgtEl>
                                          <p:spTgt spid="94"/>
                                        </p:tgtEl>
                                        <p:attrNameLst>
                                          <p:attrName>style.visibility</p:attrName>
                                        </p:attrNameLst>
                                      </p:cBhvr>
                                      <p:to>
                                        <p:strVal val="visible"/>
                                      </p:to>
                                    </p:set>
                                    <p:animEffect transition="in" filter="wipe(left)">
                                      <p:cBhvr>
                                        <p:cTn id="350" dur="500"/>
                                        <p:tgtEl>
                                          <p:spTgt spid="94"/>
                                        </p:tgtEl>
                                      </p:cBhvr>
                                    </p:animEffect>
                                  </p:childTnLst>
                                </p:cTn>
                              </p:par>
                            </p:childTnLst>
                          </p:cTn>
                        </p:par>
                        <p:par>
                          <p:cTn id="351" fill="hold">
                            <p:stCondLst>
                              <p:cond delay="1500"/>
                            </p:stCondLst>
                            <p:childTnLst>
                              <p:par>
                                <p:cTn id="352" presetID="22" presetClass="entr" presetSubtype="8" fill="hold" grpId="0" nodeType="afterEffect">
                                  <p:stCondLst>
                                    <p:cond delay="0"/>
                                  </p:stCondLst>
                                  <p:childTnLst>
                                    <p:set>
                                      <p:cBhvr>
                                        <p:cTn id="353" dur="1" fill="hold">
                                          <p:stCondLst>
                                            <p:cond delay="0"/>
                                          </p:stCondLst>
                                        </p:cTn>
                                        <p:tgtEl>
                                          <p:spTgt spid="91"/>
                                        </p:tgtEl>
                                        <p:attrNameLst>
                                          <p:attrName>style.visibility</p:attrName>
                                        </p:attrNameLst>
                                      </p:cBhvr>
                                      <p:to>
                                        <p:strVal val="visible"/>
                                      </p:to>
                                    </p:set>
                                    <p:animEffect transition="in" filter="wipe(left)">
                                      <p:cBhvr>
                                        <p:cTn id="354" dur="500"/>
                                        <p:tgtEl>
                                          <p:spTgt spid="91"/>
                                        </p:tgtEl>
                                      </p:cBhvr>
                                    </p:animEffect>
                                  </p:childTnLst>
                                </p:cTn>
                              </p:par>
                            </p:childTnLst>
                          </p:cTn>
                        </p:par>
                        <p:par>
                          <p:cTn id="355" fill="hold">
                            <p:stCondLst>
                              <p:cond delay="2000"/>
                            </p:stCondLst>
                            <p:childTnLst>
                              <p:par>
                                <p:cTn id="356" presetID="22" presetClass="entr" presetSubtype="4" fill="hold" grpId="0" nodeType="afterEffect">
                                  <p:stCondLst>
                                    <p:cond delay="0"/>
                                  </p:stCondLst>
                                  <p:childTnLst>
                                    <p:set>
                                      <p:cBhvr>
                                        <p:cTn id="357" dur="1" fill="hold">
                                          <p:stCondLst>
                                            <p:cond delay="0"/>
                                          </p:stCondLst>
                                        </p:cTn>
                                        <p:tgtEl>
                                          <p:spTgt spid="95"/>
                                        </p:tgtEl>
                                        <p:attrNameLst>
                                          <p:attrName>style.visibility</p:attrName>
                                        </p:attrNameLst>
                                      </p:cBhvr>
                                      <p:to>
                                        <p:strVal val="visible"/>
                                      </p:to>
                                    </p:set>
                                    <p:animEffect transition="in" filter="wipe(down)">
                                      <p:cBhvr>
                                        <p:cTn id="358" dur="500"/>
                                        <p:tgtEl>
                                          <p:spTgt spid="95"/>
                                        </p:tgtEl>
                                      </p:cBhvr>
                                    </p:animEffect>
                                  </p:childTnLst>
                                </p:cTn>
                              </p:par>
                            </p:childTnLst>
                          </p:cTn>
                        </p:par>
                      </p:childTnLst>
                    </p:cTn>
                  </p:par>
                  <p:par>
                    <p:cTn id="359" fill="hold">
                      <p:stCondLst>
                        <p:cond delay="indefinite"/>
                      </p:stCondLst>
                      <p:childTnLst>
                        <p:par>
                          <p:cTn id="360" fill="hold">
                            <p:stCondLst>
                              <p:cond delay="0"/>
                            </p:stCondLst>
                            <p:childTnLst>
                              <p:par>
                                <p:cTn id="361" presetID="22" presetClass="entr" presetSubtype="8" fill="hold" grpId="0" nodeType="clickEffect">
                                  <p:stCondLst>
                                    <p:cond delay="0"/>
                                  </p:stCondLst>
                                  <p:childTnLst>
                                    <p:set>
                                      <p:cBhvr>
                                        <p:cTn id="362" dur="1" fill="hold">
                                          <p:stCondLst>
                                            <p:cond delay="0"/>
                                          </p:stCondLst>
                                        </p:cTn>
                                        <p:tgtEl>
                                          <p:spTgt spid="106"/>
                                        </p:tgtEl>
                                        <p:attrNameLst>
                                          <p:attrName>style.visibility</p:attrName>
                                        </p:attrNameLst>
                                      </p:cBhvr>
                                      <p:to>
                                        <p:strVal val="visible"/>
                                      </p:to>
                                    </p:set>
                                    <p:animEffect transition="in" filter="wipe(left)">
                                      <p:cBhvr>
                                        <p:cTn id="363" dur="500"/>
                                        <p:tgtEl>
                                          <p:spTgt spid="106"/>
                                        </p:tgtEl>
                                      </p:cBhvr>
                                    </p:animEffect>
                                  </p:childTnLst>
                                </p:cTn>
                              </p:par>
                            </p:childTnLst>
                          </p:cTn>
                        </p:par>
                        <p:par>
                          <p:cTn id="364" fill="hold">
                            <p:stCondLst>
                              <p:cond delay="500"/>
                            </p:stCondLst>
                            <p:childTnLst>
                              <p:par>
                                <p:cTn id="365" presetID="22" presetClass="entr" presetSubtype="2" fill="hold" grpId="0" nodeType="afterEffect">
                                  <p:stCondLst>
                                    <p:cond delay="0"/>
                                  </p:stCondLst>
                                  <p:childTnLst>
                                    <p:set>
                                      <p:cBhvr>
                                        <p:cTn id="366" dur="1" fill="hold">
                                          <p:stCondLst>
                                            <p:cond delay="0"/>
                                          </p:stCondLst>
                                        </p:cTn>
                                        <p:tgtEl>
                                          <p:spTgt spid="105"/>
                                        </p:tgtEl>
                                        <p:attrNameLst>
                                          <p:attrName>style.visibility</p:attrName>
                                        </p:attrNameLst>
                                      </p:cBhvr>
                                      <p:to>
                                        <p:strVal val="visible"/>
                                      </p:to>
                                    </p:set>
                                    <p:animEffect transition="in" filter="wipe(right)">
                                      <p:cBhvr>
                                        <p:cTn id="367"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2" grpId="0"/>
      <p:bldP spid="15" grpId="0"/>
      <p:bldP spid="18" grpId="0" animBg="1"/>
      <p:bldP spid="11" grpId="0"/>
      <p:bldP spid="28" grpId="0"/>
      <p:bldP spid="36" grpId="0" animBg="1"/>
      <p:bldP spid="43" grpId="0"/>
      <p:bldP spid="58" grpId="0"/>
      <p:bldP spid="59" grpId="0"/>
      <p:bldP spid="62" grpId="0" animBg="1"/>
      <p:bldP spid="65" grpId="0" animBg="1"/>
      <p:bldP spid="66" grpId="0" animBg="1"/>
      <p:bldP spid="67" grpId="0" animBg="1"/>
      <p:bldP spid="68" grpId="0" animBg="1"/>
      <p:bldP spid="70" grpId="0" animBg="1"/>
      <p:bldP spid="72" grpId="0"/>
      <p:bldP spid="75" grpId="0" animBg="1"/>
      <p:bldP spid="76" grpId="0"/>
      <p:bldP spid="77" grpId="0" animBg="1"/>
      <p:bldP spid="79" grpId="0"/>
      <p:bldP spid="81" grpId="0"/>
      <p:bldP spid="82" grpId="0"/>
      <p:bldP spid="91" grpId="0"/>
      <p:bldP spid="92" grpId="0" animBg="1"/>
      <p:bldP spid="93" grpId="0" animBg="1"/>
      <p:bldP spid="95" grpId="0" animBg="1"/>
      <p:bldP spid="96" grpId="0"/>
      <p:bldP spid="97" grpId="0"/>
      <p:bldP spid="98" grpId="0"/>
      <p:bldP spid="102" grpId="0"/>
      <p:bldP spid="103" grpId="0"/>
      <p:bldP spid="104" grpId="0"/>
      <p:bldP spid="105" grpId="0" animBg="1"/>
      <p:bldP spid="10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bwMode="auto">
          <a:xfrm>
            <a:off x="4173514" y="2449528"/>
            <a:ext cx="576000" cy="269264"/>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8" name="矩形 7"/>
          <p:cNvSpPr/>
          <p:nvPr/>
        </p:nvSpPr>
        <p:spPr bwMode="auto">
          <a:xfrm>
            <a:off x="1197779" y="2430166"/>
            <a:ext cx="180000" cy="269264"/>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4" name="物件 3"/>
          <p:cNvGraphicFramePr>
            <a:graphicFrameLocks noChangeAspect="1"/>
          </p:cNvGraphicFramePr>
          <p:nvPr>
            <p:extLst>
              <p:ext uri="{D42A27DB-BD31-4B8C-83A1-F6EECF244321}">
                <p14:modId xmlns:p14="http://schemas.microsoft.com/office/powerpoint/2010/main" val="2825092180"/>
              </p:ext>
            </p:extLst>
          </p:nvPr>
        </p:nvGraphicFramePr>
        <p:xfrm>
          <a:off x="392273" y="3933056"/>
          <a:ext cx="5130800" cy="914400"/>
        </p:xfrm>
        <a:graphic>
          <a:graphicData uri="http://schemas.openxmlformats.org/presentationml/2006/ole">
            <mc:AlternateContent xmlns:mc="http://schemas.openxmlformats.org/markup-compatibility/2006">
              <mc:Choice xmlns:v="urn:schemas-microsoft-com:vml" Requires="v">
                <p:oleObj spid="_x0000_s1140816" name="Equation" r:id="rId4" imgW="2565360" imgH="457200" progId="Equation.DSMT4">
                  <p:embed/>
                </p:oleObj>
              </mc:Choice>
              <mc:Fallback>
                <p:oleObj name="Equation" r:id="rId4" imgW="2565360" imgH="457200" progId="Equation.DSMT4">
                  <p:embed/>
                  <p:pic>
                    <p:nvPicPr>
                      <p:cNvPr id="0" name=""/>
                      <p:cNvPicPr>
                        <a:picLocks noChangeAspect="1" noChangeArrowheads="1"/>
                      </p:cNvPicPr>
                      <p:nvPr/>
                    </p:nvPicPr>
                    <p:blipFill>
                      <a:blip r:embed="rId5"/>
                      <a:srcRect t="-3149" b="-3149"/>
                      <a:stretch>
                        <a:fillRect/>
                      </a:stretch>
                    </p:blipFill>
                    <p:spPr bwMode="auto">
                      <a:xfrm>
                        <a:off x="392273" y="3933056"/>
                        <a:ext cx="5130800" cy="9144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2075" name="Object 11"/>
          <p:cNvGraphicFramePr>
            <a:graphicFrameLocks noChangeAspect="1"/>
          </p:cNvGraphicFramePr>
          <p:nvPr>
            <p:extLst>
              <p:ext uri="{D42A27DB-BD31-4B8C-83A1-F6EECF244321}">
                <p14:modId xmlns:p14="http://schemas.microsoft.com/office/powerpoint/2010/main" val="1675143868"/>
              </p:ext>
            </p:extLst>
          </p:nvPr>
        </p:nvGraphicFramePr>
        <p:xfrm>
          <a:off x="8400256" y="5012421"/>
          <a:ext cx="3194802" cy="845820"/>
        </p:xfrm>
        <a:graphic>
          <a:graphicData uri="http://schemas.openxmlformats.org/presentationml/2006/ole">
            <mc:AlternateContent xmlns:mc="http://schemas.openxmlformats.org/markup-compatibility/2006">
              <mc:Choice xmlns:v="urn:schemas-microsoft-com:vml" Requires="v">
                <p:oleObj spid="_x0000_s1140817" name="Equation" r:id="rId6" imgW="1726920" imgH="457200" progId="Equation.3">
                  <p:embed/>
                </p:oleObj>
              </mc:Choice>
              <mc:Fallback>
                <p:oleObj name="Equation" r:id="rId6" imgW="172692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00256" y="5012421"/>
                        <a:ext cx="3194802" cy="845820"/>
                      </a:xfrm>
                      <a:prstGeom prst="rect">
                        <a:avLst/>
                      </a:prstGeom>
                      <a:solidFill>
                        <a:srgbClr val="FFCC66"/>
                      </a:solidFill>
                    </p:spPr>
                  </p:pic>
                </p:oleObj>
              </mc:Fallback>
            </mc:AlternateContent>
          </a:graphicData>
        </a:graphic>
      </p:graphicFrame>
      <p:sp>
        <p:nvSpPr>
          <p:cNvPr id="13322" name="Rectangle 2"/>
          <p:cNvSpPr>
            <a:spLocks noGrp="1" noChangeArrowheads="1"/>
          </p:cNvSpPr>
          <p:nvPr>
            <p:ph type="title"/>
          </p:nvPr>
        </p:nvSpPr>
        <p:spPr/>
        <p:txBody>
          <a:bodyPr/>
          <a:lstStyle/>
          <a:p>
            <a:r>
              <a:rPr lang="en-US" altLang="zh-TW" dirty="0"/>
              <a:t>2.2  Adjoint partial differential operator </a:t>
            </a:r>
          </a:p>
        </p:txBody>
      </p:sp>
      <p:graphicFrame>
        <p:nvGraphicFramePr>
          <p:cNvPr id="472067" name="Object 3"/>
          <p:cNvGraphicFramePr>
            <a:graphicFrameLocks noChangeAspect="1"/>
          </p:cNvGraphicFramePr>
          <p:nvPr>
            <p:extLst>
              <p:ext uri="{D42A27DB-BD31-4B8C-83A1-F6EECF244321}">
                <p14:modId xmlns:p14="http://schemas.microsoft.com/office/powerpoint/2010/main" val="434956395"/>
              </p:ext>
            </p:extLst>
          </p:nvPr>
        </p:nvGraphicFramePr>
        <p:xfrm>
          <a:off x="6536231" y="1100860"/>
          <a:ext cx="4777344" cy="670032"/>
        </p:xfrm>
        <a:graphic>
          <a:graphicData uri="http://schemas.openxmlformats.org/presentationml/2006/ole">
            <mc:AlternateContent xmlns:mc="http://schemas.openxmlformats.org/markup-compatibility/2006">
              <mc:Choice xmlns:v="urn:schemas-microsoft-com:vml" Requires="v">
                <p:oleObj spid="_x0000_s1140818" name="方程式" r:id="rId8" imgW="2171520" imgH="304560" progId="Equation.3">
                  <p:embed/>
                </p:oleObj>
              </mc:Choice>
              <mc:Fallback>
                <p:oleObj name="方程式" r:id="rId8" imgW="2171520" imgH="304560" progId="Equation.3">
                  <p:embed/>
                  <p:pic>
                    <p:nvPicPr>
                      <p:cNvPr id="0" name=""/>
                      <p:cNvPicPr>
                        <a:picLocks noChangeAspect="1" noChangeArrowheads="1"/>
                      </p:cNvPicPr>
                      <p:nvPr/>
                    </p:nvPicPr>
                    <p:blipFill>
                      <a:blip r:embed="rId9"/>
                      <a:srcRect t="-3546" b="-3546"/>
                      <a:stretch>
                        <a:fillRect/>
                      </a:stretch>
                    </p:blipFill>
                    <p:spPr bwMode="auto">
                      <a:xfrm>
                        <a:off x="6536231" y="1100860"/>
                        <a:ext cx="4777344" cy="670032"/>
                      </a:xfrm>
                      <a:prstGeom prst="rect">
                        <a:avLst/>
                      </a:prstGeom>
                      <a:solidFill>
                        <a:srgbClr val="99FF99"/>
                      </a:solidFill>
                    </p:spPr>
                  </p:pic>
                </p:oleObj>
              </mc:Fallback>
            </mc:AlternateContent>
          </a:graphicData>
        </a:graphic>
      </p:graphicFrame>
      <p:sp>
        <p:nvSpPr>
          <p:cNvPr id="13323" name="Text Box 4"/>
          <p:cNvSpPr txBox="1">
            <a:spLocks noChangeArrowheads="1"/>
          </p:cNvSpPr>
          <p:nvPr/>
        </p:nvSpPr>
        <p:spPr bwMode="auto">
          <a:xfrm>
            <a:off x="47328" y="704681"/>
            <a:ext cx="60252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Denote </a:t>
            </a:r>
            <a:r>
              <a:rPr lang="en-US" altLang="zh-TW" b="1" dirty="0">
                <a:solidFill>
                  <a:srgbClr val="0000CC"/>
                </a:solidFill>
              </a:rPr>
              <a:t>partial</a:t>
            </a:r>
            <a:r>
              <a:rPr lang="en-US" altLang="zh-TW" dirty="0"/>
              <a:t> differential operator  </a:t>
            </a:r>
            <a:r>
              <a:rPr lang="en-US" altLang="zh-TW" i="1" dirty="0"/>
              <a:t>L  </a:t>
            </a:r>
            <a:r>
              <a:rPr lang="en-US" altLang="zh-TW" dirty="0"/>
              <a:t>of order  </a:t>
            </a:r>
            <a:r>
              <a:rPr lang="en-US" altLang="zh-TW" i="1" dirty="0"/>
              <a:t>p </a:t>
            </a:r>
            <a:r>
              <a:rPr lang="en-US" altLang="zh-TW" dirty="0"/>
              <a:t> in  </a:t>
            </a:r>
            <a:r>
              <a:rPr lang="en-US" altLang="zh-TW" i="1" dirty="0"/>
              <a:t>n</a:t>
            </a:r>
            <a:r>
              <a:rPr lang="en-US" altLang="zh-TW" dirty="0"/>
              <a:t>  variables as</a:t>
            </a:r>
            <a:endParaRPr lang="en-US" altLang="zh-TW" i="1" dirty="0"/>
          </a:p>
        </p:txBody>
      </p:sp>
      <p:graphicFrame>
        <p:nvGraphicFramePr>
          <p:cNvPr id="13315" name="Object 5"/>
          <p:cNvGraphicFramePr>
            <a:graphicFrameLocks noChangeAspect="1"/>
          </p:cNvGraphicFramePr>
          <p:nvPr>
            <p:extLst>
              <p:ext uri="{D42A27DB-BD31-4B8C-83A1-F6EECF244321}">
                <p14:modId xmlns:p14="http://schemas.microsoft.com/office/powerpoint/2010/main" val="2510400629"/>
              </p:ext>
            </p:extLst>
          </p:nvPr>
        </p:nvGraphicFramePr>
        <p:xfrm>
          <a:off x="623392" y="1567343"/>
          <a:ext cx="2666880" cy="736560"/>
        </p:xfrm>
        <a:graphic>
          <a:graphicData uri="http://schemas.openxmlformats.org/presentationml/2006/ole">
            <mc:AlternateContent xmlns:mc="http://schemas.openxmlformats.org/markup-compatibility/2006">
              <mc:Choice xmlns:v="urn:schemas-microsoft-com:vml" Requires="v">
                <p:oleObj spid="_x0000_s1140819" name="Equation" r:id="rId10" imgW="1333440" imgH="368280" progId="Equation.DSMT4">
                  <p:embed/>
                </p:oleObj>
              </mc:Choice>
              <mc:Fallback>
                <p:oleObj name="Equation" r:id="rId10" imgW="133344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t="-2933" b="-2933"/>
                      <a:stretch>
                        <a:fillRect/>
                      </a:stretch>
                    </p:blipFill>
                    <p:spPr bwMode="auto">
                      <a:xfrm>
                        <a:off x="623392" y="1567343"/>
                        <a:ext cx="2666880" cy="736560"/>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aphicFrame>
        <p:nvGraphicFramePr>
          <p:cNvPr id="472070" name="Object 6"/>
          <p:cNvGraphicFramePr>
            <a:graphicFrameLocks noChangeAspect="1"/>
          </p:cNvGraphicFramePr>
          <p:nvPr>
            <p:extLst>
              <p:ext uri="{D42A27DB-BD31-4B8C-83A1-F6EECF244321}">
                <p14:modId xmlns:p14="http://schemas.microsoft.com/office/powerpoint/2010/main" val="1162559392"/>
              </p:ext>
            </p:extLst>
          </p:nvPr>
        </p:nvGraphicFramePr>
        <p:xfrm>
          <a:off x="910585" y="2213536"/>
          <a:ext cx="2234880" cy="914400"/>
        </p:xfrm>
        <a:graphic>
          <a:graphicData uri="http://schemas.openxmlformats.org/presentationml/2006/ole">
            <mc:AlternateContent xmlns:mc="http://schemas.openxmlformats.org/markup-compatibility/2006">
              <mc:Choice xmlns:v="urn:schemas-microsoft-com:vml" Requires="v">
                <p:oleObj spid="_x0000_s1140820" name="方程式" r:id="rId12" imgW="1117440" imgH="457200" progId="Equation.3">
                  <p:embed/>
                </p:oleObj>
              </mc:Choice>
              <mc:Fallback>
                <p:oleObj name="方程式" r:id="rId12" imgW="1117440" imgH="457200" progId="Equation.3">
                  <p:embed/>
                  <p:pic>
                    <p:nvPicPr>
                      <p:cNvPr id="0" name=""/>
                      <p:cNvPicPr>
                        <a:picLocks noChangeAspect="1" noChangeArrowheads="1"/>
                      </p:cNvPicPr>
                      <p:nvPr/>
                    </p:nvPicPr>
                    <p:blipFill>
                      <a:blip r:embed="rId13"/>
                      <a:srcRect t="-3149" b="-3149"/>
                      <a:stretch>
                        <a:fillRect/>
                      </a:stretch>
                    </p:blipFill>
                    <p:spPr bwMode="auto">
                      <a:xfrm>
                        <a:off x="910585" y="2213536"/>
                        <a:ext cx="2234880" cy="914400"/>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aphicFrame>
        <p:nvGraphicFramePr>
          <p:cNvPr id="472071" name="Object 7"/>
          <p:cNvGraphicFramePr>
            <a:graphicFrameLocks noChangeAspect="1"/>
          </p:cNvGraphicFramePr>
          <p:nvPr>
            <p:extLst>
              <p:ext uri="{D42A27DB-BD31-4B8C-83A1-F6EECF244321}">
                <p14:modId xmlns:p14="http://schemas.microsoft.com/office/powerpoint/2010/main" val="4109792335"/>
              </p:ext>
            </p:extLst>
          </p:nvPr>
        </p:nvGraphicFramePr>
        <p:xfrm>
          <a:off x="3862913" y="2204864"/>
          <a:ext cx="2209680" cy="914400"/>
        </p:xfrm>
        <a:graphic>
          <a:graphicData uri="http://schemas.openxmlformats.org/presentationml/2006/ole">
            <mc:AlternateContent xmlns:mc="http://schemas.openxmlformats.org/markup-compatibility/2006">
              <mc:Choice xmlns:v="urn:schemas-microsoft-com:vml" Requires="v">
                <p:oleObj spid="_x0000_s1140821" name="方程式" r:id="rId14" imgW="1104840" imgH="457200" progId="Equation.3">
                  <p:embed/>
                </p:oleObj>
              </mc:Choice>
              <mc:Fallback>
                <p:oleObj name="方程式" r:id="rId14" imgW="1104840" imgH="457200" progId="Equation.3">
                  <p:embed/>
                  <p:pic>
                    <p:nvPicPr>
                      <p:cNvPr id="0" name=""/>
                      <p:cNvPicPr>
                        <a:picLocks noChangeAspect="1" noChangeArrowheads="1"/>
                      </p:cNvPicPr>
                      <p:nvPr/>
                    </p:nvPicPr>
                    <p:blipFill>
                      <a:blip r:embed="rId15"/>
                      <a:srcRect t="-3149" b="-3149"/>
                      <a:stretch>
                        <a:fillRect/>
                      </a:stretch>
                    </p:blipFill>
                    <p:spPr bwMode="auto">
                      <a:xfrm>
                        <a:off x="3862913" y="2204864"/>
                        <a:ext cx="2209680" cy="914400"/>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sp>
        <p:nvSpPr>
          <p:cNvPr id="472073" name="Text Box 9"/>
          <p:cNvSpPr txBox="1">
            <a:spLocks noChangeArrowheads="1"/>
          </p:cNvSpPr>
          <p:nvPr/>
        </p:nvSpPr>
        <p:spPr bwMode="auto">
          <a:xfrm>
            <a:off x="6266575" y="4112293"/>
            <a:ext cx="2071080" cy="396826"/>
          </a:xfrm>
          <a:prstGeom prst="rect">
            <a:avLst/>
          </a:prstGeom>
          <a:noFill/>
          <a:ln>
            <a:noFill/>
          </a:ln>
          <a:extLst/>
        </p:spPr>
        <p:txBody>
          <a:bodyPr wrap="none" lIns="0" tIns="108000" rIns="0" b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85000"/>
              </a:lnSpc>
            </a:pPr>
            <a:r>
              <a:rPr lang="en-US" altLang="zh-TW" sz="2200" dirty="0">
                <a:solidFill>
                  <a:srgbClr val="0000CC"/>
                </a:solidFill>
              </a:rPr>
              <a:t>cf. ODE (p.2-108)</a:t>
            </a:r>
          </a:p>
        </p:txBody>
      </p:sp>
      <p:graphicFrame>
        <p:nvGraphicFramePr>
          <p:cNvPr id="472074" name="Object 10"/>
          <p:cNvGraphicFramePr>
            <a:graphicFrameLocks noChangeAspect="1"/>
          </p:cNvGraphicFramePr>
          <p:nvPr>
            <p:extLst>
              <p:ext uri="{D42A27DB-BD31-4B8C-83A1-F6EECF244321}">
                <p14:modId xmlns:p14="http://schemas.microsoft.com/office/powerpoint/2010/main" val="1738610139"/>
              </p:ext>
            </p:extLst>
          </p:nvPr>
        </p:nvGraphicFramePr>
        <p:xfrm>
          <a:off x="9061804" y="4179588"/>
          <a:ext cx="2396268" cy="845820"/>
        </p:xfrm>
        <a:graphic>
          <a:graphicData uri="http://schemas.openxmlformats.org/presentationml/2006/ole">
            <mc:AlternateContent xmlns:mc="http://schemas.openxmlformats.org/markup-compatibility/2006">
              <mc:Choice xmlns:v="urn:schemas-microsoft-com:vml" Requires="v">
                <p:oleObj spid="_x0000_s1140822" name="Equation" r:id="rId16" imgW="1295280" imgH="457200" progId="Equation.3">
                  <p:embed/>
                </p:oleObj>
              </mc:Choice>
              <mc:Fallback>
                <p:oleObj name="Equation" r:id="rId16" imgW="1295280" imgH="4572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r="-3058"/>
                      <a:stretch>
                        <a:fillRect/>
                      </a:stretch>
                    </p:blipFill>
                    <p:spPr bwMode="auto">
                      <a:xfrm>
                        <a:off x="9061804" y="4179588"/>
                        <a:ext cx="2396268" cy="845820"/>
                      </a:xfrm>
                      <a:prstGeom prst="rect">
                        <a:avLst/>
                      </a:prstGeom>
                      <a:solidFill>
                        <a:srgbClr val="FFCC66"/>
                      </a:solidFill>
                      <a:extLst/>
                    </p:spPr>
                  </p:pic>
                </p:oleObj>
              </mc:Fallback>
            </mc:AlternateContent>
          </a:graphicData>
        </a:graphic>
      </p:graphicFrame>
      <p:sp>
        <p:nvSpPr>
          <p:cNvPr id="13331" name="Line 16"/>
          <p:cNvSpPr>
            <a:spLocks noChangeShapeType="1"/>
          </p:cNvSpPr>
          <p:nvPr/>
        </p:nvSpPr>
        <p:spPr bwMode="auto">
          <a:xfrm>
            <a:off x="6095999" y="4077072"/>
            <a:ext cx="6048000" cy="0"/>
          </a:xfrm>
          <a:prstGeom prst="line">
            <a:avLst/>
          </a:prstGeom>
          <a:noFill/>
          <a:ln w="12700">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472082" name="Object 18"/>
          <p:cNvGraphicFramePr>
            <a:graphicFrameLocks noChangeAspect="1"/>
          </p:cNvGraphicFramePr>
          <p:nvPr>
            <p:extLst>
              <p:ext uri="{D42A27DB-BD31-4B8C-83A1-F6EECF244321}">
                <p14:modId xmlns:p14="http://schemas.microsoft.com/office/powerpoint/2010/main" val="4286032949"/>
              </p:ext>
            </p:extLst>
          </p:nvPr>
        </p:nvGraphicFramePr>
        <p:xfrm>
          <a:off x="708636" y="5832579"/>
          <a:ext cx="3606480" cy="786960"/>
        </p:xfrm>
        <a:graphic>
          <a:graphicData uri="http://schemas.openxmlformats.org/presentationml/2006/ole">
            <mc:AlternateContent xmlns:mc="http://schemas.openxmlformats.org/markup-compatibility/2006">
              <mc:Choice xmlns:v="urn:schemas-microsoft-com:vml" Requires="v">
                <p:oleObj spid="_x0000_s1140823" name="方程式" r:id="rId18" imgW="1803240" imgH="393480" progId="Equation.3">
                  <p:embed/>
                </p:oleObj>
              </mc:Choice>
              <mc:Fallback>
                <p:oleObj name="方程式" r:id="rId18" imgW="1803240" imgH="3934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t="-2745" b="-2745"/>
                      <a:stretch>
                        <a:fillRect/>
                      </a:stretch>
                    </p:blipFill>
                    <p:spPr bwMode="auto">
                      <a:xfrm>
                        <a:off x="708636" y="5832579"/>
                        <a:ext cx="3606480" cy="786960"/>
                      </a:xfrm>
                      <a:prstGeom prst="rect">
                        <a:avLst/>
                      </a:prstGeom>
                      <a:solidFill>
                        <a:srgbClr val="CCECFF"/>
                      </a:solidFill>
                      <a:extLst/>
                    </p:spPr>
                  </p:pic>
                </p:oleObj>
              </mc:Fallback>
            </mc:AlternateContent>
          </a:graphicData>
        </a:graphic>
      </p:graphicFrame>
      <p:sp>
        <p:nvSpPr>
          <p:cNvPr id="472083" name="Text Box 19"/>
          <p:cNvSpPr txBox="1">
            <a:spLocks noChangeArrowheads="1"/>
          </p:cNvSpPr>
          <p:nvPr/>
        </p:nvSpPr>
        <p:spPr bwMode="auto">
          <a:xfrm>
            <a:off x="95906" y="5400530"/>
            <a:ext cx="36583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Then, the </a:t>
            </a:r>
            <a:r>
              <a:rPr lang="en-US" altLang="zh-TW" dirty="0" err="1"/>
              <a:t>adjoint</a:t>
            </a:r>
            <a:r>
              <a:rPr lang="en-US" altLang="zh-TW" dirty="0"/>
              <a:t> operator is</a:t>
            </a:r>
            <a:endParaRPr lang="en-US" altLang="zh-TW" i="1" dirty="0"/>
          </a:p>
        </p:txBody>
      </p:sp>
      <p:sp>
        <p:nvSpPr>
          <p:cNvPr id="472084" name="Text Box 20"/>
          <p:cNvSpPr txBox="1">
            <a:spLocks noChangeArrowheads="1"/>
          </p:cNvSpPr>
          <p:nvPr/>
        </p:nvSpPr>
        <p:spPr bwMode="auto">
          <a:xfrm>
            <a:off x="6207847" y="1938193"/>
            <a:ext cx="4268669" cy="830997"/>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85738" indent="-185738">
              <a:buSzPct val="120000"/>
              <a:buFont typeface="Arial" panose="020B0604020202020204" pitchFamily="34" charset="0"/>
              <a:buChar char="•"/>
            </a:pPr>
            <a:r>
              <a:rPr lang="en-US" altLang="zh-TW" dirty="0">
                <a:solidFill>
                  <a:srgbClr val="0000CC"/>
                </a:solidFill>
              </a:rPr>
              <a:t>If  </a:t>
            </a:r>
            <a:r>
              <a:rPr lang="en-US" altLang="zh-TW" i="1" dirty="0">
                <a:solidFill>
                  <a:srgbClr val="0000CC"/>
                </a:solidFill>
              </a:rPr>
              <a:t>L= L</a:t>
            </a:r>
            <a:r>
              <a:rPr lang="en-US" altLang="zh-TW" i="1" baseline="30000" dirty="0">
                <a:solidFill>
                  <a:srgbClr val="0000CC"/>
                </a:solidFill>
              </a:rPr>
              <a:t>*</a:t>
            </a:r>
            <a:r>
              <a:rPr lang="en-US" altLang="zh-TW" dirty="0">
                <a:solidFill>
                  <a:srgbClr val="0000CC"/>
                </a:solidFill>
              </a:rPr>
              <a:t>,</a:t>
            </a:r>
            <a:br>
              <a:rPr lang="en-US" altLang="zh-TW" dirty="0">
                <a:solidFill>
                  <a:srgbClr val="0000CC"/>
                </a:solidFill>
              </a:rPr>
            </a:br>
            <a:r>
              <a:rPr lang="en-US" altLang="zh-TW" dirty="0">
                <a:solidFill>
                  <a:srgbClr val="0000CC"/>
                </a:solidFill>
              </a:rPr>
              <a:t> then  </a:t>
            </a:r>
            <a:r>
              <a:rPr lang="en-US" altLang="zh-TW" i="1" dirty="0">
                <a:solidFill>
                  <a:srgbClr val="0000CC"/>
                </a:solidFill>
              </a:rPr>
              <a:t>L  </a:t>
            </a:r>
            <a:r>
              <a:rPr lang="en-US" altLang="zh-TW" dirty="0">
                <a:solidFill>
                  <a:srgbClr val="0000CC"/>
                </a:solidFill>
              </a:rPr>
              <a:t>is formally self-adjoint</a:t>
            </a:r>
          </a:p>
        </p:txBody>
      </p:sp>
      <p:sp>
        <p:nvSpPr>
          <p:cNvPr id="5" name="投影片編號版面配置區 4"/>
          <p:cNvSpPr>
            <a:spLocks noGrp="1"/>
          </p:cNvSpPr>
          <p:nvPr>
            <p:ph type="sldNum" sz="quarter" idx="10"/>
          </p:nvPr>
        </p:nvSpPr>
        <p:spPr/>
        <p:txBody>
          <a:bodyPr/>
          <a:lstStyle/>
          <a:p>
            <a:pPr>
              <a:defRPr/>
            </a:pPr>
            <a:fld id="{F4C3976D-8D47-445A-BD61-2F2C1E2596C6}" type="slidenum">
              <a:rPr lang="en-US" altLang="zh-TW" smtClean="0"/>
              <a:pPr>
                <a:defRPr/>
              </a:pPr>
              <a:t>13</a:t>
            </a:fld>
            <a:endParaRPr lang="en-US" altLang="zh-TW" dirty="0"/>
          </a:p>
        </p:txBody>
      </p:sp>
      <p:graphicFrame>
        <p:nvGraphicFramePr>
          <p:cNvPr id="3" name="物件 2"/>
          <p:cNvGraphicFramePr>
            <a:graphicFrameLocks noChangeAspect="1"/>
          </p:cNvGraphicFramePr>
          <p:nvPr>
            <p:extLst>
              <p:ext uri="{D42A27DB-BD31-4B8C-83A1-F6EECF244321}">
                <p14:modId xmlns:p14="http://schemas.microsoft.com/office/powerpoint/2010/main" val="4211614354"/>
              </p:ext>
            </p:extLst>
          </p:nvPr>
        </p:nvGraphicFramePr>
        <p:xfrm>
          <a:off x="7608168" y="5889304"/>
          <a:ext cx="3504960" cy="660240"/>
        </p:xfrm>
        <a:graphic>
          <a:graphicData uri="http://schemas.openxmlformats.org/presentationml/2006/ole">
            <mc:AlternateContent xmlns:mc="http://schemas.openxmlformats.org/markup-compatibility/2006">
              <mc:Choice xmlns:v="urn:schemas-microsoft-com:vml" Requires="v">
                <p:oleObj spid="_x0000_s1140824" name="方程式" r:id="rId20" imgW="1752480" imgH="330120" progId="Equation.3">
                  <p:embed/>
                </p:oleObj>
              </mc:Choice>
              <mc:Fallback>
                <p:oleObj name="方程式" r:id="rId20" imgW="1752480" imgH="330120" progId="Equation.3">
                  <p:embed/>
                  <p:pic>
                    <p:nvPicPr>
                      <p:cNvPr id="0" name=""/>
                      <p:cNvPicPr>
                        <a:picLocks noChangeArrowheads="1"/>
                      </p:cNvPicPr>
                      <p:nvPr/>
                    </p:nvPicPr>
                    <p:blipFill>
                      <a:blip r:embed="rId21"/>
                      <a:srcRect r="-3001"/>
                      <a:stretch>
                        <a:fillRect/>
                      </a:stretch>
                    </p:blipFill>
                    <p:spPr bwMode="auto">
                      <a:xfrm>
                        <a:off x="7608168" y="5889304"/>
                        <a:ext cx="3504960" cy="660240"/>
                      </a:xfrm>
                      <a:prstGeom prst="rect">
                        <a:avLst/>
                      </a:prstGeom>
                      <a:solidFill>
                        <a:srgbClr val="FFCC66"/>
                      </a:solidFill>
                      <a:ln>
                        <a:noFill/>
                      </a:ln>
                      <a:extLst/>
                    </p:spPr>
                  </p:pic>
                </p:oleObj>
              </mc:Fallback>
            </mc:AlternateContent>
          </a:graphicData>
        </a:graphic>
      </p:graphicFrame>
      <p:sp>
        <p:nvSpPr>
          <p:cNvPr id="21" name="Text Box 4"/>
          <p:cNvSpPr txBox="1">
            <a:spLocks noChangeArrowheads="1"/>
          </p:cNvSpPr>
          <p:nvPr/>
        </p:nvSpPr>
        <p:spPr bwMode="auto">
          <a:xfrm>
            <a:off x="47328" y="2422287"/>
            <a:ext cx="936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where</a:t>
            </a:r>
            <a:endParaRPr lang="en-US" altLang="zh-TW" i="1" dirty="0"/>
          </a:p>
        </p:txBody>
      </p:sp>
      <p:sp>
        <p:nvSpPr>
          <p:cNvPr id="22" name="Text Box 4"/>
          <p:cNvSpPr txBox="1">
            <a:spLocks noChangeArrowheads="1"/>
          </p:cNvSpPr>
          <p:nvPr/>
        </p:nvSpPr>
        <p:spPr bwMode="auto">
          <a:xfrm>
            <a:off x="3051636" y="2402541"/>
            <a:ext cx="88838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  e.g.</a:t>
            </a:r>
            <a:endParaRPr lang="en-US" altLang="zh-TW" i="1" dirty="0"/>
          </a:p>
        </p:txBody>
      </p:sp>
      <p:sp>
        <p:nvSpPr>
          <p:cNvPr id="23" name="Text Box 19"/>
          <p:cNvSpPr txBox="1">
            <a:spLocks noChangeArrowheads="1"/>
          </p:cNvSpPr>
          <p:nvPr/>
        </p:nvSpPr>
        <p:spPr bwMode="auto">
          <a:xfrm>
            <a:off x="243948" y="3235104"/>
            <a:ext cx="57484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e.g. for </a:t>
            </a:r>
            <a:r>
              <a:rPr lang="en-US" altLang="zh-TW" dirty="0">
                <a:solidFill>
                  <a:srgbClr val="0000CC"/>
                </a:solidFill>
              </a:rPr>
              <a:t>2nd</a:t>
            </a:r>
            <a:r>
              <a:rPr lang="en-US" altLang="zh-TW" dirty="0"/>
              <a:t> order </a:t>
            </a:r>
            <a:r>
              <a:rPr lang="en-US" altLang="zh-TW" dirty="0">
                <a:solidFill>
                  <a:srgbClr val="C00000"/>
                </a:solidFill>
              </a:rPr>
              <a:t>linear</a:t>
            </a:r>
            <a:r>
              <a:rPr lang="en-US" altLang="zh-TW" dirty="0"/>
              <a:t> partial differential operator in </a:t>
            </a:r>
            <a:r>
              <a:rPr lang="en-US" altLang="zh-TW" dirty="0">
                <a:solidFill>
                  <a:srgbClr val="0000CC"/>
                </a:solidFill>
              </a:rPr>
              <a:t>2 independent variables</a:t>
            </a:r>
            <a:endParaRPr lang="en-US" altLang="zh-TW" i="1" dirty="0">
              <a:solidFill>
                <a:srgbClr val="0000CC"/>
              </a:solidFill>
            </a:endParaRPr>
          </a:p>
        </p:txBody>
      </p:sp>
      <p:sp>
        <p:nvSpPr>
          <p:cNvPr id="6" name="動作按鈕: 上一項 5">
            <a:hlinkClick r:id="rId22" action="ppaction://hlinkpres?slideindex=15&amp;slidetitle=5.1.1  Adjoint operator " highlightClick="1"/>
          </p:cNvPr>
          <p:cNvSpPr>
            <a:spLocks noChangeAspect="1"/>
          </p:cNvSpPr>
          <p:nvPr/>
        </p:nvSpPr>
        <p:spPr bwMode="auto">
          <a:xfrm>
            <a:off x="8418377" y="4304151"/>
            <a:ext cx="158801" cy="158801"/>
          </a:xfrm>
          <a:prstGeom prst="actionButtonBackPrevious">
            <a:avLst/>
          </a:prstGeom>
          <a:solidFill>
            <a:srgbClr val="FF9933"/>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7" name="矩形 6"/>
          <p:cNvSpPr/>
          <p:nvPr/>
        </p:nvSpPr>
        <p:spPr>
          <a:xfrm>
            <a:off x="6306086" y="2705630"/>
            <a:ext cx="4939365" cy="400110"/>
          </a:xfrm>
          <a:prstGeom prst="rect">
            <a:avLst/>
          </a:prstGeom>
          <a:noFill/>
        </p:spPr>
        <p:txBody>
          <a:bodyPr wrap="none">
            <a:spAutoFit/>
          </a:bodyPr>
          <a:lstStyle/>
          <a:p>
            <a:r>
              <a:rPr lang="en-US" altLang="zh-TW" sz="2000" dirty="0">
                <a:solidFill>
                  <a:srgbClr val="C00000"/>
                </a:solidFill>
              </a:rPr>
              <a:t>e.g. const. </a:t>
            </a:r>
            <a:r>
              <a:rPr lang="en-US" altLang="zh-TW" sz="2000" dirty="0" err="1">
                <a:solidFill>
                  <a:srgbClr val="C00000"/>
                </a:solidFill>
              </a:rPr>
              <a:t>coeff</a:t>
            </a:r>
            <a:r>
              <a:rPr lang="en-US" altLang="zh-TW" sz="2000" dirty="0">
                <a:solidFill>
                  <a:srgbClr val="C00000"/>
                </a:solidFill>
              </a:rPr>
              <a:t>. + only even order derivatives</a:t>
            </a:r>
            <a:endParaRPr lang="zh-TW" altLang="en-US" sz="2000" dirty="0">
              <a:solidFill>
                <a:srgbClr val="C00000"/>
              </a:solidFill>
            </a:endParaRPr>
          </a:p>
        </p:txBody>
      </p:sp>
      <p:cxnSp>
        <p:nvCxnSpPr>
          <p:cNvPr id="9" name="直線接點 8"/>
          <p:cNvCxnSpPr/>
          <p:nvPr/>
        </p:nvCxnSpPr>
        <p:spPr bwMode="auto">
          <a:xfrm>
            <a:off x="9732807" y="1631600"/>
            <a:ext cx="864096" cy="0"/>
          </a:xfrm>
          <a:prstGeom prst="line">
            <a:avLst/>
          </a:prstGeom>
          <a:solidFill>
            <a:schemeClr val="accent1"/>
          </a:solidFill>
          <a:ln w="28575" cap="flat" cmpd="sng" algn="ctr">
            <a:solidFill>
              <a:srgbClr val="0000CC"/>
            </a:solidFill>
            <a:prstDash val="solid"/>
            <a:round/>
            <a:headEnd type="none" w="med" len="med"/>
            <a:tailEnd type="none" w="med" len="med"/>
          </a:ln>
          <a:effectLst/>
        </p:spPr>
      </p:cxnSp>
      <p:grpSp>
        <p:nvGrpSpPr>
          <p:cNvPr id="32" name="Group 7"/>
          <p:cNvGrpSpPr>
            <a:grpSpLocks/>
          </p:cNvGrpSpPr>
          <p:nvPr/>
        </p:nvGrpSpPr>
        <p:grpSpPr bwMode="auto">
          <a:xfrm>
            <a:off x="10943136" y="1795241"/>
            <a:ext cx="1268015" cy="1041467"/>
            <a:chOff x="4228" y="1054"/>
            <a:chExt cx="1386" cy="1197"/>
          </a:xfrm>
        </p:grpSpPr>
        <p:sp>
          <p:nvSpPr>
            <p:cNvPr id="33" name="Freeform 8"/>
            <p:cNvSpPr>
              <a:spLocks noChangeAspect="1"/>
            </p:cNvSpPr>
            <p:nvPr/>
          </p:nvSpPr>
          <p:spPr bwMode="auto">
            <a:xfrm rot="5400000">
              <a:off x="4322" y="960"/>
              <a:ext cx="1197" cy="1386"/>
            </a:xfrm>
            <a:custGeom>
              <a:avLst/>
              <a:gdLst>
                <a:gd name="T0" fmla="*/ 4705 w 832"/>
                <a:gd name="T1" fmla="*/ 8432 h 964"/>
                <a:gd name="T2" fmla="*/ 1350 w 832"/>
                <a:gd name="T3" fmla="*/ 7915 h 964"/>
                <a:gd name="T4" fmla="*/ 843 w 832"/>
                <a:gd name="T5" fmla="*/ 7688 h 964"/>
                <a:gd name="T6" fmla="*/ 783 w 832"/>
                <a:gd name="T7" fmla="*/ 7521 h 964"/>
                <a:gd name="T8" fmla="*/ 381 w 832"/>
                <a:gd name="T9" fmla="*/ 7183 h 964"/>
                <a:gd name="T10" fmla="*/ 98 w 832"/>
                <a:gd name="T11" fmla="*/ 6333 h 964"/>
                <a:gd name="T12" fmla="*/ 98 w 832"/>
                <a:gd name="T13" fmla="*/ 4296 h 964"/>
                <a:gd name="T14" fmla="*/ 381 w 832"/>
                <a:gd name="T15" fmla="*/ 3163 h 964"/>
                <a:gd name="T16" fmla="*/ 728 w 832"/>
                <a:gd name="T17" fmla="*/ 2032 h 964"/>
                <a:gd name="T18" fmla="*/ 1410 w 832"/>
                <a:gd name="T19" fmla="*/ 901 h 964"/>
                <a:gd name="T20" fmla="*/ 3497 w 832"/>
                <a:gd name="T21" fmla="*/ 0 h 964"/>
                <a:gd name="T22" fmla="*/ 4247 w 832"/>
                <a:gd name="T23" fmla="*/ 56 h 964"/>
                <a:gd name="T24" fmla="*/ 5837 w 832"/>
                <a:gd name="T25" fmla="*/ 618 h 964"/>
                <a:gd name="T26" fmla="*/ 6687 w 832"/>
                <a:gd name="T27" fmla="*/ 1922 h 964"/>
                <a:gd name="T28" fmla="*/ 7255 w 832"/>
                <a:gd name="T29" fmla="*/ 3788 h 964"/>
                <a:gd name="T30" fmla="*/ 6739 w 832"/>
                <a:gd name="T31" fmla="*/ 6957 h 964"/>
                <a:gd name="T32" fmla="*/ 6407 w 832"/>
                <a:gd name="T33" fmla="*/ 7466 h 964"/>
                <a:gd name="T34" fmla="*/ 5437 w 832"/>
                <a:gd name="T35" fmla="*/ 8197 h 964"/>
                <a:gd name="T36" fmla="*/ 4705 w 832"/>
                <a:gd name="T37" fmla="*/ 8432 h 9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2"/>
                <a:gd name="T58" fmla="*/ 0 h 964"/>
                <a:gd name="T59" fmla="*/ 832 w 832"/>
                <a:gd name="T60" fmla="*/ 964 h 9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2" h="964">
                  <a:moveTo>
                    <a:pt x="530" y="954"/>
                  </a:moveTo>
                  <a:cubicBezTo>
                    <a:pt x="409" y="919"/>
                    <a:pt x="277" y="917"/>
                    <a:pt x="152" y="896"/>
                  </a:cubicBezTo>
                  <a:cubicBezTo>
                    <a:pt x="139" y="892"/>
                    <a:pt x="107" y="884"/>
                    <a:pt x="95" y="870"/>
                  </a:cubicBezTo>
                  <a:cubicBezTo>
                    <a:pt x="91" y="865"/>
                    <a:pt x="92" y="856"/>
                    <a:pt x="88" y="851"/>
                  </a:cubicBezTo>
                  <a:cubicBezTo>
                    <a:pt x="76" y="836"/>
                    <a:pt x="56" y="828"/>
                    <a:pt x="43" y="813"/>
                  </a:cubicBezTo>
                  <a:cubicBezTo>
                    <a:pt x="21" y="788"/>
                    <a:pt x="17" y="748"/>
                    <a:pt x="11" y="717"/>
                  </a:cubicBezTo>
                  <a:cubicBezTo>
                    <a:pt x="7" y="611"/>
                    <a:pt x="0" y="579"/>
                    <a:pt x="11" y="486"/>
                  </a:cubicBezTo>
                  <a:cubicBezTo>
                    <a:pt x="16" y="443"/>
                    <a:pt x="33" y="400"/>
                    <a:pt x="43" y="358"/>
                  </a:cubicBezTo>
                  <a:cubicBezTo>
                    <a:pt x="56" y="301"/>
                    <a:pt x="54" y="278"/>
                    <a:pt x="82" y="230"/>
                  </a:cubicBezTo>
                  <a:cubicBezTo>
                    <a:pt x="94" y="178"/>
                    <a:pt x="131" y="145"/>
                    <a:pt x="159" y="102"/>
                  </a:cubicBezTo>
                  <a:cubicBezTo>
                    <a:pt x="182" y="28"/>
                    <a:pt x="324" y="11"/>
                    <a:pt x="395" y="0"/>
                  </a:cubicBezTo>
                  <a:cubicBezTo>
                    <a:pt x="423" y="2"/>
                    <a:pt x="451" y="3"/>
                    <a:pt x="479" y="6"/>
                  </a:cubicBezTo>
                  <a:cubicBezTo>
                    <a:pt x="532" y="12"/>
                    <a:pt x="599" y="56"/>
                    <a:pt x="658" y="70"/>
                  </a:cubicBezTo>
                  <a:cubicBezTo>
                    <a:pt x="689" y="122"/>
                    <a:pt x="727" y="163"/>
                    <a:pt x="754" y="218"/>
                  </a:cubicBezTo>
                  <a:cubicBezTo>
                    <a:pt x="787" y="285"/>
                    <a:pt x="790" y="361"/>
                    <a:pt x="818" y="429"/>
                  </a:cubicBezTo>
                  <a:cubicBezTo>
                    <a:pt x="832" y="531"/>
                    <a:pt x="825" y="693"/>
                    <a:pt x="760" y="787"/>
                  </a:cubicBezTo>
                  <a:cubicBezTo>
                    <a:pt x="752" y="814"/>
                    <a:pt x="739" y="824"/>
                    <a:pt x="722" y="845"/>
                  </a:cubicBezTo>
                  <a:cubicBezTo>
                    <a:pt x="685" y="890"/>
                    <a:pt x="671" y="917"/>
                    <a:pt x="613" y="928"/>
                  </a:cubicBezTo>
                  <a:cubicBezTo>
                    <a:pt x="577" y="952"/>
                    <a:pt x="571" y="964"/>
                    <a:pt x="530" y="954"/>
                  </a:cubicBezTo>
                  <a:close/>
                </a:path>
              </a:pathLst>
            </a:custGeom>
            <a:solidFill>
              <a:srgbClr val="FFFF00"/>
            </a:solidFill>
            <a:ln w="12700">
              <a:solidFill>
                <a:schemeClr val="tx1"/>
              </a:solidFill>
              <a:round/>
              <a:headEnd/>
              <a:tailEnd/>
            </a:ln>
          </p:spPr>
          <p:txBody>
            <a:bodyPr/>
            <a:lstStyle/>
            <a:p>
              <a:pPr eaLnBrk="0" hangingPunct="0"/>
              <a:endParaRPr lang="zh-TW" altLang="en-US"/>
            </a:p>
          </p:txBody>
        </p:sp>
        <p:graphicFrame>
          <p:nvGraphicFramePr>
            <p:cNvPr id="34" name="Object 9"/>
            <p:cNvGraphicFramePr>
              <a:graphicFrameLocks noChangeAspect="1"/>
            </p:cNvGraphicFramePr>
            <p:nvPr>
              <p:extLst>
                <p:ext uri="{D42A27DB-BD31-4B8C-83A1-F6EECF244321}">
                  <p14:modId xmlns:p14="http://schemas.microsoft.com/office/powerpoint/2010/main" val="4261797523"/>
                </p:ext>
              </p:extLst>
            </p:nvPr>
          </p:nvGraphicFramePr>
          <p:xfrm>
            <a:off x="4782" y="1530"/>
            <a:ext cx="351" cy="370"/>
          </p:xfrm>
          <a:graphic>
            <a:graphicData uri="http://schemas.openxmlformats.org/presentationml/2006/ole">
              <mc:AlternateContent xmlns:mc="http://schemas.openxmlformats.org/markup-compatibility/2006">
                <mc:Choice xmlns:v="urn:schemas-microsoft-com:vml" Requires="v">
                  <p:oleObj spid="_x0000_s1140825" name="方程式" r:id="rId23" imgW="164880" imgH="164880" progId="Equation.3">
                    <p:embed/>
                  </p:oleObj>
                </mc:Choice>
                <mc:Fallback>
                  <p:oleObj name="方程式" r:id="rId23" imgW="164880" imgH="164880" progId="Equation.3">
                    <p:embed/>
                    <p:pic>
                      <p:nvPicPr>
                        <p:cNvPr id="0" name=""/>
                        <p:cNvPicPr>
                          <a:picLocks noChangeAspect="1" noChangeArrowheads="1"/>
                        </p:cNvPicPr>
                        <p:nvPr/>
                      </p:nvPicPr>
                      <p:blipFill>
                        <a:blip r:embed="rId24"/>
                        <a:srcRect t="-3149" r="-9860" b="-3149"/>
                        <a:stretch>
                          <a:fillRect/>
                        </a:stretch>
                      </p:blipFill>
                      <p:spPr bwMode="auto">
                        <a:xfrm>
                          <a:off x="4782" y="1530"/>
                          <a:ext cx="351" cy="370"/>
                        </a:xfrm>
                        <a:prstGeom prst="rect">
                          <a:avLst/>
                        </a:prstGeom>
                        <a:noFill/>
                      </p:spPr>
                    </p:pic>
                  </p:oleObj>
                </mc:Fallback>
              </mc:AlternateContent>
            </a:graphicData>
          </a:graphic>
        </p:graphicFrame>
      </p:grpSp>
      <p:grpSp>
        <p:nvGrpSpPr>
          <p:cNvPr id="38" name="Group 17"/>
          <p:cNvGrpSpPr>
            <a:grpSpLocks/>
          </p:cNvGrpSpPr>
          <p:nvPr/>
        </p:nvGrpSpPr>
        <p:grpSpPr bwMode="auto">
          <a:xfrm>
            <a:off x="10387845" y="1772816"/>
            <a:ext cx="598488" cy="598488"/>
            <a:chOff x="4225" y="932"/>
            <a:chExt cx="377" cy="377"/>
          </a:xfrm>
        </p:grpSpPr>
        <p:graphicFrame>
          <p:nvGraphicFramePr>
            <p:cNvPr id="39" name="Object 18"/>
            <p:cNvGraphicFramePr>
              <a:graphicFrameLocks noChangeAspect="1"/>
            </p:cNvGraphicFramePr>
            <p:nvPr>
              <p:extLst>
                <p:ext uri="{D42A27DB-BD31-4B8C-83A1-F6EECF244321}">
                  <p14:modId xmlns:p14="http://schemas.microsoft.com/office/powerpoint/2010/main" val="4049133894"/>
                </p:ext>
              </p:extLst>
            </p:nvPr>
          </p:nvGraphicFramePr>
          <p:xfrm>
            <a:off x="4225" y="932"/>
            <a:ext cx="281" cy="218"/>
          </p:xfrm>
          <a:graphic>
            <a:graphicData uri="http://schemas.openxmlformats.org/presentationml/2006/ole">
              <mc:AlternateContent xmlns:mc="http://schemas.openxmlformats.org/markup-compatibility/2006">
                <mc:Choice xmlns:v="urn:schemas-microsoft-com:vml" Requires="v">
                  <p:oleObj spid="_x0000_s1140826" name="Equation" r:id="rId25" imgW="228600" imgH="177480" progId="Equation.3">
                    <p:embed/>
                  </p:oleObj>
                </mc:Choice>
                <mc:Fallback>
                  <p:oleObj name="Equation" r:id="rId25" imgW="228600" imgH="17748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t="-3149" r="-9860" b="-3149"/>
                        <a:stretch>
                          <a:fillRect/>
                        </a:stretch>
                      </p:blipFill>
                      <p:spPr bwMode="auto">
                        <a:xfrm>
                          <a:off x="4225" y="932"/>
                          <a:ext cx="281" cy="218"/>
                        </a:xfrm>
                        <a:prstGeom prst="rect">
                          <a:avLst/>
                        </a:prstGeom>
                        <a:noFill/>
                      </p:spPr>
                    </p:pic>
                  </p:oleObj>
                </mc:Fallback>
              </mc:AlternateContent>
            </a:graphicData>
          </a:graphic>
        </p:graphicFrame>
        <p:cxnSp>
          <p:nvCxnSpPr>
            <p:cNvPr id="40" name="AutoShape 19"/>
            <p:cNvCxnSpPr>
              <a:cxnSpLocks noChangeShapeType="1"/>
            </p:cNvCxnSpPr>
            <p:nvPr/>
          </p:nvCxnSpPr>
          <p:spPr bwMode="auto">
            <a:xfrm>
              <a:off x="4466" y="1105"/>
              <a:ext cx="136" cy="204"/>
            </a:xfrm>
            <a:prstGeom prst="curvedConnector3">
              <a:avLst>
                <a:gd name="adj1" fmla="val 46116"/>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grpSp>
      <p:cxnSp>
        <p:nvCxnSpPr>
          <p:cNvPr id="42" name="直線接點 41"/>
          <p:cNvCxnSpPr/>
          <p:nvPr/>
        </p:nvCxnSpPr>
        <p:spPr bwMode="auto">
          <a:xfrm>
            <a:off x="10033874" y="6477635"/>
            <a:ext cx="864096" cy="0"/>
          </a:xfrm>
          <a:prstGeom prst="line">
            <a:avLst/>
          </a:prstGeom>
          <a:solidFill>
            <a:schemeClr val="accent1"/>
          </a:solidFill>
          <a:ln w="28575" cap="flat" cmpd="sng" algn="ctr">
            <a:solidFill>
              <a:srgbClr val="0000CC"/>
            </a:solidFill>
            <a:prstDash val="solid"/>
            <a:round/>
            <a:headEnd type="none" w="med" len="med"/>
            <a:tailEnd type="none" w="med" len="med"/>
          </a:ln>
          <a:effectLst/>
        </p:spPr>
      </p:cxnSp>
      <p:sp>
        <p:nvSpPr>
          <p:cNvPr id="44" name="Text Box 19"/>
          <p:cNvSpPr txBox="1">
            <a:spLocks noChangeArrowheads="1"/>
          </p:cNvSpPr>
          <p:nvPr/>
        </p:nvSpPr>
        <p:spPr bwMode="auto">
          <a:xfrm>
            <a:off x="6096000" y="647480"/>
            <a:ext cx="10118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1800" dirty="0">
                <a:solidFill>
                  <a:srgbClr val="0000CC"/>
                </a:solidFill>
              </a:rPr>
              <a:t>such that</a:t>
            </a:r>
            <a:endParaRPr lang="en-US" altLang="zh-TW" sz="1800" i="1" dirty="0">
              <a:solidFill>
                <a:srgbClr val="0000CC"/>
              </a:solidFill>
            </a:endParaRPr>
          </a:p>
        </p:txBody>
      </p:sp>
      <p:sp>
        <p:nvSpPr>
          <p:cNvPr id="45" name="AutoShape 28"/>
          <p:cNvSpPr>
            <a:spLocks noChangeArrowheads="1"/>
          </p:cNvSpPr>
          <p:nvPr/>
        </p:nvSpPr>
        <p:spPr bwMode="auto">
          <a:xfrm>
            <a:off x="6207847" y="1347997"/>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47" name="Text Box 20"/>
          <p:cNvSpPr txBox="1">
            <a:spLocks noChangeArrowheads="1"/>
          </p:cNvSpPr>
          <p:nvPr/>
        </p:nvSpPr>
        <p:spPr bwMode="auto">
          <a:xfrm>
            <a:off x="6339759" y="3235881"/>
            <a:ext cx="2381101" cy="461665"/>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85738" indent="-185738">
              <a:buSzPct val="120000"/>
              <a:buFont typeface="Arial" panose="020B0604020202020204" pitchFamily="34" charset="0"/>
              <a:buChar char="•"/>
            </a:pPr>
            <a:r>
              <a:rPr lang="en-US" altLang="zh-TW" dirty="0">
                <a:solidFill>
                  <a:srgbClr val="0000CC"/>
                </a:solidFill>
              </a:rPr>
              <a:t>How to find  </a:t>
            </a:r>
            <a:r>
              <a:rPr lang="en-US" altLang="zh-TW" b="1" dirty="0">
                <a:solidFill>
                  <a:srgbClr val="0000CC"/>
                </a:solidFill>
              </a:rPr>
              <a:t>J</a:t>
            </a:r>
            <a:r>
              <a:rPr lang="en-US" altLang="zh-TW" dirty="0">
                <a:solidFill>
                  <a:srgbClr val="0000CC"/>
                </a:solidFill>
              </a:rPr>
              <a:t> ?</a:t>
            </a:r>
          </a:p>
        </p:txBody>
      </p:sp>
      <p:sp>
        <p:nvSpPr>
          <p:cNvPr id="43" name="動作按鈕: 返回 42">
            <a:hlinkClick r:id="" action="ppaction://hlinkshowjump?jump=lastslideviewed" highlightClick="1"/>
          </p:cNvPr>
          <p:cNvSpPr>
            <a:spLocks noChangeAspect="1"/>
          </p:cNvSpPr>
          <p:nvPr/>
        </p:nvSpPr>
        <p:spPr bwMode="auto">
          <a:xfrm>
            <a:off x="11458072" y="2947936"/>
            <a:ext cx="180000" cy="180000"/>
          </a:xfrm>
          <a:prstGeom prst="actionButtonReturn">
            <a:avLst/>
          </a:prstGeom>
          <a:solidFill>
            <a:srgbClr val="CC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48" name="Text Box 20"/>
          <p:cNvSpPr txBox="1">
            <a:spLocks noChangeArrowheads="1"/>
          </p:cNvSpPr>
          <p:nvPr/>
        </p:nvSpPr>
        <p:spPr bwMode="auto">
          <a:xfrm>
            <a:off x="7068366" y="3635214"/>
            <a:ext cx="3648756" cy="430887"/>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solidFill>
                  <a:srgbClr val="C00000"/>
                </a:solidFill>
              </a:rPr>
              <a:t>(integration by parts as ODE?)</a:t>
            </a:r>
          </a:p>
        </p:txBody>
      </p:sp>
      <p:cxnSp>
        <p:nvCxnSpPr>
          <p:cNvPr id="49" name="直線接點 48"/>
          <p:cNvCxnSpPr/>
          <p:nvPr/>
        </p:nvCxnSpPr>
        <p:spPr bwMode="auto">
          <a:xfrm>
            <a:off x="9643786" y="5629165"/>
            <a:ext cx="504000" cy="0"/>
          </a:xfrm>
          <a:prstGeom prst="line">
            <a:avLst/>
          </a:prstGeom>
          <a:solidFill>
            <a:schemeClr val="accent1"/>
          </a:solidFill>
          <a:ln w="28575" cap="flat" cmpd="sng" algn="ctr">
            <a:solidFill>
              <a:srgbClr val="0000CC"/>
            </a:solidFill>
            <a:prstDash val="sysDash"/>
            <a:round/>
            <a:headEnd type="none" w="med" len="med"/>
            <a:tailEnd type="none" w="med" len="med"/>
          </a:ln>
          <a:effectLst/>
        </p:spPr>
      </p:cxnSp>
      <p:cxnSp>
        <p:nvCxnSpPr>
          <p:cNvPr id="50" name="直線接點 49"/>
          <p:cNvCxnSpPr/>
          <p:nvPr/>
        </p:nvCxnSpPr>
        <p:spPr bwMode="auto">
          <a:xfrm>
            <a:off x="2073575" y="6357138"/>
            <a:ext cx="576000" cy="0"/>
          </a:xfrm>
          <a:prstGeom prst="line">
            <a:avLst/>
          </a:prstGeom>
          <a:solidFill>
            <a:schemeClr val="accent1"/>
          </a:solidFill>
          <a:ln w="28575" cap="flat" cmpd="sng" algn="ctr">
            <a:solidFill>
              <a:srgbClr val="0000CC"/>
            </a:solidFill>
            <a:prstDash val="sysDash"/>
            <a:round/>
            <a:headEnd type="none" w="med" len="med"/>
            <a:tailEnd type="none" w="med" len="med"/>
          </a:ln>
          <a:effectLst/>
        </p:spPr>
      </p:cxnSp>
      <p:cxnSp>
        <p:nvCxnSpPr>
          <p:cNvPr id="51" name="直線接點 50"/>
          <p:cNvCxnSpPr/>
          <p:nvPr/>
        </p:nvCxnSpPr>
        <p:spPr bwMode="auto">
          <a:xfrm>
            <a:off x="10314861" y="5824465"/>
            <a:ext cx="1260000" cy="0"/>
          </a:xfrm>
          <a:prstGeom prst="line">
            <a:avLst/>
          </a:prstGeom>
          <a:solidFill>
            <a:schemeClr val="accent1"/>
          </a:solidFill>
          <a:ln w="28575" cap="flat" cmpd="sng" algn="ctr">
            <a:solidFill>
              <a:srgbClr val="C00000"/>
            </a:solidFill>
            <a:prstDash val="sysDash"/>
            <a:round/>
            <a:headEnd type="none" w="med" len="med"/>
            <a:tailEnd type="none" w="med" len="med"/>
          </a:ln>
          <a:effectLst/>
        </p:spPr>
      </p:cxnSp>
      <p:cxnSp>
        <p:nvCxnSpPr>
          <p:cNvPr id="52" name="直線接點 51"/>
          <p:cNvCxnSpPr/>
          <p:nvPr/>
        </p:nvCxnSpPr>
        <p:spPr bwMode="auto">
          <a:xfrm>
            <a:off x="2760202" y="6358935"/>
            <a:ext cx="1548000" cy="0"/>
          </a:xfrm>
          <a:prstGeom prst="line">
            <a:avLst/>
          </a:prstGeom>
          <a:solidFill>
            <a:schemeClr val="accent1"/>
          </a:solidFill>
          <a:ln w="28575" cap="flat" cmpd="sng" algn="ctr">
            <a:solidFill>
              <a:srgbClr val="C00000"/>
            </a:solidFill>
            <a:prstDash val="sysDash"/>
            <a:round/>
            <a:headEnd type="none" w="med" len="med"/>
            <a:tailEnd type="none" w="med" len="med"/>
          </a:ln>
          <a:effectLst/>
        </p:spPr>
      </p:cxnSp>
      <p:sp>
        <p:nvSpPr>
          <p:cNvPr id="53" name="Text Box 9"/>
          <p:cNvSpPr txBox="1">
            <a:spLocks noChangeArrowheads="1"/>
          </p:cNvSpPr>
          <p:nvPr/>
        </p:nvSpPr>
        <p:spPr bwMode="auto">
          <a:xfrm>
            <a:off x="6334112" y="5012421"/>
            <a:ext cx="1904560" cy="632275"/>
          </a:xfrm>
          <a:prstGeom prst="rect">
            <a:avLst/>
          </a:prstGeom>
          <a:noFill/>
          <a:ln>
            <a:noFill/>
          </a:ln>
          <a:extLst/>
        </p:spPr>
        <p:txBody>
          <a:bodyPr wrap="none" lIns="0" tIns="108000" rIns="0" b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85000"/>
              </a:lnSpc>
            </a:pPr>
            <a:r>
              <a:rPr lang="en-US" altLang="zh-TW" sz="2000" dirty="0">
                <a:solidFill>
                  <a:srgbClr val="C00000"/>
                </a:solidFill>
              </a:rPr>
              <a:t>adjoint differential</a:t>
            </a:r>
            <a:br>
              <a:rPr lang="en-US" altLang="zh-TW" sz="2000" dirty="0">
                <a:solidFill>
                  <a:srgbClr val="C00000"/>
                </a:solidFill>
              </a:rPr>
            </a:br>
            <a:r>
              <a:rPr lang="en-US" altLang="zh-TW" sz="2000" dirty="0">
                <a:solidFill>
                  <a:srgbClr val="C00000"/>
                </a:solidFill>
              </a:rPr>
              <a:t>operator for ODE</a:t>
            </a:r>
          </a:p>
        </p:txBody>
      </p:sp>
      <p:cxnSp>
        <p:nvCxnSpPr>
          <p:cNvPr id="54" name="直線接點 53">
            <a:extLst>
              <a:ext uri="{FF2B5EF4-FFF2-40B4-BE49-F238E27FC236}">
                <a16:creationId xmlns:a16="http://schemas.microsoft.com/office/drawing/2014/main" id="{5B4BED84-6544-42EA-976E-ACC1D29B9373}"/>
              </a:ext>
            </a:extLst>
          </p:cNvPr>
          <p:cNvCxnSpPr/>
          <p:nvPr/>
        </p:nvCxnSpPr>
        <p:spPr bwMode="auto">
          <a:xfrm>
            <a:off x="6096000" y="692696"/>
            <a:ext cx="0" cy="5940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aphicFrame>
        <p:nvGraphicFramePr>
          <p:cNvPr id="55" name="物件 54">
            <a:extLst>
              <a:ext uri="{FF2B5EF4-FFF2-40B4-BE49-F238E27FC236}">
                <a16:creationId xmlns:a16="http://schemas.microsoft.com/office/drawing/2014/main" id="{4B2920A3-018E-4D40-9F66-F8506755CDE5}"/>
              </a:ext>
            </a:extLst>
          </p:cNvPr>
          <p:cNvGraphicFramePr>
            <a:graphicFrameLocks noChangeAspect="1"/>
          </p:cNvGraphicFramePr>
          <p:nvPr>
            <p:extLst>
              <p:ext uri="{D42A27DB-BD31-4B8C-83A1-F6EECF244321}">
                <p14:modId xmlns:p14="http://schemas.microsoft.com/office/powerpoint/2010/main" val="4289798168"/>
              </p:ext>
            </p:extLst>
          </p:nvPr>
        </p:nvGraphicFramePr>
        <p:xfrm>
          <a:off x="2461652" y="4778296"/>
          <a:ext cx="3327400" cy="863600"/>
        </p:xfrm>
        <a:graphic>
          <a:graphicData uri="http://schemas.openxmlformats.org/presentationml/2006/ole">
            <mc:AlternateContent xmlns:mc="http://schemas.openxmlformats.org/markup-compatibility/2006">
              <mc:Choice xmlns:v="urn:schemas-microsoft-com:vml" Requires="v">
                <p:oleObj spid="_x0000_s1140827" name="Equation" r:id="rId27" imgW="1663560" imgH="431640" progId="Equation.DSMT4">
                  <p:embed/>
                </p:oleObj>
              </mc:Choice>
              <mc:Fallback>
                <p:oleObj name="Equation" r:id="rId27" imgW="1663560" imgH="431640" progId="Equation.DSMT4">
                  <p:embed/>
                  <p:pic>
                    <p:nvPicPr>
                      <p:cNvPr id="4" name="物件 3"/>
                      <p:cNvPicPr>
                        <a:picLocks noChangeAspect="1" noChangeArrowheads="1"/>
                      </p:cNvPicPr>
                      <p:nvPr/>
                    </p:nvPicPr>
                    <p:blipFill>
                      <a:blip r:embed="rId28"/>
                      <a:srcRect t="-3149" b="-3149"/>
                      <a:stretch>
                        <a:fillRect/>
                      </a:stretch>
                    </p:blipFill>
                    <p:spPr bwMode="auto">
                      <a:xfrm>
                        <a:off x="2461652" y="4778296"/>
                        <a:ext cx="3327400" cy="8636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 name="Text Box 33">
            <a:extLst>
              <a:ext uri="{FF2B5EF4-FFF2-40B4-BE49-F238E27FC236}">
                <a16:creationId xmlns:a16="http://schemas.microsoft.com/office/drawing/2014/main" id="{A8E2A217-0E03-4559-A6E3-2C4413F15027}"/>
              </a:ext>
            </a:extLst>
          </p:cNvPr>
          <p:cNvSpPr txBox="1">
            <a:spLocks noChangeArrowheads="1"/>
          </p:cNvSpPr>
          <p:nvPr/>
        </p:nvSpPr>
        <p:spPr bwMode="auto">
          <a:xfrm>
            <a:off x="3488510" y="1629482"/>
            <a:ext cx="557845" cy="3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pPr>
              <a:lnSpc>
                <a:spcPct val="120000"/>
              </a:lnSpc>
              <a:spcBef>
                <a:spcPct val="5000"/>
              </a:spcBef>
            </a:pPr>
            <a:r>
              <a:rPr lang="en-US" altLang="zh-TW" sz="1800" dirty="0">
                <a:solidFill>
                  <a:srgbClr val="0000CC"/>
                </a:solidFill>
              </a:rPr>
              <a:t>--- (1)</a:t>
            </a:r>
          </a:p>
        </p:txBody>
      </p:sp>
      <p:sp>
        <p:nvSpPr>
          <p:cNvPr id="56" name="Text Box 33">
            <a:extLst>
              <a:ext uri="{FF2B5EF4-FFF2-40B4-BE49-F238E27FC236}">
                <a16:creationId xmlns:a16="http://schemas.microsoft.com/office/drawing/2014/main" id="{EBFFDD76-C946-4BCB-A547-2E99A63AC3A2}"/>
              </a:ext>
            </a:extLst>
          </p:cNvPr>
          <p:cNvSpPr txBox="1">
            <a:spLocks noChangeArrowheads="1"/>
          </p:cNvSpPr>
          <p:nvPr/>
        </p:nvSpPr>
        <p:spPr bwMode="auto">
          <a:xfrm>
            <a:off x="4585211" y="5916008"/>
            <a:ext cx="557845" cy="3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pPr>
              <a:lnSpc>
                <a:spcPct val="120000"/>
              </a:lnSpc>
              <a:spcBef>
                <a:spcPct val="5000"/>
              </a:spcBef>
            </a:pPr>
            <a:r>
              <a:rPr lang="en-US" altLang="zh-TW" sz="1800" dirty="0">
                <a:solidFill>
                  <a:srgbClr val="0000CC"/>
                </a:solidFill>
              </a:rPr>
              <a:t>--- (2)</a:t>
            </a:r>
          </a:p>
        </p:txBody>
      </p:sp>
      <p:sp>
        <p:nvSpPr>
          <p:cNvPr id="57" name="Text Box 33">
            <a:extLst>
              <a:ext uri="{FF2B5EF4-FFF2-40B4-BE49-F238E27FC236}">
                <a16:creationId xmlns:a16="http://schemas.microsoft.com/office/drawing/2014/main" id="{A7839329-C94E-4A9A-8311-C0DCB0D77A2F}"/>
              </a:ext>
            </a:extLst>
          </p:cNvPr>
          <p:cNvSpPr txBox="1">
            <a:spLocks noChangeArrowheads="1"/>
          </p:cNvSpPr>
          <p:nvPr/>
        </p:nvSpPr>
        <p:spPr bwMode="auto">
          <a:xfrm>
            <a:off x="11359149" y="1233575"/>
            <a:ext cx="557845" cy="3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pPr>
              <a:lnSpc>
                <a:spcPct val="120000"/>
              </a:lnSpc>
              <a:spcBef>
                <a:spcPct val="5000"/>
              </a:spcBef>
            </a:pPr>
            <a:r>
              <a:rPr lang="en-US" altLang="zh-TW" sz="1800" dirty="0">
                <a:solidFill>
                  <a:srgbClr val="0000CC"/>
                </a:solidFill>
              </a:rPr>
              <a:t>--- (3)</a:t>
            </a:r>
          </a:p>
        </p:txBody>
      </p:sp>
      <p:sp>
        <p:nvSpPr>
          <p:cNvPr id="59" name="Text Box 33">
            <a:extLst>
              <a:ext uri="{FF2B5EF4-FFF2-40B4-BE49-F238E27FC236}">
                <a16:creationId xmlns:a16="http://schemas.microsoft.com/office/drawing/2014/main" id="{9583BC52-D95A-439E-869B-4C7031B7C6C4}"/>
              </a:ext>
            </a:extLst>
          </p:cNvPr>
          <p:cNvSpPr txBox="1">
            <a:spLocks noChangeArrowheads="1"/>
          </p:cNvSpPr>
          <p:nvPr/>
        </p:nvSpPr>
        <p:spPr bwMode="auto">
          <a:xfrm>
            <a:off x="11540254" y="4380016"/>
            <a:ext cx="545021" cy="3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pPr>
              <a:lnSpc>
                <a:spcPct val="120000"/>
              </a:lnSpc>
              <a:spcBef>
                <a:spcPct val="5000"/>
              </a:spcBef>
            </a:pPr>
            <a:r>
              <a:rPr lang="en-US" altLang="zh-TW" sz="1800" dirty="0">
                <a:solidFill>
                  <a:srgbClr val="0000CC"/>
                </a:solidFill>
              </a:rPr>
              <a:t>--- (a)</a:t>
            </a:r>
          </a:p>
        </p:txBody>
      </p:sp>
      <p:sp>
        <p:nvSpPr>
          <p:cNvPr id="60" name="Text Box 33">
            <a:extLst>
              <a:ext uri="{FF2B5EF4-FFF2-40B4-BE49-F238E27FC236}">
                <a16:creationId xmlns:a16="http://schemas.microsoft.com/office/drawing/2014/main" id="{DAA14F12-B12E-4776-B94B-D02FB0DBACE7}"/>
              </a:ext>
            </a:extLst>
          </p:cNvPr>
          <p:cNvSpPr txBox="1">
            <a:spLocks noChangeArrowheads="1"/>
          </p:cNvSpPr>
          <p:nvPr/>
        </p:nvSpPr>
        <p:spPr bwMode="auto">
          <a:xfrm>
            <a:off x="11564122" y="5173441"/>
            <a:ext cx="557845" cy="3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pPr>
              <a:lnSpc>
                <a:spcPct val="120000"/>
              </a:lnSpc>
              <a:spcBef>
                <a:spcPct val="5000"/>
              </a:spcBef>
            </a:pPr>
            <a:r>
              <a:rPr lang="en-US" altLang="zh-TW" sz="1800" dirty="0">
                <a:solidFill>
                  <a:srgbClr val="0000CC"/>
                </a:solidFill>
              </a:rPr>
              <a:t>--- (b)</a:t>
            </a:r>
          </a:p>
        </p:txBody>
      </p:sp>
      <p:sp>
        <p:nvSpPr>
          <p:cNvPr id="61" name="Text Box 33">
            <a:extLst>
              <a:ext uri="{FF2B5EF4-FFF2-40B4-BE49-F238E27FC236}">
                <a16:creationId xmlns:a16="http://schemas.microsoft.com/office/drawing/2014/main" id="{552A483D-3F78-4E8D-88C3-D8743A18978C}"/>
              </a:ext>
            </a:extLst>
          </p:cNvPr>
          <p:cNvSpPr txBox="1">
            <a:spLocks noChangeArrowheads="1"/>
          </p:cNvSpPr>
          <p:nvPr/>
        </p:nvSpPr>
        <p:spPr bwMode="auto">
          <a:xfrm>
            <a:off x="11171053" y="6104294"/>
            <a:ext cx="545021" cy="3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pPr>
              <a:lnSpc>
                <a:spcPct val="120000"/>
              </a:lnSpc>
              <a:spcBef>
                <a:spcPct val="5000"/>
              </a:spcBef>
            </a:pPr>
            <a:r>
              <a:rPr lang="en-US" altLang="zh-TW" sz="1800" dirty="0">
                <a:solidFill>
                  <a:srgbClr val="0000CC"/>
                </a:solidFill>
              </a:rPr>
              <a:t>--- (c)</a:t>
            </a:r>
          </a:p>
        </p:txBody>
      </p:sp>
    </p:spTree>
    <p:extLst>
      <p:ext uri="{BB962C8B-B14F-4D97-AF65-F5344CB8AC3E}">
        <p14:creationId xmlns:p14="http://schemas.microsoft.com/office/powerpoint/2010/main" val="281384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23"/>
                                        </p:tgtEl>
                                        <p:attrNameLst>
                                          <p:attrName>style.visibility</p:attrName>
                                        </p:attrNameLst>
                                      </p:cBhvr>
                                      <p:to>
                                        <p:strVal val="visible"/>
                                      </p:to>
                                    </p:set>
                                    <p:animEffect transition="in" filter="wipe(left)">
                                      <p:cBhvr>
                                        <p:cTn id="7" dur="500"/>
                                        <p:tgtEl>
                                          <p:spTgt spid="133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315"/>
                                        </p:tgtEl>
                                        <p:attrNameLst>
                                          <p:attrName>style.visibility</p:attrName>
                                        </p:attrNameLst>
                                      </p:cBhvr>
                                      <p:to>
                                        <p:strVal val="visible"/>
                                      </p:to>
                                    </p:set>
                                    <p:animEffect transition="in" filter="wipe(left)">
                                      <p:cBhvr>
                                        <p:cTn id="11" dur="500"/>
                                        <p:tgtEl>
                                          <p:spTgt spid="133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72070"/>
                                        </p:tgtEl>
                                        <p:attrNameLst>
                                          <p:attrName>style.visibility</p:attrName>
                                        </p:attrNameLst>
                                      </p:cBhvr>
                                      <p:to>
                                        <p:strVal val="visible"/>
                                      </p:to>
                                    </p:set>
                                    <p:animEffect transition="in" filter="wipe(left)">
                                      <p:cBhvr>
                                        <p:cTn id="20" dur="500"/>
                                        <p:tgtEl>
                                          <p:spTgt spid="47207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72071"/>
                                        </p:tgtEl>
                                        <p:attrNameLst>
                                          <p:attrName>style.visibility</p:attrName>
                                        </p:attrNameLst>
                                      </p:cBhvr>
                                      <p:to>
                                        <p:strVal val="visible"/>
                                      </p:to>
                                    </p:set>
                                    <p:animEffect transition="in" filter="wipe(left)">
                                      <p:cBhvr>
                                        <p:cTn id="29" dur="500"/>
                                        <p:tgtEl>
                                          <p:spTgt spid="472071"/>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250"/>
                                        <p:tgtEl>
                                          <p:spTgt spid="46"/>
                                        </p:tgtEl>
                                      </p:cBhvr>
                                    </p:animEffect>
                                  </p:childTnLst>
                                </p:cTn>
                              </p:par>
                            </p:childTnLst>
                          </p:cTn>
                        </p:par>
                        <p:par>
                          <p:cTn id="34" fill="hold">
                            <p:stCondLst>
                              <p:cond delay="1750"/>
                            </p:stCondLst>
                            <p:childTnLst>
                              <p:par>
                                <p:cTn id="35" presetID="2" presetClass="entr" presetSubtype="12"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2250"/>
                            </p:stCondLst>
                            <p:childTnLst>
                              <p:par>
                                <p:cTn id="40" presetID="2" presetClass="entr" presetSubtype="12"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0-#ppt_w/2"/>
                                          </p:val>
                                        </p:tav>
                                        <p:tav tm="100000">
                                          <p:val>
                                            <p:strVal val="#ppt_x"/>
                                          </p:val>
                                        </p:tav>
                                      </p:tavLst>
                                    </p:anim>
                                    <p:anim calcmode="lin" valueType="num">
                                      <p:cBhvr additive="base">
                                        <p:cTn id="4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500"/>
                                        <p:tgtEl>
                                          <p:spTgt spid="23"/>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500"/>
                                        <p:tgtEl>
                                          <p:spTgt spid="4"/>
                                        </p:tgtEl>
                                      </p:cBhvr>
                                    </p:animEffect>
                                  </p:childTnLst>
                                </p:cTn>
                              </p:par>
                            </p:childTnLst>
                          </p:cTn>
                        </p:par>
                        <p:par>
                          <p:cTn id="53" fill="hold">
                            <p:stCondLst>
                              <p:cond delay="1000"/>
                            </p:stCondLst>
                            <p:childTnLst>
                              <p:par>
                                <p:cTn id="54" presetID="22" presetClass="entr" presetSubtype="8" fill="hold"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left)">
                                      <p:cBhvr>
                                        <p:cTn id="56" dur="500"/>
                                        <p:tgtEl>
                                          <p:spTgt spid="5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72083"/>
                                        </p:tgtEl>
                                        <p:attrNameLst>
                                          <p:attrName>style.visibility</p:attrName>
                                        </p:attrNameLst>
                                      </p:cBhvr>
                                      <p:to>
                                        <p:strVal val="visible"/>
                                      </p:to>
                                    </p:set>
                                    <p:animEffect transition="in" filter="wipe(left)">
                                      <p:cBhvr>
                                        <p:cTn id="61" dur="500"/>
                                        <p:tgtEl>
                                          <p:spTgt spid="472083"/>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472082"/>
                                        </p:tgtEl>
                                        <p:attrNameLst>
                                          <p:attrName>style.visibility</p:attrName>
                                        </p:attrNameLst>
                                      </p:cBhvr>
                                      <p:to>
                                        <p:strVal val="visible"/>
                                      </p:to>
                                    </p:set>
                                    <p:animEffect transition="in" filter="wipe(left)">
                                      <p:cBhvr>
                                        <p:cTn id="65" dur="500"/>
                                        <p:tgtEl>
                                          <p:spTgt spid="472082"/>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wipe(left)">
                                      <p:cBhvr>
                                        <p:cTn id="69" dur="250"/>
                                        <p:tgtEl>
                                          <p:spTgt spid="56"/>
                                        </p:tgtEl>
                                      </p:cBhvr>
                                    </p:animEffect>
                                  </p:childTnLst>
                                </p:cTn>
                              </p:par>
                            </p:childTnLst>
                          </p:cTn>
                        </p:par>
                        <p:par>
                          <p:cTn id="70" fill="hold">
                            <p:stCondLst>
                              <p:cond delay="1250"/>
                            </p:stCondLst>
                            <p:childTnLst>
                              <p:par>
                                <p:cTn id="71" presetID="22" presetClass="entr" presetSubtype="1" fill="hold" nodeType="after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wipe(up)">
                                      <p:cBhvr>
                                        <p:cTn id="73" dur="500"/>
                                        <p:tgtEl>
                                          <p:spTgt spid="5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3331"/>
                                        </p:tgtEl>
                                        <p:attrNameLst>
                                          <p:attrName>style.visibility</p:attrName>
                                        </p:attrNameLst>
                                      </p:cBhvr>
                                      <p:to>
                                        <p:strVal val="visible"/>
                                      </p:to>
                                    </p:set>
                                    <p:animEffect transition="in" filter="wipe(left)">
                                      <p:cBhvr>
                                        <p:cTn id="78" dur="500"/>
                                        <p:tgtEl>
                                          <p:spTgt spid="13331"/>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472073"/>
                                        </p:tgtEl>
                                        <p:attrNameLst>
                                          <p:attrName>style.visibility</p:attrName>
                                        </p:attrNameLst>
                                      </p:cBhvr>
                                      <p:to>
                                        <p:strVal val="visible"/>
                                      </p:to>
                                    </p:set>
                                    <p:animEffect transition="in" filter="wipe(left)">
                                      <p:cBhvr>
                                        <p:cTn id="82" dur="500"/>
                                        <p:tgtEl>
                                          <p:spTgt spid="472073"/>
                                        </p:tgtEl>
                                      </p:cBhvr>
                                    </p:animEffect>
                                  </p:childTnLst>
                                </p:cTn>
                              </p:par>
                            </p:childTnLst>
                          </p:cTn>
                        </p:par>
                        <p:par>
                          <p:cTn id="83" fill="hold">
                            <p:stCondLst>
                              <p:cond delay="1000"/>
                            </p:stCondLst>
                            <p:childTnLst>
                              <p:par>
                                <p:cTn id="84" presetID="22" presetClass="entr" presetSubtype="2" fill="hold" grpId="0" nodeType="after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wipe(right)">
                                      <p:cBhvr>
                                        <p:cTn id="86" dur="500"/>
                                        <p:tgtEl>
                                          <p:spTgt spid="6"/>
                                        </p:tgtEl>
                                      </p:cBhvr>
                                    </p:animEffect>
                                  </p:childTnLst>
                                </p:cTn>
                              </p:par>
                            </p:childTnLst>
                          </p:cTn>
                        </p:par>
                        <p:par>
                          <p:cTn id="87" fill="hold">
                            <p:stCondLst>
                              <p:cond delay="1500"/>
                            </p:stCondLst>
                            <p:childTnLst>
                              <p:par>
                                <p:cTn id="88" presetID="22" presetClass="entr" presetSubtype="8" fill="hold" nodeType="afterEffect">
                                  <p:stCondLst>
                                    <p:cond delay="0"/>
                                  </p:stCondLst>
                                  <p:childTnLst>
                                    <p:set>
                                      <p:cBhvr>
                                        <p:cTn id="89" dur="1" fill="hold">
                                          <p:stCondLst>
                                            <p:cond delay="0"/>
                                          </p:stCondLst>
                                        </p:cTn>
                                        <p:tgtEl>
                                          <p:spTgt spid="472074"/>
                                        </p:tgtEl>
                                        <p:attrNameLst>
                                          <p:attrName>style.visibility</p:attrName>
                                        </p:attrNameLst>
                                      </p:cBhvr>
                                      <p:to>
                                        <p:strVal val="visible"/>
                                      </p:to>
                                    </p:set>
                                    <p:animEffect transition="in" filter="wipe(left)">
                                      <p:cBhvr>
                                        <p:cTn id="90" dur="500"/>
                                        <p:tgtEl>
                                          <p:spTgt spid="472074"/>
                                        </p:tgtEl>
                                      </p:cBhvr>
                                    </p:animEffect>
                                  </p:childTnLst>
                                </p:cTn>
                              </p:par>
                            </p:childTnLst>
                          </p:cTn>
                        </p:par>
                        <p:par>
                          <p:cTn id="91" fill="hold">
                            <p:stCondLst>
                              <p:cond delay="2000"/>
                            </p:stCondLst>
                            <p:childTnLst>
                              <p:par>
                                <p:cTn id="92" presetID="22" presetClass="entr" presetSubtype="8" fill="hold" grpId="0" nodeType="afterEffect">
                                  <p:stCondLst>
                                    <p:cond delay="250"/>
                                  </p:stCondLst>
                                  <p:childTnLst>
                                    <p:set>
                                      <p:cBhvr>
                                        <p:cTn id="93" dur="1" fill="hold">
                                          <p:stCondLst>
                                            <p:cond delay="0"/>
                                          </p:stCondLst>
                                        </p:cTn>
                                        <p:tgtEl>
                                          <p:spTgt spid="59"/>
                                        </p:tgtEl>
                                        <p:attrNameLst>
                                          <p:attrName>style.visibility</p:attrName>
                                        </p:attrNameLst>
                                      </p:cBhvr>
                                      <p:to>
                                        <p:strVal val="visible"/>
                                      </p:to>
                                    </p:set>
                                    <p:animEffect transition="in" filter="wipe(left)">
                                      <p:cBhvr>
                                        <p:cTn id="94" dur="250"/>
                                        <p:tgtEl>
                                          <p:spTgt spid="5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left)">
                                      <p:cBhvr>
                                        <p:cTn id="99" dur="500"/>
                                        <p:tgtEl>
                                          <p:spTgt spid="53"/>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472075"/>
                                        </p:tgtEl>
                                        <p:attrNameLst>
                                          <p:attrName>style.visibility</p:attrName>
                                        </p:attrNameLst>
                                      </p:cBhvr>
                                      <p:to>
                                        <p:strVal val="visible"/>
                                      </p:to>
                                    </p:set>
                                    <p:animEffect transition="in" filter="wipe(left)">
                                      <p:cBhvr>
                                        <p:cTn id="104" dur="500"/>
                                        <p:tgtEl>
                                          <p:spTgt spid="472075"/>
                                        </p:tgtEl>
                                      </p:cBhvr>
                                    </p:animEffect>
                                  </p:childTnLst>
                                </p:cTn>
                              </p:par>
                            </p:childTnLst>
                          </p:cTn>
                        </p:par>
                        <p:par>
                          <p:cTn id="105" fill="hold">
                            <p:stCondLst>
                              <p:cond delay="500"/>
                            </p:stCondLst>
                            <p:childTnLst>
                              <p:par>
                                <p:cTn id="106" presetID="22" presetClass="entr" presetSubtype="8"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left)">
                                      <p:cBhvr>
                                        <p:cTn id="108" dur="250"/>
                                        <p:tgtEl>
                                          <p:spTgt spid="60"/>
                                        </p:tgtEl>
                                      </p:cBhvr>
                                    </p:animEffect>
                                  </p:childTnLst>
                                </p:cTn>
                              </p:par>
                            </p:childTnLst>
                          </p:cTn>
                        </p:par>
                        <p:par>
                          <p:cTn id="109" fill="hold">
                            <p:stCondLst>
                              <p:cond delay="750"/>
                            </p:stCondLst>
                            <p:childTnLst>
                              <p:par>
                                <p:cTn id="110" presetID="2" presetClass="entr" presetSubtype="3" fill="hold" nodeType="after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additive="base">
                                        <p:cTn id="112" dur="500" fill="hold"/>
                                        <p:tgtEl>
                                          <p:spTgt spid="50"/>
                                        </p:tgtEl>
                                        <p:attrNameLst>
                                          <p:attrName>ppt_x</p:attrName>
                                        </p:attrNameLst>
                                      </p:cBhvr>
                                      <p:tavLst>
                                        <p:tav tm="0">
                                          <p:val>
                                            <p:strVal val="1+#ppt_w/2"/>
                                          </p:val>
                                        </p:tav>
                                        <p:tav tm="100000">
                                          <p:val>
                                            <p:strVal val="#ppt_x"/>
                                          </p:val>
                                        </p:tav>
                                      </p:tavLst>
                                    </p:anim>
                                    <p:anim calcmode="lin" valueType="num">
                                      <p:cBhvr additive="base">
                                        <p:cTn id="113" dur="500" fill="hold"/>
                                        <p:tgtEl>
                                          <p:spTgt spid="50"/>
                                        </p:tgtEl>
                                        <p:attrNameLst>
                                          <p:attrName>ppt_y</p:attrName>
                                        </p:attrNameLst>
                                      </p:cBhvr>
                                      <p:tavLst>
                                        <p:tav tm="0">
                                          <p:val>
                                            <p:strVal val="0-#ppt_h/2"/>
                                          </p:val>
                                        </p:tav>
                                        <p:tav tm="100000">
                                          <p:val>
                                            <p:strVal val="#ppt_y"/>
                                          </p:val>
                                        </p:tav>
                                      </p:tavLst>
                                    </p:anim>
                                  </p:childTnLst>
                                </p:cTn>
                              </p:par>
                            </p:childTnLst>
                          </p:cTn>
                        </p:par>
                        <p:par>
                          <p:cTn id="114" fill="hold">
                            <p:stCondLst>
                              <p:cond delay="1250"/>
                            </p:stCondLst>
                            <p:childTnLst>
                              <p:par>
                                <p:cTn id="115" presetID="2" presetClass="entr" presetSubtype="9" fill="hold" nodeType="afterEffect">
                                  <p:stCondLst>
                                    <p:cond delay="0"/>
                                  </p:stCondLst>
                                  <p:childTnLst>
                                    <p:set>
                                      <p:cBhvr>
                                        <p:cTn id="116" dur="1" fill="hold">
                                          <p:stCondLst>
                                            <p:cond delay="0"/>
                                          </p:stCondLst>
                                        </p:cTn>
                                        <p:tgtEl>
                                          <p:spTgt spid="49"/>
                                        </p:tgtEl>
                                        <p:attrNameLst>
                                          <p:attrName>style.visibility</p:attrName>
                                        </p:attrNameLst>
                                      </p:cBhvr>
                                      <p:to>
                                        <p:strVal val="visible"/>
                                      </p:to>
                                    </p:set>
                                    <p:anim calcmode="lin" valueType="num">
                                      <p:cBhvr additive="base">
                                        <p:cTn id="117" dur="500" fill="hold"/>
                                        <p:tgtEl>
                                          <p:spTgt spid="49"/>
                                        </p:tgtEl>
                                        <p:attrNameLst>
                                          <p:attrName>ppt_x</p:attrName>
                                        </p:attrNameLst>
                                      </p:cBhvr>
                                      <p:tavLst>
                                        <p:tav tm="0">
                                          <p:val>
                                            <p:strVal val="0-#ppt_w/2"/>
                                          </p:val>
                                        </p:tav>
                                        <p:tav tm="100000">
                                          <p:val>
                                            <p:strVal val="#ppt_x"/>
                                          </p:val>
                                        </p:tav>
                                      </p:tavLst>
                                    </p:anim>
                                    <p:anim calcmode="lin" valueType="num">
                                      <p:cBhvr additive="base">
                                        <p:cTn id="118" dur="500" fill="hold"/>
                                        <p:tgtEl>
                                          <p:spTgt spid="49"/>
                                        </p:tgtEl>
                                        <p:attrNameLst>
                                          <p:attrName>ppt_y</p:attrName>
                                        </p:attrNameLst>
                                      </p:cBhvr>
                                      <p:tavLst>
                                        <p:tav tm="0">
                                          <p:val>
                                            <p:strVal val="0-#ppt_h/2"/>
                                          </p:val>
                                        </p:tav>
                                        <p:tav tm="100000">
                                          <p:val>
                                            <p:strVal val="#ppt_y"/>
                                          </p:val>
                                        </p:tav>
                                      </p:tavLst>
                                    </p:anim>
                                  </p:childTnLst>
                                </p:cTn>
                              </p:par>
                            </p:childTnLst>
                          </p:cTn>
                        </p:par>
                        <p:par>
                          <p:cTn id="119" fill="hold">
                            <p:stCondLst>
                              <p:cond delay="1750"/>
                            </p:stCondLst>
                            <p:childTnLst>
                              <p:par>
                                <p:cTn id="120" presetID="2" presetClass="entr" presetSubtype="3" fill="hold" nodeType="afterEffect">
                                  <p:stCondLst>
                                    <p:cond delay="0"/>
                                  </p:stCondLst>
                                  <p:childTnLst>
                                    <p:set>
                                      <p:cBhvr>
                                        <p:cTn id="121" dur="1" fill="hold">
                                          <p:stCondLst>
                                            <p:cond delay="0"/>
                                          </p:stCondLst>
                                        </p:cTn>
                                        <p:tgtEl>
                                          <p:spTgt spid="52"/>
                                        </p:tgtEl>
                                        <p:attrNameLst>
                                          <p:attrName>style.visibility</p:attrName>
                                        </p:attrNameLst>
                                      </p:cBhvr>
                                      <p:to>
                                        <p:strVal val="visible"/>
                                      </p:to>
                                    </p:set>
                                    <p:anim calcmode="lin" valueType="num">
                                      <p:cBhvr additive="base">
                                        <p:cTn id="122" dur="500" fill="hold"/>
                                        <p:tgtEl>
                                          <p:spTgt spid="52"/>
                                        </p:tgtEl>
                                        <p:attrNameLst>
                                          <p:attrName>ppt_x</p:attrName>
                                        </p:attrNameLst>
                                      </p:cBhvr>
                                      <p:tavLst>
                                        <p:tav tm="0">
                                          <p:val>
                                            <p:strVal val="1+#ppt_w/2"/>
                                          </p:val>
                                        </p:tav>
                                        <p:tav tm="100000">
                                          <p:val>
                                            <p:strVal val="#ppt_x"/>
                                          </p:val>
                                        </p:tav>
                                      </p:tavLst>
                                    </p:anim>
                                    <p:anim calcmode="lin" valueType="num">
                                      <p:cBhvr additive="base">
                                        <p:cTn id="123" dur="500" fill="hold"/>
                                        <p:tgtEl>
                                          <p:spTgt spid="52"/>
                                        </p:tgtEl>
                                        <p:attrNameLst>
                                          <p:attrName>ppt_y</p:attrName>
                                        </p:attrNameLst>
                                      </p:cBhvr>
                                      <p:tavLst>
                                        <p:tav tm="0">
                                          <p:val>
                                            <p:strVal val="0-#ppt_h/2"/>
                                          </p:val>
                                        </p:tav>
                                        <p:tav tm="100000">
                                          <p:val>
                                            <p:strVal val="#ppt_y"/>
                                          </p:val>
                                        </p:tav>
                                      </p:tavLst>
                                    </p:anim>
                                  </p:childTnLst>
                                </p:cTn>
                              </p:par>
                            </p:childTnLst>
                          </p:cTn>
                        </p:par>
                        <p:par>
                          <p:cTn id="124" fill="hold">
                            <p:stCondLst>
                              <p:cond delay="2250"/>
                            </p:stCondLst>
                            <p:childTnLst>
                              <p:par>
                                <p:cTn id="125" presetID="2" presetClass="entr" presetSubtype="9"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additive="base">
                                        <p:cTn id="127" dur="500" fill="hold"/>
                                        <p:tgtEl>
                                          <p:spTgt spid="51"/>
                                        </p:tgtEl>
                                        <p:attrNameLst>
                                          <p:attrName>ppt_x</p:attrName>
                                        </p:attrNameLst>
                                      </p:cBhvr>
                                      <p:tavLst>
                                        <p:tav tm="0">
                                          <p:val>
                                            <p:strVal val="0-#ppt_w/2"/>
                                          </p:val>
                                        </p:tav>
                                        <p:tav tm="100000">
                                          <p:val>
                                            <p:strVal val="#ppt_x"/>
                                          </p:val>
                                        </p:tav>
                                      </p:tavLst>
                                    </p:anim>
                                    <p:anim calcmode="lin" valueType="num">
                                      <p:cBhvr additive="base">
                                        <p:cTn id="128" dur="500" fill="hold"/>
                                        <p:tgtEl>
                                          <p:spTgt spid="51"/>
                                        </p:tgtEl>
                                        <p:attrNameLst>
                                          <p:attrName>ppt_y</p:attrName>
                                        </p:attrNameLst>
                                      </p:cBhvr>
                                      <p:tavLst>
                                        <p:tav tm="0">
                                          <p:val>
                                            <p:strVal val="0-#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44"/>
                                        </p:tgtEl>
                                        <p:attrNameLst>
                                          <p:attrName>style.visibility</p:attrName>
                                        </p:attrNameLst>
                                      </p:cBhvr>
                                      <p:to>
                                        <p:strVal val="visible"/>
                                      </p:to>
                                    </p:set>
                                    <p:animEffect transition="in" filter="wipe(left)">
                                      <p:cBhvr>
                                        <p:cTn id="133" dur="500"/>
                                        <p:tgtEl>
                                          <p:spTgt spid="44"/>
                                        </p:tgtEl>
                                      </p:cBhvr>
                                    </p:animEffect>
                                  </p:childTnLst>
                                </p:cTn>
                              </p:par>
                            </p:childTnLst>
                          </p:cTn>
                        </p:par>
                        <p:par>
                          <p:cTn id="134" fill="hold">
                            <p:stCondLst>
                              <p:cond delay="500"/>
                            </p:stCondLst>
                            <p:childTnLst>
                              <p:par>
                                <p:cTn id="135" presetID="22" presetClass="entr" presetSubtype="8" fill="hold" grpId="0" nodeType="afterEffect">
                                  <p:stCondLst>
                                    <p:cond delay="0"/>
                                  </p:stCondLst>
                                  <p:childTnLst>
                                    <p:set>
                                      <p:cBhvr>
                                        <p:cTn id="136" dur="1" fill="hold">
                                          <p:stCondLst>
                                            <p:cond delay="0"/>
                                          </p:stCondLst>
                                        </p:cTn>
                                        <p:tgtEl>
                                          <p:spTgt spid="45"/>
                                        </p:tgtEl>
                                        <p:attrNameLst>
                                          <p:attrName>style.visibility</p:attrName>
                                        </p:attrNameLst>
                                      </p:cBhvr>
                                      <p:to>
                                        <p:strVal val="visible"/>
                                      </p:to>
                                    </p:set>
                                    <p:animEffect transition="in" filter="wipe(left)">
                                      <p:cBhvr>
                                        <p:cTn id="137" dur="500"/>
                                        <p:tgtEl>
                                          <p:spTgt spid="45"/>
                                        </p:tgtEl>
                                      </p:cBhvr>
                                    </p:animEffect>
                                  </p:childTnLst>
                                </p:cTn>
                              </p:par>
                            </p:childTnLst>
                          </p:cTn>
                        </p:par>
                        <p:par>
                          <p:cTn id="138" fill="hold">
                            <p:stCondLst>
                              <p:cond delay="1000"/>
                            </p:stCondLst>
                            <p:childTnLst>
                              <p:par>
                                <p:cTn id="139" presetID="22" presetClass="entr" presetSubtype="8" fill="hold" nodeType="afterEffect">
                                  <p:stCondLst>
                                    <p:cond delay="0"/>
                                  </p:stCondLst>
                                  <p:childTnLst>
                                    <p:set>
                                      <p:cBhvr>
                                        <p:cTn id="140" dur="1" fill="hold">
                                          <p:stCondLst>
                                            <p:cond delay="0"/>
                                          </p:stCondLst>
                                        </p:cTn>
                                        <p:tgtEl>
                                          <p:spTgt spid="472067"/>
                                        </p:tgtEl>
                                        <p:attrNameLst>
                                          <p:attrName>style.visibility</p:attrName>
                                        </p:attrNameLst>
                                      </p:cBhvr>
                                      <p:to>
                                        <p:strVal val="visible"/>
                                      </p:to>
                                    </p:set>
                                    <p:animEffect transition="in" filter="wipe(left)">
                                      <p:cBhvr>
                                        <p:cTn id="141" dur="500"/>
                                        <p:tgtEl>
                                          <p:spTgt spid="472067"/>
                                        </p:tgtEl>
                                      </p:cBhvr>
                                    </p:animEffect>
                                  </p:childTnLst>
                                </p:cTn>
                              </p:par>
                            </p:childTnLst>
                          </p:cTn>
                        </p:par>
                        <p:par>
                          <p:cTn id="142" fill="hold">
                            <p:stCondLst>
                              <p:cond delay="1500"/>
                            </p:stCondLst>
                            <p:childTnLst>
                              <p:par>
                                <p:cTn id="143" presetID="22" presetClass="entr" presetSubtype="8" fill="hold" grpId="0" nodeType="afterEffect">
                                  <p:stCondLst>
                                    <p:cond delay="0"/>
                                  </p:stCondLst>
                                  <p:childTnLst>
                                    <p:set>
                                      <p:cBhvr>
                                        <p:cTn id="144" dur="1" fill="hold">
                                          <p:stCondLst>
                                            <p:cond delay="0"/>
                                          </p:stCondLst>
                                        </p:cTn>
                                        <p:tgtEl>
                                          <p:spTgt spid="57"/>
                                        </p:tgtEl>
                                        <p:attrNameLst>
                                          <p:attrName>style.visibility</p:attrName>
                                        </p:attrNameLst>
                                      </p:cBhvr>
                                      <p:to>
                                        <p:strVal val="visible"/>
                                      </p:to>
                                    </p:set>
                                    <p:animEffect transition="in" filter="wipe(left)">
                                      <p:cBhvr>
                                        <p:cTn id="145" dur="250"/>
                                        <p:tgtEl>
                                          <p:spTgt spid="57"/>
                                        </p:tgtEl>
                                      </p:cBhvr>
                                    </p:animEffect>
                                  </p:childTnLst>
                                </p:cTn>
                              </p:par>
                            </p:childTnLst>
                          </p:cTn>
                        </p:par>
                        <p:par>
                          <p:cTn id="146" fill="hold">
                            <p:stCondLst>
                              <p:cond delay="1750"/>
                            </p:stCondLst>
                            <p:childTnLst>
                              <p:par>
                                <p:cTn id="147" presetID="22" presetClass="entr" presetSubtype="8" fill="hold" nodeType="after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wipe(left)">
                                      <p:cBhvr>
                                        <p:cTn id="149" dur="500"/>
                                        <p:tgtEl>
                                          <p:spTgt spid="32"/>
                                        </p:tgtEl>
                                      </p:cBhvr>
                                    </p:animEffect>
                                  </p:childTnLst>
                                </p:cTn>
                              </p:par>
                            </p:childTnLst>
                          </p:cTn>
                        </p:par>
                        <p:par>
                          <p:cTn id="150" fill="hold">
                            <p:stCondLst>
                              <p:cond delay="2250"/>
                            </p:stCondLst>
                            <p:childTnLst>
                              <p:par>
                                <p:cTn id="151" presetID="22" presetClass="entr" presetSubtype="8" fill="hold" nodeType="afterEffect">
                                  <p:stCondLst>
                                    <p:cond delay="250"/>
                                  </p:stCondLst>
                                  <p:childTnLst>
                                    <p:set>
                                      <p:cBhvr>
                                        <p:cTn id="152" dur="1" fill="hold">
                                          <p:stCondLst>
                                            <p:cond delay="0"/>
                                          </p:stCondLst>
                                        </p:cTn>
                                        <p:tgtEl>
                                          <p:spTgt spid="38"/>
                                        </p:tgtEl>
                                        <p:attrNameLst>
                                          <p:attrName>style.visibility</p:attrName>
                                        </p:attrNameLst>
                                      </p:cBhvr>
                                      <p:to>
                                        <p:strVal val="visible"/>
                                      </p:to>
                                    </p:set>
                                    <p:animEffect transition="in" filter="wipe(left)">
                                      <p:cBhvr>
                                        <p:cTn id="153" dur="500"/>
                                        <p:tgtEl>
                                          <p:spTgt spid="38"/>
                                        </p:tgtEl>
                                      </p:cBhvr>
                                    </p:animEffect>
                                  </p:childTnLst>
                                </p:cTn>
                              </p:par>
                            </p:childTnLst>
                          </p:cTn>
                        </p:par>
                      </p:childTnLst>
                    </p:cTn>
                  </p:par>
                  <p:par>
                    <p:cTn id="154" fill="hold">
                      <p:stCondLst>
                        <p:cond delay="indefinite"/>
                      </p:stCondLst>
                      <p:childTnLst>
                        <p:par>
                          <p:cTn id="155" fill="hold">
                            <p:stCondLst>
                              <p:cond delay="0"/>
                            </p:stCondLst>
                            <p:childTnLst>
                              <p:par>
                                <p:cTn id="156" presetID="2" presetClass="entr" presetSubtype="9" fill="hold" nodeType="clickEffect">
                                  <p:stCondLst>
                                    <p:cond delay="0"/>
                                  </p:stCondLst>
                                  <p:childTnLst>
                                    <p:set>
                                      <p:cBhvr>
                                        <p:cTn id="157" dur="1" fill="hold">
                                          <p:stCondLst>
                                            <p:cond delay="0"/>
                                          </p:stCondLst>
                                        </p:cTn>
                                        <p:tgtEl>
                                          <p:spTgt spid="3"/>
                                        </p:tgtEl>
                                        <p:attrNameLst>
                                          <p:attrName>style.visibility</p:attrName>
                                        </p:attrNameLst>
                                      </p:cBhvr>
                                      <p:to>
                                        <p:strVal val="visible"/>
                                      </p:to>
                                    </p:set>
                                    <p:anim calcmode="lin" valueType="num">
                                      <p:cBhvr additive="base">
                                        <p:cTn id="158" dur="500" fill="hold"/>
                                        <p:tgtEl>
                                          <p:spTgt spid="3"/>
                                        </p:tgtEl>
                                        <p:attrNameLst>
                                          <p:attrName>ppt_x</p:attrName>
                                        </p:attrNameLst>
                                      </p:cBhvr>
                                      <p:tavLst>
                                        <p:tav tm="0">
                                          <p:val>
                                            <p:strVal val="0-#ppt_w/2"/>
                                          </p:val>
                                        </p:tav>
                                        <p:tav tm="100000">
                                          <p:val>
                                            <p:strVal val="#ppt_x"/>
                                          </p:val>
                                        </p:tav>
                                      </p:tavLst>
                                    </p:anim>
                                    <p:anim calcmode="lin" valueType="num">
                                      <p:cBhvr additive="base">
                                        <p:cTn id="159" dur="500" fill="hold"/>
                                        <p:tgtEl>
                                          <p:spTgt spid="3"/>
                                        </p:tgtEl>
                                        <p:attrNameLst>
                                          <p:attrName>ppt_y</p:attrName>
                                        </p:attrNameLst>
                                      </p:cBhvr>
                                      <p:tavLst>
                                        <p:tav tm="0">
                                          <p:val>
                                            <p:strVal val="0-#ppt_h/2"/>
                                          </p:val>
                                        </p:tav>
                                        <p:tav tm="100000">
                                          <p:val>
                                            <p:strVal val="#ppt_y"/>
                                          </p:val>
                                        </p:tav>
                                      </p:tavLst>
                                    </p:anim>
                                  </p:childTnLst>
                                </p:cTn>
                              </p:par>
                            </p:childTnLst>
                          </p:cTn>
                        </p:par>
                        <p:par>
                          <p:cTn id="160" fill="hold">
                            <p:stCondLst>
                              <p:cond delay="500"/>
                            </p:stCondLst>
                            <p:childTnLst>
                              <p:par>
                                <p:cTn id="161" presetID="22" presetClass="entr" presetSubtype="8" fill="hold" grpId="0" nodeType="afterEffect">
                                  <p:stCondLst>
                                    <p:cond delay="0"/>
                                  </p:stCondLst>
                                  <p:childTnLst>
                                    <p:set>
                                      <p:cBhvr>
                                        <p:cTn id="162" dur="1" fill="hold">
                                          <p:stCondLst>
                                            <p:cond delay="0"/>
                                          </p:stCondLst>
                                        </p:cTn>
                                        <p:tgtEl>
                                          <p:spTgt spid="61"/>
                                        </p:tgtEl>
                                        <p:attrNameLst>
                                          <p:attrName>style.visibility</p:attrName>
                                        </p:attrNameLst>
                                      </p:cBhvr>
                                      <p:to>
                                        <p:strVal val="visible"/>
                                      </p:to>
                                    </p:set>
                                    <p:animEffect transition="in" filter="wipe(left)">
                                      <p:cBhvr>
                                        <p:cTn id="163" dur="250"/>
                                        <p:tgtEl>
                                          <p:spTgt spid="61"/>
                                        </p:tgtEl>
                                      </p:cBhvr>
                                    </p:animEffect>
                                  </p:childTnLst>
                                </p:cTn>
                              </p:par>
                            </p:childTnLst>
                          </p:cTn>
                        </p:par>
                        <p:par>
                          <p:cTn id="164" fill="hold">
                            <p:stCondLst>
                              <p:cond delay="750"/>
                            </p:stCondLst>
                            <p:childTnLst>
                              <p:par>
                                <p:cTn id="165" presetID="22" presetClass="entr" presetSubtype="8" fill="hold" nodeType="afterEffect">
                                  <p:stCondLst>
                                    <p:cond delay="0"/>
                                  </p:stCondLst>
                                  <p:childTnLst>
                                    <p:set>
                                      <p:cBhvr>
                                        <p:cTn id="166" dur="1" fill="hold">
                                          <p:stCondLst>
                                            <p:cond delay="0"/>
                                          </p:stCondLst>
                                        </p:cTn>
                                        <p:tgtEl>
                                          <p:spTgt spid="42"/>
                                        </p:tgtEl>
                                        <p:attrNameLst>
                                          <p:attrName>style.visibility</p:attrName>
                                        </p:attrNameLst>
                                      </p:cBhvr>
                                      <p:to>
                                        <p:strVal val="visible"/>
                                      </p:to>
                                    </p:set>
                                    <p:animEffect transition="in" filter="wipe(left)">
                                      <p:cBhvr>
                                        <p:cTn id="167" dur="500"/>
                                        <p:tgtEl>
                                          <p:spTgt spid="42"/>
                                        </p:tgtEl>
                                      </p:cBhvr>
                                    </p:animEffect>
                                  </p:childTnLst>
                                </p:cTn>
                              </p:par>
                            </p:childTnLst>
                          </p:cTn>
                        </p:par>
                        <p:par>
                          <p:cTn id="168" fill="hold">
                            <p:stCondLst>
                              <p:cond delay="1250"/>
                            </p:stCondLst>
                            <p:childTnLst>
                              <p:par>
                                <p:cTn id="169" presetID="2" presetClass="entr" presetSubtype="6" fill="hold" nodeType="afterEffect">
                                  <p:stCondLst>
                                    <p:cond delay="0"/>
                                  </p:stCondLst>
                                  <p:childTnLst>
                                    <p:set>
                                      <p:cBhvr>
                                        <p:cTn id="170" dur="1" fill="hold">
                                          <p:stCondLst>
                                            <p:cond delay="0"/>
                                          </p:stCondLst>
                                        </p:cTn>
                                        <p:tgtEl>
                                          <p:spTgt spid="9"/>
                                        </p:tgtEl>
                                        <p:attrNameLst>
                                          <p:attrName>style.visibility</p:attrName>
                                        </p:attrNameLst>
                                      </p:cBhvr>
                                      <p:to>
                                        <p:strVal val="visible"/>
                                      </p:to>
                                    </p:set>
                                    <p:anim calcmode="lin" valueType="num">
                                      <p:cBhvr additive="base">
                                        <p:cTn id="171" dur="500" fill="hold"/>
                                        <p:tgtEl>
                                          <p:spTgt spid="9"/>
                                        </p:tgtEl>
                                        <p:attrNameLst>
                                          <p:attrName>ppt_x</p:attrName>
                                        </p:attrNameLst>
                                      </p:cBhvr>
                                      <p:tavLst>
                                        <p:tav tm="0">
                                          <p:val>
                                            <p:strVal val="1+#ppt_w/2"/>
                                          </p:val>
                                        </p:tav>
                                        <p:tav tm="100000">
                                          <p:val>
                                            <p:strVal val="#ppt_x"/>
                                          </p:val>
                                        </p:tav>
                                      </p:tavLst>
                                    </p:anim>
                                    <p:anim calcmode="lin" valueType="num">
                                      <p:cBhvr additive="base">
                                        <p:cTn id="17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grpId="0" nodeType="clickEffect">
                                  <p:stCondLst>
                                    <p:cond delay="0"/>
                                  </p:stCondLst>
                                  <p:childTnLst>
                                    <p:set>
                                      <p:cBhvr>
                                        <p:cTn id="176" dur="1" fill="hold">
                                          <p:stCondLst>
                                            <p:cond delay="0"/>
                                          </p:stCondLst>
                                        </p:cTn>
                                        <p:tgtEl>
                                          <p:spTgt spid="472084"/>
                                        </p:tgtEl>
                                        <p:attrNameLst>
                                          <p:attrName>style.visibility</p:attrName>
                                        </p:attrNameLst>
                                      </p:cBhvr>
                                      <p:to>
                                        <p:strVal val="visible"/>
                                      </p:to>
                                    </p:set>
                                    <p:animEffect transition="in" filter="wipe(left)">
                                      <p:cBhvr>
                                        <p:cTn id="177" dur="500"/>
                                        <p:tgtEl>
                                          <p:spTgt spid="472084"/>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grpId="0" nodeType="clickEffect">
                                  <p:stCondLst>
                                    <p:cond delay="0"/>
                                  </p:stCondLst>
                                  <p:childTnLst>
                                    <p:set>
                                      <p:cBhvr>
                                        <p:cTn id="181" dur="1" fill="hold">
                                          <p:stCondLst>
                                            <p:cond delay="0"/>
                                          </p:stCondLst>
                                        </p:cTn>
                                        <p:tgtEl>
                                          <p:spTgt spid="7"/>
                                        </p:tgtEl>
                                        <p:attrNameLst>
                                          <p:attrName>style.visibility</p:attrName>
                                        </p:attrNameLst>
                                      </p:cBhvr>
                                      <p:to>
                                        <p:strVal val="visible"/>
                                      </p:to>
                                    </p:set>
                                    <p:animEffect transition="in" filter="wipe(left)">
                                      <p:cBhvr>
                                        <p:cTn id="182" dur="500"/>
                                        <p:tgtEl>
                                          <p:spTgt spid="7"/>
                                        </p:tgtEl>
                                      </p:cBhvr>
                                    </p:animEffect>
                                  </p:childTnLst>
                                </p:cTn>
                              </p:par>
                            </p:childTnLst>
                          </p:cTn>
                        </p:par>
                        <p:par>
                          <p:cTn id="183" fill="hold">
                            <p:stCondLst>
                              <p:cond delay="500"/>
                            </p:stCondLst>
                            <p:childTnLst>
                              <p:par>
                                <p:cTn id="184" presetID="22" presetClass="entr" presetSubtype="4" fill="hold" grpId="0" nodeType="afterEffect">
                                  <p:stCondLst>
                                    <p:cond delay="0"/>
                                  </p:stCondLst>
                                  <p:childTnLst>
                                    <p:set>
                                      <p:cBhvr>
                                        <p:cTn id="185" dur="1" fill="hold">
                                          <p:stCondLst>
                                            <p:cond delay="0"/>
                                          </p:stCondLst>
                                        </p:cTn>
                                        <p:tgtEl>
                                          <p:spTgt spid="43"/>
                                        </p:tgtEl>
                                        <p:attrNameLst>
                                          <p:attrName>style.visibility</p:attrName>
                                        </p:attrNameLst>
                                      </p:cBhvr>
                                      <p:to>
                                        <p:strVal val="visible"/>
                                      </p:to>
                                    </p:set>
                                    <p:animEffect transition="in" filter="wipe(down)">
                                      <p:cBhvr>
                                        <p:cTn id="186" dur="500"/>
                                        <p:tgtEl>
                                          <p:spTgt spid="43"/>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8" fill="hold" grpId="0" nodeType="clickEffect">
                                  <p:stCondLst>
                                    <p:cond delay="0"/>
                                  </p:stCondLst>
                                  <p:childTnLst>
                                    <p:set>
                                      <p:cBhvr>
                                        <p:cTn id="190" dur="1" fill="hold">
                                          <p:stCondLst>
                                            <p:cond delay="0"/>
                                          </p:stCondLst>
                                        </p:cTn>
                                        <p:tgtEl>
                                          <p:spTgt spid="47"/>
                                        </p:tgtEl>
                                        <p:attrNameLst>
                                          <p:attrName>style.visibility</p:attrName>
                                        </p:attrNameLst>
                                      </p:cBhvr>
                                      <p:to>
                                        <p:strVal val="visible"/>
                                      </p:to>
                                    </p:set>
                                    <p:animEffect transition="in" filter="wipe(left)">
                                      <p:cBhvr>
                                        <p:cTn id="191" dur="500"/>
                                        <p:tgtEl>
                                          <p:spTgt spid="47"/>
                                        </p:tgtEl>
                                      </p:cBhvr>
                                    </p:animEffect>
                                  </p:childTnLst>
                                </p:cTn>
                              </p:par>
                            </p:childTnLst>
                          </p:cTn>
                        </p:par>
                        <p:par>
                          <p:cTn id="192" fill="hold">
                            <p:stCondLst>
                              <p:cond delay="500"/>
                            </p:stCondLst>
                            <p:childTnLst>
                              <p:par>
                                <p:cTn id="193" presetID="22" presetClass="entr" presetSubtype="8" fill="hold" grpId="0" nodeType="afterEffect">
                                  <p:stCondLst>
                                    <p:cond delay="0"/>
                                  </p:stCondLst>
                                  <p:childTnLst>
                                    <p:set>
                                      <p:cBhvr>
                                        <p:cTn id="194" dur="1" fill="hold">
                                          <p:stCondLst>
                                            <p:cond delay="0"/>
                                          </p:stCondLst>
                                        </p:cTn>
                                        <p:tgtEl>
                                          <p:spTgt spid="48"/>
                                        </p:tgtEl>
                                        <p:attrNameLst>
                                          <p:attrName>style.visibility</p:attrName>
                                        </p:attrNameLst>
                                      </p:cBhvr>
                                      <p:to>
                                        <p:strVal val="visible"/>
                                      </p:to>
                                    </p:set>
                                    <p:animEffect transition="in" filter="wipe(left)">
                                      <p:cBhvr>
                                        <p:cTn id="19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 grpId="0" animBg="1"/>
      <p:bldP spid="13323" grpId="0"/>
      <p:bldP spid="472073" grpId="0"/>
      <p:bldP spid="13331" grpId="0" animBg="1"/>
      <p:bldP spid="472083" grpId="0"/>
      <p:bldP spid="472084" grpId="0"/>
      <p:bldP spid="21" grpId="0"/>
      <p:bldP spid="22" grpId="0"/>
      <p:bldP spid="23" grpId="0"/>
      <p:bldP spid="6" grpId="0" animBg="1"/>
      <p:bldP spid="7" grpId="0"/>
      <p:bldP spid="44" grpId="0"/>
      <p:bldP spid="45" grpId="0" animBg="1"/>
      <p:bldP spid="47" grpId="0"/>
      <p:bldP spid="43" grpId="0" animBg="1"/>
      <p:bldP spid="48" grpId="0"/>
      <p:bldP spid="53" grpId="0"/>
      <p:bldP spid="46" grpId="0"/>
      <p:bldP spid="56" grpId="0"/>
      <p:bldP spid="57" grpId="0"/>
      <p:bldP spid="59" grpId="0"/>
      <p:bldP spid="60"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bwMode="auto">
          <a:xfrm>
            <a:off x="561042" y="5838602"/>
            <a:ext cx="887422" cy="493020"/>
          </a:xfrm>
          <a:prstGeom prst="rect">
            <a:avLst/>
          </a:prstGeom>
          <a:solidFill>
            <a:srgbClr val="CCEC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23" name="矩形 22"/>
          <p:cNvSpPr/>
          <p:nvPr/>
        </p:nvSpPr>
        <p:spPr bwMode="auto">
          <a:xfrm>
            <a:off x="4866910" y="3814544"/>
            <a:ext cx="1008000" cy="468000"/>
          </a:xfrm>
          <a:prstGeom prst="rect">
            <a:avLst/>
          </a:prstGeom>
          <a:solidFill>
            <a:srgbClr val="CCEC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21" name="矩形 20"/>
          <p:cNvSpPr/>
          <p:nvPr/>
        </p:nvSpPr>
        <p:spPr bwMode="auto">
          <a:xfrm>
            <a:off x="599700" y="4746972"/>
            <a:ext cx="1961381" cy="487607"/>
          </a:xfrm>
          <a:prstGeom prst="rect">
            <a:avLst/>
          </a:prstGeom>
          <a:solidFill>
            <a:schemeClr val="accent2">
              <a:lumMod val="9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19" name="矩形 18"/>
          <p:cNvSpPr/>
          <p:nvPr/>
        </p:nvSpPr>
        <p:spPr bwMode="auto">
          <a:xfrm>
            <a:off x="2096829" y="3764640"/>
            <a:ext cx="2592000" cy="504000"/>
          </a:xfrm>
          <a:prstGeom prst="rect">
            <a:avLst/>
          </a:prstGeom>
          <a:solidFill>
            <a:schemeClr val="accent2">
              <a:lumMod val="9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15" name="矩形 14"/>
          <p:cNvSpPr/>
          <p:nvPr/>
        </p:nvSpPr>
        <p:spPr bwMode="auto">
          <a:xfrm>
            <a:off x="938828" y="1606308"/>
            <a:ext cx="684000" cy="4320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13322" name="Rectangle 2"/>
          <p:cNvSpPr>
            <a:spLocks noGrp="1" noChangeArrowheads="1"/>
          </p:cNvSpPr>
          <p:nvPr>
            <p:ph type="title"/>
          </p:nvPr>
        </p:nvSpPr>
        <p:spPr/>
        <p:txBody>
          <a:bodyPr>
            <a:normAutofit/>
          </a:bodyPr>
          <a:lstStyle/>
          <a:p>
            <a:r>
              <a:rPr lang="en-US" altLang="zh-TW" sz="3000" dirty="0"/>
              <a:t>2.2  </a:t>
            </a:r>
            <a:r>
              <a:rPr lang="en-US" altLang="zh-TW" sz="3000" dirty="0" err="1"/>
              <a:t>Adjoint</a:t>
            </a:r>
            <a:r>
              <a:rPr lang="en-US" altLang="zh-TW" sz="3000" dirty="0"/>
              <a:t> </a:t>
            </a:r>
            <a:r>
              <a:rPr lang="en-US" altLang="zh-TW" sz="3000" dirty="0">
                <a:solidFill>
                  <a:srgbClr val="0000CC"/>
                </a:solidFill>
              </a:rPr>
              <a:t>2nd order linear </a:t>
            </a:r>
            <a:r>
              <a:rPr lang="en-US" altLang="zh-TW" sz="3000" dirty="0"/>
              <a:t>partial differential operator</a:t>
            </a:r>
          </a:p>
        </p:txBody>
      </p:sp>
      <p:graphicFrame>
        <p:nvGraphicFramePr>
          <p:cNvPr id="472067" name="Object 3"/>
          <p:cNvGraphicFramePr>
            <a:graphicFrameLocks noChangeAspect="1"/>
          </p:cNvGraphicFramePr>
          <p:nvPr>
            <p:extLst>
              <p:ext uri="{D42A27DB-BD31-4B8C-83A1-F6EECF244321}">
                <p14:modId xmlns:p14="http://schemas.microsoft.com/office/powerpoint/2010/main" val="3058069809"/>
              </p:ext>
            </p:extLst>
          </p:nvPr>
        </p:nvGraphicFramePr>
        <p:xfrm>
          <a:off x="6714333" y="760326"/>
          <a:ext cx="2368980" cy="598518"/>
        </p:xfrm>
        <a:graphic>
          <a:graphicData uri="http://schemas.openxmlformats.org/presentationml/2006/ole">
            <mc:AlternateContent xmlns:mc="http://schemas.openxmlformats.org/markup-compatibility/2006">
              <mc:Choice xmlns:v="urn:schemas-microsoft-com:vml" Requires="v">
                <p:oleObj spid="_x0000_s1101611" name="Equation" r:id="rId4" imgW="1155600" imgH="291960" progId="Equation.DSMT4">
                  <p:embed/>
                </p:oleObj>
              </mc:Choice>
              <mc:Fallback>
                <p:oleObj name="Equation" r:id="rId4" imgW="1155600" imgH="291960" progId="Equation.DSMT4">
                  <p:embed/>
                  <p:pic>
                    <p:nvPicPr>
                      <p:cNvPr id="0" name=""/>
                      <p:cNvPicPr>
                        <a:picLocks noChangeAspect="1" noChangeArrowheads="1"/>
                      </p:cNvPicPr>
                      <p:nvPr/>
                    </p:nvPicPr>
                    <p:blipFill>
                      <a:blip r:embed="rId5"/>
                      <a:srcRect t="-3546" b="-3546"/>
                      <a:stretch>
                        <a:fillRect/>
                      </a:stretch>
                    </p:blipFill>
                    <p:spPr bwMode="auto">
                      <a:xfrm>
                        <a:off x="6714333" y="760326"/>
                        <a:ext cx="2368980" cy="598518"/>
                      </a:xfrm>
                      <a:prstGeom prst="rect">
                        <a:avLst/>
                      </a:prstGeom>
                      <a:solidFill>
                        <a:srgbClr val="FFCCFF"/>
                      </a:solidFill>
                    </p:spPr>
                  </p:pic>
                </p:oleObj>
              </mc:Fallback>
            </mc:AlternateContent>
          </a:graphicData>
        </a:graphic>
      </p:graphicFrame>
      <p:sp>
        <p:nvSpPr>
          <p:cNvPr id="13323" name="Text Box 4"/>
          <p:cNvSpPr txBox="1">
            <a:spLocks noChangeArrowheads="1"/>
          </p:cNvSpPr>
          <p:nvPr/>
        </p:nvSpPr>
        <p:spPr bwMode="auto">
          <a:xfrm>
            <a:off x="171080" y="692696"/>
            <a:ext cx="58788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Consider a general 2nd order </a:t>
            </a:r>
            <a:r>
              <a:rPr lang="en-US" altLang="zh-TW" dirty="0">
                <a:solidFill>
                  <a:srgbClr val="0000CC"/>
                </a:solidFill>
              </a:rPr>
              <a:t>linear</a:t>
            </a:r>
            <a:r>
              <a:rPr lang="en-US" altLang="zh-TW" dirty="0"/>
              <a:t> PDE in </a:t>
            </a:r>
            <a:r>
              <a:rPr lang="en-US" altLang="zh-TW" dirty="0">
                <a:solidFill>
                  <a:srgbClr val="C00000"/>
                </a:solidFill>
              </a:rPr>
              <a:t>2 independent variables</a:t>
            </a:r>
            <a:endParaRPr lang="en-US" altLang="zh-TW" i="1" dirty="0">
              <a:solidFill>
                <a:srgbClr val="C00000"/>
              </a:solidFill>
            </a:endParaRPr>
          </a:p>
        </p:txBody>
      </p:sp>
      <p:sp>
        <p:nvSpPr>
          <p:cNvPr id="5" name="投影片編號版面配置區 4"/>
          <p:cNvSpPr>
            <a:spLocks noGrp="1"/>
          </p:cNvSpPr>
          <p:nvPr>
            <p:ph type="sldNum" sz="quarter" idx="10"/>
          </p:nvPr>
        </p:nvSpPr>
        <p:spPr/>
        <p:txBody>
          <a:bodyPr/>
          <a:lstStyle/>
          <a:p>
            <a:pPr>
              <a:defRPr/>
            </a:pPr>
            <a:fld id="{F4C3976D-8D47-445A-BD61-2F2C1E2596C6}" type="slidenum">
              <a:rPr lang="en-US" altLang="zh-TW" smtClean="0"/>
              <a:pPr>
                <a:defRPr/>
              </a:pPr>
              <a:t>14</a:t>
            </a:fld>
            <a:endParaRPr lang="en-US" altLang="zh-TW" dirty="0"/>
          </a:p>
        </p:txBody>
      </p:sp>
      <p:graphicFrame>
        <p:nvGraphicFramePr>
          <p:cNvPr id="3" name="物件 2"/>
          <p:cNvGraphicFramePr>
            <a:graphicFrameLocks noChangeAspect="1"/>
          </p:cNvGraphicFramePr>
          <p:nvPr>
            <p:extLst>
              <p:ext uri="{D42A27DB-BD31-4B8C-83A1-F6EECF244321}">
                <p14:modId xmlns:p14="http://schemas.microsoft.com/office/powerpoint/2010/main" val="2233333554"/>
              </p:ext>
            </p:extLst>
          </p:nvPr>
        </p:nvGraphicFramePr>
        <p:xfrm>
          <a:off x="263352" y="1550560"/>
          <a:ext cx="5813640" cy="506520"/>
        </p:xfrm>
        <a:graphic>
          <a:graphicData uri="http://schemas.openxmlformats.org/presentationml/2006/ole">
            <mc:AlternateContent xmlns:mc="http://schemas.openxmlformats.org/markup-compatibility/2006">
              <mc:Choice xmlns:v="urn:schemas-microsoft-com:vml" Requires="v">
                <p:oleObj spid="_x0000_s1101612" name="方程式" r:id="rId6" imgW="2768400" imgH="241200" progId="Equation.3">
                  <p:embed/>
                </p:oleObj>
              </mc:Choice>
              <mc:Fallback>
                <p:oleObj name="方程式" r:id="rId6" imgW="2768400" imgH="241200" progId="Equation.3">
                  <p:embed/>
                  <p:pic>
                    <p:nvPicPr>
                      <p:cNvPr id="0" name=""/>
                      <p:cNvPicPr>
                        <a:picLocks noChangeAspect="1" noChangeArrowheads="1"/>
                      </p:cNvPicPr>
                      <p:nvPr/>
                    </p:nvPicPr>
                    <p:blipFill>
                      <a:blip r:embed="rId7"/>
                      <a:srcRect t="-2985" b="-2985"/>
                      <a:stretch>
                        <a:fillRect/>
                      </a:stretch>
                    </p:blipFill>
                    <p:spPr bwMode="auto">
                      <a:xfrm>
                        <a:off x="263352" y="1550560"/>
                        <a:ext cx="5813640" cy="506520"/>
                      </a:xfrm>
                      <a:prstGeom prst="rect">
                        <a:avLst/>
                      </a:prstGeom>
                      <a:noFill/>
                      <a:ln>
                        <a:noFill/>
                      </a:ln>
                    </p:spPr>
                  </p:pic>
                </p:oleObj>
              </mc:Fallback>
            </mc:AlternateContent>
          </a:graphicData>
        </a:graphic>
      </p:graphicFrame>
      <p:graphicFrame>
        <p:nvGraphicFramePr>
          <p:cNvPr id="4" name="物件 3"/>
          <p:cNvGraphicFramePr>
            <a:graphicFrameLocks noChangeAspect="1"/>
          </p:cNvGraphicFramePr>
          <p:nvPr>
            <p:extLst>
              <p:ext uri="{D42A27DB-BD31-4B8C-83A1-F6EECF244321}">
                <p14:modId xmlns:p14="http://schemas.microsoft.com/office/powerpoint/2010/main" val="4267829482"/>
              </p:ext>
            </p:extLst>
          </p:nvPr>
        </p:nvGraphicFramePr>
        <p:xfrm>
          <a:off x="992859" y="3235579"/>
          <a:ext cx="1119204" cy="491490"/>
        </p:xfrm>
        <a:graphic>
          <a:graphicData uri="http://schemas.openxmlformats.org/presentationml/2006/ole">
            <mc:AlternateContent xmlns:mc="http://schemas.openxmlformats.org/markup-compatibility/2006">
              <mc:Choice xmlns:v="urn:schemas-microsoft-com:vml" Requires="v">
                <p:oleObj spid="_x0000_s1101613" name="方程式" r:id="rId8" imgW="520560" imgH="228600" progId="Equation.3">
                  <p:embed/>
                </p:oleObj>
              </mc:Choice>
              <mc:Fallback>
                <p:oleObj name="方程式" r:id="rId8" imgW="520560" imgH="228600" progId="Equation.3">
                  <p:embed/>
                  <p:pic>
                    <p:nvPicPr>
                      <p:cNvPr id="0" name=""/>
                      <p:cNvPicPr>
                        <a:picLocks noChangeAspect="1" noChangeArrowheads="1"/>
                      </p:cNvPicPr>
                      <p:nvPr/>
                    </p:nvPicPr>
                    <p:blipFill>
                      <a:blip r:embed="rId9"/>
                      <a:srcRect t="-2985" b="-2985"/>
                      <a:stretch>
                        <a:fillRect/>
                      </a:stretch>
                    </p:blipFill>
                    <p:spPr bwMode="auto">
                      <a:xfrm>
                        <a:off x="992859" y="3235579"/>
                        <a:ext cx="1119204"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 Box 4"/>
          <p:cNvSpPr txBox="1">
            <a:spLocks noChangeArrowheads="1"/>
          </p:cNvSpPr>
          <p:nvPr/>
        </p:nvSpPr>
        <p:spPr bwMode="auto">
          <a:xfrm>
            <a:off x="186408" y="3237981"/>
            <a:ext cx="84510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since</a:t>
            </a:r>
            <a:endParaRPr lang="en-US" altLang="zh-TW" i="1" dirty="0"/>
          </a:p>
        </p:txBody>
      </p:sp>
      <p:graphicFrame>
        <p:nvGraphicFramePr>
          <p:cNvPr id="6" name="物件 5"/>
          <p:cNvGraphicFramePr>
            <a:graphicFrameLocks noChangeAspect="1"/>
          </p:cNvGraphicFramePr>
          <p:nvPr>
            <p:extLst>
              <p:ext uri="{D42A27DB-BD31-4B8C-83A1-F6EECF244321}">
                <p14:modId xmlns:p14="http://schemas.microsoft.com/office/powerpoint/2010/main" val="120404278"/>
              </p:ext>
            </p:extLst>
          </p:nvPr>
        </p:nvGraphicFramePr>
        <p:xfrm>
          <a:off x="2058615" y="3235899"/>
          <a:ext cx="2479680" cy="480060"/>
        </p:xfrm>
        <a:graphic>
          <a:graphicData uri="http://schemas.openxmlformats.org/presentationml/2006/ole">
            <mc:AlternateContent xmlns:mc="http://schemas.openxmlformats.org/markup-compatibility/2006">
              <mc:Choice xmlns:v="urn:schemas-microsoft-com:vml" Requires="v">
                <p:oleObj spid="_x0000_s1101614" name="方程式" r:id="rId10" imgW="1180800" imgH="228600" progId="Equation.3">
                  <p:embed/>
                </p:oleObj>
              </mc:Choice>
              <mc:Fallback>
                <p:oleObj name="方程式" r:id="rId10" imgW="1180800" imgH="228600" progId="Equation.3">
                  <p:embed/>
                  <p:pic>
                    <p:nvPicPr>
                      <p:cNvPr id="0" name=""/>
                      <p:cNvPicPr>
                        <a:picLocks noChangeAspect="1" noChangeArrowheads="1"/>
                      </p:cNvPicPr>
                      <p:nvPr/>
                    </p:nvPicPr>
                    <p:blipFill>
                      <a:blip r:embed="rId11"/>
                      <a:srcRect t="-2985" b="-2985"/>
                      <a:stretch>
                        <a:fillRect/>
                      </a:stretch>
                    </p:blipFill>
                    <p:spPr bwMode="auto">
                      <a:xfrm>
                        <a:off x="2058615" y="3235899"/>
                        <a:ext cx="247968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物件 6"/>
          <p:cNvGraphicFramePr>
            <a:graphicFrameLocks noChangeAspect="1"/>
          </p:cNvGraphicFramePr>
          <p:nvPr>
            <p:extLst>
              <p:ext uri="{D42A27DB-BD31-4B8C-83A1-F6EECF244321}">
                <p14:modId xmlns:p14="http://schemas.microsoft.com/office/powerpoint/2010/main" val="800451090"/>
              </p:ext>
            </p:extLst>
          </p:nvPr>
        </p:nvGraphicFramePr>
        <p:xfrm>
          <a:off x="1831213" y="3814864"/>
          <a:ext cx="4080132" cy="480060"/>
        </p:xfrm>
        <a:graphic>
          <a:graphicData uri="http://schemas.openxmlformats.org/presentationml/2006/ole">
            <mc:AlternateContent xmlns:mc="http://schemas.openxmlformats.org/markup-compatibility/2006">
              <mc:Choice xmlns:v="urn:schemas-microsoft-com:vml" Requires="v">
                <p:oleObj spid="_x0000_s1101615" name="方程式" r:id="rId12" imgW="1942920" imgH="228600" progId="Equation.3">
                  <p:embed/>
                </p:oleObj>
              </mc:Choice>
              <mc:Fallback>
                <p:oleObj name="方程式" r:id="rId12" imgW="1942920" imgH="228600" progId="Equation.3">
                  <p:embed/>
                  <p:pic>
                    <p:nvPicPr>
                      <p:cNvPr id="0" name=""/>
                      <p:cNvPicPr>
                        <a:picLocks noChangeAspect="1" noChangeArrowheads="1"/>
                      </p:cNvPicPr>
                      <p:nvPr/>
                    </p:nvPicPr>
                    <p:blipFill>
                      <a:blip r:embed="rId13"/>
                      <a:srcRect t="-2985" b="-2985"/>
                      <a:stretch>
                        <a:fillRect/>
                      </a:stretch>
                    </p:blipFill>
                    <p:spPr bwMode="auto">
                      <a:xfrm>
                        <a:off x="1831213" y="3814864"/>
                        <a:ext cx="4080132"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 name="直線接點 8"/>
          <p:cNvCxnSpPr/>
          <p:nvPr/>
        </p:nvCxnSpPr>
        <p:spPr bwMode="auto">
          <a:xfrm>
            <a:off x="3199700" y="3699387"/>
            <a:ext cx="1332000" cy="0"/>
          </a:xfrm>
          <a:prstGeom prst="line">
            <a:avLst/>
          </a:prstGeom>
          <a:solidFill>
            <a:schemeClr val="accent1"/>
          </a:solidFill>
          <a:ln w="28575" cap="flat" cmpd="sng" algn="ctr">
            <a:solidFill>
              <a:srgbClr val="0000CC"/>
            </a:solidFill>
            <a:prstDash val="solid"/>
            <a:round/>
            <a:headEnd type="none" w="med" len="med"/>
            <a:tailEnd type="none" w="med" len="med"/>
          </a:ln>
          <a:effectLst/>
        </p:spPr>
      </p:cxnSp>
      <p:cxnSp>
        <p:nvCxnSpPr>
          <p:cNvPr id="27" name="直線接點 26"/>
          <p:cNvCxnSpPr/>
          <p:nvPr/>
        </p:nvCxnSpPr>
        <p:spPr bwMode="auto">
          <a:xfrm>
            <a:off x="3237914" y="4284368"/>
            <a:ext cx="2736000" cy="0"/>
          </a:xfrm>
          <a:prstGeom prst="line">
            <a:avLst/>
          </a:prstGeom>
          <a:solidFill>
            <a:schemeClr val="accent1"/>
          </a:solidFill>
          <a:ln w="28575" cap="flat" cmpd="sng" algn="ctr">
            <a:solidFill>
              <a:srgbClr val="0000CC"/>
            </a:solidFill>
            <a:prstDash val="solid"/>
            <a:round/>
            <a:headEnd type="none" w="med" len="med"/>
            <a:tailEnd type="none" w="med" len="med"/>
          </a:ln>
          <a:effectLst/>
        </p:spPr>
      </p:cxnSp>
      <p:sp>
        <p:nvSpPr>
          <p:cNvPr id="29" name="AutoShape 28"/>
          <p:cNvSpPr>
            <a:spLocks noChangeArrowheads="1"/>
          </p:cNvSpPr>
          <p:nvPr/>
        </p:nvSpPr>
        <p:spPr bwMode="auto">
          <a:xfrm>
            <a:off x="55526" y="4330086"/>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aphicFrame>
        <p:nvGraphicFramePr>
          <p:cNvPr id="11" name="物件 10"/>
          <p:cNvGraphicFramePr>
            <a:graphicFrameLocks noChangeAspect="1"/>
          </p:cNvGraphicFramePr>
          <p:nvPr>
            <p:extLst>
              <p:ext uri="{D42A27DB-BD31-4B8C-83A1-F6EECF244321}">
                <p14:modId xmlns:p14="http://schemas.microsoft.com/office/powerpoint/2010/main" val="3214087951"/>
              </p:ext>
            </p:extLst>
          </p:nvPr>
        </p:nvGraphicFramePr>
        <p:xfrm>
          <a:off x="239664" y="4698508"/>
          <a:ext cx="4560192" cy="506520"/>
        </p:xfrm>
        <a:graphic>
          <a:graphicData uri="http://schemas.openxmlformats.org/presentationml/2006/ole">
            <mc:AlternateContent xmlns:mc="http://schemas.openxmlformats.org/markup-compatibility/2006">
              <mc:Choice xmlns:v="urn:schemas-microsoft-com:vml" Requires="v">
                <p:oleObj spid="_x0000_s1101616" name="方程式" r:id="rId14" imgW="2171520" imgH="241200" progId="Equation.3">
                  <p:embed/>
                </p:oleObj>
              </mc:Choice>
              <mc:Fallback>
                <p:oleObj name="方程式" r:id="rId14" imgW="2171520" imgH="241200" progId="Equation.3">
                  <p:embed/>
                  <p:pic>
                    <p:nvPicPr>
                      <p:cNvPr id="0" name=""/>
                      <p:cNvPicPr>
                        <a:picLocks noChangeAspect="1" noChangeArrowheads="1"/>
                      </p:cNvPicPr>
                      <p:nvPr/>
                    </p:nvPicPr>
                    <p:blipFill>
                      <a:blip r:embed="rId15"/>
                      <a:srcRect t="-2985" b="-2985"/>
                      <a:stretch>
                        <a:fillRect/>
                      </a:stretch>
                    </p:blipFill>
                    <p:spPr bwMode="auto">
                      <a:xfrm>
                        <a:off x="239664" y="4698508"/>
                        <a:ext cx="4560192" cy="50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物件 11"/>
          <p:cNvGraphicFramePr>
            <a:graphicFrameLocks noChangeAspect="1"/>
          </p:cNvGraphicFramePr>
          <p:nvPr>
            <p:extLst>
              <p:ext uri="{D42A27DB-BD31-4B8C-83A1-F6EECF244321}">
                <p14:modId xmlns:p14="http://schemas.microsoft.com/office/powerpoint/2010/main" val="914404690"/>
              </p:ext>
            </p:extLst>
          </p:nvPr>
        </p:nvGraphicFramePr>
        <p:xfrm>
          <a:off x="311667" y="5281444"/>
          <a:ext cx="4320540" cy="506520"/>
        </p:xfrm>
        <a:graphic>
          <a:graphicData uri="http://schemas.openxmlformats.org/presentationml/2006/ole">
            <mc:AlternateContent xmlns:mc="http://schemas.openxmlformats.org/markup-compatibility/2006">
              <mc:Choice xmlns:v="urn:schemas-microsoft-com:vml" Requires="v">
                <p:oleObj spid="_x0000_s1101617" name="方程式" r:id="rId16" imgW="2057400" imgH="241200" progId="Equation.3">
                  <p:embed/>
                </p:oleObj>
              </mc:Choice>
              <mc:Fallback>
                <p:oleObj name="方程式" r:id="rId16" imgW="2057400" imgH="241200" progId="Equation.3">
                  <p:embed/>
                  <p:pic>
                    <p:nvPicPr>
                      <p:cNvPr id="0" name=""/>
                      <p:cNvPicPr>
                        <a:picLocks noChangeAspect="1" noChangeArrowheads="1"/>
                      </p:cNvPicPr>
                      <p:nvPr/>
                    </p:nvPicPr>
                    <p:blipFill>
                      <a:blip r:embed="rId17"/>
                      <a:srcRect t="-2985" b="-2985"/>
                      <a:stretch>
                        <a:fillRect/>
                      </a:stretch>
                    </p:blipFill>
                    <p:spPr bwMode="auto">
                      <a:xfrm>
                        <a:off x="311667" y="5281444"/>
                        <a:ext cx="4320540" cy="50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物件 12"/>
          <p:cNvGraphicFramePr>
            <a:graphicFrameLocks noChangeAspect="1"/>
          </p:cNvGraphicFramePr>
          <p:nvPr>
            <p:extLst>
              <p:ext uri="{D42A27DB-BD31-4B8C-83A1-F6EECF244321}">
                <p14:modId xmlns:p14="http://schemas.microsoft.com/office/powerpoint/2010/main" val="3240372058"/>
              </p:ext>
            </p:extLst>
          </p:nvPr>
        </p:nvGraphicFramePr>
        <p:xfrm>
          <a:off x="-18524" y="5859868"/>
          <a:ext cx="6160644" cy="506520"/>
        </p:xfrm>
        <a:graphic>
          <a:graphicData uri="http://schemas.openxmlformats.org/presentationml/2006/ole">
            <mc:AlternateContent xmlns:mc="http://schemas.openxmlformats.org/markup-compatibility/2006">
              <mc:Choice xmlns:v="urn:schemas-microsoft-com:vml" Requires="v">
                <p:oleObj spid="_x0000_s1101618" name="方程式" r:id="rId18" imgW="2933640" imgH="241200" progId="Equation.3">
                  <p:embed/>
                </p:oleObj>
              </mc:Choice>
              <mc:Fallback>
                <p:oleObj name="方程式" r:id="rId18" imgW="2933640" imgH="241200" progId="Equation.3">
                  <p:embed/>
                  <p:pic>
                    <p:nvPicPr>
                      <p:cNvPr id="0" name=""/>
                      <p:cNvPicPr>
                        <a:picLocks noChangeAspect="1" noChangeArrowheads="1"/>
                      </p:cNvPicPr>
                      <p:nvPr/>
                    </p:nvPicPr>
                    <p:blipFill>
                      <a:blip r:embed="rId19"/>
                      <a:srcRect t="-2985" b="-2985"/>
                      <a:stretch>
                        <a:fillRect/>
                      </a:stretch>
                    </p:blipFill>
                    <p:spPr bwMode="auto">
                      <a:xfrm>
                        <a:off x="-18524" y="5859868"/>
                        <a:ext cx="6160644" cy="50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物件 13"/>
          <p:cNvGraphicFramePr>
            <a:graphicFrameLocks noChangeAspect="1"/>
          </p:cNvGraphicFramePr>
          <p:nvPr>
            <p:extLst>
              <p:ext uri="{D42A27DB-BD31-4B8C-83A1-F6EECF244321}">
                <p14:modId xmlns:p14="http://schemas.microsoft.com/office/powerpoint/2010/main" val="2476979971"/>
              </p:ext>
            </p:extLst>
          </p:nvPr>
        </p:nvGraphicFramePr>
        <p:xfrm>
          <a:off x="8506974" y="6135712"/>
          <a:ext cx="2773602" cy="569322"/>
        </p:xfrm>
        <a:graphic>
          <a:graphicData uri="http://schemas.openxmlformats.org/presentationml/2006/ole">
            <mc:AlternateContent xmlns:mc="http://schemas.openxmlformats.org/markup-compatibility/2006">
              <mc:Choice xmlns:v="urn:schemas-microsoft-com:vml" Requires="v">
                <p:oleObj spid="_x0000_s1101619" name="方程式" r:id="rId20" imgW="1422360" imgH="291960" progId="Equation.3">
                  <p:embed/>
                </p:oleObj>
              </mc:Choice>
              <mc:Fallback>
                <p:oleObj name="方程式" r:id="rId20" imgW="1422360" imgH="291960" progId="Equation.3">
                  <p:embed/>
                  <p:pic>
                    <p:nvPicPr>
                      <p:cNvPr id="0" name=""/>
                      <p:cNvPicPr>
                        <a:picLocks noChangeAspect="1" noChangeArrowheads="1"/>
                      </p:cNvPicPr>
                      <p:nvPr/>
                    </p:nvPicPr>
                    <p:blipFill>
                      <a:blip r:embed="rId21"/>
                      <a:srcRect/>
                      <a:stretch>
                        <a:fillRect/>
                      </a:stretch>
                    </p:blipFill>
                    <p:spPr bwMode="auto">
                      <a:xfrm>
                        <a:off x="8506974" y="6135712"/>
                        <a:ext cx="2773602" cy="569322"/>
                      </a:xfrm>
                      <a:prstGeom prst="rect">
                        <a:avLst/>
                      </a:prstGeom>
                      <a:solidFill>
                        <a:srgbClr val="FFCC66"/>
                      </a:solidFill>
                      <a:ln>
                        <a:noFill/>
                      </a:ln>
                    </p:spPr>
                  </p:pic>
                </p:oleObj>
              </mc:Fallback>
            </mc:AlternateContent>
          </a:graphicData>
        </a:graphic>
      </p:graphicFrame>
      <p:cxnSp>
        <p:nvCxnSpPr>
          <p:cNvPr id="34" name="直線接點 33"/>
          <p:cNvCxnSpPr/>
          <p:nvPr/>
        </p:nvCxnSpPr>
        <p:spPr bwMode="auto">
          <a:xfrm>
            <a:off x="533626" y="6329738"/>
            <a:ext cx="5508000" cy="0"/>
          </a:xfrm>
          <a:prstGeom prst="line">
            <a:avLst/>
          </a:prstGeom>
          <a:solidFill>
            <a:schemeClr val="accent1"/>
          </a:solidFill>
          <a:ln w="28575" cap="flat" cmpd="sng" algn="ctr">
            <a:solidFill>
              <a:srgbClr val="C00000"/>
            </a:solidFill>
            <a:prstDash val="sysDot"/>
            <a:round/>
            <a:headEnd type="none" w="med" len="med"/>
            <a:tailEnd type="none" w="med" len="med"/>
          </a:ln>
          <a:effectLst/>
        </p:spPr>
      </p:cxnSp>
      <p:graphicFrame>
        <p:nvGraphicFramePr>
          <p:cNvPr id="16" name="物件 15"/>
          <p:cNvGraphicFramePr>
            <a:graphicFrameLocks noChangeAspect="1"/>
          </p:cNvGraphicFramePr>
          <p:nvPr>
            <p:extLst>
              <p:ext uri="{D42A27DB-BD31-4B8C-83A1-F6EECF244321}">
                <p14:modId xmlns:p14="http://schemas.microsoft.com/office/powerpoint/2010/main" val="2556276417"/>
              </p:ext>
            </p:extLst>
          </p:nvPr>
        </p:nvGraphicFramePr>
        <p:xfrm>
          <a:off x="4871864" y="6381328"/>
          <a:ext cx="1092114" cy="491490"/>
        </p:xfrm>
        <a:graphic>
          <a:graphicData uri="http://schemas.openxmlformats.org/presentationml/2006/ole">
            <mc:AlternateContent xmlns:mc="http://schemas.openxmlformats.org/markup-compatibility/2006">
              <mc:Choice xmlns:v="urn:schemas-microsoft-com:vml" Requires="v">
                <p:oleObj spid="_x0000_s1101620" name="方程式" r:id="rId22" imgW="507960" imgH="228600" progId="Equation.3">
                  <p:embed/>
                </p:oleObj>
              </mc:Choice>
              <mc:Fallback>
                <p:oleObj name="方程式" r:id="rId22" imgW="507960" imgH="228600" progId="Equation.3">
                  <p:embed/>
                  <p:pic>
                    <p:nvPicPr>
                      <p:cNvPr id="0" name=""/>
                      <p:cNvPicPr>
                        <a:picLocks noChangeAspect="1" noChangeArrowheads="1"/>
                      </p:cNvPicPr>
                      <p:nvPr/>
                    </p:nvPicPr>
                    <p:blipFill>
                      <a:blip r:embed="rId23"/>
                      <a:srcRect t="-2985" b="-2985"/>
                      <a:stretch>
                        <a:fillRect/>
                      </a:stretch>
                    </p:blipFill>
                    <p:spPr bwMode="auto">
                      <a:xfrm>
                        <a:off x="4871864" y="6381328"/>
                        <a:ext cx="1092114" cy="491490"/>
                      </a:xfrm>
                      <a:prstGeom prst="rect">
                        <a:avLst/>
                      </a:prstGeom>
                      <a:solidFill>
                        <a:schemeClr val="accent2"/>
                      </a:solidFill>
                      <a:ln>
                        <a:noFill/>
                      </a:ln>
                      <a:extLst/>
                    </p:spPr>
                  </p:pic>
                </p:oleObj>
              </mc:Fallback>
            </mc:AlternateContent>
          </a:graphicData>
        </a:graphic>
      </p:graphicFrame>
      <p:sp>
        <p:nvSpPr>
          <p:cNvPr id="37" name="AutoShape 28"/>
          <p:cNvSpPr>
            <a:spLocks noChangeArrowheads="1"/>
          </p:cNvSpPr>
          <p:nvPr/>
        </p:nvSpPr>
        <p:spPr bwMode="auto">
          <a:xfrm>
            <a:off x="6314549" y="1000053"/>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cxnSp>
        <p:nvCxnSpPr>
          <p:cNvPr id="18" name="直線接點 17"/>
          <p:cNvCxnSpPr/>
          <p:nvPr/>
        </p:nvCxnSpPr>
        <p:spPr bwMode="auto">
          <a:xfrm>
            <a:off x="6095999" y="5412566"/>
            <a:ext cx="6120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aphicFrame>
        <p:nvGraphicFramePr>
          <p:cNvPr id="24" name="物件 23"/>
          <p:cNvGraphicFramePr>
            <a:graphicFrameLocks noChangeAspect="1"/>
          </p:cNvGraphicFramePr>
          <p:nvPr>
            <p:extLst>
              <p:ext uri="{D42A27DB-BD31-4B8C-83A1-F6EECF244321}">
                <p14:modId xmlns:p14="http://schemas.microsoft.com/office/powerpoint/2010/main" val="1342704246"/>
              </p:ext>
            </p:extLst>
          </p:nvPr>
        </p:nvGraphicFramePr>
        <p:xfrm>
          <a:off x="6934624" y="1932576"/>
          <a:ext cx="4773384" cy="506520"/>
        </p:xfrm>
        <a:graphic>
          <a:graphicData uri="http://schemas.openxmlformats.org/presentationml/2006/ole">
            <mc:AlternateContent xmlns:mc="http://schemas.openxmlformats.org/markup-compatibility/2006">
              <mc:Choice xmlns:v="urn:schemas-microsoft-com:vml" Requires="v">
                <p:oleObj spid="_x0000_s1101621" name="方程式" r:id="rId24" imgW="2273040" imgH="241200" progId="Equation.3">
                  <p:embed/>
                </p:oleObj>
              </mc:Choice>
              <mc:Fallback>
                <p:oleObj name="方程式" r:id="rId24" imgW="2273040" imgH="241200" progId="Equation.3">
                  <p:embed/>
                  <p:pic>
                    <p:nvPicPr>
                      <p:cNvPr id="0" name=""/>
                      <p:cNvPicPr>
                        <a:picLocks noChangeAspect="1" noChangeArrowheads="1"/>
                      </p:cNvPicPr>
                      <p:nvPr/>
                    </p:nvPicPr>
                    <p:blipFill>
                      <a:blip r:embed="rId25"/>
                      <a:srcRect t="-2985" b="-2985"/>
                      <a:stretch>
                        <a:fillRect/>
                      </a:stretch>
                    </p:blipFill>
                    <p:spPr bwMode="auto">
                      <a:xfrm>
                        <a:off x="6934624" y="1932576"/>
                        <a:ext cx="4773384" cy="50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物件 24"/>
          <p:cNvGraphicFramePr>
            <a:graphicFrameLocks noChangeAspect="1"/>
          </p:cNvGraphicFramePr>
          <p:nvPr>
            <p:extLst>
              <p:ext uri="{D42A27DB-BD31-4B8C-83A1-F6EECF244321}">
                <p14:modId xmlns:p14="http://schemas.microsoft.com/office/powerpoint/2010/main" val="2697338091"/>
              </p:ext>
            </p:extLst>
          </p:nvPr>
        </p:nvGraphicFramePr>
        <p:xfrm>
          <a:off x="7248949" y="2480103"/>
          <a:ext cx="4266864" cy="506520"/>
        </p:xfrm>
        <a:graphic>
          <a:graphicData uri="http://schemas.openxmlformats.org/presentationml/2006/ole">
            <mc:AlternateContent xmlns:mc="http://schemas.openxmlformats.org/markup-compatibility/2006">
              <mc:Choice xmlns:v="urn:schemas-microsoft-com:vml" Requires="v">
                <p:oleObj spid="_x0000_s1101622" name="方程式" r:id="rId26" imgW="2031840" imgH="241200" progId="Equation.3">
                  <p:embed/>
                </p:oleObj>
              </mc:Choice>
              <mc:Fallback>
                <p:oleObj name="方程式" r:id="rId26" imgW="2031840" imgH="241200" progId="Equation.3">
                  <p:embed/>
                  <p:pic>
                    <p:nvPicPr>
                      <p:cNvPr id="0" name=""/>
                      <p:cNvPicPr>
                        <a:picLocks noChangeAspect="1" noChangeArrowheads="1"/>
                      </p:cNvPicPr>
                      <p:nvPr/>
                    </p:nvPicPr>
                    <p:blipFill>
                      <a:blip r:embed="rId27"/>
                      <a:srcRect t="-2985" b="-2985"/>
                      <a:stretch>
                        <a:fillRect/>
                      </a:stretch>
                    </p:blipFill>
                    <p:spPr bwMode="auto">
                      <a:xfrm>
                        <a:off x="7248949" y="2480103"/>
                        <a:ext cx="4266864" cy="50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6" name="直線接點 45"/>
          <p:cNvCxnSpPr/>
          <p:nvPr/>
        </p:nvCxnSpPr>
        <p:spPr bwMode="auto">
          <a:xfrm>
            <a:off x="5409651" y="6793498"/>
            <a:ext cx="396000" cy="0"/>
          </a:xfrm>
          <a:prstGeom prst="line">
            <a:avLst/>
          </a:prstGeom>
          <a:solidFill>
            <a:schemeClr val="accent1"/>
          </a:solidFill>
          <a:ln w="28575" cap="flat" cmpd="sng" algn="ctr">
            <a:solidFill>
              <a:srgbClr val="C00000"/>
            </a:solidFill>
            <a:prstDash val="sysDot"/>
            <a:round/>
            <a:headEnd type="none" w="med" len="med"/>
            <a:tailEnd type="none" w="med" len="med"/>
          </a:ln>
          <a:effectLst/>
        </p:spPr>
      </p:cxnSp>
      <p:cxnSp>
        <p:nvCxnSpPr>
          <p:cNvPr id="48" name="直線接點 47"/>
          <p:cNvCxnSpPr/>
          <p:nvPr/>
        </p:nvCxnSpPr>
        <p:spPr bwMode="auto">
          <a:xfrm>
            <a:off x="599699" y="5179986"/>
            <a:ext cx="4104000" cy="0"/>
          </a:xfrm>
          <a:prstGeom prst="line">
            <a:avLst/>
          </a:prstGeom>
          <a:solidFill>
            <a:schemeClr val="accent1"/>
          </a:solidFill>
          <a:ln w="28575" cap="flat" cmpd="sng" algn="ctr">
            <a:solidFill>
              <a:srgbClr val="008000"/>
            </a:solidFill>
            <a:prstDash val="sysDash"/>
            <a:round/>
            <a:headEnd type="none" w="med" len="med"/>
            <a:tailEnd type="none" w="med" len="med"/>
          </a:ln>
          <a:effectLst/>
        </p:spPr>
      </p:cxnSp>
      <p:cxnSp>
        <p:nvCxnSpPr>
          <p:cNvPr id="50" name="直線接點 49"/>
          <p:cNvCxnSpPr/>
          <p:nvPr/>
        </p:nvCxnSpPr>
        <p:spPr bwMode="auto">
          <a:xfrm>
            <a:off x="7695654" y="2402252"/>
            <a:ext cx="4104000" cy="0"/>
          </a:xfrm>
          <a:prstGeom prst="line">
            <a:avLst/>
          </a:prstGeom>
          <a:solidFill>
            <a:schemeClr val="accent1"/>
          </a:solidFill>
          <a:ln w="28575" cap="flat" cmpd="sng" algn="ctr">
            <a:solidFill>
              <a:srgbClr val="008000"/>
            </a:solidFill>
            <a:prstDash val="sysDash"/>
            <a:round/>
            <a:headEnd type="none" w="med" len="med"/>
            <a:tailEnd type="none" w="med" len="med"/>
          </a:ln>
          <a:effectLst/>
        </p:spPr>
      </p:cxnSp>
      <p:cxnSp>
        <p:nvCxnSpPr>
          <p:cNvPr id="51" name="直線接點 50"/>
          <p:cNvCxnSpPr/>
          <p:nvPr/>
        </p:nvCxnSpPr>
        <p:spPr bwMode="auto">
          <a:xfrm>
            <a:off x="599699" y="5748555"/>
            <a:ext cx="4032000" cy="0"/>
          </a:xfrm>
          <a:prstGeom prst="line">
            <a:avLst/>
          </a:prstGeom>
          <a:solidFill>
            <a:schemeClr val="accent1"/>
          </a:solidFill>
          <a:ln w="28575" cap="flat" cmpd="sng" algn="ctr">
            <a:solidFill>
              <a:srgbClr val="0000CC"/>
            </a:solidFill>
            <a:prstDash val="sysDot"/>
            <a:round/>
            <a:headEnd type="none" w="med" len="med"/>
            <a:tailEnd type="none" w="med" len="med"/>
          </a:ln>
          <a:effectLst/>
        </p:spPr>
      </p:cxnSp>
      <p:cxnSp>
        <p:nvCxnSpPr>
          <p:cNvPr id="53" name="直線接點 52"/>
          <p:cNvCxnSpPr/>
          <p:nvPr/>
        </p:nvCxnSpPr>
        <p:spPr bwMode="auto">
          <a:xfrm>
            <a:off x="7722950" y="2957210"/>
            <a:ext cx="3888000" cy="0"/>
          </a:xfrm>
          <a:prstGeom prst="line">
            <a:avLst/>
          </a:prstGeom>
          <a:solidFill>
            <a:schemeClr val="accent1"/>
          </a:solidFill>
          <a:ln w="28575" cap="flat" cmpd="sng" algn="ctr">
            <a:solidFill>
              <a:srgbClr val="0000CC"/>
            </a:solidFill>
            <a:prstDash val="sysDot"/>
            <a:round/>
            <a:headEnd type="none" w="med" len="med"/>
            <a:tailEnd type="none" w="med" len="med"/>
          </a:ln>
          <a:effectLst/>
        </p:spPr>
      </p:cxnSp>
      <p:sp>
        <p:nvSpPr>
          <p:cNvPr id="2" name="動作按鈕: 上一項 1">
            <a:hlinkClick r:id="rId28" action="ppaction://hlinksldjump" highlightClick="1"/>
          </p:cNvPr>
          <p:cNvSpPr>
            <a:spLocks noChangeAspect="1"/>
          </p:cNvSpPr>
          <p:nvPr/>
        </p:nvSpPr>
        <p:spPr bwMode="auto">
          <a:xfrm>
            <a:off x="11352584" y="1628800"/>
            <a:ext cx="180000" cy="180000"/>
          </a:xfrm>
          <a:prstGeom prst="actionButtonBackPrevious">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8" name="物件 7"/>
          <p:cNvGraphicFramePr>
            <a:graphicFrameLocks/>
          </p:cNvGraphicFramePr>
          <p:nvPr>
            <p:extLst>
              <p:ext uri="{D42A27DB-BD31-4B8C-83A1-F6EECF244321}">
                <p14:modId xmlns:p14="http://schemas.microsoft.com/office/powerpoint/2010/main" val="438720467"/>
              </p:ext>
            </p:extLst>
          </p:nvPr>
        </p:nvGraphicFramePr>
        <p:xfrm>
          <a:off x="9083313" y="754477"/>
          <a:ext cx="2186694" cy="609120"/>
        </p:xfrm>
        <a:graphic>
          <a:graphicData uri="http://schemas.openxmlformats.org/presentationml/2006/ole">
            <mc:AlternateContent xmlns:mc="http://schemas.openxmlformats.org/markup-compatibility/2006">
              <mc:Choice xmlns:v="urn:schemas-microsoft-com:vml" Requires="v">
                <p:oleObj spid="_x0000_s1101623" name="Equation" r:id="rId29" imgW="1066680" imgH="304560" progId="Equation.DSMT4">
                  <p:embed/>
                </p:oleObj>
              </mc:Choice>
              <mc:Fallback>
                <p:oleObj name="Equation" r:id="rId29" imgW="1066680" imgH="304560" progId="Equation.DSMT4">
                  <p:embed/>
                  <p:pic>
                    <p:nvPicPr>
                      <p:cNvPr id="0" name=""/>
                      <p:cNvPicPr>
                        <a:picLocks noChangeArrowheads="1"/>
                      </p:cNvPicPr>
                      <p:nvPr/>
                    </p:nvPicPr>
                    <p:blipFill>
                      <a:blip r:embed="rId30"/>
                      <a:srcRect t="-3546" b="-3546"/>
                      <a:stretch>
                        <a:fillRect/>
                      </a:stretch>
                    </p:blipFill>
                    <p:spPr bwMode="auto">
                      <a:xfrm>
                        <a:off x="9083313" y="754477"/>
                        <a:ext cx="2186694" cy="609120"/>
                      </a:xfrm>
                      <a:prstGeom prst="rect">
                        <a:avLst/>
                      </a:prstGeom>
                      <a:solidFill>
                        <a:srgbClr val="FFCCFF"/>
                      </a:solidFill>
                      <a:ln>
                        <a:noFill/>
                      </a:ln>
                      <a:extLst/>
                    </p:spPr>
                  </p:pic>
                </p:oleObj>
              </mc:Fallback>
            </mc:AlternateContent>
          </a:graphicData>
        </a:graphic>
      </p:graphicFrame>
      <p:graphicFrame>
        <p:nvGraphicFramePr>
          <p:cNvPr id="35" name="物件 34"/>
          <p:cNvGraphicFramePr>
            <a:graphicFrameLocks noChangeAspect="1"/>
          </p:cNvGraphicFramePr>
          <p:nvPr>
            <p:extLst>
              <p:ext uri="{D42A27DB-BD31-4B8C-83A1-F6EECF244321}">
                <p14:modId xmlns:p14="http://schemas.microsoft.com/office/powerpoint/2010/main" val="1251863337"/>
              </p:ext>
            </p:extLst>
          </p:nvPr>
        </p:nvGraphicFramePr>
        <p:xfrm>
          <a:off x="8654307" y="1395883"/>
          <a:ext cx="2186694" cy="598518"/>
        </p:xfrm>
        <a:graphic>
          <a:graphicData uri="http://schemas.openxmlformats.org/presentationml/2006/ole">
            <mc:AlternateContent xmlns:mc="http://schemas.openxmlformats.org/markup-compatibility/2006">
              <mc:Choice xmlns:v="urn:schemas-microsoft-com:vml" Requires="v">
                <p:oleObj spid="_x0000_s1101624" name="方程式" r:id="rId31" imgW="1066680" imgH="291960" progId="Equation.3">
                  <p:embed/>
                </p:oleObj>
              </mc:Choice>
              <mc:Fallback>
                <p:oleObj name="方程式" r:id="rId31" imgW="1066680" imgH="291960" progId="Equation.3">
                  <p:embed/>
                  <p:pic>
                    <p:nvPicPr>
                      <p:cNvPr id="0" name=""/>
                      <p:cNvPicPr>
                        <a:picLocks noChangeArrowheads="1"/>
                      </p:cNvPicPr>
                      <p:nvPr/>
                    </p:nvPicPr>
                    <p:blipFill>
                      <a:blip r:embed="rId32"/>
                      <a:srcRect t="-3546" b="-3546"/>
                      <a:stretch>
                        <a:fillRect/>
                      </a:stretch>
                    </p:blipFill>
                    <p:spPr bwMode="auto">
                      <a:xfrm>
                        <a:off x="8654307" y="1395883"/>
                        <a:ext cx="2186694" cy="598518"/>
                      </a:xfrm>
                      <a:prstGeom prst="rect">
                        <a:avLst/>
                      </a:prstGeom>
                      <a:noFill/>
                      <a:ln>
                        <a:noFill/>
                      </a:ln>
                      <a:extLst/>
                    </p:spPr>
                  </p:pic>
                </p:oleObj>
              </mc:Fallback>
            </mc:AlternateContent>
          </a:graphicData>
        </a:graphic>
      </p:graphicFrame>
      <p:graphicFrame>
        <p:nvGraphicFramePr>
          <p:cNvPr id="36" name="物件 35"/>
          <p:cNvGraphicFramePr>
            <a:graphicFrameLocks noChangeAspect="1"/>
          </p:cNvGraphicFramePr>
          <p:nvPr>
            <p:extLst>
              <p:ext uri="{D42A27DB-BD31-4B8C-83A1-F6EECF244321}">
                <p14:modId xmlns:p14="http://schemas.microsoft.com/office/powerpoint/2010/main" val="4266092637"/>
              </p:ext>
            </p:extLst>
          </p:nvPr>
        </p:nvGraphicFramePr>
        <p:xfrm>
          <a:off x="496620" y="4231508"/>
          <a:ext cx="600624" cy="354492"/>
        </p:xfrm>
        <a:graphic>
          <a:graphicData uri="http://schemas.openxmlformats.org/presentationml/2006/ole">
            <mc:AlternateContent xmlns:mc="http://schemas.openxmlformats.org/markup-compatibility/2006">
              <mc:Choice xmlns:v="urn:schemas-microsoft-com:vml" Requires="v">
                <p:oleObj spid="_x0000_s1101625" name="方程式" r:id="rId33" imgW="279360" imgH="164880" progId="Equation.3">
                  <p:embed/>
                </p:oleObj>
              </mc:Choice>
              <mc:Fallback>
                <p:oleObj name="方程式" r:id="rId33" imgW="279360" imgH="164880" progId="Equation.3">
                  <p:embed/>
                  <p:pic>
                    <p:nvPicPr>
                      <p:cNvPr id="0" name=""/>
                      <p:cNvPicPr>
                        <a:picLocks noChangeAspect="1" noChangeArrowheads="1"/>
                      </p:cNvPicPr>
                      <p:nvPr/>
                    </p:nvPicPr>
                    <p:blipFill>
                      <a:blip r:embed="rId34"/>
                      <a:srcRect t="-2985" b="-2985"/>
                      <a:stretch>
                        <a:fillRect/>
                      </a:stretch>
                    </p:blipFill>
                    <p:spPr bwMode="auto">
                      <a:xfrm>
                        <a:off x="496620" y="4231508"/>
                        <a:ext cx="600624" cy="35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橢圓 25"/>
          <p:cNvSpPr/>
          <p:nvPr/>
        </p:nvSpPr>
        <p:spPr bwMode="auto">
          <a:xfrm>
            <a:off x="507628" y="4208787"/>
            <a:ext cx="612675" cy="42259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cxnSp>
        <p:nvCxnSpPr>
          <p:cNvPr id="31" name="直線接點 30"/>
          <p:cNvCxnSpPr/>
          <p:nvPr/>
        </p:nvCxnSpPr>
        <p:spPr bwMode="auto">
          <a:xfrm>
            <a:off x="6096000" y="2996952"/>
            <a:ext cx="6084000" cy="1"/>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47" name="Text Box 4"/>
          <p:cNvSpPr txBox="1">
            <a:spLocks noChangeArrowheads="1"/>
          </p:cNvSpPr>
          <p:nvPr/>
        </p:nvSpPr>
        <p:spPr bwMode="auto">
          <a:xfrm>
            <a:off x="6137653" y="3051937"/>
            <a:ext cx="6166112"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85738" indent="-185738">
              <a:spcBef>
                <a:spcPts val="600"/>
              </a:spcBef>
              <a:spcAft>
                <a:spcPts val="0"/>
              </a:spcAft>
              <a:buSzPct val="120000"/>
              <a:buFont typeface="Arial" panose="020B0604020202020204" pitchFamily="34" charset="0"/>
              <a:buChar char="•"/>
            </a:pPr>
            <a:r>
              <a:rPr lang="en-US" altLang="zh-TW" sz="2200" dirty="0">
                <a:solidFill>
                  <a:srgbClr val="0000CC"/>
                </a:solidFill>
              </a:rPr>
              <a:t>Compare </a:t>
            </a:r>
            <a:r>
              <a:rPr lang="en-US" altLang="zh-TW" sz="2200" i="1" dirty="0">
                <a:solidFill>
                  <a:srgbClr val="0000CC"/>
                </a:solidFill>
              </a:rPr>
              <a:t>L</a:t>
            </a:r>
            <a:r>
              <a:rPr lang="en-US" altLang="zh-TW" sz="2200" dirty="0">
                <a:solidFill>
                  <a:srgbClr val="0000CC"/>
                </a:solidFill>
              </a:rPr>
              <a:t> &amp; </a:t>
            </a:r>
            <a:r>
              <a:rPr lang="en-US" altLang="zh-TW" sz="2200" i="1" dirty="0">
                <a:solidFill>
                  <a:srgbClr val="0000CC"/>
                </a:solidFill>
              </a:rPr>
              <a:t>L</a:t>
            </a:r>
            <a:r>
              <a:rPr lang="en-US" altLang="zh-TW" sz="2200" dirty="0">
                <a:solidFill>
                  <a:srgbClr val="0000CC"/>
                </a:solidFill>
              </a:rPr>
              <a:t>*</a:t>
            </a:r>
          </a:p>
          <a:p>
            <a:pPr>
              <a:spcBef>
                <a:spcPts val="600"/>
              </a:spcBef>
              <a:spcAft>
                <a:spcPts val="0"/>
              </a:spcAft>
              <a:buSzPct val="120000"/>
            </a:pPr>
            <a:r>
              <a:rPr lang="en-US" altLang="zh-TW" sz="2200" dirty="0">
                <a:solidFill>
                  <a:srgbClr val="0000CC"/>
                </a:solidFill>
                <a:sym typeface="Wingdings" panose="05000000000000000000" pitchFamily="2" charset="2"/>
              </a:rPr>
              <a:t>     </a:t>
            </a:r>
            <a:r>
              <a:rPr lang="en-US" altLang="zh-TW" sz="2200" dirty="0">
                <a:solidFill>
                  <a:srgbClr val="C00000"/>
                </a:solidFill>
              </a:rPr>
              <a:t>If </a:t>
            </a:r>
            <a:r>
              <a:rPr lang="en-US" altLang="zh-TW" sz="2200" i="1" dirty="0">
                <a:solidFill>
                  <a:srgbClr val="C00000"/>
                </a:solidFill>
              </a:rPr>
              <a:t>a</a:t>
            </a:r>
            <a:r>
              <a:rPr lang="en-US" altLang="zh-TW" sz="2200" dirty="0">
                <a:solidFill>
                  <a:srgbClr val="C00000"/>
                </a:solidFill>
              </a:rPr>
              <a:t>, </a:t>
            </a:r>
            <a:r>
              <a:rPr lang="en-US" altLang="zh-TW" sz="2200" i="1" dirty="0">
                <a:solidFill>
                  <a:srgbClr val="C00000"/>
                </a:solidFill>
              </a:rPr>
              <a:t>b</a:t>
            </a:r>
            <a:r>
              <a:rPr lang="en-US" altLang="zh-TW" sz="2200" dirty="0">
                <a:solidFill>
                  <a:srgbClr val="C00000"/>
                </a:solidFill>
              </a:rPr>
              <a:t>, </a:t>
            </a:r>
            <a:r>
              <a:rPr lang="en-US" altLang="zh-TW" sz="2200" i="1" dirty="0">
                <a:solidFill>
                  <a:srgbClr val="C00000"/>
                </a:solidFill>
              </a:rPr>
              <a:t>c</a:t>
            </a:r>
            <a:r>
              <a:rPr lang="en-US" altLang="zh-TW" sz="2200" dirty="0">
                <a:solidFill>
                  <a:srgbClr val="C00000"/>
                </a:solidFill>
              </a:rPr>
              <a:t> are constants and </a:t>
            </a:r>
            <a:r>
              <a:rPr lang="en-US" altLang="zh-TW" sz="2200" i="1" dirty="0">
                <a:solidFill>
                  <a:srgbClr val="C00000"/>
                </a:solidFill>
              </a:rPr>
              <a:t>e </a:t>
            </a:r>
            <a:r>
              <a:rPr lang="en-US" altLang="zh-TW" sz="2200" dirty="0">
                <a:solidFill>
                  <a:srgbClr val="C00000"/>
                </a:solidFill>
                <a:latin typeface="Symbol" panose="05050102010706020507" pitchFamily="18" charset="2"/>
              </a:rPr>
              <a:t>= </a:t>
            </a:r>
            <a:r>
              <a:rPr lang="en-US" altLang="zh-TW" sz="2200" i="1" dirty="0">
                <a:solidFill>
                  <a:srgbClr val="C00000"/>
                </a:solidFill>
              </a:rPr>
              <a:t>f </a:t>
            </a:r>
            <a:r>
              <a:rPr lang="en-US" altLang="zh-TW" sz="2200" dirty="0">
                <a:solidFill>
                  <a:srgbClr val="C00000"/>
                </a:solidFill>
                <a:latin typeface="Symbol" panose="05050102010706020507" pitchFamily="18" charset="2"/>
              </a:rPr>
              <a:t>= </a:t>
            </a:r>
            <a:r>
              <a:rPr lang="en-US" altLang="zh-TW" sz="2200" dirty="0">
                <a:solidFill>
                  <a:srgbClr val="C00000"/>
                </a:solidFill>
              </a:rPr>
              <a:t>0, then </a:t>
            </a:r>
            <a:r>
              <a:rPr lang="en-US" altLang="zh-TW" sz="2200" i="1" dirty="0">
                <a:solidFill>
                  <a:srgbClr val="C00000"/>
                </a:solidFill>
              </a:rPr>
              <a:t>L</a:t>
            </a:r>
            <a:r>
              <a:rPr lang="en-US" altLang="zh-TW" sz="2200" dirty="0">
                <a:solidFill>
                  <a:srgbClr val="C00000"/>
                </a:solidFill>
              </a:rPr>
              <a:t>=</a:t>
            </a:r>
            <a:r>
              <a:rPr lang="en-US" altLang="zh-TW" sz="2200" i="1" dirty="0">
                <a:solidFill>
                  <a:srgbClr val="C00000"/>
                </a:solidFill>
              </a:rPr>
              <a:t>L</a:t>
            </a:r>
            <a:r>
              <a:rPr lang="en-US" altLang="zh-TW" sz="2200" baseline="30000" dirty="0">
                <a:solidFill>
                  <a:srgbClr val="C00000"/>
                </a:solidFill>
              </a:rPr>
              <a:t>*</a:t>
            </a:r>
            <a:r>
              <a:rPr lang="en-US" altLang="zh-TW" sz="2200" dirty="0">
                <a:solidFill>
                  <a:srgbClr val="C00000"/>
                </a:solidFill>
              </a:rPr>
              <a:t>.</a:t>
            </a:r>
            <a:endParaRPr lang="en-US" altLang="zh-TW" sz="2200" i="1" dirty="0">
              <a:solidFill>
                <a:srgbClr val="C00000"/>
              </a:solidFill>
            </a:endParaRPr>
          </a:p>
        </p:txBody>
      </p:sp>
      <p:sp>
        <p:nvSpPr>
          <p:cNvPr id="49" name="橢圓 48"/>
          <p:cNvSpPr/>
          <p:nvPr/>
        </p:nvSpPr>
        <p:spPr bwMode="auto">
          <a:xfrm>
            <a:off x="5184636" y="6423637"/>
            <a:ext cx="684000" cy="432000"/>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pSp>
        <p:nvGrpSpPr>
          <p:cNvPr id="33" name="群組 32"/>
          <p:cNvGrpSpPr/>
          <p:nvPr/>
        </p:nvGrpSpPr>
        <p:grpSpPr>
          <a:xfrm>
            <a:off x="7032104" y="3789040"/>
            <a:ext cx="2674130" cy="461665"/>
            <a:chOff x="7218887" y="2700078"/>
            <a:chExt cx="2674130" cy="461665"/>
          </a:xfrm>
        </p:grpSpPr>
        <p:sp>
          <p:nvSpPr>
            <p:cNvPr id="32" name="文字方塊 31"/>
            <p:cNvSpPr txBox="1"/>
            <p:nvPr/>
          </p:nvSpPr>
          <p:spPr>
            <a:xfrm>
              <a:off x="7218887" y="2700078"/>
              <a:ext cx="2674130" cy="461665"/>
            </a:xfrm>
            <a:prstGeom prst="rect">
              <a:avLst/>
            </a:prstGeom>
            <a:noFill/>
          </p:spPr>
          <p:txBody>
            <a:bodyPr wrap="none" rtlCol="0">
              <a:spAutoFit/>
            </a:bodyPr>
            <a:lstStyle/>
            <a:p>
              <a:r>
                <a:rPr lang="zh-TW" altLang="en-US" sz="1600" b="1" dirty="0"/>
                <a:t>□</a:t>
              </a:r>
              <a:r>
                <a:rPr lang="en-US" altLang="zh-TW" dirty="0"/>
                <a:t>,</a:t>
              </a:r>
              <a:r>
                <a:rPr lang="en-US" altLang="zh-TW" i="1" baseline="-25000" dirty="0"/>
                <a:t>x</a:t>
              </a:r>
              <a:r>
                <a:rPr lang="en-US" altLang="zh-TW" dirty="0"/>
                <a:t>+</a:t>
              </a:r>
              <a:r>
                <a:rPr lang="zh-TW" altLang="en-US" sz="1600" b="1" dirty="0"/>
                <a:t>○</a:t>
              </a:r>
              <a:r>
                <a:rPr lang="en-US" altLang="zh-TW" dirty="0"/>
                <a:t>,</a:t>
              </a:r>
              <a:r>
                <a:rPr lang="en-US" altLang="zh-TW" i="1" baseline="-25000" dirty="0"/>
                <a:t>y</a:t>
              </a:r>
              <a:r>
                <a:rPr lang="en-US" altLang="zh-TW" i="1" dirty="0"/>
                <a:t>=</a:t>
              </a:r>
              <a:r>
                <a:rPr lang="zh-TW" altLang="en-US" sz="1600" b="1" dirty="0"/>
                <a:t>▽</a:t>
              </a:r>
              <a:r>
                <a:rPr lang="zh-TW" altLang="en-US" dirty="0"/>
                <a:t> </a:t>
              </a:r>
              <a:r>
                <a:rPr lang="en-US" altLang="zh-TW" dirty="0"/>
                <a:t>(</a:t>
              </a:r>
              <a:r>
                <a:rPr lang="zh-TW" altLang="en-US" sz="1600" b="1" dirty="0"/>
                <a:t>□ </a:t>
              </a:r>
              <a:r>
                <a:rPr lang="en-US" altLang="zh-TW" b="1" dirty="0" err="1"/>
                <a:t>i</a:t>
              </a:r>
              <a:r>
                <a:rPr lang="en-US" altLang="zh-TW" dirty="0"/>
                <a:t>+</a:t>
              </a:r>
              <a:r>
                <a:rPr lang="zh-TW" altLang="en-US" sz="1600" b="1" dirty="0"/>
                <a:t>○ </a:t>
              </a:r>
              <a:r>
                <a:rPr lang="en-US" altLang="zh-TW" b="1" dirty="0"/>
                <a:t>j</a:t>
              </a:r>
              <a:r>
                <a:rPr lang="en-US" altLang="zh-TW" dirty="0"/>
                <a:t>)</a:t>
              </a:r>
              <a:endParaRPr lang="zh-TW" altLang="en-US" baseline="-25000" dirty="0"/>
            </a:p>
          </p:txBody>
        </p:sp>
        <p:graphicFrame>
          <p:nvGraphicFramePr>
            <p:cNvPr id="52" name="物件 51"/>
            <p:cNvGraphicFramePr>
              <a:graphicFrameLocks noChangeAspect="1"/>
            </p:cNvGraphicFramePr>
            <p:nvPr>
              <p:extLst>
                <p:ext uri="{D42A27DB-BD31-4B8C-83A1-F6EECF244321}">
                  <p14:modId xmlns:p14="http://schemas.microsoft.com/office/powerpoint/2010/main" val="876851872"/>
                </p:ext>
              </p:extLst>
            </p:nvPr>
          </p:nvGraphicFramePr>
          <p:xfrm>
            <a:off x="8596888" y="2897510"/>
            <a:ext cx="171450" cy="171450"/>
          </p:xfrm>
          <a:graphic>
            <a:graphicData uri="http://schemas.openxmlformats.org/presentationml/2006/ole">
              <mc:AlternateContent xmlns:mc="http://schemas.openxmlformats.org/markup-compatibility/2006">
                <mc:Choice xmlns:v="urn:schemas-microsoft-com:vml" Requires="v">
                  <p:oleObj spid="_x0000_s1101626" name="Equation" r:id="rId35" imgW="75960" imgH="75960" progId="Equation.DSMT4">
                    <p:embed/>
                  </p:oleObj>
                </mc:Choice>
                <mc:Fallback>
                  <p:oleObj name="Equation" r:id="rId35" imgW="75960" imgH="75960" progId="Equation.DSMT4">
                    <p:embed/>
                    <p:pic>
                      <p:nvPicPr>
                        <p:cNvPr id="0" name=""/>
                        <p:cNvPicPr>
                          <a:picLocks noChangeAspect="1" noChangeArrowheads="1"/>
                        </p:cNvPicPr>
                        <p:nvPr/>
                      </p:nvPicPr>
                      <p:blipFill>
                        <a:blip r:embed="rId36"/>
                        <a:srcRect t="-2985" b="-2985"/>
                        <a:stretch>
                          <a:fillRect/>
                        </a:stretch>
                      </p:blipFill>
                      <p:spPr bwMode="auto">
                        <a:xfrm>
                          <a:off x="8596888" y="2897510"/>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5" name="文字方塊 54"/>
          <p:cNvSpPr txBox="1"/>
          <p:nvPr/>
        </p:nvSpPr>
        <p:spPr>
          <a:xfrm>
            <a:off x="9924248" y="4221088"/>
            <a:ext cx="1539204" cy="461665"/>
          </a:xfrm>
          <a:prstGeom prst="rect">
            <a:avLst/>
          </a:prstGeom>
          <a:noFill/>
        </p:spPr>
        <p:txBody>
          <a:bodyPr wrap="none" rtlCol="0">
            <a:spAutoFit/>
          </a:bodyPr>
          <a:lstStyle/>
          <a:p>
            <a:r>
              <a:rPr lang="en-US" altLang="zh-TW" b="1" dirty="0">
                <a:solidFill>
                  <a:srgbClr val="C00000"/>
                </a:solidFill>
              </a:rPr>
              <a:t>J </a:t>
            </a:r>
            <a:r>
              <a:rPr lang="en-US" altLang="zh-TW" dirty="0">
                <a:solidFill>
                  <a:srgbClr val="C00000"/>
                </a:solidFill>
              </a:rPr>
              <a:t>= </a:t>
            </a:r>
            <a:r>
              <a:rPr lang="zh-TW" altLang="en-US" sz="1600" b="1" dirty="0">
                <a:solidFill>
                  <a:srgbClr val="C00000"/>
                </a:solidFill>
              </a:rPr>
              <a:t>□ </a:t>
            </a:r>
            <a:r>
              <a:rPr lang="en-US" altLang="zh-TW" b="1" dirty="0" err="1">
                <a:solidFill>
                  <a:srgbClr val="C00000"/>
                </a:solidFill>
              </a:rPr>
              <a:t>i</a:t>
            </a:r>
            <a:r>
              <a:rPr lang="en-US" altLang="zh-TW" dirty="0">
                <a:solidFill>
                  <a:srgbClr val="C00000"/>
                </a:solidFill>
              </a:rPr>
              <a:t>+</a:t>
            </a:r>
            <a:r>
              <a:rPr lang="zh-TW" altLang="en-US" sz="1600" b="1" dirty="0">
                <a:solidFill>
                  <a:srgbClr val="C00000"/>
                </a:solidFill>
              </a:rPr>
              <a:t>○ </a:t>
            </a:r>
            <a:r>
              <a:rPr lang="en-US" altLang="zh-TW" b="1" dirty="0">
                <a:solidFill>
                  <a:srgbClr val="C00000"/>
                </a:solidFill>
              </a:rPr>
              <a:t>j</a:t>
            </a:r>
            <a:endParaRPr lang="zh-TW" altLang="en-US" baseline="-25000" dirty="0">
              <a:solidFill>
                <a:srgbClr val="C00000"/>
              </a:solidFill>
            </a:endParaRPr>
          </a:p>
        </p:txBody>
      </p:sp>
      <p:sp>
        <p:nvSpPr>
          <p:cNvPr id="58" name="AutoShape 28"/>
          <p:cNvSpPr>
            <a:spLocks noChangeArrowheads="1"/>
          </p:cNvSpPr>
          <p:nvPr/>
        </p:nvSpPr>
        <p:spPr bwMode="auto">
          <a:xfrm>
            <a:off x="9594792" y="4374255"/>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54" name="AutoShape 28"/>
          <p:cNvSpPr>
            <a:spLocks noChangeArrowheads="1"/>
          </p:cNvSpPr>
          <p:nvPr/>
        </p:nvSpPr>
        <p:spPr bwMode="auto">
          <a:xfrm>
            <a:off x="6543526" y="2076592"/>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38" name="動作按鈕: 返回 37">
            <a:hlinkClick r:id="" action="ppaction://hlinkshowjump?jump=lastslideviewed" highlightClick="1"/>
          </p:cNvPr>
          <p:cNvSpPr>
            <a:spLocks noChangeAspect="1"/>
          </p:cNvSpPr>
          <p:nvPr/>
        </p:nvSpPr>
        <p:spPr bwMode="auto">
          <a:xfrm>
            <a:off x="11856640" y="2158551"/>
            <a:ext cx="180000" cy="180000"/>
          </a:xfrm>
          <a:prstGeom prst="actionButtonReturn">
            <a:avLst/>
          </a:prstGeom>
          <a:solidFill>
            <a:srgbClr val="CC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56" name="Object 18"/>
          <p:cNvGraphicFramePr>
            <a:graphicFrameLocks noChangeAspect="1"/>
          </p:cNvGraphicFramePr>
          <p:nvPr>
            <p:extLst>
              <p:ext uri="{D42A27DB-BD31-4B8C-83A1-F6EECF244321}">
                <p14:modId xmlns:p14="http://schemas.microsoft.com/office/powerpoint/2010/main" val="2292481155"/>
              </p:ext>
            </p:extLst>
          </p:nvPr>
        </p:nvGraphicFramePr>
        <p:xfrm>
          <a:off x="7962736" y="5437024"/>
          <a:ext cx="3245832" cy="708264"/>
        </p:xfrm>
        <a:graphic>
          <a:graphicData uri="http://schemas.openxmlformats.org/presentationml/2006/ole">
            <mc:AlternateContent xmlns:mc="http://schemas.openxmlformats.org/markup-compatibility/2006">
              <mc:Choice xmlns:v="urn:schemas-microsoft-com:vml" Requires="v">
                <p:oleObj spid="_x0000_s1101627" name="Equation" r:id="rId37" imgW="1803240" imgH="393480" progId="Equation.DSMT4">
                  <p:embed/>
                </p:oleObj>
              </mc:Choice>
              <mc:Fallback>
                <p:oleObj name="Equation" r:id="rId37" imgW="1803240" imgH="39348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t="-2745" b="-2745"/>
                      <a:stretch>
                        <a:fillRect/>
                      </a:stretch>
                    </p:blipFill>
                    <p:spPr bwMode="auto">
                      <a:xfrm>
                        <a:off x="7962736" y="5437024"/>
                        <a:ext cx="3245832" cy="708264"/>
                      </a:xfrm>
                      <a:prstGeom prst="rect">
                        <a:avLst/>
                      </a:prstGeom>
                      <a:solidFill>
                        <a:srgbClr val="FFCC66"/>
                      </a:solidFill>
                      <a:extLst/>
                    </p:spPr>
                  </p:pic>
                </p:oleObj>
              </mc:Fallback>
            </mc:AlternateContent>
          </a:graphicData>
        </a:graphic>
      </p:graphicFrame>
      <p:sp>
        <p:nvSpPr>
          <p:cNvPr id="59" name="Text Box 4"/>
          <p:cNvSpPr txBox="1">
            <a:spLocks noChangeArrowheads="1"/>
          </p:cNvSpPr>
          <p:nvPr/>
        </p:nvSpPr>
        <p:spPr bwMode="auto">
          <a:xfrm>
            <a:off x="167093" y="2060848"/>
            <a:ext cx="37257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solidFill>
                  <a:srgbClr val="0000CC"/>
                </a:solidFill>
              </a:rPr>
              <a:t>Recall, 1 D integration by parts</a:t>
            </a:r>
            <a:endParaRPr lang="en-US" altLang="zh-TW" sz="2200" i="1" dirty="0">
              <a:solidFill>
                <a:srgbClr val="0000CC"/>
              </a:solidFill>
            </a:endParaRPr>
          </a:p>
        </p:txBody>
      </p:sp>
      <p:graphicFrame>
        <p:nvGraphicFramePr>
          <p:cNvPr id="60" name="物件 59"/>
          <p:cNvGraphicFramePr>
            <a:graphicFrameLocks noChangeAspect="1"/>
          </p:cNvGraphicFramePr>
          <p:nvPr>
            <p:extLst>
              <p:ext uri="{D42A27DB-BD31-4B8C-83A1-F6EECF244321}">
                <p14:modId xmlns:p14="http://schemas.microsoft.com/office/powerpoint/2010/main" val="1909344663"/>
              </p:ext>
            </p:extLst>
          </p:nvPr>
        </p:nvGraphicFramePr>
        <p:xfrm>
          <a:off x="1025798" y="2348880"/>
          <a:ext cx="762000" cy="558800"/>
        </p:xfrm>
        <a:graphic>
          <a:graphicData uri="http://schemas.openxmlformats.org/presentationml/2006/ole">
            <mc:AlternateContent xmlns:mc="http://schemas.openxmlformats.org/markup-compatibility/2006">
              <mc:Choice xmlns:v="urn:schemas-microsoft-com:vml" Requires="v">
                <p:oleObj spid="_x0000_s1101628" name="方程式" r:id="rId39" imgW="380880" imgH="279360" progId="Equation.3">
                  <p:embed/>
                </p:oleObj>
              </mc:Choice>
              <mc:Fallback>
                <p:oleObj name="方程式" r:id="rId39" imgW="380880" imgH="279360" progId="Equation.3">
                  <p:embed/>
                  <p:pic>
                    <p:nvPicPr>
                      <p:cNvPr id="0" name=""/>
                      <p:cNvPicPr>
                        <a:picLocks noChangeAspect="1" noChangeArrowheads="1"/>
                      </p:cNvPicPr>
                      <p:nvPr/>
                    </p:nvPicPr>
                    <p:blipFill>
                      <a:blip r:embed="rId40"/>
                      <a:srcRect t="-2985" b="-2985"/>
                      <a:stretch>
                        <a:fillRect/>
                      </a:stretch>
                    </p:blipFill>
                    <p:spPr bwMode="auto">
                      <a:xfrm>
                        <a:off x="1025798" y="2348880"/>
                        <a:ext cx="762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 name="物件 60"/>
          <p:cNvGraphicFramePr>
            <a:graphicFrameLocks noChangeAspect="1"/>
          </p:cNvGraphicFramePr>
          <p:nvPr>
            <p:extLst>
              <p:ext uri="{D42A27DB-BD31-4B8C-83A1-F6EECF244321}">
                <p14:modId xmlns:p14="http://schemas.microsoft.com/office/powerpoint/2010/main" val="412483302"/>
              </p:ext>
            </p:extLst>
          </p:nvPr>
        </p:nvGraphicFramePr>
        <p:xfrm>
          <a:off x="1745878" y="2396423"/>
          <a:ext cx="1549400" cy="558800"/>
        </p:xfrm>
        <a:graphic>
          <a:graphicData uri="http://schemas.openxmlformats.org/presentationml/2006/ole">
            <mc:AlternateContent xmlns:mc="http://schemas.openxmlformats.org/markup-compatibility/2006">
              <mc:Choice xmlns:v="urn:schemas-microsoft-com:vml" Requires="v">
                <p:oleObj spid="_x0000_s1101629" name="方程式" r:id="rId41" imgW="774360" imgH="279360" progId="Equation.3">
                  <p:embed/>
                </p:oleObj>
              </mc:Choice>
              <mc:Fallback>
                <p:oleObj name="方程式" r:id="rId41" imgW="774360" imgH="279360" progId="Equation.3">
                  <p:embed/>
                  <p:pic>
                    <p:nvPicPr>
                      <p:cNvPr id="0" name=""/>
                      <p:cNvPicPr>
                        <a:picLocks noChangeAspect="1" noChangeArrowheads="1"/>
                      </p:cNvPicPr>
                      <p:nvPr/>
                    </p:nvPicPr>
                    <p:blipFill>
                      <a:blip r:embed="rId42"/>
                      <a:srcRect t="-2985" b="-2985"/>
                      <a:stretch>
                        <a:fillRect/>
                      </a:stretch>
                    </p:blipFill>
                    <p:spPr bwMode="auto">
                      <a:xfrm>
                        <a:off x="1745878" y="2396423"/>
                        <a:ext cx="1549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2" name="物件 61"/>
          <p:cNvGraphicFramePr>
            <a:graphicFrameLocks noChangeAspect="1"/>
          </p:cNvGraphicFramePr>
          <p:nvPr>
            <p:extLst>
              <p:ext uri="{D42A27DB-BD31-4B8C-83A1-F6EECF244321}">
                <p14:modId xmlns:p14="http://schemas.microsoft.com/office/powerpoint/2010/main" val="1993787561"/>
              </p:ext>
            </p:extLst>
          </p:nvPr>
        </p:nvGraphicFramePr>
        <p:xfrm>
          <a:off x="1031511" y="2843005"/>
          <a:ext cx="2590800" cy="558800"/>
        </p:xfrm>
        <a:graphic>
          <a:graphicData uri="http://schemas.openxmlformats.org/presentationml/2006/ole">
            <mc:AlternateContent xmlns:mc="http://schemas.openxmlformats.org/markup-compatibility/2006">
              <mc:Choice xmlns:v="urn:schemas-microsoft-com:vml" Requires="v">
                <p:oleObj spid="_x0000_s1101630" name="方程式" r:id="rId43" imgW="1295280" imgH="279360" progId="Equation.3">
                  <p:embed/>
                </p:oleObj>
              </mc:Choice>
              <mc:Fallback>
                <p:oleObj name="方程式" r:id="rId43" imgW="1295280" imgH="279360" progId="Equation.3">
                  <p:embed/>
                  <p:pic>
                    <p:nvPicPr>
                      <p:cNvPr id="0" name=""/>
                      <p:cNvPicPr>
                        <a:picLocks noChangeAspect="1" noChangeArrowheads="1"/>
                      </p:cNvPicPr>
                      <p:nvPr/>
                    </p:nvPicPr>
                    <p:blipFill>
                      <a:blip r:embed="rId44"/>
                      <a:srcRect t="-2985" b="-2985"/>
                      <a:stretch>
                        <a:fillRect/>
                      </a:stretch>
                    </p:blipFill>
                    <p:spPr bwMode="auto">
                      <a:xfrm>
                        <a:off x="1031511" y="2843005"/>
                        <a:ext cx="2590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 name="Text Box 4"/>
          <p:cNvSpPr txBox="1">
            <a:spLocks noChangeArrowheads="1"/>
          </p:cNvSpPr>
          <p:nvPr/>
        </p:nvSpPr>
        <p:spPr bwMode="auto">
          <a:xfrm>
            <a:off x="584484" y="2864667"/>
            <a:ext cx="3978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solidFill>
                  <a:srgbClr val="0000CC"/>
                </a:solidFill>
              </a:rPr>
              <a:t>or</a:t>
            </a:r>
            <a:endParaRPr lang="en-US" altLang="zh-TW" sz="2000" i="1" dirty="0">
              <a:solidFill>
                <a:srgbClr val="0000CC"/>
              </a:solidFill>
            </a:endParaRPr>
          </a:p>
        </p:txBody>
      </p:sp>
      <p:graphicFrame>
        <p:nvGraphicFramePr>
          <p:cNvPr id="64" name="物件 63"/>
          <p:cNvGraphicFramePr>
            <a:graphicFrameLocks noChangeAspect="1"/>
          </p:cNvGraphicFramePr>
          <p:nvPr>
            <p:extLst>
              <p:ext uri="{D42A27DB-BD31-4B8C-83A1-F6EECF244321}">
                <p14:modId xmlns:p14="http://schemas.microsoft.com/office/powerpoint/2010/main" val="2967416096"/>
              </p:ext>
            </p:extLst>
          </p:nvPr>
        </p:nvGraphicFramePr>
        <p:xfrm>
          <a:off x="6152565" y="7016295"/>
          <a:ext cx="1930400" cy="431800"/>
        </p:xfrm>
        <a:graphic>
          <a:graphicData uri="http://schemas.openxmlformats.org/presentationml/2006/ole">
            <mc:AlternateContent xmlns:mc="http://schemas.openxmlformats.org/markup-compatibility/2006">
              <mc:Choice xmlns:v="urn:schemas-microsoft-com:vml" Requires="v">
                <p:oleObj spid="_x0000_s1101631" name="方程式" r:id="rId45" imgW="965160" imgH="215640" progId="Equation.3">
                  <p:embed/>
                </p:oleObj>
              </mc:Choice>
              <mc:Fallback>
                <p:oleObj name="方程式" r:id="rId45" imgW="965160" imgH="215640" progId="Equation.3">
                  <p:embed/>
                  <p:pic>
                    <p:nvPicPr>
                      <p:cNvPr id="0" name=""/>
                      <p:cNvPicPr>
                        <a:picLocks noChangeAspect="1" noChangeArrowheads="1"/>
                      </p:cNvPicPr>
                      <p:nvPr/>
                    </p:nvPicPr>
                    <p:blipFill>
                      <a:blip r:embed="rId46"/>
                      <a:srcRect t="-2985" b="-2985"/>
                      <a:stretch>
                        <a:fillRect/>
                      </a:stretch>
                    </p:blipFill>
                    <p:spPr bwMode="auto">
                      <a:xfrm>
                        <a:off x="6152565" y="7016295"/>
                        <a:ext cx="1930400" cy="431800"/>
                      </a:xfrm>
                      <a:prstGeom prst="rect">
                        <a:avLst/>
                      </a:prstGeom>
                      <a:solidFill>
                        <a:srgbClr val="FFCC66"/>
                      </a:solidFill>
                      <a:ln>
                        <a:noFill/>
                      </a:ln>
                      <a:extLst/>
                    </p:spPr>
                  </p:pic>
                </p:oleObj>
              </mc:Fallback>
            </mc:AlternateContent>
          </a:graphicData>
        </a:graphic>
      </p:graphicFrame>
      <p:sp>
        <p:nvSpPr>
          <p:cNvPr id="65" name="Text Box 4"/>
          <p:cNvSpPr txBox="1">
            <a:spLocks noChangeArrowheads="1"/>
          </p:cNvSpPr>
          <p:nvPr/>
        </p:nvSpPr>
        <p:spPr bwMode="auto">
          <a:xfrm>
            <a:off x="6137653" y="1700808"/>
            <a:ext cx="7489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1800" dirty="0">
                <a:solidFill>
                  <a:srgbClr val="0000CC"/>
                </a:solidFill>
              </a:rPr>
              <a:t>where</a:t>
            </a:r>
          </a:p>
        </p:txBody>
      </p:sp>
      <p:sp>
        <p:nvSpPr>
          <p:cNvPr id="66" name="Text Box 4"/>
          <p:cNvSpPr txBox="1">
            <a:spLocks noChangeArrowheads="1"/>
          </p:cNvSpPr>
          <p:nvPr/>
        </p:nvSpPr>
        <p:spPr bwMode="auto">
          <a:xfrm>
            <a:off x="6528048" y="4237906"/>
            <a:ext cx="303294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solidFill>
                  <a:srgbClr val="0000CC"/>
                </a:solidFill>
              </a:rPr>
              <a:t>from divergence theorem</a:t>
            </a:r>
          </a:p>
        </p:txBody>
      </p:sp>
      <p:sp>
        <p:nvSpPr>
          <p:cNvPr id="67" name="Text Box 4"/>
          <p:cNvSpPr txBox="1">
            <a:spLocks noChangeArrowheads="1"/>
          </p:cNvSpPr>
          <p:nvPr/>
        </p:nvSpPr>
        <p:spPr bwMode="auto">
          <a:xfrm>
            <a:off x="6280656" y="4668716"/>
            <a:ext cx="591134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solidFill>
                  <a:srgbClr val="0000CC"/>
                </a:solidFill>
              </a:rPr>
              <a:t>i.e. try to move all the differentiation away from </a:t>
            </a:r>
            <a:r>
              <a:rPr lang="en-US" altLang="zh-TW" sz="2200" i="1" dirty="0">
                <a:solidFill>
                  <a:srgbClr val="0000CC"/>
                </a:solidFill>
              </a:rPr>
              <a:t>u</a:t>
            </a:r>
            <a:r>
              <a:rPr lang="en-US" altLang="zh-TW" sz="2200" dirty="0">
                <a:solidFill>
                  <a:srgbClr val="0000CC"/>
                </a:solidFill>
              </a:rPr>
              <a:t>, and make other intermediate terms as</a:t>
            </a:r>
          </a:p>
        </p:txBody>
      </p:sp>
      <p:sp>
        <p:nvSpPr>
          <p:cNvPr id="68" name="文字方塊 67"/>
          <p:cNvSpPr txBox="1"/>
          <p:nvPr/>
        </p:nvSpPr>
        <p:spPr>
          <a:xfrm>
            <a:off x="10692539" y="4985028"/>
            <a:ext cx="1164101" cy="461665"/>
          </a:xfrm>
          <a:prstGeom prst="rect">
            <a:avLst/>
          </a:prstGeom>
          <a:noFill/>
        </p:spPr>
        <p:txBody>
          <a:bodyPr wrap="none" rtlCol="0">
            <a:spAutoFit/>
          </a:bodyPr>
          <a:lstStyle/>
          <a:p>
            <a:r>
              <a:rPr lang="zh-TW" altLang="en-US" sz="1600" b="1" dirty="0">
                <a:solidFill>
                  <a:srgbClr val="0000CC"/>
                </a:solidFill>
              </a:rPr>
              <a:t>□</a:t>
            </a:r>
            <a:r>
              <a:rPr lang="en-US" altLang="zh-TW" dirty="0">
                <a:solidFill>
                  <a:srgbClr val="0000CC"/>
                </a:solidFill>
              </a:rPr>
              <a:t>,</a:t>
            </a:r>
            <a:r>
              <a:rPr lang="en-US" altLang="zh-TW" i="1" baseline="-25000" dirty="0">
                <a:solidFill>
                  <a:srgbClr val="0000CC"/>
                </a:solidFill>
              </a:rPr>
              <a:t>x </a:t>
            </a:r>
            <a:r>
              <a:rPr lang="en-US" altLang="zh-TW" sz="1800" dirty="0">
                <a:solidFill>
                  <a:srgbClr val="0000CC"/>
                </a:solidFill>
              </a:rPr>
              <a:t>+</a:t>
            </a:r>
            <a:r>
              <a:rPr lang="zh-TW" altLang="en-US" sz="1600" b="1" dirty="0">
                <a:solidFill>
                  <a:srgbClr val="0000CC"/>
                </a:solidFill>
              </a:rPr>
              <a:t> ○</a:t>
            </a:r>
            <a:r>
              <a:rPr lang="en-US" altLang="zh-TW" dirty="0">
                <a:solidFill>
                  <a:srgbClr val="0000CC"/>
                </a:solidFill>
              </a:rPr>
              <a:t>,</a:t>
            </a:r>
            <a:r>
              <a:rPr lang="en-US" altLang="zh-TW" i="1" baseline="-25000" dirty="0">
                <a:solidFill>
                  <a:srgbClr val="0000CC"/>
                </a:solidFill>
              </a:rPr>
              <a:t>y</a:t>
            </a:r>
            <a:endParaRPr lang="zh-TW" altLang="en-US" baseline="-25000" dirty="0">
              <a:solidFill>
                <a:srgbClr val="0000CC"/>
              </a:solidFill>
            </a:endParaRPr>
          </a:p>
        </p:txBody>
      </p:sp>
      <p:sp>
        <p:nvSpPr>
          <p:cNvPr id="71" name="Text Box 4"/>
          <p:cNvSpPr txBox="1">
            <a:spLocks noChangeArrowheads="1"/>
          </p:cNvSpPr>
          <p:nvPr/>
        </p:nvSpPr>
        <p:spPr bwMode="auto">
          <a:xfrm>
            <a:off x="3618145" y="2692079"/>
            <a:ext cx="9108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solidFill>
                  <a:srgbClr val="0000CC"/>
                </a:solidFill>
              </a:rPr>
              <a:t>(why?)</a:t>
            </a:r>
            <a:endParaRPr lang="en-US" altLang="zh-TW" sz="2000" i="1" dirty="0">
              <a:solidFill>
                <a:srgbClr val="0000CC"/>
              </a:solidFill>
            </a:endParaRPr>
          </a:p>
        </p:txBody>
      </p:sp>
      <p:cxnSp>
        <p:nvCxnSpPr>
          <p:cNvPr id="72" name="直線接點 71">
            <a:extLst>
              <a:ext uri="{FF2B5EF4-FFF2-40B4-BE49-F238E27FC236}">
                <a16:creationId xmlns:a16="http://schemas.microsoft.com/office/drawing/2014/main" id="{FF75F65C-B9BE-46BC-8FF1-71CCDA84A697}"/>
              </a:ext>
            </a:extLst>
          </p:cNvPr>
          <p:cNvCxnSpPr/>
          <p:nvPr/>
        </p:nvCxnSpPr>
        <p:spPr bwMode="auto">
          <a:xfrm>
            <a:off x="6096000" y="692696"/>
            <a:ext cx="0" cy="5940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73" name="Text Box 4">
            <a:extLst>
              <a:ext uri="{FF2B5EF4-FFF2-40B4-BE49-F238E27FC236}">
                <a16:creationId xmlns:a16="http://schemas.microsoft.com/office/drawing/2014/main" id="{F4E75D8F-9E1F-49C0-9727-01DC5F80DFFE}"/>
              </a:ext>
            </a:extLst>
          </p:cNvPr>
          <p:cNvSpPr txBox="1">
            <a:spLocks noChangeArrowheads="1"/>
          </p:cNvSpPr>
          <p:nvPr/>
        </p:nvSpPr>
        <p:spPr bwMode="auto">
          <a:xfrm>
            <a:off x="6104722" y="3843863"/>
            <a:ext cx="9775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85738" indent="-185738">
              <a:spcBef>
                <a:spcPts val="600"/>
              </a:spcBef>
              <a:spcAft>
                <a:spcPts val="0"/>
              </a:spcAft>
              <a:buSzPct val="120000"/>
              <a:buFont typeface="Arial" panose="020B0604020202020204" pitchFamily="34" charset="0"/>
              <a:buChar char="•"/>
            </a:pPr>
            <a:r>
              <a:rPr lang="en-US" altLang="zh-TW" sz="2200" dirty="0">
                <a:solidFill>
                  <a:srgbClr val="0000CC"/>
                </a:solidFill>
              </a:rPr>
              <a:t>Since </a:t>
            </a:r>
          </a:p>
        </p:txBody>
      </p:sp>
      <p:sp>
        <p:nvSpPr>
          <p:cNvPr id="70" name="Text Box 4">
            <a:extLst>
              <a:ext uri="{FF2B5EF4-FFF2-40B4-BE49-F238E27FC236}">
                <a16:creationId xmlns:a16="http://schemas.microsoft.com/office/drawing/2014/main" id="{272A0EA4-4987-48DB-8346-EB21699F22B9}"/>
              </a:ext>
            </a:extLst>
          </p:cNvPr>
          <p:cNvSpPr txBox="1">
            <a:spLocks noChangeArrowheads="1"/>
          </p:cNvSpPr>
          <p:nvPr/>
        </p:nvSpPr>
        <p:spPr bwMode="auto">
          <a:xfrm>
            <a:off x="6290053" y="5510509"/>
            <a:ext cx="7521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t>recall</a:t>
            </a:r>
          </a:p>
        </p:txBody>
      </p:sp>
      <p:sp>
        <p:nvSpPr>
          <p:cNvPr id="74" name="Text Box 4">
            <a:extLst>
              <a:ext uri="{FF2B5EF4-FFF2-40B4-BE49-F238E27FC236}">
                <a16:creationId xmlns:a16="http://schemas.microsoft.com/office/drawing/2014/main" id="{18F33B46-3937-4E25-93E6-D1AFFEB1CE08}"/>
              </a:ext>
            </a:extLst>
          </p:cNvPr>
          <p:cNvSpPr txBox="1">
            <a:spLocks noChangeArrowheads="1"/>
          </p:cNvSpPr>
          <p:nvPr/>
        </p:nvSpPr>
        <p:spPr bwMode="auto">
          <a:xfrm>
            <a:off x="6168008" y="6109109"/>
            <a:ext cx="22639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t>divergence theorem</a:t>
            </a:r>
          </a:p>
        </p:txBody>
      </p:sp>
      <p:graphicFrame>
        <p:nvGraphicFramePr>
          <p:cNvPr id="75" name="物件 74">
            <a:extLst>
              <a:ext uri="{FF2B5EF4-FFF2-40B4-BE49-F238E27FC236}">
                <a16:creationId xmlns:a16="http://schemas.microsoft.com/office/drawing/2014/main" id="{770CEAE9-885A-44DD-85AD-B45401E183F0}"/>
              </a:ext>
            </a:extLst>
          </p:cNvPr>
          <p:cNvGraphicFramePr>
            <a:graphicFrameLocks noChangeAspect="1"/>
          </p:cNvGraphicFramePr>
          <p:nvPr>
            <p:extLst>
              <p:ext uri="{D42A27DB-BD31-4B8C-83A1-F6EECF244321}">
                <p14:modId xmlns:p14="http://schemas.microsoft.com/office/powerpoint/2010/main" val="785819368"/>
              </p:ext>
            </p:extLst>
          </p:nvPr>
        </p:nvGraphicFramePr>
        <p:xfrm>
          <a:off x="1133227" y="4307809"/>
          <a:ext cx="2742984" cy="456840"/>
        </p:xfrm>
        <a:graphic>
          <a:graphicData uri="http://schemas.openxmlformats.org/presentationml/2006/ole">
            <mc:AlternateContent xmlns:mc="http://schemas.openxmlformats.org/markup-compatibility/2006">
              <mc:Choice xmlns:v="urn:schemas-microsoft-com:vml" Requires="v">
                <p:oleObj spid="_x0000_s1101632" name="Equation" r:id="rId47" imgW="1523880" imgH="253800" progId="Equation.DSMT4">
                  <p:embed/>
                </p:oleObj>
              </mc:Choice>
              <mc:Fallback>
                <p:oleObj name="Equation" r:id="rId47" imgW="1523880" imgH="253800" progId="Equation.DSMT4">
                  <p:embed/>
                  <p:pic>
                    <p:nvPicPr>
                      <p:cNvPr id="16" name="物件 15"/>
                      <p:cNvPicPr>
                        <a:picLocks noChangeAspect="1" noChangeArrowheads="1"/>
                      </p:cNvPicPr>
                      <p:nvPr/>
                    </p:nvPicPr>
                    <p:blipFill>
                      <a:blip r:embed="rId48"/>
                      <a:srcRect t="-2985" b="-2985"/>
                      <a:stretch>
                        <a:fillRect/>
                      </a:stretch>
                    </p:blipFill>
                    <p:spPr bwMode="auto">
                      <a:xfrm>
                        <a:off x="1133227" y="4307809"/>
                        <a:ext cx="2742984" cy="456840"/>
                      </a:xfrm>
                      <a:prstGeom prst="rect">
                        <a:avLst/>
                      </a:prstGeom>
                      <a:solidFill>
                        <a:srgbClr val="CCFFFF"/>
                      </a:solidFill>
                      <a:ln>
                        <a:noFill/>
                      </a:ln>
                      <a:extLst/>
                    </p:spPr>
                  </p:pic>
                </p:oleObj>
              </mc:Fallback>
            </mc:AlternateContent>
          </a:graphicData>
        </a:graphic>
      </p:graphicFrame>
    </p:spTree>
    <p:extLst>
      <p:ext uri="{BB962C8B-B14F-4D97-AF65-F5344CB8AC3E}">
        <p14:creationId xmlns:p14="http://schemas.microsoft.com/office/powerpoint/2010/main" val="4252999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23"/>
                                        </p:tgtEl>
                                        <p:attrNameLst>
                                          <p:attrName>style.visibility</p:attrName>
                                        </p:attrNameLst>
                                      </p:cBhvr>
                                      <p:to>
                                        <p:strVal val="visible"/>
                                      </p:to>
                                    </p:set>
                                    <p:animEffect transition="in" filter="wipe(left)">
                                      <p:cBhvr>
                                        <p:cTn id="7" dur="500"/>
                                        <p:tgtEl>
                                          <p:spTgt spid="133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left)">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left)">
                                      <p:cBhvr>
                                        <p:cTn id="30" dur="500"/>
                                        <p:tgtEl>
                                          <p:spTgt spid="59"/>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wipe(left)">
                                      <p:cBhvr>
                                        <p:cTn id="39" dur="500"/>
                                        <p:tgtEl>
                                          <p:spTgt spid="6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left)">
                                      <p:cBhvr>
                                        <p:cTn id="44" dur="500"/>
                                        <p:tgtEl>
                                          <p:spTgt spid="63"/>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left)">
                                      <p:cBhvr>
                                        <p:cTn id="48" dur="500"/>
                                        <p:tgtEl>
                                          <p:spTgt spid="6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left)">
                                      <p:cBhvr>
                                        <p:cTn id="58" dur="500"/>
                                        <p:tgtEl>
                                          <p:spTgt spid="6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left)">
                                      <p:cBhvr>
                                        <p:cTn id="63" dur="500"/>
                                        <p:tgtEl>
                                          <p:spTgt spid="22"/>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ipe(left)">
                                      <p:cBhvr>
                                        <p:cTn id="67" dur="500"/>
                                        <p:tgtEl>
                                          <p:spTgt spid="4"/>
                                        </p:tgtEl>
                                      </p:cBhvr>
                                    </p:animEffect>
                                  </p:childTnLst>
                                </p:cTn>
                              </p:par>
                            </p:childTnLst>
                          </p:cTn>
                        </p:par>
                        <p:par>
                          <p:cTn id="68" fill="hold">
                            <p:stCondLst>
                              <p:cond delay="1000"/>
                            </p:stCondLst>
                            <p:childTnLst>
                              <p:par>
                                <p:cTn id="69" presetID="22" presetClass="entr" presetSubtype="8" fill="hold" nodeType="after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left)">
                                      <p:cBhvr>
                                        <p:cTn id="71" dur="500"/>
                                        <p:tgtEl>
                                          <p:spTgt spid="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left)">
                                      <p:cBhvr>
                                        <p:cTn id="76" dur="500"/>
                                        <p:tgtEl>
                                          <p:spTgt spid="7"/>
                                        </p:tgtEl>
                                      </p:cBhvr>
                                    </p:animEffect>
                                  </p:childTnLst>
                                </p:cTn>
                              </p:par>
                            </p:childTnLst>
                          </p:cTn>
                        </p:par>
                        <p:par>
                          <p:cTn id="77" fill="hold">
                            <p:stCondLst>
                              <p:cond delay="500"/>
                            </p:stCondLst>
                            <p:childTnLst>
                              <p:par>
                                <p:cTn id="78" presetID="22" presetClass="entr" presetSubtype="8" fill="hold" nodeType="after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wipe(left)">
                                      <p:cBhvr>
                                        <p:cTn id="80" dur="500"/>
                                        <p:tgtEl>
                                          <p:spTgt spid="9"/>
                                        </p:tgtEl>
                                      </p:cBhvr>
                                    </p:animEffect>
                                  </p:childTnLst>
                                </p:cTn>
                              </p:par>
                            </p:childTnLst>
                          </p:cTn>
                        </p:par>
                        <p:par>
                          <p:cTn id="81" fill="hold">
                            <p:stCondLst>
                              <p:cond delay="1000"/>
                            </p:stCondLst>
                            <p:childTnLst>
                              <p:par>
                                <p:cTn id="82" presetID="22" presetClass="entr" presetSubtype="8" fill="hold"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left)">
                                      <p:cBhvr>
                                        <p:cTn id="84" dur="500"/>
                                        <p:tgtEl>
                                          <p:spTgt spid="27"/>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left)">
                                      <p:cBhvr>
                                        <p:cTn id="93" dur="500"/>
                                        <p:tgtEl>
                                          <p:spTgt spid="2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wipe(left)">
                                      <p:cBhvr>
                                        <p:cTn id="98" dur="500"/>
                                        <p:tgtEl>
                                          <p:spTgt spid="11"/>
                                        </p:tgtEl>
                                      </p:cBhvr>
                                    </p:animEffect>
                                  </p:childTnLst>
                                </p:cTn>
                              </p:par>
                            </p:childTnLst>
                          </p:cTn>
                        </p:par>
                        <p:par>
                          <p:cTn id="99" fill="hold">
                            <p:stCondLst>
                              <p:cond delay="500"/>
                            </p:stCondLst>
                            <p:childTnLst>
                              <p:par>
                                <p:cTn id="100" presetID="22" presetClass="entr" presetSubtype="8" fill="hold" nodeType="after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wipe(left)">
                                      <p:cBhvr>
                                        <p:cTn id="102" dur="500"/>
                                        <p:tgtEl>
                                          <p:spTgt spid="12"/>
                                        </p:tgtEl>
                                      </p:cBhvr>
                                    </p:animEffect>
                                  </p:childTnLst>
                                </p:cTn>
                              </p:par>
                            </p:childTnLst>
                          </p:cTn>
                        </p:par>
                        <p:par>
                          <p:cTn id="103" fill="hold">
                            <p:stCondLst>
                              <p:cond delay="1000"/>
                            </p:stCondLst>
                            <p:childTnLst>
                              <p:par>
                                <p:cTn id="104" presetID="22" presetClass="entr" presetSubtype="8" fill="hold" nodeType="after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wipe(left)">
                                      <p:cBhvr>
                                        <p:cTn id="106" dur="500"/>
                                        <p:tgtEl>
                                          <p:spTgt spid="13"/>
                                        </p:tgtEl>
                                      </p:cBhvr>
                                    </p:animEffect>
                                  </p:childTnLst>
                                </p:cTn>
                              </p:par>
                            </p:childTnLst>
                          </p:cTn>
                        </p:par>
                        <p:par>
                          <p:cTn id="107" fill="hold">
                            <p:stCondLst>
                              <p:cond delay="1500"/>
                            </p:stCondLst>
                            <p:childTnLst>
                              <p:par>
                                <p:cTn id="108" presetID="22" presetClass="entr" presetSubtype="8" fill="hold" grpId="0" nodeType="after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childTnLst>
                          </p:cTn>
                        </p:par>
                        <p:par>
                          <p:cTn id="111" fill="hold">
                            <p:stCondLst>
                              <p:cond delay="2000"/>
                            </p:stCondLst>
                            <p:childTnLst>
                              <p:par>
                                <p:cTn id="112" presetID="22" presetClass="entr" presetSubtype="8" fill="hold" grpId="0" nodeType="after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wipe(left)">
                                      <p:cBhvr>
                                        <p:cTn id="114" dur="500"/>
                                        <p:tgtEl>
                                          <p:spTgt spid="28"/>
                                        </p:tgtEl>
                                      </p:cBhvr>
                                    </p:animEffect>
                                  </p:childTnLst>
                                </p:cTn>
                              </p:par>
                            </p:childTnLst>
                          </p:cTn>
                        </p:par>
                      </p:childTnLst>
                    </p:cTn>
                  </p:par>
                  <p:par>
                    <p:cTn id="115" fill="hold">
                      <p:stCondLst>
                        <p:cond delay="indefinite"/>
                      </p:stCondLst>
                      <p:childTnLst>
                        <p:par>
                          <p:cTn id="116" fill="hold">
                            <p:stCondLst>
                              <p:cond delay="0"/>
                            </p:stCondLst>
                            <p:childTnLst>
                              <p:par>
                                <p:cTn id="117" presetID="2" presetClass="entr" presetSubtype="9" fill="hold" grpId="0" nodeType="clickEffect">
                                  <p:stCondLst>
                                    <p:cond delay="0"/>
                                  </p:stCondLst>
                                  <p:childTnLst>
                                    <p:set>
                                      <p:cBhvr>
                                        <p:cTn id="118" dur="1" fill="hold">
                                          <p:stCondLst>
                                            <p:cond delay="0"/>
                                          </p:stCondLst>
                                        </p:cTn>
                                        <p:tgtEl>
                                          <p:spTgt spid="26"/>
                                        </p:tgtEl>
                                        <p:attrNameLst>
                                          <p:attrName>style.visibility</p:attrName>
                                        </p:attrNameLst>
                                      </p:cBhvr>
                                      <p:to>
                                        <p:strVal val="visible"/>
                                      </p:to>
                                    </p:set>
                                    <p:anim calcmode="lin" valueType="num">
                                      <p:cBhvr additive="base">
                                        <p:cTn id="119" dur="500" fill="hold"/>
                                        <p:tgtEl>
                                          <p:spTgt spid="26"/>
                                        </p:tgtEl>
                                        <p:attrNameLst>
                                          <p:attrName>ppt_x</p:attrName>
                                        </p:attrNameLst>
                                      </p:cBhvr>
                                      <p:tavLst>
                                        <p:tav tm="0">
                                          <p:val>
                                            <p:strVal val="0-#ppt_w/2"/>
                                          </p:val>
                                        </p:tav>
                                        <p:tav tm="100000">
                                          <p:val>
                                            <p:strVal val="#ppt_x"/>
                                          </p:val>
                                        </p:tav>
                                      </p:tavLst>
                                    </p:anim>
                                    <p:anim calcmode="lin" valueType="num">
                                      <p:cBhvr additive="base">
                                        <p:cTn id="120" dur="500" fill="hold"/>
                                        <p:tgtEl>
                                          <p:spTgt spid="26"/>
                                        </p:tgtEl>
                                        <p:attrNameLst>
                                          <p:attrName>ppt_y</p:attrName>
                                        </p:attrNameLst>
                                      </p:cBhvr>
                                      <p:tavLst>
                                        <p:tav tm="0">
                                          <p:val>
                                            <p:strVal val="0-#ppt_h/2"/>
                                          </p:val>
                                        </p:tav>
                                        <p:tav tm="100000">
                                          <p:val>
                                            <p:strVal val="#ppt_y"/>
                                          </p:val>
                                        </p:tav>
                                      </p:tavLst>
                                    </p:anim>
                                  </p:childTnLst>
                                </p:cTn>
                              </p:par>
                            </p:childTnLst>
                          </p:cTn>
                        </p:par>
                        <p:par>
                          <p:cTn id="121" fill="hold">
                            <p:stCondLst>
                              <p:cond delay="500"/>
                            </p:stCondLst>
                            <p:childTnLst>
                              <p:par>
                                <p:cTn id="122" presetID="22" presetClass="entr" presetSubtype="8" fill="hold" nodeType="afterEffect">
                                  <p:stCondLst>
                                    <p:cond delay="0"/>
                                  </p:stCondLst>
                                  <p:childTnLst>
                                    <p:set>
                                      <p:cBhvr>
                                        <p:cTn id="123" dur="1" fill="hold">
                                          <p:stCondLst>
                                            <p:cond delay="0"/>
                                          </p:stCondLst>
                                        </p:cTn>
                                        <p:tgtEl>
                                          <p:spTgt spid="16"/>
                                        </p:tgtEl>
                                        <p:attrNameLst>
                                          <p:attrName>style.visibility</p:attrName>
                                        </p:attrNameLst>
                                      </p:cBhvr>
                                      <p:to>
                                        <p:strVal val="visible"/>
                                      </p:to>
                                    </p:set>
                                    <p:animEffect transition="in" filter="wipe(left)">
                                      <p:cBhvr>
                                        <p:cTn id="124" dur="500"/>
                                        <p:tgtEl>
                                          <p:spTgt spid="16"/>
                                        </p:tgtEl>
                                      </p:cBhvr>
                                    </p:animEffect>
                                  </p:childTnLst>
                                </p:cTn>
                              </p:par>
                            </p:childTnLst>
                          </p:cTn>
                        </p:par>
                        <p:par>
                          <p:cTn id="125" fill="hold">
                            <p:stCondLst>
                              <p:cond delay="1000"/>
                            </p:stCondLst>
                            <p:childTnLst>
                              <p:par>
                                <p:cTn id="126" presetID="22" presetClass="entr" presetSubtype="8" fill="hold" nodeType="afterEffect">
                                  <p:stCondLst>
                                    <p:cond delay="0"/>
                                  </p:stCondLst>
                                  <p:childTnLst>
                                    <p:set>
                                      <p:cBhvr>
                                        <p:cTn id="127" dur="1" fill="hold">
                                          <p:stCondLst>
                                            <p:cond delay="0"/>
                                          </p:stCondLst>
                                        </p:cTn>
                                        <p:tgtEl>
                                          <p:spTgt spid="75"/>
                                        </p:tgtEl>
                                        <p:attrNameLst>
                                          <p:attrName>style.visibility</p:attrName>
                                        </p:attrNameLst>
                                      </p:cBhvr>
                                      <p:to>
                                        <p:strVal val="visible"/>
                                      </p:to>
                                    </p:set>
                                    <p:animEffect transition="in" filter="wipe(left)">
                                      <p:cBhvr>
                                        <p:cTn id="128" dur="500"/>
                                        <p:tgtEl>
                                          <p:spTgt spid="75"/>
                                        </p:tgtEl>
                                      </p:cBhvr>
                                    </p:animEffect>
                                  </p:childTnLst>
                                </p:cTn>
                              </p:par>
                            </p:childTnLst>
                          </p:cTn>
                        </p:par>
                        <p:par>
                          <p:cTn id="129" fill="hold">
                            <p:stCondLst>
                              <p:cond delay="1500"/>
                            </p:stCondLst>
                            <p:childTnLst>
                              <p:par>
                                <p:cTn id="130" presetID="2" presetClass="entr" presetSubtype="9" fill="hold" grpId="0" nodeType="afterEffect">
                                  <p:stCondLst>
                                    <p:cond delay="0"/>
                                  </p:stCondLst>
                                  <p:childTnLst>
                                    <p:set>
                                      <p:cBhvr>
                                        <p:cTn id="131" dur="1" fill="hold">
                                          <p:stCondLst>
                                            <p:cond delay="0"/>
                                          </p:stCondLst>
                                        </p:cTn>
                                        <p:tgtEl>
                                          <p:spTgt spid="49"/>
                                        </p:tgtEl>
                                        <p:attrNameLst>
                                          <p:attrName>style.visibility</p:attrName>
                                        </p:attrNameLst>
                                      </p:cBhvr>
                                      <p:to>
                                        <p:strVal val="visible"/>
                                      </p:to>
                                    </p:set>
                                    <p:anim calcmode="lin" valueType="num">
                                      <p:cBhvr additive="base">
                                        <p:cTn id="132" dur="500" fill="hold"/>
                                        <p:tgtEl>
                                          <p:spTgt spid="49"/>
                                        </p:tgtEl>
                                        <p:attrNameLst>
                                          <p:attrName>ppt_x</p:attrName>
                                        </p:attrNameLst>
                                      </p:cBhvr>
                                      <p:tavLst>
                                        <p:tav tm="0">
                                          <p:val>
                                            <p:strVal val="0-#ppt_w/2"/>
                                          </p:val>
                                        </p:tav>
                                        <p:tav tm="100000">
                                          <p:val>
                                            <p:strVal val="#ppt_x"/>
                                          </p:val>
                                        </p:tav>
                                      </p:tavLst>
                                    </p:anim>
                                    <p:anim calcmode="lin" valueType="num">
                                      <p:cBhvr additive="base">
                                        <p:cTn id="133"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nodeType="clickEffect">
                                  <p:stCondLst>
                                    <p:cond delay="0"/>
                                  </p:stCondLst>
                                  <p:childTnLst>
                                    <p:set>
                                      <p:cBhvr>
                                        <p:cTn id="137" dur="1" fill="hold">
                                          <p:stCondLst>
                                            <p:cond delay="0"/>
                                          </p:stCondLst>
                                        </p:cTn>
                                        <p:tgtEl>
                                          <p:spTgt spid="34"/>
                                        </p:tgtEl>
                                        <p:attrNameLst>
                                          <p:attrName>style.visibility</p:attrName>
                                        </p:attrNameLst>
                                      </p:cBhvr>
                                      <p:to>
                                        <p:strVal val="visible"/>
                                      </p:to>
                                    </p:set>
                                    <p:animEffect transition="in" filter="wipe(left)">
                                      <p:cBhvr>
                                        <p:cTn id="138" dur="500"/>
                                        <p:tgtEl>
                                          <p:spTgt spid="34"/>
                                        </p:tgtEl>
                                      </p:cBhvr>
                                    </p:animEffect>
                                  </p:childTnLst>
                                </p:cTn>
                              </p:par>
                            </p:childTnLst>
                          </p:cTn>
                        </p:par>
                        <p:par>
                          <p:cTn id="139" fill="hold">
                            <p:stCondLst>
                              <p:cond delay="500"/>
                            </p:stCondLst>
                            <p:childTnLst>
                              <p:par>
                                <p:cTn id="140" presetID="22" presetClass="entr" presetSubtype="8" fill="hold" nodeType="afterEffect">
                                  <p:stCondLst>
                                    <p:cond delay="0"/>
                                  </p:stCondLst>
                                  <p:childTnLst>
                                    <p:set>
                                      <p:cBhvr>
                                        <p:cTn id="141" dur="1" fill="hold">
                                          <p:stCondLst>
                                            <p:cond delay="0"/>
                                          </p:stCondLst>
                                        </p:cTn>
                                        <p:tgtEl>
                                          <p:spTgt spid="46"/>
                                        </p:tgtEl>
                                        <p:attrNameLst>
                                          <p:attrName>style.visibility</p:attrName>
                                        </p:attrNameLst>
                                      </p:cBhvr>
                                      <p:to>
                                        <p:strVal val="visible"/>
                                      </p:to>
                                    </p:set>
                                    <p:animEffect transition="in" filter="wipe(left)">
                                      <p:cBhvr>
                                        <p:cTn id="142" dur="500"/>
                                        <p:tgtEl>
                                          <p:spTgt spid="46"/>
                                        </p:tgtEl>
                                      </p:cBhvr>
                                    </p:animEffect>
                                  </p:childTnLst>
                                </p:cTn>
                              </p:par>
                            </p:childTnLst>
                          </p:cTn>
                        </p:par>
                        <p:par>
                          <p:cTn id="143" fill="hold">
                            <p:stCondLst>
                              <p:cond delay="1000"/>
                            </p:stCondLst>
                            <p:childTnLst>
                              <p:par>
                                <p:cTn id="144" presetID="22" presetClass="entr" presetSubtype="1" fill="hold" nodeType="afterEffect">
                                  <p:stCondLst>
                                    <p:cond delay="0"/>
                                  </p:stCondLst>
                                  <p:childTnLst>
                                    <p:set>
                                      <p:cBhvr>
                                        <p:cTn id="145" dur="1" fill="hold">
                                          <p:stCondLst>
                                            <p:cond delay="0"/>
                                          </p:stCondLst>
                                        </p:cTn>
                                        <p:tgtEl>
                                          <p:spTgt spid="72"/>
                                        </p:tgtEl>
                                        <p:attrNameLst>
                                          <p:attrName>style.visibility</p:attrName>
                                        </p:attrNameLst>
                                      </p:cBhvr>
                                      <p:to>
                                        <p:strVal val="visible"/>
                                      </p:to>
                                    </p:set>
                                    <p:animEffect transition="in" filter="wipe(up)">
                                      <p:cBhvr>
                                        <p:cTn id="146" dur="500"/>
                                        <p:tgtEl>
                                          <p:spTgt spid="72"/>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nodeType="clickEffect">
                                  <p:stCondLst>
                                    <p:cond delay="0"/>
                                  </p:stCondLst>
                                  <p:childTnLst>
                                    <p:set>
                                      <p:cBhvr>
                                        <p:cTn id="150" dur="1" fill="hold">
                                          <p:stCondLst>
                                            <p:cond delay="0"/>
                                          </p:stCondLst>
                                        </p:cTn>
                                        <p:tgtEl>
                                          <p:spTgt spid="18"/>
                                        </p:tgtEl>
                                        <p:attrNameLst>
                                          <p:attrName>style.visibility</p:attrName>
                                        </p:attrNameLst>
                                      </p:cBhvr>
                                      <p:to>
                                        <p:strVal val="visible"/>
                                      </p:to>
                                    </p:set>
                                    <p:animEffect transition="in" filter="wipe(left)">
                                      <p:cBhvr>
                                        <p:cTn id="151" dur="500"/>
                                        <p:tgtEl>
                                          <p:spTgt spid="18"/>
                                        </p:tgtEl>
                                      </p:cBhvr>
                                    </p:animEffect>
                                  </p:childTnLst>
                                </p:cTn>
                              </p:par>
                            </p:childTnLst>
                          </p:cTn>
                        </p:par>
                        <p:par>
                          <p:cTn id="152" fill="hold">
                            <p:stCondLst>
                              <p:cond delay="500"/>
                            </p:stCondLst>
                            <p:childTnLst>
                              <p:par>
                                <p:cTn id="153" presetID="22" presetClass="entr" presetSubtype="8" fill="hold" grpId="0" nodeType="afterEffect">
                                  <p:stCondLst>
                                    <p:cond delay="0"/>
                                  </p:stCondLst>
                                  <p:childTnLst>
                                    <p:set>
                                      <p:cBhvr>
                                        <p:cTn id="154" dur="1" fill="hold">
                                          <p:stCondLst>
                                            <p:cond delay="0"/>
                                          </p:stCondLst>
                                        </p:cTn>
                                        <p:tgtEl>
                                          <p:spTgt spid="70"/>
                                        </p:tgtEl>
                                        <p:attrNameLst>
                                          <p:attrName>style.visibility</p:attrName>
                                        </p:attrNameLst>
                                      </p:cBhvr>
                                      <p:to>
                                        <p:strVal val="visible"/>
                                      </p:to>
                                    </p:set>
                                    <p:animEffect transition="in" filter="wipe(left)">
                                      <p:cBhvr>
                                        <p:cTn id="155" dur="500"/>
                                        <p:tgtEl>
                                          <p:spTgt spid="70"/>
                                        </p:tgtEl>
                                      </p:cBhvr>
                                    </p:animEffect>
                                  </p:childTnLst>
                                </p:cTn>
                              </p:par>
                            </p:childTnLst>
                          </p:cTn>
                        </p:par>
                        <p:par>
                          <p:cTn id="156" fill="hold">
                            <p:stCondLst>
                              <p:cond delay="1000"/>
                            </p:stCondLst>
                            <p:childTnLst>
                              <p:par>
                                <p:cTn id="157" presetID="2" presetClass="entr" presetSubtype="12" fill="hold" nodeType="afterEffect">
                                  <p:stCondLst>
                                    <p:cond delay="0"/>
                                  </p:stCondLst>
                                  <p:childTnLst>
                                    <p:set>
                                      <p:cBhvr>
                                        <p:cTn id="158" dur="1" fill="hold">
                                          <p:stCondLst>
                                            <p:cond delay="0"/>
                                          </p:stCondLst>
                                        </p:cTn>
                                        <p:tgtEl>
                                          <p:spTgt spid="56"/>
                                        </p:tgtEl>
                                        <p:attrNameLst>
                                          <p:attrName>style.visibility</p:attrName>
                                        </p:attrNameLst>
                                      </p:cBhvr>
                                      <p:to>
                                        <p:strVal val="visible"/>
                                      </p:to>
                                    </p:set>
                                    <p:anim calcmode="lin" valueType="num">
                                      <p:cBhvr additive="base">
                                        <p:cTn id="159" dur="500" fill="hold"/>
                                        <p:tgtEl>
                                          <p:spTgt spid="56"/>
                                        </p:tgtEl>
                                        <p:attrNameLst>
                                          <p:attrName>ppt_x</p:attrName>
                                        </p:attrNameLst>
                                      </p:cBhvr>
                                      <p:tavLst>
                                        <p:tav tm="0">
                                          <p:val>
                                            <p:strVal val="0-#ppt_w/2"/>
                                          </p:val>
                                        </p:tav>
                                        <p:tav tm="100000">
                                          <p:val>
                                            <p:strVal val="#ppt_x"/>
                                          </p:val>
                                        </p:tav>
                                      </p:tavLst>
                                    </p:anim>
                                    <p:anim calcmode="lin" valueType="num">
                                      <p:cBhvr additive="base">
                                        <p:cTn id="16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nodeType="clickEffect">
                                  <p:stCondLst>
                                    <p:cond delay="0"/>
                                  </p:stCondLst>
                                  <p:childTnLst>
                                    <p:set>
                                      <p:cBhvr>
                                        <p:cTn id="164" dur="1" fill="hold">
                                          <p:stCondLst>
                                            <p:cond delay="0"/>
                                          </p:stCondLst>
                                        </p:cTn>
                                        <p:tgtEl>
                                          <p:spTgt spid="31"/>
                                        </p:tgtEl>
                                        <p:attrNameLst>
                                          <p:attrName>style.visibility</p:attrName>
                                        </p:attrNameLst>
                                      </p:cBhvr>
                                      <p:to>
                                        <p:strVal val="visible"/>
                                      </p:to>
                                    </p:set>
                                    <p:animEffect transition="in" filter="wipe(left)">
                                      <p:cBhvr>
                                        <p:cTn id="165" dur="500"/>
                                        <p:tgtEl>
                                          <p:spTgt spid="31"/>
                                        </p:tgtEl>
                                      </p:cBhvr>
                                    </p:animEffect>
                                  </p:childTnLst>
                                </p:cTn>
                              </p:par>
                            </p:childTnLst>
                          </p:cTn>
                        </p:par>
                        <p:par>
                          <p:cTn id="166" fill="hold">
                            <p:stCondLst>
                              <p:cond delay="500"/>
                            </p:stCondLst>
                            <p:childTnLst>
                              <p:par>
                                <p:cTn id="167" presetID="22" presetClass="entr" presetSubtype="8" fill="hold" grpId="0" nodeType="afterEffect">
                                  <p:stCondLst>
                                    <p:cond delay="0"/>
                                  </p:stCondLst>
                                  <p:childTnLst>
                                    <p:set>
                                      <p:cBhvr>
                                        <p:cTn id="168" dur="1" fill="hold">
                                          <p:stCondLst>
                                            <p:cond delay="0"/>
                                          </p:stCondLst>
                                        </p:cTn>
                                        <p:tgtEl>
                                          <p:spTgt spid="47"/>
                                        </p:tgtEl>
                                        <p:attrNameLst>
                                          <p:attrName>style.visibility</p:attrName>
                                        </p:attrNameLst>
                                      </p:cBhvr>
                                      <p:to>
                                        <p:strVal val="visible"/>
                                      </p:to>
                                    </p:set>
                                    <p:animEffect transition="in" filter="wipe(left)">
                                      <p:cBhvr>
                                        <p:cTn id="169" dur="500"/>
                                        <p:tgtEl>
                                          <p:spTgt spid="47"/>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grpId="0" nodeType="clickEffect">
                                  <p:stCondLst>
                                    <p:cond delay="0"/>
                                  </p:stCondLst>
                                  <p:childTnLst>
                                    <p:set>
                                      <p:cBhvr>
                                        <p:cTn id="173" dur="1" fill="hold">
                                          <p:stCondLst>
                                            <p:cond delay="0"/>
                                          </p:stCondLst>
                                        </p:cTn>
                                        <p:tgtEl>
                                          <p:spTgt spid="37"/>
                                        </p:tgtEl>
                                        <p:attrNameLst>
                                          <p:attrName>style.visibility</p:attrName>
                                        </p:attrNameLst>
                                      </p:cBhvr>
                                      <p:to>
                                        <p:strVal val="visible"/>
                                      </p:to>
                                    </p:set>
                                    <p:animEffect transition="in" filter="wipe(left)">
                                      <p:cBhvr>
                                        <p:cTn id="174" dur="500"/>
                                        <p:tgtEl>
                                          <p:spTgt spid="37"/>
                                        </p:tgtEl>
                                      </p:cBhvr>
                                    </p:animEffect>
                                  </p:childTnLst>
                                </p:cTn>
                              </p:par>
                            </p:childTnLst>
                          </p:cTn>
                        </p:par>
                        <p:par>
                          <p:cTn id="175" fill="hold">
                            <p:stCondLst>
                              <p:cond delay="500"/>
                            </p:stCondLst>
                            <p:childTnLst>
                              <p:par>
                                <p:cTn id="176" presetID="22" presetClass="entr" presetSubtype="8" fill="hold" nodeType="afterEffect">
                                  <p:stCondLst>
                                    <p:cond delay="0"/>
                                  </p:stCondLst>
                                  <p:childTnLst>
                                    <p:set>
                                      <p:cBhvr>
                                        <p:cTn id="177" dur="1" fill="hold">
                                          <p:stCondLst>
                                            <p:cond delay="0"/>
                                          </p:stCondLst>
                                        </p:cTn>
                                        <p:tgtEl>
                                          <p:spTgt spid="472067"/>
                                        </p:tgtEl>
                                        <p:attrNameLst>
                                          <p:attrName>style.visibility</p:attrName>
                                        </p:attrNameLst>
                                      </p:cBhvr>
                                      <p:to>
                                        <p:strVal val="visible"/>
                                      </p:to>
                                    </p:set>
                                    <p:animEffect transition="in" filter="wipe(left)">
                                      <p:cBhvr>
                                        <p:cTn id="178" dur="500"/>
                                        <p:tgtEl>
                                          <p:spTgt spid="472067"/>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8" fill="hold" grpId="0" nodeType="clickEffect">
                                  <p:stCondLst>
                                    <p:cond delay="0"/>
                                  </p:stCondLst>
                                  <p:childTnLst>
                                    <p:set>
                                      <p:cBhvr>
                                        <p:cTn id="182" dur="1" fill="hold">
                                          <p:stCondLst>
                                            <p:cond delay="0"/>
                                          </p:stCondLst>
                                        </p:cTn>
                                        <p:tgtEl>
                                          <p:spTgt spid="73"/>
                                        </p:tgtEl>
                                        <p:attrNameLst>
                                          <p:attrName>style.visibility</p:attrName>
                                        </p:attrNameLst>
                                      </p:cBhvr>
                                      <p:to>
                                        <p:strVal val="visible"/>
                                      </p:to>
                                    </p:set>
                                    <p:animEffect transition="in" filter="wipe(left)">
                                      <p:cBhvr>
                                        <p:cTn id="183" dur="500"/>
                                        <p:tgtEl>
                                          <p:spTgt spid="73"/>
                                        </p:tgtEl>
                                      </p:cBhvr>
                                    </p:animEffect>
                                  </p:childTnLst>
                                </p:cTn>
                              </p:par>
                            </p:childTnLst>
                          </p:cTn>
                        </p:par>
                        <p:par>
                          <p:cTn id="184" fill="hold">
                            <p:stCondLst>
                              <p:cond delay="500"/>
                            </p:stCondLst>
                            <p:childTnLst>
                              <p:par>
                                <p:cTn id="185" presetID="22" presetClass="entr" presetSubtype="8" fill="hold" nodeType="afterEffect">
                                  <p:stCondLst>
                                    <p:cond delay="0"/>
                                  </p:stCondLst>
                                  <p:childTnLst>
                                    <p:set>
                                      <p:cBhvr>
                                        <p:cTn id="186" dur="1" fill="hold">
                                          <p:stCondLst>
                                            <p:cond delay="0"/>
                                          </p:stCondLst>
                                        </p:cTn>
                                        <p:tgtEl>
                                          <p:spTgt spid="33"/>
                                        </p:tgtEl>
                                        <p:attrNameLst>
                                          <p:attrName>style.visibility</p:attrName>
                                        </p:attrNameLst>
                                      </p:cBhvr>
                                      <p:to>
                                        <p:strVal val="visible"/>
                                      </p:to>
                                    </p:set>
                                    <p:animEffect transition="in" filter="wipe(left)">
                                      <p:cBhvr>
                                        <p:cTn id="187" dur="500"/>
                                        <p:tgtEl>
                                          <p:spTgt spid="33"/>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8" fill="hold" grpId="0" nodeType="clickEffect">
                                  <p:stCondLst>
                                    <p:cond delay="0"/>
                                  </p:stCondLst>
                                  <p:childTnLst>
                                    <p:set>
                                      <p:cBhvr>
                                        <p:cTn id="191" dur="1" fill="hold">
                                          <p:stCondLst>
                                            <p:cond delay="0"/>
                                          </p:stCondLst>
                                        </p:cTn>
                                        <p:tgtEl>
                                          <p:spTgt spid="66"/>
                                        </p:tgtEl>
                                        <p:attrNameLst>
                                          <p:attrName>style.visibility</p:attrName>
                                        </p:attrNameLst>
                                      </p:cBhvr>
                                      <p:to>
                                        <p:strVal val="visible"/>
                                      </p:to>
                                    </p:set>
                                    <p:animEffect transition="in" filter="wipe(left)">
                                      <p:cBhvr>
                                        <p:cTn id="192" dur="500"/>
                                        <p:tgtEl>
                                          <p:spTgt spid="66"/>
                                        </p:tgtEl>
                                      </p:cBhvr>
                                    </p:animEffect>
                                  </p:childTnLst>
                                </p:cTn>
                              </p:par>
                            </p:childTnLst>
                          </p:cTn>
                        </p:par>
                        <p:par>
                          <p:cTn id="193" fill="hold">
                            <p:stCondLst>
                              <p:cond delay="500"/>
                            </p:stCondLst>
                            <p:childTnLst>
                              <p:par>
                                <p:cTn id="194" presetID="22" presetClass="entr" presetSubtype="8" fill="hold" grpId="0" nodeType="afterEffect">
                                  <p:stCondLst>
                                    <p:cond delay="0"/>
                                  </p:stCondLst>
                                  <p:childTnLst>
                                    <p:set>
                                      <p:cBhvr>
                                        <p:cTn id="195" dur="1" fill="hold">
                                          <p:stCondLst>
                                            <p:cond delay="0"/>
                                          </p:stCondLst>
                                        </p:cTn>
                                        <p:tgtEl>
                                          <p:spTgt spid="58"/>
                                        </p:tgtEl>
                                        <p:attrNameLst>
                                          <p:attrName>style.visibility</p:attrName>
                                        </p:attrNameLst>
                                      </p:cBhvr>
                                      <p:to>
                                        <p:strVal val="visible"/>
                                      </p:to>
                                    </p:set>
                                    <p:animEffect transition="in" filter="wipe(left)">
                                      <p:cBhvr>
                                        <p:cTn id="196" dur="500"/>
                                        <p:tgtEl>
                                          <p:spTgt spid="58"/>
                                        </p:tgtEl>
                                      </p:cBhvr>
                                    </p:animEffect>
                                  </p:childTnLst>
                                </p:cTn>
                              </p:par>
                            </p:childTnLst>
                          </p:cTn>
                        </p:par>
                        <p:par>
                          <p:cTn id="197" fill="hold">
                            <p:stCondLst>
                              <p:cond delay="1000"/>
                            </p:stCondLst>
                            <p:childTnLst>
                              <p:par>
                                <p:cTn id="198" presetID="22" presetClass="entr" presetSubtype="8" fill="hold" grpId="0" nodeType="afterEffect">
                                  <p:stCondLst>
                                    <p:cond delay="0"/>
                                  </p:stCondLst>
                                  <p:childTnLst>
                                    <p:set>
                                      <p:cBhvr>
                                        <p:cTn id="199" dur="1" fill="hold">
                                          <p:stCondLst>
                                            <p:cond delay="0"/>
                                          </p:stCondLst>
                                        </p:cTn>
                                        <p:tgtEl>
                                          <p:spTgt spid="55"/>
                                        </p:tgtEl>
                                        <p:attrNameLst>
                                          <p:attrName>style.visibility</p:attrName>
                                        </p:attrNameLst>
                                      </p:cBhvr>
                                      <p:to>
                                        <p:strVal val="visible"/>
                                      </p:to>
                                    </p:set>
                                    <p:animEffect transition="in" filter="wipe(left)">
                                      <p:cBhvr>
                                        <p:cTn id="200" dur="500"/>
                                        <p:tgtEl>
                                          <p:spTgt spid="55"/>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8" fill="hold" grpId="0" nodeType="clickEffect">
                                  <p:stCondLst>
                                    <p:cond delay="0"/>
                                  </p:stCondLst>
                                  <p:childTnLst>
                                    <p:set>
                                      <p:cBhvr>
                                        <p:cTn id="204" dur="1" fill="hold">
                                          <p:stCondLst>
                                            <p:cond delay="0"/>
                                          </p:stCondLst>
                                        </p:cTn>
                                        <p:tgtEl>
                                          <p:spTgt spid="67"/>
                                        </p:tgtEl>
                                        <p:attrNameLst>
                                          <p:attrName>style.visibility</p:attrName>
                                        </p:attrNameLst>
                                      </p:cBhvr>
                                      <p:to>
                                        <p:strVal val="visible"/>
                                      </p:to>
                                    </p:set>
                                    <p:animEffect transition="in" filter="wipe(left)">
                                      <p:cBhvr>
                                        <p:cTn id="205" dur="500"/>
                                        <p:tgtEl>
                                          <p:spTgt spid="67"/>
                                        </p:tgtEl>
                                      </p:cBhvr>
                                    </p:animEffect>
                                  </p:childTnLst>
                                </p:cTn>
                              </p:par>
                            </p:childTnLst>
                          </p:cTn>
                        </p:par>
                        <p:par>
                          <p:cTn id="206" fill="hold">
                            <p:stCondLst>
                              <p:cond delay="500"/>
                            </p:stCondLst>
                            <p:childTnLst>
                              <p:par>
                                <p:cTn id="207" presetID="22" presetClass="entr" presetSubtype="8" fill="hold" grpId="0" nodeType="afterEffect">
                                  <p:stCondLst>
                                    <p:cond delay="0"/>
                                  </p:stCondLst>
                                  <p:childTnLst>
                                    <p:set>
                                      <p:cBhvr>
                                        <p:cTn id="208" dur="1" fill="hold">
                                          <p:stCondLst>
                                            <p:cond delay="0"/>
                                          </p:stCondLst>
                                        </p:cTn>
                                        <p:tgtEl>
                                          <p:spTgt spid="68"/>
                                        </p:tgtEl>
                                        <p:attrNameLst>
                                          <p:attrName>style.visibility</p:attrName>
                                        </p:attrNameLst>
                                      </p:cBhvr>
                                      <p:to>
                                        <p:strVal val="visible"/>
                                      </p:to>
                                    </p:set>
                                    <p:animEffect transition="in" filter="wipe(left)">
                                      <p:cBhvr>
                                        <p:cTn id="209" dur="500"/>
                                        <p:tgtEl>
                                          <p:spTgt spid="68"/>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8" fill="hold" nodeType="clickEffect">
                                  <p:stCondLst>
                                    <p:cond delay="0"/>
                                  </p:stCondLst>
                                  <p:childTnLst>
                                    <p:set>
                                      <p:cBhvr>
                                        <p:cTn id="213" dur="1" fill="hold">
                                          <p:stCondLst>
                                            <p:cond delay="0"/>
                                          </p:stCondLst>
                                        </p:cTn>
                                        <p:tgtEl>
                                          <p:spTgt spid="48"/>
                                        </p:tgtEl>
                                        <p:attrNameLst>
                                          <p:attrName>style.visibility</p:attrName>
                                        </p:attrNameLst>
                                      </p:cBhvr>
                                      <p:to>
                                        <p:strVal val="visible"/>
                                      </p:to>
                                    </p:set>
                                    <p:animEffect transition="in" filter="wipe(left)">
                                      <p:cBhvr>
                                        <p:cTn id="214" dur="500"/>
                                        <p:tgtEl>
                                          <p:spTgt spid="48"/>
                                        </p:tgtEl>
                                      </p:cBhvr>
                                    </p:animEffect>
                                  </p:childTnLst>
                                </p:cTn>
                              </p:par>
                            </p:childTnLst>
                          </p:cTn>
                        </p:par>
                        <p:par>
                          <p:cTn id="215" fill="hold">
                            <p:stCondLst>
                              <p:cond delay="500"/>
                            </p:stCondLst>
                            <p:childTnLst>
                              <p:par>
                                <p:cTn id="216" presetID="22" presetClass="entr" presetSubtype="8" fill="hold" nodeType="afterEffect">
                                  <p:stCondLst>
                                    <p:cond delay="0"/>
                                  </p:stCondLst>
                                  <p:childTnLst>
                                    <p:set>
                                      <p:cBhvr>
                                        <p:cTn id="217" dur="1" fill="hold">
                                          <p:stCondLst>
                                            <p:cond delay="0"/>
                                          </p:stCondLst>
                                        </p:cTn>
                                        <p:tgtEl>
                                          <p:spTgt spid="51"/>
                                        </p:tgtEl>
                                        <p:attrNameLst>
                                          <p:attrName>style.visibility</p:attrName>
                                        </p:attrNameLst>
                                      </p:cBhvr>
                                      <p:to>
                                        <p:strVal val="visible"/>
                                      </p:to>
                                    </p:set>
                                    <p:animEffect transition="in" filter="wipe(left)">
                                      <p:cBhvr>
                                        <p:cTn id="218" dur="500"/>
                                        <p:tgtEl>
                                          <p:spTgt spid="51"/>
                                        </p:tgtEl>
                                      </p:cBhvr>
                                    </p:animEffect>
                                  </p:childTnLst>
                                </p:cTn>
                              </p:par>
                            </p:childTnLst>
                          </p:cTn>
                        </p:par>
                      </p:childTnLst>
                    </p:cTn>
                  </p:par>
                  <p:par>
                    <p:cTn id="219" fill="hold">
                      <p:stCondLst>
                        <p:cond delay="indefinite"/>
                      </p:stCondLst>
                      <p:childTnLst>
                        <p:par>
                          <p:cTn id="220" fill="hold">
                            <p:stCondLst>
                              <p:cond delay="0"/>
                            </p:stCondLst>
                            <p:childTnLst>
                              <p:par>
                                <p:cTn id="221" presetID="22" presetClass="entr" presetSubtype="8" fill="hold" nodeType="clickEffect">
                                  <p:stCondLst>
                                    <p:cond delay="0"/>
                                  </p:stCondLst>
                                  <p:childTnLst>
                                    <p:set>
                                      <p:cBhvr>
                                        <p:cTn id="222" dur="1" fill="hold">
                                          <p:stCondLst>
                                            <p:cond delay="0"/>
                                          </p:stCondLst>
                                        </p:cTn>
                                        <p:tgtEl>
                                          <p:spTgt spid="8"/>
                                        </p:tgtEl>
                                        <p:attrNameLst>
                                          <p:attrName>style.visibility</p:attrName>
                                        </p:attrNameLst>
                                      </p:cBhvr>
                                      <p:to>
                                        <p:strVal val="visible"/>
                                      </p:to>
                                    </p:set>
                                    <p:animEffect transition="in" filter="wipe(left)">
                                      <p:cBhvr>
                                        <p:cTn id="223" dur="500"/>
                                        <p:tgtEl>
                                          <p:spTgt spid="8"/>
                                        </p:tgtEl>
                                      </p:cBhvr>
                                    </p:animEffect>
                                  </p:childTnLst>
                                </p:cTn>
                              </p:par>
                            </p:childTnLst>
                          </p:cTn>
                        </p:par>
                        <p:par>
                          <p:cTn id="224" fill="hold">
                            <p:stCondLst>
                              <p:cond delay="500"/>
                            </p:stCondLst>
                            <p:childTnLst>
                              <p:par>
                                <p:cTn id="225" presetID="22" presetClass="entr" presetSubtype="8" fill="hold" grpId="0" nodeType="afterEffect">
                                  <p:stCondLst>
                                    <p:cond delay="0"/>
                                  </p:stCondLst>
                                  <p:childTnLst>
                                    <p:set>
                                      <p:cBhvr>
                                        <p:cTn id="226" dur="1" fill="hold">
                                          <p:stCondLst>
                                            <p:cond delay="0"/>
                                          </p:stCondLst>
                                        </p:cTn>
                                        <p:tgtEl>
                                          <p:spTgt spid="74"/>
                                        </p:tgtEl>
                                        <p:attrNameLst>
                                          <p:attrName>style.visibility</p:attrName>
                                        </p:attrNameLst>
                                      </p:cBhvr>
                                      <p:to>
                                        <p:strVal val="visible"/>
                                      </p:to>
                                    </p:set>
                                    <p:animEffect transition="in" filter="wipe(left)">
                                      <p:cBhvr>
                                        <p:cTn id="227" dur="500"/>
                                        <p:tgtEl>
                                          <p:spTgt spid="74"/>
                                        </p:tgtEl>
                                      </p:cBhvr>
                                    </p:animEffect>
                                  </p:childTnLst>
                                </p:cTn>
                              </p:par>
                            </p:childTnLst>
                          </p:cTn>
                        </p:par>
                        <p:par>
                          <p:cTn id="228" fill="hold">
                            <p:stCondLst>
                              <p:cond delay="1000"/>
                            </p:stCondLst>
                            <p:childTnLst>
                              <p:par>
                                <p:cTn id="229" presetID="22" presetClass="entr" presetSubtype="8" fill="hold" nodeType="afterEffect">
                                  <p:stCondLst>
                                    <p:cond delay="0"/>
                                  </p:stCondLst>
                                  <p:childTnLst>
                                    <p:set>
                                      <p:cBhvr>
                                        <p:cTn id="230" dur="1" fill="hold">
                                          <p:stCondLst>
                                            <p:cond delay="0"/>
                                          </p:stCondLst>
                                        </p:cTn>
                                        <p:tgtEl>
                                          <p:spTgt spid="14"/>
                                        </p:tgtEl>
                                        <p:attrNameLst>
                                          <p:attrName>style.visibility</p:attrName>
                                        </p:attrNameLst>
                                      </p:cBhvr>
                                      <p:to>
                                        <p:strVal val="visible"/>
                                      </p:to>
                                    </p:set>
                                    <p:animEffect transition="in" filter="wipe(left)">
                                      <p:cBhvr>
                                        <p:cTn id="231" dur="500"/>
                                        <p:tgtEl>
                                          <p:spTgt spid="14"/>
                                        </p:tgtEl>
                                      </p:cBhvr>
                                    </p:animEffect>
                                  </p:childTnLst>
                                </p:cTn>
                              </p:par>
                            </p:childTnLst>
                          </p:cTn>
                        </p:par>
                      </p:childTnLst>
                    </p:cTn>
                  </p:par>
                  <p:par>
                    <p:cTn id="232" fill="hold">
                      <p:stCondLst>
                        <p:cond delay="indefinite"/>
                      </p:stCondLst>
                      <p:childTnLst>
                        <p:par>
                          <p:cTn id="233" fill="hold">
                            <p:stCondLst>
                              <p:cond delay="0"/>
                            </p:stCondLst>
                            <p:childTnLst>
                              <p:par>
                                <p:cTn id="234" presetID="22" presetClass="entr" presetSubtype="2" fill="hold" grpId="0" nodeType="clickEffect">
                                  <p:stCondLst>
                                    <p:cond delay="0"/>
                                  </p:stCondLst>
                                  <p:childTnLst>
                                    <p:set>
                                      <p:cBhvr>
                                        <p:cTn id="235" dur="1" fill="hold">
                                          <p:stCondLst>
                                            <p:cond delay="0"/>
                                          </p:stCondLst>
                                        </p:cTn>
                                        <p:tgtEl>
                                          <p:spTgt spid="2"/>
                                        </p:tgtEl>
                                        <p:attrNameLst>
                                          <p:attrName>style.visibility</p:attrName>
                                        </p:attrNameLst>
                                      </p:cBhvr>
                                      <p:to>
                                        <p:strVal val="visible"/>
                                      </p:to>
                                    </p:set>
                                    <p:animEffect transition="in" filter="wipe(right)">
                                      <p:cBhvr>
                                        <p:cTn id="236" dur="500"/>
                                        <p:tgtEl>
                                          <p:spTgt spid="2"/>
                                        </p:tgtEl>
                                      </p:cBhvr>
                                    </p:animEffect>
                                  </p:childTnLst>
                                </p:cTn>
                              </p:par>
                            </p:childTnLst>
                          </p:cTn>
                        </p:par>
                      </p:childTnLst>
                    </p:cTn>
                  </p:par>
                  <p:par>
                    <p:cTn id="237" fill="hold">
                      <p:stCondLst>
                        <p:cond delay="indefinite"/>
                      </p:stCondLst>
                      <p:childTnLst>
                        <p:par>
                          <p:cTn id="238" fill="hold">
                            <p:stCondLst>
                              <p:cond delay="0"/>
                            </p:stCondLst>
                            <p:childTnLst>
                              <p:par>
                                <p:cTn id="239" presetID="22" presetClass="entr" presetSubtype="8" fill="hold" nodeType="clickEffect">
                                  <p:stCondLst>
                                    <p:cond delay="0"/>
                                  </p:stCondLst>
                                  <p:childTnLst>
                                    <p:set>
                                      <p:cBhvr>
                                        <p:cTn id="240" dur="1" fill="hold">
                                          <p:stCondLst>
                                            <p:cond delay="0"/>
                                          </p:stCondLst>
                                        </p:cTn>
                                        <p:tgtEl>
                                          <p:spTgt spid="35"/>
                                        </p:tgtEl>
                                        <p:attrNameLst>
                                          <p:attrName>style.visibility</p:attrName>
                                        </p:attrNameLst>
                                      </p:cBhvr>
                                      <p:to>
                                        <p:strVal val="visible"/>
                                      </p:to>
                                    </p:set>
                                    <p:animEffect transition="in" filter="wipe(left)">
                                      <p:cBhvr>
                                        <p:cTn id="241" dur="500"/>
                                        <p:tgtEl>
                                          <p:spTgt spid="35"/>
                                        </p:tgtEl>
                                      </p:cBhvr>
                                    </p:animEffect>
                                  </p:childTnLst>
                                </p:cTn>
                              </p:par>
                            </p:childTnLst>
                          </p:cTn>
                        </p:par>
                      </p:childTnLst>
                    </p:cTn>
                  </p:par>
                  <p:par>
                    <p:cTn id="242" fill="hold">
                      <p:stCondLst>
                        <p:cond delay="indefinite"/>
                      </p:stCondLst>
                      <p:childTnLst>
                        <p:par>
                          <p:cTn id="243" fill="hold">
                            <p:stCondLst>
                              <p:cond delay="0"/>
                            </p:stCondLst>
                            <p:childTnLst>
                              <p:par>
                                <p:cTn id="244" presetID="22" presetClass="entr" presetSubtype="8" fill="hold" grpId="0" nodeType="clickEffect">
                                  <p:stCondLst>
                                    <p:cond delay="0"/>
                                  </p:stCondLst>
                                  <p:childTnLst>
                                    <p:set>
                                      <p:cBhvr>
                                        <p:cTn id="245" dur="1" fill="hold">
                                          <p:stCondLst>
                                            <p:cond delay="0"/>
                                          </p:stCondLst>
                                        </p:cTn>
                                        <p:tgtEl>
                                          <p:spTgt spid="65"/>
                                        </p:tgtEl>
                                        <p:attrNameLst>
                                          <p:attrName>style.visibility</p:attrName>
                                        </p:attrNameLst>
                                      </p:cBhvr>
                                      <p:to>
                                        <p:strVal val="visible"/>
                                      </p:to>
                                    </p:set>
                                    <p:animEffect transition="in" filter="wipe(left)">
                                      <p:cBhvr>
                                        <p:cTn id="246" dur="500"/>
                                        <p:tgtEl>
                                          <p:spTgt spid="65"/>
                                        </p:tgtEl>
                                      </p:cBhvr>
                                    </p:animEffect>
                                  </p:childTnLst>
                                </p:cTn>
                              </p:par>
                            </p:childTnLst>
                          </p:cTn>
                        </p:par>
                        <p:par>
                          <p:cTn id="247" fill="hold">
                            <p:stCondLst>
                              <p:cond delay="500"/>
                            </p:stCondLst>
                            <p:childTnLst>
                              <p:par>
                                <p:cTn id="248" presetID="22" presetClass="entr" presetSubtype="8" fill="hold" grpId="0" nodeType="afterEffect">
                                  <p:stCondLst>
                                    <p:cond delay="0"/>
                                  </p:stCondLst>
                                  <p:childTnLst>
                                    <p:set>
                                      <p:cBhvr>
                                        <p:cTn id="249" dur="1" fill="hold">
                                          <p:stCondLst>
                                            <p:cond delay="0"/>
                                          </p:stCondLst>
                                        </p:cTn>
                                        <p:tgtEl>
                                          <p:spTgt spid="54"/>
                                        </p:tgtEl>
                                        <p:attrNameLst>
                                          <p:attrName>style.visibility</p:attrName>
                                        </p:attrNameLst>
                                      </p:cBhvr>
                                      <p:to>
                                        <p:strVal val="visible"/>
                                      </p:to>
                                    </p:set>
                                    <p:animEffect transition="in" filter="wipe(left)">
                                      <p:cBhvr>
                                        <p:cTn id="250" dur="500"/>
                                        <p:tgtEl>
                                          <p:spTgt spid="54"/>
                                        </p:tgtEl>
                                      </p:cBhvr>
                                    </p:animEffect>
                                  </p:childTnLst>
                                </p:cTn>
                              </p:par>
                            </p:childTnLst>
                          </p:cTn>
                        </p:par>
                        <p:par>
                          <p:cTn id="251" fill="hold">
                            <p:stCondLst>
                              <p:cond delay="1000"/>
                            </p:stCondLst>
                            <p:childTnLst>
                              <p:par>
                                <p:cTn id="252" presetID="22" presetClass="entr" presetSubtype="8" fill="hold" nodeType="afterEffect">
                                  <p:stCondLst>
                                    <p:cond delay="0"/>
                                  </p:stCondLst>
                                  <p:childTnLst>
                                    <p:set>
                                      <p:cBhvr>
                                        <p:cTn id="253" dur="1" fill="hold">
                                          <p:stCondLst>
                                            <p:cond delay="0"/>
                                          </p:stCondLst>
                                        </p:cTn>
                                        <p:tgtEl>
                                          <p:spTgt spid="24"/>
                                        </p:tgtEl>
                                        <p:attrNameLst>
                                          <p:attrName>style.visibility</p:attrName>
                                        </p:attrNameLst>
                                      </p:cBhvr>
                                      <p:to>
                                        <p:strVal val="visible"/>
                                      </p:to>
                                    </p:set>
                                    <p:animEffect transition="in" filter="wipe(left)">
                                      <p:cBhvr>
                                        <p:cTn id="254" dur="500"/>
                                        <p:tgtEl>
                                          <p:spTgt spid="24"/>
                                        </p:tgtEl>
                                      </p:cBhvr>
                                    </p:animEffect>
                                  </p:childTnLst>
                                </p:cTn>
                              </p:par>
                            </p:childTnLst>
                          </p:cTn>
                        </p:par>
                        <p:par>
                          <p:cTn id="255" fill="hold">
                            <p:stCondLst>
                              <p:cond delay="1500"/>
                            </p:stCondLst>
                            <p:childTnLst>
                              <p:par>
                                <p:cTn id="256" presetID="22" presetClass="entr" presetSubtype="8" fill="hold" nodeType="afterEffect">
                                  <p:stCondLst>
                                    <p:cond delay="0"/>
                                  </p:stCondLst>
                                  <p:childTnLst>
                                    <p:set>
                                      <p:cBhvr>
                                        <p:cTn id="257" dur="1" fill="hold">
                                          <p:stCondLst>
                                            <p:cond delay="0"/>
                                          </p:stCondLst>
                                        </p:cTn>
                                        <p:tgtEl>
                                          <p:spTgt spid="25"/>
                                        </p:tgtEl>
                                        <p:attrNameLst>
                                          <p:attrName>style.visibility</p:attrName>
                                        </p:attrNameLst>
                                      </p:cBhvr>
                                      <p:to>
                                        <p:strVal val="visible"/>
                                      </p:to>
                                    </p:set>
                                    <p:animEffect transition="in" filter="wipe(left)">
                                      <p:cBhvr>
                                        <p:cTn id="258" dur="500"/>
                                        <p:tgtEl>
                                          <p:spTgt spid="25"/>
                                        </p:tgtEl>
                                      </p:cBhvr>
                                    </p:animEffect>
                                  </p:childTnLst>
                                </p:cTn>
                              </p:par>
                            </p:childTnLst>
                          </p:cTn>
                        </p:par>
                        <p:par>
                          <p:cTn id="259" fill="hold">
                            <p:stCondLst>
                              <p:cond delay="2000"/>
                            </p:stCondLst>
                            <p:childTnLst>
                              <p:par>
                                <p:cTn id="260" presetID="22" presetClass="entr" presetSubtype="8" fill="hold" nodeType="afterEffect">
                                  <p:stCondLst>
                                    <p:cond delay="0"/>
                                  </p:stCondLst>
                                  <p:childTnLst>
                                    <p:set>
                                      <p:cBhvr>
                                        <p:cTn id="261" dur="1" fill="hold">
                                          <p:stCondLst>
                                            <p:cond delay="0"/>
                                          </p:stCondLst>
                                        </p:cTn>
                                        <p:tgtEl>
                                          <p:spTgt spid="50"/>
                                        </p:tgtEl>
                                        <p:attrNameLst>
                                          <p:attrName>style.visibility</p:attrName>
                                        </p:attrNameLst>
                                      </p:cBhvr>
                                      <p:to>
                                        <p:strVal val="visible"/>
                                      </p:to>
                                    </p:set>
                                    <p:animEffect transition="in" filter="wipe(left)">
                                      <p:cBhvr>
                                        <p:cTn id="262" dur="500"/>
                                        <p:tgtEl>
                                          <p:spTgt spid="50"/>
                                        </p:tgtEl>
                                      </p:cBhvr>
                                    </p:animEffect>
                                  </p:childTnLst>
                                </p:cTn>
                              </p:par>
                            </p:childTnLst>
                          </p:cTn>
                        </p:par>
                        <p:par>
                          <p:cTn id="263" fill="hold">
                            <p:stCondLst>
                              <p:cond delay="2500"/>
                            </p:stCondLst>
                            <p:childTnLst>
                              <p:par>
                                <p:cTn id="264" presetID="22" presetClass="entr" presetSubtype="8" fill="hold" nodeType="afterEffect">
                                  <p:stCondLst>
                                    <p:cond delay="0"/>
                                  </p:stCondLst>
                                  <p:childTnLst>
                                    <p:set>
                                      <p:cBhvr>
                                        <p:cTn id="265" dur="1" fill="hold">
                                          <p:stCondLst>
                                            <p:cond delay="0"/>
                                          </p:stCondLst>
                                        </p:cTn>
                                        <p:tgtEl>
                                          <p:spTgt spid="53"/>
                                        </p:tgtEl>
                                        <p:attrNameLst>
                                          <p:attrName>style.visibility</p:attrName>
                                        </p:attrNameLst>
                                      </p:cBhvr>
                                      <p:to>
                                        <p:strVal val="visible"/>
                                      </p:to>
                                    </p:set>
                                    <p:animEffect transition="in" filter="wipe(left)">
                                      <p:cBhvr>
                                        <p:cTn id="266" dur="500"/>
                                        <p:tgtEl>
                                          <p:spTgt spid="53"/>
                                        </p:tgtEl>
                                      </p:cBhvr>
                                    </p:animEffect>
                                  </p:childTnLst>
                                </p:cTn>
                              </p:par>
                            </p:childTnLst>
                          </p:cTn>
                        </p:par>
                        <p:par>
                          <p:cTn id="267" fill="hold">
                            <p:stCondLst>
                              <p:cond delay="3000"/>
                            </p:stCondLst>
                            <p:childTnLst>
                              <p:par>
                                <p:cTn id="268" presetID="22" presetClass="entr" presetSubtype="4" fill="hold" grpId="0" nodeType="afterEffect">
                                  <p:stCondLst>
                                    <p:cond delay="0"/>
                                  </p:stCondLst>
                                  <p:childTnLst>
                                    <p:set>
                                      <p:cBhvr>
                                        <p:cTn id="269" dur="1" fill="hold">
                                          <p:stCondLst>
                                            <p:cond delay="0"/>
                                          </p:stCondLst>
                                        </p:cTn>
                                        <p:tgtEl>
                                          <p:spTgt spid="38"/>
                                        </p:tgtEl>
                                        <p:attrNameLst>
                                          <p:attrName>style.visibility</p:attrName>
                                        </p:attrNameLst>
                                      </p:cBhvr>
                                      <p:to>
                                        <p:strVal val="visible"/>
                                      </p:to>
                                    </p:set>
                                    <p:animEffect transition="in" filter="wipe(down)">
                                      <p:cBhvr>
                                        <p:cTn id="27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3" grpId="0" animBg="1"/>
      <p:bldP spid="21" grpId="0" animBg="1"/>
      <p:bldP spid="19" grpId="0" animBg="1"/>
      <p:bldP spid="15" grpId="0" animBg="1"/>
      <p:bldP spid="13323" grpId="0"/>
      <p:bldP spid="22" grpId="0"/>
      <p:bldP spid="29" grpId="0" animBg="1"/>
      <p:bldP spid="37" grpId="0" animBg="1"/>
      <p:bldP spid="2" grpId="0" animBg="1"/>
      <p:bldP spid="26" grpId="0" animBg="1"/>
      <p:bldP spid="47" grpId="0"/>
      <p:bldP spid="49" grpId="0" animBg="1"/>
      <p:bldP spid="55" grpId="0"/>
      <p:bldP spid="58" grpId="0" animBg="1"/>
      <p:bldP spid="54" grpId="0" animBg="1"/>
      <p:bldP spid="38" grpId="0" animBg="1"/>
      <p:bldP spid="59" grpId="0"/>
      <p:bldP spid="63" grpId="0"/>
      <p:bldP spid="65" grpId="0"/>
      <p:bldP spid="66" grpId="0"/>
      <p:bldP spid="67" grpId="0"/>
      <p:bldP spid="68" grpId="0"/>
      <p:bldP spid="71" grpId="0"/>
      <p:bldP spid="73" grpId="0"/>
      <p:bldP spid="70" grpId="0"/>
      <p:bldP spid="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Rectangle 2"/>
          <p:cNvSpPr>
            <a:spLocks noGrp="1" noChangeArrowheads="1"/>
          </p:cNvSpPr>
          <p:nvPr>
            <p:ph type="title"/>
          </p:nvPr>
        </p:nvSpPr>
        <p:spPr/>
        <p:txBody>
          <a:bodyPr/>
          <a:lstStyle/>
          <a:p>
            <a:r>
              <a:rPr lang="en-US" altLang="zh-TW" dirty="0"/>
              <a:t>2.2.1 </a:t>
            </a:r>
            <a:r>
              <a:rPr lang="en-US" altLang="zh-TW" dirty="0">
                <a:solidFill>
                  <a:srgbClr val="C00000"/>
                </a:solidFill>
              </a:rPr>
              <a:t>Laplacian</a:t>
            </a:r>
            <a:r>
              <a:rPr lang="en-US" altLang="zh-TW" dirty="0"/>
              <a:t> Operator</a:t>
            </a:r>
          </a:p>
        </p:txBody>
      </p:sp>
      <p:sp>
        <p:nvSpPr>
          <p:cNvPr id="474119" name="Text Box 7"/>
          <p:cNvSpPr txBox="1">
            <a:spLocks noChangeArrowheads="1"/>
          </p:cNvSpPr>
          <p:nvPr/>
        </p:nvSpPr>
        <p:spPr bwMode="auto">
          <a:xfrm>
            <a:off x="6240017" y="721161"/>
            <a:ext cx="40947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79388" indent="-179388">
              <a:buSzPct val="120000"/>
              <a:buFont typeface="Arial" panose="020B0604020202020204" pitchFamily="34" charset="0"/>
              <a:buChar char="•"/>
            </a:pPr>
            <a:r>
              <a:rPr lang="en-US" altLang="zh-TW" dirty="0"/>
              <a:t>In general, multi-dimensional:</a:t>
            </a:r>
            <a:endParaRPr lang="en-US" altLang="zh-TW" i="1" dirty="0"/>
          </a:p>
        </p:txBody>
      </p:sp>
      <p:graphicFrame>
        <p:nvGraphicFramePr>
          <p:cNvPr id="474120" name="Object 8"/>
          <p:cNvGraphicFramePr>
            <a:graphicFrameLocks noChangeAspect="1"/>
          </p:cNvGraphicFramePr>
          <p:nvPr>
            <p:extLst>
              <p:ext uri="{D42A27DB-BD31-4B8C-83A1-F6EECF244321}">
                <p14:modId xmlns:p14="http://schemas.microsoft.com/office/powerpoint/2010/main" val="52813460"/>
              </p:ext>
            </p:extLst>
          </p:nvPr>
        </p:nvGraphicFramePr>
        <p:xfrm>
          <a:off x="6529396" y="1124744"/>
          <a:ext cx="2971566" cy="891540"/>
        </p:xfrm>
        <a:graphic>
          <a:graphicData uri="http://schemas.openxmlformats.org/presentationml/2006/ole">
            <mc:AlternateContent xmlns:mc="http://schemas.openxmlformats.org/markup-compatibility/2006">
              <mc:Choice xmlns:v="urn:schemas-microsoft-com:vml" Requires="v">
                <p:oleObj spid="_x0000_s1109562" name="方程式" r:id="rId4" imgW="1523880" imgH="457200" progId="Equation.3">
                  <p:embed/>
                </p:oleObj>
              </mc:Choice>
              <mc:Fallback>
                <p:oleObj name="方程式" r:id="rId4" imgW="1523880" imgH="457200" progId="Equation.3">
                  <p:embed/>
                  <p:pic>
                    <p:nvPicPr>
                      <p:cNvPr id="0" name=""/>
                      <p:cNvPicPr>
                        <a:picLocks noChangeAspect="1" noChangeArrowheads="1"/>
                      </p:cNvPicPr>
                      <p:nvPr/>
                    </p:nvPicPr>
                    <p:blipFill>
                      <a:blip r:embed="rId5"/>
                      <a:srcRect/>
                      <a:stretch>
                        <a:fillRect/>
                      </a:stretch>
                    </p:blipFill>
                    <p:spPr bwMode="auto">
                      <a:xfrm>
                        <a:off x="6529396" y="1124744"/>
                        <a:ext cx="2971566" cy="891540"/>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sp>
        <p:nvSpPr>
          <p:cNvPr id="474121" name="Text Box 9"/>
          <p:cNvSpPr txBox="1">
            <a:spLocks noChangeArrowheads="1"/>
          </p:cNvSpPr>
          <p:nvPr/>
        </p:nvSpPr>
        <p:spPr bwMode="auto">
          <a:xfrm>
            <a:off x="7104112" y="1960376"/>
            <a:ext cx="51056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t>-- formally self-adjoint differential operator</a:t>
            </a:r>
            <a:endParaRPr lang="en-US" altLang="zh-TW" sz="2200" i="1" dirty="0"/>
          </a:p>
        </p:txBody>
      </p:sp>
      <p:graphicFrame>
        <p:nvGraphicFramePr>
          <p:cNvPr id="474124" name="Object 12"/>
          <p:cNvGraphicFramePr>
            <a:graphicFrameLocks noChangeAspect="1"/>
          </p:cNvGraphicFramePr>
          <p:nvPr>
            <p:extLst>
              <p:ext uri="{D42A27DB-BD31-4B8C-83A1-F6EECF244321}">
                <p14:modId xmlns:p14="http://schemas.microsoft.com/office/powerpoint/2010/main" val="2791902773"/>
              </p:ext>
            </p:extLst>
          </p:nvPr>
        </p:nvGraphicFramePr>
        <p:xfrm>
          <a:off x="6627106" y="3596003"/>
          <a:ext cx="2826684" cy="639576"/>
        </p:xfrm>
        <a:graphic>
          <a:graphicData uri="http://schemas.openxmlformats.org/presentationml/2006/ole">
            <mc:AlternateContent xmlns:mc="http://schemas.openxmlformats.org/markup-compatibility/2006">
              <mc:Choice xmlns:v="urn:schemas-microsoft-com:vml" Requires="v">
                <p:oleObj spid="_x0000_s1109563" name="方程式" r:id="rId6" imgW="1346040" imgH="304560" progId="Equation.3">
                  <p:embed/>
                </p:oleObj>
              </mc:Choice>
              <mc:Fallback>
                <p:oleObj name="方程式" r:id="rId6" imgW="1346040" imgH="304560" progId="Equation.3">
                  <p:embed/>
                  <p:pic>
                    <p:nvPicPr>
                      <p:cNvPr id="0" name=""/>
                      <p:cNvPicPr>
                        <a:picLocks noChangeAspect="1" noChangeArrowheads="1"/>
                      </p:cNvPicPr>
                      <p:nvPr/>
                    </p:nvPicPr>
                    <p:blipFill>
                      <a:blip r:embed="rId7"/>
                      <a:srcRect/>
                      <a:stretch>
                        <a:fillRect/>
                      </a:stretch>
                    </p:blipFill>
                    <p:spPr bwMode="auto">
                      <a:xfrm>
                        <a:off x="6627106" y="3596003"/>
                        <a:ext cx="2826684" cy="639576"/>
                      </a:xfrm>
                      <a:prstGeom prst="rect">
                        <a:avLst/>
                      </a:prstGeom>
                      <a:noFill/>
                      <a:extLst>
                        <a:ext uri="{909E8E84-426E-40DD-AFC4-6F175D3DCCD1}">
                          <a14:hiddenFill xmlns:a14="http://schemas.microsoft.com/office/drawing/2010/main">
                            <a:solidFill>
                              <a:srgbClr val="FFCCCC"/>
                            </a:solidFill>
                          </a14:hiddenFill>
                        </a:ext>
                      </a:extLst>
                    </p:spPr>
                  </p:pic>
                </p:oleObj>
              </mc:Fallback>
            </mc:AlternateContent>
          </a:graphicData>
        </a:graphic>
      </p:graphicFrame>
      <p:graphicFrame>
        <p:nvGraphicFramePr>
          <p:cNvPr id="474126" name="Object 14"/>
          <p:cNvGraphicFramePr>
            <a:graphicFrameLocks noChangeAspect="1"/>
          </p:cNvGraphicFramePr>
          <p:nvPr>
            <p:extLst>
              <p:ext uri="{D42A27DB-BD31-4B8C-83A1-F6EECF244321}">
                <p14:modId xmlns:p14="http://schemas.microsoft.com/office/powerpoint/2010/main" val="1276364183"/>
              </p:ext>
            </p:extLst>
          </p:nvPr>
        </p:nvGraphicFramePr>
        <p:xfrm>
          <a:off x="9140831" y="3600765"/>
          <a:ext cx="3039876" cy="639576"/>
        </p:xfrm>
        <a:graphic>
          <a:graphicData uri="http://schemas.openxmlformats.org/presentationml/2006/ole">
            <mc:AlternateContent xmlns:mc="http://schemas.openxmlformats.org/markup-compatibility/2006">
              <mc:Choice xmlns:v="urn:schemas-microsoft-com:vml" Requires="v">
                <p:oleObj spid="_x0000_s1109564" name="方程式" r:id="rId8" imgW="1447560" imgH="304560" progId="Equation.3">
                  <p:embed/>
                </p:oleObj>
              </mc:Choice>
              <mc:Fallback>
                <p:oleObj name="方程式" r:id="rId8" imgW="1447560" imgH="304560" progId="Equation.3">
                  <p:embed/>
                  <p:pic>
                    <p:nvPicPr>
                      <p:cNvPr id="0" name=""/>
                      <p:cNvPicPr>
                        <a:picLocks noChangeAspect="1" noChangeArrowheads="1"/>
                      </p:cNvPicPr>
                      <p:nvPr/>
                    </p:nvPicPr>
                    <p:blipFill>
                      <a:blip r:embed="rId9"/>
                      <a:srcRect/>
                      <a:stretch>
                        <a:fillRect/>
                      </a:stretch>
                    </p:blipFill>
                    <p:spPr bwMode="auto">
                      <a:xfrm>
                        <a:off x="9140831" y="3600765"/>
                        <a:ext cx="3039876" cy="639576"/>
                      </a:xfrm>
                      <a:prstGeom prst="rect">
                        <a:avLst/>
                      </a:prstGeom>
                      <a:solidFill>
                        <a:srgbClr val="99FF99"/>
                      </a:solidFill>
                      <a:extLst/>
                    </p:spPr>
                  </p:pic>
                </p:oleObj>
              </mc:Fallback>
            </mc:AlternateContent>
          </a:graphicData>
        </a:graphic>
      </p:graphicFrame>
      <p:sp>
        <p:nvSpPr>
          <p:cNvPr id="4" name="投影片編號版面配置區 3"/>
          <p:cNvSpPr>
            <a:spLocks noGrp="1"/>
          </p:cNvSpPr>
          <p:nvPr>
            <p:ph type="sldNum" sz="quarter" idx="10"/>
          </p:nvPr>
        </p:nvSpPr>
        <p:spPr/>
        <p:txBody>
          <a:bodyPr/>
          <a:lstStyle/>
          <a:p>
            <a:pPr>
              <a:defRPr/>
            </a:pPr>
            <a:fld id="{F4C3976D-8D47-445A-BD61-2F2C1E2596C6}" type="slidenum">
              <a:rPr lang="en-US" altLang="zh-TW" smtClean="0"/>
              <a:pPr>
                <a:defRPr/>
              </a:pPr>
              <a:t>15</a:t>
            </a:fld>
            <a:endParaRPr lang="en-US" altLang="zh-TW" dirty="0"/>
          </a:p>
        </p:txBody>
      </p:sp>
      <p:sp>
        <p:nvSpPr>
          <p:cNvPr id="2" name="動作按鈕: 上一項 1">
            <a:hlinkClick r:id="rId10" action="ppaction://hlinksldjump" highlightClick="1"/>
          </p:cNvPr>
          <p:cNvSpPr>
            <a:spLocks noChangeAspect="1"/>
          </p:cNvSpPr>
          <p:nvPr/>
        </p:nvSpPr>
        <p:spPr bwMode="auto">
          <a:xfrm>
            <a:off x="11784632" y="5175254"/>
            <a:ext cx="180000" cy="180000"/>
          </a:xfrm>
          <a:prstGeom prst="actionButtonBackPrevious">
            <a:avLst/>
          </a:prstGeom>
          <a:solidFill>
            <a:srgbClr val="CCCC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24" name="Text Box 7"/>
          <p:cNvSpPr txBox="1">
            <a:spLocks noChangeArrowheads="1"/>
          </p:cNvSpPr>
          <p:nvPr/>
        </p:nvSpPr>
        <p:spPr bwMode="auto">
          <a:xfrm>
            <a:off x="263352" y="692696"/>
            <a:ext cx="24163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79388" indent="-179388">
              <a:buSzPct val="120000"/>
              <a:buFont typeface="Arial" panose="020B0604020202020204" pitchFamily="34" charset="0"/>
              <a:buChar char="•"/>
            </a:pPr>
            <a:r>
              <a:rPr lang="en-US" altLang="zh-TW" dirty="0"/>
              <a:t>In 2 dimensions:</a:t>
            </a:r>
            <a:endParaRPr lang="en-US" altLang="zh-TW" i="1" dirty="0"/>
          </a:p>
        </p:txBody>
      </p:sp>
      <p:graphicFrame>
        <p:nvGraphicFramePr>
          <p:cNvPr id="7" name="物件 6"/>
          <p:cNvGraphicFramePr>
            <a:graphicFrameLocks noChangeAspect="1"/>
          </p:cNvGraphicFramePr>
          <p:nvPr>
            <p:extLst>
              <p:ext uri="{D42A27DB-BD31-4B8C-83A1-F6EECF244321}">
                <p14:modId xmlns:p14="http://schemas.microsoft.com/office/powerpoint/2010/main" val="886229834"/>
              </p:ext>
            </p:extLst>
          </p:nvPr>
        </p:nvGraphicFramePr>
        <p:xfrm>
          <a:off x="767408" y="1088390"/>
          <a:ext cx="2451384" cy="891540"/>
        </p:xfrm>
        <a:graphic>
          <a:graphicData uri="http://schemas.openxmlformats.org/presentationml/2006/ole">
            <mc:AlternateContent xmlns:mc="http://schemas.openxmlformats.org/markup-compatibility/2006">
              <mc:Choice xmlns:v="urn:schemas-microsoft-com:vml" Requires="v">
                <p:oleObj spid="_x0000_s1109565" name="Equation" r:id="rId11" imgW="1257120" imgH="457200" progId="Equation.DSMT4">
                  <p:embed/>
                </p:oleObj>
              </mc:Choice>
              <mc:Fallback>
                <p:oleObj name="Equation" r:id="rId11" imgW="1257120" imgH="457200" progId="Equation.DSMT4">
                  <p:embed/>
                  <p:pic>
                    <p:nvPicPr>
                      <p:cNvPr id="0" name=""/>
                      <p:cNvPicPr>
                        <a:picLocks noChangeAspect="1" noChangeArrowheads="1"/>
                      </p:cNvPicPr>
                      <p:nvPr/>
                    </p:nvPicPr>
                    <p:blipFill>
                      <a:blip r:embed="rId12"/>
                      <a:srcRect/>
                      <a:stretch>
                        <a:fillRect/>
                      </a:stretch>
                    </p:blipFill>
                    <p:spPr bwMode="auto">
                      <a:xfrm>
                        <a:off x="767408" y="1088390"/>
                        <a:ext cx="2451384" cy="89154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 Box 9"/>
          <p:cNvSpPr txBox="1">
            <a:spLocks noChangeArrowheads="1"/>
          </p:cNvSpPr>
          <p:nvPr/>
        </p:nvSpPr>
        <p:spPr bwMode="auto">
          <a:xfrm>
            <a:off x="906851" y="1948770"/>
            <a:ext cx="51056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t>-- formally self-adjoint differential operator</a:t>
            </a:r>
            <a:endParaRPr lang="en-US" altLang="zh-TW" sz="2200" i="1" dirty="0"/>
          </a:p>
        </p:txBody>
      </p:sp>
      <p:sp>
        <p:nvSpPr>
          <p:cNvPr id="29" name="AutoShape 28"/>
          <p:cNvSpPr>
            <a:spLocks noChangeArrowheads="1"/>
          </p:cNvSpPr>
          <p:nvPr/>
        </p:nvSpPr>
        <p:spPr bwMode="auto">
          <a:xfrm>
            <a:off x="1293866" y="3986417"/>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aphicFrame>
        <p:nvGraphicFramePr>
          <p:cNvPr id="10" name="物件 9"/>
          <p:cNvGraphicFramePr>
            <a:graphicFrameLocks noChangeAspect="1"/>
          </p:cNvGraphicFramePr>
          <p:nvPr>
            <p:extLst>
              <p:ext uri="{D42A27DB-BD31-4B8C-83A1-F6EECF244321}">
                <p14:modId xmlns:p14="http://schemas.microsoft.com/office/powerpoint/2010/main" val="523956539"/>
              </p:ext>
            </p:extLst>
          </p:nvPr>
        </p:nvGraphicFramePr>
        <p:xfrm>
          <a:off x="1684463" y="3861048"/>
          <a:ext cx="4027487" cy="506413"/>
        </p:xfrm>
        <a:graphic>
          <a:graphicData uri="http://schemas.openxmlformats.org/presentationml/2006/ole">
            <mc:AlternateContent xmlns:mc="http://schemas.openxmlformats.org/markup-compatibility/2006">
              <mc:Choice xmlns:v="urn:schemas-microsoft-com:vml" Requires="v">
                <p:oleObj spid="_x0000_s1109566" name="方程式" r:id="rId13" imgW="1917360" imgH="241200" progId="Equation.3">
                  <p:embed/>
                </p:oleObj>
              </mc:Choice>
              <mc:Fallback>
                <p:oleObj name="方程式" r:id="rId13" imgW="1917360" imgH="241200" progId="Equation.3">
                  <p:embed/>
                  <p:pic>
                    <p:nvPicPr>
                      <p:cNvPr id="0" name=""/>
                      <p:cNvPicPr>
                        <a:picLocks noChangeAspect="1" noChangeArrowheads="1"/>
                      </p:cNvPicPr>
                      <p:nvPr/>
                    </p:nvPicPr>
                    <p:blipFill>
                      <a:blip r:embed="rId14"/>
                      <a:srcRect t="-2985" b="-2985"/>
                      <a:stretch>
                        <a:fillRect/>
                      </a:stretch>
                    </p:blipFill>
                    <p:spPr bwMode="auto">
                      <a:xfrm>
                        <a:off x="1684463" y="3861048"/>
                        <a:ext cx="4027487" cy="506413"/>
                      </a:xfrm>
                      <a:prstGeom prst="rect">
                        <a:avLst/>
                      </a:prstGeom>
                      <a:solidFill>
                        <a:srgbClr val="CCECFF"/>
                      </a:solidFill>
                      <a:ln>
                        <a:noFill/>
                      </a:ln>
                    </p:spPr>
                  </p:pic>
                </p:oleObj>
              </mc:Fallback>
            </mc:AlternateContent>
          </a:graphicData>
        </a:graphic>
      </p:graphicFrame>
      <p:graphicFrame>
        <p:nvGraphicFramePr>
          <p:cNvPr id="13" name="物件 12"/>
          <p:cNvGraphicFramePr>
            <a:graphicFrameLocks noChangeAspect="1"/>
          </p:cNvGraphicFramePr>
          <p:nvPr>
            <p:extLst>
              <p:ext uri="{D42A27DB-BD31-4B8C-83A1-F6EECF244321}">
                <p14:modId xmlns:p14="http://schemas.microsoft.com/office/powerpoint/2010/main" val="1166147635"/>
              </p:ext>
            </p:extLst>
          </p:nvPr>
        </p:nvGraphicFramePr>
        <p:xfrm>
          <a:off x="1725916" y="5004808"/>
          <a:ext cx="1786428" cy="426384"/>
        </p:xfrm>
        <a:graphic>
          <a:graphicData uri="http://schemas.openxmlformats.org/presentationml/2006/ole">
            <mc:AlternateContent xmlns:mc="http://schemas.openxmlformats.org/markup-compatibility/2006">
              <mc:Choice xmlns:v="urn:schemas-microsoft-com:vml" Requires="v">
                <p:oleObj spid="_x0000_s1109567" name="方程式" r:id="rId15" imgW="850680" imgH="203040" progId="Equation.3">
                  <p:embed/>
                </p:oleObj>
              </mc:Choice>
              <mc:Fallback>
                <p:oleObj name="方程式" r:id="rId15" imgW="850680" imgH="203040" progId="Equation.3">
                  <p:embed/>
                  <p:pic>
                    <p:nvPicPr>
                      <p:cNvPr id="0" name=""/>
                      <p:cNvPicPr>
                        <a:picLocks noChangeAspect="1" noChangeArrowheads="1"/>
                      </p:cNvPicPr>
                      <p:nvPr/>
                    </p:nvPicPr>
                    <p:blipFill>
                      <a:blip r:embed="rId16"/>
                      <a:srcRect t="-2985" b="-2985"/>
                      <a:stretch>
                        <a:fillRect/>
                      </a:stretch>
                    </p:blipFill>
                    <p:spPr bwMode="auto">
                      <a:xfrm>
                        <a:off x="1725916" y="5004808"/>
                        <a:ext cx="1786428" cy="426384"/>
                      </a:xfrm>
                      <a:prstGeom prst="rect">
                        <a:avLst/>
                      </a:prstGeom>
                      <a:solidFill>
                        <a:srgbClr val="FFCCFF"/>
                      </a:solidFill>
                      <a:ln>
                        <a:noFill/>
                      </a:ln>
                    </p:spPr>
                  </p:pic>
                </p:oleObj>
              </mc:Fallback>
            </mc:AlternateContent>
          </a:graphicData>
        </a:graphic>
      </p:graphicFrame>
      <p:graphicFrame>
        <p:nvGraphicFramePr>
          <p:cNvPr id="15" name="物件 14"/>
          <p:cNvGraphicFramePr>
            <a:graphicFrameLocks noChangeAspect="1"/>
          </p:cNvGraphicFramePr>
          <p:nvPr>
            <p:extLst>
              <p:ext uri="{D42A27DB-BD31-4B8C-83A1-F6EECF244321}">
                <p14:modId xmlns:p14="http://schemas.microsoft.com/office/powerpoint/2010/main" val="2129109555"/>
              </p:ext>
            </p:extLst>
          </p:nvPr>
        </p:nvGraphicFramePr>
        <p:xfrm>
          <a:off x="9585726" y="1328317"/>
          <a:ext cx="586656" cy="399924"/>
        </p:xfrm>
        <a:graphic>
          <a:graphicData uri="http://schemas.openxmlformats.org/presentationml/2006/ole">
            <mc:AlternateContent xmlns:mc="http://schemas.openxmlformats.org/markup-compatibility/2006">
              <mc:Choice xmlns:v="urn:schemas-microsoft-com:vml" Requires="v">
                <p:oleObj spid="_x0000_s1109568" name="方程式" r:id="rId17" imgW="279360" imgH="190440" progId="Equation.3">
                  <p:embed/>
                </p:oleObj>
              </mc:Choice>
              <mc:Fallback>
                <p:oleObj name="方程式" r:id="rId17" imgW="279360" imgH="190440" progId="Equation.3">
                  <p:embed/>
                  <p:pic>
                    <p:nvPicPr>
                      <p:cNvPr id="0" name=""/>
                      <p:cNvPicPr>
                        <a:picLocks noChangeAspect="1" noChangeArrowheads="1"/>
                      </p:cNvPicPr>
                      <p:nvPr/>
                    </p:nvPicPr>
                    <p:blipFill>
                      <a:blip r:embed="rId18"/>
                      <a:srcRect/>
                      <a:stretch>
                        <a:fillRect/>
                      </a:stretch>
                    </p:blipFill>
                    <p:spPr bwMode="auto">
                      <a:xfrm>
                        <a:off x="9585726" y="1328317"/>
                        <a:ext cx="586656" cy="399924"/>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物件 16"/>
          <p:cNvGraphicFramePr>
            <a:graphicFrameLocks noChangeAspect="1"/>
          </p:cNvGraphicFramePr>
          <p:nvPr>
            <p:extLst>
              <p:ext uri="{D42A27DB-BD31-4B8C-83A1-F6EECF244321}">
                <p14:modId xmlns:p14="http://schemas.microsoft.com/office/powerpoint/2010/main" val="1404292495"/>
              </p:ext>
            </p:extLst>
          </p:nvPr>
        </p:nvGraphicFramePr>
        <p:xfrm>
          <a:off x="3211736" y="1268759"/>
          <a:ext cx="586656" cy="399924"/>
        </p:xfrm>
        <a:graphic>
          <a:graphicData uri="http://schemas.openxmlformats.org/presentationml/2006/ole">
            <mc:AlternateContent xmlns:mc="http://schemas.openxmlformats.org/markup-compatibility/2006">
              <mc:Choice xmlns:v="urn:schemas-microsoft-com:vml" Requires="v">
                <p:oleObj spid="_x0000_s1109569" name="方程式" r:id="rId19" imgW="279360" imgH="190440" progId="Equation.3">
                  <p:embed/>
                </p:oleObj>
              </mc:Choice>
              <mc:Fallback>
                <p:oleObj name="方程式" r:id="rId19" imgW="279360" imgH="1904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11736" y="1268759"/>
                        <a:ext cx="586656" cy="399924"/>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 name="Text Box 9"/>
          <p:cNvSpPr txBox="1">
            <a:spLocks noChangeArrowheads="1"/>
          </p:cNvSpPr>
          <p:nvPr/>
        </p:nvSpPr>
        <p:spPr bwMode="auto">
          <a:xfrm>
            <a:off x="6223655" y="2525942"/>
            <a:ext cx="4422236" cy="461665"/>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u="sng" dirty="0">
                <a:solidFill>
                  <a:srgbClr val="0000CC"/>
                </a:solidFill>
              </a:rPr>
              <a:t>Q</a:t>
            </a:r>
            <a:r>
              <a:rPr lang="en-US" altLang="zh-TW" dirty="0">
                <a:solidFill>
                  <a:srgbClr val="0000CC"/>
                </a:solidFill>
              </a:rPr>
              <a:t>: What is </a:t>
            </a:r>
            <a:r>
              <a:rPr lang="en-US" altLang="zh-TW" b="1" dirty="0">
                <a:solidFill>
                  <a:srgbClr val="0000CC"/>
                </a:solidFill>
              </a:rPr>
              <a:t>J</a:t>
            </a:r>
            <a:r>
              <a:rPr lang="en-US" altLang="zh-TW" dirty="0">
                <a:solidFill>
                  <a:srgbClr val="0000CC"/>
                </a:solidFill>
              </a:rPr>
              <a:t> for multi-dimension?</a:t>
            </a:r>
            <a:endParaRPr lang="en-US" altLang="zh-TW" i="1" dirty="0">
              <a:solidFill>
                <a:srgbClr val="0000CC"/>
              </a:solidFill>
            </a:endParaRPr>
          </a:p>
        </p:txBody>
      </p:sp>
      <p:sp>
        <p:nvSpPr>
          <p:cNvPr id="38" name="Text Box 9"/>
          <p:cNvSpPr txBox="1">
            <a:spLocks noChangeArrowheads="1"/>
          </p:cNvSpPr>
          <p:nvPr/>
        </p:nvSpPr>
        <p:spPr bwMode="auto">
          <a:xfrm>
            <a:off x="6529396" y="3021844"/>
            <a:ext cx="4231095" cy="430887"/>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pPr>
            <a:r>
              <a:rPr lang="en-US" altLang="zh-TW" sz="2200" dirty="0">
                <a:solidFill>
                  <a:srgbClr val="C00000"/>
                </a:solidFill>
              </a:rPr>
              <a:t>directly from Green’s 2nd identity!!</a:t>
            </a:r>
            <a:endParaRPr lang="en-US" altLang="zh-TW" sz="2200" i="1" dirty="0">
              <a:solidFill>
                <a:srgbClr val="C00000"/>
              </a:solidFill>
            </a:endParaRPr>
          </a:p>
        </p:txBody>
      </p:sp>
      <p:sp>
        <p:nvSpPr>
          <p:cNvPr id="40" name="AutoShape 28"/>
          <p:cNvSpPr>
            <a:spLocks noChangeArrowheads="1"/>
          </p:cNvSpPr>
          <p:nvPr/>
        </p:nvSpPr>
        <p:spPr bwMode="auto">
          <a:xfrm>
            <a:off x="6210275" y="3799075"/>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cxnSp>
        <p:nvCxnSpPr>
          <p:cNvPr id="26" name="直線接點 25"/>
          <p:cNvCxnSpPr/>
          <p:nvPr/>
        </p:nvCxnSpPr>
        <p:spPr bwMode="auto">
          <a:xfrm>
            <a:off x="6096000" y="5949280"/>
            <a:ext cx="6084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cxnSp>
        <p:nvCxnSpPr>
          <p:cNvPr id="30" name="直線接點 29"/>
          <p:cNvCxnSpPr/>
          <p:nvPr/>
        </p:nvCxnSpPr>
        <p:spPr bwMode="auto">
          <a:xfrm>
            <a:off x="6096000" y="5938808"/>
            <a:ext cx="0" cy="720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aphicFrame>
        <p:nvGraphicFramePr>
          <p:cNvPr id="14336" name="物件 14335"/>
          <p:cNvGraphicFramePr>
            <a:graphicFrameLocks noChangeAspect="1"/>
          </p:cNvGraphicFramePr>
          <p:nvPr>
            <p:extLst>
              <p:ext uri="{D42A27DB-BD31-4B8C-83A1-F6EECF244321}">
                <p14:modId xmlns:p14="http://schemas.microsoft.com/office/powerpoint/2010/main" val="2070740251"/>
              </p:ext>
            </p:extLst>
          </p:nvPr>
        </p:nvGraphicFramePr>
        <p:xfrm>
          <a:off x="6996048" y="6022643"/>
          <a:ext cx="4504014" cy="623887"/>
        </p:xfrm>
        <a:graphic>
          <a:graphicData uri="http://schemas.openxmlformats.org/presentationml/2006/ole">
            <mc:AlternateContent xmlns:mc="http://schemas.openxmlformats.org/markup-compatibility/2006">
              <mc:Choice xmlns:v="urn:schemas-microsoft-com:vml" Requires="v">
                <p:oleObj spid="_x0000_s1109570" name="方程式" r:id="rId21" imgW="2197080" imgH="304560" progId="Equation.3">
                  <p:embed/>
                </p:oleObj>
              </mc:Choice>
              <mc:Fallback>
                <p:oleObj name="方程式" r:id="rId21" imgW="2197080" imgH="304560" progId="Equation.3">
                  <p:embed/>
                  <p:pic>
                    <p:nvPicPr>
                      <p:cNvPr id="0" name=""/>
                      <p:cNvPicPr>
                        <a:picLocks noChangeArrowheads="1"/>
                      </p:cNvPicPr>
                      <p:nvPr/>
                    </p:nvPicPr>
                    <p:blipFill>
                      <a:blip r:embed="rId22"/>
                      <a:srcRect t="-3546" b="-3546"/>
                      <a:stretch>
                        <a:fillRect/>
                      </a:stretch>
                    </p:blipFill>
                    <p:spPr bwMode="auto">
                      <a:xfrm>
                        <a:off x="6996048" y="6022643"/>
                        <a:ext cx="4504014" cy="623887"/>
                      </a:xfrm>
                      <a:prstGeom prst="rect">
                        <a:avLst/>
                      </a:prstGeom>
                      <a:solidFill>
                        <a:srgbClr val="FFCC99"/>
                      </a:solidFill>
                      <a:ln>
                        <a:noFill/>
                      </a:ln>
                    </p:spPr>
                  </p:pic>
                </p:oleObj>
              </mc:Fallback>
            </mc:AlternateContent>
          </a:graphicData>
        </a:graphic>
      </p:graphicFrame>
      <p:cxnSp>
        <p:nvCxnSpPr>
          <p:cNvPr id="47" name="直線接點 46"/>
          <p:cNvCxnSpPr/>
          <p:nvPr/>
        </p:nvCxnSpPr>
        <p:spPr bwMode="auto">
          <a:xfrm>
            <a:off x="6996608" y="6616623"/>
            <a:ext cx="4572000" cy="0"/>
          </a:xfrm>
          <a:prstGeom prst="line">
            <a:avLst/>
          </a:prstGeom>
          <a:solidFill>
            <a:schemeClr val="accent1"/>
          </a:solidFill>
          <a:ln w="28575" cap="flat" cmpd="sng" algn="ctr">
            <a:solidFill>
              <a:srgbClr val="00B050"/>
            </a:solidFill>
            <a:prstDash val="solid"/>
            <a:round/>
            <a:headEnd type="none" w="med" len="med"/>
            <a:tailEnd type="none" w="med" len="med"/>
          </a:ln>
          <a:effectLst/>
        </p:spPr>
      </p:cxnSp>
      <p:cxnSp>
        <p:nvCxnSpPr>
          <p:cNvPr id="48" name="直線接點 47"/>
          <p:cNvCxnSpPr/>
          <p:nvPr/>
        </p:nvCxnSpPr>
        <p:spPr bwMode="auto">
          <a:xfrm flipH="1">
            <a:off x="6096000" y="692696"/>
            <a:ext cx="0" cy="5256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aphicFrame>
        <p:nvGraphicFramePr>
          <p:cNvPr id="52" name="物件 51"/>
          <p:cNvGraphicFramePr>
            <a:graphicFrameLocks noChangeAspect="1"/>
          </p:cNvGraphicFramePr>
          <p:nvPr>
            <p:extLst>
              <p:ext uri="{D42A27DB-BD31-4B8C-83A1-F6EECF244321}">
                <p14:modId xmlns:p14="http://schemas.microsoft.com/office/powerpoint/2010/main" val="3307304047"/>
              </p:ext>
            </p:extLst>
          </p:nvPr>
        </p:nvGraphicFramePr>
        <p:xfrm>
          <a:off x="1960116" y="4423080"/>
          <a:ext cx="3919860" cy="506520"/>
        </p:xfrm>
        <a:graphic>
          <a:graphicData uri="http://schemas.openxmlformats.org/presentationml/2006/ole">
            <mc:AlternateContent xmlns:mc="http://schemas.openxmlformats.org/markup-compatibility/2006">
              <mc:Choice xmlns:v="urn:schemas-microsoft-com:vml" Requires="v">
                <p:oleObj spid="_x0000_s1109571" name="方程式" r:id="rId23" imgW="1866600" imgH="241200" progId="Equation.3">
                  <p:embed/>
                </p:oleObj>
              </mc:Choice>
              <mc:Fallback>
                <p:oleObj name="方程式" r:id="rId23" imgW="1866600" imgH="241200" progId="Equation.3">
                  <p:embed/>
                  <p:pic>
                    <p:nvPicPr>
                      <p:cNvPr id="0" name=""/>
                      <p:cNvPicPr>
                        <a:picLocks noChangeAspect="1" noChangeArrowheads="1"/>
                      </p:cNvPicPr>
                      <p:nvPr/>
                    </p:nvPicPr>
                    <p:blipFill>
                      <a:blip r:embed="rId24"/>
                      <a:srcRect t="-2985" b="-2985"/>
                      <a:stretch>
                        <a:fillRect/>
                      </a:stretch>
                    </p:blipFill>
                    <p:spPr bwMode="auto">
                      <a:xfrm>
                        <a:off x="1960116" y="4423080"/>
                        <a:ext cx="3919860" cy="506520"/>
                      </a:xfrm>
                      <a:prstGeom prst="rect">
                        <a:avLst/>
                      </a:prstGeom>
                      <a:noFill/>
                      <a:ln>
                        <a:noFill/>
                      </a:ln>
                    </p:spPr>
                  </p:pic>
                </p:oleObj>
              </mc:Fallback>
            </mc:AlternateContent>
          </a:graphicData>
        </a:graphic>
      </p:graphicFrame>
      <p:sp>
        <p:nvSpPr>
          <p:cNvPr id="3" name="橢圓 2"/>
          <p:cNvSpPr/>
          <p:nvPr/>
        </p:nvSpPr>
        <p:spPr bwMode="auto">
          <a:xfrm>
            <a:off x="2414183" y="3979355"/>
            <a:ext cx="180000" cy="252008"/>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49" name="橢圓 48"/>
          <p:cNvSpPr/>
          <p:nvPr/>
        </p:nvSpPr>
        <p:spPr bwMode="auto">
          <a:xfrm>
            <a:off x="4287233" y="3979355"/>
            <a:ext cx="180000" cy="252008"/>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cxnSp>
        <p:nvCxnSpPr>
          <p:cNvPr id="8" name="直線接點 7"/>
          <p:cNvCxnSpPr/>
          <p:nvPr/>
        </p:nvCxnSpPr>
        <p:spPr bwMode="auto">
          <a:xfrm>
            <a:off x="2248147" y="4855698"/>
            <a:ext cx="1728000" cy="0"/>
          </a:xfrm>
          <a:prstGeom prst="line">
            <a:avLst/>
          </a:prstGeom>
          <a:solidFill>
            <a:schemeClr val="accent1"/>
          </a:solidFill>
          <a:ln w="28575" cap="flat" cmpd="sng" algn="ctr">
            <a:solidFill>
              <a:srgbClr val="C00000"/>
            </a:solidFill>
            <a:prstDash val="sysDot"/>
            <a:round/>
            <a:headEnd type="none" w="med" len="med"/>
            <a:tailEnd type="none" w="med" len="med"/>
          </a:ln>
          <a:effectLst/>
        </p:spPr>
      </p:cxnSp>
      <p:cxnSp>
        <p:nvCxnSpPr>
          <p:cNvPr id="50" name="直線接點 49"/>
          <p:cNvCxnSpPr/>
          <p:nvPr/>
        </p:nvCxnSpPr>
        <p:spPr bwMode="auto">
          <a:xfrm>
            <a:off x="2048632" y="5384585"/>
            <a:ext cx="612000" cy="0"/>
          </a:xfrm>
          <a:prstGeom prst="line">
            <a:avLst/>
          </a:prstGeom>
          <a:solidFill>
            <a:schemeClr val="accent1"/>
          </a:solidFill>
          <a:ln w="28575" cap="flat" cmpd="sng" algn="ctr">
            <a:solidFill>
              <a:srgbClr val="C00000"/>
            </a:solidFill>
            <a:prstDash val="sysDot"/>
            <a:round/>
            <a:headEnd type="none" w="med" len="med"/>
            <a:tailEnd type="none" w="med" len="med"/>
          </a:ln>
          <a:effectLst/>
        </p:spPr>
      </p:cxnSp>
      <p:grpSp>
        <p:nvGrpSpPr>
          <p:cNvPr id="51" name="Group 7"/>
          <p:cNvGrpSpPr>
            <a:grpSpLocks/>
          </p:cNvGrpSpPr>
          <p:nvPr/>
        </p:nvGrpSpPr>
        <p:grpSpPr bwMode="auto">
          <a:xfrm>
            <a:off x="9815552" y="4464760"/>
            <a:ext cx="1268015" cy="1041467"/>
            <a:chOff x="4228" y="1054"/>
            <a:chExt cx="1386" cy="1197"/>
          </a:xfrm>
        </p:grpSpPr>
        <p:sp>
          <p:nvSpPr>
            <p:cNvPr id="53" name="Freeform 8"/>
            <p:cNvSpPr>
              <a:spLocks noChangeAspect="1"/>
            </p:cNvSpPr>
            <p:nvPr/>
          </p:nvSpPr>
          <p:spPr bwMode="auto">
            <a:xfrm rot="5400000">
              <a:off x="4322" y="960"/>
              <a:ext cx="1197" cy="1386"/>
            </a:xfrm>
            <a:custGeom>
              <a:avLst/>
              <a:gdLst>
                <a:gd name="T0" fmla="*/ 4705 w 832"/>
                <a:gd name="T1" fmla="*/ 8432 h 964"/>
                <a:gd name="T2" fmla="*/ 1350 w 832"/>
                <a:gd name="T3" fmla="*/ 7915 h 964"/>
                <a:gd name="T4" fmla="*/ 843 w 832"/>
                <a:gd name="T5" fmla="*/ 7688 h 964"/>
                <a:gd name="T6" fmla="*/ 783 w 832"/>
                <a:gd name="T7" fmla="*/ 7521 h 964"/>
                <a:gd name="T8" fmla="*/ 381 w 832"/>
                <a:gd name="T9" fmla="*/ 7183 h 964"/>
                <a:gd name="T10" fmla="*/ 98 w 832"/>
                <a:gd name="T11" fmla="*/ 6333 h 964"/>
                <a:gd name="T12" fmla="*/ 98 w 832"/>
                <a:gd name="T13" fmla="*/ 4296 h 964"/>
                <a:gd name="T14" fmla="*/ 381 w 832"/>
                <a:gd name="T15" fmla="*/ 3163 h 964"/>
                <a:gd name="T16" fmla="*/ 728 w 832"/>
                <a:gd name="T17" fmla="*/ 2032 h 964"/>
                <a:gd name="T18" fmla="*/ 1410 w 832"/>
                <a:gd name="T19" fmla="*/ 901 h 964"/>
                <a:gd name="T20" fmla="*/ 3497 w 832"/>
                <a:gd name="T21" fmla="*/ 0 h 964"/>
                <a:gd name="T22" fmla="*/ 4247 w 832"/>
                <a:gd name="T23" fmla="*/ 56 h 964"/>
                <a:gd name="T24" fmla="*/ 5837 w 832"/>
                <a:gd name="T25" fmla="*/ 618 h 964"/>
                <a:gd name="T26" fmla="*/ 6687 w 832"/>
                <a:gd name="T27" fmla="*/ 1922 h 964"/>
                <a:gd name="T28" fmla="*/ 7255 w 832"/>
                <a:gd name="T29" fmla="*/ 3788 h 964"/>
                <a:gd name="T30" fmla="*/ 6739 w 832"/>
                <a:gd name="T31" fmla="*/ 6957 h 964"/>
                <a:gd name="T32" fmla="*/ 6407 w 832"/>
                <a:gd name="T33" fmla="*/ 7466 h 964"/>
                <a:gd name="T34" fmla="*/ 5437 w 832"/>
                <a:gd name="T35" fmla="*/ 8197 h 964"/>
                <a:gd name="T36" fmla="*/ 4705 w 832"/>
                <a:gd name="T37" fmla="*/ 8432 h 9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2"/>
                <a:gd name="T58" fmla="*/ 0 h 964"/>
                <a:gd name="T59" fmla="*/ 832 w 832"/>
                <a:gd name="T60" fmla="*/ 964 h 9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2" h="964">
                  <a:moveTo>
                    <a:pt x="530" y="954"/>
                  </a:moveTo>
                  <a:cubicBezTo>
                    <a:pt x="409" y="919"/>
                    <a:pt x="277" y="917"/>
                    <a:pt x="152" y="896"/>
                  </a:cubicBezTo>
                  <a:cubicBezTo>
                    <a:pt x="139" y="892"/>
                    <a:pt x="107" y="884"/>
                    <a:pt x="95" y="870"/>
                  </a:cubicBezTo>
                  <a:cubicBezTo>
                    <a:pt x="91" y="865"/>
                    <a:pt x="92" y="856"/>
                    <a:pt x="88" y="851"/>
                  </a:cubicBezTo>
                  <a:cubicBezTo>
                    <a:pt x="76" y="836"/>
                    <a:pt x="56" y="828"/>
                    <a:pt x="43" y="813"/>
                  </a:cubicBezTo>
                  <a:cubicBezTo>
                    <a:pt x="21" y="788"/>
                    <a:pt x="17" y="748"/>
                    <a:pt x="11" y="717"/>
                  </a:cubicBezTo>
                  <a:cubicBezTo>
                    <a:pt x="7" y="611"/>
                    <a:pt x="0" y="579"/>
                    <a:pt x="11" y="486"/>
                  </a:cubicBezTo>
                  <a:cubicBezTo>
                    <a:pt x="16" y="443"/>
                    <a:pt x="33" y="400"/>
                    <a:pt x="43" y="358"/>
                  </a:cubicBezTo>
                  <a:cubicBezTo>
                    <a:pt x="56" y="301"/>
                    <a:pt x="54" y="278"/>
                    <a:pt x="82" y="230"/>
                  </a:cubicBezTo>
                  <a:cubicBezTo>
                    <a:pt x="94" y="178"/>
                    <a:pt x="131" y="145"/>
                    <a:pt x="159" y="102"/>
                  </a:cubicBezTo>
                  <a:cubicBezTo>
                    <a:pt x="182" y="28"/>
                    <a:pt x="324" y="11"/>
                    <a:pt x="395" y="0"/>
                  </a:cubicBezTo>
                  <a:cubicBezTo>
                    <a:pt x="423" y="2"/>
                    <a:pt x="451" y="3"/>
                    <a:pt x="479" y="6"/>
                  </a:cubicBezTo>
                  <a:cubicBezTo>
                    <a:pt x="532" y="12"/>
                    <a:pt x="599" y="56"/>
                    <a:pt x="658" y="70"/>
                  </a:cubicBezTo>
                  <a:cubicBezTo>
                    <a:pt x="689" y="122"/>
                    <a:pt x="727" y="163"/>
                    <a:pt x="754" y="218"/>
                  </a:cubicBezTo>
                  <a:cubicBezTo>
                    <a:pt x="787" y="285"/>
                    <a:pt x="790" y="361"/>
                    <a:pt x="818" y="429"/>
                  </a:cubicBezTo>
                  <a:cubicBezTo>
                    <a:pt x="832" y="531"/>
                    <a:pt x="825" y="693"/>
                    <a:pt x="760" y="787"/>
                  </a:cubicBezTo>
                  <a:cubicBezTo>
                    <a:pt x="752" y="814"/>
                    <a:pt x="739" y="824"/>
                    <a:pt x="722" y="845"/>
                  </a:cubicBezTo>
                  <a:cubicBezTo>
                    <a:pt x="685" y="890"/>
                    <a:pt x="671" y="917"/>
                    <a:pt x="613" y="928"/>
                  </a:cubicBezTo>
                  <a:cubicBezTo>
                    <a:pt x="577" y="952"/>
                    <a:pt x="571" y="964"/>
                    <a:pt x="530" y="954"/>
                  </a:cubicBezTo>
                  <a:close/>
                </a:path>
              </a:pathLst>
            </a:custGeom>
            <a:solidFill>
              <a:srgbClr val="FFFF00"/>
            </a:solidFill>
            <a:ln w="12700">
              <a:solidFill>
                <a:schemeClr val="tx1"/>
              </a:solidFill>
              <a:round/>
              <a:headEnd/>
              <a:tailEnd/>
            </a:ln>
          </p:spPr>
          <p:txBody>
            <a:bodyPr/>
            <a:lstStyle/>
            <a:p>
              <a:pPr eaLnBrk="0" hangingPunct="0"/>
              <a:endParaRPr lang="zh-TW" altLang="en-US"/>
            </a:p>
          </p:txBody>
        </p:sp>
        <p:graphicFrame>
          <p:nvGraphicFramePr>
            <p:cNvPr id="54" name="Object 9"/>
            <p:cNvGraphicFramePr>
              <a:graphicFrameLocks noChangeAspect="1"/>
            </p:cNvGraphicFramePr>
            <p:nvPr>
              <p:extLst>
                <p:ext uri="{D42A27DB-BD31-4B8C-83A1-F6EECF244321}">
                  <p14:modId xmlns:p14="http://schemas.microsoft.com/office/powerpoint/2010/main" val="654129548"/>
                </p:ext>
              </p:extLst>
            </p:nvPr>
          </p:nvGraphicFramePr>
          <p:xfrm>
            <a:off x="4782" y="1530"/>
            <a:ext cx="369" cy="388"/>
          </p:xfrm>
          <a:graphic>
            <a:graphicData uri="http://schemas.openxmlformats.org/presentationml/2006/ole">
              <mc:AlternateContent xmlns:mc="http://schemas.openxmlformats.org/markup-compatibility/2006">
                <mc:Choice xmlns:v="urn:schemas-microsoft-com:vml" Requires="v">
                  <p:oleObj spid="_x0000_s1109572" name="方程式" r:id="rId25" imgW="164880" imgH="164880" progId="Equation.3">
                    <p:embed/>
                  </p:oleObj>
                </mc:Choice>
                <mc:Fallback>
                  <p:oleObj name="方程式" r:id="rId25" imgW="164880" imgH="164880" progId="Equation.3">
                    <p:embed/>
                    <p:pic>
                      <p:nvPicPr>
                        <p:cNvPr id="0" name=""/>
                        <p:cNvPicPr>
                          <a:picLocks noChangeAspect="1" noChangeArrowheads="1"/>
                        </p:cNvPicPr>
                        <p:nvPr/>
                      </p:nvPicPr>
                      <p:blipFill>
                        <a:blip r:embed="rId26"/>
                        <a:srcRect t="-3149" r="-9860" b="-3149"/>
                        <a:stretch>
                          <a:fillRect/>
                        </a:stretch>
                      </p:blipFill>
                      <p:spPr bwMode="auto">
                        <a:xfrm>
                          <a:off x="4782" y="1530"/>
                          <a:ext cx="369" cy="388"/>
                        </a:xfrm>
                        <a:prstGeom prst="rect">
                          <a:avLst/>
                        </a:prstGeom>
                        <a:noFill/>
                      </p:spPr>
                    </p:pic>
                  </p:oleObj>
                </mc:Fallback>
              </mc:AlternateContent>
            </a:graphicData>
          </a:graphic>
        </p:graphicFrame>
      </p:grpSp>
      <p:grpSp>
        <p:nvGrpSpPr>
          <p:cNvPr id="55" name="Group 17"/>
          <p:cNvGrpSpPr>
            <a:grpSpLocks/>
          </p:cNvGrpSpPr>
          <p:nvPr/>
        </p:nvGrpSpPr>
        <p:grpSpPr bwMode="auto">
          <a:xfrm>
            <a:off x="9260261" y="4491811"/>
            <a:ext cx="598488" cy="598488"/>
            <a:chOff x="4225" y="932"/>
            <a:chExt cx="377" cy="377"/>
          </a:xfrm>
        </p:grpSpPr>
        <p:graphicFrame>
          <p:nvGraphicFramePr>
            <p:cNvPr id="56" name="Object 18"/>
            <p:cNvGraphicFramePr>
              <a:graphicFrameLocks noChangeAspect="1"/>
            </p:cNvGraphicFramePr>
            <p:nvPr>
              <p:extLst>
                <p:ext uri="{D42A27DB-BD31-4B8C-83A1-F6EECF244321}">
                  <p14:modId xmlns:p14="http://schemas.microsoft.com/office/powerpoint/2010/main" val="3466291925"/>
                </p:ext>
              </p:extLst>
            </p:nvPr>
          </p:nvGraphicFramePr>
          <p:xfrm>
            <a:off x="4225" y="932"/>
            <a:ext cx="295" cy="229"/>
          </p:xfrm>
          <a:graphic>
            <a:graphicData uri="http://schemas.openxmlformats.org/presentationml/2006/ole">
              <mc:AlternateContent xmlns:mc="http://schemas.openxmlformats.org/markup-compatibility/2006">
                <mc:Choice xmlns:v="urn:schemas-microsoft-com:vml" Requires="v">
                  <p:oleObj spid="_x0000_s1109573" name="Equation" r:id="rId27" imgW="228600" imgH="177480" progId="Equation.3">
                    <p:embed/>
                  </p:oleObj>
                </mc:Choice>
                <mc:Fallback>
                  <p:oleObj name="Equation" r:id="rId27" imgW="228600" imgH="17748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t="-3149" r="-9860" b="-3149"/>
                        <a:stretch>
                          <a:fillRect/>
                        </a:stretch>
                      </p:blipFill>
                      <p:spPr bwMode="auto">
                        <a:xfrm>
                          <a:off x="4225" y="932"/>
                          <a:ext cx="295" cy="229"/>
                        </a:xfrm>
                        <a:prstGeom prst="rect">
                          <a:avLst/>
                        </a:prstGeom>
                        <a:noFill/>
                      </p:spPr>
                    </p:pic>
                  </p:oleObj>
                </mc:Fallback>
              </mc:AlternateContent>
            </a:graphicData>
          </a:graphic>
        </p:graphicFrame>
        <p:cxnSp>
          <p:nvCxnSpPr>
            <p:cNvPr id="57" name="AutoShape 19"/>
            <p:cNvCxnSpPr>
              <a:cxnSpLocks noChangeShapeType="1"/>
            </p:cNvCxnSpPr>
            <p:nvPr/>
          </p:nvCxnSpPr>
          <p:spPr bwMode="auto">
            <a:xfrm>
              <a:off x="4466" y="1105"/>
              <a:ext cx="136" cy="204"/>
            </a:xfrm>
            <a:prstGeom prst="curvedConnector3">
              <a:avLst>
                <a:gd name="adj1" fmla="val 46116"/>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grpSp>
      <p:grpSp>
        <p:nvGrpSpPr>
          <p:cNvPr id="58" name="Group 10"/>
          <p:cNvGrpSpPr>
            <a:grpSpLocks/>
          </p:cNvGrpSpPr>
          <p:nvPr/>
        </p:nvGrpSpPr>
        <p:grpSpPr bwMode="auto">
          <a:xfrm>
            <a:off x="11017336" y="4575531"/>
            <a:ext cx="365125" cy="474663"/>
            <a:chOff x="5547" y="1248"/>
            <a:chExt cx="230" cy="299"/>
          </a:xfrm>
        </p:grpSpPr>
        <p:sp>
          <p:nvSpPr>
            <p:cNvPr id="59" name="Line 11"/>
            <p:cNvSpPr>
              <a:spLocks noChangeAspect="1" noChangeShapeType="1"/>
            </p:cNvSpPr>
            <p:nvPr/>
          </p:nvSpPr>
          <p:spPr bwMode="auto">
            <a:xfrm flipV="1">
              <a:off x="5547" y="1248"/>
              <a:ext cx="204" cy="91"/>
            </a:xfrm>
            <a:prstGeom prst="line">
              <a:avLst/>
            </a:prstGeom>
            <a:noFill/>
            <a:ln w="5715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60" name="Object 12"/>
            <p:cNvGraphicFramePr>
              <a:graphicFrameLocks noChangeAspect="1"/>
            </p:cNvGraphicFramePr>
            <p:nvPr>
              <p:extLst>
                <p:ext uri="{D42A27DB-BD31-4B8C-83A1-F6EECF244321}">
                  <p14:modId xmlns:p14="http://schemas.microsoft.com/office/powerpoint/2010/main" val="3483783264"/>
                </p:ext>
              </p:extLst>
            </p:nvPr>
          </p:nvGraphicFramePr>
          <p:xfrm>
            <a:off x="5580" y="1357"/>
            <a:ext cx="197" cy="190"/>
          </p:xfrm>
          <a:graphic>
            <a:graphicData uri="http://schemas.openxmlformats.org/presentationml/2006/ole">
              <mc:AlternateContent xmlns:mc="http://schemas.openxmlformats.org/markup-compatibility/2006">
                <mc:Choice xmlns:v="urn:schemas-microsoft-com:vml" Requires="v">
                  <p:oleObj spid="_x0000_s1109574" name="Equation" r:id="rId29" imgW="126720" imgH="126720" progId="Equation.3">
                    <p:embed/>
                  </p:oleObj>
                </mc:Choice>
                <mc:Fallback>
                  <p:oleObj name="Equation" r:id="rId29" imgW="126720" imgH="12672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t="-3149" r="-9860" b="-3149"/>
                        <a:stretch>
                          <a:fillRect/>
                        </a:stretch>
                      </p:blipFill>
                      <p:spPr bwMode="auto">
                        <a:xfrm>
                          <a:off x="5580" y="1357"/>
                          <a:ext cx="197" cy="190"/>
                        </a:xfrm>
                        <a:prstGeom prst="rect">
                          <a:avLst/>
                        </a:prstGeom>
                        <a:noFill/>
                      </p:spPr>
                    </p:pic>
                  </p:oleObj>
                </mc:Fallback>
              </mc:AlternateContent>
            </a:graphicData>
          </a:graphic>
        </p:graphicFrame>
      </p:grpSp>
      <p:sp>
        <p:nvSpPr>
          <p:cNvPr id="6" name="動作按鈕: 上一項 5">
            <a:hlinkClick r:id="rId31" action="ppaction://hlinksldjump" highlightClick="1"/>
          </p:cNvPr>
          <p:cNvSpPr>
            <a:spLocks noChangeAspect="1"/>
          </p:cNvSpPr>
          <p:nvPr/>
        </p:nvSpPr>
        <p:spPr bwMode="auto">
          <a:xfrm>
            <a:off x="4763872" y="1412776"/>
            <a:ext cx="180000" cy="180000"/>
          </a:xfrm>
          <a:prstGeom prst="actionButtonBackPrevious">
            <a:avLst/>
          </a:prstGeom>
          <a:solidFill>
            <a:srgbClr val="CC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61" name="物件 60"/>
          <p:cNvGraphicFramePr>
            <a:graphicFrameLocks noChangeAspect="1"/>
          </p:cNvGraphicFramePr>
          <p:nvPr>
            <p:extLst>
              <p:ext uri="{D42A27DB-BD31-4B8C-83A1-F6EECF244321}">
                <p14:modId xmlns:p14="http://schemas.microsoft.com/office/powerpoint/2010/main" val="962079108"/>
              </p:ext>
            </p:extLst>
          </p:nvPr>
        </p:nvGraphicFramePr>
        <p:xfrm>
          <a:off x="440889" y="2780928"/>
          <a:ext cx="1546776" cy="480060"/>
        </p:xfrm>
        <a:graphic>
          <a:graphicData uri="http://schemas.openxmlformats.org/presentationml/2006/ole">
            <mc:AlternateContent xmlns:mc="http://schemas.openxmlformats.org/markup-compatibility/2006">
              <mc:Choice xmlns:v="urn:schemas-microsoft-com:vml" Requires="v">
                <p:oleObj spid="_x0000_s1109575" name="方程式" r:id="rId32" imgW="736560" imgH="228600" progId="Equation.3">
                  <p:embed/>
                </p:oleObj>
              </mc:Choice>
              <mc:Fallback>
                <p:oleObj name="方程式" r:id="rId32" imgW="736560" imgH="228600" progId="Equation.3">
                  <p:embed/>
                  <p:pic>
                    <p:nvPicPr>
                      <p:cNvPr id="0" name=""/>
                      <p:cNvPicPr>
                        <a:picLocks noChangeArrowheads="1"/>
                      </p:cNvPicPr>
                      <p:nvPr/>
                    </p:nvPicPr>
                    <p:blipFill>
                      <a:blip r:embed="rId33"/>
                      <a:srcRect t="-3546" b="-3546"/>
                      <a:stretch>
                        <a:fillRect/>
                      </a:stretch>
                    </p:blipFill>
                    <p:spPr bwMode="auto">
                      <a:xfrm>
                        <a:off x="440889" y="2780928"/>
                        <a:ext cx="1546776" cy="480060"/>
                      </a:xfrm>
                      <a:prstGeom prst="rect">
                        <a:avLst/>
                      </a:prstGeom>
                      <a:noFill/>
                      <a:ln>
                        <a:noFill/>
                      </a:ln>
                    </p:spPr>
                  </p:pic>
                </p:oleObj>
              </mc:Fallback>
            </mc:AlternateContent>
          </a:graphicData>
        </a:graphic>
      </p:graphicFrame>
      <p:graphicFrame>
        <p:nvGraphicFramePr>
          <p:cNvPr id="62" name="物件 61"/>
          <p:cNvGraphicFramePr>
            <a:graphicFrameLocks noChangeAspect="1"/>
          </p:cNvGraphicFramePr>
          <p:nvPr>
            <p:extLst>
              <p:ext uri="{D42A27DB-BD31-4B8C-83A1-F6EECF244321}">
                <p14:modId xmlns:p14="http://schemas.microsoft.com/office/powerpoint/2010/main" val="3836938543"/>
              </p:ext>
            </p:extLst>
          </p:nvPr>
        </p:nvGraphicFramePr>
        <p:xfrm>
          <a:off x="1927992" y="2810745"/>
          <a:ext cx="3519936" cy="506520"/>
        </p:xfrm>
        <a:graphic>
          <a:graphicData uri="http://schemas.openxmlformats.org/presentationml/2006/ole">
            <mc:AlternateContent xmlns:mc="http://schemas.openxmlformats.org/markup-compatibility/2006">
              <mc:Choice xmlns:v="urn:schemas-microsoft-com:vml" Requires="v">
                <p:oleObj spid="_x0000_s1109576" name="方程式" r:id="rId34" imgW="1676160" imgH="241200" progId="Equation.3">
                  <p:embed/>
                </p:oleObj>
              </mc:Choice>
              <mc:Fallback>
                <p:oleObj name="方程式" r:id="rId34" imgW="1676160" imgH="241200" progId="Equation.3">
                  <p:embed/>
                  <p:pic>
                    <p:nvPicPr>
                      <p:cNvPr id="0" name=""/>
                      <p:cNvPicPr>
                        <a:picLocks noChangeAspect="1" noChangeArrowheads="1"/>
                      </p:cNvPicPr>
                      <p:nvPr/>
                    </p:nvPicPr>
                    <p:blipFill>
                      <a:blip r:embed="rId35"/>
                      <a:srcRect t="-2985" b="-2985"/>
                      <a:stretch>
                        <a:fillRect/>
                      </a:stretch>
                    </p:blipFill>
                    <p:spPr bwMode="auto">
                      <a:xfrm>
                        <a:off x="1927992" y="2810745"/>
                        <a:ext cx="3519936" cy="506520"/>
                      </a:xfrm>
                      <a:prstGeom prst="rect">
                        <a:avLst/>
                      </a:prstGeom>
                      <a:noFill/>
                      <a:ln>
                        <a:noFill/>
                      </a:ln>
                    </p:spPr>
                  </p:pic>
                </p:oleObj>
              </mc:Fallback>
            </mc:AlternateContent>
          </a:graphicData>
        </a:graphic>
      </p:graphicFrame>
      <p:graphicFrame>
        <p:nvGraphicFramePr>
          <p:cNvPr id="63" name="物件 62"/>
          <p:cNvGraphicFramePr>
            <a:graphicFrameLocks noChangeAspect="1"/>
          </p:cNvGraphicFramePr>
          <p:nvPr>
            <p:extLst>
              <p:ext uri="{D42A27DB-BD31-4B8C-83A1-F6EECF244321}">
                <p14:modId xmlns:p14="http://schemas.microsoft.com/office/powerpoint/2010/main" val="2091355913"/>
              </p:ext>
            </p:extLst>
          </p:nvPr>
        </p:nvGraphicFramePr>
        <p:xfrm>
          <a:off x="1919536" y="3288576"/>
          <a:ext cx="3813264" cy="506520"/>
        </p:xfrm>
        <a:graphic>
          <a:graphicData uri="http://schemas.openxmlformats.org/presentationml/2006/ole">
            <mc:AlternateContent xmlns:mc="http://schemas.openxmlformats.org/markup-compatibility/2006">
              <mc:Choice xmlns:v="urn:schemas-microsoft-com:vml" Requires="v">
                <p:oleObj spid="_x0000_s1109577" name="方程式" r:id="rId36" imgW="1815840" imgH="241200" progId="Equation.3">
                  <p:embed/>
                </p:oleObj>
              </mc:Choice>
              <mc:Fallback>
                <p:oleObj name="方程式" r:id="rId36" imgW="1815840" imgH="241200" progId="Equation.3">
                  <p:embed/>
                  <p:pic>
                    <p:nvPicPr>
                      <p:cNvPr id="0" name=""/>
                      <p:cNvPicPr>
                        <a:picLocks noChangeAspect="1" noChangeArrowheads="1"/>
                      </p:cNvPicPr>
                      <p:nvPr/>
                    </p:nvPicPr>
                    <p:blipFill>
                      <a:blip r:embed="rId37"/>
                      <a:srcRect t="-2985" b="-2985"/>
                      <a:stretch>
                        <a:fillRect/>
                      </a:stretch>
                    </p:blipFill>
                    <p:spPr bwMode="auto">
                      <a:xfrm>
                        <a:off x="1919536" y="3288576"/>
                        <a:ext cx="3813264" cy="506520"/>
                      </a:xfrm>
                      <a:prstGeom prst="rect">
                        <a:avLst/>
                      </a:prstGeom>
                      <a:noFill/>
                      <a:ln>
                        <a:noFill/>
                      </a:ln>
                    </p:spPr>
                  </p:pic>
                </p:oleObj>
              </mc:Fallback>
            </mc:AlternateContent>
          </a:graphicData>
        </a:graphic>
      </p:graphicFrame>
      <p:grpSp>
        <p:nvGrpSpPr>
          <p:cNvPr id="45" name="群組 44"/>
          <p:cNvGrpSpPr/>
          <p:nvPr/>
        </p:nvGrpSpPr>
        <p:grpSpPr>
          <a:xfrm>
            <a:off x="839416" y="5629389"/>
            <a:ext cx="2674130" cy="461665"/>
            <a:chOff x="7132904" y="2729695"/>
            <a:chExt cx="2674130" cy="461665"/>
          </a:xfrm>
        </p:grpSpPr>
        <p:sp>
          <p:nvSpPr>
            <p:cNvPr id="46" name="文字方塊 45"/>
            <p:cNvSpPr txBox="1"/>
            <p:nvPr/>
          </p:nvSpPr>
          <p:spPr>
            <a:xfrm>
              <a:off x="7132904" y="2729695"/>
              <a:ext cx="2674130" cy="461665"/>
            </a:xfrm>
            <a:prstGeom prst="rect">
              <a:avLst/>
            </a:prstGeom>
            <a:solidFill>
              <a:srgbClr val="FFCC99"/>
            </a:solidFill>
          </p:spPr>
          <p:txBody>
            <a:bodyPr wrap="none" rtlCol="0">
              <a:spAutoFit/>
            </a:bodyPr>
            <a:lstStyle/>
            <a:p>
              <a:r>
                <a:rPr lang="zh-TW" altLang="en-US" sz="1600" b="1" dirty="0"/>
                <a:t>□</a:t>
              </a:r>
              <a:r>
                <a:rPr lang="en-US" altLang="zh-TW" dirty="0"/>
                <a:t>,</a:t>
              </a:r>
              <a:r>
                <a:rPr lang="en-US" altLang="zh-TW" i="1" baseline="-25000" dirty="0"/>
                <a:t>x</a:t>
              </a:r>
              <a:r>
                <a:rPr lang="en-US" altLang="zh-TW" dirty="0"/>
                <a:t>+</a:t>
              </a:r>
              <a:r>
                <a:rPr lang="zh-TW" altLang="en-US" sz="1600" b="1" dirty="0"/>
                <a:t>○</a:t>
              </a:r>
              <a:r>
                <a:rPr lang="en-US" altLang="zh-TW" dirty="0"/>
                <a:t>,</a:t>
              </a:r>
              <a:r>
                <a:rPr lang="en-US" altLang="zh-TW" i="1" baseline="-25000" dirty="0"/>
                <a:t>y</a:t>
              </a:r>
              <a:r>
                <a:rPr lang="en-US" altLang="zh-TW" i="1" dirty="0"/>
                <a:t>=</a:t>
              </a:r>
              <a:r>
                <a:rPr lang="zh-TW" altLang="en-US" sz="1600" b="1" dirty="0"/>
                <a:t>▽</a:t>
              </a:r>
              <a:r>
                <a:rPr lang="zh-TW" altLang="en-US" dirty="0"/>
                <a:t> </a:t>
              </a:r>
              <a:r>
                <a:rPr lang="en-US" altLang="zh-TW" dirty="0"/>
                <a:t>(</a:t>
              </a:r>
              <a:r>
                <a:rPr lang="zh-TW" altLang="en-US" sz="1600" b="1" dirty="0"/>
                <a:t>□ </a:t>
              </a:r>
              <a:r>
                <a:rPr lang="en-US" altLang="zh-TW" b="1" dirty="0" err="1"/>
                <a:t>i</a:t>
              </a:r>
              <a:r>
                <a:rPr lang="en-US" altLang="zh-TW" dirty="0"/>
                <a:t>+</a:t>
              </a:r>
              <a:r>
                <a:rPr lang="zh-TW" altLang="en-US" sz="1600" b="1" dirty="0"/>
                <a:t>○ </a:t>
              </a:r>
              <a:r>
                <a:rPr lang="en-US" altLang="zh-TW" b="1" dirty="0"/>
                <a:t>j</a:t>
              </a:r>
              <a:r>
                <a:rPr lang="en-US" altLang="zh-TW" dirty="0"/>
                <a:t>)</a:t>
              </a:r>
              <a:endParaRPr lang="zh-TW" altLang="en-US" baseline="-25000" dirty="0"/>
            </a:p>
          </p:txBody>
        </p:sp>
        <p:graphicFrame>
          <p:nvGraphicFramePr>
            <p:cNvPr id="65" name="物件 64"/>
            <p:cNvGraphicFramePr>
              <a:graphicFrameLocks noChangeAspect="1"/>
            </p:cNvGraphicFramePr>
            <p:nvPr>
              <p:extLst>
                <p:ext uri="{D42A27DB-BD31-4B8C-83A1-F6EECF244321}">
                  <p14:modId xmlns:p14="http://schemas.microsoft.com/office/powerpoint/2010/main" val="2840956355"/>
                </p:ext>
              </p:extLst>
            </p:nvPr>
          </p:nvGraphicFramePr>
          <p:xfrm>
            <a:off x="8525966" y="2897510"/>
            <a:ext cx="171450" cy="171450"/>
          </p:xfrm>
          <a:graphic>
            <a:graphicData uri="http://schemas.openxmlformats.org/presentationml/2006/ole">
              <mc:AlternateContent xmlns:mc="http://schemas.openxmlformats.org/markup-compatibility/2006">
                <mc:Choice xmlns:v="urn:schemas-microsoft-com:vml" Requires="v">
                  <p:oleObj spid="_x0000_s1109578" name="方程式" r:id="rId38" imgW="75960" imgH="75960" progId="Equation.3">
                    <p:embed/>
                  </p:oleObj>
                </mc:Choice>
                <mc:Fallback>
                  <p:oleObj name="方程式" r:id="rId38" imgW="75960" imgH="75960" progId="Equation.3">
                    <p:embed/>
                    <p:pic>
                      <p:nvPicPr>
                        <p:cNvPr id="0" name=""/>
                        <p:cNvPicPr>
                          <a:picLocks noChangeAspect="1" noChangeArrowheads="1"/>
                        </p:cNvPicPr>
                        <p:nvPr/>
                      </p:nvPicPr>
                      <p:blipFill>
                        <a:blip r:embed="rId39"/>
                        <a:srcRect t="-2985" b="-2985"/>
                        <a:stretch>
                          <a:fillRect/>
                        </a:stretch>
                      </p:blipFill>
                      <p:spPr bwMode="auto">
                        <a:xfrm>
                          <a:off x="8525966" y="2897510"/>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66" name="文字方塊 65"/>
          <p:cNvSpPr txBox="1"/>
          <p:nvPr/>
        </p:nvSpPr>
        <p:spPr>
          <a:xfrm>
            <a:off x="4052740" y="6184865"/>
            <a:ext cx="1539204" cy="461665"/>
          </a:xfrm>
          <a:prstGeom prst="rect">
            <a:avLst/>
          </a:prstGeom>
          <a:solidFill>
            <a:srgbClr val="FFCC99"/>
          </a:solidFill>
        </p:spPr>
        <p:txBody>
          <a:bodyPr wrap="none" rtlCol="0">
            <a:spAutoFit/>
          </a:bodyPr>
          <a:lstStyle/>
          <a:p>
            <a:r>
              <a:rPr lang="en-US" altLang="zh-TW" b="1" dirty="0">
                <a:solidFill>
                  <a:srgbClr val="0000CC"/>
                </a:solidFill>
              </a:rPr>
              <a:t>J </a:t>
            </a:r>
            <a:r>
              <a:rPr lang="en-US" altLang="zh-TW" dirty="0">
                <a:solidFill>
                  <a:srgbClr val="0000CC"/>
                </a:solidFill>
              </a:rPr>
              <a:t>= </a:t>
            </a:r>
            <a:r>
              <a:rPr lang="zh-TW" altLang="en-US" sz="1600" b="1" dirty="0">
                <a:solidFill>
                  <a:srgbClr val="0000CC"/>
                </a:solidFill>
              </a:rPr>
              <a:t>□ </a:t>
            </a:r>
            <a:r>
              <a:rPr lang="en-US" altLang="zh-TW" b="1" dirty="0" err="1">
                <a:solidFill>
                  <a:srgbClr val="0000CC"/>
                </a:solidFill>
              </a:rPr>
              <a:t>i</a:t>
            </a:r>
            <a:r>
              <a:rPr lang="en-US" altLang="zh-TW" dirty="0">
                <a:solidFill>
                  <a:srgbClr val="0000CC"/>
                </a:solidFill>
              </a:rPr>
              <a:t>+</a:t>
            </a:r>
            <a:r>
              <a:rPr lang="zh-TW" altLang="en-US" sz="1600" b="1" dirty="0">
                <a:solidFill>
                  <a:srgbClr val="0000CC"/>
                </a:solidFill>
              </a:rPr>
              <a:t>○ </a:t>
            </a:r>
            <a:r>
              <a:rPr lang="en-US" altLang="zh-TW" b="1" dirty="0">
                <a:solidFill>
                  <a:srgbClr val="0000CC"/>
                </a:solidFill>
              </a:rPr>
              <a:t>j</a:t>
            </a:r>
            <a:endParaRPr lang="zh-TW" altLang="en-US" baseline="-25000" dirty="0">
              <a:solidFill>
                <a:srgbClr val="0000CC"/>
              </a:solidFill>
            </a:endParaRPr>
          </a:p>
        </p:txBody>
      </p:sp>
      <p:cxnSp>
        <p:nvCxnSpPr>
          <p:cNvPr id="68" name="直線接點 67"/>
          <p:cNvCxnSpPr/>
          <p:nvPr/>
        </p:nvCxnSpPr>
        <p:spPr bwMode="auto">
          <a:xfrm>
            <a:off x="-24680" y="5589240"/>
            <a:ext cx="61200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1" name="AutoShape 28"/>
          <p:cNvSpPr>
            <a:spLocks noChangeArrowheads="1"/>
          </p:cNvSpPr>
          <p:nvPr/>
        </p:nvSpPr>
        <p:spPr bwMode="auto">
          <a:xfrm>
            <a:off x="3723284" y="6338032"/>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69" name="Text Box 9">
            <a:extLst>
              <a:ext uri="{FF2B5EF4-FFF2-40B4-BE49-F238E27FC236}">
                <a16:creationId xmlns:a16="http://schemas.microsoft.com/office/drawing/2014/main" id="{5CA4F51D-D6A5-4DE6-AF9C-D2CF3AD5CD26}"/>
              </a:ext>
            </a:extLst>
          </p:cNvPr>
          <p:cNvSpPr txBox="1">
            <a:spLocks noChangeArrowheads="1"/>
          </p:cNvSpPr>
          <p:nvPr/>
        </p:nvSpPr>
        <p:spPr bwMode="auto">
          <a:xfrm>
            <a:off x="99984" y="2371767"/>
            <a:ext cx="11544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t>consider</a:t>
            </a:r>
          </a:p>
        </p:txBody>
      </p:sp>
      <p:sp>
        <p:nvSpPr>
          <p:cNvPr id="64" name="Text Box 4">
            <a:extLst>
              <a:ext uri="{FF2B5EF4-FFF2-40B4-BE49-F238E27FC236}">
                <a16:creationId xmlns:a16="http://schemas.microsoft.com/office/drawing/2014/main" id="{39ADB4E0-47C0-417D-8CB5-E15E3E18AE82}"/>
              </a:ext>
            </a:extLst>
          </p:cNvPr>
          <p:cNvSpPr txBox="1">
            <a:spLocks noChangeArrowheads="1"/>
          </p:cNvSpPr>
          <p:nvPr/>
        </p:nvSpPr>
        <p:spPr bwMode="auto">
          <a:xfrm>
            <a:off x="6135163" y="6173965"/>
            <a:ext cx="7521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t>recall</a:t>
            </a:r>
          </a:p>
        </p:txBody>
      </p:sp>
      <p:sp>
        <p:nvSpPr>
          <p:cNvPr id="72" name="Text Box 4">
            <a:extLst>
              <a:ext uri="{FF2B5EF4-FFF2-40B4-BE49-F238E27FC236}">
                <a16:creationId xmlns:a16="http://schemas.microsoft.com/office/drawing/2014/main" id="{DA85E787-7E96-4852-B450-20306908BB76}"/>
              </a:ext>
            </a:extLst>
          </p:cNvPr>
          <p:cNvSpPr txBox="1">
            <a:spLocks noChangeArrowheads="1"/>
          </p:cNvSpPr>
          <p:nvPr/>
        </p:nvSpPr>
        <p:spPr bwMode="auto">
          <a:xfrm>
            <a:off x="19864" y="5696011"/>
            <a:ext cx="7104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t>since</a:t>
            </a:r>
          </a:p>
        </p:txBody>
      </p:sp>
      <p:sp>
        <p:nvSpPr>
          <p:cNvPr id="73" name="Text Box 4">
            <a:extLst>
              <a:ext uri="{FF2B5EF4-FFF2-40B4-BE49-F238E27FC236}">
                <a16:creationId xmlns:a16="http://schemas.microsoft.com/office/drawing/2014/main" id="{B84BECE7-D112-4C0F-A3D1-AA16B5DABD5B}"/>
              </a:ext>
            </a:extLst>
          </p:cNvPr>
          <p:cNvSpPr txBox="1">
            <a:spLocks noChangeArrowheads="1"/>
          </p:cNvSpPr>
          <p:nvPr/>
        </p:nvSpPr>
        <p:spPr bwMode="auto">
          <a:xfrm>
            <a:off x="196400" y="6194186"/>
            <a:ext cx="3401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t>if</a:t>
            </a:r>
          </a:p>
        </p:txBody>
      </p:sp>
      <p:graphicFrame>
        <p:nvGraphicFramePr>
          <p:cNvPr id="74" name="物件 73">
            <a:extLst>
              <a:ext uri="{FF2B5EF4-FFF2-40B4-BE49-F238E27FC236}">
                <a16:creationId xmlns:a16="http://schemas.microsoft.com/office/drawing/2014/main" id="{1AC32069-18B0-4419-9564-3ED725C3BDFB}"/>
              </a:ext>
            </a:extLst>
          </p:cNvPr>
          <p:cNvGraphicFramePr>
            <a:graphicFrameLocks noChangeAspect="1"/>
          </p:cNvGraphicFramePr>
          <p:nvPr>
            <p:extLst>
              <p:ext uri="{D42A27DB-BD31-4B8C-83A1-F6EECF244321}">
                <p14:modId xmlns:p14="http://schemas.microsoft.com/office/powerpoint/2010/main" val="3660591390"/>
              </p:ext>
            </p:extLst>
          </p:nvPr>
        </p:nvGraphicFramePr>
        <p:xfrm>
          <a:off x="599364" y="6154211"/>
          <a:ext cx="1546776" cy="480060"/>
        </p:xfrm>
        <a:graphic>
          <a:graphicData uri="http://schemas.openxmlformats.org/presentationml/2006/ole">
            <mc:AlternateContent xmlns:mc="http://schemas.openxmlformats.org/markup-compatibility/2006">
              <mc:Choice xmlns:v="urn:schemas-microsoft-com:vml" Requires="v">
                <p:oleObj spid="_x0000_s1109579" name="方程式" r:id="rId32" imgW="736560" imgH="228600" progId="Equation.3">
                  <p:embed/>
                </p:oleObj>
              </mc:Choice>
              <mc:Fallback>
                <p:oleObj name="方程式" r:id="rId32" imgW="736560" imgH="228600" progId="Equation.3">
                  <p:embed/>
                  <p:pic>
                    <p:nvPicPr>
                      <p:cNvPr id="61" name="物件 60"/>
                      <p:cNvPicPr>
                        <a:picLocks noChangeArrowheads="1"/>
                      </p:cNvPicPr>
                      <p:nvPr/>
                    </p:nvPicPr>
                    <p:blipFill>
                      <a:blip r:embed="rId33"/>
                      <a:srcRect t="-3546" b="-3546"/>
                      <a:stretch>
                        <a:fillRect/>
                      </a:stretch>
                    </p:blipFill>
                    <p:spPr bwMode="auto">
                      <a:xfrm>
                        <a:off x="599364" y="6154211"/>
                        <a:ext cx="1546776" cy="480060"/>
                      </a:xfrm>
                      <a:prstGeom prst="rect">
                        <a:avLst/>
                      </a:prstGeom>
                      <a:solidFill>
                        <a:srgbClr val="FFCC99"/>
                      </a:solidFill>
                      <a:ln>
                        <a:noFill/>
                      </a:ln>
                    </p:spPr>
                  </p:pic>
                </p:oleObj>
              </mc:Fallback>
            </mc:AlternateContent>
          </a:graphicData>
        </a:graphic>
      </p:graphicFrame>
      <p:sp>
        <p:nvSpPr>
          <p:cNvPr id="75" name="文字方塊 74">
            <a:extLst>
              <a:ext uri="{FF2B5EF4-FFF2-40B4-BE49-F238E27FC236}">
                <a16:creationId xmlns:a16="http://schemas.microsoft.com/office/drawing/2014/main" id="{06C06FFA-62D4-4F55-92F1-675AEB7E92D1}"/>
              </a:ext>
            </a:extLst>
          </p:cNvPr>
          <p:cNvSpPr txBox="1"/>
          <p:nvPr/>
        </p:nvSpPr>
        <p:spPr>
          <a:xfrm>
            <a:off x="2154616" y="6190018"/>
            <a:ext cx="1441420" cy="430887"/>
          </a:xfrm>
          <a:prstGeom prst="rect">
            <a:avLst/>
          </a:prstGeom>
          <a:solidFill>
            <a:srgbClr val="FFCC99"/>
          </a:solidFill>
        </p:spPr>
        <p:txBody>
          <a:bodyPr wrap="none" rtlCol="0">
            <a:spAutoFit/>
          </a:bodyPr>
          <a:lstStyle/>
          <a:p>
            <a:r>
              <a:rPr lang="en-US" altLang="zh-TW" sz="2200" b="1" dirty="0">
                <a:latin typeface="Symbol" panose="05050102010706020507" pitchFamily="18" charset="2"/>
              </a:rPr>
              <a:t>= </a:t>
            </a:r>
            <a:r>
              <a:rPr lang="zh-TW" altLang="en-US" sz="2200" b="1" dirty="0"/>
              <a:t>□</a:t>
            </a:r>
            <a:r>
              <a:rPr lang="en-US" altLang="zh-TW" sz="2200" dirty="0"/>
              <a:t>,</a:t>
            </a:r>
            <a:r>
              <a:rPr lang="en-US" altLang="zh-TW" sz="2200" i="1" baseline="-25000" dirty="0"/>
              <a:t>x</a:t>
            </a:r>
            <a:r>
              <a:rPr lang="en-US" altLang="zh-TW" sz="2200" dirty="0"/>
              <a:t>+</a:t>
            </a:r>
            <a:r>
              <a:rPr lang="zh-TW" altLang="en-US" sz="2200" b="1" dirty="0"/>
              <a:t>○</a:t>
            </a:r>
            <a:r>
              <a:rPr lang="en-US" altLang="zh-TW" sz="2200" dirty="0"/>
              <a:t>,</a:t>
            </a:r>
            <a:r>
              <a:rPr lang="en-US" altLang="zh-TW" sz="2200" i="1" baseline="-25000" dirty="0"/>
              <a:t>y</a:t>
            </a:r>
            <a:endParaRPr lang="zh-TW" altLang="en-US" sz="2200" baseline="-25000" dirty="0"/>
          </a:p>
        </p:txBody>
      </p:sp>
    </p:spTree>
    <p:extLst>
      <p:ext uri="{BB962C8B-B14F-4D97-AF65-F5344CB8AC3E}">
        <p14:creationId xmlns:p14="http://schemas.microsoft.com/office/powerpoint/2010/main" val="297951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up)">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righ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wipe(left)">
                                      <p:cBhvr>
                                        <p:cTn id="42" dur="500"/>
                                        <p:tgtEl>
                                          <p:spTgt spid="64"/>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14336"/>
                                        </p:tgtEl>
                                        <p:attrNameLst>
                                          <p:attrName>style.visibility</p:attrName>
                                        </p:attrNameLst>
                                      </p:cBhvr>
                                      <p:to>
                                        <p:strVal val="visible"/>
                                      </p:to>
                                    </p:set>
                                    <p:animEffect transition="in" filter="wipe(left)">
                                      <p:cBhvr>
                                        <p:cTn id="46" dur="500"/>
                                        <p:tgtEl>
                                          <p:spTgt spid="1433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wipe(left)">
                                      <p:cBhvr>
                                        <p:cTn id="51" dur="500"/>
                                        <p:tgtEl>
                                          <p:spTgt spid="69"/>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wipe(left)">
                                      <p:cBhvr>
                                        <p:cTn id="55" dur="500"/>
                                        <p:tgtEl>
                                          <p:spTgt spid="6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wipe(left)">
                                      <p:cBhvr>
                                        <p:cTn id="60" dur="500"/>
                                        <p:tgtEl>
                                          <p:spTgt spid="6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wipe(left)">
                                      <p:cBhvr>
                                        <p:cTn id="65" dur="500"/>
                                        <p:tgtEl>
                                          <p:spTgt spid="6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wipe(left)">
                                      <p:cBhvr>
                                        <p:cTn id="70" dur="500"/>
                                        <p:tgtEl>
                                          <p:spTgt spid="68"/>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wipe(left)">
                                      <p:cBhvr>
                                        <p:cTn id="74" dur="500"/>
                                        <p:tgtEl>
                                          <p:spTgt spid="72"/>
                                        </p:tgtEl>
                                      </p:cBhvr>
                                    </p:animEffect>
                                  </p:childTnLst>
                                </p:cTn>
                              </p:par>
                            </p:childTnLst>
                          </p:cTn>
                        </p:par>
                        <p:par>
                          <p:cTn id="75" fill="hold">
                            <p:stCondLst>
                              <p:cond delay="1000"/>
                            </p:stCondLst>
                            <p:childTnLst>
                              <p:par>
                                <p:cTn id="76" presetID="22" presetClass="entr" presetSubtype="8" fill="hold" nodeType="after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left)">
                                      <p:cBhvr>
                                        <p:cTn id="78" dur="500"/>
                                        <p:tgtEl>
                                          <p:spTgt spid="4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73"/>
                                        </p:tgtEl>
                                        <p:attrNameLst>
                                          <p:attrName>style.visibility</p:attrName>
                                        </p:attrNameLst>
                                      </p:cBhvr>
                                      <p:to>
                                        <p:strVal val="visible"/>
                                      </p:to>
                                    </p:set>
                                    <p:animEffect transition="in" filter="wipe(left)">
                                      <p:cBhvr>
                                        <p:cTn id="83" dur="500"/>
                                        <p:tgtEl>
                                          <p:spTgt spid="73"/>
                                        </p:tgtEl>
                                      </p:cBhvr>
                                    </p:animEffect>
                                  </p:childTnLst>
                                </p:cTn>
                              </p:par>
                            </p:childTnLst>
                          </p:cTn>
                        </p:par>
                        <p:par>
                          <p:cTn id="84" fill="hold">
                            <p:stCondLst>
                              <p:cond delay="500"/>
                            </p:stCondLst>
                            <p:childTnLst>
                              <p:par>
                                <p:cTn id="85" presetID="22" presetClass="entr" presetSubtype="8" fill="hold" nodeType="after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wipe(left)">
                                      <p:cBhvr>
                                        <p:cTn id="87" dur="500"/>
                                        <p:tgtEl>
                                          <p:spTgt spid="7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5"/>
                                        </p:tgtEl>
                                        <p:attrNameLst>
                                          <p:attrName>style.visibility</p:attrName>
                                        </p:attrNameLst>
                                      </p:cBhvr>
                                      <p:to>
                                        <p:strVal val="visible"/>
                                      </p:to>
                                    </p:set>
                                    <p:animEffect transition="in" filter="wipe(left)">
                                      <p:cBhvr>
                                        <p:cTn id="92" dur="500"/>
                                        <p:tgtEl>
                                          <p:spTgt spid="7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wipe(left)">
                                      <p:cBhvr>
                                        <p:cTn id="97" dur="500"/>
                                        <p:tgtEl>
                                          <p:spTgt spid="71"/>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left)">
                                      <p:cBhvr>
                                        <p:cTn id="101" dur="500"/>
                                        <p:tgtEl>
                                          <p:spTgt spid="66"/>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wipe(left)">
                                      <p:cBhvr>
                                        <p:cTn id="106" dur="500"/>
                                        <p:tgtEl>
                                          <p:spTgt spid="29"/>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wipe(left)">
                                      <p:cBhvr>
                                        <p:cTn id="111" dur="500"/>
                                        <p:tgtEl>
                                          <p:spTgt spid="10"/>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3"/>
                                        </p:tgtEl>
                                        <p:attrNameLst>
                                          <p:attrName>style.visibility</p:attrName>
                                        </p:attrNameLst>
                                      </p:cBhvr>
                                      <p:to>
                                        <p:strVal val="visible"/>
                                      </p:to>
                                    </p:set>
                                    <p:animEffect transition="in" filter="wipe(left)">
                                      <p:cBhvr>
                                        <p:cTn id="116" dur="500"/>
                                        <p:tgtEl>
                                          <p:spTgt spid="3"/>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49"/>
                                        </p:tgtEl>
                                        <p:attrNameLst>
                                          <p:attrName>style.visibility</p:attrName>
                                        </p:attrNameLst>
                                      </p:cBhvr>
                                      <p:to>
                                        <p:strVal val="visible"/>
                                      </p:to>
                                    </p:set>
                                    <p:animEffect transition="in" filter="wipe(left)">
                                      <p:cBhvr>
                                        <p:cTn id="120" dur="500"/>
                                        <p:tgtEl>
                                          <p:spTgt spid="49"/>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nodeType="clickEffect">
                                  <p:stCondLst>
                                    <p:cond delay="0"/>
                                  </p:stCondLst>
                                  <p:childTnLst>
                                    <p:set>
                                      <p:cBhvr>
                                        <p:cTn id="124" dur="1" fill="hold">
                                          <p:stCondLst>
                                            <p:cond delay="0"/>
                                          </p:stCondLst>
                                        </p:cTn>
                                        <p:tgtEl>
                                          <p:spTgt spid="52"/>
                                        </p:tgtEl>
                                        <p:attrNameLst>
                                          <p:attrName>style.visibility</p:attrName>
                                        </p:attrNameLst>
                                      </p:cBhvr>
                                      <p:to>
                                        <p:strVal val="visible"/>
                                      </p:to>
                                    </p:set>
                                    <p:animEffect transition="in" filter="wipe(left)">
                                      <p:cBhvr>
                                        <p:cTn id="125" dur="500"/>
                                        <p:tgtEl>
                                          <p:spTgt spid="52"/>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13"/>
                                        </p:tgtEl>
                                        <p:attrNameLst>
                                          <p:attrName>style.visibility</p:attrName>
                                        </p:attrNameLst>
                                      </p:cBhvr>
                                      <p:to>
                                        <p:strVal val="visible"/>
                                      </p:to>
                                    </p:set>
                                    <p:animEffect transition="in" filter="wipe(left)">
                                      <p:cBhvr>
                                        <p:cTn id="130" dur="500"/>
                                        <p:tgtEl>
                                          <p:spTgt spid="13"/>
                                        </p:tgtEl>
                                      </p:cBhvr>
                                    </p:animEffect>
                                  </p:childTnLst>
                                </p:cTn>
                              </p:par>
                            </p:childTnLst>
                          </p:cTn>
                        </p:par>
                        <p:par>
                          <p:cTn id="131" fill="hold">
                            <p:stCondLst>
                              <p:cond delay="500"/>
                            </p:stCondLst>
                            <p:childTnLst>
                              <p:par>
                                <p:cTn id="132" presetID="22" presetClass="entr" presetSubtype="8" fill="hold" nodeType="afterEffect">
                                  <p:stCondLst>
                                    <p:cond delay="0"/>
                                  </p:stCondLst>
                                  <p:childTnLst>
                                    <p:set>
                                      <p:cBhvr>
                                        <p:cTn id="133" dur="1" fill="hold">
                                          <p:stCondLst>
                                            <p:cond delay="0"/>
                                          </p:stCondLst>
                                        </p:cTn>
                                        <p:tgtEl>
                                          <p:spTgt spid="8"/>
                                        </p:tgtEl>
                                        <p:attrNameLst>
                                          <p:attrName>style.visibility</p:attrName>
                                        </p:attrNameLst>
                                      </p:cBhvr>
                                      <p:to>
                                        <p:strVal val="visible"/>
                                      </p:to>
                                    </p:set>
                                    <p:animEffect transition="in" filter="wipe(left)">
                                      <p:cBhvr>
                                        <p:cTn id="134" dur="500"/>
                                        <p:tgtEl>
                                          <p:spTgt spid="8"/>
                                        </p:tgtEl>
                                      </p:cBhvr>
                                    </p:animEffect>
                                  </p:childTnLst>
                                </p:cTn>
                              </p:par>
                            </p:childTnLst>
                          </p:cTn>
                        </p:par>
                        <p:par>
                          <p:cTn id="135" fill="hold">
                            <p:stCondLst>
                              <p:cond delay="1000"/>
                            </p:stCondLst>
                            <p:childTnLst>
                              <p:par>
                                <p:cTn id="136" presetID="22" presetClass="entr" presetSubtype="8" fill="hold" nodeType="afterEffect">
                                  <p:stCondLst>
                                    <p:cond delay="0"/>
                                  </p:stCondLst>
                                  <p:childTnLst>
                                    <p:set>
                                      <p:cBhvr>
                                        <p:cTn id="137" dur="1" fill="hold">
                                          <p:stCondLst>
                                            <p:cond delay="0"/>
                                          </p:stCondLst>
                                        </p:cTn>
                                        <p:tgtEl>
                                          <p:spTgt spid="50"/>
                                        </p:tgtEl>
                                        <p:attrNameLst>
                                          <p:attrName>style.visibility</p:attrName>
                                        </p:attrNameLst>
                                      </p:cBhvr>
                                      <p:to>
                                        <p:strVal val="visible"/>
                                      </p:to>
                                    </p:set>
                                    <p:animEffect transition="in" filter="wipe(left)">
                                      <p:cBhvr>
                                        <p:cTn id="138" dur="500"/>
                                        <p:tgtEl>
                                          <p:spTgt spid="50"/>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40"/>
                                        </p:tgtEl>
                                        <p:attrNameLst>
                                          <p:attrName>style.visibility</p:attrName>
                                        </p:attrNameLst>
                                      </p:cBhvr>
                                      <p:to>
                                        <p:strVal val="visible"/>
                                      </p:to>
                                    </p:set>
                                    <p:animEffect transition="in" filter="wipe(left)">
                                      <p:cBhvr>
                                        <p:cTn id="143" dur="500"/>
                                        <p:tgtEl>
                                          <p:spTgt spid="40"/>
                                        </p:tgtEl>
                                      </p:cBhvr>
                                    </p:animEffect>
                                  </p:childTnLst>
                                </p:cTn>
                              </p:par>
                            </p:childTnLst>
                          </p:cTn>
                        </p:par>
                        <p:par>
                          <p:cTn id="144" fill="hold">
                            <p:stCondLst>
                              <p:cond delay="500"/>
                            </p:stCondLst>
                            <p:childTnLst>
                              <p:par>
                                <p:cTn id="145" presetID="22" presetClass="entr" presetSubtype="8" fill="hold" nodeType="afterEffect">
                                  <p:stCondLst>
                                    <p:cond delay="0"/>
                                  </p:stCondLst>
                                  <p:childTnLst>
                                    <p:set>
                                      <p:cBhvr>
                                        <p:cTn id="146" dur="1" fill="hold">
                                          <p:stCondLst>
                                            <p:cond delay="0"/>
                                          </p:stCondLst>
                                        </p:cTn>
                                        <p:tgtEl>
                                          <p:spTgt spid="474124"/>
                                        </p:tgtEl>
                                        <p:attrNameLst>
                                          <p:attrName>style.visibility</p:attrName>
                                        </p:attrNameLst>
                                      </p:cBhvr>
                                      <p:to>
                                        <p:strVal val="visible"/>
                                      </p:to>
                                    </p:set>
                                    <p:animEffect transition="in" filter="wipe(left)">
                                      <p:cBhvr>
                                        <p:cTn id="147" dur="500"/>
                                        <p:tgtEl>
                                          <p:spTgt spid="474124"/>
                                        </p:tgtEl>
                                      </p:cBhvr>
                                    </p:animEffect>
                                  </p:childTnLst>
                                </p:cTn>
                              </p:par>
                            </p:childTnLst>
                          </p:cTn>
                        </p:par>
                        <p:par>
                          <p:cTn id="148" fill="hold">
                            <p:stCondLst>
                              <p:cond delay="1000"/>
                            </p:stCondLst>
                            <p:childTnLst>
                              <p:par>
                                <p:cTn id="149" presetID="2" presetClass="entr" presetSubtype="3" fill="hold" nodeType="after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750" fill="hold"/>
                                        <p:tgtEl>
                                          <p:spTgt spid="47"/>
                                        </p:tgtEl>
                                        <p:attrNameLst>
                                          <p:attrName>ppt_x</p:attrName>
                                        </p:attrNameLst>
                                      </p:cBhvr>
                                      <p:tavLst>
                                        <p:tav tm="0">
                                          <p:val>
                                            <p:strVal val="1+#ppt_w/2"/>
                                          </p:val>
                                        </p:tav>
                                        <p:tav tm="100000">
                                          <p:val>
                                            <p:strVal val="#ppt_x"/>
                                          </p:val>
                                        </p:tav>
                                      </p:tavLst>
                                    </p:anim>
                                    <p:anim calcmode="lin" valueType="num">
                                      <p:cBhvr additive="base">
                                        <p:cTn id="152" dur="75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nodeType="clickEffect">
                                  <p:stCondLst>
                                    <p:cond delay="0"/>
                                  </p:stCondLst>
                                  <p:childTnLst>
                                    <p:set>
                                      <p:cBhvr>
                                        <p:cTn id="156" dur="1" fill="hold">
                                          <p:stCondLst>
                                            <p:cond delay="0"/>
                                          </p:stCondLst>
                                        </p:cTn>
                                        <p:tgtEl>
                                          <p:spTgt spid="474126"/>
                                        </p:tgtEl>
                                        <p:attrNameLst>
                                          <p:attrName>style.visibility</p:attrName>
                                        </p:attrNameLst>
                                      </p:cBhvr>
                                      <p:to>
                                        <p:strVal val="visible"/>
                                      </p:to>
                                    </p:set>
                                    <p:animEffect transition="in" filter="wipe(left)">
                                      <p:cBhvr>
                                        <p:cTn id="157" dur="500"/>
                                        <p:tgtEl>
                                          <p:spTgt spid="474126"/>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childTnLst>
                                    <p:set>
                                      <p:cBhvr>
                                        <p:cTn id="161" dur="1" fill="hold">
                                          <p:stCondLst>
                                            <p:cond delay="0"/>
                                          </p:stCondLst>
                                        </p:cTn>
                                        <p:tgtEl>
                                          <p:spTgt spid="51"/>
                                        </p:tgtEl>
                                        <p:attrNameLst>
                                          <p:attrName>style.visibility</p:attrName>
                                        </p:attrNameLst>
                                      </p:cBhvr>
                                      <p:to>
                                        <p:strVal val="visible"/>
                                      </p:to>
                                    </p:set>
                                    <p:animEffect transition="in" filter="wipe(left)">
                                      <p:cBhvr>
                                        <p:cTn id="162" dur="500"/>
                                        <p:tgtEl>
                                          <p:spTgt spid="51"/>
                                        </p:tgtEl>
                                      </p:cBhvr>
                                    </p:animEffect>
                                  </p:childTnLst>
                                </p:cTn>
                              </p:par>
                            </p:childTnLst>
                          </p:cTn>
                        </p:par>
                        <p:par>
                          <p:cTn id="163" fill="hold">
                            <p:stCondLst>
                              <p:cond delay="500"/>
                            </p:stCondLst>
                            <p:childTnLst>
                              <p:par>
                                <p:cTn id="164" presetID="22" presetClass="entr" presetSubtype="8" fill="hold" nodeType="afterEffect">
                                  <p:stCondLst>
                                    <p:cond delay="250"/>
                                  </p:stCondLst>
                                  <p:childTnLst>
                                    <p:set>
                                      <p:cBhvr>
                                        <p:cTn id="165" dur="1" fill="hold">
                                          <p:stCondLst>
                                            <p:cond delay="0"/>
                                          </p:stCondLst>
                                        </p:cTn>
                                        <p:tgtEl>
                                          <p:spTgt spid="55"/>
                                        </p:tgtEl>
                                        <p:attrNameLst>
                                          <p:attrName>style.visibility</p:attrName>
                                        </p:attrNameLst>
                                      </p:cBhvr>
                                      <p:to>
                                        <p:strVal val="visible"/>
                                      </p:to>
                                    </p:set>
                                    <p:animEffect transition="in" filter="wipe(left)">
                                      <p:cBhvr>
                                        <p:cTn id="166" dur="500"/>
                                        <p:tgtEl>
                                          <p:spTgt spid="55"/>
                                        </p:tgtEl>
                                      </p:cBhvr>
                                    </p:animEffect>
                                  </p:childTnLst>
                                </p:cTn>
                              </p:par>
                            </p:childTnLst>
                          </p:cTn>
                        </p:par>
                        <p:par>
                          <p:cTn id="167" fill="hold">
                            <p:stCondLst>
                              <p:cond delay="1250"/>
                            </p:stCondLst>
                            <p:childTnLst>
                              <p:par>
                                <p:cTn id="168" presetID="22" presetClass="entr" presetSubtype="8" fill="hold" nodeType="afterEffect">
                                  <p:stCondLst>
                                    <p:cond delay="0"/>
                                  </p:stCondLst>
                                  <p:childTnLst>
                                    <p:set>
                                      <p:cBhvr>
                                        <p:cTn id="169" dur="1" fill="hold">
                                          <p:stCondLst>
                                            <p:cond delay="0"/>
                                          </p:stCondLst>
                                        </p:cTn>
                                        <p:tgtEl>
                                          <p:spTgt spid="58"/>
                                        </p:tgtEl>
                                        <p:attrNameLst>
                                          <p:attrName>style.visibility</p:attrName>
                                        </p:attrNameLst>
                                      </p:cBhvr>
                                      <p:to>
                                        <p:strVal val="visible"/>
                                      </p:to>
                                    </p:set>
                                    <p:animEffect transition="in" filter="wipe(left)">
                                      <p:cBhvr>
                                        <p:cTn id="170" dur="500"/>
                                        <p:tgtEl>
                                          <p:spTgt spid="58"/>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474119"/>
                                        </p:tgtEl>
                                        <p:attrNameLst>
                                          <p:attrName>style.visibility</p:attrName>
                                        </p:attrNameLst>
                                      </p:cBhvr>
                                      <p:to>
                                        <p:strVal val="visible"/>
                                      </p:to>
                                    </p:set>
                                    <p:animEffect transition="in" filter="wipe(left)">
                                      <p:cBhvr>
                                        <p:cTn id="175" dur="500"/>
                                        <p:tgtEl>
                                          <p:spTgt spid="474119"/>
                                        </p:tgtEl>
                                      </p:cBhvr>
                                    </p:animEffect>
                                  </p:childTnLst>
                                </p:cTn>
                              </p:par>
                            </p:childTnLst>
                          </p:cTn>
                        </p:par>
                        <p:par>
                          <p:cTn id="176" fill="hold">
                            <p:stCondLst>
                              <p:cond delay="500"/>
                            </p:stCondLst>
                            <p:childTnLst>
                              <p:par>
                                <p:cTn id="177" presetID="22" presetClass="entr" presetSubtype="8" fill="hold" nodeType="afterEffect">
                                  <p:stCondLst>
                                    <p:cond delay="0"/>
                                  </p:stCondLst>
                                  <p:childTnLst>
                                    <p:set>
                                      <p:cBhvr>
                                        <p:cTn id="178" dur="1" fill="hold">
                                          <p:stCondLst>
                                            <p:cond delay="0"/>
                                          </p:stCondLst>
                                        </p:cTn>
                                        <p:tgtEl>
                                          <p:spTgt spid="474120"/>
                                        </p:tgtEl>
                                        <p:attrNameLst>
                                          <p:attrName>style.visibility</p:attrName>
                                        </p:attrNameLst>
                                      </p:cBhvr>
                                      <p:to>
                                        <p:strVal val="visible"/>
                                      </p:to>
                                    </p:set>
                                    <p:animEffect transition="in" filter="wipe(left)">
                                      <p:cBhvr>
                                        <p:cTn id="179" dur="500"/>
                                        <p:tgtEl>
                                          <p:spTgt spid="474120"/>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nodeType="clickEffect">
                                  <p:stCondLst>
                                    <p:cond delay="0"/>
                                  </p:stCondLst>
                                  <p:childTnLst>
                                    <p:set>
                                      <p:cBhvr>
                                        <p:cTn id="183" dur="1" fill="hold">
                                          <p:stCondLst>
                                            <p:cond delay="0"/>
                                          </p:stCondLst>
                                        </p:cTn>
                                        <p:tgtEl>
                                          <p:spTgt spid="15"/>
                                        </p:tgtEl>
                                        <p:attrNameLst>
                                          <p:attrName>style.visibility</p:attrName>
                                        </p:attrNameLst>
                                      </p:cBhvr>
                                      <p:to>
                                        <p:strVal val="visible"/>
                                      </p:to>
                                    </p:set>
                                    <p:animEffect transition="in" filter="wipe(left)">
                                      <p:cBhvr>
                                        <p:cTn id="184" dur="500"/>
                                        <p:tgtEl>
                                          <p:spTgt spid="15"/>
                                        </p:tgtEl>
                                      </p:cBhvr>
                                    </p:animEffect>
                                  </p:childTnLst>
                                </p:cTn>
                              </p:par>
                            </p:childTnLst>
                          </p:cTn>
                        </p:par>
                        <p:par>
                          <p:cTn id="185" fill="hold">
                            <p:stCondLst>
                              <p:cond delay="500"/>
                            </p:stCondLst>
                            <p:childTnLst>
                              <p:par>
                                <p:cTn id="186" presetID="22" presetClass="entr" presetSubtype="8" fill="hold" grpId="0" nodeType="afterEffect">
                                  <p:stCondLst>
                                    <p:cond delay="0"/>
                                  </p:stCondLst>
                                  <p:childTnLst>
                                    <p:set>
                                      <p:cBhvr>
                                        <p:cTn id="187" dur="1" fill="hold">
                                          <p:stCondLst>
                                            <p:cond delay="0"/>
                                          </p:stCondLst>
                                        </p:cTn>
                                        <p:tgtEl>
                                          <p:spTgt spid="474121"/>
                                        </p:tgtEl>
                                        <p:attrNameLst>
                                          <p:attrName>style.visibility</p:attrName>
                                        </p:attrNameLst>
                                      </p:cBhvr>
                                      <p:to>
                                        <p:strVal val="visible"/>
                                      </p:to>
                                    </p:set>
                                    <p:animEffect transition="in" filter="wipe(left)">
                                      <p:cBhvr>
                                        <p:cTn id="188" dur="500"/>
                                        <p:tgtEl>
                                          <p:spTgt spid="474121"/>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8" fill="hold" grpId="0" nodeType="clickEffect">
                                  <p:stCondLst>
                                    <p:cond delay="0"/>
                                  </p:stCondLst>
                                  <p:childTnLst>
                                    <p:set>
                                      <p:cBhvr>
                                        <p:cTn id="192" dur="1" fill="hold">
                                          <p:stCondLst>
                                            <p:cond delay="0"/>
                                          </p:stCondLst>
                                        </p:cTn>
                                        <p:tgtEl>
                                          <p:spTgt spid="37"/>
                                        </p:tgtEl>
                                        <p:attrNameLst>
                                          <p:attrName>style.visibility</p:attrName>
                                        </p:attrNameLst>
                                      </p:cBhvr>
                                      <p:to>
                                        <p:strVal val="visible"/>
                                      </p:to>
                                    </p:set>
                                    <p:animEffect transition="in" filter="wipe(left)">
                                      <p:cBhvr>
                                        <p:cTn id="193" dur="500"/>
                                        <p:tgtEl>
                                          <p:spTgt spid="37"/>
                                        </p:tgtEl>
                                      </p:cBhvr>
                                    </p:animEffect>
                                  </p:childTnLst>
                                </p:cTn>
                              </p:par>
                            </p:childTnLst>
                          </p:cTn>
                        </p:par>
                        <p:par>
                          <p:cTn id="194" fill="hold">
                            <p:stCondLst>
                              <p:cond delay="500"/>
                            </p:stCondLst>
                            <p:childTnLst>
                              <p:par>
                                <p:cTn id="195" presetID="22" presetClass="entr" presetSubtype="2" fill="hold" grpId="0" nodeType="afterEffect">
                                  <p:stCondLst>
                                    <p:cond delay="0"/>
                                  </p:stCondLst>
                                  <p:childTnLst>
                                    <p:set>
                                      <p:cBhvr>
                                        <p:cTn id="196" dur="1" fill="hold">
                                          <p:stCondLst>
                                            <p:cond delay="0"/>
                                          </p:stCondLst>
                                        </p:cTn>
                                        <p:tgtEl>
                                          <p:spTgt spid="2"/>
                                        </p:tgtEl>
                                        <p:attrNameLst>
                                          <p:attrName>style.visibility</p:attrName>
                                        </p:attrNameLst>
                                      </p:cBhvr>
                                      <p:to>
                                        <p:strVal val="visible"/>
                                      </p:to>
                                    </p:set>
                                    <p:animEffect transition="in" filter="wipe(right)">
                                      <p:cBhvr>
                                        <p:cTn id="197" dur="500"/>
                                        <p:tgtEl>
                                          <p:spTgt spid="2"/>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8" fill="hold" grpId="0" nodeType="clickEffect">
                                  <p:stCondLst>
                                    <p:cond delay="0"/>
                                  </p:stCondLst>
                                  <p:childTnLst>
                                    <p:set>
                                      <p:cBhvr>
                                        <p:cTn id="201" dur="1" fill="hold">
                                          <p:stCondLst>
                                            <p:cond delay="0"/>
                                          </p:stCondLst>
                                        </p:cTn>
                                        <p:tgtEl>
                                          <p:spTgt spid="38"/>
                                        </p:tgtEl>
                                        <p:attrNameLst>
                                          <p:attrName>style.visibility</p:attrName>
                                        </p:attrNameLst>
                                      </p:cBhvr>
                                      <p:to>
                                        <p:strVal val="visible"/>
                                      </p:to>
                                    </p:set>
                                    <p:animEffect transition="in" filter="wipe(left)">
                                      <p:cBhvr>
                                        <p:cTn id="20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9" grpId="0"/>
      <p:bldP spid="474121" grpId="0" autoUpdateAnimBg="0"/>
      <p:bldP spid="2" grpId="0" animBg="1"/>
      <p:bldP spid="24" grpId="0"/>
      <p:bldP spid="27" grpId="0" autoUpdateAnimBg="0"/>
      <p:bldP spid="29" grpId="0" animBg="1"/>
      <p:bldP spid="37" grpId="0"/>
      <p:bldP spid="38" grpId="0"/>
      <p:bldP spid="40" grpId="0" animBg="1"/>
      <p:bldP spid="3" grpId="0" animBg="1"/>
      <p:bldP spid="49" grpId="0" animBg="1"/>
      <p:bldP spid="6" grpId="0" animBg="1"/>
      <p:bldP spid="66" grpId="0" animBg="1"/>
      <p:bldP spid="71" grpId="0" animBg="1"/>
      <p:bldP spid="69" grpId="0" autoUpdateAnimBg="0"/>
      <p:bldP spid="64" grpId="0"/>
      <p:bldP spid="72" grpId="0"/>
      <p:bldP spid="73" grpId="0"/>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spect="1"/>
          </p:cNvSpPr>
          <p:nvPr/>
        </p:nvSpPr>
        <p:spPr bwMode="auto">
          <a:xfrm>
            <a:off x="9590288" y="5361980"/>
            <a:ext cx="1332000" cy="57751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2" name="矩形 1"/>
          <p:cNvSpPr/>
          <p:nvPr/>
        </p:nvSpPr>
        <p:spPr bwMode="auto">
          <a:xfrm>
            <a:off x="7785793" y="4656329"/>
            <a:ext cx="3528000" cy="681669"/>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14346" name="Rectangle 2"/>
          <p:cNvSpPr>
            <a:spLocks noGrp="1" noChangeArrowheads="1"/>
          </p:cNvSpPr>
          <p:nvPr>
            <p:ph type="title"/>
          </p:nvPr>
        </p:nvSpPr>
        <p:spPr/>
        <p:txBody>
          <a:bodyPr>
            <a:normAutofit/>
          </a:bodyPr>
          <a:lstStyle/>
          <a:p>
            <a:r>
              <a:rPr lang="en-US" altLang="zh-TW" dirty="0"/>
              <a:t>2.2.2 </a:t>
            </a:r>
            <a:r>
              <a:rPr lang="en-US" altLang="zh-TW" dirty="0">
                <a:solidFill>
                  <a:srgbClr val="C00000"/>
                </a:solidFill>
              </a:rPr>
              <a:t>Heat</a:t>
            </a:r>
            <a:r>
              <a:rPr lang="en-US" altLang="zh-TW" dirty="0"/>
              <a:t> Operator – </a:t>
            </a:r>
            <a:r>
              <a:rPr lang="en-US" altLang="zh-TW" dirty="0">
                <a:solidFill>
                  <a:srgbClr val="0000CC"/>
                </a:solidFill>
              </a:rPr>
              <a:t>with</a:t>
            </a:r>
            <a:r>
              <a:rPr lang="en-US" altLang="zh-TW" dirty="0"/>
              <a:t> </a:t>
            </a:r>
            <a:r>
              <a:rPr lang="en-US" altLang="zh-TW" dirty="0">
                <a:solidFill>
                  <a:srgbClr val="0000CC"/>
                </a:solidFill>
              </a:rPr>
              <a:t>one space dimension</a:t>
            </a:r>
          </a:p>
        </p:txBody>
      </p:sp>
      <p:graphicFrame>
        <p:nvGraphicFramePr>
          <p:cNvPr id="474124" name="Object 12"/>
          <p:cNvGraphicFramePr>
            <a:graphicFrameLocks noChangeAspect="1"/>
          </p:cNvGraphicFramePr>
          <p:nvPr>
            <p:extLst>
              <p:ext uri="{D42A27DB-BD31-4B8C-83A1-F6EECF244321}">
                <p14:modId xmlns:p14="http://schemas.microsoft.com/office/powerpoint/2010/main" val="2039303693"/>
              </p:ext>
            </p:extLst>
          </p:nvPr>
        </p:nvGraphicFramePr>
        <p:xfrm>
          <a:off x="7070128" y="3593388"/>
          <a:ext cx="2539440" cy="558720"/>
        </p:xfrm>
        <a:graphic>
          <a:graphicData uri="http://schemas.openxmlformats.org/presentationml/2006/ole">
            <mc:AlternateContent xmlns:mc="http://schemas.openxmlformats.org/markup-compatibility/2006">
              <mc:Choice xmlns:v="urn:schemas-microsoft-com:vml" Requires="v">
                <p:oleObj spid="_x0000_s1143897" name="方程式" r:id="rId4" imgW="1269720" imgH="279360" progId="Equation.3">
                  <p:embed/>
                </p:oleObj>
              </mc:Choice>
              <mc:Fallback>
                <p:oleObj name="方程式" r:id="rId4" imgW="1269720" imgH="279360" progId="Equation.3">
                  <p:embed/>
                  <p:pic>
                    <p:nvPicPr>
                      <p:cNvPr id="0" name=""/>
                      <p:cNvPicPr>
                        <a:picLocks noChangeAspect="1" noChangeArrowheads="1"/>
                      </p:cNvPicPr>
                      <p:nvPr/>
                    </p:nvPicPr>
                    <p:blipFill>
                      <a:blip r:embed="rId5"/>
                      <a:srcRect/>
                      <a:stretch>
                        <a:fillRect/>
                      </a:stretch>
                    </p:blipFill>
                    <p:spPr bwMode="auto">
                      <a:xfrm>
                        <a:off x="7070128" y="3593388"/>
                        <a:ext cx="2539440" cy="558720"/>
                      </a:xfrm>
                      <a:prstGeom prst="rect">
                        <a:avLst/>
                      </a:prstGeom>
                      <a:noFill/>
                      <a:extLst>
                        <a:ext uri="{909E8E84-426E-40DD-AFC4-6F175D3DCCD1}">
                          <a14:hiddenFill xmlns:a14="http://schemas.microsoft.com/office/drawing/2010/main">
                            <a:solidFill>
                              <a:srgbClr val="FFCCCC"/>
                            </a:solidFill>
                          </a14:hiddenFill>
                        </a:ext>
                      </a:extLst>
                    </p:spPr>
                  </p:pic>
                </p:oleObj>
              </mc:Fallback>
            </mc:AlternateContent>
          </a:graphicData>
        </a:graphic>
      </p:graphicFrame>
      <p:sp>
        <p:nvSpPr>
          <p:cNvPr id="4" name="投影片編號版面配置區 3"/>
          <p:cNvSpPr>
            <a:spLocks noGrp="1"/>
          </p:cNvSpPr>
          <p:nvPr>
            <p:ph type="sldNum" sz="quarter" idx="10"/>
          </p:nvPr>
        </p:nvSpPr>
        <p:spPr/>
        <p:txBody>
          <a:bodyPr/>
          <a:lstStyle/>
          <a:p>
            <a:pPr>
              <a:defRPr/>
            </a:pPr>
            <a:fld id="{F4C3976D-8D47-445A-BD61-2F2C1E2596C6}" type="slidenum">
              <a:rPr lang="en-US" altLang="zh-TW" smtClean="0"/>
              <a:pPr>
                <a:defRPr/>
              </a:pPr>
              <a:t>16</a:t>
            </a:fld>
            <a:endParaRPr lang="en-US" altLang="zh-TW" dirty="0"/>
          </a:p>
        </p:txBody>
      </p:sp>
      <p:cxnSp>
        <p:nvCxnSpPr>
          <p:cNvPr id="6" name="直線接點 5"/>
          <p:cNvCxnSpPr/>
          <p:nvPr/>
        </p:nvCxnSpPr>
        <p:spPr bwMode="auto">
          <a:xfrm>
            <a:off x="6104024" y="692696"/>
            <a:ext cx="0" cy="6012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24" name="Text Box 7"/>
          <p:cNvSpPr txBox="1">
            <a:spLocks noChangeArrowheads="1"/>
          </p:cNvSpPr>
          <p:nvPr/>
        </p:nvSpPr>
        <p:spPr bwMode="auto">
          <a:xfrm>
            <a:off x="272062" y="692697"/>
            <a:ext cx="42049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C00000"/>
                </a:solidFill>
              </a:rPr>
              <a:t>one (space) dimensional </a:t>
            </a:r>
            <a:r>
              <a:rPr lang="en-US" altLang="zh-TW" dirty="0">
                <a:solidFill>
                  <a:srgbClr val="006600"/>
                </a:solidFill>
              </a:rPr>
              <a:t>heat eq.</a:t>
            </a:r>
            <a:endParaRPr lang="en-US" altLang="zh-TW" i="1" dirty="0">
              <a:solidFill>
                <a:srgbClr val="006600"/>
              </a:solidFill>
            </a:endParaRPr>
          </a:p>
        </p:txBody>
      </p:sp>
      <p:graphicFrame>
        <p:nvGraphicFramePr>
          <p:cNvPr id="7" name="物件 6"/>
          <p:cNvGraphicFramePr>
            <a:graphicFrameLocks noChangeAspect="1"/>
          </p:cNvGraphicFramePr>
          <p:nvPr>
            <p:extLst>
              <p:ext uri="{D42A27DB-BD31-4B8C-83A1-F6EECF244321}">
                <p14:modId xmlns:p14="http://schemas.microsoft.com/office/powerpoint/2010/main" val="2774809652"/>
              </p:ext>
            </p:extLst>
          </p:nvPr>
        </p:nvGraphicFramePr>
        <p:xfrm>
          <a:off x="442049" y="1972832"/>
          <a:ext cx="1676160" cy="939600"/>
        </p:xfrm>
        <a:graphic>
          <a:graphicData uri="http://schemas.openxmlformats.org/presentationml/2006/ole">
            <mc:AlternateContent xmlns:mc="http://schemas.openxmlformats.org/markup-compatibility/2006">
              <mc:Choice xmlns:v="urn:schemas-microsoft-com:vml" Requires="v">
                <p:oleObj spid="_x0000_s1143898" name="方程式" r:id="rId6" imgW="838080" imgH="469800" progId="Equation.3">
                  <p:embed/>
                </p:oleObj>
              </mc:Choice>
              <mc:Fallback>
                <p:oleObj name="方程式" r:id="rId6" imgW="838080" imgH="469800" progId="Equation.3">
                  <p:embed/>
                  <p:pic>
                    <p:nvPicPr>
                      <p:cNvPr id="0" name=""/>
                      <p:cNvPicPr>
                        <a:picLocks noChangeAspect="1" noChangeArrowheads="1"/>
                      </p:cNvPicPr>
                      <p:nvPr/>
                    </p:nvPicPr>
                    <p:blipFill>
                      <a:blip r:embed="rId7"/>
                      <a:srcRect/>
                      <a:stretch>
                        <a:fillRect/>
                      </a:stretch>
                    </p:blipFill>
                    <p:spPr bwMode="auto">
                      <a:xfrm>
                        <a:off x="442049" y="1972832"/>
                        <a:ext cx="1676160" cy="9396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 Box 9"/>
          <p:cNvSpPr txBox="1">
            <a:spLocks noChangeArrowheads="1"/>
          </p:cNvSpPr>
          <p:nvPr/>
        </p:nvSpPr>
        <p:spPr bwMode="auto">
          <a:xfrm>
            <a:off x="632101" y="2792400"/>
            <a:ext cx="3506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 </a:t>
            </a:r>
            <a:r>
              <a:rPr lang="en-US" altLang="zh-TW" b="1" dirty="0"/>
              <a:t>not</a:t>
            </a:r>
            <a:r>
              <a:rPr lang="en-US" altLang="zh-TW" dirty="0"/>
              <a:t> formally self-</a:t>
            </a:r>
            <a:r>
              <a:rPr lang="en-US" altLang="zh-TW" dirty="0" err="1"/>
              <a:t>adjoint</a:t>
            </a:r>
            <a:endParaRPr lang="en-US" altLang="zh-TW" i="1" dirty="0"/>
          </a:p>
        </p:txBody>
      </p:sp>
      <p:sp>
        <p:nvSpPr>
          <p:cNvPr id="29" name="AutoShape 28"/>
          <p:cNvSpPr>
            <a:spLocks noChangeArrowheads="1"/>
          </p:cNvSpPr>
          <p:nvPr/>
        </p:nvSpPr>
        <p:spPr bwMode="auto">
          <a:xfrm>
            <a:off x="6454552" y="2604052"/>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aphicFrame>
        <p:nvGraphicFramePr>
          <p:cNvPr id="10" name="物件 9"/>
          <p:cNvGraphicFramePr>
            <a:graphicFrameLocks noChangeAspect="1"/>
          </p:cNvGraphicFramePr>
          <p:nvPr>
            <p:extLst>
              <p:ext uri="{D42A27DB-BD31-4B8C-83A1-F6EECF244321}">
                <p14:modId xmlns:p14="http://schemas.microsoft.com/office/powerpoint/2010/main" val="2697563358"/>
              </p:ext>
            </p:extLst>
          </p:nvPr>
        </p:nvGraphicFramePr>
        <p:xfrm>
          <a:off x="6850052" y="2451850"/>
          <a:ext cx="3600072" cy="480060"/>
        </p:xfrm>
        <a:graphic>
          <a:graphicData uri="http://schemas.openxmlformats.org/presentationml/2006/ole">
            <mc:AlternateContent xmlns:mc="http://schemas.openxmlformats.org/markup-compatibility/2006">
              <mc:Choice xmlns:v="urn:schemas-microsoft-com:vml" Requires="v">
                <p:oleObj spid="_x0000_s1143899" name="方程式" r:id="rId8" imgW="1714320" imgH="228600" progId="Equation.3">
                  <p:embed/>
                </p:oleObj>
              </mc:Choice>
              <mc:Fallback>
                <p:oleObj name="方程式" r:id="rId8" imgW="1714320" imgH="228600" progId="Equation.3">
                  <p:embed/>
                  <p:pic>
                    <p:nvPicPr>
                      <p:cNvPr id="0" name=""/>
                      <p:cNvPicPr>
                        <a:picLocks noChangeAspect="1" noChangeArrowheads="1"/>
                      </p:cNvPicPr>
                      <p:nvPr/>
                    </p:nvPicPr>
                    <p:blipFill>
                      <a:blip r:embed="rId9"/>
                      <a:srcRect t="-2985" b="-2985"/>
                      <a:stretch>
                        <a:fillRect/>
                      </a:stretch>
                    </p:blipFill>
                    <p:spPr bwMode="auto">
                      <a:xfrm>
                        <a:off x="6850052" y="2451850"/>
                        <a:ext cx="3600072" cy="480060"/>
                      </a:xfrm>
                      <a:prstGeom prst="rect">
                        <a:avLst/>
                      </a:prstGeom>
                      <a:solidFill>
                        <a:srgbClr val="FFCCCC"/>
                      </a:solidFill>
                      <a:ln>
                        <a:noFill/>
                      </a:ln>
                    </p:spPr>
                  </p:pic>
                </p:oleObj>
              </mc:Fallback>
            </mc:AlternateContent>
          </a:graphicData>
        </a:graphic>
      </p:graphicFrame>
      <p:graphicFrame>
        <p:nvGraphicFramePr>
          <p:cNvPr id="17" name="物件 16"/>
          <p:cNvGraphicFramePr>
            <a:graphicFrameLocks noChangeAspect="1"/>
          </p:cNvGraphicFramePr>
          <p:nvPr>
            <p:extLst>
              <p:ext uri="{D42A27DB-BD31-4B8C-83A1-F6EECF244321}">
                <p14:modId xmlns:p14="http://schemas.microsoft.com/office/powerpoint/2010/main" val="3019708332"/>
              </p:ext>
            </p:extLst>
          </p:nvPr>
        </p:nvGraphicFramePr>
        <p:xfrm>
          <a:off x="2726461" y="1972832"/>
          <a:ext cx="1752480" cy="939600"/>
        </p:xfrm>
        <a:graphic>
          <a:graphicData uri="http://schemas.openxmlformats.org/presentationml/2006/ole">
            <mc:AlternateContent xmlns:mc="http://schemas.openxmlformats.org/markup-compatibility/2006">
              <mc:Choice xmlns:v="urn:schemas-microsoft-com:vml" Requires="v">
                <p:oleObj spid="_x0000_s1143900" name="方程式" r:id="rId10" imgW="876240" imgH="469800" progId="Equation.3">
                  <p:embed/>
                </p:oleObj>
              </mc:Choice>
              <mc:Fallback>
                <p:oleObj name="方程式" r:id="rId10" imgW="876240" imgH="469800" progId="Equation.3">
                  <p:embed/>
                  <p:pic>
                    <p:nvPicPr>
                      <p:cNvPr id="0" name=""/>
                      <p:cNvPicPr>
                        <a:picLocks noChangeAspect="1" noChangeArrowheads="1"/>
                      </p:cNvPicPr>
                      <p:nvPr/>
                    </p:nvPicPr>
                    <p:blipFill>
                      <a:blip r:embed="rId11"/>
                      <a:srcRect/>
                      <a:stretch>
                        <a:fillRect/>
                      </a:stretch>
                    </p:blipFill>
                    <p:spPr bwMode="auto">
                      <a:xfrm>
                        <a:off x="2726461" y="1972832"/>
                        <a:ext cx="1752480" cy="9396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 name="AutoShape 28"/>
          <p:cNvSpPr>
            <a:spLocks noChangeArrowheads="1"/>
          </p:cNvSpPr>
          <p:nvPr/>
        </p:nvSpPr>
        <p:spPr bwMode="auto">
          <a:xfrm>
            <a:off x="6693272" y="3789325"/>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aphicFrame>
        <p:nvGraphicFramePr>
          <p:cNvPr id="14336" name="物件 14335"/>
          <p:cNvGraphicFramePr>
            <a:graphicFrameLocks noChangeAspect="1"/>
          </p:cNvGraphicFramePr>
          <p:nvPr>
            <p:extLst>
              <p:ext uri="{D42A27DB-BD31-4B8C-83A1-F6EECF244321}">
                <p14:modId xmlns:p14="http://schemas.microsoft.com/office/powerpoint/2010/main" val="3963016703"/>
              </p:ext>
            </p:extLst>
          </p:nvPr>
        </p:nvGraphicFramePr>
        <p:xfrm>
          <a:off x="6947284" y="6053697"/>
          <a:ext cx="4174452" cy="578664"/>
        </p:xfrm>
        <a:graphic>
          <a:graphicData uri="http://schemas.openxmlformats.org/presentationml/2006/ole">
            <mc:AlternateContent xmlns:mc="http://schemas.openxmlformats.org/markup-compatibility/2006">
              <mc:Choice xmlns:v="urn:schemas-microsoft-com:vml" Requires="v">
                <p:oleObj spid="_x0000_s1143901" name="方程式" r:id="rId12" imgW="2197080" imgH="304560" progId="Equation.3">
                  <p:embed/>
                </p:oleObj>
              </mc:Choice>
              <mc:Fallback>
                <p:oleObj name="方程式" r:id="rId12" imgW="2197080" imgH="304560" progId="Equation.3">
                  <p:embed/>
                  <p:pic>
                    <p:nvPicPr>
                      <p:cNvPr id="0" name=""/>
                      <p:cNvPicPr>
                        <a:picLocks noChangeArrowheads="1"/>
                      </p:cNvPicPr>
                      <p:nvPr/>
                    </p:nvPicPr>
                    <p:blipFill>
                      <a:blip r:embed="rId13"/>
                      <a:srcRect t="-3546" b="-3546"/>
                      <a:stretch>
                        <a:fillRect/>
                      </a:stretch>
                    </p:blipFill>
                    <p:spPr bwMode="auto">
                      <a:xfrm>
                        <a:off x="6947284" y="6053697"/>
                        <a:ext cx="4174452" cy="578664"/>
                      </a:xfrm>
                      <a:prstGeom prst="rect">
                        <a:avLst/>
                      </a:prstGeom>
                      <a:solidFill>
                        <a:srgbClr val="FFCC66"/>
                      </a:solidFill>
                      <a:ln>
                        <a:noFill/>
                      </a:ln>
                    </p:spPr>
                  </p:pic>
                </p:oleObj>
              </mc:Fallback>
            </mc:AlternateContent>
          </a:graphicData>
        </a:graphic>
      </p:graphicFrame>
      <p:sp>
        <p:nvSpPr>
          <p:cNvPr id="32" name="Text Box 9"/>
          <p:cNvSpPr txBox="1">
            <a:spLocks noChangeArrowheads="1"/>
          </p:cNvSpPr>
          <p:nvPr/>
        </p:nvSpPr>
        <p:spPr bwMode="auto">
          <a:xfrm>
            <a:off x="2089065" y="2189350"/>
            <a:ext cx="2616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a:t>
            </a:r>
            <a:endParaRPr lang="en-US" altLang="zh-TW" i="1" dirty="0"/>
          </a:p>
        </p:txBody>
      </p:sp>
      <p:cxnSp>
        <p:nvCxnSpPr>
          <p:cNvPr id="5" name="直線接點 4"/>
          <p:cNvCxnSpPr/>
          <p:nvPr/>
        </p:nvCxnSpPr>
        <p:spPr bwMode="auto">
          <a:xfrm>
            <a:off x="1617589" y="6015345"/>
            <a:ext cx="2592288" cy="0"/>
          </a:xfrm>
          <a:prstGeom prst="line">
            <a:avLst/>
          </a:prstGeom>
          <a:solidFill>
            <a:schemeClr val="accent1"/>
          </a:solidFill>
          <a:ln w="76200" cap="flat" cmpd="sng" algn="ctr">
            <a:solidFill>
              <a:schemeClr val="tx1"/>
            </a:solidFill>
            <a:prstDash val="solid"/>
            <a:round/>
            <a:headEnd type="none" w="med" len="med"/>
            <a:tailEnd type="none" w="med" len="med"/>
          </a:ln>
          <a:effectLst/>
        </p:spPr>
      </p:cxnSp>
      <p:cxnSp>
        <p:nvCxnSpPr>
          <p:cNvPr id="11" name="直線單箭頭接點 10"/>
          <p:cNvCxnSpPr/>
          <p:nvPr/>
        </p:nvCxnSpPr>
        <p:spPr bwMode="auto">
          <a:xfrm>
            <a:off x="1617589" y="6015345"/>
            <a:ext cx="3240360" cy="0"/>
          </a:xfrm>
          <a:prstGeom prst="straightConnector1">
            <a:avLst/>
          </a:prstGeom>
          <a:solidFill>
            <a:schemeClr val="accent1"/>
          </a:solidFill>
          <a:ln w="19050" cap="flat" cmpd="sng" algn="ctr">
            <a:solidFill>
              <a:srgbClr val="0000CC"/>
            </a:solidFill>
            <a:prstDash val="solid"/>
            <a:round/>
            <a:headEnd type="none" w="med" len="med"/>
            <a:tailEnd type="triangle" w="lg" len="lg"/>
          </a:ln>
          <a:effectLst/>
        </p:spPr>
      </p:cxnSp>
      <p:graphicFrame>
        <p:nvGraphicFramePr>
          <p:cNvPr id="41" name="Object 13"/>
          <p:cNvGraphicFramePr>
            <a:graphicFrameLocks noChangeAspect="1"/>
          </p:cNvGraphicFramePr>
          <p:nvPr>
            <p:extLst>
              <p:ext uri="{D42A27DB-BD31-4B8C-83A1-F6EECF244321}">
                <p14:modId xmlns:p14="http://schemas.microsoft.com/office/powerpoint/2010/main" val="2168447235"/>
              </p:ext>
            </p:extLst>
          </p:nvPr>
        </p:nvGraphicFramePr>
        <p:xfrm>
          <a:off x="4844732" y="5842060"/>
          <a:ext cx="268288" cy="346570"/>
        </p:xfrm>
        <a:graphic>
          <a:graphicData uri="http://schemas.openxmlformats.org/presentationml/2006/ole">
            <mc:AlternateContent xmlns:mc="http://schemas.openxmlformats.org/markup-compatibility/2006">
              <mc:Choice xmlns:v="urn:schemas-microsoft-com:vml" Requires="v">
                <p:oleObj spid="_x0000_s1143902" name="Equation" r:id="rId14" imgW="126720" imgH="139680" progId="Equation.3">
                  <p:embed/>
                </p:oleObj>
              </mc:Choice>
              <mc:Fallback>
                <p:oleObj name="Equation" r:id="rId14" imgW="126720" imgH="1396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t="-2933" b="-2933"/>
                      <a:stretch>
                        <a:fillRect/>
                      </a:stretch>
                    </p:blipFill>
                    <p:spPr bwMode="auto">
                      <a:xfrm>
                        <a:off x="4844732" y="5842060"/>
                        <a:ext cx="268288" cy="346570"/>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aphicFrame>
        <p:nvGraphicFramePr>
          <p:cNvPr id="25" name="物件 24"/>
          <p:cNvGraphicFramePr>
            <a:graphicFrameLocks noChangeAspect="1"/>
          </p:cNvGraphicFramePr>
          <p:nvPr>
            <p:extLst>
              <p:ext uri="{D42A27DB-BD31-4B8C-83A1-F6EECF244321}">
                <p14:modId xmlns:p14="http://schemas.microsoft.com/office/powerpoint/2010/main" val="387154887"/>
              </p:ext>
            </p:extLst>
          </p:nvPr>
        </p:nvGraphicFramePr>
        <p:xfrm>
          <a:off x="1383651" y="4869160"/>
          <a:ext cx="185976" cy="319788"/>
        </p:xfrm>
        <a:graphic>
          <a:graphicData uri="http://schemas.openxmlformats.org/presentationml/2006/ole">
            <mc:AlternateContent xmlns:mc="http://schemas.openxmlformats.org/markup-compatibility/2006">
              <mc:Choice xmlns:v="urn:schemas-microsoft-com:vml" Requires="v">
                <p:oleObj spid="_x0000_s1143903" name="方程式" r:id="rId16" imgW="88560" imgH="152280" progId="Equation.3">
                  <p:embed/>
                </p:oleObj>
              </mc:Choice>
              <mc:Fallback>
                <p:oleObj name="方程式" r:id="rId16" imgW="88560" imgH="152280" progId="Equation.3">
                  <p:embed/>
                  <p:pic>
                    <p:nvPicPr>
                      <p:cNvPr id="0" name=""/>
                      <p:cNvPicPr>
                        <a:picLocks noChangeAspect="1" noChangeArrowheads="1"/>
                      </p:cNvPicPr>
                      <p:nvPr/>
                    </p:nvPicPr>
                    <p:blipFill>
                      <a:blip r:embed="rId17"/>
                      <a:srcRect t="-2933" b="-2933"/>
                      <a:stretch>
                        <a:fillRect/>
                      </a:stretch>
                    </p:blipFill>
                    <p:spPr bwMode="auto">
                      <a:xfrm>
                        <a:off x="1383651" y="4869160"/>
                        <a:ext cx="185976" cy="31978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矩形 27"/>
          <p:cNvSpPr/>
          <p:nvPr/>
        </p:nvSpPr>
        <p:spPr bwMode="auto">
          <a:xfrm>
            <a:off x="1617589" y="5310970"/>
            <a:ext cx="2592288" cy="690811"/>
          </a:xfrm>
          <a:prstGeom prst="rect">
            <a:avLst/>
          </a:prstGeom>
          <a:solidFill>
            <a:schemeClr val="accent6">
              <a:lumMod val="60000"/>
              <a:lumOff val="4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31" name="物件 30"/>
          <p:cNvGraphicFramePr>
            <a:graphicFrameLocks noChangeAspect="1"/>
          </p:cNvGraphicFramePr>
          <p:nvPr>
            <p:extLst>
              <p:ext uri="{D42A27DB-BD31-4B8C-83A1-F6EECF244321}">
                <p14:modId xmlns:p14="http://schemas.microsoft.com/office/powerpoint/2010/main" val="580905998"/>
              </p:ext>
            </p:extLst>
          </p:nvPr>
        </p:nvGraphicFramePr>
        <p:xfrm>
          <a:off x="3711928" y="1365041"/>
          <a:ext cx="1015920" cy="431280"/>
        </p:xfrm>
        <a:graphic>
          <a:graphicData uri="http://schemas.openxmlformats.org/presentationml/2006/ole">
            <mc:AlternateContent xmlns:mc="http://schemas.openxmlformats.org/markup-compatibility/2006">
              <mc:Choice xmlns:v="urn:schemas-microsoft-com:vml" Requires="v">
                <p:oleObj spid="_x0000_s1143904" name="方程式" r:id="rId18" imgW="507960" imgH="215640" progId="Equation.3">
                  <p:embed/>
                </p:oleObj>
              </mc:Choice>
              <mc:Fallback>
                <p:oleObj name="方程式" r:id="rId18" imgW="507960" imgH="215640" progId="Equation.3">
                  <p:embed/>
                  <p:pic>
                    <p:nvPicPr>
                      <p:cNvPr id="0" name=""/>
                      <p:cNvPicPr>
                        <a:picLocks noChangeAspect="1" noChangeArrowheads="1"/>
                      </p:cNvPicPr>
                      <p:nvPr/>
                    </p:nvPicPr>
                    <p:blipFill>
                      <a:blip r:embed="rId19"/>
                      <a:srcRect/>
                      <a:stretch>
                        <a:fillRect/>
                      </a:stretch>
                    </p:blipFill>
                    <p:spPr bwMode="auto">
                      <a:xfrm>
                        <a:off x="3711928" y="1365041"/>
                        <a:ext cx="1015920" cy="43128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37" name="物件 14336"/>
          <p:cNvGraphicFramePr>
            <a:graphicFrameLocks noChangeAspect="1"/>
          </p:cNvGraphicFramePr>
          <p:nvPr>
            <p:extLst>
              <p:ext uri="{D42A27DB-BD31-4B8C-83A1-F6EECF244321}">
                <p14:modId xmlns:p14="http://schemas.microsoft.com/office/powerpoint/2010/main" val="3572497819"/>
              </p:ext>
            </p:extLst>
          </p:nvPr>
        </p:nvGraphicFramePr>
        <p:xfrm>
          <a:off x="4391665" y="5190861"/>
          <a:ext cx="873072" cy="491490"/>
        </p:xfrm>
        <a:graphic>
          <a:graphicData uri="http://schemas.openxmlformats.org/presentationml/2006/ole">
            <mc:AlternateContent xmlns:mc="http://schemas.openxmlformats.org/markup-compatibility/2006">
              <mc:Choice xmlns:v="urn:schemas-microsoft-com:vml" Requires="v">
                <p:oleObj spid="_x0000_s1143905" name="方程式" r:id="rId20" imgW="406080" imgH="228600" progId="Equation.3">
                  <p:embed/>
                </p:oleObj>
              </mc:Choice>
              <mc:Fallback>
                <p:oleObj name="方程式" r:id="rId20" imgW="406080" imgH="228600" progId="Equation.3">
                  <p:embed/>
                  <p:pic>
                    <p:nvPicPr>
                      <p:cNvPr id="0" name=""/>
                      <p:cNvPicPr>
                        <a:picLocks noChangeAspect="1" noChangeArrowheads="1"/>
                      </p:cNvPicPr>
                      <p:nvPr/>
                    </p:nvPicPr>
                    <p:blipFill>
                      <a:blip r:embed="rId21"/>
                      <a:srcRect t="-2985" b="-2985"/>
                      <a:stretch>
                        <a:fillRect/>
                      </a:stretch>
                    </p:blipFill>
                    <p:spPr bwMode="auto">
                      <a:xfrm>
                        <a:off x="4391665" y="5190861"/>
                        <a:ext cx="873072" cy="491490"/>
                      </a:xfrm>
                      <a:prstGeom prst="rect">
                        <a:avLst/>
                      </a:prstGeom>
                      <a:noFill/>
                      <a:ln>
                        <a:noFill/>
                      </a:ln>
                    </p:spPr>
                  </p:pic>
                </p:oleObj>
              </mc:Fallback>
            </mc:AlternateContent>
          </a:graphicData>
        </a:graphic>
      </p:graphicFrame>
      <p:cxnSp>
        <p:nvCxnSpPr>
          <p:cNvPr id="14339" name="直線單箭頭接點 14338"/>
          <p:cNvCxnSpPr/>
          <p:nvPr/>
        </p:nvCxnSpPr>
        <p:spPr bwMode="auto">
          <a:xfrm>
            <a:off x="4209878" y="5675005"/>
            <a:ext cx="301947" cy="0"/>
          </a:xfrm>
          <a:prstGeom prst="straightConnector1">
            <a:avLst/>
          </a:prstGeom>
          <a:solidFill>
            <a:schemeClr val="accent1"/>
          </a:solidFill>
          <a:ln w="28575" cap="flat" cmpd="sng" algn="ctr">
            <a:solidFill>
              <a:schemeClr val="tx1"/>
            </a:solidFill>
            <a:prstDash val="solid"/>
            <a:round/>
            <a:headEnd type="none" w="med" len="med"/>
            <a:tailEnd type="triangle" w="lg" len="lg"/>
          </a:ln>
          <a:effectLst/>
        </p:spPr>
      </p:cxnSp>
      <p:graphicFrame>
        <p:nvGraphicFramePr>
          <p:cNvPr id="14340" name="物件 14339"/>
          <p:cNvGraphicFramePr>
            <a:graphicFrameLocks noChangeAspect="1"/>
          </p:cNvGraphicFramePr>
          <p:nvPr>
            <p:extLst>
              <p:ext uri="{D42A27DB-BD31-4B8C-83A1-F6EECF244321}">
                <p14:modId xmlns:p14="http://schemas.microsoft.com/office/powerpoint/2010/main" val="3568128187"/>
              </p:ext>
            </p:extLst>
          </p:nvPr>
        </p:nvGraphicFramePr>
        <p:xfrm>
          <a:off x="3038252" y="4871898"/>
          <a:ext cx="818892" cy="491490"/>
        </p:xfrm>
        <a:graphic>
          <a:graphicData uri="http://schemas.openxmlformats.org/presentationml/2006/ole">
            <mc:AlternateContent xmlns:mc="http://schemas.openxmlformats.org/markup-compatibility/2006">
              <mc:Choice xmlns:v="urn:schemas-microsoft-com:vml" Requires="v">
                <p:oleObj spid="_x0000_s1143906" name="方程式" r:id="rId22" imgW="380880" imgH="228600" progId="Equation.3">
                  <p:embed/>
                </p:oleObj>
              </mc:Choice>
              <mc:Fallback>
                <p:oleObj name="方程式" r:id="rId22" imgW="380880" imgH="228600" progId="Equation.3">
                  <p:embed/>
                  <p:pic>
                    <p:nvPicPr>
                      <p:cNvPr id="0" name=""/>
                      <p:cNvPicPr>
                        <a:picLocks noChangeAspect="1" noChangeArrowheads="1"/>
                      </p:cNvPicPr>
                      <p:nvPr/>
                    </p:nvPicPr>
                    <p:blipFill>
                      <a:blip r:embed="rId23"/>
                      <a:srcRect t="-2985" b="-2985"/>
                      <a:stretch>
                        <a:fillRect/>
                      </a:stretch>
                    </p:blipFill>
                    <p:spPr bwMode="auto">
                      <a:xfrm>
                        <a:off x="3038252" y="4871898"/>
                        <a:ext cx="818892"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4342" name="直線單箭頭接點 14341"/>
          <p:cNvCxnSpPr/>
          <p:nvPr/>
        </p:nvCxnSpPr>
        <p:spPr bwMode="auto">
          <a:xfrm flipH="1" flipV="1">
            <a:off x="2912815" y="4968986"/>
            <a:ext cx="918" cy="360000"/>
          </a:xfrm>
          <a:prstGeom prst="straightConnector1">
            <a:avLst/>
          </a:prstGeom>
          <a:solidFill>
            <a:schemeClr val="accent1"/>
          </a:solidFill>
          <a:ln w="28575" cap="flat" cmpd="sng" algn="ctr">
            <a:solidFill>
              <a:schemeClr val="tx1"/>
            </a:solidFill>
            <a:prstDash val="solid"/>
            <a:round/>
            <a:headEnd type="none" w="med" len="med"/>
            <a:tailEnd type="triangle" w="lg" len="lg"/>
          </a:ln>
          <a:effectLst/>
        </p:spPr>
      </p:cxnSp>
      <p:sp>
        <p:nvSpPr>
          <p:cNvPr id="51" name="Text Box 7"/>
          <p:cNvSpPr txBox="1">
            <a:spLocks noChangeArrowheads="1"/>
          </p:cNvSpPr>
          <p:nvPr/>
        </p:nvSpPr>
        <p:spPr bwMode="auto">
          <a:xfrm>
            <a:off x="213216" y="3382582"/>
            <a:ext cx="50369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sym typeface="Wingdings" panose="05000000000000000000" pitchFamily="2" charset="2"/>
              </a:rPr>
              <a:t> </a:t>
            </a:r>
            <a:r>
              <a:rPr lang="en-US" altLang="zh-TW" dirty="0">
                <a:solidFill>
                  <a:srgbClr val="0000CC"/>
                </a:solidFill>
              </a:rPr>
              <a:t>PDE in 2 independent variables (</a:t>
            </a:r>
            <a:r>
              <a:rPr lang="en-US" altLang="zh-TW" i="1" dirty="0" err="1">
                <a:solidFill>
                  <a:srgbClr val="0000CC"/>
                </a:solidFill>
              </a:rPr>
              <a:t>x</a:t>
            </a:r>
            <a:r>
              <a:rPr lang="en-US" altLang="zh-TW" dirty="0" err="1">
                <a:solidFill>
                  <a:srgbClr val="0000CC"/>
                </a:solidFill>
              </a:rPr>
              <a:t>,</a:t>
            </a:r>
            <a:r>
              <a:rPr lang="en-US" altLang="zh-TW" i="1" dirty="0" err="1">
                <a:solidFill>
                  <a:srgbClr val="0000CC"/>
                </a:solidFill>
              </a:rPr>
              <a:t>t</a:t>
            </a:r>
            <a:r>
              <a:rPr lang="en-US" altLang="zh-TW" dirty="0">
                <a:solidFill>
                  <a:srgbClr val="0000CC"/>
                </a:solidFill>
              </a:rPr>
              <a:t>)</a:t>
            </a:r>
            <a:endParaRPr lang="en-US" altLang="zh-TW" i="1" dirty="0">
              <a:solidFill>
                <a:srgbClr val="0000CC"/>
              </a:solidFill>
            </a:endParaRPr>
          </a:p>
        </p:txBody>
      </p:sp>
      <p:sp>
        <p:nvSpPr>
          <p:cNvPr id="53" name="Text Box 7"/>
          <p:cNvSpPr txBox="1">
            <a:spLocks noChangeArrowheads="1"/>
          </p:cNvSpPr>
          <p:nvPr/>
        </p:nvSpPr>
        <p:spPr bwMode="auto">
          <a:xfrm>
            <a:off x="285226" y="3871250"/>
            <a:ext cx="56147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pPr>
            <a:r>
              <a:rPr lang="en-US" altLang="zh-TW" dirty="0"/>
              <a:t>Consider a space-time domain    ,</a:t>
            </a:r>
            <a:r>
              <a:rPr lang="zh-TW" altLang="en-US" dirty="0"/>
              <a:t> </a:t>
            </a:r>
            <a:r>
              <a:rPr lang="en-US" altLang="zh-TW" dirty="0"/>
              <a:t>in (</a:t>
            </a:r>
            <a:r>
              <a:rPr lang="en-US" altLang="zh-TW" i="1" dirty="0" err="1"/>
              <a:t>x</a:t>
            </a:r>
            <a:r>
              <a:rPr lang="en-US" altLang="zh-TW" dirty="0" err="1"/>
              <a:t>,</a:t>
            </a:r>
            <a:r>
              <a:rPr lang="en-US" altLang="zh-TW" i="1" dirty="0" err="1"/>
              <a:t>t</a:t>
            </a:r>
            <a:r>
              <a:rPr lang="en-US" altLang="zh-TW" dirty="0"/>
              <a:t>)</a:t>
            </a:r>
            <a:r>
              <a:rPr lang="en-US" altLang="zh-TW" i="1" dirty="0"/>
              <a:t> </a:t>
            </a:r>
            <a:r>
              <a:rPr lang="en-US" altLang="zh-TW" dirty="0"/>
              <a:t>space with outer normal</a:t>
            </a:r>
            <a:endParaRPr lang="en-US" altLang="zh-TW" i="1" dirty="0"/>
          </a:p>
        </p:txBody>
      </p:sp>
      <p:graphicFrame>
        <p:nvGraphicFramePr>
          <p:cNvPr id="14345" name="物件 14344"/>
          <p:cNvGraphicFramePr>
            <a:graphicFrameLocks noChangeAspect="1"/>
          </p:cNvGraphicFramePr>
          <p:nvPr>
            <p:extLst>
              <p:ext uri="{D42A27DB-BD31-4B8C-83A1-F6EECF244321}">
                <p14:modId xmlns:p14="http://schemas.microsoft.com/office/powerpoint/2010/main" val="597686793"/>
              </p:ext>
            </p:extLst>
          </p:nvPr>
        </p:nvGraphicFramePr>
        <p:xfrm>
          <a:off x="4130112" y="3859054"/>
          <a:ext cx="329760" cy="406080"/>
        </p:xfrm>
        <a:graphic>
          <a:graphicData uri="http://schemas.openxmlformats.org/presentationml/2006/ole">
            <mc:AlternateContent xmlns:mc="http://schemas.openxmlformats.org/markup-compatibility/2006">
              <mc:Choice xmlns:v="urn:schemas-microsoft-com:vml" Requires="v">
                <p:oleObj spid="_x0000_s1143907" name="方程式" r:id="rId24" imgW="164880" imgH="203040" progId="Equation.3">
                  <p:embed/>
                </p:oleObj>
              </mc:Choice>
              <mc:Fallback>
                <p:oleObj name="方程式" r:id="rId24" imgW="164880" imgH="203040" progId="Equation.3">
                  <p:embed/>
                  <p:pic>
                    <p:nvPicPr>
                      <p:cNvPr id="0" name=""/>
                      <p:cNvPicPr>
                        <a:picLocks noChangeAspect="1" noChangeArrowheads="1"/>
                      </p:cNvPicPr>
                      <p:nvPr/>
                    </p:nvPicPr>
                    <p:blipFill>
                      <a:blip r:embed="rId25"/>
                      <a:srcRect/>
                      <a:stretch>
                        <a:fillRect/>
                      </a:stretch>
                    </p:blipFill>
                    <p:spPr bwMode="auto">
                      <a:xfrm>
                        <a:off x="4130112" y="3859054"/>
                        <a:ext cx="329760" cy="40608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47" name="物件 14346"/>
          <p:cNvGraphicFramePr>
            <a:graphicFrameLocks noChangeAspect="1"/>
          </p:cNvGraphicFramePr>
          <p:nvPr>
            <p:extLst>
              <p:ext uri="{D42A27DB-BD31-4B8C-83A1-F6EECF244321}">
                <p14:modId xmlns:p14="http://schemas.microsoft.com/office/powerpoint/2010/main" val="1159292612"/>
              </p:ext>
            </p:extLst>
          </p:nvPr>
        </p:nvGraphicFramePr>
        <p:xfrm>
          <a:off x="2452299" y="5467810"/>
          <a:ext cx="355600" cy="436562"/>
        </p:xfrm>
        <a:graphic>
          <a:graphicData uri="http://schemas.openxmlformats.org/presentationml/2006/ole">
            <mc:AlternateContent xmlns:mc="http://schemas.openxmlformats.org/markup-compatibility/2006">
              <mc:Choice xmlns:v="urn:schemas-microsoft-com:vml" Requires="v">
                <p:oleObj spid="_x0000_s1143908" name="方程式" r:id="rId26" imgW="164880" imgH="203040" progId="Equation.3">
                  <p:embed/>
                </p:oleObj>
              </mc:Choice>
              <mc:Fallback>
                <p:oleObj name="方程式" r:id="rId26" imgW="164880" imgH="20304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52299" y="5467810"/>
                        <a:ext cx="355600" cy="43656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48" name="物件 14347"/>
          <p:cNvGraphicFramePr>
            <a:graphicFrameLocks noChangeAspect="1"/>
          </p:cNvGraphicFramePr>
          <p:nvPr>
            <p:extLst>
              <p:ext uri="{D42A27DB-BD31-4B8C-83A1-F6EECF244321}">
                <p14:modId xmlns:p14="http://schemas.microsoft.com/office/powerpoint/2010/main" val="1656765978"/>
              </p:ext>
            </p:extLst>
          </p:nvPr>
        </p:nvGraphicFramePr>
        <p:xfrm>
          <a:off x="3432884" y="4288789"/>
          <a:ext cx="253440" cy="354960"/>
        </p:xfrm>
        <a:graphic>
          <a:graphicData uri="http://schemas.openxmlformats.org/presentationml/2006/ole">
            <mc:AlternateContent xmlns:mc="http://schemas.openxmlformats.org/markup-compatibility/2006">
              <mc:Choice xmlns:v="urn:schemas-microsoft-com:vml" Requires="v">
                <p:oleObj spid="_x0000_s1143909" name="方程式" r:id="rId28" imgW="126720" imgH="177480" progId="Equation.3">
                  <p:embed/>
                </p:oleObj>
              </mc:Choice>
              <mc:Fallback>
                <p:oleObj name="方程式" r:id="rId28" imgW="126720" imgH="177480" progId="Equation.3">
                  <p:embed/>
                  <p:pic>
                    <p:nvPicPr>
                      <p:cNvPr id="0" name=""/>
                      <p:cNvPicPr>
                        <a:picLocks noChangeAspect="1" noChangeArrowheads="1"/>
                      </p:cNvPicPr>
                      <p:nvPr/>
                    </p:nvPicPr>
                    <p:blipFill>
                      <a:blip r:embed="rId29"/>
                      <a:srcRect/>
                      <a:stretch>
                        <a:fillRect/>
                      </a:stretch>
                    </p:blipFill>
                    <p:spPr bwMode="auto">
                      <a:xfrm>
                        <a:off x="3432884" y="4288789"/>
                        <a:ext cx="253440" cy="35496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49" name="物件 14348"/>
          <p:cNvGraphicFramePr>
            <a:graphicFrameLocks noChangeAspect="1"/>
          </p:cNvGraphicFramePr>
          <p:nvPr>
            <p:extLst>
              <p:ext uri="{D42A27DB-BD31-4B8C-83A1-F6EECF244321}">
                <p14:modId xmlns:p14="http://schemas.microsoft.com/office/powerpoint/2010/main" val="2194699257"/>
              </p:ext>
            </p:extLst>
          </p:nvPr>
        </p:nvGraphicFramePr>
        <p:xfrm>
          <a:off x="6439544" y="2955908"/>
          <a:ext cx="4394160" cy="609120"/>
        </p:xfrm>
        <a:graphic>
          <a:graphicData uri="http://schemas.openxmlformats.org/presentationml/2006/ole">
            <mc:AlternateContent xmlns:mc="http://schemas.openxmlformats.org/markup-compatibility/2006">
              <mc:Choice xmlns:v="urn:schemas-microsoft-com:vml" Requires="v">
                <p:oleObj spid="_x0000_s1143910" name="方程式" r:id="rId30" imgW="2197080" imgH="304560" progId="Equation.3">
                  <p:embed/>
                </p:oleObj>
              </mc:Choice>
              <mc:Fallback>
                <p:oleObj name="方程式" r:id="rId30" imgW="2197080" imgH="304560" progId="Equation.3">
                  <p:embed/>
                  <p:pic>
                    <p:nvPicPr>
                      <p:cNvPr id="0" name=""/>
                      <p:cNvPicPr>
                        <a:picLocks noChangeArrowheads="1"/>
                      </p:cNvPicPr>
                      <p:nvPr/>
                    </p:nvPicPr>
                    <p:blipFill>
                      <a:blip r:embed="rId31"/>
                      <a:srcRect t="-3546" b="-3546"/>
                      <a:stretch>
                        <a:fillRect/>
                      </a:stretch>
                    </p:blipFill>
                    <p:spPr bwMode="auto">
                      <a:xfrm>
                        <a:off x="6439544" y="2955908"/>
                        <a:ext cx="4394160" cy="609120"/>
                      </a:xfrm>
                      <a:prstGeom prst="rect">
                        <a:avLst/>
                      </a:prstGeom>
                      <a:solidFill>
                        <a:srgbClr val="CCECFF"/>
                      </a:solidFill>
                      <a:ln>
                        <a:noFill/>
                      </a:ln>
                    </p:spPr>
                  </p:pic>
                </p:oleObj>
              </mc:Fallback>
            </mc:AlternateContent>
          </a:graphicData>
        </a:graphic>
      </p:graphicFrame>
      <p:cxnSp>
        <p:nvCxnSpPr>
          <p:cNvPr id="14341" name="直線接點 14340"/>
          <p:cNvCxnSpPr/>
          <p:nvPr/>
        </p:nvCxnSpPr>
        <p:spPr bwMode="auto">
          <a:xfrm flipV="1">
            <a:off x="6081176" y="6014596"/>
            <a:ext cx="6120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cxnSp>
        <p:nvCxnSpPr>
          <p:cNvPr id="14350" name="直線單箭頭接點 14349"/>
          <p:cNvCxnSpPr/>
          <p:nvPr/>
        </p:nvCxnSpPr>
        <p:spPr bwMode="auto">
          <a:xfrm flipH="1">
            <a:off x="1271464" y="5733255"/>
            <a:ext cx="346126" cy="0"/>
          </a:xfrm>
          <a:prstGeom prst="straightConnector1">
            <a:avLst/>
          </a:prstGeom>
          <a:solidFill>
            <a:schemeClr val="accent1"/>
          </a:solidFill>
          <a:ln w="28575" cap="flat" cmpd="sng" algn="ctr">
            <a:solidFill>
              <a:schemeClr val="tx1"/>
            </a:solidFill>
            <a:prstDash val="solid"/>
            <a:round/>
            <a:headEnd type="none" w="med" len="med"/>
            <a:tailEnd type="triangle" w="lg" len="lg"/>
          </a:ln>
          <a:effectLst/>
        </p:spPr>
      </p:cxnSp>
      <p:graphicFrame>
        <p:nvGraphicFramePr>
          <p:cNvPr id="14352" name="物件 14351"/>
          <p:cNvGraphicFramePr>
            <a:graphicFrameLocks noChangeAspect="1"/>
          </p:cNvGraphicFramePr>
          <p:nvPr>
            <p:extLst>
              <p:ext uri="{D42A27DB-BD31-4B8C-83A1-F6EECF244321}">
                <p14:modId xmlns:p14="http://schemas.microsoft.com/office/powerpoint/2010/main" val="4092696287"/>
              </p:ext>
            </p:extLst>
          </p:nvPr>
        </p:nvGraphicFramePr>
        <p:xfrm>
          <a:off x="551384" y="5671591"/>
          <a:ext cx="1064250" cy="491490"/>
        </p:xfrm>
        <a:graphic>
          <a:graphicData uri="http://schemas.openxmlformats.org/presentationml/2006/ole">
            <mc:AlternateContent xmlns:mc="http://schemas.openxmlformats.org/markup-compatibility/2006">
              <mc:Choice xmlns:v="urn:schemas-microsoft-com:vml" Requires="v">
                <p:oleObj spid="_x0000_s1143911" name="方程式" r:id="rId32" imgW="495000" imgH="228600" progId="Equation.3">
                  <p:embed/>
                </p:oleObj>
              </mc:Choice>
              <mc:Fallback>
                <p:oleObj name="方程式" r:id="rId32" imgW="495000" imgH="228600" progId="Equation.3">
                  <p:embed/>
                  <p:pic>
                    <p:nvPicPr>
                      <p:cNvPr id="0" name=""/>
                      <p:cNvPicPr>
                        <a:picLocks noChangeAspect="1" noChangeArrowheads="1"/>
                      </p:cNvPicPr>
                      <p:nvPr/>
                    </p:nvPicPr>
                    <p:blipFill>
                      <a:blip r:embed="rId33"/>
                      <a:srcRect t="-2985" b="-2985"/>
                      <a:stretch>
                        <a:fillRect/>
                      </a:stretch>
                    </p:blipFill>
                    <p:spPr bwMode="auto">
                      <a:xfrm>
                        <a:off x="551384" y="5671591"/>
                        <a:ext cx="106425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53" name="物件 14352"/>
          <p:cNvGraphicFramePr>
            <a:graphicFrameLocks noChangeAspect="1"/>
          </p:cNvGraphicFramePr>
          <p:nvPr>
            <p:extLst>
              <p:ext uri="{D42A27DB-BD31-4B8C-83A1-F6EECF244321}">
                <p14:modId xmlns:p14="http://schemas.microsoft.com/office/powerpoint/2010/main" val="1074043012"/>
              </p:ext>
            </p:extLst>
          </p:nvPr>
        </p:nvGraphicFramePr>
        <p:xfrm>
          <a:off x="7511499" y="4602905"/>
          <a:ext cx="3733200" cy="761760"/>
        </p:xfrm>
        <a:graphic>
          <a:graphicData uri="http://schemas.openxmlformats.org/presentationml/2006/ole">
            <mc:AlternateContent xmlns:mc="http://schemas.openxmlformats.org/markup-compatibility/2006">
              <mc:Choice xmlns:v="urn:schemas-microsoft-com:vml" Requires="v">
                <p:oleObj spid="_x0000_s1143912" name="方程式" r:id="rId34" imgW="1866600" imgH="380880" progId="Equation.3">
                  <p:embed/>
                </p:oleObj>
              </mc:Choice>
              <mc:Fallback>
                <p:oleObj name="方程式" r:id="rId34" imgW="1866600" imgH="380880" progId="Equation.3">
                  <p:embed/>
                  <p:pic>
                    <p:nvPicPr>
                      <p:cNvPr id="0" name=""/>
                      <p:cNvPicPr>
                        <a:picLocks noChangeArrowheads="1"/>
                      </p:cNvPicPr>
                      <p:nvPr/>
                    </p:nvPicPr>
                    <p:blipFill>
                      <a:blip r:embed="rId35"/>
                      <a:srcRect/>
                      <a:stretch>
                        <a:fillRect/>
                      </a:stretch>
                    </p:blipFill>
                    <p:spPr bwMode="auto">
                      <a:xfrm>
                        <a:off x="7511499" y="4602905"/>
                        <a:ext cx="3733200" cy="761760"/>
                      </a:xfrm>
                      <a:prstGeom prst="rect">
                        <a:avLst/>
                      </a:prstGeom>
                      <a:noFill/>
                      <a:ln>
                        <a:noFill/>
                      </a:ln>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54" name="物件 14353"/>
          <p:cNvGraphicFramePr>
            <a:graphicFrameLocks noChangeAspect="1"/>
          </p:cNvGraphicFramePr>
          <p:nvPr>
            <p:extLst>
              <p:ext uri="{D42A27DB-BD31-4B8C-83A1-F6EECF244321}">
                <p14:modId xmlns:p14="http://schemas.microsoft.com/office/powerpoint/2010/main" val="1546265502"/>
              </p:ext>
            </p:extLst>
          </p:nvPr>
        </p:nvGraphicFramePr>
        <p:xfrm>
          <a:off x="6873264" y="5315730"/>
          <a:ext cx="3962160" cy="660240"/>
        </p:xfrm>
        <a:graphic>
          <a:graphicData uri="http://schemas.openxmlformats.org/presentationml/2006/ole">
            <mc:AlternateContent xmlns:mc="http://schemas.openxmlformats.org/markup-compatibility/2006">
              <mc:Choice xmlns:v="urn:schemas-microsoft-com:vml" Requires="v">
                <p:oleObj spid="_x0000_s1143913" name="方程式" r:id="rId36" imgW="1981080" imgH="330120" progId="Equation.3">
                  <p:embed/>
                </p:oleObj>
              </mc:Choice>
              <mc:Fallback>
                <p:oleObj name="方程式" r:id="rId36" imgW="1981080" imgH="330120" progId="Equation.3">
                  <p:embed/>
                  <p:pic>
                    <p:nvPicPr>
                      <p:cNvPr id="0" name=""/>
                      <p:cNvPicPr>
                        <a:picLocks noChangeArrowheads="1"/>
                      </p:cNvPicPr>
                      <p:nvPr/>
                    </p:nvPicPr>
                    <p:blipFill>
                      <a:blip r:embed="rId37"/>
                      <a:srcRect/>
                      <a:stretch>
                        <a:fillRect/>
                      </a:stretch>
                    </p:blipFill>
                    <p:spPr bwMode="auto">
                      <a:xfrm>
                        <a:off x="6873264" y="5315730"/>
                        <a:ext cx="3962160" cy="660240"/>
                      </a:xfrm>
                      <a:prstGeom prst="rect">
                        <a:avLst/>
                      </a:prstGeom>
                      <a:noFill/>
                      <a:ln>
                        <a:noFill/>
                      </a:ln>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55" name="物件 14354"/>
          <p:cNvGraphicFramePr>
            <a:graphicFrameLocks noChangeAspect="1"/>
          </p:cNvGraphicFramePr>
          <p:nvPr>
            <p:extLst>
              <p:ext uri="{D42A27DB-BD31-4B8C-83A1-F6EECF244321}">
                <p14:modId xmlns:p14="http://schemas.microsoft.com/office/powerpoint/2010/main" val="2162866019"/>
              </p:ext>
            </p:extLst>
          </p:nvPr>
        </p:nvGraphicFramePr>
        <p:xfrm>
          <a:off x="1156423" y="1124854"/>
          <a:ext cx="1726560" cy="939600"/>
        </p:xfrm>
        <a:graphic>
          <a:graphicData uri="http://schemas.openxmlformats.org/presentationml/2006/ole">
            <mc:AlternateContent xmlns:mc="http://schemas.openxmlformats.org/markup-compatibility/2006">
              <mc:Choice xmlns:v="urn:schemas-microsoft-com:vml" Requires="v">
                <p:oleObj spid="_x0000_s1143914" name="方程式" r:id="rId38" imgW="863280" imgH="469800" progId="Equation.3">
                  <p:embed/>
                </p:oleObj>
              </mc:Choice>
              <mc:Fallback>
                <p:oleObj name="方程式" r:id="rId38" imgW="863280" imgH="469800" progId="Equation.3">
                  <p:embed/>
                  <p:pic>
                    <p:nvPicPr>
                      <p:cNvPr id="0" name=""/>
                      <p:cNvPicPr>
                        <a:picLocks noChangeAspect="1" noChangeArrowheads="1"/>
                      </p:cNvPicPr>
                      <p:nvPr/>
                    </p:nvPicPr>
                    <p:blipFill>
                      <a:blip r:embed="rId39"/>
                      <a:srcRect/>
                      <a:stretch>
                        <a:fillRect/>
                      </a:stretch>
                    </p:blipFill>
                    <p:spPr bwMode="auto">
                      <a:xfrm>
                        <a:off x="1156423" y="1124854"/>
                        <a:ext cx="1726560" cy="9396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8" name="直線單箭頭接點 17"/>
          <p:cNvCxnSpPr/>
          <p:nvPr/>
        </p:nvCxnSpPr>
        <p:spPr bwMode="auto">
          <a:xfrm flipV="1">
            <a:off x="1617589" y="5095901"/>
            <a:ext cx="0" cy="919445"/>
          </a:xfrm>
          <a:prstGeom prst="straightConnector1">
            <a:avLst/>
          </a:prstGeom>
          <a:solidFill>
            <a:schemeClr val="accent1"/>
          </a:solidFill>
          <a:ln w="19050" cap="flat" cmpd="sng" algn="ctr">
            <a:solidFill>
              <a:srgbClr val="0000CC"/>
            </a:solidFill>
            <a:prstDash val="solid"/>
            <a:round/>
            <a:headEnd type="none" w="med" len="med"/>
            <a:tailEnd type="triangle" w="lg" len="lg"/>
          </a:ln>
          <a:effectLst/>
        </p:spPr>
      </p:cxnSp>
      <p:graphicFrame>
        <p:nvGraphicFramePr>
          <p:cNvPr id="57" name="物件 56"/>
          <p:cNvGraphicFramePr>
            <a:graphicFrameLocks noChangeAspect="1"/>
          </p:cNvGraphicFramePr>
          <p:nvPr>
            <p:extLst>
              <p:ext uri="{D42A27DB-BD31-4B8C-83A1-F6EECF244321}">
                <p14:modId xmlns:p14="http://schemas.microsoft.com/office/powerpoint/2010/main" val="393806385"/>
              </p:ext>
            </p:extLst>
          </p:nvPr>
        </p:nvGraphicFramePr>
        <p:xfrm>
          <a:off x="2800470" y="6082430"/>
          <a:ext cx="1010070" cy="491490"/>
        </p:xfrm>
        <a:graphic>
          <a:graphicData uri="http://schemas.openxmlformats.org/presentationml/2006/ole">
            <mc:AlternateContent xmlns:mc="http://schemas.openxmlformats.org/markup-compatibility/2006">
              <mc:Choice xmlns:v="urn:schemas-microsoft-com:vml" Requires="v">
                <p:oleObj spid="_x0000_s1143915" name="方程式" r:id="rId40" imgW="469800" imgH="228600" progId="Equation.3">
                  <p:embed/>
                </p:oleObj>
              </mc:Choice>
              <mc:Fallback>
                <p:oleObj name="方程式" r:id="rId40" imgW="469800" imgH="228600" progId="Equation.3">
                  <p:embed/>
                  <p:pic>
                    <p:nvPicPr>
                      <p:cNvPr id="0" name=""/>
                      <p:cNvPicPr>
                        <a:picLocks noChangeAspect="1" noChangeArrowheads="1"/>
                      </p:cNvPicPr>
                      <p:nvPr/>
                    </p:nvPicPr>
                    <p:blipFill>
                      <a:blip r:embed="rId41"/>
                      <a:srcRect t="-2985" b="-2985"/>
                      <a:stretch>
                        <a:fillRect/>
                      </a:stretch>
                    </p:blipFill>
                    <p:spPr bwMode="auto">
                      <a:xfrm>
                        <a:off x="2800470" y="6082430"/>
                        <a:ext cx="101007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3" name="直線單箭頭接點 62"/>
          <p:cNvCxnSpPr/>
          <p:nvPr/>
        </p:nvCxnSpPr>
        <p:spPr bwMode="auto">
          <a:xfrm flipH="1" flipV="1">
            <a:off x="2724692" y="6010462"/>
            <a:ext cx="918" cy="360000"/>
          </a:xfrm>
          <a:prstGeom prst="straightConnector1">
            <a:avLst/>
          </a:prstGeom>
          <a:solidFill>
            <a:schemeClr val="accent1"/>
          </a:solidFill>
          <a:ln w="28575" cap="flat" cmpd="sng" algn="ctr">
            <a:solidFill>
              <a:schemeClr val="tx1"/>
            </a:solidFill>
            <a:prstDash val="solid"/>
            <a:round/>
            <a:headEnd type="triangle" w="med" len="med"/>
            <a:tailEnd type="none" w="med" len="med"/>
          </a:ln>
          <a:effectLst/>
        </p:spPr>
      </p:cxnSp>
      <p:cxnSp>
        <p:nvCxnSpPr>
          <p:cNvPr id="64" name="直線接點 63"/>
          <p:cNvCxnSpPr/>
          <p:nvPr/>
        </p:nvCxnSpPr>
        <p:spPr bwMode="auto">
          <a:xfrm flipV="1">
            <a:off x="47328" y="3309254"/>
            <a:ext cx="6048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65" name="動作按鈕: 上一項 64">
            <a:hlinkClick r:id="rId42" action="ppaction://hlinksldjump" highlightClick="1"/>
          </p:cNvPr>
          <p:cNvSpPr>
            <a:spLocks noChangeAspect="1"/>
          </p:cNvSpPr>
          <p:nvPr/>
        </p:nvSpPr>
        <p:spPr bwMode="auto">
          <a:xfrm>
            <a:off x="369841" y="1832518"/>
            <a:ext cx="180000" cy="180000"/>
          </a:xfrm>
          <a:prstGeom prst="actionButtonBackPrevious">
            <a:avLst/>
          </a:prstGeom>
          <a:solidFill>
            <a:srgbClr val="CC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66" name="橢圓 65"/>
          <p:cNvSpPr/>
          <p:nvPr/>
        </p:nvSpPr>
        <p:spPr bwMode="auto">
          <a:xfrm>
            <a:off x="7500251" y="4918907"/>
            <a:ext cx="288032" cy="180000"/>
          </a:xfrm>
          <a:prstGeom prst="ellipse">
            <a:avLst/>
          </a:prstGeom>
          <a:noFill/>
          <a:ln w="28575" cap="flat" cmpd="sng" algn="ctr">
            <a:solidFill>
              <a:srgbClr val="C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12" name="動作按鈕: 返回 11">
            <a:hlinkClick r:id="" action="ppaction://hlinkshowjump?jump=lastslideviewed" highlightClick="1"/>
          </p:cNvPr>
          <p:cNvSpPr>
            <a:spLocks noChangeAspect="1"/>
          </p:cNvSpPr>
          <p:nvPr/>
        </p:nvSpPr>
        <p:spPr bwMode="auto">
          <a:xfrm>
            <a:off x="11060954" y="5611058"/>
            <a:ext cx="180000" cy="180000"/>
          </a:xfrm>
          <a:prstGeom prst="actionButtonReturn">
            <a:avLst/>
          </a:prstGeom>
          <a:solidFill>
            <a:srgbClr val="CC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67" name="物件 66"/>
          <p:cNvGraphicFramePr>
            <a:graphicFrameLocks noChangeAspect="1"/>
          </p:cNvGraphicFramePr>
          <p:nvPr>
            <p:extLst>
              <p:ext uri="{D42A27DB-BD31-4B8C-83A1-F6EECF244321}">
                <p14:modId xmlns:p14="http://schemas.microsoft.com/office/powerpoint/2010/main" val="3671513533"/>
              </p:ext>
            </p:extLst>
          </p:nvPr>
        </p:nvGraphicFramePr>
        <p:xfrm>
          <a:off x="6153186" y="692696"/>
          <a:ext cx="1546776" cy="480060"/>
        </p:xfrm>
        <a:graphic>
          <a:graphicData uri="http://schemas.openxmlformats.org/presentationml/2006/ole">
            <mc:AlternateContent xmlns:mc="http://schemas.openxmlformats.org/markup-compatibility/2006">
              <mc:Choice xmlns:v="urn:schemas-microsoft-com:vml" Requires="v">
                <p:oleObj spid="_x0000_s1143916" name="方程式" r:id="rId43" imgW="736560" imgH="228600" progId="Equation.3">
                  <p:embed/>
                </p:oleObj>
              </mc:Choice>
              <mc:Fallback>
                <p:oleObj name="方程式" r:id="rId43" imgW="736560" imgH="228600" progId="Equation.3">
                  <p:embed/>
                  <p:pic>
                    <p:nvPicPr>
                      <p:cNvPr id="0" name=""/>
                      <p:cNvPicPr>
                        <a:picLocks noChangeArrowheads="1"/>
                      </p:cNvPicPr>
                      <p:nvPr/>
                    </p:nvPicPr>
                    <p:blipFill>
                      <a:blip r:embed="rId44"/>
                      <a:srcRect t="-3546" b="-3546"/>
                      <a:stretch>
                        <a:fillRect/>
                      </a:stretch>
                    </p:blipFill>
                    <p:spPr bwMode="auto">
                      <a:xfrm>
                        <a:off x="6153186" y="692696"/>
                        <a:ext cx="1546776" cy="480060"/>
                      </a:xfrm>
                      <a:prstGeom prst="rect">
                        <a:avLst/>
                      </a:prstGeom>
                      <a:noFill/>
                      <a:ln>
                        <a:noFill/>
                      </a:ln>
                    </p:spPr>
                  </p:pic>
                </p:oleObj>
              </mc:Fallback>
            </mc:AlternateContent>
          </a:graphicData>
        </a:graphic>
      </p:graphicFrame>
      <p:graphicFrame>
        <p:nvGraphicFramePr>
          <p:cNvPr id="68" name="物件 67"/>
          <p:cNvGraphicFramePr>
            <a:graphicFrameLocks noChangeAspect="1"/>
          </p:cNvGraphicFramePr>
          <p:nvPr>
            <p:extLst>
              <p:ext uri="{D42A27DB-BD31-4B8C-83A1-F6EECF244321}">
                <p14:modId xmlns:p14="http://schemas.microsoft.com/office/powerpoint/2010/main" val="1899610906"/>
              </p:ext>
            </p:extLst>
          </p:nvPr>
        </p:nvGraphicFramePr>
        <p:xfrm>
          <a:off x="7738260" y="725060"/>
          <a:ext cx="3280284" cy="480060"/>
        </p:xfrm>
        <a:graphic>
          <a:graphicData uri="http://schemas.openxmlformats.org/presentationml/2006/ole">
            <mc:AlternateContent xmlns:mc="http://schemas.openxmlformats.org/markup-compatibility/2006">
              <mc:Choice xmlns:v="urn:schemas-microsoft-com:vml" Requires="v">
                <p:oleObj spid="_x0000_s1143917" name="方程式" r:id="rId45" imgW="1562040" imgH="228600" progId="Equation.3">
                  <p:embed/>
                </p:oleObj>
              </mc:Choice>
              <mc:Fallback>
                <p:oleObj name="方程式" r:id="rId45" imgW="1562040" imgH="228600" progId="Equation.3">
                  <p:embed/>
                  <p:pic>
                    <p:nvPicPr>
                      <p:cNvPr id="0" name=""/>
                      <p:cNvPicPr>
                        <a:picLocks noChangeAspect="1" noChangeArrowheads="1"/>
                      </p:cNvPicPr>
                      <p:nvPr/>
                    </p:nvPicPr>
                    <p:blipFill>
                      <a:blip r:embed="rId46"/>
                      <a:srcRect t="-2985" b="-2985"/>
                      <a:stretch>
                        <a:fillRect/>
                      </a:stretch>
                    </p:blipFill>
                    <p:spPr bwMode="auto">
                      <a:xfrm>
                        <a:off x="7738260" y="725060"/>
                        <a:ext cx="3280284" cy="480060"/>
                      </a:xfrm>
                      <a:prstGeom prst="rect">
                        <a:avLst/>
                      </a:prstGeom>
                      <a:noFill/>
                      <a:ln>
                        <a:noFill/>
                      </a:ln>
                    </p:spPr>
                  </p:pic>
                </p:oleObj>
              </mc:Fallback>
            </mc:AlternateContent>
          </a:graphicData>
        </a:graphic>
      </p:graphicFrame>
      <p:grpSp>
        <p:nvGrpSpPr>
          <p:cNvPr id="14" name="群組 13"/>
          <p:cNvGrpSpPr/>
          <p:nvPr/>
        </p:nvGrpSpPr>
        <p:grpSpPr>
          <a:xfrm>
            <a:off x="6258826" y="1623942"/>
            <a:ext cx="3163045" cy="455003"/>
            <a:chOff x="4986633" y="1866848"/>
            <a:chExt cx="3163045" cy="455003"/>
          </a:xfrm>
        </p:grpSpPr>
        <p:sp>
          <p:nvSpPr>
            <p:cNvPr id="76" name="Text Box 9"/>
            <p:cNvSpPr txBox="1">
              <a:spLocks noChangeArrowheads="1"/>
            </p:cNvSpPr>
            <p:nvPr/>
          </p:nvSpPr>
          <p:spPr bwMode="auto">
            <a:xfrm>
              <a:off x="4986633" y="1866848"/>
              <a:ext cx="31630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solidFill>
                    <a:srgbClr val="0000CC"/>
                  </a:solidFill>
                </a:rPr>
                <a:t>Since     in (</a:t>
              </a:r>
              <a:r>
                <a:rPr lang="en-US" altLang="zh-TW" sz="2200" i="1" dirty="0">
                  <a:solidFill>
                    <a:srgbClr val="0000CC"/>
                  </a:solidFill>
                </a:rPr>
                <a:t>x</a:t>
              </a:r>
              <a:r>
                <a:rPr lang="en-US" altLang="zh-TW" sz="2200" dirty="0">
                  <a:solidFill>
                    <a:srgbClr val="0000CC"/>
                  </a:solidFill>
                </a:rPr>
                <a:t>, </a:t>
              </a:r>
              <a:r>
                <a:rPr lang="en-US" altLang="zh-TW" sz="2200" i="1" dirty="0">
                  <a:solidFill>
                    <a:srgbClr val="0000CC"/>
                  </a:solidFill>
                </a:rPr>
                <a:t>t</a:t>
              </a:r>
              <a:r>
                <a:rPr lang="en-US" altLang="zh-TW" sz="2200" dirty="0">
                  <a:solidFill>
                    <a:srgbClr val="0000CC"/>
                  </a:solidFill>
                </a:rPr>
                <a:t>) domain is</a:t>
              </a:r>
              <a:endParaRPr lang="en-US" altLang="zh-TW" sz="2200" i="1" dirty="0">
                <a:solidFill>
                  <a:srgbClr val="0000CC"/>
                </a:solidFill>
              </a:endParaRPr>
            </a:p>
          </p:txBody>
        </p:sp>
        <p:graphicFrame>
          <p:nvGraphicFramePr>
            <p:cNvPr id="77" name="物件 76"/>
            <p:cNvGraphicFramePr>
              <a:graphicFrameLocks noChangeAspect="1"/>
            </p:cNvGraphicFramePr>
            <p:nvPr>
              <p:extLst>
                <p:ext uri="{D42A27DB-BD31-4B8C-83A1-F6EECF244321}">
                  <p14:modId xmlns:p14="http://schemas.microsoft.com/office/powerpoint/2010/main" val="3295035396"/>
                </p:ext>
              </p:extLst>
            </p:nvPr>
          </p:nvGraphicFramePr>
          <p:xfrm>
            <a:off x="5745163" y="1912276"/>
            <a:ext cx="288925" cy="409575"/>
          </p:xfrm>
          <a:graphic>
            <a:graphicData uri="http://schemas.openxmlformats.org/presentationml/2006/ole">
              <mc:AlternateContent xmlns:mc="http://schemas.openxmlformats.org/markup-compatibility/2006">
                <mc:Choice xmlns:v="urn:schemas-microsoft-com:vml" Requires="v">
                  <p:oleObj spid="_x0000_s1143918" name="方程式" r:id="rId47" imgW="152280" imgH="215640" progId="Equation.3">
                    <p:embed/>
                  </p:oleObj>
                </mc:Choice>
                <mc:Fallback>
                  <p:oleObj name="方程式" r:id="rId47" imgW="152280" imgH="215640" progId="Equation.3">
                    <p:embed/>
                    <p:pic>
                      <p:nvPicPr>
                        <p:cNvPr id="0" name=""/>
                        <p:cNvPicPr>
                          <a:picLocks noChangeAspect="1" noChangeArrowheads="1"/>
                        </p:cNvPicPr>
                        <p:nvPr/>
                      </p:nvPicPr>
                      <p:blipFill>
                        <a:blip r:embed="rId48"/>
                        <a:srcRect t="-2985" b="-2985"/>
                        <a:stretch>
                          <a:fillRect/>
                        </a:stretch>
                      </p:blipFill>
                      <p:spPr bwMode="auto">
                        <a:xfrm>
                          <a:off x="5745163" y="1912276"/>
                          <a:ext cx="288925" cy="409575"/>
                        </a:xfrm>
                        <a:prstGeom prst="rect">
                          <a:avLst/>
                        </a:prstGeom>
                        <a:noFill/>
                        <a:ln>
                          <a:noFill/>
                        </a:ln>
                      </p:spPr>
                    </p:pic>
                  </p:oleObj>
                </mc:Fallback>
              </mc:AlternateContent>
            </a:graphicData>
          </a:graphic>
        </p:graphicFrame>
      </p:grpSp>
      <p:graphicFrame>
        <p:nvGraphicFramePr>
          <p:cNvPr id="78" name="物件 77"/>
          <p:cNvGraphicFramePr>
            <a:graphicFrameLocks noChangeAspect="1"/>
          </p:cNvGraphicFramePr>
          <p:nvPr>
            <p:extLst>
              <p:ext uri="{D42A27DB-BD31-4B8C-83A1-F6EECF244321}">
                <p14:modId xmlns:p14="http://schemas.microsoft.com/office/powerpoint/2010/main" val="826202961"/>
              </p:ext>
            </p:extLst>
          </p:nvPr>
        </p:nvGraphicFramePr>
        <p:xfrm>
          <a:off x="7005554" y="1968024"/>
          <a:ext cx="2668588" cy="533400"/>
        </p:xfrm>
        <a:graphic>
          <a:graphicData uri="http://schemas.openxmlformats.org/presentationml/2006/ole">
            <mc:AlternateContent xmlns:mc="http://schemas.openxmlformats.org/markup-compatibility/2006">
              <mc:Choice xmlns:v="urn:schemas-microsoft-com:vml" Requires="v">
                <p:oleObj spid="_x0000_s1143919" name="方程式" r:id="rId49" imgW="1269720" imgH="253800" progId="Equation.3">
                  <p:embed/>
                </p:oleObj>
              </mc:Choice>
              <mc:Fallback>
                <p:oleObj name="方程式" r:id="rId49" imgW="1269720" imgH="253800" progId="Equation.3">
                  <p:embed/>
                  <p:pic>
                    <p:nvPicPr>
                      <p:cNvPr id="0" name=""/>
                      <p:cNvPicPr>
                        <a:picLocks noChangeAspect="1" noChangeArrowheads="1"/>
                      </p:cNvPicPr>
                      <p:nvPr/>
                    </p:nvPicPr>
                    <p:blipFill>
                      <a:blip r:embed="rId50"/>
                      <a:srcRect t="-2985" b="-2985"/>
                      <a:stretch>
                        <a:fillRect/>
                      </a:stretch>
                    </p:blipFill>
                    <p:spPr bwMode="auto">
                      <a:xfrm>
                        <a:off x="7005554" y="1968024"/>
                        <a:ext cx="2668588" cy="533400"/>
                      </a:xfrm>
                      <a:prstGeom prst="rect">
                        <a:avLst/>
                      </a:prstGeom>
                      <a:noFill/>
                      <a:ln>
                        <a:noFill/>
                      </a:ln>
                    </p:spPr>
                  </p:pic>
                </p:oleObj>
              </mc:Fallback>
            </mc:AlternateContent>
          </a:graphicData>
        </a:graphic>
      </p:graphicFrame>
      <p:graphicFrame>
        <p:nvGraphicFramePr>
          <p:cNvPr id="79" name="物件 78"/>
          <p:cNvGraphicFramePr>
            <a:graphicFrameLocks noChangeAspect="1"/>
          </p:cNvGraphicFramePr>
          <p:nvPr>
            <p:extLst>
              <p:ext uri="{D42A27DB-BD31-4B8C-83A1-F6EECF244321}">
                <p14:modId xmlns:p14="http://schemas.microsoft.com/office/powerpoint/2010/main" val="2756428349"/>
              </p:ext>
            </p:extLst>
          </p:nvPr>
        </p:nvGraphicFramePr>
        <p:xfrm>
          <a:off x="1361316" y="5217493"/>
          <a:ext cx="251424" cy="296784"/>
        </p:xfrm>
        <a:graphic>
          <a:graphicData uri="http://schemas.openxmlformats.org/presentationml/2006/ole">
            <mc:AlternateContent xmlns:mc="http://schemas.openxmlformats.org/markup-compatibility/2006">
              <mc:Choice xmlns:v="urn:schemas-microsoft-com:vml" Requires="v">
                <p:oleObj spid="_x0000_s1143920" name="方程式" r:id="rId51" imgW="139680" imgH="164880" progId="Equation.3">
                  <p:embed/>
                </p:oleObj>
              </mc:Choice>
              <mc:Fallback>
                <p:oleObj name="方程式" r:id="rId51" imgW="139680" imgH="164880" progId="Equation.3">
                  <p:embed/>
                  <p:pic>
                    <p:nvPicPr>
                      <p:cNvPr id="0" name=""/>
                      <p:cNvPicPr>
                        <a:picLocks noChangeAspect="1" noChangeArrowheads="1"/>
                      </p:cNvPicPr>
                      <p:nvPr/>
                    </p:nvPicPr>
                    <p:blipFill>
                      <a:blip r:embed="rId52"/>
                      <a:srcRect t="-2933" b="-2933"/>
                      <a:stretch>
                        <a:fillRect/>
                      </a:stretch>
                    </p:blipFill>
                    <p:spPr bwMode="auto">
                      <a:xfrm>
                        <a:off x="1361316" y="5217493"/>
                        <a:ext cx="251424" cy="296784"/>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0" name="物件 79"/>
          <p:cNvGraphicFramePr>
            <a:graphicFrameLocks noChangeAspect="1"/>
          </p:cNvGraphicFramePr>
          <p:nvPr>
            <p:extLst>
              <p:ext uri="{D42A27DB-BD31-4B8C-83A1-F6EECF244321}">
                <p14:modId xmlns:p14="http://schemas.microsoft.com/office/powerpoint/2010/main" val="2541313796"/>
              </p:ext>
            </p:extLst>
          </p:nvPr>
        </p:nvGraphicFramePr>
        <p:xfrm>
          <a:off x="4087808" y="6050998"/>
          <a:ext cx="205416" cy="319464"/>
        </p:xfrm>
        <a:graphic>
          <a:graphicData uri="http://schemas.openxmlformats.org/presentationml/2006/ole">
            <mc:AlternateContent xmlns:mc="http://schemas.openxmlformats.org/markup-compatibility/2006">
              <mc:Choice xmlns:v="urn:schemas-microsoft-com:vml" Requires="v">
                <p:oleObj spid="_x0000_s1143921" name="方程式" r:id="rId53" imgW="114120" imgH="177480" progId="Equation.3">
                  <p:embed/>
                </p:oleObj>
              </mc:Choice>
              <mc:Fallback>
                <p:oleObj name="方程式" r:id="rId53" imgW="114120" imgH="177480" progId="Equation.3">
                  <p:embed/>
                  <p:pic>
                    <p:nvPicPr>
                      <p:cNvPr id="0" name=""/>
                      <p:cNvPicPr>
                        <a:picLocks noChangeAspect="1" noChangeArrowheads="1"/>
                      </p:cNvPicPr>
                      <p:nvPr/>
                    </p:nvPicPr>
                    <p:blipFill>
                      <a:blip r:embed="rId54"/>
                      <a:srcRect t="-2933" b="-2933"/>
                      <a:stretch>
                        <a:fillRect/>
                      </a:stretch>
                    </p:blipFill>
                    <p:spPr bwMode="auto">
                      <a:xfrm>
                        <a:off x="4087808" y="6050998"/>
                        <a:ext cx="205416" cy="319464"/>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 name="物件 80"/>
          <p:cNvGraphicFramePr>
            <a:graphicFrameLocks noChangeAspect="1"/>
          </p:cNvGraphicFramePr>
          <p:nvPr>
            <p:extLst>
              <p:ext uri="{D42A27DB-BD31-4B8C-83A1-F6EECF244321}">
                <p14:modId xmlns:p14="http://schemas.microsoft.com/office/powerpoint/2010/main" val="436432642"/>
              </p:ext>
            </p:extLst>
          </p:nvPr>
        </p:nvGraphicFramePr>
        <p:xfrm>
          <a:off x="6873264" y="4106181"/>
          <a:ext cx="4703763" cy="628650"/>
        </p:xfrm>
        <a:graphic>
          <a:graphicData uri="http://schemas.openxmlformats.org/presentationml/2006/ole">
            <mc:AlternateContent xmlns:mc="http://schemas.openxmlformats.org/markup-compatibility/2006">
              <mc:Choice xmlns:v="urn:schemas-microsoft-com:vml" Requires="v">
                <p:oleObj spid="_x0000_s1143922" name="方程式" r:id="rId55" imgW="2476440" imgH="330120" progId="Equation.3">
                  <p:embed/>
                </p:oleObj>
              </mc:Choice>
              <mc:Fallback>
                <p:oleObj name="方程式" r:id="rId55" imgW="2476440" imgH="330120" progId="Equation.3">
                  <p:embed/>
                  <p:pic>
                    <p:nvPicPr>
                      <p:cNvPr id="0" name=""/>
                      <p:cNvPicPr>
                        <a:picLocks noChangeArrowheads="1"/>
                      </p:cNvPicPr>
                      <p:nvPr/>
                    </p:nvPicPr>
                    <p:blipFill>
                      <a:blip r:embed="rId56"/>
                      <a:srcRect/>
                      <a:stretch>
                        <a:fillRect/>
                      </a:stretch>
                    </p:blipFill>
                    <p:spPr bwMode="auto">
                      <a:xfrm>
                        <a:off x="6873264" y="4106181"/>
                        <a:ext cx="4703763" cy="628650"/>
                      </a:xfrm>
                      <a:prstGeom prst="rect">
                        <a:avLst/>
                      </a:prstGeom>
                      <a:noFill/>
                      <a:ln>
                        <a:noFill/>
                      </a:ln>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動作按鈕: 上一項 57">
            <a:hlinkClick r:id="rId42" action="ppaction://hlinksldjump" highlightClick="1"/>
          </p:cNvPr>
          <p:cNvSpPr>
            <a:spLocks noChangeAspect="1"/>
          </p:cNvSpPr>
          <p:nvPr/>
        </p:nvSpPr>
        <p:spPr bwMode="auto">
          <a:xfrm>
            <a:off x="12552768" y="3762304"/>
            <a:ext cx="180000" cy="180000"/>
          </a:xfrm>
          <a:prstGeom prst="actionButtonBackPrevious">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59" name="物件 58"/>
          <p:cNvGraphicFramePr>
            <a:graphicFrameLocks noChangeAspect="1"/>
          </p:cNvGraphicFramePr>
          <p:nvPr>
            <p:extLst>
              <p:ext uri="{D42A27DB-BD31-4B8C-83A1-F6EECF244321}">
                <p14:modId xmlns:p14="http://schemas.microsoft.com/office/powerpoint/2010/main" val="1121595221"/>
              </p:ext>
            </p:extLst>
          </p:nvPr>
        </p:nvGraphicFramePr>
        <p:xfrm>
          <a:off x="7781739" y="1170989"/>
          <a:ext cx="3039876" cy="532980"/>
        </p:xfrm>
        <a:graphic>
          <a:graphicData uri="http://schemas.openxmlformats.org/presentationml/2006/ole">
            <mc:AlternateContent xmlns:mc="http://schemas.openxmlformats.org/markup-compatibility/2006">
              <mc:Choice xmlns:v="urn:schemas-microsoft-com:vml" Requires="v">
                <p:oleObj spid="_x0000_s1143923" name="Equation" r:id="rId57" imgW="1447560" imgH="253800" progId="Equation.DSMT4">
                  <p:embed/>
                </p:oleObj>
              </mc:Choice>
              <mc:Fallback>
                <p:oleObj name="Equation" r:id="rId57" imgW="1447560" imgH="253800" progId="Equation.DSMT4">
                  <p:embed/>
                  <p:pic>
                    <p:nvPicPr>
                      <p:cNvPr id="68" name="物件 67"/>
                      <p:cNvPicPr>
                        <a:picLocks noChangeAspect="1" noChangeArrowheads="1"/>
                      </p:cNvPicPr>
                      <p:nvPr/>
                    </p:nvPicPr>
                    <p:blipFill>
                      <a:blip r:embed="rId58"/>
                      <a:srcRect t="-2985" b="-2985"/>
                      <a:stretch>
                        <a:fillRect/>
                      </a:stretch>
                    </p:blipFill>
                    <p:spPr bwMode="auto">
                      <a:xfrm>
                        <a:off x="7781739" y="1170989"/>
                        <a:ext cx="3039876" cy="532980"/>
                      </a:xfrm>
                      <a:prstGeom prst="rect">
                        <a:avLst/>
                      </a:prstGeom>
                      <a:noFill/>
                      <a:ln>
                        <a:noFill/>
                      </a:ln>
                    </p:spPr>
                  </p:pic>
                </p:oleObj>
              </mc:Fallback>
            </mc:AlternateContent>
          </a:graphicData>
        </a:graphic>
      </p:graphicFrame>
      <p:sp>
        <p:nvSpPr>
          <p:cNvPr id="60" name="Text Box 7"/>
          <p:cNvSpPr txBox="1">
            <a:spLocks noChangeArrowheads="1"/>
          </p:cNvSpPr>
          <p:nvPr/>
        </p:nvSpPr>
        <p:spPr bwMode="auto">
          <a:xfrm>
            <a:off x="6173680" y="6116720"/>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1800" dirty="0">
                <a:solidFill>
                  <a:srgbClr val="0000CC"/>
                </a:solidFill>
              </a:rPr>
              <a:t>recall</a:t>
            </a:r>
            <a:endParaRPr lang="en-US" altLang="zh-TW" sz="1800" i="1" dirty="0">
              <a:solidFill>
                <a:srgbClr val="0000CC"/>
              </a:solidFill>
            </a:endParaRPr>
          </a:p>
        </p:txBody>
      </p:sp>
      <p:sp>
        <p:nvSpPr>
          <p:cNvPr id="61" name="Text Box 7"/>
          <p:cNvSpPr txBox="1">
            <a:spLocks noChangeArrowheads="1"/>
          </p:cNvSpPr>
          <p:nvPr/>
        </p:nvSpPr>
        <p:spPr bwMode="auto">
          <a:xfrm>
            <a:off x="6153184" y="3563724"/>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1800" dirty="0">
                <a:solidFill>
                  <a:srgbClr val="0000CC"/>
                </a:solidFill>
              </a:rPr>
              <a:t>i.e.</a:t>
            </a:r>
            <a:endParaRPr lang="en-US" altLang="zh-TW" sz="1800" i="1" dirty="0">
              <a:solidFill>
                <a:srgbClr val="0000CC"/>
              </a:solidFill>
            </a:endParaRPr>
          </a:p>
        </p:txBody>
      </p:sp>
    </p:spTree>
    <p:extLst>
      <p:ext uri="{BB962C8B-B14F-4D97-AF65-F5344CB8AC3E}">
        <p14:creationId xmlns:p14="http://schemas.microsoft.com/office/powerpoint/2010/main" val="323917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wipe(left)">
                                      <p:cBhvr>
                                        <p:cTn id="7" dur="500"/>
                                        <p:tgtEl>
                                          <p:spTgt spid="1434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left)">
                                      <p:cBhvr>
                                        <p:cTn id="15" dur="500"/>
                                        <p:tgtEl>
                                          <p:spTgt spid="6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336"/>
                                        </p:tgtEl>
                                        <p:attrNameLst>
                                          <p:attrName>style.visibility</p:attrName>
                                        </p:attrNameLst>
                                      </p:cBhvr>
                                      <p:to>
                                        <p:strVal val="visible"/>
                                      </p:to>
                                    </p:set>
                                    <p:animEffect transition="in" filter="wipe(left)">
                                      <p:cBhvr>
                                        <p:cTn id="19" dur="500"/>
                                        <p:tgtEl>
                                          <p:spTgt spid="1433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4355"/>
                                        </p:tgtEl>
                                        <p:attrNameLst>
                                          <p:attrName>style.visibility</p:attrName>
                                        </p:attrNameLst>
                                      </p:cBhvr>
                                      <p:to>
                                        <p:strVal val="visible"/>
                                      </p:to>
                                    </p:set>
                                    <p:animEffect transition="in" filter="wipe(left)">
                                      <p:cBhvr>
                                        <p:cTn id="28" dur="500"/>
                                        <p:tgtEl>
                                          <p:spTgt spid="14355"/>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left)">
                                      <p:cBhvr>
                                        <p:cTn id="40" dur="250"/>
                                        <p:tgtEl>
                                          <p:spTgt spid="41"/>
                                        </p:tgtEl>
                                      </p:cBhvr>
                                    </p:animEffect>
                                  </p:childTnLst>
                                </p:cTn>
                              </p:par>
                            </p:childTnLst>
                          </p:cTn>
                        </p:par>
                        <p:par>
                          <p:cTn id="41" fill="hold">
                            <p:stCondLst>
                              <p:cond delay="2250"/>
                            </p:stCondLst>
                            <p:childTnLst>
                              <p:par>
                                <p:cTn id="42" presetID="22" presetClass="entr" presetSubtype="8"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par>
                          <p:cTn id="45" fill="hold">
                            <p:stCondLst>
                              <p:cond delay="2750"/>
                            </p:stCondLst>
                            <p:childTnLst>
                              <p:par>
                                <p:cTn id="46" presetID="22" presetClass="entr" presetSubtype="4"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250"/>
                                        <p:tgtEl>
                                          <p:spTgt spid="18"/>
                                        </p:tgtEl>
                                      </p:cBhvr>
                                    </p:animEffect>
                                  </p:childTnLst>
                                </p:cTn>
                              </p:par>
                            </p:childTnLst>
                          </p:cTn>
                        </p:par>
                        <p:par>
                          <p:cTn id="49" fill="hold">
                            <p:stCondLst>
                              <p:cond delay="3000"/>
                            </p:stCondLst>
                            <p:childTnLst>
                              <p:par>
                                <p:cTn id="50" presetID="22" presetClass="entr" presetSubtype="8" fill="hold"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left)">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par>
                          <p:cTn id="58" fill="hold">
                            <p:stCondLst>
                              <p:cond delay="500"/>
                            </p:stCondLst>
                            <p:childTnLst>
                              <p:par>
                                <p:cTn id="59" presetID="22" presetClass="entr" presetSubtype="2" fill="hold" grpId="0" nodeType="after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wipe(right)">
                                      <p:cBhvr>
                                        <p:cTn id="61" dur="500"/>
                                        <p:tgtEl>
                                          <p:spTgt spid="6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childTnLst>
                          </p:cTn>
                        </p:par>
                        <p:par>
                          <p:cTn id="67" fill="hold">
                            <p:stCondLst>
                              <p:cond delay="500"/>
                            </p:stCondLst>
                            <p:childTnLst>
                              <p:par>
                                <p:cTn id="68" presetID="22" presetClass="entr" presetSubtype="8"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left)">
                                      <p:cBhvr>
                                        <p:cTn id="74" dur="500"/>
                                        <p:tgtEl>
                                          <p:spTgt spid="27"/>
                                        </p:tgtEl>
                                      </p:cBhvr>
                                    </p:animEffect>
                                  </p:childTnLst>
                                </p:cTn>
                              </p:par>
                            </p:childTnLst>
                          </p:cTn>
                        </p:par>
                        <p:par>
                          <p:cTn id="75" fill="hold">
                            <p:stCondLst>
                              <p:cond delay="1500"/>
                            </p:stCondLst>
                            <p:childTnLst>
                              <p:par>
                                <p:cTn id="76" presetID="22" presetClass="entr" presetSubtype="8"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left)">
                                      <p:cBhvr>
                                        <p:cTn id="78" dur="500"/>
                                        <p:tgtEl>
                                          <p:spTgt spid="64"/>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wipe(left)">
                                      <p:cBhvr>
                                        <p:cTn id="83" dur="500"/>
                                        <p:tgtEl>
                                          <p:spTgt spid="5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wipe(left)">
                                      <p:cBhvr>
                                        <p:cTn id="88" dur="500"/>
                                        <p:tgtEl>
                                          <p:spTgt spid="53"/>
                                        </p:tgtEl>
                                      </p:cBhvr>
                                    </p:animEffect>
                                  </p:childTnLst>
                                </p:cTn>
                              </p:par>
                              <p:par>
                                <p:cTn id="89" presetID="22" presetClass="entr" presetSubtype="8" fill="hold" nodeType="withEffect">
                                  <p:stCondLst>
                                    <p:cond delay="400"/>
                                  </p:stCondLst>
                                  <p:childTnLst>
                                    <p:set>
                                      <p:cBhvr>
                                        <p:cTn id="90" dur="1" fill="hold">
                                          <p:stCondLst>
                                            <p:cond delay="0"/>
                                          </p:stCondLst>
                                        </p:cTn>
                                        <p:tgtEl>
                                          <p:spTgt spid="14345"/>
                                        </p:tgtEl>
                                        <p:attrNameLst>
                                          <p:attrName>style.visibility</p:attrName>
                                        </p:attrNameLst>
                                      </p:cBhvr>
                                      <p:to>
                                        <p:strVal val="visible"/>
                                      </p:to>
                                    </p:set>
                                    <p:animEffect transition="in" filter="wipe(left)">
                                      <p:cBhvr>
                                        <p:cTn id="91" dur="200"/>
                                        <p:tgtEl>
                                          <p:spTgt spid="14345"/>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left)">
                                      <p:cBhvr>
                                        <p:cTn id="96" dur="500"/>
                                        <p:tgtEl>
                                          <p:spTgt spid="28"/>
                                        </p:tgtEl>
                                      </p:cBhvr>
                                    </p:animEffect>
                                  </p:childTnLst>
                                </p:cTn>
                              </p:par>
                            </p:childTnLst>
                          </p:cTn>
                        </p:par>
                        <p:par>
                          <p:cTn id="97" fill="hold">
                            <p:stCondLst>
                              <p:cond delay="500"/>
                            </p:stCondLst>
                            <p:childTnLst>
                              <p:par>
                                <p:cTn id="98" presetID="22" presetClass="entr" presetSubtype="8" fill="hold" nodeType="afterEffect">
                                  <p:stCondLst>
                                    <p:cond delay="0"/>
                                  </p:stCondLst>
                                  <p:childTnLst>
                                    <p:set>
                                      <p:cBhvr>
                                        <p:cTn id="99" dur="1" fill="hold">
                                          <p:stCondLst>
                                            <p:cond delay="0"/>
                                          </p:stCondLst>
                                        </p:cTn>
                                        <p:tgtEl>
                                          <p:spTgt spid="14347"/>
                                        </p:tgtEl>
                                        <p:attrNameLst>
                                          <p:attrName>style.visibility</p:attrName>
                                        </p:attrNameLst>
                                      </p:cBhvr>
                                      <p:to>
                                        <p:strVal val="visible"/>
                                      </p:to>
                                    </p:set>
                                    <p:animEffect transition="in" filter="wipe(left)">
                                      <p:cBhvr>
                                        <p:cTn id="100" dur="500"/>
                                        <p:tgtEl>
                                          <p:spTgt spid="14347"/>
                                        </p:tgtEl>
                                      </p:cBhvr>
                                    </p:animEffect>
                                  </p:childTnLst>
                                </p:cTn>
                              </p:par>
                              <p:par>
                                <p:cTn id="101" presetID="22" presetClass="entr" presetSubtype="8" fill="hold" nodeType="withEffect">
                                  <p:stCondLst>
                                    <p:cond delay="150"/>
                                  </p:stCondLst>
                                  <p:childTnLst>
                                    <p:set>
                                      <p:cBhvr>
                                        <p:cTn id="102" dur="1" fill="hold">
                                          <p:stCondLst>
                                            <p:cond delay="0"/>
                                          </p:stCondLst>
                                        </p:cTn>
                                        <p:tgtEl>
                                          <p:spTgt spid="14348"/>
                                        </p:tgtEl>
                                        <p:attrNameLst>
                                          <p:attrName>style.visibility</p:attrName>
                                        </p:attrNameLst>
                                      </p:cBhvr>
                                      <p:to>
                                        <p:strVal val="visible"/>
                                      </p:to>
                                    </p:set>
                                    <p:animEffect transition="in" filter="wipe(left)">
                                      <p:cBhvr>
                                        <p:cTn id="103" dur="250"/>
                                        <p:tgtEl>
                                          <p:spTgt spid="14348"/>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14339"/>
                                        </p:tgtEl>
                                        <p:attrNameLst>
                                          <p:attrName>style.visibility</p:attrName>
                                        </p:attrNameLst>
                                      </p:cBhvr>
                                      <p:to>
                                        <p:strVal val="visible"/>
                                      </p:to>
                                    </p:set>
                                    <p:animEffect transition="in" filter="wipe(left)">
                                      <p:cBhvr>
                                        <p:cTn id="108" dur="500"/>
                                        <p:tgtEl>
                                          <p:spTgt spid="14339"/>
                                        </p:tgtEl>
                                      </p:cBhvr>
                                    </p:animEffect>
                                  </p:childTnLst>
                                </p:cTn>
                              </p:par>
                            </p:childTnLst>
                          </p:cTn>
                        </p:par>
                        <p:par>
                          <p:cTn id="109" fill="hold">
                            <p:stCondLst>
                              <p:cond delay="500"/>
                            </p:stCondLst>
                            <p:childTnLst>
                              <p:par>
                                <p:cTn id="110" presetID="22" presetClass="entr" presetSubtype="8" fill="hold" nodeType="afterEffect">
                                  <p:stCondLst>
                                    <p:cond delay="0"/>
                                  </p:stCondLst>
                                  <p:childTnLst>
                                    <p:set>
                                      <p:cBhvr>
                                        <p:cTn id="111" dur="1" fill="hold">
                                          <p:stCondLst>
                                            <p:cond delay="0"/>
                                          </p:stCondLst>
                                        </p:cTn>
                                        <p:tgtEl>
                                          <p:spTgt spid="14337"/>
                                        </p:tgtEl>
                                        <p:attrNameLst>
                                          <p:attrName>style.visibility</p:attrName>
                                        </p:attrNameLst>
                                      </p:cBhvr>
                                      <p:to>
                                        <p:strVal val="visible"/>
                                      </p:to>
                                    </p:set>
                                    <p:animEffect transition="in" filter="wipe(left)">
                                      <p:cBhvr>
                                        <p:cTn id="112" dur="500"/>
                                        <p:tgtEl>
                                          <p:spTgt spid="14337"/>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nodeType="clickEffect">
                                  <p:stCondLst>
                                    <p:cond delay="0"/>
                                  </p:stCondLst>
                                  <p:childTnLst>
                                    <p:set>
                                      <p:cBhvr>
                                        <p:cTn id="116" dur="1" fill="hold">
                                          <p:stCondLst>
                                            <p:cond delay="0"/>
                                          </p:stCondLst>
                                        </p:cTn>
                                        <p:tgtEl>
                                          <p:spTgt spid="14342"/>
                                        </p:tgtEl>
                                        <p:attrNameLst>
                                          <p:attrName>style.visibility</p:attrName>
                                        </p:attrNameLst>
                                      </p:cBhvr>
                                      <p:to>
                                        <p:strVal val="visible"/>
                                      </p:to>
                                    </p:set>
                                    <p:animEffect transition="in" filter="wipe(down)">
                                      <p:cBhvr>
                                        <p:cTn id="117" dur="500"/>
                                        <p:tgtEl>
                                          <p:spTgt spid="14342"/>
                                        </p:tgtEl>
                                      </p:cBhvr>
                                    </p:animEffect>
                                  </p:childTnLst>
                                </p:cTn>
                              </p:par>
                            </p:childTnLst>
                          </p:cTn>
                        </p:par>
                        <p:par>
                          <p:cTn id="118" fill="hold">
                            <p:stCondLst>
                              <p:cond delay="500"/>
                            </p:stCondLst>
                            <p:childTnLst>
                              <p:par>
                                <p:cTn id="119" presetID="22" presetClass="entr" presetSubtype="8" fill="hold" nodeType="afterEffect">
                                  <p:stCondLst>
                                    <p:cond delay="0"/>
                                  </p:stCondLst>
                                  <p:childTnLst>
                                    <p:set>
                                      <p:cBhvr>
                                        <p:cTn id="120" dur="1" fill="hold">
                                          <p:stCondLst>
                                            <p:cond delay="0"/>
                                          </p:stCondLst>
                                        </p:cTn>
                                        <p:tgtEl>
                                          <p:spTgt spid="14340"/>
                                        </p:tgtEl>
                                        <p:attrNameLst>
                                          <p:attrName>style.visibility</p:attrName>
                                        </p:attrNameLst>
                                      </p:cBhvr>
                                      <p:to>
                                        <p:strVal val="visible"/>
                                      </p:to>
                                    </p:set>
                                    <p:animEffect transition="in" filter="wipe(left)">
                                      <p:cBhvr>
                                        <p:cTn id="121" dur="500"/>
                                        <p:tgtEl>
                                          <p:spTgt spid="14340"/>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2" fill="hold" nodeType="clickEffect">
                                  <p:stCondLst>
                                    <p:cond delay="0"/>
                                  </p:stCondLst>
                                  <p:childTnLst>
                                    <p:set>
                                      <p:cBhvr>
                                        <p:cTn id="125" dur="1" fill="hold">
                                          <p:stCondLst>
                                            <p:cond delay="0"/>
                                          </p:stCondLst>
                                        </p:cTn>
                                        <p:tgtEl>
                                          <p:spTgt spid="14350"/>
                                        </p:tgtEl>
                                        <p:attrNameLst>
                                          <p:attrName>style.visibility</p:attrName>
                                        </p:attrNameLst>
                                      </p:cBhvr>
                                      <p:to>
                                        <p:strVal val="visible"/>
                                      </p:to>
                                    </p:set>
                                    <p:animEffect transition="in" filter="wipe(right)">
                                      <p:cBhvr>
                                        <p:cTn id="126" dur="500"/>
                                        <p:tgtEl>
                                          <p:spTgt spid="14350"/>
                                        </p:tgtEl>
                                      </p:cBhvr>
                                    </p:animEffect>
                                  </p:childTnLst>
                                </p:cTn>
                              </p:par>
                            </p:childTnLst>
                          </p:cTn>
                        </p:par>
                        <p:par>
                          <p:cTn id="127" fill="hold">
                            <p:stCondLst>
                              <p:cond delay="500"/>
                            </p:stCondLst>
                            <p:childTnLst>
                              <p:par>
                                <p:cTn id="128" presetID="22" presetClass="entr" presetSubtype="2" fill="hold" nodeType="afterEffect">
                                  <p:stCondLst>
                                    <p:cond delay="0"/>
                                  </p:stCondLst>
                                  <p:childTnLst>
                                    <p:set>
                                      <p:cBhvr>
                                        <p:cTn id="129" dur="1" fill="hold">
                                          <p:stCondLst>
                                            <p:cond delay="0"/>
                                          </p:stCondLst>
                                        </p:cTn>
                                        <p:tgtEl>
                                          <p:spTgt spid="14352"/>
                                        </p:tgtEl>
                                        <p:attrNameLst>
                                          <p:attrName>style.visibility</p:attrName>
                                        </p:attrNameLst>
                                      </p:cBhvr>
                                      <p:to>
                                        <p:strVal val="visible"/>
                                      </p:to>
                                    </p:set>
                                    <p:animEffect transition="in" filter="wipe(right)">
                                      <p:cBhvr>
                                        <p:cTn id="130" dur="500"/>
                                        <p:tgtEl>
                                          <p:spTgt spid="14352"/>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1" fill="hold" nodeType="clickEffect">
                                  <p:stCondLst>
                                    <p:cond delay="0"/>
                                  </p:stCondLst>
                                  <p:childTnLst>
                                    <p:set>
                                      <p:cBhvr>
                                        <p:cTn id="134" dur="1" fill="hold">
                                          <p:stCondLst>
                                            <p:cond delay="0"/>
                                          </p:stCondLst>
                                        </p:cTn>
                                        <p:tgtEl>
                                          <p:spTgt spid="63"/>
                                        </p:tgtEl>
                                        <p:attrNameLst>
                                          <p:attrName>style.visibility</p:attrName>
                                        </p:attrNameLst>
                                      </p:cBhvr>
                                      <p:to>
                                        <p:strVal val="visible"/>
                                      </p:to>
                                    </p:set>
                                    <p:animEffect transition="in" filter="wipe(up)">
                                      <p:cBhvr>
                                        <p:cTn id="135" dur="500"/>
                                        <p:tgtEl>
                                          <p:spTgt spid="63"/>
                                        </p:tgtEl>
                                      </p:cBhvr>
                                    </p:animEffect>
                                  </p:childTnLst>
                                </p:cTn>
                              </p:par>
                            </p:childTnLst>
                          </p:cTn>
                        </p:par>
                        <p:par>
                          <p:cTn id="136" fill="hold">
                            <p:stCondLst>
                              <p:cond delay="500"/>
                            </p:stCondLst>
                            <p:childTnLst>
                              <p:par>
                                <p:cTn id="137" presetID="22" presetClass="entr" presetSubtype="8" fill="hold" nodeType="afterEffect">
                                  <p:stCondLst>
                                    <p:cond delay="0"/>
                                  </p:stCondLst>
                                  <p:childTnLst>
                                    <p:set>
                                      <p:cBhvr>
                                        <p:cTn id="138" dur="1" fill="hold">
                                          <p:stCondLst>
                                            <p:cond delay="0"/>
                                          </p:stCondLst>
                                        </p:cTn>
                                        <p:tgtEl>
                                          <p:spTgt spid="57"/>
                                        </p:tgtEl>
                                        <p:attrNameLst>
                                          <p:attrName>style.visibility</p:attrName>
                                        </p:attrNameLst>
                                      </p:cBhvr>
                                      <p:to>
                                        <p:strVal val="visible"/>
                                      </p:to>
                                    </p:set>
                                    <p:animEffect transition="in" filter="wipe(left)">
                                      <p:cBhvr>
                                        <p:cTn id="139" dur="500"/>
                                        <p:tgtEl>
                                          <p:spTgt spid="57"/>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nodeType="click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wipe(left)">
                                      <p:cBhvr>
                                        <p:cTn id="144" dur="500"/>
                                        <p:tgtEl>
                                          <p:spTgt spid="67"/>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nodeType="clickEffect">
                                  <p:stCondLst>
                                    <p:cond delay="0"/>
                                  </p:stCondLst>
                                  <p:childTnLst>
                                    <p:set>
                                      <p:cBhvr>
                                        <p:cTn id="148" dur="1" fill="hold">
                                          <p:stCondLst>
                                            <p:cond delay="0"/>
                                          </p:stCondLst>
                                        </p:cTn>
                                        <p:tgtEl>
                                          <p:spTgt spid="68"/>
                                        </p:tgtEl>
                                        <p:attrNameLst>
                                          <p:attrName>style.visibility</p:attrName>
                                        </p:attrNameLst>
                                      </p:cBhvr>
                                      <p:to>
                                        <p:strVal val="visible"/>
                                      </p:to>
                                    </p:set>
                                    <p:animEffect transition="in" filter="wipe(left)">
                                      <p:cBhvr>
                                        <p:cTn id="149" dur="500"/>
                                        <p:tgtEl>
                                          <p:spTgt spid="68"/>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nodeType="clickEffect">
                                  <p:stCondLst>
                                    <p:cond delay="0"/>
                                  </p:stCondLst>
                                  <p:childTnLst>
                                    <p:set>
                                      <p:cBhvr>
                                        <p:cTn id="153" dur="1" fill="hold">
                                          <p:stCondLst>
                                            <p:cond delay="0"/>
                                          </p:stCondLst>
                                        </p:cTn>
                                        <p:tgtEl>
                                          <p:spTgt spid="59"/>
                                        </p:tgtEl>
                                        <p:attrNameLst>
                                          <p:attrName>style.visibility</p:attrName>
                                        </p:attrNameLst>
                                      </p:cBhvr>
                                      <p:to>
                                        <p:strVal val="visible"/>
                                      </p:to>
                                    </p:set>
                                    <p:animEffect transition="in" filter="wipe(left)">
                                      <p:cBhvr>
                                        <p:cTn id="154" dur="500"/>
                                        <p:tgtEl>
                                          <p:spTgt spid="59"/>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nodeType="clickEffect">
                                  <p:stCondLst>
                                    <p:cond delay="0"/>
                                  </p:stCondLst>
                                  <p:childTnLst>
                                    <p:set>
                                      <p:cBhvr>
                                        <p:cTn id="158" dur="1" fill="hold">
                                          <p:stCondLst>
                                            <p:cond delay="0"/>
                                          </p:stCondLst>
                                        </p:cTn>
                                        <p:tgtEl>
                                          <p:spTgt spid="14"/>
                                        </p:tgtEl>
                                        <p:attrNameLst>
                                          <p:attrName>style.visibility</p:attrName>
                                        </p:attrNameLst>
                                      </p:cBhvr>
                                      <p:to>
                                        <p:strVal val="visible"/>
                                      </p:to>
                                    </p:set>
                                    <p:animEffect transition="in" filter="wipe(left)">
                                      <p:cBhvr>
                                        <p:cTn id="159" dur="500"/>
                                        <p:tgtEl>
                                          <p:spTgt spid="14"/>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nodeType="clickEffect">
                                  <p:stCondLst>
                                    <p:cond delay="0"/>
                                  </p:stCondLst>
                                  <p:childTnLst>
                                    <p:set>
                                      <p:cBhvr>
                                        <p:cTn id="163" dur="1" fill="hold">
                                          <p:stCondLst>
                                            <p:cond delay="0"/>
                                          </p:stCondLst>
                                        </p:cTn>
                                        <p:tgtEl>
                                          <p:spTgt spid="78"/>
                                        </p:tgtEl>
                                        <p:attrNameLst>
                                          <p:attrName>style.visibility</p:attrName>
                                        </p:attrNameLst>
                                      </p:cBhvr>
                                      <p:to>
                                        <p:strVal val="visible"/>
                                      </p:to>
                                    </p:set>
                                    <p:animEffect transition="in" filter="wipe(left)">
                                      <p:cBhvr>
                                        <p:cTn id="164" dur="500"/>
                                        <p:tgtEl>
                                          <p:spTgt spid="78"/>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grpId="0" nodeType="clickEffect">
                                  <p:stCondLst>
                                    <p:cond delay="0"/>
                                  </p:stCondLst>
                                  <p:childTnLst>
                                    <p:set>
                                      <p:cBhvr>
                                        <p:cTn id="168" dur="1" fill="hold">
                                          <p:stCondLst>
                                            <p:cond delay="0"/>
                                          </p:stCondLst>
                                        </p:cTn>
                                        <p:tgtEl>
                                          <p:spTgt spid="29"/>
                                        </p:tgtEl>
                                        <p:attrNameLst>
                                          <p:attrName>style.visibility</p:attrName>
                                        </p:attrNameLst>
                                      </p:cBhvr>
                                      <p:to>
                                        <p:strVal val="visible"/>
                                      </p:to>
                                    </p:set>
                                    <p:animEffect transition="in" filter="wipe(left)">
                                      <p:cBhvr>
                                        <p:cTn id="169" dur="500"/>
                                        <p:tgtEl>
                                          <p:spTgt spid="29"/>
                                        </p:tgtEl>
                                      </p:cBhvr>
                                    </p:animEffect>
                                  </p:childTnLst>
                                </p:cTn>
                              </p:par>
                            </p:childTnLst>
                          </p:cTn>
                        </p:par>
                        <p:par>
                          <p:cTn id="170" fill="hold">
                            <p:stCondLst>
                              <p:cond delay="500"/>
                            </p:stCondLst>
                            <p:childTnLst>
                              <p:par>
                                <p:cTn id="171" presetID="22" presetClass="entr" presetSubtype="8" fill="hold" nodeType="afterEffect">
                                  <p:stCondLst>
                                    <p:cond delay="0"/>
                                  </p:stCondLst>
                                  <p:childTnLst>
                                    <p:set>
                                      <p:cBhvr>
                                        <p:cTn id="172" dur="1" fill="hold">
                                          <p:stCondLst>
                                            <p:cond delay="0"/>
                                          </p:stCondLst>
                                        </p:cTn>
                                        <p:tgtEl>
                                          <p:spTgt spid="10"/>
                                        </p:tgtEl>
                                        <p:attrNameLst>
                                          <p:attrName>style.visibility</p:attrName>
                                        </p:attrNameLst>
                                      </p:cBhvr>
                                      <p:to>
                                        <p:strVal val="visible"/>
                                      </p:to>
                                    </p:set>
                                    <p:animEffect transition="in" filter="wipe(left)">
                                      <p:cBhvr>
                                        <p:cTn id="173" dur="500"/>
                                        <p:tgtEl>
                                          <p:spTgt spid="10"/>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nodeType="clickEffect">
                                  <p:stCondLst>
                                    <p:cond delay="0"/>
                                  </p:stCondLst>
                                  <p:childTnLst>
                                    <p:set>
                                      <p:cBhvr>
                                        <p:cTn id="177" dur="1" fill="hold">
                                          <p:stCondLst>
                                            <p:cond delay="0"/>
                                          </p:stCondLst>
                                        </p:cTn>
                                        <p:tgtEl>
                                          <p:spTgt spid="14349"/>
                                        </p:tgtEl>
                                        <p:attrNameLst>
                                          <p:attrName>style.visibility</p:attrName>
                                        </p:attrNameLst>
                                      </p:cBhvr>
                                      <p:to>
                                        <p:strVal val="visible"/>
                                      </p:to>
                                    </p:set>
                                    <p:animEffect transition="in" filter="wipe(left)">
                                      <p:cBhvr>
                                        <p:cTn id="178" dur="500"/>
                                        <p:tgtEl>
                                          <p:spTgt spid="14349"/>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8" fill="hold" grpId="0" nodeType="click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500"/>
                            </p:stCondLst>
                            <p:childTnLst>
                              <p:par>
                                <p:cTn id="185" presetID="22" presetClass="entr" presetSubtype="8" fill="hold" grpId="0" nodeType="afterEffect">
                                  <p:stCondLst>
                                    <p:cond delay="0"/>
                                  </p:stCondLst>
                                  <p:childTnLst>
                                    <p:set>
                                      <p:cBhvr>
                                        <p:cTn id="186" dur="1" fill="hold">
                                          <p:stCondLst>
                                            <p:cond delay="0"/>
                                          </p:stCondLst>
                                        </p:cTn>
                                        <p:tgtEl>
                                          <p:spTgt spid="40"/>
                                        </p:tgtEl>
                                        <p:attrNameLst>
                                          <p:attrName>style.visibility</p:attrName>
                                        </p:attrNameLst>
                                      </p:cBhvr>
                                      <p:to>
                                        <p:strVal val="visible"/>
                                      </p:to>
                                    </p:set>
                                    <p:animEffect transition="in" filter="wipe(left)">
                                      <p:cBhvr>
                                        <p:cTn id="187" dur="500"/>
                                        <p:tgtEl>
                                          <p:spTgt spid="40"/>
                                        </p:tgtEl>
                                      </p:cBhvr>
                                    </p:animEffect>
                                  </p:childTnLst>
                                </p:cTn>
                              </p:par>
                            </p:childTnLst>
                          </p:cTn>
                        </p:par>
                        <p:par>
                          <p:cTn id="188" fill="hold">
                            <p:stCondLst>
                              <p:cond delay="1000"/>
                            </p:stCondLst>
                            <p:childTnLst>
                              <p:par>
                                <p:cTn id="189" presetID="22" presetClass="entr" presetSubtype="8" fill="hold" nodeType="afterEffect">
                                  <p:stCondLst>
                                    <p:cond delay="0"/>
                                  </p:stCondLst>
                                  <p:childTnLst>
                                    <p:set>
                                      <p:cBhvr>
                                        <p:cTn id="190" dur="1" fill="hold">
                                          <p:stCondLst>
                                            <p:cond delay="0"/>
                                          </p:stCondLst>
                                        </p:cTn>
                                        <p:tgtEl>
                                          <p:spTgt spid="474124"/>
                                        </p:tgtEl>
                                        <p:attrNameLst>
                                          <p:attrName>style.visibility</p:attrName>
                                        </p:attrNameLst>
                                      </p:cBhvr>
                                      <p:to>
                                        <p:strVal val="visible"/>
                                      </p:to>
                                    </p:set>
                                    <p:animEffect transition="in" filter="wipe(left)">
                                      <p:cBhvr>
                                        <p:cTn id="191" dur="500"/>
                                        <p:tgtEl>
                                          <p:spTgt spid="474124"/>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2" fill="hold" grpId="0" nodeType="clickEffect">
                                  <p:stCondLst>
                                    <p:cond delay="0"/>
                                  </p:stCondLst>
                                  <p:childTnLst>
                                    <p:set>
                                      <p:cBhvr>
                                        <p:cTn id="195" dur="1" fill="hold">
                                          <p:stCondLst>
                                            <p:cond delay="0"/>
                                          </p:stCondLst>
                                        </p:cTn>
                                        <p:tgtEl>
                                          <p:spTgt spid="58"/>
                                        </p:tgtEl>
                                        <p:attrNameLst>
                                          <p:attrName>style.visibility</p:attrName>
                                        </p:attrNameLst>
                                      </p:cBhvr>
                                      <p:to>
                                        <p:strVal val="visible"/>
                                      </p:to>
                                    </p:set>
                                    <p:animEffect transition="in" filter="wipe(right)">
                                      <p:cBhvr>
                                        <p:cTn id="196" dur="500"/>
                                        <p:tgtEl>
                                          <p:spTgt spid="58"/>
                                        </p:tgtEl>
                                      </p:cBhvr>
                                    </p:animEffect>
                                  </p:childTnLst>
                                </p:cTn>
                              </p:par>
                            </p:childTnLst>
                          </p:cTn>
                        </p:par>
                      </p:childTnLst>
                    </p:cTn>
                  </p:par>
                  <p:par>
                    <p:cTn id="197" fill="hold">
                      <p:stCondLst>
                        <p:cond delay="indefinite"/>
                      </p:stCondLst>
                      <p:childTnLst>
                        <p:par>
                          <p:cTn id="198" fill="hold">
                            <p:stCondLst>
                              <p:cond delay="0"/>
                            </p:stCondLst>
                            <p:childTnLst>
                              <p:par>
                                <p:cTn id="199" presetID="2" presetClass="entr" presetSubtype="3" fill="hold" nodeType="click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500" fill="hold"/>
                                        <p:tgtEl>
                                          <p:spTgt spid="79"/>
                                        </p:tgtEl>
                                        <p:attrNameLst>
                                          <p:attrName>ppt_x</p:attrName>
                                        </p:attrNameLst>
                                      </p:cBhvr>
                                      <p:tavLst>
                                        <p:tav tm="0">
                                          <p:val>
                                            <p:strVal val="1+#ppt_w/2"/>
                                          </p:val>
                                        </p:tav>
                                        <p:tav tm="100000">
                                          <p:val>
                                            <p:strVal val="#ppt_x"/>
                                          </p:val>
                                        </p:tav>
                                      </p:tavLst>
                                    </p:anim>
                                    <p:anim calcmode="lin" valueType="num">
                                      <p:cBhvr additive="base">
                                        <p:cTn id="202" dur="500" fill="hold"/>
                                        <p:tgtEl>
                                          <p:spTgt spid="79"/>
                                        </p:tgtEl>
                                        <p:attrNameLst>
                                          <p:attrName>ppt_y</p:attrName>
                                        </p:attrNameLst>
                                      </p:cBhvr>
                                      <p:tavLst>
                                        <p:tav tm="0">
                                          <p:val>
                                            <p:strVal val="0-#ppt_h/2"/>
                                          </p:val>
                                        </p:tav>
                                        <p:tav tm="100000">
                                          <p:val>
                                            <p:strVal val="#ppt_y"/>
                                          </p:val>
                                        </p:tav>
                                      </p:tavLst>
                                    </p:anim>
                                  </p:childTnLst>
                                </p:cTn>
                              </p:par>
                            </p:childTnLst>
                          </p:cTn>
                        </p:par>
                        <p:par>
                          <p:cTn id="203" fill="hold">
                            <p:stCondLst>
                              <p:cond delay="500"/>
                            </p:stCondLst>
                            <p:childTnLst>
                              <p:par>
                                <p:cTn id="204" presetID="2" presetClass="entr" presetSubtype="3" fill="hold"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500" fill="hold"/>
                                        <p:tgtEl>
                                          <p:spTgt spid="80"/>
                                        </p:tgtEl>
                                        <p:attrNameLst>
                                          <p:attrName>ppt_x</p:attrName>
                                        </p:attrNameLst>
                                      </p:cBhvr>
                                      <p:tavLst>
                                        <p:tav tm="0">
                                          <p:val>
                                            <p:strVal val="1+#ppt_w/2"/>
                                          </p:val>
                                        </p:tav>
                                        <p:tav tm="100000">
                                          <p:val>
                                            <p:strVal val="#ppt_x"/>
                                          </p:val>
                                        </p:tav>
                                      </p:tavLst>
                                    </p:anim>
                                    <p:anim calcmode="lin" valueType="num">
                                      <p:cBhvr additive="base">
                                        <p:cTn id="207" dur="500" fill="hold"/>
                                        <p:tgtEl>
                                          <p:spTgt spid="80"/>
                                        </p:tgtEl>
                                        <p:attrNameLst>
                                          <p:attrName>ppt_y</p:attrName>
                                        </p:attrNameLst>
                                      </p:cBhvr>
                                      <p:tavLst>
                                        <p:tav tm="0">
                                          <p:val>
                                            <p:strVal val="0-#ppt_h/2"/>
                                          </p:val>
                                        </p:tav>
                                        <p:tav tm="100000">
                                          <p:val>
                                            <p:strVal val="#ppt_y"/>
                                          </p:val>
                                        </p:tav>
                                      </p:tavLst>
                                    </p:anim>
                                  </p:childTnLst>
                                </p:cTn>
                              </p:par>
                            </p:childTnLst>
                          </p:cTn>
                        </p:par>
                      </p:childTnLst>
                    </p:cTn>
                  </p:par>
                  <p:par>
                    <p:cTn id="208" fill="hold">
                      <p:stCondLst>
                        <p:cond delay="indefinite"/>
                      </p:stCondLst>
                      <p:childTnLst>
                        <p:par>
                          <p:cTn id="209" fill="hold">
                            <p:stCondLst>
                              <p:cond delay="0"/>
                            </p:stCondLst>
                            <p:childTnLst>
                              <p:par>
                                <p:cTn id="210" presetID="22" presetClass="entr" presetSubtype="8" fill="hold" nodeType="clickEffect">
                                  <p:stCondLst>
                                    <p:cond delay="0"/>
                                  </p:stCondLst>
                                  <p:childTnLst>
                                    <p:set>
                                      <p:cBhvr>
                                        <p:cTn id="211" dur="1" fill="hold">
                                          <p:stCondLst>
                                            <p:cond delay="0"/>
                                          </p:stCondLst>
                                        </p:cTn>
                                        <p:tgtEl>
                                          <p:spTgt spid="81"/>
                                        </p:tgtEl>
                                        <p:attrNameLst>
                                          <p:attrName>style.visibility</p:attrName>
                                        </p:attrNameLst>
                                      </p:cBhvr>
                                      <p:to>
                                        <p:strVal val="visible"/>
                                      </p:to>
                                    </p:set>
                                    <p:animEffect transition="in" filter="wipe(left)">
                                      <p:cBhvr>
                                        <p:cTn id="212" dur="500"/>
                                        <p:tgtEl>
                                          <p:spTgt spid="81"/>
                                        </p:tgtEl>
                                      </p:cBhvr>
                                    </p:animEffect>
                                  </p:childTnLst>
                                </p:cTn>
                              </p:par>
                            </p:childTnLst>
                          </p:cTn>
                        </p:par>
                      </p:childTnLst>
                    </p:cTn>
                  </p:par>
                  <p:par>
                    <p:cTn id="213" fill="hold">
                      <p:stCondLst>
                        <p:cond delay="indefinite"/>
                      </p:stCondLst>
                      <p:childTnLst>
                        <p:par>
                          <p:cTn id="214" fill="hold">
                            <p:stCondLst>
                              <p:cond delay="0"/>
                            </p:stCondLst>
                            <p:childTnLst>
                              <p:par>
                                <p:cTn id="215" presetID="22" presetClass="entr" presetSubtype="8" fill="hold" nodeType="clickEffect">
                                  <p:stCondLst>
                                    <p:cond delay="0"/>
                                  </p:stCondLst>
                                  <p:childTnLst>
                                    <p:set>
                                      <p:cBhvr>
                                        <p:cTn id="216" dur="1" fill="hold">
                                          <p:stCondLst>
                                            <p:cond delay="0"/>
                                          </p:stCondLst>
                                        </p:cTn>
                                        <p:tgtEl>
                                          <p:spTgt spid="14353"/>
                                        </p:tgtEl>
                                        <p:attrNameLst>
                                          <p:attrName>style.visibility</p:attrName>
                                        </p:attrNameLst>
                                      </p:cBhvr>
                                      <p:to>
                                        <p:strVal val="visible"/>
                                      </p:to>
                                    </p:set>
                                    <p:animEffect transition="in" filter="wipe(left)">
                                      <p:cBhvr>
                                        <p:cTn id="217" dur="500"/>
                                        <p:tgtEl>
                                          <p:spTgt spid="14353"/>
                                        </p:tgtEl>
                                      </p:cBhvr>
                                    </p:animEffect>
                                  </p:childTnLst>
                                </p:cTn>
                              </p:par>
                            </p:childTnLst>
                          </p:cTn>
                        </p:par>
                        <p:par>
                          <p:cTn id="218" fill="hold">
                            <p:stCondLst>
                              <p:cond delay="500"/>
                            </p:stCondLst>
                            <p:childTnLst>
                              <p:par>
                                <p:cTn id="219" presetID="22" presetClass="entr" presetSubtype="8" fill="hold" grpId="0" nodeType="afterEffect">
                                  <p:stCondLst>
                                    <p:cond delay="0"/>
                                  </p:stCondLst>
                                  <p:childTnLst>
                                    <p:set>
                                      <p:cBhvr>
                                        <p:cTn id="220" dur="1" fill="hold">
                                          <p:stCondLst>
                                            <p:cond delay="0"/>
                                          </p:stCondLst>
                                        </p:cTn>
                                        <p:tgtEl>
                                          <p:spTgt spid="66"/>
                                        </p:tgtEl>
                                        <p:attrNameLst>
                                          <p:attrName>style.visibility</p:attrName>
                                        </p:attrNameLst>
                                      </p:cBhvr>
                                      <p:to>
                                        <p:strVal val="visible"/>
                                      </p:to>
                                    </p:set>
                                    <p:animEffect transition="in" filter="wipe(left)">
                                      <p:cBhvr>
                                        <p:cTn id="221" dur="500"/>
                                        <p:tgtEl>
                                          <p:spTgt spid="66"/>
                                        </p:tgtEl>
                                      </p:cBhvr>
                                    </p:animEffect>
                                  </p:childTnLst>
                                </p:cTn>
                              </p:par>
                            </p:childTnLst>
                          </p:cTn>
                        </p:par>
                      </p:childTnLst>
                    </p:cTn>
                  </p:par>
                  <p:par>
                    <p:cTn id="222" fill="hold">
                      <p:stCondLst>
                        <p:cond delay="indefinite"/>
                      </p:stCondLst>
                      <p:childTnLst>
                        <p:par>
                          <p:cTn id="223" fill="hold">
                            <p:stCondLst>
                              <p:cond delay="0"/>
                            </p:stCondLst>
                            <p:childTnLst>
                              <p:par>
                                <p:cTn id="224" presetID="22" presetClass="entr" presetSubtype="8" fill="hold" nodeType="clickEffect">
                                  <p:stCondLst>
                                    <p:cond delay="0"/>
                                  </p:stCondLst>
                                  <p:childTnLst>
                                    <p:set>
                                      <p:cBhvr>
                                        <p:cTn id="225" dur="1" fill="hold">
                                          <p:stCondLst>
                                            <p:cond delay="0"/>
                                          </p:stCondLst>
                                        </p:cTn>
                                        <p:tgtEl>
                                          <p:spTgt spid="14354"/>
                                        </p:tgtEl>
                                        <p:attrNameLst>
                                          <p:attrName>style.visibility</p:attrName>
                                        </p:attrNameLst>
                                      </p:cBhvr>
                                      <p:to>
                                        <p:strVal val="visible"/>
                                      </p:to>
                                    </p:set>
                                    <p:animEffect transition="in" filter="wipe(left)">
                                      <p:cBhvr>
                                        <p:cTn id="226" dur="500"/>
                                        <p:tgtEl>
                                          <p:spTgt spid="14354"/>
                                        </p:tgtEl>
                                      </p:cBhvr>
                                    </p:animEffect>
                                  </p:childTnLst>
                                </p:cTn>
                              </p:par>
                            </p:childTnLst>
                          </p:cTn>
                        </p:par>
                        <p:par>
                          <p:cTn id="227" fill="hold">
                            <p:stCondLst>
                              <p:cond delay="500"/>
                            </p:stCondLst>
                            <p:childTnLst>
                              <p:par>
                                <p:cTn id="228" presetID="22" presetClass="entr" presetSubtype="8" fill="hold" grpId="0" nodeType="afterEffect">
                                  <p:stCondLst>
                                    <p:cond delay="0"/>
                                  </p:stCondLst>
                                  <p:childTnLst>
                                    <p:set>
                                      <p:cBhvr>
                                        <p:cTn id="229" dur="1" fill="hold">
                                          <p:stCondLst>
                                            <p:cond delay="0"/>
                                          </p:stCondLst>
                                        </p:cTn>
                                        <p:tgtEl>
                                          <p:spTgt spid="2"/>
                                        </p:tgtEl>
                                        <p:attrNameLst>
                                          <p:attrName>style.visibility</p:attrName>
                                        </p:attrNameLst>
                                      </p:cBhvr>
                                      <p:to>
                                        <p:strVal val="visible"/>
                                      </p:to>
                                    </p:set>
                                    <p:animEffect transition="in" filter="wipe(left)">
                                      <p:cBhvr>
                                        <p:cTn id="230" dur="500"/>
                                        <p:tgtEl>
                                          <p:spTgt spid="2"/>
                                        </p:tgtEl>
                                      </p:cBhvr>
                                    </p:animEffect>
                                  </p:childTnLst>
                                </p:cTn>
                              </p:par>
                            </p:childTnLst>
                          </p:cTn>
                        </p:par>
                        <p:par>
                          <p:cTn id="231" fill="hold">
                            <p:stCondLst>
                              <p:cond delay="1000"/>
                            </p:stCondLst>
                            <p:childTnLst>
                              <p:par>
                                <p:cTn id="232" presetID="22" presetClass="entr" presetSubtype="8" fill="hold" grpId="0" nodeType="afterEffect">
                                  <p:stCondLst>
                                    <p:cond delay="0"/>
                                  </p:stCondLst>
                                  <p:childTnLst>
                                    <p:set>
                                      <p:cBhvr>
                                        <p:cTn id="233" dur="1" fill="hold">
                                          <p:stCondLst>
                                            <p:cond delay="0"/>
                                          </p:stCondLst>
                                        </p:cTn>
                                        <p:tgtEl>
                                          <p:spTgt spid="3"/>
                                        </p:tgtEl>
                                        <p:attrNameLst>
                                          <p:attrName>style.visibility</p:attrName>
                                        </p:attrNameLst>
                                      </p:cBhvr>
                                      <p:to>
                                        <p:strVal val="visible"/>
                                      </p:to>
                                    </p:set>
                                    <p:animEffect transition="in" filter="wipe(left)">
                                      <p:cBhvr>
                                        <p:cTn id="234" dur="500"/>
                                        <p:tgtEl>
                                          <p:spTgt spid="3"/>
                                        </p:tgtEl>
                                      </p:cBhvr>
                                    </p:animEffect>
                                  </p:childTnLst>
                                </p:cTn>
                              </p:par>
                            </p:childTnLst>
                          </p:cTn>
                        </p:par>
                        <p:par>
                          <p:cTn id="235" fill="hold">
                            <p:stCondLst>
                              <p:cond delay="1500"/>
                            </p:stCondLst>
                            <p:childTnLst>
                              <p:par>
                                <p:cTn id="236" presetID="22" presetClass="entr" presetSubtype="4" fill="hold" grpId="0" nodeType="afterEffect">
                                  <p:stCondLst>
                                    <p:cond delay="0"/>
                                  </p:stCondLst>
                                  <p:childTnLst>
                                    <p:set>
                                      <p:cBhvr>
                                        <p:cTn id="237" dur="1" fill="hold">
                                          <p:stCondLst>
                                            <p:cond delay="0"/>
                                          </p:stCondLst>
                                        </p:cTn>
                                        <p:tgtEl>
                                          <p:spTgt spid="12"/>
                                        </p:tgtEl>
                                        <p:attrNameLst>
                                          <p:attrName>style.visibility</p:attrName>
                                        </p:attrNameLst>
                                      </p:cBhvr>
                                      <p:to>
                                        <p:strVal val="visible"/>
                                      </p:to>
                                    </p:set>
                                    <p:animEffect transition="in" filter="wipe(down)">
                                      <p:cBhvr>
                                        <p:cTn id="2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24" grpId="0"/>
      <p:bldP spid="27" grpId="0" autoUpdateAnimBg="0"/>
      <p:bldP spid="29" grpId="0" animBg="1"/>
      <p:bldP spid="40" grpId="0" animBg="1"/>
      <p:bldP spid="32" grpId="0" autoUpdateAnimBg="0"/>
      <p:bldP spid="28" grpId="0" animBg="1"/>
      <p:bldP spid="51" grpId="0"/>
      <p:bldP spid="53" grpId="0"/>
      <p:bldP spid="65" grpId="0" animBg="1"/>
      <p:bldP spid="66" grpId="0" animBg="1"/>
      <p:bldP spid="12" grpId="0" animBg="1"/>
      <p:bldP spid="58" grpId="0" animBg="1"/>
      <p:bldP spid="60" grpId="0"/>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1221228" y="3334083"/>
            <a:ext cx="1898182" cy="447387"/>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6" name="矩形 5"/>
          <p:cNvSpPr/>
          <p:nvPr/>
        </p:nvSpPr>
        <p:spPr bwMode="auto">
          <a:xfrm>
            <a:off x="3186532" y="3334082"/>
            <a:ext cx="1476000" cy="463550"/>
          </a:xfrm>
          <a:prstGeom prst="rect">
            <a:avLst/>
          </a:prstGeom>
          <a:solidFill>
            <a:srgbClr val="99FF9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15386" name="Rectangle 3"/>
          <p:cNvSpPr>
            <a:spLocks noGrp="1" noChangeArrowheads="1"/>
          </p:cNvSpPr>
          <p:nvPr>
            <p:ph type="title"/>
          </p:nvPr>
        </p:nvSpPr>
        <p:spPr/>
        <p:txBody>
          <a:bodyPr/>
          <a:lstStyle/>
          <a:p>
            <a:r>
              <a:rPr lang="en-US" altLang="zh-TW" dirty="0"/>
              <a:t>2.2.2 </a:t>
            </a:r>
            <a:r>
              <a:rPr lang="en-US" altLang="zh-TW" dirty="0">
                <a:solidFill>
                  <a:srgbClr val="C00000"/>
                </a:solidFill>
              </a:rPr>
              <a:t>Heat </a:t>
            </a:r>
            <a:r>
              <a:rPr lang="en-US" altLang="zh-TW" dirty="0"/>
              <a:t>Operator – </a:t>
            </a:r>
            <a:r>
              <a:rPr lang="en-US" altLang="zh-TW" dirty="0">
                <a:solidFill>
                  <a:srgbClr val="0000CC"/>
                </a:solidFill>
              </a:rPr>
              <a:t>multi space dimension</a:t>
            </a:r>
          </a:p>
        </p:txBody>
      </p:sp>
      <p:graphicFrame>
        <p:nvGraphicFramePr>
          <p:cNvPr id="476162" name="Object 2"/>
          <p:cNvGraphicFramePr>
            <a:graphicFrameLocks noChangeAspect="1"/>
          </p:cNvGraphicFramePr>
          <p:nvPr>
            <p:extLst>
              <p:ext uri="{D42A27DB-BD31-4B8C-83A1-F6EECF244321}">
                <p14:modId xmlns:p14="http://schemas.microsoft.com/office/powerpoint/2010/main" val="2452178794"/>
              </p:ext>
            </p:extLst>
          </p:nvPr>
        </p:nvGraphicFramePr>
        <p:xfrm>
          <a:off x="335360" y="2420888"/>
          <a:ext cx="1546776" cy="480060"/>
        </p:xfrm>
        <a:graphic>
          <a:graphicData uri="http://schemas.openxmlformats.org/presentationml/2006/ole">
            <mc:AlternateContent xmlns:mc="http://schemas.openxmlformats.org/markup-compatibility/2006">
              <mc:Choice xmlns:v="urn:schemas-microsoft-com:vml" Requires="v">
                <p:oleObj spid="_x0000_s1122843" name="方程式" r:id="rId4" imgW="736560" imgH="228600" progId="Equation.3">
                  <p:embed/>
                </p:oleObj>
              </mc:Choice>
              <mc:Fallback>
                <p:oleObj name="方程式" r:id="rId4" imgW="736560" imgH="228600" progId="Equation.3">
                  <p:embed/>
                  <p:pic>
                    <p:nvPicPr>
                      <p:cNvPr id="0" name=""/>
                      <p:cNvPicPr>
                        <a:picLocks noChangeAspect="1" noChangeArrowheads="1"/>
                      </p:cNvPicPr>
                      <p:nvPr/>
                    </p:nvPicPr>
                    <p:blipFill>
                      <a:blip r:embed="rId5"/>
                      <a:srcRect/>
                      <a:stretch>
                        <a:fillRect/>
                      </a:stretch>
                    </p:blipFill>
                    <p:spPr bwMode="auto">
                      <a:xfrm>
                        <a:off x="335360" y="2420888"/>
                        <a:ext cx="1546776" cy="480060"/>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sp>
        <p:nvSpPr>
          <p:cNvPr id="15387" name="Text Box 4"/>
          <p:cNvSpPr txBox="1">
            <a:spLocks noChangeArrowheads="1"/>
          </p:cNvSpPr>
          <p:nvPr/>
        </p:nvSpPr>
        <p:spPr bwMode="auto">
          <a:xfrm>
            <a:off x="67985" y="672174"/>
            <a:ext cx="46081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pPr>
            <a:r>
              <a:rPr lang="en-US" altLang="zh-TW" dirty="0"/>
              <a:t>multi-dimensional heat operator</a:t>
            </a:r>
            <a:endParaRPr lang="en-US" altLang="zh-TW" i="1" dirty="0"/>
          </a:p>
        </p:txBody>
      </p:sp>
      <p:graphicFrame>
        <p:nvGraphicFramePr>
          <p:cNvPr id="15363" name="Object 5"/>
          <p:cNvGraphicFramePr>
            <a:graphicFrameLocks noChangeAspect="1"/>
          </p:cNvGraphicFramePr>
          <p:nvPr>
            <p:extLst>
              <p:ext uri="{D42A27DB-BD31-4B8C-83A1-F6EECF244321}">
                <p14:modId xmlns:p14="http://schemas.microsoft.com/office/powerpoint/2010/main" val="175657584"/>
              </p:ext>
            </p:extLst>
          </p:nvPr>
        </p:nvGraphicFramePr>
        <p:xfrm>
          <a:off x="551384" y="1543321"/>
          <a:ext cx="1548720" cy="863280"/>
        </p:xfrm>
        <a:graphic>
          <a:graphicData uri="http://schemas.openxmlformats.org/presentationml/2006/ole">
            <mc:AlternateContent xmlns:mc="http://schemas.openxmlformats.org/markup-compatibility/2006">
              <mc:Choice xmlns:v="urn:schemas-microsoft-com:vml" Requires="v">
                <p:oleObj spid="_x0000_s1122844" name="Equation" r:id="rId6" imgW="774360" imgH="431640" progId="Equation.3">
                  <p:embed/>
                </p:oleObj>
              </mc:Choice>
              <mc:Fallback>
                <p:oleObj name="Equation" r:id="rId6" imgW="77436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384" y="1543321"/>
                        <a:ext cx="1548720" cy="863280"/>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aphicFrame>
        <p:nvGraphicFramePr>
          <p:cNvPr id="476166" name="Object 6"/>
          <p:cNvGraphicFramePr>
            <a:graphicFrameLocks noChangeAspect="1"/>
          </p:cNvGraphicFramePr>
          <p:nvPr>
            <p:extLst>
              <p:ext uri="{D42A27DB-BD31-4B8C-83A1-F6EECF244321}">
                <p14:modId xmlns:p14="http://schemas.microsoft.com/office/powerpoint/2010/main" val="3363650088"/>
              </p:ext>
            </p:extLst>
          </p:nvPr>
        </p:nvGraphicFramePr>
        <p:xfrm>
          <a:off x="2839592" y="1557608"/>
          <a:ext cx="1625040" cy="863280"/>
        </p:xfrm>
        <a:graphic>
          <a:graphicData uri="http://schemas.openxmlformats.org/presentationml/2006/ole">
            <mc:AlternateContent xmlns:mc="http://schemas.openxmlformats.org/markup-compatibility/2006">
              <mc:Choice xmlns:v="urn:schemas-microsoft-com:vml" Requires="v">
                <p:oleObj spid="_x0000_s1122845" name="Equation" r:id="rId8" imgW="812520" imgH="431640" progId="Equation.3">
                  <p:embed/>
                </p:oleObj>
              </mc:Choice>
              <mc:Fallback>
                <p:oleObj name="Equation" r:id="rId8" imgW="81252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9592" y="1557608"/>
                        <a:ext cx="1625040" cy="863280"/>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aphicFrame>
        <p:nvGraphicFramePr>
          <p:cNvPr id="476168" name="Object 8"/>
          <p:cNvGraphicFramePr>
            <a:graphicFrameLocks noChangeAspect="1"/>
          </p:cNvGraphicFramePr>
          <p:nvPr>
            <p:extLst>
              <p:ext uri="{D42A27DB-BD31-4B8C-83A1-F6EECF244321}">
                <p14:modId xmlns:p14="http://schemas.microsoft.com/office/powerpoint/2010/main" val="3207775334"/>
              </p:ext>
            </p:extLst>
          </p:nvPr>
        </p:nvGraphicFramePr>
        <p:xfrm>
          <a:off x="890895" y="3797632"/>
          <a:ext cx="3280284" cy="532980"/>
        </p:xfrm>
        <a:graphic>
          <a:graphicData uri="http://schemas.openxmlformats.org/presentationml/2006/ole">
            <mc:AlternateContent xmlns:mc="http://schemas.openxmlformats.org/markup-compatibility/2006">
              <mc:Choice xmlns:v="urn:schemas-microsoft-com:vml" Requires="v">
                <p:oleObj spid="_x0000_s1122846" name="方程式" r:id="rId10" imgW="1562040" imgH="253800" progId="Equation.3">
                  <p:embed/>
                </p:oleObj>
              </mc:Choice>
              <mc:Fallback>
                <p:oleObj name="方程式" r:id="rId10" imgW="1562040" imgH="253800" progId="Equation.3">
                  <p:embed/>
                  <p:pic>
                    <p:nvPicPr>
                      <p:cNvPr id="0" name=""/>
                      <p:cNvPicPr>
                        <a:picLocks noChangeAspect="1" noChangeArrowheads="1"/>
                      </p:cNvPicPr>
                      <p:nvPr/>
                    </p:nvPicPr>
                    <p:blipFill>
                      <a:blip r:embed="rId11"/>
                      <a:srcRect t="-2837" b="-2837"/>
                      <a:stretch>
                        <a:fillRect/>
                      </a:stretch>
                    </p:blipFill>
                    <p:spPr bwMode="auto">
                      <a:xfrm>
                        <a:off x="890895" y="3797632"/>
                        <a:ext cx="3280284" cy="532980"/>
                      </a:xfrm>
                      <a:prstGeom prst="rect">
                        <a:avLst/>
                      </a:prstGeom>
                      <a:solidFill>
                        <a:srgbClr val="CCECFF"/>
                      </a:solidFill>
                    </p:spPr>
                  </p:pic>
                </p:oleObj>
              </mc:Fallback>
            </mc:AlternateContent>
          </a:graphicData>
        </a:graphic>
      </p:graphicFrame>
      <p:graphicFrame>
        <p:nvGraphicFramePr>
          <p:cNvPr id="476169" name="Object 9"/>
          <p:cNvGraphicFramePr>
            <a:graphicFrameLocks noChangeAspect="1"/>
          </p:cNvGraphicFramePr>
          <p:nvPr>
            <p:extLst>
              <p:ext uri="{D42A27DB-BD31-4B8C-83A1-F6EECF244321}">
                <p14:modId xmlns:p14="http://schemas.microsoft.com/office/powerpoint/2010/main" val="4264340004"/>
              </p:ext>
            </p:extLst>
          </p:nvPr>
        </p:nvGraphicFramePr>
        <p:xfrm>
          <a:off x="6168008" y="3210837"/>
          <a:ext cx="2426760" cy="613116"/>
        </p:xfrm>
        <a:graphic>
          <a:graphicData uri="http://schemas.openxmlformats.org/presentationml/2006/ole">
            <mc:AlternateContent xmlns:mc="http://schemas.openxmlformats.org/markup-compatibility/2006">
              <mc:Choice xmlns:v="urn:schemas-microsoft-com:vml" Requires="v">
                <p:oleObj spid="_x0000_s1122847" name="方程式" r:id="rId12" imgW="1155600" imgH="291960" progId="Equation.3">
                  <p:embed/>
                </p:oleObj>
              </mc:Choice>
              <mc:Fallback>
                <p:oleObj name="方程式" r:id="rId12" imgW="1155600" imgH="291960" progId="Equation.3">
                  <p:embed/>
                  <p:pic>
                    <p:nvPicPr>
                      <p:cNvPr id="0" name=""/>
                      <p:cNvPicPr>
                        <a:picLocks noChangeAspect="1" noChangeArrowheads="1"/>
                      </p:cNvPicPr>
                      <p:nvPr/>
                    </p:nvPicPr>
                    <p:blipFill>
                      <a:blip r:embed="rId13"/>
                      <a:srcRect/>
                      <a:stretch>
                        <a:fillRect/>
                      </a:stretch>
                    </p:blipFill>
                    <p:spPr bwMode="auto">
                      <a:xfrm>
                        <a:off x="6168008" y="3210837"/>
                        <a:ext cx="2426760" cy="613116"/>
                      </a:xfrm>
                      <a:prstGeom prst="rect">
                        <a:avLst/>
                      </a:prstGeom>
                      <a:solidFill>
                        <a:srgbClr val="FFCCCC"/>
                      </a:solidFill>
                      <a:extLst/>
                    </p:spPr>
                  </p:pic>
                </p:oleObj>
              </mc:Fallback>
            </mc:AlternateContent>
          </a:graphicData>
        </a:graphic>
      </p:graphicFrame>
      <p:graphicFrame>
        <p:nvGraphicFramePr>
          <p:cNvPr id="476174" name="Object 14"/>
          <p:cNvGraphicFramePr>
            <a:graphicFrameLocks noChangeAspect="1"/>
          </p:cNvGraphicFramePr>
          <p:nvPr>
            <p:extLst>
              <p:ext uri="{D42A27DB-BD31-4B8C-83A1-F6EECF244321}">
                <p14:modId xmlns:p14="http://schemas.microsoft.com/office/powerpoint/2010/main" val="3098156926"/>
              </p:ext>
            </p:extLst>
          </p:nvPr>
        </p:nvGraphicFramePr>
        <p:xfrm>
          <a:off x="7571500" y="6153204"/>
          <a:ext cx="1706292" cy="480060"/>
        </p:xfrm>
        <a:graphic>
          <a:graphicData uri="http://schemas.openxmlformats.org/presentationml/2006/ole">
            <mc:AlternateContent xmlns:mc="http://schemas.openxmlformats.org/markup-compatibility/2006">
              <mc:Choice xmlns:v="urn:schemas-microsoft-com:vml" Requires="v">
                <p:oleObj spid="_x0000_s1122848" name="方程式" r:id="rId14" imgW="812520" imgH="228600" progId="Equation.3">
                  <p:embed/>
                </p:oleObj>
              </mc:Choice>
              <mc:Fallback>
                <p:oleObj name="方程式" r:id="rId14" imgW="812520" imgH="228600" progId="Equation.3">
                  <p:embed/>
                  <p:pic>
                    <p:nvPicPr>
                      <p:cNvPr id="0" name=""/>
                      <p:cNvPicPr>
                        <a:picLocks noChangeAspect="1" noChangeArrowheads="1"/>
                      </p:cNvPicPr>
                      <p:nvPr/>
                    </p:nvPicPr>
                    <p:blipFill>
                      <a:blip r:embed="rId15"/>
                      <a:srcRect t="-3149" r="-5501" b="-3149"/>
                      <a:stretch>
                        <a:fillRect/>
                      </a:stretch>
                    </p:blipFill>
                    <p:spPr bwMode="auto">
                      <a:xfrm>
                        <a:off x="7571500" y="6153204"/>
                        <a:ext cx="1706292" cy="480060"/>
                      </a:xfrm>
                      <a:prstGeom prst="rect">
                        <a:avLst/>
                      </a:prstGeom>
                      <a:solidFill>
                        <a:srgbClr val="FFC000"/>
                      </a:solidFill>
                    </p:spPr>
                  </p:pic>
                </p:oleObj>
              </mc:Fallback>
            </mc:AlternateContent>
          </a:graphicData>
        </a:graphic>
      </p:graphicFrame>
      <p:graphicFrame>
        <p:nvGraphicFramePr>
          <p:cNvPr id="476175" name="Object 15"/>
          <p:cNvGraphicFramePr>
            <a:graphicFrameLocks noChangeAspect="1"/>
          </p:cNvGraphicFramePr>
          <p:nvPr>
            <p:extLst>
              <p:ext uri="{D42A27DB-BD31-4B8C-83A1-F6EECF244321}">
                <p14:modId xmlns:p14="http://schemas.microsoft.com/office/powerpoint/2010/main" val="1554556776"/>
              </p:ext>
            </p:extLst>
          </p:nvPr>
        </p:nvGraphicFramePr>
        <p:xfrm>
          <a:off x="9275660" y="6153208"/>
          <a:ext cx="2292948" cy="452844"/>
        </p:xfrm>
        <a:graphic>
          <a:graphicData uri="http://schemas.openxmlformats.org/presentationml/2006/ole">
            <mc:AlternateContent xmlns:mc="http://schemas.openxmlformats.org/markup-compatibility/2006">
              <mc:Choice xmlns:v="urn:schemas-microsoft-com:vml" Requires="v">
                <p:oleObj spid="_x0000_s1122849" name="方程式" r:id="rId16" imgW="1091880" imgH="215640" progId="Equation.3">
                  <p:embed/>
                </p:oleObj>
              </mc:Choice>
              <mc:Fallback>
                <p:oleObj name="方程式" r:id="rId16" imgW="1091880" imgH="215640" progId="Equation.3">
                  <p:embed/>
                  <p:pic>
                    <p:nvPicPr>
                      <p:cNvPr id="0" name=""/>
                      <p:cNvPicPr>
                        <a:picLocks noChangeAspect="1" noChangeArrowheads="1"/>
                      </p:cNvPicPr>
                      <p:nvPr/>
                    </p:nvPicPr>
                    <p:blipFill>
                      <a:blip r:embed="rId17"/>
                      <a:srcRect t="-6677" b="-3339"/>
                      <a:stretch>
                        <a:fillRect/>
                      </a:stretch>
                    </p:blipFill>
                    <p:spPr bwMode="auto">
                      <a:xfrm>
                        <a:off x="9275660" y="6153208"/>
                        <a:ext cx="2292948" cy="452844"/>
                      </a:xfrm>
                      <a:prstGeom prst="rect">
                        <a:avLst/>
                      </a:prstGeom>
                      <a:solidFill>
                        <a:srgbClr val="FFC000"/>
                      </a:solidFill>
                    </p:spPr>
                  </p:pic>
                </p:oleObj>
              </mc:Fallback>
            </mc:AlternateContent>
          </a:graphicData>
        </a:graphic>
      </p:graphicFrame>
      <p:graphicFrame>
        <p:nvGraphicFramePr>
          <p:cNvPr id="476176" name="Object 16"/>
          <p:cNvGraphicFramePr>
            <a:graphicFrameLocks noChangeAspect="1"/>
          </p:cNvGraphicFramePr>
          <p:nvPr>
            <p:extLst>
              <p:ext uri="{D42A27DB-BD31-4B8C-83A1-F6EECF244321}">
                <p14:modId xmlns:p14="http://schemas.microsoft.com/office/powerpoint/2010/main" val="1945838586"/>
              </p:ext>
            </p:extLst>
          </p:nvPr>
        </p:nvGraphicFramePr>
        <p:xfrm>
          <a:off x="738411" y="4918334"/>
          <a:ext cx="1879200" cy="507600"/>
        </p:xfrm>
        <a:graphic>
          <a:graphicData uri="http://schemas.openxmlformats.org/presentationml/2006/ole">
            <mc:AlternateContent xmlns:mc="http://schemas.openxmlformats.org/markup-compatibility/2006">
              <mc:Choice xmlns:v="urn:schemas-microsoft-com:vml" Requires="v">
                <p:oleObj spid="_x0000_s1122850" name="方程式" r:id="rId18" imgW="939600" imgH="253800" progId="Equation.3">
                  <p:embed/>
                </p:oleObj>
              </mc:Choice>
              <mc:Fallback>
                <p:oleObj name="方程式" r:id="rId18" imgW="939600" imgH="253800" progId="Equation.3">
                  <p:embed/>
                  <p:pic>
                    <p:nvPicPr>
                      <p:cNvPr id="0" name=""/>
                      <p:cNvPicPr>
                        <a:picLocks noChangeAspect="1" noChangeArrowheads="1"/>
                      </p:cNvPicPr>
                      <p:nvPr/>
                    </p:nvPicPr>
                    <p:blipFill>
                      <a:blip r:embed="rId19"/>
                      <a:srcRect t="-2502" b="-2502"/>
                      <a:stretch>
                        <a:fillRect/>
                      </a:stretch>
                    </p:blipFill>
                    <p:spPr bwMode="auto">
                      <a:xfrm>
                        <a:off x="738411" y="4918334"/>
                        <a:ext cx="1879200" cy="507600"/>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aphicFrame>
        <p:nvGraphicFramePr>
          <p:cNvPr id="476177" name="Object 17"/>
          <p:cNvGraphicFramePr>
            <a:graphicFrameLocks noChangeAspect="1"/>
          </p:cNvGraphicFramePr>
          <p:nvPr>
            <p:extLst>
              <p:ext uri="{D42A27DB-BD31-4B8C-83A1-F6EECF244321}">
                <p14:modId xmlns:p14="http://schemas.microsoft.com/office/powerpoint/2010/main" val="654944478"/>
              </p:ext>
            </p:extLst>
          </p:nvPr>
        </p:nvGraphicFramePr>
        <p:xfrm>
          <a:off x="1007866" y="5339540"/>
          <a:ext cx="3377520" cy="863280"/>
        </p:xfrm>
        <a:graphic>
          <a:graphicData uri="http://schemas.openxmlformats.org/presentationml/2006/ole">
            <mc:AlternateContent xmlns:mc="http://schemas.openxmlformats.org/markup-compatibility/2006">
              <mc:Choice xmlns:v="urn:schemas-microsoft-com:vml" Requires="v">
                <p:oleObj spid="_x0000_s1122851" name="方程式" r:id="rId20" imgW="1688760" imgH="431640" progId="Equation.3">
                  <p:embed/>
                </p:oleObj>
              </mc:Choice>
              <mc:Fallback>
                <p:oleObj name="方程式" r:id="rId20" imgW="1688760" imgH="431640" progId="Equation.3">
                  <p:embed/>
                  <p:pic>
                    <p:nvPicPr>
                      <p:cNvPr id="0" name=""/>
                      <p:cNvPicPr>
                        <a:picLocks noChangeAspect="1" noChangeArrowheads="1"/>
                      </p:cNvPicPr>
                      <p:nvPr/>
                    </p:nvPicPr>
                    <p:blipFill>
                      <a:blip r:embed="rId21"/>
                      <a:srcRect/>
                      <a:stretch>
                        <a:fillRect/>
                      </a:stretch>
                    </p:blipFill>
                    <p:spPr bwMode="auto">
                      <a:xfrm>
                        <a:off x="1007866" y="5339540"/>
                        <a:ext cx="3377520" cy="863280"/>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sp>
        <p:nvSpPr>
          <p:cNvPr id="15389" name="Oval 18"/>
          <p:cNvSpPr>
            <a:spLocks noChangeArrowheads="1"/>
          </p:cNvSpPr>
          <p:nvPr/>
        </p:nvSpPr>
        <p:spPr bwMode="auto">
          <a:xfrm>
            <a:off x="5858366" y="1178688"/>
            <a:ext cx="914400" cy="914400"/>
          </a:xfrm>
          <a:prstGeom prst="ellipse">
            <a:avLst/>
          </a:prstGeom>
          <a:solidFill>
            <a:srgbClr val="FFFF00"/>
          </a:solidFill>
          <a:ln w="12700">
            <a:solidFill>
              <a:schemeClr val="tx1"/>
            </a:solidFill>
            <a:round/>
            <a:headEnd/>
            <a:tailEnd/>
          </a:ln>
        </p:spPr>
        <p:txBody>
          <a:bodyPr wrap="none" anchor="ctr"/>
          <a:lstStyle/>
          <a:p>
            <a:pPr eaLnBrk="0" hangingPunct="0"/>
            <a:endParaRPr lang="zh-TW" altLang="en-US"/>
          </a:p>
        </p:txBody>
      </p:sp>
      <p:grpSp>
        <p:nvGrpSpPr>
          <p:cNvPr id="15390" name="Group 19"/>
          <p:cNvGrpSpPr>
            <a:grpSpLocks/>
          </p:cNvGrpSpPr>
          <p:nvPr/>
        </p:nvGrpSpPr>
        <p:grpSpPr bwMode="auto">
          <a:xfrm>
            <a:off x="6724373" y="1260871"/>
            <a:ext cx="447675" cy="365125"/>
            <a:chOff x="5540" y="1152"/>
            <a:chExt cx="282" cy="230"/>
          </a:xfrm>
        </p:grpSpPr>
        <p:sp>
          <p:nvSpPr>
            <p:cNvPr id="15399" name="Line 20"/>
            <p:cNvSpPr>
              <a:spLocks noChangeShapeType="1"/>
            </p:cNvSpPr>
            <p:nvPr/>
          </p:nvSpPr>
          <p:spPr bwMode="auto">
            <a:xfrm flipV="1">
              <a:off x="5540" y="1152"/>
              <a:ext cx="172" cy="11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15384" name="Object 21"/>
            <p:cNvGraphicFramePr>
              <a:graphicFrameLocks noChangeAspect="1"/>
            </p:cNvGraphicFramePr>
            <p:nvPr>
              <p:extLst>
                <p:ext uri="{D42A27DB-BD31-4B8C-83A1-F6EECF244321}">
                  <p14:modId xmlns:p14="http://schemas.microsoft.com/office/powerpoint/2010/main" val="1805674050"/>
                </p:ext>
              </p:extLst>
            </p:nvPr>
          </p:nvGraphicFramePr>
          <p:xfrm>
            <a:off x="5662" y="1222"/>
            <a:ext cx="160" cy="160"/>
          </p:xfrm>
          <a:graphic>
            <a:graphicData uri="http://schemas.openxmlformats.org/presentationml/2006/ole">
              <mc:AlternateContent xmlns:mc="http://schemas.openxmlformats.org/markup-compatibility/2006">
                <mc:Choice xmlns:v="urn:schemas-microsoft-com:vml" Requires="v">
                  <p:oleObj spid="_x0000_s1122852" name="Equation" r:id="rId22" imgW="126720" imgH="126720" progId="Equation.3">
                    <p:embed/>
                  </p:oleObj>
                </mc:Choice>
                <mc:Fallback>
                  <p:oleObj name="Equation" r:id="rId22" imgW="126720" imgH="12672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t="-2835" r="-9830" b="-2835"/>
                        <a:stretch>
                          <a:fillRect/>
                        </a:stretch>
                      </p:blipFill>
                      <p:spPr bwMode="auto">
                        <a:xfrm>
                          <a:off x="5662" y="1222"/>
                          <a:ext cx="160" cy="160"/>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pSp>
      <p:grpSp>
        <p:nvGrpSpPr>
          <p:cNvPr id="15393" name="Group 37"/>
          <p:cNvGrpSpPr>
            <a:grpSpLocks/>
          </p:cNvGrpSpPr>
          <p:nvPr/>
        </p:nvGrpSpPr>
        <p:grpSpPr bwMode="auto">
          <a:xfrm>
            <a:off x="5045245" y="1496942"/>
            <a:ext cx="868363" cy="390526"/>
            <a:chOff x="3696" y="1642"/>
            <a:chExt cx="547" cy="246"/>
          </a:xfrm>
        </p:grpSpPr>
        <p:graphicFrame>
          <p:nvGraphicFramePr>
            <p:cNvPr id="15380" name="Object 38"/>
            <p:cNvGraphicFramePr>
              <a:graphicFrameLocks noChangeAspect="1"/>
            </p:cNvGraphicFramePr>
            <p:nvPr>
              <p:extLst>
                <p:ext uri="{D42A27DB-BD31-4B8C-83A1-F6EECF244321}">
                  <p14:modId xmlns:p14="http://schemas.microsoft.com/office/powerpoint/2010/main" val="2766161478"/>
                </p:ext>
              </p:extLst>
            </p:nvPr>
          </p:nvGraphicFramePr>
          <p:xfrm>
            <a:off x="3696" y="1642"/>
            <a:ext cx="317" cy="246"/>
          </p:xfrm>
          <a:graphic>
            <a:graphicData uri="http://schemas.openxmlformats.org/presentationml/2006/ole">
              <mc:AlternateContent xmlns:mc="http://schemas.openxmlformats.org/markup-compatibility/2006">
                <mc:Choice xmlns:v="urn:schemas-microsoft-com:vml" Requires="v">
                  <p:oleObj spid="_x0000_s1122853" name="方程式" r:id="rId24" imgW="228600" imgH="177480" progId="Equation.3">
                    <p:embed/>
                  </p:oleObj>
                </mc:Choice>
                <mc:Fallback>
                  <p:oleObj name="方程式" r:id="rId24" imgW="228600" imgH="177480" progId="Equation.3">
                    <p:embed/>
                    <p:pic>
                      <p:nvPicPr>
                        <p:cNvPr id="0" name=""/>
                        <p:cNvPicPr>
                          <a:picLocks noChangeAspect="1" noChangeArrowheads="1"/>
                        </p:cNvPicPr>
                        <p:nvPr/>
                      </p:nvPicPr>
                      <p:blipFill>
                        <a:blip r:embed="rId25"/>
                        <a:srcRect t="-3149" r="-9860" b="-3149"/>
                        <a:stretch>
                          <a:fillRect/>
                        </a:stretch>
                      </p:blipFill>
                      <p:spPr bwMode="auto">
                        <a:xfrm>
                          <a:off x="3696" y="1642"/>
                          <a:ext cx="317" cy="246"/>
                        </a:xfrm>
                        <a:prstGeom prst="rect">
                          <a:avLst/>
                        </a:prstGeom>
                        <a:noFill/>
                      </p:spPr>
                    </p:pic>
                  </p:oleObj>
                </mc:Fallback>
              </mc:AlternateContent>
            </a:graphicData>
          </a:graphic>
        </p:graphicFrame>
        <p:cxnSp>
          <p:nvCxnSpPr>
            <p:cNvPr id="15395" name="AutoShape 39"/>
            <p:cNvCxnSpPr>
              <a:cxnSpLocks noChangeShapeType="1"/>
            </p:cNvCxnSpPr>
            <p:nvPr/>
          </p:nvCxnSpPr>
          <p:spPr bwMode="auto">
            <a:xfrm>
              <a:off x="3978" y="1730"/>
              <a:ext cx="265" cy="86"/>
            </a:xfrm>
            <a:prstGeom prst="curvedConnector3">
              <a:avLst>
                <a:gd name="adj1" fmla="val 50000"/>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grpSp>
      <p:graphicFrame>
        <p:nvGraphicFramePr>
          <p:cNvPr id="15376" name="Object 40"/>
          <p:cNvGraphicFramePr>
            <a:graphicFrameLocks noChangeAspect="1"/>
          </p:cNvGraphicFramePr>
          <p:nvPr>
            <p:extLst>
              <p:ext uri="{D42A27DB-BD31-4B8C-83A1-F6EECF244321}">
                <p14:modId xmlns:p14="http://schemas.microsoft.com/office/powerpoint/2010/main" val="1670999900"/>
              </p:ext>
            </p:extLst>
          </p:nvPr>
        </p:nvGraphicFramePr>
        <p:xfrm>
          <a:off x="6153646" y="1491431"/>
          <a:ext cx="362736" cy="362736"/>
        </p:xfrm>
        <a:graphic>
          <a:graphicData uri="http://schemas.openxmlformats.org/presentationml/2006/ole">
            <mc:AlternateContent xmlns:mc="http://schemas.openxmlformats.org/markup-compatibility/2006">
              <mc:Choice xmlns:v="urn:schemas-microsoft-com:vml" Requires="v">
                <p:oleObj spid="_x0000_s1122854" name="Equation" r:id="rId26" imgW="164880" imgH="164880" progId="Equation.3">
                  <p:embed/>
                </p:oleObj>
              </mc:Choice>
              <mc:Fallback>
                <p:oleObj name="Equation" r:id="rId26" imgW="164880" imgH="16488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t="-2184" r="-10918" b="-2184"/>
                      <a:stretch>
                        <a:fillRect/>
                      </a:stretch>
                    </p:blipFill>
                    <p:spPr bwMode="auto">
                      <a:xfrm>
                        <a:off x="6153646" y="1491431"/>
                        <a:ext cx="362736" cy="362736"/>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476202" name="Object 42"/>
          <p:cNvGraphicFramePr>
            <a:graphicFrameLocks noChangeAspect="1"/>
          </p:cNvGraphicFramePr>
          <p:nvPr>
            <p:extLst>
              <p:ext uri="{D42A27DB-BD31-4B8C-83A1-F6EECF244321}">
                <p14:modId xmlns:p14="http://schemas.microsoft.com/office/powerpoint/2010/main" val="1405558776"/>
              </p:ext>
            </p:extLst>
          </p:nvPr>
        </p:nvGraphicFramePr>
        <p:xfrm>
          <a:off x="6560858" y="4546462"/>
          <a:ext cx="5546772" cy="693252"/>
        </p:xfrm>
        <a:graphic>
          <a:graphicData uri="http://schemas.openxmlformats.org/presentationml/2006/ole">
            <mc:AlternateContent xmlns:mc="http://schemas.openxmlformats.org/markup-compatibility/2006">
              <mc:Choice xmlns:v="urn:schemas-microsoft-com:vml" Requires="v">
                <p:oleObj spid="_x0000_s1122855" name="方程式" r:id="rId28" imgW="2641320" imgH="330120" progId="Equation.3">
                  <p:embed/>
                </p:oleObj>
              </mc:Choice>
              <mc:Fallback>
                <p:oleObj name="方程式" r:id="rId28" imgW="2641320" imgH="330120" progId="Equation.3">
                  <p:embed/>
                  <p:pic>
                    <p:nvPicPr>
                      <p:cNvPr id="0" name=""/>
                      <p:cNvPicPr>
                        <a:picLocks noChangeAspect="1" noChangeArrowheads="1"/>
                      </p:cNvPicPr>
                      <p:nvPr/>
                    </p:nvPicPr>
                    <p:blipFill>
                      <a:blip r:embed="rId29"/>
                      <a:srcRect/>
                      <a:stretch>
                        <a:fillRect/>
                      </a:stretch>
                    </p:blipFill>
                    <p:spPr bwMode="auto">
                      <a:xfrm>
                        <a:off x="6560858" y="4546462"/>
                        <a:ext cx="5546772" cy="693252"/>
                      </a:xfrm>
                      <a:prstGeom prst="rect">
                        <a:avLst/>
                      </a:prstGeom>
                      <a:solidFill>
                        <a:srgbClr val="FFCCCC"/>
                      </a:solidFill>
                      <a:extLst/>
                    </p:spPr>
                  </p:pic>
                </p:oleObj>
              </mc:Fallback>
            </mc:AlternateContent>
          </a:graphicData>
        </a:graphic>
      </p:graphicFrame>
      <p:sp>
        <p:nvSpPr>
          <p:cNvPr id="5" name="投影片編號版面配置區 4"/>
          <p:cNvSpPr>
            <a:spLocks noGrp="1"/>
          </p:cNvSpPr>
          <p:nvPr>
            <p:ph type="sldNum" sz="quarter" idx="10"/>
          </p:nvPr>
        </p:nvSpPr>
        <p:spPr/>
        <p:txBody>
          <a:bodyPr/>
          <a:lstStyle/>
          <a:p>
            <a:pPr>
              <a:defRPr/>
            </a:pPr>
            <a:fld id="{F4C3976D-8D47-445A-BD61-2F2C1E2596C6}" type="slidenum">
              <a:rPr lang="en-US" altLang="zh-TW" smtClean="0"/>
              <a:pPr>
                <a:defRPr/>
              </a:pPr>
              <a:t>17</a:t>
            </a:fld>
            <a:endParaRPr lang="en-US" altLang="zh-TW" dirty="0"/>
          </a:p>
        </p:txBody>
      </p:sp>
      <p:sp>
        <p:nvSpPr>
          <p:cNvPr id="40" name="圓柱 39"/>
          <p:cNvSpPr/>
          <p:nvPr/>
        </p:nvSpPr>
        <p:spPr>
          <a:xfrm rot="3977541">
            <a:off x="9105951" y="582677"/>
            <a:ext cx="997985" cy="2377930"/>
          </a:xfrm>
          <a:prstGeom prst="can">
            <a:avLst>
              <a:gd name="adj" fmla="val 42128"/>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aphicFrame>
        <p:nvGraphicFramePr>
          <p:cNvPr id="41" name="Object 30"/>
          <p:cNvGraphicFramePr>
            <a:graphicFrameLocks noChangeAspect="1"/>
          </p:cNvGraphicFramePr>
          <p:nvPr>
            <p:extLst>
              <p:ext uri="{D42A27DB-BD31-4B8C-83A1-F6EECF244321}">
                <p14:modId xmlns:p14="http://schemas.microsoft.com/office/powerpoint/2010/main" val="2492384848"/>
              </p:ext>
            </p:extLst>
          </p:nvPr>
        </p:nvGraphicFramePr>
        <p:xfrm>
          <a:off x="10786008" y="992158"/>
          <a:ext cx="253440" cy="354960"/>
        </p:xfrm>
        <a:graphic>
          <a:graphicData uri="http://schemas.openxmlformats.org/presentationml/2006/ole">
            <mc:AlternateContent xmlns:mc="http://schemas.openxmlformats.org/markup-compatibility/2006">
              <mc:Choice xmlns:v="urn:schemas-microsoft-com:vml" Requires="v">
                <p:oleObj spid="_x0000_s1122856" name="Equation" r:id="rId30" imgW="126720" imgH="177480" progId="Equation.3">
                  <p:embed/>
                </p:oleObj>
              </mc:Choice>
              <mc:Fallback>
                <p:oleObj name="Equation" r:id="rId30" imgW="126720" imgH="177480"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t="-2835" r="-9830" b="-2835"/>
                      <a:stretch>
                        <a:fillRect/>
                      </a:stretch>
                    </p:blipFill>
                    <p:spPr bwMode="auto">
                      <a:xfrm>
                        <a:off x="10786008" y="992158"/>
                        <a:ext cx="253440" cy="354960"/>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aphicFrame>
        <p:nvGraphicFramePr>
          <p:cNvPr id="42" name="Object 31"/>
          <p:cNvGraphicFramePr>
            <a:graphicFrameLocks noChangeAspect="1"/>
          </p:cNvGraphicFramePr>
          <p:nvPr>
            <p:extLst>
              <p:ext uri="{D42A27DB-BD31-4B8C-83A1-F6EECF244321}">
                <p14:modId xmlns:p14="http://schemas.microsoft.com/office/powerpoint/2010/main" val="1520071120"/>
              </p:ext>
            </p:extLst>
          </p:nvPr>
        </p:nvGraphicFramePr>
        <p:xfrm>
          <a:off x="7464152" y="1840841"/>
          <a:ext cx="253440" cy="354960"/>
        </p:xfrm>
        <a:graphic>
          <a:graphicData uri="http://schemas.openxmlformats.org/presentationml/2006/ole">
            <mc:AlternateContent xmlns:mc="http://schemas.openxmlformats.org/markup-compatibility/2006">
              <mc:Choice xmlns:v="urn:schemas-microsoft-com:vml" Requires="v">
                <p:oleObj spid="_x0000_s1122857" name="Equation" r:id="rId32" imgW="126720" imgH="177480" progId="Equation.3">
                  <p:embed/>
                </p:oleObj>
              </mc:Choice>
              <mc:Fallback>
                <p:oleObj name="Equation" r:id="rId32" imgW="126720" imgH="177480"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t="-2835" r="-9830" b="-2835"/>
                      <a:stretch>
                        <a:fillRect/>
                      </a:stretch>
                    </p:blipFill>
                    <p:spPr bwMode="auto">
                      <a:xfrm>
                        <a:off x="7464152" y="1840841"/>
                        <a:ext cx="253440" cy="354960"/>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aphicFrame>
        <p:nvGraphicFramePr>
          <p:cNvPr id="43" name="Object 33"/>
          <p:cNvGraphicFramePr>
            <a:graphicFrameLocks noChangeAspect="1"/>
          </p:cNvGraphicFramePr>
          <p:nvPr>
            <p:extLst>
              <p:ext uri="{D42A27DB-BD31-4B8C-83A1-F6EECF244321}">
                <p14:modId xmlns:p14="http://schemas.microsoft.com/office/powerpoint/2010/main" val="405883759"/>
              </p:ext>
            </p:extLst>
          </p:nvPr>
        </p:nvGraphicFramePr>
        <p:xfrm>
          <a:off x="10313723" y="1996740"/>
          <a:ext cx="253440" cy="354960"/>
        </p:xfrm>
        <a:graphic>
          <a:graphicData uri="http://schemas.openxmlformats.org/presentationml/2006/ole">
            <mc:AlternateContent xmlns:mc="http://schemas.openxmlformats.org/markup-compatibility/2006">
              <mc:Choice xmlns:v="urn:schemas-microsoft-com:vml" Requires="v">
                <p:oleObj spid="_x0000_s1122858" name="Equation" r:id="rId33" imgW="126720" imgH="177480" progId="Equation.3">
                  <p:embed/>
                </p:oleObj>
              </mc:Choice>
              <mc:Fallback>
                <p:oleObj name="Equation" r:id="rId33" imgW="126720" imgH="177480"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t="-2835" r="-9830" b="-2835"/>
                      <a:stretch>
                        <a:fillRect/>
                      </a:stretch>
                    </p:blipFill>
                    <p:spPr bwMode="auto">
                      <a:xfrm>
                        <a:off x="10313723" y="1996740"/>
                        <a:ext cx="253440" cy="354960"/>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aphicFrame>
        <p:nvGraphicFramePr>
          <p:cNvPr id="44" name="Object 34"/>
          <p:cNvGraphicFramePr>
            <a:graphicFrameLocks noChangeAspect="1"/>
          </p:cNvGraphicFramePr>
          <p:nvPr>
            <p:extLst>
              <p:ext uri="{D42A27DB-BD31-4B8C-83A1-F6EECF244321}">
                <p14:modId xmlns:p14="http://schemas.microsoft.com/office/powerpoint/2010/main" val="921432304"/>
              </p:ext>
            </p:extLst>
          </p:nvPr>
        </p:nvGraphicFramePr>
        <p:xfrm>
          <a:off x="10541043" y="2122669"/>
          <a:ext cx="507600" cy="253440"/>
        </p:xfrm>
        <a:graphic>
          <a:graphicData uri="http://schemas.openxmlformats.org/presentationml/2006/ole">
            <mc:AlternateContent xmlns:mc="http://schemas.openxmlformats.org/markup-compatibility/2006">
              <mc:Choice xmlns:v="urn:schemas-microsoft-com:vml" Requires="v">
                <p:oleObj spid="_x0000_s1122859" name="Equation" r:id="rId34" imgW="253800" imgH="126720" progId="Equation.3">
                  <p:embed/>
                </p:oleObj>
              </mc:Choice>
              <mc:Fallback>
                <p:oleObj name="Equation" r:id="rId34" imgW="253800" imgH="126720" progId="Equation.3">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t="-2841" r="-9929" b="-2841"/>
                      <a:stretch>
                        <a:fillRect/>
                      </a:stretch>
                    </p:blipFill>
                    <p:spPr bwMode="auto">
                      <a:xfrm>
                        <a:off x="10541043" y="2122669"/>
                        <a:ext cx="507600" cy="253440"/>
                      </a:xfrm>
                      <a:prstGeom prst="rect">
                        <a:avLst/>
                      </a:prstGeom>
                      <a:noFill/>
                      <a:extLst>
                        <a:ext uri="{909E8E84-426E-40DD-AFC4-6F175D3DCCD1}">
                          <a14:hiddenFill xmlns:a14="http://schemas.microsoft.com/office/drawing/2010/main">
                            <a:solidFill>
                              <a:srgbClr val="99FF99"/>
                            </a:solidFill>
                          </a14:hiddenFill>
                        </a:ext>
                      </a:extLst>
                    </p:spPr>
                  </p:pic>
                </p:oleObj>
              </mc:Fallback>
            </mc:AlternateContent>
          </a:graphicData>
        </a:graphic>
      </p:graphicFrame>
      <p:graphicFrame>
        <p:nvGraphicFramePr>
          <p:cNvPr id="45" name="Object 35"/>
          <p:cNvGraphicFramePr>
            <a:graphicFrameLocks noChangeAspect="1"/>
          </p:cNvGraphicFramePr>
          <p:nvPr>
            <p:extLst>
              <p:ext uri="{D42A27DB-BD31-4B8C-83A1-F6EECF244321}">
                <p14:modId xmlns:p14="http://schemas.microsoft.com/office/powerpoint/2010/main" val="944941383"/>
              </p:ext>
            </p:extLst>
          </p:nvPr>
        </p:nvGraphicFramePr>
        <p:xfrm>
          <a:off x="11041969" y="992158"/>
          <a:ext cx="532800" cy="457200"/>
        </p:xfrm>
        <a:graphic>
          <a:graphicData uri="http://schemas.openxmlformats.org/presentationml/2006/ole">
            <mc:AlternateContent xmlns:mc="http://schemas.openxmlformats.org/markup-compatibility/2006">
              <mc:Choice xmlns:v="urn:schemas-microsoft-com:vml" Requires="v">
                <p:oleObj spid="_x0000_s1122860" name="Equation" r:id="rId36" imgW="266400" imgH="228600" progId="Equation.3">
                  <p:embed/>
                </p:oleObj>
              </mc:Choice>
              <mc:Fallback>
                <p:oleObj name="Equation" r:id="rId36" imgW="266400" imgH="228600" progId="Equation.3">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t="-3149" r="-9459" b="-3149"/>
                      <a:stretch>
                        <a:fillRect/>
                      </a:stretch>
                    </p:blipFill>
                    <p:spPr bwMode="auto">
                      <a:xfrm>
                        <a:off x="11041969" y="992158"/>
                        <a:ext cx="532800" cy="457200"/>
                      </a:xfrm>
                      <a:prstGeom prst="rect">
                        <a:avLst/>
                      </a:prstGeom>
                      <a:noFill/>
                      <a:extLst>
                        <a:ext uri="{909E8E84-426E-40DD-AFC4-6F175D3DCCD1}">
                          <a14:hiddenFill xmlns:a14="http://schemas.microsoft.com/office/drawing/2010/main">
                            <a:solidFill>
                              <a:srgbClr val="99FF99"/>
                            </a:solidFill>
                          </a14:hiddenFill>
                        </a:ext>
                      </a:extLst>
                    </p:spPr>
                  </p:pic>
                </p:oleObj>
              </mc:Fallback>
            </mc:AlternateContent>
          </a:graphicData>
        </a:graphic>
      </p:graphicFrame>
      <p:graphicFrame>
        <p:nvGraphicFramePr>
          <p:cNvPr id="46" name="Object 36"/>
          <p:cNvGraphicFramePr>
            <a:graphicFrameLocks noChangeAspect="1"/>
          </p:cNvGraphicFramePr>
          <p:nvPr>
            <p:extLst>
              <p:ext uri="{D42A27DB-BD31-4B8C-83A1-F6EECF244321}">
                <p14:modId xmlns:p14="http://schemas.microsoft.com/office/powerpoint/2010/main" val="296158823"/>
              </p:ext>
            </p:extLst>
          </p:nvPr>
        </p:nvGraphicFramePr>
        <p:xfrm>
          <a:off x="7675885" y="1852659"/>
          <a:ext cx="710640" cy="457200"/>
        </p:xfrm>
        <a:graphic>
          <a:graphicData uri="http://schemas.openxmlformats.org/presentationml/2006/ole">
            <mc:AlternateContent xmlns:mc="http://schemas.openxmlformats.org/markup-compatibility/2006">
              <mc:Choice xmlns:v="urn:schemas-microsoft-com:vml" Requires="v">
                <p:oleObj spid="_x0000_s1122861" name="方程式" r:id="rId38" imgW="355320" imgH="228600" progId="Equation.3">
                  <p:embed/>
                </p:oleObj>
              </mc:Choice>
              <mc:Fallback>
                <p:oleObj name="方程式" r:id="rId38" imgW="355320" imgH="228600" progId="Equation.3">
                  <p:embed/>
                  <p:pic>
                    <p:nvPicPr>
                      <p:cNvPr id="0" name=""/>
                      <p:cNvPicPr>
                        <a:picLocks noChangeAspect="1" noChangeArrowheads="1"/>
                      </p:cNvPicPr>
                      <p:nvPr/>
                    </p:nvPicPr>
                    <p:blipFill>
                      <a:blip r:embed="rId39"/>
                      <a:srcRect t="-3149" r="-9775" b="-3149"/>
                      <a:stretch>
                        <a:fillRect/>
                      </a:stretch>
                    </p:blipFill>
                    <p:spPr bwMode="auto">
                      <a:xfrm>
                        <a:off x="7675885" y="1852659"/>
                        <a:ext cx="710640" cy="457200"/>
                      </a:xfrm>
                      <a:prstGeom prst="rect">
                        <a:avLst/>
                      </a:prstGeom>
                      <a:noFill/>
                      <a:extLst>
                        <a:ext uri="{909E8E84-426E-40DD-AFC4-6F175D3DCCD1}">
                          <a14:hiddenFill xmlns:a14="http://schemas.microsoft.com/office/drawing/2010/main">
                            <a:solidFill>
                              <a:srgbClr val="99FF99"/>
                            </a:solidFill>
                          </a14:hiddenFill>
                        </a:ext>
                      </a:extLst>
                    </p:spPr>
                  </p:pic>
                </p:oleObj>
              </mc:Fallback>
            </mc:AlternateContent>
          </a:graphicData>
        </a:graphic>
      </p:graphicFrame>
      <p:graphicFrame>
        <p:nvGraphicFramePr>
          <p:cNvPr id="47" name="Object 41"/>
          <p:cNvGraphicFramePr>
            <a:graphicFrameLocks noChangeAspect="1"/>
          </p:cNvGraphicFramePr>
          <p:nvPr>
            <p:extLst>
              <p:ext uri="{D42A27DB-BD31-4B8C-83A1-F6EECF244321}">
                <p14:modId xmlns:p14="http://schemas.microsoft.com/office/powerpoint/2010/main" val="2569089393"/>
              </p:ext>
            </p:extLst>
          </p:nvPr>
        </p:nvGraphicFramePr>
        <p:xfrm>
          <a:off x="9483619" y="1406163"/>
          <a:ext cx="362736" cy="446688"/>
        </p:xfrm>
        <a:graphic>
          <a:graphicData uri="http://schemas.openxmlformats.org/presentationml/2006/ole">
            <mc:AlternateContent xmlns:mc="http://schemas.openxmlformats.org/markup-compatibility/2006">
              <mc:Choice xmlns:v="urn:schemas-microsoft-com:vml" Requires="v">
                <p:oleObj spid="_x0000_s1122862" name="Equation" r:id="rId40" imgW="164880" imgH="203040" progId="Equation.3">
                  <p:embed/>
                </p:oleObj>
              </mc:Choice>
              <mc:Fallback>
                <p:oleObj name="Equation" r:id="rId40" imgW="164880" imgH="203040" progId="Equation.3">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t="-3149" r="-9860" b="-3149"/>
                      <a:stretch>
                        <a:fillRect/>
                      </a:stretch>
                    </p:blipFill>
                    <p:spPr bwMode="auto">
                      <a:xfrm>
                        <a:off x="9483619" y="1406163"/>
                        <a:ext cx="362736" cy="446688"/>
                      </a:xfrm>
                      <a:prstGeom prst="rect">
                        <a:avLst/>
                      </a:prstGeom>
                      <a:noFill/>
                      <a:extLst/>
                    </p:spPr>
                  </p:pic>
                </p:oleObj>
              </mc:Fallback>
            </mc:AlternateContent>
          </a:graphicData>
        </a:graphic>
      </p:graphicFrame>
      <p:grpSp>
        <p:nvGrpSpPr>
          <p:cNvPr id="48" name="群組 36"/>
          <p:cNvGrpSpPr>
            <a:grpSpLocks/>
          </p:cNvGrpSpPr>
          <p:nvPr/>
        </p:nvGrpSpPr>
        <p:grpSpPr bwMode="auto">
          <a:xfrm rot="1406110">
            <a:off x="8248469" y="1872466"/>
            <a:ext cx="985942" cy="569261"/>
            <a:chOff x="233569" y="1011612"/>
            <a:chExt cx="511272" cy="265960"/>
          </a:xfrm>
        </p:grpSpPr>
        <p:sp>
          <p:nvSpPr>
            <p:cNvPr id="49" name="橢圓 48"/>
            <p:cNvSpPr/>
            <p:nvPr/>
          </p:nvSpPr>
          <p:spPr>
            <a:xfrm rot="2640000">
              <a:off x="233569" y="1019634"/>
              <a:ext cx="503333" cy="253295"/>
            </a:xfrm>
            <a:prstGeom prst="ellipse">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5400000" scaled="1"/>
              <a:tileRect/>
            </a:gra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0" name="弧形 49"/>
            <p:cNvSpPr/>
            <p:nvPr/>
          </p:nvSpPr>
          <p:spPr>
            <a:xfrm rot="7920873">
              <a:off x="359401" y="892131"/>
              <a:ext cx="265960" cy="504921"/>
            </a:xfrm>
            <a:prstGeom prst="arc">
              <a:avLst>
                <a:gd name="adj1" fmla="val 16200000"/>
                <a:gd name="adj2" fmla="val 506924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grpSp>
      <p:graphicFrame>
        <p:nvGraphicFramePr>
          <p:cNvPr id="51" name="Object 45"/>
          <p:cNvGraphicFramePr>
            <a:graphicFrameLocks noChangeAspect="1"/>
          </p:cNvGraphicFramePr>
          <p:nvPr>
            <p:extLst>
              <p:ext uri="{D42A27DB-BD31-4B8C-83A1-F6EECF244321}">
                <p14:modId xmlns:p14="http://schemas.microsoft.com/office/powerpoint/2010/main" val="1803334306"/>
              </p:ext>
            </p:extLst>
          </p:nvPr>
        </p:nvGraphicFramePr>
        <p:xfrm>
          <a:off x="8623175" y="2103242"/>
          <a:ext cx="362736" cy="362736"/>
        </p:xfrm>
        <a:graphic>
          <a:graphicData uri="http://schemas.openxmlformats.org/presentationml/2006/ole">
            <mc:AlternateContent xmlns:mc="http://schemas.openxmlformats.org/markup-compatibility/2006">
              <mc:Choice xmlns:v="urn:schemas-microsoft-com:vml" Requires="v">
                <p:oleObj spid="_x0000_s1122863" name="方程式" r:id="rId42" imgW="164880" imgH="164880" progId="Equation.3">
                  <p:embed/>
                </p:oleObj>
              </mc:Choice>
              <mc:Fallback>
                <p:oleObj name="方程式" r:id="rId42" imgW="164880" imgH="164880" progId="Equation.3">
                  <p:embed/>
                  <p:pic>
                    <p:nvPicPr>
                      <p:cNvPr id="0" name=""/>
                      <p:cNvPicPr>
                        <a:picLocks noChangeAspect="1" noChangeArrowheads="1"/>
                      </p:cNvPicPr>
                      <p:nvPr/>
                    </p:nvPicPr>
                    <p:blipFill>
                      <a:blip r:embed="rId43"/>
                      <a:srcRect t="-2184" r="-10918" b="-2184"/>
                      <a:stretch>
                        <a:fillRect/>
                      </a:stretch>
                    </p:blipFill>
                    <p:spPr bwMode="auto">
                      <a:xfrm>
                        <a:off x="8623175" y="2103242"/>
                        <a:ext cx="362736" cy="362736"/>
                      </a:xfrm>
                      <a:prstGeom prst="rect">
                        <a:avLst/>
                      </a:prstGeom>
                      <a:noFill/>
                      <a:extLst/>
                    </p:spPr>
                  </p:pic>
                </p:oleObj>
              </mc:Fallback>
            </mc:AlternateContent>
          </a:graphicData>
        </a:graphic>
      </p:graphicFrame>
      <p:cxnSp>
        <p:nvCxnSpPr>
          <p:cNvPr id="52" name="直線單箭頭接點 51"/>
          <p:cNvCxnSpPr>
            <a:cxnSpLocks/>
            <a:endCxn id="41" idx="1"/>
          </p:cNvCxnSpPr>
          <p:nvPr/>
        </p:nvCxnSpPr>
        <p:spPr>
          <a:xfrm flipV="1">
            <a:off x="10430954" y="1169638"/>
            <a:ext cx="355054" cy="176626"/>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3" name="直線單箭頭接點 52"/>
          <p:cNvCxnSpPr>
            <a:cxnSpLocks/>
          </p:cNvCxnSpPr>
          <p:nvPr/>
        </p:nvCxnSpPr>
        <p:spPr>
          <a:xfrm>
            <a:off x="10159281" y="1867566"/>
            <a:ext cx="154444" cy="343253"/>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4" name="直線單箭頭接點 53"/>
          <p:cNvCxnSpPr>
            <a:cxnSpLocks/>
          </p:cNvCxnSpPr>
          <p:nvPr/>
        </p:nvCxnSpPr>
        <p:spPr>
          <a:xfrm flipV="1">
            <a:off x="8196209" y="2200883"/>
            <a:ext cx="469066" cy="203186"/>
          </a:xfrm>
          <a:prstGeom prst="straightConnector1">
            <a:avLst/>
          </a:prstGeom>
          <a:ln w="28575">
            <a:solidFill>
              <a:schemeClr val="tx1"/>
            </a:solidFill>
            <a:prstDash val="sysDot"/>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a:cxnSpLocks/>
          </p:cNvCxnSpPr>
          <p:nvPr/>
        </p:nvCxnSpPr>
        <p:spPr bwMode="auto">
          <a:xfrm flipV="1">
            <a:off x="8344898" y="924362"/>
            <a:ext cx="1759245" cy="772463"/>
          </a:xfrm>
          <a:prstGeom prst="straightConnector1">
            <a:avLst/>
          </a:prstGeom>
          <a:solidFill>
            <a:schemeClr val="accent1"/>
          </a:solidFill>
          <a:ln w="28575" cap="flat" cmpd="sng" algn="ctr">
            <a:solidFill>
              <a:srgbClr val="0000CC"/>
            </a:solidFill>
            <a:prstDash val="sysDot"/>
            <a:round/>
            <a:headEnd type="none" w="med" len="med"/>
            <a:tailEnd type="triangle" w="med" len="med"/>
          </a:ln>
          <a:effectLst/>
        </p:spPr>
      </p:cxnSp>
      <p:graphicFrame>
        <p:nvGraphicFramePr>
          <p:cNvPr id="20" name="物件 19"/>
          <p:cNvGraphicFramePr>
            <a:graphicFrameLocks noChangeAspect="1"/>
          </p:cNvGraphicFramePr>
          <p:nvPr>
            <p:extLst>
              <p:ext uri="{D42A27DB-BD31-4B8C-83A1-F6EECF244321}">
                <p14:modId xmlns:p14="http://schemas.microsoft.com/office/powerpoint/2010/main" val="2013434551"/>
              </p:ext>
            </p:extLst>
          </p:nvPr>
        </p:nvGraphicFramePr>
        <p:xfrm>
          <a:off x="9147243" y="944383"/>
          <a:ext cx="190404" cy="327402"/>
        </p:xfrm>
        <a:graphic>
          <a:graphicData uri="http://schemas.openxmlformats.org/presentationml/2006/ole">
            <mc:AlternateContent xmlns:mc="http://schemas.openxmlformats.org/markup-compatibility/2006">
              <mc:Choice xmlns:v="urn:schemas-microsoft-com:vml" Requires="v">
                <p:oleObj spid="_x0000_s1122864" name="方程式" r:id="rId44" imgW="88560" imgH="152280" progId="Equation.3">
                  <p:embed/>
                </p:oleObj>
              </mc:Choice>
              <mc:Fallback>
                <p:oleObj name="方程式" r:id="rId44" imgW="88560" imgH="152280" progId="Equation.3">
                  <p:embed/>
                  <p:pic>
                    <p:nvPicPr>
                      <p:cNvPr id="0" name=""/>
                      <p:cNvPicPr>
                        <a:picLocks noChangeAspect="1" noChangeArrowheads="1"/>
                      </p:cNvPicPr>
                      <p:nvPr/>
                    </p:nvPicPr>
                    <p:blipFill>
                      <a:blip r:embed="rId45"/>
                      <a:srcRect/>
                      <a:stretch>
                        <a:fillRect/>
                      </a:stretch>
                    </p:blipFill>
                    <p:spPr bwMode="auto">
                      <a:xfrm>
                        <a:off x="9147243" y="944383"/>
                        <a:ext cx="190404" cy="32740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物件 1"/>
          <p:cNvGraphicFramePr>
            <a:graphicFrameLocks noChangeAspect="1"/>
          </p:cNvGraphicFramePr>
          <p:nvPr>
            <p:extLst>
              <p:ext uri="{D42A27DB-BD31-4B8C-83A1-F6EECF244321}">
                <p14:modId xmlns:p14="http://schemas.microsoft.com/office/powerpoint/2010/main" val="850600000"/>
              </p:ext>
            </p:extLst>
          </p:nvPr>
        </p:nvGraphicFramePr>
        <p:xfrm>
          <a:off x="889755" y="3334085"/>
          <a:ext cx="3733128" cy="452844"/>
        </p:xfrm>
        <a:graphic>
          <a:graphicData uri="http://schemas.openxmlformats.org/presentationml/2006/ole">
            <mc:AlternateContent xmlns:mc="http://schemas.openxmlformats.org/markup-compatibility/2006">
              <mc:Choice xmlns:v="urn:schemas-microsoft-com:vml" Requires="v">
                <p:oleObj spid="_x0000_s1122865" name="方程式" r:id="rId46" imgW="1777680" imgH="215640" progId="Equation.3">
                  <p:embed/>
                </p:oleObj>
              </mc:Choice>
              <mc:Fallback>
                <p:oleObj name="方程式" r:id="rId46" imgW="1777680" imgH="215640" progId="Equation.3">
                  <p:embed/>
                  <p:pic>
                    <p:nvPicPr>
                      <p:cNvPr id="0" name=""/>
                      <p:cNvPicPr>
                        <a:picLocks noChangeArrowheads="1"/>
                      </p:cNvPicPr>
                      <p:nvPr/>
                    </p:nvPicPr>
                    <p:blipFill>
                      <a:blip r:embed="rId47"/>
                      <a:srcRect/>
                      <a:stretch>
                        <a:fillRect/>
                      </a:stretch>
                    </p:blipFill>
                    <p:spPr bwMode="auto">
                      <a:xfrm>
                        <a:off x="889755" y="3334085"/>
                        <a:ext cx="3733128" cy="452844"/>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物件 2"/>
          <p:cNvGraphicFramePr>
            <a:graphicFrameLocks noChangeAspect="1"/>
          </p:cNvGraphicFramePr>
          <p:nvPr>
            <p:extLst>
              <p:ext uri="{D42A27DB-BD31-4B8C-83A1-F6EECF244321}">
                <p14:modId xmlns:p14="http://schemas.microsoft.com/office/powerpoint/2010/main" val="1056603020"/>
              </p:ext>
            </p:extLst>
          </p:nvPr>
        </p:nvGraphicFramePr>
        <p:xfrm>
          <a:off x="6528048" y="3861048"/>
          <a:ext cx="3947076" cy="613116"/>
        </p:xfrm>
        <a:graphic>
          <a:graphicData uri="http://schemas.openxmlformats.org/presentationml/2006/ole">
            <mc:AlternateContent xmlns:mc="http://schemas.openxmlformats.org/markup-compatibility/2006">
              <mc:Choice xmlns:v="urn:schemas-microsoft-com:vml" Requires="v">
                <p:oleObj spid="_x0000_s1122866" name="方程式" r:id="rId48" imgW="1879560" imgH="291960" progId="Equation.3">
                  <p:embed/>
                </p:oleObj>
              </mc:Choice>
              <mc:Fallback>
                <p:oleObj name="方程式" r:id="rId48" imgW="1879560" imgH="291960" progId="Equation.3">
                  <p:embed/>
                  <p:pic>
                    <p:nvPicPr>
                      <p:cNvPr id="0" name=""/>
                      <p:cNvPicPr>
                        <a:picLocks noChangeArrowheads="1"/>
                      </p:cNvPicPr>
                      <p:nvPr/>
                    </p:nvPicPr>
                    <p:blipFill>
                      <a:blip r:embed="rId49"/>
                      <a:srcRect/>
                      <a:stretch>
                        <a:fillRect/>
                      </a:stretch>
                    </p:blipFill>
                    <p:spPr bwMode="auto">
                      <a:xfrm>
                        <a:off x="6528048" y="3861048"/>
                        <a:ext cx="3947076" cy="613116"/>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6167" name="Text Box 7"/>
          <p:cNvSpPr txBox="1">
            <a:spLocks noChangeArrowheads="1"/>
          </p:cNvSpPr>
          <p:nvPr/>
        </p:nvSpPr>
        <p:spPr bwMode="auto">
          <a:xfrm>
            <a:off x="6411134" y="5560063"/>
            <a:ext cx="4800079" cy="430887"/>
          </a:xfrm>
          <a:prstGeom prst="rect">
            <a:avLst/>
          </a:prstGeom>
          <a:noFill/>
          <a:ln>
            <a:noFill/>
          </a:ln>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solidFill>
                  <a:srgbClr val="A50021"/>
                </a:solidFill>
                <a:latin typeface="Arial" charset="0"/>
              </a:rPr>
              <a:t>initial condition </a:t>
            </a:r>
            <a:r>
              <a:rPr lang="en-US" altLang="zh-TW" sz="2200" dirty="0">
                <a:solidFill>
                  <a:srgbClr val="A50021"/>
                </a:solidFill>
                <a:latin typeface="Arial" charset="0"/>
                <a:sym typeface="Wingdings" pitchFamily="2" charset="2"/>
              </a:rPr>
              <a:t>  terminal condition</a:t>
            </a:r>
            <a:endParaRPr lang="en-US" altLang="zh-TW" sz="2200" i="1" dirty="0">
              <a:solidFill>
                <a:srgbClr val="A50021"/>
              </a:solidFill>
              <a:latin typeface="Arial" charset="0"/>
            </a:endParaRPr>
          </a:p>
        </p:txBody>
      </p:sp>
      <p:sp>
        <p:nvSpPr>
          <p:cNvPr id="9" name="動作按鈕: 返回 8">
            <a:hlinkClick r:id="" action="ppaction://hlinkshowjump?jump=lastslideviewed" highlightClick="1"/>
          </p:cNvPr>
          <p:cNvSpPr>
            <a:spLocks noChangeAspect="1"/>
          </p:cNvSpPr>
          <p:nvPr/>
        </p:nvSpPr>
        <p:spPr bwMode="auto">
          <a:xfrm>
            <a:off x="11559442" y="5297157"/>
            <a:ext cx="180000" cy="180000"/>
          </a:xfrm>
          <a:prstGeom prst="actionButtonRetur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56" name="AutoShape 28"/>
          <p:cNvSpPr>
            <a:spLocks noChangeArrowheads="1"/>
          </p:cNvSpPr>
          <p:nvPr/>
        </p:nvSpPr>
        <p:spPr bwMode="auto">
          <a:xfrm>
            <a:off x="2426856" y="1861516"/>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57" name="Text Box 4"/>
          <p:cNvSpPr txBox="1">
            <a:spLocks noChangeArrowheads="1"/>
          </p:cNvSpPr>
          <p:nvPr/>
        </p:nvSpPr>
        <p:spPr bwMode="auto">
          <a:xfrm>
            <a:off x="1182730" y="4340346"/>
            <a:ext cx="47692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solidFill>
                  <a:srgbClr val="C00000"/>
                </a:solidFill>
              </a:rPr>
              <a:t>: gradient operator in space-time domain</a:t>
            </a:r>
            <a:endParaRPr lang="en-US" altLang="zh-TW" sz="2200" i="1" dirty="0">
              <a:solidFill>
                <a:srgbClr val="C00000"/>
              </a:solidFill>
            </a:endParaRPr>
          </a:p>
        </p:txBody>
      </p:sp>
      <p:sp>
        <p:nvSpPr>
          <p:cNvPr id="11" name="動作按鈕: 上一項 10">
            <a:hlinkClick r:id="rId50" action="ppaction://hlinksldjump" highlightClick="1"/>
          </p:cNvPr>
          <p:cNvSpPr>
            <a:spLocks noChangeAspect="1"/>
          </p:cNvSpPr>
          <p:nvPr/>
        </p:nvSpPr>
        <p:spPr bwMode="auto">
          <a:xfrm>
            <a:off x="145447" y="3121029"/>
            <a:ext cx="180000" cy="180000"/>
          </a:xfrm>
          <a:prstGeom prst="actionButtonBackPrevious">
            <a:avLst/>
          </a:prstGeom>
          <a:solidFill>
            <a:srgbClr val="CCCC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cxnSp>
        <p:nvCxnSpPr>
          <p:cNvPr id="13" name="直線接點 12"/>
          <p:cNvCxnSpPr/>
          <p:nvPr/>
        </p:nvCxnSpPr>
        <p:spPr bwMode="auto">
          <a:xfrm>
            <a:off x="6097405" y="5589240"/>
            <a:ext cx="5903251"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cxnSp>
        <p:nvCxnSpPr>
          <p:cNvPr id="17" name="直線接點 16"/>
          <p:cNvCxnSpPr/>
          <p:nvPr/>
        </p:nvCxnSpPr>
        <p:spPr bwMode="auto">
          <a:xfrm>
            <a:off x="6097405" y="6097920"/>
            <a:ext cx="5903251"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60" name="AutoShape 28"/>
          <p:cNvSpPr>
            <a:spLocks noChangeArrowheads="1"/>
          </p:cNvSpPr>
          <p:nvPr/>
        </p:nvSpPr>
        <p:spPr bwMode="auto">
          <a:xfrm>
            <a:off x="6186822" y="2924944"/>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7" name="矩形 6"/>
          <p:cNvSpPr/>
          <p:nvPr/>
        </p:nvSpPr>
        <p:spPr bwMode="auto">
          <a:xfrm>
            <a:off x="10070954" y="3937262"/>
            <a:ext cx="360000" cy="360000"/>
          </a:xfrm>
          <a:prstGeom prst="rect">
            <a:avLst/>
          </a:prstGeom>
          <a:noFill/>
          <a:ln w="28575" cap="flat" cmpd="sng" algn="ctr">
            <a:solidFill>
              <a:srgbClr val="0000CC"/>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61" name="矩形 60"/>
          <p:cNvSpPr/>
          <p:nvPr/>
        </p:nvSpPr>
        <p:spPr bwMode="auto">
          <a:xfrm>
            <a:off x="9912929" y="4712817"/>
            <a:ext cx="360000" cy="360000"/>
          </a:xfrm>
          <a:prstGeom prst="rect">
            <a:avLst/>
          </a:prstGeom>
          <a:noFill/>
          <a:ln w="28575" cap="flat" cmpd="sng" algn="ctr">
            <a:solidFill>
              <a:srgbClr val="0000CC"/>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62" name="Object 16"/>
          <p:cNvGraphicFramePr>
            <a:graphicFrameLocks noChangeAspect="1"/>
          </p:cNvGraphicFramePr>
          <p:nvPr>
            <p:extLst>
              <p:ext uri="{D42A27DB-BD31-4B8C-83A1-F6EECF244321}">
                <p14:modId xmlns:p14="http://schemas.microsoft.com/office/powerpoint/2010/main" val="41891072"/>
              </p:ext>
            </p:extLst>
          </p:nvPr>
        </p:nvGraphicFramePr>
        <p:xfrm>
          <a:off x="947678" y="4369963"/>
          <a:ext cx="312174" cy="442062"/>
        </p:xfrm>
        <a:graphic>
          <a:graphicData uri="http://schemas.openxmlformats.org/presentationml/2006/ole">
            <mc:AlternateContent xmlns:mc="http://schemas.openxmlformats.org/markup-compatibility/2006">
              <mc:Choice xmlns:v="urn:schemas-microsoft-com:vml" Requires="v">
                <p:oleObj spid="_x0000_s1122867" name="方程式" r:id="rId51" imgW="152280" imgH="215640" progId="Equation.3">
                  <p:embed/>
                </p:oleObj>
              </mc:Choice>
              <mc:Fallback>
                <p:oleObj name="方程式" r:id="rId51" imgW="152280" imgH="215640" progId="Equation.3">
                  <p:embed/>
                  <p:pic>
                    <p:nvPicPr>
                      <p:cNvPr id="0" name=""/>
                      <p:cNvPicPr>
                        <a:picLocks noChangeAspect="1" noChangeArrowheads="1"/>
                      </p:cNvPicPr>
                      <p:nvPr/>
                    </p:nvPicPr>
                    <p:blipFill>
                      <a:blip r:embed="rId52"/>
                      <a:srcRect t="-2502" b="-2502"/>
                      <a:stretch>
                        <a:fillRect/>
                      </a:stretch>
                    </p:blipFill>
                    <p:spPr bwMode="auto">
                      <a:xfrm>
                        <a:off x="947678" y="4369963"/>
                        <a:ext cx="312174" cy="442062"/>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aphicFrame>
        <p:nvGraphicFramePr>
          <p:cNvPr id="63" name="物件 62"/>
          <p:cNvGraphicFramePr>
            <a:graphicFrameLocks noChangeAspect="1"/>
          </p:cNvGraphicFramePr>
          <p:nvPr>
            <p:extLst>
              <p:ext uri="{D42A27DB-BD31-4B8C-83A1-F6EECF244321}">
                <p14:modId xmlns:p14="http://schemas.microsoft.com/office/powerpoint/2010/main" val="3561335482"/>
              </p:ext>
            </p:extLst>
          </p:nvPr>
        </p:nvGraphicFramePr>
        <p:xfrm>
          <a:off x="907662" y="2816766"/>
          <a:ext cx="3733128" cy="532980"/>
        </p:xfrm>
        <a:graphic>
          <a:graphicData uri="http://schemas.openxmlformats.org/presentationml/2006/ole">
            <mc:AlternateContent xmlns:mc="http://schemas.openxmlformats.org/markup-compatibility/2006">
              <mc:Choice xmlns:v="urn:schemas-microsoft-com:vml" Requires="v">
                <p:oleObj spid="_x0000_s1122868" name="方程式" r:id="rId53" imgW="1777680" imgH="253800" progId="Equation.3">
                  <p:embed/>
                </p:oleObj>
              </mc:Choice>
              <mc:Fallback>
                <p:oleObj name="方程式" r:id="rId53" imgW="1777680" imgH="253800" progId="Equation.3">
                  <p:embed/>
                  <p:pic>
                    <p:nvPicPr>
                      <p:cNvPr id="0" name=""/>
                      <p:cNvPicPr>
                        <a:picLocks noChangeArrowheads="1"/>
                      </p:cNvPicPr>
                      <p:nvPr/>
                    </p:nvPicPr>
                    <p:blipFill>
                      <a:blip r:embed="rId54"/>
                      <a:srcRect/>
                      <a:stretch>
                        <a:fillRect/>
                      </a:stretch>
                    </p:blipFill>
                    <p:spPr bwMode="auto">
                      <a:xfrm>
                        <a:off x="907662" y="2816766"/>
                        <a:ext cx="3733128" cy="53298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 name="Text Box 4"/>
          <p:cNvSpPr txBox="1">
            <a:spLocks noChangeArrowheads="1"/>
          </p:cNvSpPr>
          <p:nvPr/>
        </p:nvSpPr>
        <p:spPr bwMode="auto">
          <a:xfrm>
            <a:off x="227616" y="4383889"/>
            <a:ext cx="7489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1800" dirty="0">
                <a:solidFill>
                  <a:srgbClr val="0000CC"/>
                </a:solidFill>
              </a:rPr>
              <a:t>where</a:t>
            </a:r>
            <a:endParaRPr lang="en-US" altLang="zh-TW" sz="1800" i="1" dirty="0">
              <a:solidFill>
                <a:srgbClr val="0000CC"/>
              </a:solidFill>
            </a:endParaRPr>
          </a:p>
        </p:txBody>
      </p:sp>
      <p:sp>
        <p:nvSpPr>
          <p:cNvPr id="65" name="Text Box 4"/>
          <p:cNvSpPr txBox="1">
            <a:spLocks noChangeArrowheads="1"/>
          </p:cNvSpPr>
          <p:nvPr/>
        </p:nvSpPr>
        <p:spPr bwMode="auto">
          <a:xfrm>
            <a:off x="280930" y="4969392"/>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1800" dirty="0">
                <a:solidFill>
                  <a:srgbClr val="0000CC"/>
                </a:solidFill>
              </a:rPr>
              <a:t>i.e.</a:t>
            </a:r>
            <a:endParaRPr lang="en-US" altLang="zh-TW" sz="1800" i="1" dirty="0">
              <a:solidFill>
                <a:srgbClr val="0000CC"/>
              </a:solidFill>
            </a:endParaRPr>
          </a:p>
        </p:txBody>
      </p:sp>
      <p:sp>
        <p:nvSpPr>
          <p:cNvPr id="66" name="Text Box 4"/>
          <p:cNvSpPr txBox="1">
            <a:spLocks noChangeArrowheads="1"/>
          </p:cNvSpPr>
          <p:nvPr/>
        </p:nvSpPr>
        <p:spPr bwMode="auto">
          <a:xfrm>
            <a:off x="479376" y="1129482"/>
            <a:ext cx="2723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1800" dirty="0">
                <a:solidFill>
                  <a:srgbClr val="0000CC"/>
                </a:solidFill>
              </a:rPr>
              <a:t>PDE in space-time domain </a:t>
            </a:r>
            <a:endParaRPr lang="en-US" altLang="zh-TW" sz="1800" i="1" dirty="0">
              <a:solidFill>
                <a:srgbClr val="0000CC"/>
              </a:solidFill>
            </a:endParaRPr>
          </a:p>
        </p:txBody>
      </p:sp>
      <p:graphicFrame>
        <p:nvGraphicFramePr>
          <p:cNvPr id="67" name="Object 16"/>
          <p:cNvGraphicFramePr>
            <a:graphicFrameLocks noChangeAspect="1"/>
          </p:cNvGraphicFramePr>
          <p:nvPr>
            <p:extLst>
              <p:ext uri="{D42A27DB-BD31-4B8C-83A1-F6EECF244321}">
                <p14:modId xmlns:p14="http://schemas.microsoft.com/office/powerpoint/2010/main" val="1567087199"/>
              </p:ext>
            </p:extLst>
          </p:nvPr>
        </p:nvGraphicFramePr>
        <p:xfrm>
          <a:off x="3058159" y="1112642"/>
          <a:ext cx="844200" cy="444150"/>
        </p:xfrm>
        <a:graphic>
          <a:graphicData uri="http://schemas.openxmlformats.org/presentationml/2006/ole">
            <mc:AlternateContent xmlns:mc="http://schemas.openxmlformats.org/markup-compatibility/2006">
              <mc:Choice xmlns:v="urn:schemas-microsoft-com:vml" Requires="v">
                <p:oleObj spid="_x0000_s1122869" name="Equation" r:id="rId55" imgW="482400" imgH="253800" progId="Equation.DSMT4">
                  <p:embed/>
                </p:oleObj>
              </mc:Choice>
              <mc:Fallback>
                <p:oleObj name="Equation" r:id="rId55" imgW="482400" imgH="253800" progId="Equation.DSMT4">
                  <p:embed/>
                  <p:pic>
                    <p:nvPicPr>
                      <p:cNvPr id="62" name="Object 16"/>
                      <p:cNvPicPr>
                        <a:picLocks noChangeAspect="1" noChangeArrowheads="1"/>
                      </p:cNvPicPr>
                      <p:nvPr/>
                    </p:nvPicPr>
                    <p:blipFill>
                      <a:blip r:embed="rId56"/>
                      <a:srcRect t="-2502" b="-2502"/>
                      <a:stretch>
                        <a:fillRect/>
                      </a:stretch>
                    </p:blipFill>
                    <p:spPr bwMode="auto">
                      <a:xfrm>
                        <a:off x="3058159" y="1112642"/>
                        <a:ext cx="844200" cy="444150"/>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cxnSp>
        <p:nvCxnSpPr>
          <p:cNvPr id="68" name="直線接點 67">
            <a:extLst>
              <a:ext uri="{FF2B5EF4-FFF2-40B4-BE49-F238E27FC236}">
                <a16:creationId xmlns:a16="http://schemas.microsoft.com/office/drawing/2014/main" id="{5B9CBF8E-67B7-40B4-BD9C-866937D0AA70}"/>
              </a:ext>
            </a:extLst>
          </p:cNvPr>
          <p:cNvCxnSpPr>
            <a:cxnSpLocks/>
          </p:cNvCxnSpPr>
          <p:nvPr/>
        </p:nvCxnSpPr>
        <p:spPr bwMode="auto">
          <a:xfrm>
            <a:off x="6096000" y="2816766"/>
            <a:ext cx="8024" cy="388793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70" name="Text Box 7">
            <a:extLst>
              <a:ext uri="{FF2B5EF4-FFF2-40B4-BE49-F238E27FC236}">
                <a16:creationId xmlns:a16="http://schemas.microsoft.com/office/drawing/2014/main" id="{07A1A00E-FD8B-4372-9D02-655FC7A99D46}"/>
              </a:ext>
            </a:extLst>
          </p:cNvPr>
          <p:cNvSpPr txBox="1">
            <a:spLocks noChangeArrowheads="1"/>
          </p:cNvSpPr>
          <p:nvPr/>
        </p:nvSpPr>
        <p:spPr bwMode="auto">
          <a:xfrm>
            <a:off x="6306276" y="622709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1800" dirty="0">
                <a:solidFill>
                  <a:srgbClr val="0000CC"/>
                </a:solidFill>
              </a:rPr>
              <a:t>recall</a:t>
            </a:r>
            <a:endParaRPr lang="en-US" altLang="zh-TW" sz="1800" i="1" dirty="0">
              <a:solidFill>
                <a:srgbClr val="0000CC"/>
              </a:solidFill>
            </a:endParaRPr>
          </a:p>
        </p:txBody>
      </p:sp>
    </p:spTree>
    <p:extLst>
      <p:ext uri="{BB962C8B-B14F-4D97-AF65-F5344CB8AC3E}">
        <p14:creationId xmlns:p14="http://schemas.microsoft.com/office/powerpoint/2010/main" val="53552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87"/>
                                        </p:tgtEl>
                                        <p:attrNameLst>
                                          <p:attrName>style.visibility</p:attrName>
                                        </p:attrNameLst>
                                      </p:cBhvr>
                                      <p:to>
                                        <p:strVal val="visible"/>
                                      </p:to>
                                    </p:set>
                                    <p:animEffect transition="in" filter="wipe(left)">
                                      <p:cBhvr>
                                        <p:cTn id="7" dur="500"/>
                                        <p:tgtEl>
                                          <p:spTgt spid="1538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363"/>
                                        </p:tgtEl>
                                        <p:attrNameLst>
                                          <p:attrName>style.visibility</p:attrName>
                                        </p:attrNameLst>
                                      </p:cBhvr>
                                      <p:to>
                                        <p:strVal val="visible"/>
                                      </p:to>
                                    </p:set>
                                    <p:animEffect transition="in" filter="wipe(left)">
                                      <p:cBhvr>
                                        <p:cTn id="11" dur="500"/>
                                        <p:tgtEl>
                                          <p:spTgt spid="1536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left)">
                                      <p:cBhvr>
                                        <p:cTn id="16" dur="500"/>
                                        <p:tgtEl>
                                          <p:spTgt spid="5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76166"/>
                                        </p:tgtEl>
                                        <p:attrNameLst>
                                          <p:attrName>style.visibility</p:attrName>
                                        </p:attrNameLst>
                                      </p:cBhvr>
                                      <p:to>
                                        <p:strVal val="visible"/>
                                      </p:to>
                                    </p:set>
                                    <p:animEffect transition="in" filter="wipe(left)">
                                      <p:cBhvr>
                                        <p:cTn id="20" dur="500"/>
                                        <p:tgtEl>
                                          <p:spTgt spid="47616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wipe(left)">
                                      <p:cBhvr>
                                        <p:cTn id="25" dur="500"/>
                                        <p:tgtEl>
                                          <p:spTgt spid="66"/>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wipe(left)">
                                      <p:cBhvr>
                                        <p:cTn id="29" dur="500"/>
                                        <p:tgtEl>
                                          <p:spTgt spid="6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389"/>
                                        </p:tgtEl>
                                        <p:attrNameLst>
                                          <p:attrName>style.visibility</p:attrName>
                                        </p:attrNameLst>
                                      </p:cBhvr>
                                      <p:to>
                                        <p:strVal val="visible"/>
                                      </p:to>
                                    </p:set>
                                    <p:animEffect transition="in" filter="wipe(left)">
                                      <p:cBhvr>
                                        <p:cTn id="34" dur="500"/>
                                        <p:tgtEl>
                                          <p:spTgt spid="15389"/>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5376"/>
                                        </p:tgtEl>
                                        <p:attrNameLst>
                                          <p:attrName>style.visibility</p:attrName>
                                        </p:attrNameLst>
                                      </p:cBhvr>
                                      <p:to>
                                        <p:strVal val="visible"/>
                                      </p:to>
                                    </p:set>
                                    <p:animEffect transition="in" filter="wipe(left)">
                                      <p:cBhvr>
                                        <p:cTn id="38" dur="500"/>
                                        <p:tgtEl>
                                          <p:spTgt spid="15376"/>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15390"/>
                                        </p:tgtEl>
                                        <p:attrNameLst>
                                          <p:attrName>style.visibility</p:attrName>
                                        </p:attrNameLst>
                                      </p:cBhvr>
                                      <p:to>
                                        <p:strVal val="visible"/>
                                      </p:to>
                                    </p:set>
                                    <p:animEffect transition="in" filter="wipe(left)">
                                      <p:cBhvr>
                                        <p:cTn id="42" dur="500"/>
                                        <p:tgtEl>
                                          <p:spTgt spid="15390"/>
                                        </p:tgtEl>
                                      </p:cBhvr>
                                    </p:animEffect>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15393"/>
                                        </p:tgtEl>
                                        <p:attrNameLst>
                                          <p:attrName>style.visibility</p:attrName>
                                        </p:attrNameLst>
                                      </p:cBhvr>
                                      <p:to>
                                        <p:strVal val="visible"/>
                                      </p:to>
                                    </p:set>
                                    <p:animEffect transition="in" filter="wipe(left)">
                                      <p:cBhvr>
                                        <p:cTn id="46" dur="500"/>
                                        <p:tgtEl>
                                          <p:spTgt spid="1539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left)">
                                      <p:cBhvr>
                                        <p:cTn id="51" dur="500"/>
                                        <p:tgtEl>
                                          <p:spTgt spid="4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ipe(left)">
                                      <p:cBhvr>
                                        <p:cTn id="59" dur="500"/>
                                        <p:tgtEl>
                                          <p:spTgt spid="47"/>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left)">
                                      <p:cBhvr>
                                        <p:cTn id="63" dur="500"/>
                                        <p:tgtEl>
                                          <p:spTgt spid="5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00"/>
                                        <p:tgtEl>
                                          <p:spTgt spid="10"/>
                                        </p:tgtEl>
                                      </p:cBhvr>
                                    </p:animEffect>
                                  </p:childTnLst>
                                </p:cTn>
                              </p:par>
                            </p:childTnLst>
                          </p:cTn>
                        </p:par>
                        <p:par>
                          <p:cTn id="69" fill="hold">
                            <p:stCondLst>
                              <p:cond delay="500"/>
                            </p:stCondLst>
                            <p:childTnLst>
                              <p:par>
                                <p:cTn id="70" presetID="22" presetClass="entr" presetSubtype="4"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down)">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476162"/>
                                        </p:tgtEl>
                                        <p:attrNameLst>
                                          <p:attrName>style.visibility</p:attrName>
                                        </p:attrNameLst>
                                      </p:cBhvr>
                                      <p:to>
                                        <p:strVal val="visible"/>
                                      </p:to>
                                    </p:set>
                                    <p:animEffect transition="in" filter="wipe(left)">
                                      <p:cBhvr>
                                        <p:cTn id="77" dur="500"/>
                                        <p:tgtEl>
                                          <p:spTgt spid="47616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wipe(left)">
                                      <p:cBhvr>
                                        <p:cTn id="82" dur="500"/>
                                        <p:tgtEl>
                                          <p:spTgt spid="6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wipe(up)">
                                      <p:cBhvr>
                                        <p:cTn id="87" dur="500"/>
                                        <p:tgtEl>
                                          <p:spTgt spid="68"/>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00"/>
                            </p:stCondLst>
                            <p:childTnLst>
                              <p:par>
                                <p:cTn id="93" presetID="22" presetClass="entr" presetSubtype="2" fill="hold" grpId="0" nodeType="after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wipe(right)">
                                      <p:cBhvr>
                                        <p:cTn id="95" dur="500"/>
                                        <p:tgtEl>
                                          <p:spTgt spid="11"/>
                                        </p:tgtEl>
                                      </p:cBhvr>
                                    </p:animEffect>
                                  </p:childTnLst>
                                </p:cTn>
                              </p:par>
                              <p:par>
                                <p:cTn id="96" presetID="22" presetClass="entr" presetSubtype="8" fill="hold"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left)">
                                      <p:cBhvr>
                                        <p:cTn id="98" dur="500"/>
                                        <p:tgtEl>
                                          <p:spTgt spid="17"/>
                                        </p:tgtEl>
                                      </p:cBhvr>
                                    </p:animEffect>
                                  </p:childTnLst>
                                </p:cTn>
                              </p:par>
                            </p:childTnLst>
                          </p:cTn>
                        </p:par>
                        <p:par>
                          <p:cTn id="99" fill="hold">
                            <p:stCondLst>
                              <p:cond delay="1500"/>
                            </p:stCondLst>
                            <p:childTnLst>
                              <p:par>
                                <p:cTn id="100" presetID="22" presetClass="entr" presetSubtype="8" fill="hold" nodeType="afterEffect">
                                  <p:stCondLst>
                                    <p:cond delay="0"/>
                                  </p:stCondLst>
                                  <p:childTnLst>
                                    <p:set>
                                      <p:cBhvr>
                                        <p:cTn id="101" dur="1" fill="hold">
                                          <p:stCondLst>
                                            <p:cond delay="0"/>
                                          </p:stCondLst>
                                        </p:cTn>
                                        <p:tgtEl>
                                          <p:spTgt spid="476174"/>
                                        </p:tgtEl>
                                        <p:attrNameLst>
                                          <p:attrName>style.visibility</p:attrName>
                                        </p:attrNameLst>
                                      </p:cBhvr>
                                      <p:to>
                                        <p:strVal val="visible"/>
                                      </p:to>
                                    </p:set>
                                    <p:animEffect transition="in" filter="wipe(left)">
                                      <p:cBhvr>
                                        <p:cTn id="102" dur="500"/>
                                        <p:tgtEl>
                                          <p:spTgt spid="476174"/>
                                        </p:tgtEl>
                                      </p:cBhvr>
                                    </p:animEffect>
                                  </p:childTnLst>
                                </p:cTn>
                              </p:par>
                            </p:childTnLst>
                          </p:cTn>
                        </p:par>
                        <p:par>
                          <p:cTn id="103" fill="hold">
                            <p:stCondLst>
                              <p:cond delay="2000"/>
                            </p:stCondLst>
                            <p:childTnLst>
                              <p:par>
                                <p:cTn id="104" presetID="22" presetClass="entr" presetSubtype="8" fill="hold" nodeType="afterEffect">
                                  <p:stCondLst>
                                    <p:cond delay="0"/>
                                  </p:stCondLst>
                                  <p:childTnLst>
                                    <p:set>
                                      <p:cBhvr>
                                        <p:cTn id="105" dur="1" fill="hold">
                                          <p:stCondLst>
                                            <p:cond delay="0"/>
                                          </p:stCondLst>
                                        </p:cTn>
                                        <p:tgtEl>
                                          <p:spTgt spid="476175"/>
                                        </p:tgtEl>
                                        <p:attrNameLst>
                                          <p:attrName>style.visibility</p:attrName>
                                        </p:attrNameLst>
                                      </p:cBhvr>
                                      <p:to>
                                        <p:strVal val="visible"/>
                                      </p:to>
                                    </p:set>
                                    <p:animEffect transition="in" filter="wipe(left)">
                                      <p:cBhvr>
                                        <p:cTn id="106" dur="500"/>
                                        <p:tgtEl>
                                          <p:spTgt spid="476175"/>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2"/>
                                        </p:tgtEl>
                                        <p:attrNameLst>
                                          <p:attrName>style.visibility</p:attrName>
                                        </p:attrNameLst>
                                      </p:cBhvr>
                                      <p:to>
                                        <p:strVal val="visible"/>
                                      </p:to>
                                    </p:set>
                                    <p:animEffect transition="in" filter="wipe(left)">
                                      <p:cBhvr>
                                        <p:cTn id="111" dur="500"/>
                                        <p:tgtEl>
                                          <p:spTgt spid="2"/>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4"/>
                                        </p:tgtEl>
                                        <p:attrNameLst>
                                          <p:attrName>style.visibility</p:attrName>
                                        </p:attrNameLst>
                                      </p:cBhvr>
                                      <p:to>
                                        <p:strVal val="visible"/>
                                      </p:to>
                                    </p:set>
                                    <p:animEffect transition="in" filter="wipe(left)">
                                      <p:cBhvr>
                                        <p:cTn id="115" dur="500"/>
                                        <p:tgtEl>
                                          <p:spTgt spid="4"/>
                                        </p:tgtEl>
                                      </p:cBhvr>
                                    </p:animEffect>
                                  </p:childTnLst>
                                </p:cTn>
                              </p:par>
                            </p:childTnLst>
                          </p:cTn>
                        </p:par>
                        <p:par>
                          <p:cTn id="116" fill="hold">
                            <p:stCondLst>
                              <p:cond delay="1000"/>
                            </p:stCondLst>
                            <p:childTnLst>
                              <p:par>
                                <p:cTn id="117" presetID="22" presetClass="entr" presetSubtype="8" fill="hold" grpId="0" nodeType="afterEffect">
                                  <p:stCondLst>
                                    <p:cond delay="0"/>
                                  </p:stCondLst>
                                  <p:childTnLst>
                                    <p:set>
                                      <p:cBhvr>
                                        <p:cTn id="118" dur="1" fill="hold">
                                          <p:stCondLst>
                                            <p:cond delay="0"/>
                                          </p:stCondLst>
                                        </p:cTn>
                                        <p:tgtEl>
                                          <p:spTgt spid="6"/>
                                        </p:tgtEl>
                                        <p:attrNameLst>
                                          <p:attrName>style.visibility</p:attrName>
                                        </p:attrNameLst>
                                      </p:cBhvr>
                                      <p:to>
                                        <p:strVal val="visible"/>
                                      </p:to>
                                    </p:set>
                                    <p:animEffect transition="in" filter="wipe(left)">
                                      <p:cBhvr>
                                        <p:cTn id="119" dur="500"/>
                                        <p:tgtEl>
                                          <p:spTgt spid="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476168"/>
                                        </p:tgtEl>
                                        <p:attrNameLst>
                                          <p:attrName>style.visibility</p:attrName>
                                        </p:attrNameLst>
                                      </p:cBhvr>
                                      <p:to>
                                        <p:strVal val="visible"/>
                                      </p:to>
                                    </p:set>
                                    <p:animEffect transition="in" filter="wipe(left)">
                                      <p:cBhvr>
                                        <p:cTn id="124" dur="500"/>
                                        <p:tgtEl>
                                          <p:spTgt spid="476168"/>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64"/>
                                        </p:tgtEl>
                                        <p:attrNameLst>
                                          <p:attrName>style.visibility</p:attrName>
                                        </p:attrNameLst>
                                      </p:cBhvr>
                                      <p:to>
                                        <p:strVal val="visible"/>
                                      </p:to>
                                    </p:set>
                                    <p:animEffect transition="in" filter="wipe(left)">
                                      <p:cBhvr>
                                        <p:cTn id="129" dur="500"/>
                                        <p:tgtEl>
                                          <p:spTgt spid="64"/>
                                        </p:tgtEl>
                                      </p:cBhvr>
                                    </p:animEffect>
                                  </p:childTnLst>
                                </p:cTn>
                              </p:par>
                            </p:childTnLst>
                          </p:cTn>
                        </p:par>
                        <p:par>
                          <p:cTn id="130" fill="hold">
                            <p:stCondLst>
                              <p:cond delay="500"/>
                            </p:stCondLst>
                            <p:childTnLst>
                              <p:par>
                                <p:cTn id="131" presetID="22" presetClass="entr" presetSubtype="8" fill="hold" nodeType="afterEffect">
                                  <p:stCondLst>
                                    <p:cond delay="0"/>
                                  </p:stCondLst>
                                  <p:childTnLst>
                                    <p:set>
                                      <p:cBhvr>
                                        <p:cTn id="132" dur="1" fill="hold">
                                          <p:stCondLst>
                                            <p:cond delay="0"/>
                                          </p:stCondLst>
                                        </p:cTn>
                                        <p:tgtEl>
                                          <p:spTgt spid="62"/>
                                        </p:tgtEl>
                                        <p:attrNameLst>
                                          <p:attrName>style.visibility</p:attrName>
                                        </p:attrNameLst>
                                      </p:cBhvr>
                                      <p:to>
                                        <p:strVal val="visible"/>
                                      </p:to>
                                    </p:set>
                                    <p:animEffect transition="in" filter="wipe(left)">
                                      <p:cBhvr>
                                        <p:cTn id="133" dur="500"/>
                                        <p:tgtEl>
                                          <p:spTgt spid="62"/>
                                        </p:tgtEl>
                                      </p:cBhvr>
                                    </p:animEffect>
                                  </p:childTnLst>
                                </p:cTn>
                              </p:par>
                            </p:childTnLst>
                          </p:cTn>
                        </p:par>
                        <p:par>
                          <p:cTn id="134" fill="hold">
                            <p:stCondLst>
                              <p:cond delay="1000"/>
                            </p:stCondLst>
                            <p:childTnLst>
                              <p:par>
                                <p:cTn id="135" presetID="22" presetClass="entr" presetSubtype="8"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left)">
                                      <p:cBhvr>
                                        <p:cTn id="137" dur="500"/>
                                        <p:tgtEl>
                                          <p:spTgt spid="57"/>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65"/>
                                        </p:tgtEl>
                                        <p:attrNameLst>
                                          <p:attrName>style.visibility</p:attrName>
                                        </p:attrNameLst>
                                      </p:cBhvr>
                                      <p:to>
                                        <p:strVal val="visible"/>
                                      </p:to>
                                    </p:set>
                                    <p:animEffect transition="in" filter="wipe(left)">
                                      <p:cBhvr>
                                        <p:cTn id="142" dur="500"/>
                                        <p:tgtEl>
                                          <p:spTgt spid="65"/>
                                        </p:tgtEl>
                                      </p:cBhvr>
                                    </p:animEffect>
                                  </p:childTnLst>
                                </p:cTn>
                              </p:par>
                            </p:childTnLst>
                          </p:cTn>
                        </p:par>
                        <p:par>
                          <p:cTn id="143" fill="hold">
                            <p:stCondLst>
                              <p:cond delay="500"/>
                            </p:stCondLst>
                            <p:childTnLst>
                              <p:par>
                                <p:cTn id="144" presetID="22" presetClass="entr" presetSubtype="8" fill="hold" nodeType="afterEffect">
                                  <p:stCondLst>
                                    <p:cond delay="0"/>
                                  </p:stCondLst>
                                  <p:childTnLst>
                                    <p:set>
                                      <p:cBhvr>
                                        <p:cTn id="145" dur="1" fill="hold">
                                          <p:stCondLst>
                                            <p:cond delay="0"/>
                                          </p:stCondLst>
                                        </p:cTn>
                                        <p:tgtEl>
                                          <p:spTgt spid="476176"/>
                                        </p:tgtEl>
                                        <p:attrNameLst>
                                          <p:attrName>style.visibility</p:attrName>
                                        </p:attrNameLst>
                                      </p:cBhvr>
                                      <p:to>
                                        <p:strVal val="visible"/>
                                      </p:to>
                                    </p:set>
                                    <p:animEffect transition="in" filter="wipe(left)">
                                      <p:cBhvr>
                                        <p:cTn id="146" dur="500"/>
                                        <p:tgtEl>
                                          <p:spTgt spid="476176"/>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nodeType="clickEffect">
                                  <p:stCondLst>
                                    <p:cond delay="0"/>
                                  </p:stCondLst>
                                  <p:childTnLst>
                                    <p:set>
                                      <p:cBhvr>
                                        <p:cTn id="150" dur="1" fill="hold">
                                          <p:stCondLst>
                                            <p:cond delay="0"/>
                                          </p:stCondLst>
                                        </p:cTn>
                                        <p:tgtEl>
                                          <p:spTgt spid="476177"/>
                                        </p:tgtEl>
                                        <p:attrNameLst>
                                          <p:attrName>style.visibility</p:attrName>
                                        </p:attrNameLst>
                                      </p:cBhvr>
                                      <p:to>
                                        <p:strVal val="visible"/>
                                      </p:to>
                                    </p:set>
                                    <p:animEffect transition="in" filter="wipe(left)">
                                      <p:cBhvr>
                                        <p:cTn id="151" dur="500"/>
                                        <p:tgtEl>
                                          <p:spTgt spid="476177"/>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8" fill="hold" grpId="0" nodeType="clickEffect">
                                  <p:stCondLst>
                                    <p:cond delay="0"/>
                                  </p:stCondLst>
                                  <p:childTnLst>
                                    <p:set>
                                      <p:cBhvr>
                                        <p:cTn id="155" dur="1" fill="hold">
                                          <p:stCondLst>
                                            <p:cond delay="0"/>
                                          </p:stCondLst>
                                        </p:cTn>
                                        <p:tgtEl>
                                          <p:spTgt spid="60"/>
                                        </p:tgtEl>
                                        <p:attrNameLst>
                                          <p:attrName>style.visibility</p:attrName>
                                        </p:attrNameLst>
                                      </p:cBhvr>
                                      <p:to>
                                        <p:strVal val="visible"/>
                                      </p:to>
                                    </p:set>
                                    <p:animEffect transition="in" filter="wipe(left)">
                                      <p:cBhvr>
                                        <p:cTn id="156" dur="500"/>
                                        <p:tgtEl>
                                          <p:spTgt spid="60"/>
                                        </p:tgtEl>
                                      </p:cBhvr>
                                    </p:animEffect>
                                  </p:childTnLst>
                                </p:cTn>
                              </p:par>
                            </p:childTnLst>
                          </p:cTn>
                        </p:par>
                        <p:par>
                          <p:cTn id="157" fill="hold">
                            <p:stCondLst>
                              <p:cond delay="500"/>
                            </p:stCondLst>
                            <p:childTnLst>
                              <p:par>
                                <p:cTn id="158" presetID="22" presetClass="entr" presetSubtype="8" fill="hold" nodeType="afterEffect">
                                  <p:stCondLst>
                                    <p:cond delay="0"/>
                                  </p:stCondLst>
                                  <p:childTnLst>
                                    <p:set>
                                      <p:cBhvr>
                                        <p:cTn id="159" dur="1" fill="hold">
                                          <p:stCondLst>
                                            <p:cond delay="0"/>
                                          </p:stCondLst>
                                        </p:cTn>
                                        <p:tgtEl>
                                          <p:spTgt spid="476169"/>
                                        </p:tgtEl>
                                        <p:attrNameLst>
                                          <p:attrName>style.visibility</p:attrName>
                                        </p:attrNameLst>
                                      </p:cBhvr>
                                      <p:to>
                                        <p:strVal val="visible"/>
                                      </p:to>
                                    </p:set>
                                    <p:animEffect transition="in" filter="wipe(left)">
                                      <p:cBhvr>
                                        <p:cTn id="160" dur="500"/>
                                        <p:tgtEl>
                                          <p:spTgt spid="476169"/>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nodeType="clickEffect">
                                  <p:stCondLst>
                                    <p:cond delay="0"/>
                                  </p:stCondLst>
                                  <p:childTnLst>
                                    <p:set>
                                      <p:cBhvr>
                                        <p:cTn id="164" dur="1" fill="hold">
                                          <p:stCondLst>
                                            <p:cond delay="0"/>
                                          </p:stCondLst>
                                        </p:cTn>
                                        <p:tgtEl>
                                          <p:spTgt spid="3"/>
                                        </p:tgtEl>
                                        <p:attrNameLst>
                                          <p:attrName>style.visibility</p:attrName>
                                        </p:attrNameLst>
                                      </p:cBhvr>
                                      <p:to>
                                        <p:strVal val="visible"/>
                                      </p:to>
                                    </p:set>
                                    <p:animEffect transition="in" filter="wipe(left)">
                                      <p:cBhvr>
                                        <p:cTn id="165" dur="500"/>
                                        <p:tgtEl>
                                          <p:spTgt spid="3"/>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4" fill="hold" nodeType="clickEffect">
                                  <p:stCondLst>
                                    <p:cond delay="0"/>
                                  </p:stCondLst>
                                  <p:childTnLst>
                                    <p:set>
                                      <p:cBhvr>
                                        <p:cTn id="169" dur="1" fill="hold">
                                          <p:stCondLst>
                                            <p:cond delay="0"/>
                                          </p:stCondLst>
                                        </p:cTn>
                                        <p:tgtEl>
                                          <p:spTgt spid="52"/>
                                        </p:tgtEl>
                                        <p:attrNameLst>
                                          <p:attrName>style.visibility</p:attrName>
                                        </p:attrNameLst>
                                      </p:cBhvr>
                                      <p:to>
                                        <p:strVal val="visible"/>
                                      </p:to>
                                    </p:set>
                                    <p:animEffect transition="in" filter="wipe(down)">
                                      <p:cBhvr>
                                        <p:cTn id="170" dur="500"/>
                                        <p:tgtEl>
                                          <p:spTgt spid="52"/>
                                        </p:tgtEl>
                                      </p:cBhvr>
                                    </p:animEffect>
                                  </p:childTnLst>
                                </p:cTn>
                              </p:par>
                              <p:par>
                                <p:cTn id="171" presetID="22" presetClass="entr" presetSubtype="8" fill="hold" nodeType="withEffect">
                                  <p:stCondLst>
                                    <p:cond delay="0"/>
                                  </p:stCondLst>
                                  <p:childTnLst>
                                    <p:set>
                                      <p:cBhvr>
                                        <p:cTn id="172" dur="1" fill="hold">
                                          <p:stCondLst>
                                            <p:cond delay="0"/>
                                          </p:stCondLst>
                                        </p:cTn>
                                        <p:tgtEl>
                                          <p:spTgt spid="41"/>
                                        </p:tgtEl>
                                        <p:attrNameLst>
                                          <p:attrName>style.visibility</p:attrName>
                                        </p:attrNameLst>
                                      </p:cBhvr>
                                      <p:to>
                                        <p:strVal val="visible"/>
                                      </p:to>
                                    </p:set>
                                    <p:animEffect transition="in" filter="wipe(left)">
                                      <p:cBhvr>
                                        <p:cTn id="173" dur="500"/>
                                        <p:tgtEl>
                                          <p:spTgt spid="41"/>
                                        </p:tgtEl>
                                      </p:cBhvr>
                                    </p:animEffect>
                                  </p:childTnLst>
                                </p:cTn>
                              </p:par>
                            </p:childTnLst>
                          </p:cTn>
                        </p:par>
                        <p:par>
                          <p:cTn id="174" fill="hold">
                            <p:stCondLst>
                              <p:cond delay="500"/>
                            </p:stCondLst>
                            <p:childTnLst>
                              <p:par>
                                <p:cTn id="175" presetID="22" presetClass="entr" presetSubtype="8" fill="hold" nodeType="afterEffect">
                                  <p:stCondLst>
                                    <p:cond delay="250"/>
                                  </p:stCondLst>
                                  <p:childTnLst>
                                    <p:set>
                                      <p:cBhvr>
                                        <p:cTn id="176" dur="1" fill="hold">
                                          <p:stCondLst>
                                            <p:cond delay="0"/>
                                          </p:stCondLst>
                                        </p:cTn>
                                        <p:tgtEl>
                                          <p:spTgt spid="45"/>
                                        </p:tgtEl>
                                        <p:attrNameLst>
                                          <p:attrName>style.visibility</p:attrName>
                                        </p:attrNameLst>
                                      </p:cBhvr>
                                      <p:to>
                                        <p:strVal val="visible"/>
                                      </p:to>
                                    </p:set>
                                    <p:animEffect transition="in" filter="wipe(left)">
                                      <p:cBhvr>
                                        <p:cTn id="177" dur="500"/>
                                        <p:tgtEl>
                                          <p:spTgt spid="45"/>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1" fill="hold" nodeType="clickEffect">
                                  <p:stCondLst>
                                    <p:cond delay="0"/>
                                  </p:stCondLst>
                                  <p:childTnLst>
                                    <p:set>
                                      <p:cBhvr>
                                        <p:cTn id="181" dur="1" fill="hold">
                                          <p:stCondLst>
                                            <p:cond delay="0"/>
                                          </p:stCondLst>
                                        </p:cTn>
                                        <p:tgtEl>
                                          <p:spTgt spid="54"/>
                                        </p:tgtEl>
                                        <p:attrNameLst>
                                          <p:attrName>style.visibility</p:attrName>
                                        </p:attrNameLst>
                                      </p:cBhvr>
                                      <p:to>
                                        <p:strVal val="visible"/>
                                      </p:to>
                                    </p:set>
                                    <p:animEffect transition="in" filter="wipe(up)">
                                      <p:cBhvr>
                                        <p:cTn id="182" dur="500"/>
                                        <p:tgtEl>
                                          <p:spTgt spid="54"/>
                                        </p:tgtEl>
                                      </p:cBhvr>
                                    </p:animEffect>
                                  </p:childTnLst>
                                </p:cTn>
                              </p:par>
                            </p:childTnLst>
                          </p:cTn>
                        </p:par>
                        <p:par>
                          <p:cTn id="183" fill="hold">
                            <p:stCondLst>
                              <p:cond delay="500"/>
                            </p:stCondLst>
                            <p:childTnLst>
                              <p:par>
                                <p:cTn id="184" presetID="22" presetClass="entr" presetSubtype="8" fill="hold" nodeType="afterEffect">
                                  <p:stCondLst>
                                    <p:cond delay="0"/>
                                  </p:stCondLst>
                                  <p:childTnLst>
                                    <p:set>
                                      <p:cBhvr>
                                        <p:cTn id="185" dur="1" fill="hold">
                                          <p:stCondLst>
                                            <p:cond delay="0"/>
                                          </p:stCondLst>
                                        </p:cTn>
                                        <p:tgtEl>
                                          <p:spTgt spid="42"/>
                                        </p:tgtEl>
                                        <p:attrNameLst>
                                          <p:attrName>style.visibility</p:attrName>
                                        </p:attrNameLst>
                                      </p:cBhvr>
                                      <p:to>
                                        <p:strVal val="visible"/>
                                      </p:to>
                                    </p:set>
                                    <p:animEffect transition="in" filter="wipe(left)">
                                      <p:cBhvr>
                                        <p:cTn id="186" dur="500"/>
                                        <p:tgtEl>
                                          <p:spTgt spid="42"/>
                                        </p:tgtEl>
                                      </p:cBhvr>
                                    </p:animEffect>
                                  </p:childTnLst>
                                </p:cTn>
                              </p:par>
                            </p:childTnLst>
                          </p:cTn>
                        </p:par>
                        <p:par>
                          <p:cTn id="187" fill="hold">
                            <p:stCondLst>
                              <p:cond delay="1000"/>
                            </p:stCondLst>
                            <p:childTnLst>
                              <p:par>
                                <p:cTn id="188" presetID="22" presetClass="entr" presetSubtype="8" fill="hold" nodeType="afterEffect">
                                  <p:stCondLst>
                                    <p:cond delay="250"/>
                                  </p:stCondLst>
                                  <p:childTnLst>
                                    <p:set>
                                      <p:cBhvr>
                                        <p:cTn id="189" dur="1" fill="hold">
                                          <p:stCondLst>
                                            <p:cond delay="0"/>
                                          </p:stCondLst>
                                        </p:cTn>
                                        <p:tgtEl>
                                          <p:spTgt spid="46"/>
                                        </p:tgtEl>
                                        <p:attrNameLst>
                                          <p:attrName>style.visibility</p:attrName>
                                        </p:attrNameLst>
                                      </p:cBhvr>
                                      <p:to>
                                        <p:strVal val="visible"/>
                                      </p:to>
                                    </p:set>
                                    <p:animEffect transition="in" filter="wipe(left)">
                                      <p:cBhvr>
                                        <p:cTn id="190" dur="500"/>
                                        <p:tgtEl>
                                          <p:spTgt spid="46"/>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8" fill="hold" nodeType="clickEffect">
                                  <p:stCondLst>
                                    <p:cond delay="0"/>
                                  </p:stCondLst>
                                  <p:childTnLst>
                                    <p:set>
                                      <p:cBhvr>
                                        <p:cTn id="194" dur="1" fill="hold">
                                          <p:stCondLst>
                                            <p:cond delay="0"/>
                                          </p:stCondLst>
                                        </p:cTn>
                                        <p:tgtEl>
                                          <p:spTgt spid="53"/>
                                        </p:tgtEl>
                                        <p:attrNameLst>
                                          <p:attrName>style.visibility</p:attrName>
                                        </p:attrNameLst>
                                      </p:cBhvr>
                                      <p:to>
                                        <p:strVal val="visible"/>
                                      </p:to>
                                    </p:set>
                                    <p:animEffect transition="in" filter="wipe(left)">
                                      <p:cBhvr>
                                        <p:cTn id="195" dur="500"/>
                                        <p:tgtEl>
                                          <p:spTgt spid="53"/>
                                        </p:tgtEl>
                                      </p:cBhvr>
                                    </p:animEffect>
                                  </p:childTnLst>
                                </p:cTn>
                              </p:par>
                            </p:childTnLst>
                          </p:cTn>
                        </p:par>
                        <p:par>
                          <p:cTn id="196" fill="hold">
                            <p:stCondLst>
                              <p:cond delay="500"/>
                            </p:stCondLst>
                            <p:childTnLst>
                              <p:par>
                                <p:cTn id="197" presetID="22" presetClass="entr" presetSubtype="8" fill="hold" nodeType="afterEffect">
                                  <p:stCondLst>
                                    <p:cond delay="0"/>
                                  </p:stCondLst>
                                  <p:childTnLst>
                                    <p:set>
                                      <p:cBhvr>
                                        <p:cTn id="198" dur="1" fill="hold">
                                          <p:stCondLst>
                                            <p:cond delay="0"/>
                                          </p:stCondLst>
                                        </p:cTn>
                                        <p:tgtEl>
                                          <p:spTgt spid="43"/>
                                        </p:tgtEl>
                                        <p:attrNameLst>
                                          <p:attrName>style.visibility</p:attrName>
                                        </p:attrNameLst>
                                      </p:cBhvr>
                                      <p:to>
                                        <p:strVal val="visible"/>
                                      </p:to>
                                    </p:set>
                                    <p:animEffect transition="in" filter="wipe(left)">
                                      <p:cBhvr>
                                        <p:cTn id="199" dur="500"/>
                                        <p:tgtEl>
                                          <p:spTgt spid="43"/>
                                        </p:tgtEl>
                                      </p:cBhvr>
                                    </p:animEffect>
                                  </p:childTnLst>
                                </p:cTn>
                              </p:par>
                            </p:childTnLst>
                          </p:cTn>
                        </p:par>
                        <p:par>
                          <p:cTn id="200" fill="hold">
                            <p:stCondLst>
                              <p:cond delay="1000"/>
                            </p:stCondLst>
                            <p:childTnLst>
                              <p:par>
                                <p:cTn id="201" presetID="22" presetClass="entr" presetSubtype="8" fill="hold" nodeType="afterEffect">
                                  <p:stCondLst>
                                    <p:cond delay="250"/>
                                  </p:stCondLst>
                                  <p:childTnLst>
                                    <p:set>
                                      <p:cBhvr>
                                        <p:cTn id="202" dur="1" fill="hold">
                                          <p:stCondLst>
                                            <p:cond delay="0"/>
                                          </p:stCondLst>
                                        </p:cTn>
                                        <p:tgtEl>
                                          <p:spTgt spid="44"/>
                                        </p:tgtEl>
                                        <p:attrNameLst>
                                          <p:attrName>style.visibility</p:attrName>
                                        </p:attrNameLst>
                                      </p:cBhvr>
                                      <p:to>
                                        <p:strVal val="visible"/>
                                      </p:to>
                                    </p:set>
                                    <p:animEffect transition="in" filter="wipe(left)">
                                      <p:cBhvr>
                                        <p:cTn id="203" dur="500"/>
                                        <p:tgtEl>
                                          <p:spTgt spid="44"/>
                                        </p:tgtEl>
                                      </p:cBhvr>
                                    </p:animEffect>
                                  </p:childTnLst>
                                </p:cTn>
                              </p:par>
                            </p:childTnLst>
                          </p:cTn>
                        </p:par>
                      </p:childTnLst>
                    </p:cTn>
                  </p:par>
                  <p:par>
                    <p:cTn id="204" fill="hold">
                      <p:stCondLst>
                        <p:cond delay="indefinite"/>
                      </p:stCondLst>
                      <p:childTnLst>
                        <p:par>
                          <p:cTn id="205" fill="hold">
                            <p:stCondLst>
                              <p:cond delay="0"/>
                            </p:stCondLst>
                            <p:childTnLst>
                              <p:par>
                                <p:cTn id="206" presetID="22" presetClass="entr" presetSubtype="8" fill="hold" nodeType="clickEffect">
                                  <p:stCondLst>
                                    <p:cond delay="0"/>
                                  </p:stCondLst>
                                  <p:childTnLst>
                                    <p:set>
                                      <p:cBhvr>
                                        <p:cTn id="207" dur="1" fill="hold">
                                          <p:stCondLst>
                                            <p:cond delay="0"/>
                                          </p:stCondLst>
                                        </p:cTn>
                                        <p:tgtEl>
                                          <p:spTgt spid="476202"/>
                                        </p:tgtEl>
                                        <p:attrNameLst>
                                          <p:attrName>style.visibility</p:attrName>
                                        </p:attrNameLst>
                                      </p:cBhvr>
                                      <p:to>
                                        <p:strVal val="visible"/>
                                      </p:to>
                                    </p:set>
                                    <p:animEffect transition="in" filter="wipe(left)">
                                      <p:cBhvr>
                                        <p:cTn id="208" dur="500"/>
                                        <p:tgtEl>
                                          <p:spTgt spid="476202"/>
                                        </p:tgtEl>
                                      </p:cBhvr>
                                    </p:animEffect>
                                  </p:childTnLst>
                                </p:cTn>
                              </p:par>
                            </p:childTnLst>
                          </p:cTn>
                        </p:par>
                      </p:childTnLst>
                    </p:cTn>
                  </p:par>
                  <p:par>
                    <p:cTn id="209" fill="hold">
                      <p:stCondLst>
                        <p:cond delay="indefinite"/>
                      </p:stCondLst>
                      <p:childTnLst>
                        <p:par>
                          <p:cTn id="210" fill="hold">
                            <p:stCondLst>
                              <p:cond delay="0"/>
                            </p:stCondLst>
                            <p:childTnLst>
                              <p:par>
                                <p:cTn id="211" presetID="2" presetClass="entr" presetSubtype="9" fill="hold" grpId="0" nodeType="clickEffect">
                                  <p:stCondLst>
                                    <p:cond delay="0"/>
                                  </p:stCondLst>
                                  <p:childTnLst>
                                    <p:set>
                                      <p:cBhvr>
                                        <p:cTn id="212" dur="1" fill="hold">
                                          <p:stCondLst>
                                            <p:cond delay="0"/>
                                          </p:stCondLst>
                                        </p:cTn>
                                        <p:tgtEl>
                                          <p:spTgt spid="61"/>
                                        </p:tgtEl>
                                        <p:attrNameLst>
                                          <p:attrName>style.visibility</p:attrName>
                                        </p:attrNameLst>
                                      </p:cBhvr>
                                      <p:to>
                                        <p:strVal val="visible"/>
                                      </p:to>
                                    </p:set>
                                    <p:anim calcmode="lin" valueType="num">
                                      <p:cBhvr additive="base">
                                        <p:cTn id="213" dur="500" fill="hold"/>
                                        <p:tgtEl>
                                          <p:spTgt spid="61"/>
                                        </p:tgtEl>
                                        <p:attrNameLst>
                                          <p:attrName>ppt_x</p:attrName>
                                        </p:attrNameLst>
                                      </p:cBhvr>
                                      <p:tavLst>
                                        <p:tav tm="0">
                                          <p:val>
                                            <p:strVal val="0-#ppt_w/2"/>
                                          </p:val>
                                        </p:tav>
                                        <p:tav tm="100000">
                                          <p:val>
                                            <p:strVal val="#ppt_x"/>
                                          </p:val>
                                        </p:tav>
                                      </p:tavLst>
                                    </p:anim>
                                    <p:anim calcmode="lin" valueType="num">
                                      <p:cBhvr additive="base">
                                        <p:cTn id="214" dur="500" fill="hold"/>
                                        <p:tgtEl>
                                          <p:spTgt spid="61"/>
                                        </p:tgtEl>
                                        <p:attrNameLst>
                                          <p:attrName>ppt_y</p:attrName>
                                        </p:attrNameLst>
                                      </p:cBhvr>
                                      <p:tavLst>
                                        <p:tav tm="0">
                                          <p:val>
                                            <p:strVal val="0-#ppt_h/2"/>
                                          </p:val>
                                        </p:tav>
                                        <p:tav tm="100000">
                                          <p:val>
                                            <p:strVal val="#ppt_y"/>
                                          </p:val>
                                        </p:tav>
                                      </p:tavLst>
                                    </p:anim>
                                  </p:childTnLst>
                                </p:cTn>
                              </p:par>
                            </p:childTnLst>
                          </p:cTn>
                        </p:par>
                        <p:par>
                          <p:cTn id="215" fill="hold">
                            <p:stCondLst>
                              <p:cond delay="500"/>
                            </p:stCondLst>
                            <p:childTnLst>
                              <p:par>
                                <p:cTn id="216" presetID="2" presetClass="entr" presetSubtype="9" fill="hold" grpId="0" nodeType="afterEffect">
                                  <p:stCondLst>
                                    <p:cond delay="0"/>
                                  </p:stCondLst>
                                  <p:childTnLst>
                                    <p:set>
                                      <p:cBhvr>
                                        <p:cTn id="217" dur="1" fill="hold">
                                          <p:stCondLst>
                                            <p:cond delay="0"/>
                                          </p:stCondLst>
                                        </p:cTn>
                                        <p:tgtEl>
                                          <p:spTgt spid="7"/>
                                        </p:tgtEl>
                                        <p:attrNameLst>
                                          <p:attrName>style.visibility</p:attrName>
                                        </p:attrNameLst>
                                      </p:cBhvr>
                                      <p:to>
                                        <p:strVal val="visible"/>
                                      </p:to>
                                    </p:set>
                                    <p:anim calcmode="lin" valueType="num">
                                      <p:cBhvr additive="base">
                                        <p:cTn id="218" dur="500" fill="hold"/>
                                        <p:tgtEl>
                                          <p:spTgt spid="7"/>
                                        </p:tgtEl>
                                        <p:attrNameLst>
                                          <p:attrName>ppt_x</p:attrName>
                                        </p:attrNameLst>
                                      </p:cBhvr>
                                      <p:tavLst>
                                        <p:tav tm="0">
                                          <p:val>
                                            <p:strVal val="0-#ppt_w/2"/>
                                          </p:val>
                                        </p:tav>
                                        <p:tav tm="100000">
                                          <p:val>
                                            <p:strVal val="#ppt_x"/>
                                          </p:val>
                                        </p:tav>
                                      </p:tavLst>
                                    </p:anim>
                                    <p:anim calcmode="lin" valueType="num">
                                      <p:cBhvr additive="base">
                                        <p:cTn id="219" dur="500" fill="hold"/>
                                        <p:tgtEl>
                                          <p:spTgt spid="7"/>
                                        </p:tgtEl>
                                        <p:attrNameLst>
                                          <p:attrName>ppt_y</p:attrName>
                                        </p:attrNameLst>
                                      </p:cBhvr>
                                      <p:tavLst>
                                        <p:tav tm="0">
                                          <p:val>
                                            <p:strVal val="0-#ppt_h/2"/>
                                          </p:val>
                                        </p:tav>
                                        <p:tav tm="100000">
                                          <p:val>
                                            <p:strVal val="#ppt_y"/>
                                          </p:val>
                                        </p:tav>
                                      </p:tavLst>
                                    </p:anim>
                                  </p:childTnLst>
                                </p:cTn>
                              </p:par>
                            </p:childTnLst>
                          </p:cTn>
                        </p:par>
                        <p:par>
                          <p:cTn id="220" fill="hold">
                            <p:stCondLst>
                              <p:cond delay="1000"/>
                            </p:stCondLst>
                            <p:childTnLst>
                              <p:par>
                                <p:cTn id="221" presetID="22" presetClass="entr" presetSubtype="4" fill="hold" grpId="0" nodeType="afterEffect">
                                  <p:stCondLst>
                                    <p:cond delay="0"/>
                                  </p:stCondLst>
                                  <p:childTnLst>
                                    <p:set>
                                      <p:cBhvr>
                                        <p:cTn id="222" dur="1" fill="hold">
                                          <p:stCondLst>
                                            <p:cond delay="0"/>
                                          </p:stCondLst>
                                        </p:cTn>
                                        <p:tgtEl>
                                          <p:spTgt spid="9"/>
                                        </p:tgtEl>
                                        <p:attrNameLst>
                                          <p:attrName>style.visibility</p:attrName>
                                        </p:attrNameLst>
                                      </p:cBhvr>
                                      <p:to>
                                        <p:strVal val="visible"/>
                                      </p:to>
                                    </p:set>
                                    <p:animEffect transition="in" filter="wipe(down)">
                                      <p:cBhvr>
                                        <p:cTn id="223" dur="500"/>
                                        <p:tgtEl>
                                          <p:spTgt spid="9"/>
                                        </p:tgtEl>
                                      </p:cBhvr>
                                    </p:animEffect>
                                  </p:childTnLst>
                                </p:cTn>
                              </p:par>
                            </p:childTnLst>
                          </p:cTn>
                        </p:par>
                      </p:childTnLst>
                    </p:cTn>
                  </p:par>
                  <p:par>
                    <p:cTn id="224" fill="hold">
                      <p:stCondLst>
                        <p:cond delay="indefinite"/>
                      </p:stCondLst>
                      <p:childTnLst>
                        <p:par>
                          <p:cTn id="225" fill="hold">
                            <p:stCondLst>
                              <p:cond delay="0"/>
                            </p:stCondLst>
                            <p:childTnLst>
                              <p:par>
                                <p:cTn id="226" presetID="22" presetClass="entr" presetSubtype="8" fill="hold" nodeType="clickEffect">
                                  <p:stCondLst>
                                    <p:cond delay="0"/>
                                  </p:stCondLst>
                                  <p:childTnLst>
                                    <p:set>
                                      <p:cBhvr>
                                        <p:cTn id="227" dur="1" fill="hold">
                                          <p:stCondLst>
                                            <p:cond delay="0"/>
                                          </p:stCondLst>
                                        </p:cTn>
                                        <p:tgtEl>
                                          <p:spTgt spid="13"/>
                                        </p:tgtEl>
                                        <p:attrNameLst>
                                          <p:attrName>style.visibility</p:attrName>
                                        </p:attrNameLst>
                                      </p:cBhvr>
                                      <p:to>
                                        <p:strVal val="visible"/>
                                      </p:to>
                                    </p:set>
                                    <p:animEffect transition="in" filter="wipe(left)">
                                      <p:cBhvr>
                                        <p:cTn id="228" dur="500"/>
                                        <p:tgtEl>
                                          <p:spTgt spid="13"/>
                                        </p:tgtEl>
                                      </p:cBhvr>
                                    </p:animEffect>
                                  </p:childTnLst>
                                </p:cTn>
                              </p:par>
                            </p:childTnLst>
                          </p:cTn>
                        </p:par>
                        <p:par>
                          <p:cTn id="229" fill="hold">
                            <p:stCondLst>
                              <p:cond delay="500"/>
                            </p:stCondLst>
                            <p:childTnLst>
                              <p:par>
                                <p:cTn id="230" presetID="22" presetClass="entr" presetSubtype="8" fill="hold" grpId="0" nodeType="afterEffect">
                                  <p:stCondLst>
                                    <p:cond delay="0"/>
                                  </p:stCondLst>
                                  <p:childTnLst>
                                    <p:set>
                                      <p:cBhvr>
                                        <p:cTn id="231" dur="1" fill="hold">
                                          <p:stCondLst>
                                            <p:cond delay="0"/>
                                          </p:stCondLst>
                                        </p:cTn>
                                        <p:tgtEl>
                                          <p:spTgt spid="476167"/>
                                        </p:tgtEl>
                                        <p:attrNameLst>
                                          <p:attrName>style.visibility</p:attrName>
                                        </p:attrNameLst>
                                      </p:cBhvr>
                                      <p:to>
                                        <p:strVal val="visible"/>
                                      </p:to>
                                    </p:set>
                                    <p:animEffect transition="in" filter="wipe(left)">
                                      <p:cBhvr>
                                        <p:cTn id="232" dur="500"/>
                                        <p:tgtEl>
                                          <p:spTgt spid="476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5387" grpId="0"/>
      <p:bldP spid="15389" grpId="0" animBg="1"/>
      <p:bldP spid="40" grpId="0" animBg="1"/>
      <p:bldP spid="476167" grpId="0"/>
      <p:bldP spid="9" grpId="0" animBg="1"/>
      <p:bldP spid="56" grpId="0" animBg="1"/>
      <p:bldP spid="57" grpId="0"/>
      <p:bldP spid="11" grpId="0" animBg="1"/>
      <p:bldP spid="60" grpId="0" animBg="1"/>
      <p:bldP spid="7" grpId="0" animBg="1"/>
      <p:bldP spid="61" grpId="0" animBg="1"/>
      <p:bldP spid="64" grpId="0"/>
      <p:bldP spid="65" grpId="0"/>
      <p:bldP spid="66" grpId="0"/>
      <p:bldP spid="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Rectangle 2"/>
          <p:cNvSpPr>
            <a:spLocks noGrp="1" noChangeArrowheads="1"/>
          </p:cNvSpPr>
          <p:nvPr>
            <p:ph type="title"/>
          </p:nvPr>
        </p:nvSpPr>
        <p:spPr/>
        <p:txBody>
          <a:bodyPr/>
          <a:lstStyle/>
          <a:p>
            <a:r>
              <a:rPr lang="en-US" altLang="zh-TW" dirty="0"/>
              <a:t>2.2.3 Wave Operator </a:t>
            </a:r>
          </a:p>
        </p:txBody>
      </p:sp>
      <p:graphicFrame>
        <p:nvGraphicFramePr>
          <p:cNvPr id="474124" name="Object 12"/>
          <p:cNvGraphicFramePr>
            <a:graphicFrameLocks noChangeAspect="1"/>
          </p:cNvGraphicFramePr>
          <p:nvPr>
            <p:extLst>
              <p:ext uri="{D42A27DB-BD31-4B8C-83A1-F6EECF244321}">
                <p14:modId xmlns:p14="http://schemas.microsoft.com/office/powerpoint/2010/main" val="1677822539"/>
              </p:ext>
            </p:extLst>
          </p:nvPr>
        </p:nvGraphicFramePr>
        <p:xfrm>
          <a:off x="6661965" y="3405692"/>
          <a:ext cx="2666412" cy="586656"/>
        </p:xfrm>
        <a:graphic>
          <a:graphicData uri="http://schemas.openxmlformats.org/presentationml/2006/ole">
            <mc:AlternateContent xmlns:mc="http://schemas.openxmlformats.org/markup-compatibility/2006">
              <mc:Choice xmlns:v="urn:schemas-microsoft-com:vml" Requires="v">
                <p:oleObj spid="_x0000_s1123836" name="方程式" r:id="rId4" imgW="1269720" imgH="279360" progId="Equation.3">
                  <p:embed/>
                </p:oleObj>
              </mc:Choice>
              <mc:Fallback>
                <p:oleObj name="方程式" r:id="rId4" imgW="1269720" imgH="279360" progId="Equation.3">
                  <p:embed/>
                  <p:pic>
                    <p:nvPicPr>
                      <p:cNvPr id="0" name=""/>
                      <p:cNvPicPr>
                        <a:picLocks noChangeAspect="1" noChangeArrowheads="1"/>
                      </p:cNvPicPr>
                      <p:nvPr/>
                    </p:nvPicPr>
                    <p:blipFill>
                      <a:blip r:embed="rId5"/>
                      <a:srcRect/>
                      <a:stretch>
                        <a:fillRect/>
                      </a:stretch>
                    </p:blipFill>
                    <p:spPr bwMode="auto">
                      <a:xfrm>
                        <a:off x="6661965" y="3405692"/>
                        <a:ext cx="2666412" cy="586656"/>
                      </a:xfrm>
                      <a:prstGeom prst="rect">
                        <a:avLst/>
                      </a:prstGeom>
                      <a:noFill/>
                      <a:extLst>
                        <a:ext uri="{909E8E84-426E-40DD-AFC4-6F175D3DCCD1}">
                          <a14:hiddenFill xmlns:a14="http://schemas.microsoft.com/office/drawing/2010/main">
                            <a:solidFill>
                              <a:srgbClr val="FFCCCC"/>
                            </a:solidFill>
                          </a14:hiddenFill>
                        </a:ext>
                      </a:extLst>
                    </p:spPr>
                  </p:pic>
                </p:oleObj>
              </mc:Fallback>
            </mc:AlternateContent>
          </a:graphicData>
        </a:graphic>
      </p:graphicFrame>
      <p:sp>
        <p:nvSpPr>
          <p:cNvPr id="4" name="投影片編號版面配置區 3"/>
          <p:cNvSpPr>
            <a:spLocks noGrp="1"/>
          </p:cNvSpPr>
          <p:nvPr>
            <p:ph type="sldNum" sz="quarter" idx="10"/>
          </p:nvPr>
        </p:nvSpPr>
        <p:spPr/>
        <p:txBody>
          <a:bodyPr/>
          <a:lstStyle/>
          <a:p>
            <a:pPr>
              <a:defRPr/>
            </a:pPr>
            <a:fld id="{F4C3976D-8D47-445A-BD61-2F2C1E2596C6}" type="slidenum">
              <a:rPr lang="en-US" altLang="zh-TW" smtClean="0"/>
              <a:pPr>
                <a:defRPr/>
              </a:pPr>
              <a:t>18</a:t>
            </a:fld>
            <a:endParaRPr lang="en-US" altLang="zh-TW" dirty="0"/>
          </a:p>
        </p:txBody>
      </p:sp>
      <p:cxnSp>
        <p:nvCxnSpPr>
          <p:cNvPr id="6" name="直線接點 5"/>
          <p:cNvCxnSpPr/>
          <p:nvPr/>
        </p:nvCxnSpPr>
        <p:spPr bwMode="auto">
          <a:xfrm>
            <a:off x="6096000" y="765360"/>
            <a:ext cx="0" cy="5904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24" name="Text Box 7"/>
          <p:cNvSpPr txBox="1">
            <a:spLocks noChangeArrowheads="1"/>
          </p:cNvSpPr>
          <p:nvPr/>
        </p:nvSpPr>
        <p:spPr bwMode="auto">
          <a:xfrm>
            <a:off x="311505" y="691543"/>
            <a:ext cx="43428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one (space) dimensional </a:t>
            </a:r>
            <a:r>
              <a:rPr lang="en-US" altLang="zh-TW" dirty="0">
                <a:solidFill>
                  <a:srgbClr val="C00000"/>
                </a:solidFill>
              </a:rPr>
              <a:t>wave eq.</a:t>
            </a:r>
            <a:endParaRPr lang="en-US" altLang="zh-TW" i="1" dirty="0">
              <a:solidFill>
                <a:srgbClr val="C00000"/>
              </a:solidFill>
            </a:endParaRPr>
          </a:p>
        </p:txBody>
      </p:sp>
      <p:graphicFrame>
        <p:nvGraphicFramePr>
          <p:cNvPr id="7" name="物件 6"/>
          <p:cNvGraphicFramePr>
            <a:graphicFrameLocks noChangeAspect="1"/>
          </p:cNvGraphicFramePr>
          <p:nvPr>
            <p:extLst>
              <p:ext uri="{D42A27DB-BD31-4B8C-83A1-F6EECF244321}">
                <p14:modId xmlns:p14="http://schemas.microsoft.com/office/powerpoint/2010/main" val="3218662304"/>
              </p:ext>
            </p:extLst>
          </p:nvPr>
        </p:nvGraphicFramePr>
        <p:xfrm>
          <a:off x="695400" y="1988840"/>
          <a:ext cx="1802880" cy="939600"/>
        </p:xfrm>
        <a:graphic>
          <a:graphicData uri="http://schemas.openxmlformats.org/presentationml/2006/ole">
            <mc:AlternateContent xmlns:mc="http://schemas.openxmlformats.org/markup-compatibility/2006">
              <mc:Choice xmlns:v="urn:schemas-microsoft-com:vml" Requires="v">
                <p:oleObj spid="_x0000_s1123837" name="方程式" r:id="rId6" imgW="901440" imgH="469800" progId="Equation.3">
                  <p:embed/>
                </p:oleObj>
              </mc:Choice>
              <mc:Fallback>
                <p:oleObj name="方程式" r:id="rId6" imgW="901440" imgH="469800" progId="Equation.3">
                  <p:embed/>
                  <p:pic>
                    <p:nvPicPr>
                      <p:cNvPr id="0" name=""/>
                      <p:cNvPicPr>
                        <a:picLocks noChangeAspect="1" noChangeArrowheads="1"/>
                      </p:cNvPicPr>
                      <p:nvPr/>
                    </p:nvPicPr>
                    <p:blipFill>
                      <a:blip r:embed="rId7"/>
                      <a:srcRect/>
                      <a:stretch>
                        <a:fillRect/>
                      </a:stretch>
                    </p:blipFill>
                    <p:spPr bwMode="auto">
                      <a:xfrm>
                        <a:off x="695400" y="1988840"/>
                        <a:ext cx="1802880" cy="9396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 Box 9"/>
          <p:cNvSpPr txBox="1">
            <a:spLocks noChangeArrowheads="1"/>
          </p:cNvSpPr>
          <p:nvPr/>
        </p:nvSpPr>
        <p:spPr bwMode="auto">
          <a:xfrm>
            <a:off x="3209306" y="2192847"/>
            <a:ext cx="25266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t>-- formally self-</a:t>
            </a:r>
            <a:r>
              <a:rPr lang="en-US" altLang="zh-TW" sz="2000" dirty="0" err="1"/>
              <a:t>adjoint</a:t>
            </a:r>
            <a:endParaRPr lang="en-US" altLang="zh-TW" sz="2000" i="1" dirty="0"/>
          </a:p>
        </p:txBody>
      </p:sp>
      <p:graphicFrame>
        <p:nvGraphicFramePr>
          <p:cNvPr id="10" name="物件 9"/>
          <p:cNvGraphicFramePr>
            <a:graphicFrameLocks noChangeAspect="1"/>
          </p:cNvGraphicFramePr>
          <p:nvPr>
            <p:extLst>
              <p:ext uri="{D42A27DB-BD31-4B8C-83A1-F6EECF244321}">
                <p14:modId xmlns:p14="http://schemas.microsoft.com/office/powerpoint/2010/main" val="508194436"/>
              </p:ext>
            </p:extLst>
          </p:nvPr>
        </p:nvGraphicFramePr>
        <p:xfrm>
          <a:off x="530498" y="6105862"/>
          <a:ext cx="4341366" cy="491490"/>
        </p:xfrm>
        <a:graphic>
          <a:graphicData uri="http://schemas.openxmlformats.org/presentationml/2006/ole">
            <mc:AlternateContent xmlns:mc="http://schemas.openxmlformats.org/markup-compatibility/2006">
              <mc:Choice xmlns:v="urn:schemas-microsoft-com:vml" Requires="v">
                <p:oleObj spid="_x0000_s1123838" name="方程式" r:id="rId8" imgW="2019240" imgH="228600" progId="Equation.3">
                  <p:embed/>
                </p:oleObj>
              </mc:Choice>
              <mc:Fallback>
                <p:oleObj name="方程式" r:id="rId8" imgW="2019240" imgH="228600" progId="Equation.3">
                  <p:embed/>
                  <p:pic>
                    <p:nvPicPr>
                      <p:cNvPr id="0" name=""/>
                      <p:cNvPicPr>
                        <a:picLocks noChangeAspect="1" noChangeArrowheads="1"/>
                      </p:cNvPicPr>
                      <p:nvPr/>
                    </p:nvPicPr>
                    <p:blipFill>
                      <a:blip r:embed="rId9"/>
                      <a:srcRect t="-2985" b="-2985"/>
                      <a:stretch>
                        <a:fillRect/>
                      </a:stretch>
                    </p:blipFill>
                    <p:spPr bwMode="auto">
                      <a:xfrm>
                        <a:off x="530498" y="6105862"/>
                        <a:ext cx="4341366" cy="491490"/>
                      </a:xfrm>
                      <a:prstGeom prst="rect">
                        <a:avLst/>
                      </a:prstGeom>
                      <a:solidFill>
                        <a:srgbClr val="FFCCCC"/>
                      </a:solidFill>
                      <a:ln>
                        <a:noFill/>
                      </a:ln>
                    </p:spPr>
                  </p:pic>
                </p:oleObj>
              </mc:Fallback>
            </mc:AlternateContent>
          </a:graphicData>
        </a:graphic>
      </p:graphicFrame>
      <p:graphicFrame>
        <p:nvGraphicFramePr>
          <p:cNvPr id="17" name="物件 16"/>
          <p:cNvGraphicFramePr>
            <a:graphicFrameLocks noChangeAspect="1"/>
          </p:cNvGraphicFramePr>
          <p:nvPr>
            <p:extLst>
              <p:ext uri="{D42A27DB-BD31-4B8C-83A1-F6EECF244321}">
                <p14:modId xmlns:p14="http://schemas.microsoft.com/office/powerpoint/2010/main" val="2913102411"/>
              </p:ext>
            </p:extLst>
          </p:nvPr>
        </p:nvGraphicFramePr>
        <p:xfrm>
          <a:off x="2497938" y="2164980"/>
          <a:ext cx="586656" cy="399924"/>
        </p:xfrm>
        <a:graphic>
          <a:graphicData uri="http://schemas.openxmlformats.org/presentationml/2006/ole">
            <mc:AlternateContent xmlns:mc="http://schemas.openxmlformats.org/markup-compatibility/2006">
              <mc:Choice xmlns:v="urn:schemas-microsoft-com:vml" Requires="v">
                <p:oleObj spid="_x0000_s1123839" name="方程式" r:id="rId10" imgW="279360" imgH="190440" progId="Equation.3">
                  <p:embed/>
                </p:oleObj>
              </mc:Choice>
              <mc:Fallback>
                <p:oleObj name="方程式" r:id="rId10" imgW="279360" imgH="190440" progId="Equation.3">
                  <p:embed/>
                  <p:pic>
                    <p:nvPicPr>
                      <p:cNvPr id="0" name=""/>
                      <p:cNvPicPr>
                        <a:picLocks noChangeAspect="1" noChangeArrowheads="1"/>
                      </p:cNvPicPr>
                      <p:nvPr/>
                    </p:nvPicPr>
                    <p:blipFill>
                      <a:blip r:embed="rId11"/>
                      <a:srcRect/>
                      <a:stretch>
                        <a:fillRect/>
                      </a:stretch>
                    </p:blipFill>
                    <p:spPr bwMode="auto">
                      <a:xfrm>
                        <a:off x="2497938" y="2164980"/>
                        <a:ext cx="586656" cy="399924"/>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 name="AutoShape 28"/>
          <p:cNvSpPr>
            <a:spLocks noChangeArrowheads="1"/>
          </p:cNvSpPr>
          <p:nvPr/>
        </p:nvSpPr>
        <p:spPr bwMode="auto">
          <a:xfrm>
            <a:off x="6240016" y="3601631"/>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aphicFrame>
        <p:nvGraphicFramePr>
          <p:cNvPr id="14336" name="物件 14335"/>
          <p:cNvGraphicFramePr>
            <a:graphicFrameLocks noChangeAspect="1"/>
          </p:cNvGraphicFramePr>
          <p:nvPr>
            <p:extLst>
              <p:ext uri="{D42A27DB-BD31-4B8C-83A1-F6EECF244321}">
                <p14:modId xmlns:p14="http://schemas.microsoft.com/office/powerpoint/2010/main" val="99160009"/>
              </p:ext>
            </p:extLst>
          </p:nvPr>
        </p:nvGraphicFramePr>
        <p:xfrm>
          <a:off x="6456657" y="5509376"/>
          <a:ext cx="4419360" cy="583920"/>
        </p:xfrm>
        <a:graphic>
          <a:graphicData uri="http://schemas.openxmlformats.org/presentationml/2006/ole">
            <mc:AlternateContent xmlns:mc="http://schemas.openxmlformats.org/markup-compatibility/2006">
              <mc:Choice xmlns:v="urn:schemas-microsoft-com:vml" Requires="v">
                <p:oleObj spid="_x0000_s1123840" name="方程式" r:id="rId12" imgW="2209680" imgH="291960" progId="Equation.3">
                  <p:embed/>
                </p:oleObj>
              </mc:Choice>
              <mc:Fallback>
                <p:oleObj name="方程式" r:id="rId12" imgW="2209680" imgH="291960" progId="Equation.3">
                  <p:embed/>
                  <p:pic>
                    <p:nvPicPr>
                      <p:cNvPr id="0" name=""/>
                      <p:cNvPicPr>
                        <a:picLocks noChangeArrowheads="1"/>
                      </p:cNvPicPr>
                      <p:nvPr/>
                    </p:nvPicPr>
                    <p:blipFill>
                      <a:blip r:embed="rId13"/>
                      <a:srcRect t="-3546" b="-3546"/>
                      <a:stretch>
                        <a:fillRect/>
                      </a:stretch>
                    </p:blipFill>
                    <p:spPr bwMode="auto">
                      <a:xfrm>
                        <a:off x="6456657" y="5509376"/>
                        <a:ext cx="4419360" cy="583920"/>
                      </a:xfrm>
                      <a:prstGeom prst="rect">
                        <a:avLst/>
                      </a:prstGeom>
                      <a:solidFill>
                        <a:srgbClr val="FFCC66"/>
                      </a:solidFill>
                      <a:ln>
                        <a:noFill/>
                      </a:ln>
                    </p:spPr>
                  </p:pic>
                </p:oleObj>
              </mc:Fallback>
            </mc:AlternateContent>
          </a:graphicData>
        </a:graphic>
      </p:graphicFrame>
      <p:cxnSp>
        <p:nvCxnSpPr>
          <p:cNvPr id="5" name="直線接點 4"/>
          <p:cNvCxnSpPr/>
          <p:nvPr/>
        </p:nvCxnSpPr>
        <p:spPr bwMode="auto">
          <a:xfrm>
            <a:off x="7493538" y="2035598"/>
            <a:ext cx="2592288" cy="0"/>
          </a:xfrm>
          <a:prstGeom prst="line">
            <a:avLst/>
          </a:prstGeom>
          <a:solidFill>
            <a:schemeClr val="accent1"/>
          </a:solidFill>
          <a:ln w="76200" cap="flat" cmpd="sng" algn="ctr">
            <a:solidFill>
              <a:schemeClr val="tx1"/>
            </a:solidFill>
            <a:prstDash val="solid"/>
            <a:round/>
            <a:headEnd type="none" w="med" len="med"/>
            <a:tailEnd type="none" w="med" len="med"/>
          </a:ln>
          <a:effectLst/>
        </p:spPr>
      </p:cxnSp>
      <p:cxnSp>
        <p:nvCxnSpPr>
          <p:cNvPr id="11" name="直線單箭頭接點 10"/>
          <p:cNvCxnSpPr/>
          <p:nvPr/>
        </p:nvCxnSpPr>
        <p:spPr bwMode="auto">
          <a:xfrm>
            <a:off x="7493538" y="2035598"/>
            <a:ext cx="3240360" cy="0"/>
          </a:xfrm>
          <a:prstGeom prst="straightConnector1">
            <a:avLst/>
          </a:prstGeom>
          <a:solidFill>
            <a:schemeClr val="accent1"/>
          </a:solidFill>
          <a:ln w="19050" cap="flat" cmpd="sng" algn="ctr">
            <a:solidFill>
              <a:srgbClr val="0000CC"/>
            </a:solidFill>
            <a:prstDash val="solid"/>
            <a:round/>
            <a:headEnd type="none" w="med" len="med"/>
            <a:tailEnd type="triangle" w="lg" len="lg"/>
          </a:ln>
          <a:effectLst/>
        </p:spPr>
      </p:cxnSp>
      <p:graphicFrame>
        <p:nvGraphicFramePr>
          <p:cNvPr id="41" name="Object 13"/>
          <p:cNvGraphicFramePr>
            <a:graphicFrameLocks noChangeAspect="1"/>
          </p:cNvGraphicFramePr>
          <p:nvPr>
            <p:extLst>
              <p:ext uri="{D42A27DB-BD31-4B8C-83A1-F6EECF244321}">
                <p14:modId xmlns:p14="http://schemas.microsoft.com/office/powerpoint/2010/main" val="3064780920"/>
              </p:ext>
            </p:extLst>
          </p:nvPr>
        </p:nvGraphicFramePr>
        <p:xfrm>
          <a:off x="10720682" y="1989455"/>
          <a:ext cx="266112" cy="293328"/>
        </p:xfrm>
        <a:graphic>
          <a:graphicData uri="http://schemas.openxmlformats.org/presentationml/2006/ole">
            <mc:AlternateContent xmlns:mc="http://schemas.openxmlformats.org/markup-compatibility/2006">
              <mc:Choice xmlns:v="urn:schemas-microsoft-com:vml" Requires="v">
                <p:oleObj spid="_x0000_s1123841" name="Equation" r:id="rId14" imgW="126720" imgH="139680" progId="Equation.3">
                  <p:embed/>
                </p:oleObj>
              </mc:Choice>
              <mc:Fallback>
                <p:oleObj name="Equation" r:id="rId14" imgW="126720" imgH="1396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t="-2933" b="-2933"/>
                      <a:stretch>
                        <a:fillRect/>
                      </a:stretch>
                    </p:blipFill>
                    <p:spPr bwMode="auto">
                      <a:xfrm>
                        <a:off x="10720682" y="1989455"/>
                        <a:ext cx="266112" cy="293328"/>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aphicFrame>
        <p:nvGraphicFramePr>
          <p:cNvPr id="25" name="物件 24"/>
          <p:cNvGraphicFramePr>
            <a:graphicFrameLocks noChangeAspect="1"/>
          </p:cNvGraphicFramePr>
          <p:nvPr>
            <p:extLst>
              <p:ext uri="{D42A27DB-BD31-4B8C-83A1-F6EECF244321}">
                <p14:modId xmlns:p14="http://schemas.microsoft.com/office/powerpoint/2010/main" val="3222349859"/>
              </p:ext>
            </p:extLst>
          </p:nvPr>
        </p:nvGraphicFramePr>
        <p:xfrm>
          <a:off x="7267290" y="836712"/>
          <a:ext cx="185976" cy="319788"/>
        </p:xfrm>
        <a:graphic>
          <a:graphicData uri="http://schemas.openxmlformats.org/presentationml/2006/ole">
            <mc:AlternateContent xmlns:mc="http://schemas.openxmlformats.org/markup-compatibility/2006">
              <mc:Choice xmlns:v="urn:schemas-microsoft-com:vml" Requires="v">
                <p:oleObj spid="_x0000_s1123842" name="方程式" r:id="rId16" imgW="88560" imgH="152280" progId="Equation.3">
                  <p:embed/>
                </p:oleObj>
              </mc:Choice>
              <mc:Fallback>
                <p:oleObj name="方程式" r:id="rId16" imgW="88560" imgH="152280" progId="Equation.3">
                  <p:embed/>
                  <p:pic>
                    <p:nvPicPr>
                      <p:cNvPr id="0" name=""/>
                      <p:cNvPicPr>
                        <a:picLocks noChangeAspect="1" noChangeArrowheads="1"/>
                      </p:cNvPicPr>
                      <p:nvPr/>
                    </p:nvPicPr>
                    <p:blipFill>
                      <a:blip r:embed="rId17"/>
                      <a:srcRect t="-2933" b="-2933"/>
                      <a:stretch>
                        <a:fillRect/>
                      </a:stretch>
                    </p:blipFill>
                    <p:spPr bwMode="auto">
                      <a:xfrm>
                        <a:off x="7267290" y="836712"/>
                        <a:ext cx="185976" cy="31978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矩形 27"/>
          <p:cNvSpPr/>
          <p:nvPr/>
        </p:nvSpPr>
        <p:spPr bwMode="auto">
          <a:xfrm>
            <a:off x="7493538" y="1344787"/>
            <a:ext cx="2592288" cy="690811"/>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31" name="物件 30"/>
          <p:cNvGraphicFramePr>
            <a:graphicFrameLocks noChangeAspect="1"/>
          </p:cNvGraphicFramePr>
          <p:nvPr>
            <p:extLst>
              <p:ext uri="{D42A27DB-BD31-4B8C-83A1-F6EECF244321}">
                <p14:modId xmlns:p14="http://schemas.microsoft.com/office/powerpoint/2010/main" val="2002104107"/>
              </p:ext>
            </p:extLst>
          </p:nvPr>
        </p:nvGraphicFramePr>
        <p:xfrm>
          <a:off x="3359696" y="1452553"/>
          <a:ext cx="832464" cy="363834"/>
        </p:xfrm>
        <a:graphic>
          <a:graphicData uri="http://schemas.openxmlformats.org/presentationml/2006/ole">
            <mc:AlternateContent xmlns:mc="http://schemas.openxmlformats.org/markup-compatibility/2006">
              <mc:Choice xmlns:v="urn:schemas-microsoft-com:vml" Requires="v">
                <p:oleObj spid="_x0000_s1123843" name="方程式" r:id="rId18" imgW="406080" imgH="177480" progId="Equation.3">
                  <p:embed/>
                </p:oleObj>
              </mc:Choice>
              <mc:Fallback>
                <p:oleObj name="方程式" r:id="rId18" imgW="406080" imgH="177480" progId="Equation.3">
                  <p:embed/>
                  <p:pic>
                    <p:nvPicPr>
                      <p:cNvPr id="0" name=""/>
                      <p:cNvPicPr>
                        <a:picLocks noChangeAspect="1" noChangeArrowheads="1"/>
                      </p:cNvPicPr>
                      <p:nvPr/>
                    </p:nvPicPr>
                    <p:blipFill>
                      <a:blip r:embed="rId19"/>
                      <a:srcRect/>
                      <a:stretch>
                        <a:fillRect/>
                      </a:stretch>
                    </p:blipFill>
                    <p:spPr bwMode="auto">
                      <a:xfrm>
                        <a:off x="3359696" y="1452553"/>
                        <a:ext cx="832464" cy="363834"/>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37" name="物件 14336"/>
          <p:cNvGraphicFramePr>
            <a:graphicFrameLocks noChangeAspect="1"/>
          </p:cNvGraphicFramePr>
          <p:nvPr>
            <p:extLst>
              <p:ext uri="{D42A27DB-BD31-4B8C-83A1-F6EECF244321}">
                <p14:modId xmlns:p14="http://schemas.microsoft.com/office/powerpoint/2010/main" val="3251862443"/>
              </p:ext>
            </p:extLst>
          </p:nvPr>
        </p:nvGraphicFramePr>
        <p:xfrm>
          <a:off x="10157964" y="1211114"/>
          <a:ext cx="812160" cy="457200"/>
        </p:xfrm>
        <a:graphic>
          <a:graphicData uri="http://schemas.openxmlformats.org/presentationml/2006/ole">
            <mc:AlternateContent xmlns:mc="http://schemas.openxmlformats.org/markup-compatibility/2006">
              <mc:Choice xmlns:v="urn:schemas-microsoft-com:vml" Requires="v">
                <p:oleObj spid="_x0000_s1123844" name="方程式" r:id="rId20" imgW="406080" imgH="228600" progId="Equation.3">
                  <p:embed/>
                </p:oleObj>
              </mc:Choice>
              <mc:Fallback>
                <p:oleObj name="方程式" r:id="rId20" imgW="406080" imgH="228600" progId="Equation.3">
                  <p:embed/>
                  <p:pic>
                    <p:nvPicPr>
                      <p:cNvPr id="0" name=""/>
                      <p:cNvPicPr>
                        <a:picLocks noChangeAspect="1" noChangeArrowheads="1"/>
                      </p:cNvPicPr>
                      <p:nvPr/>
                    </p:nvPicPr>
                    <p:blipFill>
                      <a:blip r:embed="rId21"/>
                      <a:srcRect t="-2985" b="-2985"/>
                      <a:stretch>
                        <a:fillRect/>
                      </a:stretch>
                    </p:blipFill>
                    <p:spPr bwMode="auto">
                      <a:xfrm>
                        <a:off x="10157964" y="1211114"/>
                        <a:ext cx="812160" cy="457200"/>
                      </a:xfrm>
                      <a:prstGeom prst="rect">
                        <a:avLst/>
                      </a:prstGeom>
                      <a:noFill/>
                      <a:ln>
                        <a:noFill/>
                      </a:ln>
                    </p:spPr>
                  </p:pic>
                </p:oleObj>
              </mc:Fallback>
            </mc:AlternateContent>
          </a:graphicData>
        </a:graphic>
      </p:graphicFrame>
      <p:cxnSp>
        <p:nvCxnSpPr>
          <p:cNvPr id="14339" name="直線單箭頭接點 14338"/>
          <p:cNvCxnSpPr/>
          <p:nvPr/>
        </p:nvCxnSpPr>
        <p:spPr bwMode="auto">
          <a:xfrm>
            <a:off x="10085827" y="1695258"/>
            <a:ext cx="301947" cy="0"/>
          </a:xfrm>
          <a:prstGeom prst="straightConnector1">
            <a:avLst/>
          </a:prstGeom>
          <a:solidFill>
            <a:schemeClr val="accent1"/>
          </a:solidFill>
          <a:ln w="28575" cap="flat" cmpd="sng" algn="ctr">
            <a:solidFill>
              <a:schemeClr val="tx1"/>
            </a:solidFill>
            <a:prstDash val="solid"/>
            <a:round/>
            <a:headEnd type="none" w="med" len="med"/>
            <a:tailEnd type="triangle" w="lg" len="lg"/>
          </a:ln>
          <a:effectLst/>
        </p:spPr>
      </p:cxnSp>
      <p:graphicFrame>
        <p:nvGraphicFramePr>
          <p:cNvPr id="14340" name="物件 14339"/>
          <p:cNvGraphicFramePr>
            <a:graphicFrameLocks noChangeAspect="1"/>
          </p:cNvGraphicFramePr>
          <p:nvPr>
            <p:extLst>
              <p:ext uri="{D42A27DB-BD31-4B8C-83A1-F6EECF244321}">
                <p14:modId xmlns:p14="http://schemas.microsoft.com/office/powerpoint/2010/main" val="3000599878"/>
              </p:ext>
            </p:extLst>
          </p:nvPr>
        </p:nvGraphicFramePr>
        <p:xfrm>
          <a:off x="8914208" y="836712"/>
          <a:ext cx="761760" cy="457200"/>
        </p:xfrm>
        <a:graphic>
          <a:graphicData uri="http://schemas.openxmlformats.org/presentationml/2006/ole">
            <mc:AlternateContent xmlns:mc="http://schemas.openxmlformats.org/markup-compatibility/2006">
              <mc:Choice xmlns:v="urn:schemas-microsoft-com:vml" Requires="v">
                <p:oleObj spid="_x0000_s1123845" name="方程式" r:id="rId22" imgW="380880" imgH="228600" progId="Equation.3">
                  <p:embed/>
                </p:oleObj>
              </mc:Choice>
              <mc:Fallback>
                <p:oleObj name="方程式" r:id="rId22" imgW="380880" imgH="228600" progId="Equation.3">
                  <p:embed/>
                  <p:pic>
                    <p:nvPicPr>
                      <p:cNvPr id="0" name=""/>
                      <p:cNvPicPr>
                        <a:picLocks noChangeAspect="1" noChangeArrowheads="1"/>
                      </p:cNvPicPr>
                      <p:nvPr/>
                    </p:nvPicPr>
                    <p:blipFill>
                      <a:blip r:embed="rId23"/>
                      <a:srcRect t="-2985" b="-2985"/>
                      <a:stretch>
                        <a:fillRect/>
                      </a:stretch>
                    </p:blipFill>
                    <p:spPr bwMode="auto">
                      <a:xfrm>
                        <a:off x="8914208" y="836712"/>
                        <a:ext cx="76176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4342" name="直線單箭頭接點 14341"/>
          <p:cNvCxnSpPr/>
          <p:nvPr/>
        </p:nvCxnSpPr>
        <p:spPr bwMode="auto">
          <a:xfrm flipH="1" flipV="1">
            <a:off x="8788764" y="1024561"/>
            <a:ext cx="918" cy="324000"/>
          </a:xfrm>
          <a:prstGeom prst="straightConnector1">
            <a:avLst/>
          </a:prstGeom>
          <a:solidFill>
            <a:schemeClr val="accent1"/>
          </a:solidFill>
          <a:ln w="28575" cap="flat" cmpd="sng" algn="ctr">
            <a:solidFill>
              <a:schemeClr val="tx1"/>
            </a:solidFill>
            <a:prstDash val="solid"/>
            <a:round/>
            <a:headEnd type="none" w="med" len="med"/>
            <a:tailEnd type="triangle" w="lg" len="lg"/>
          </a:ln>
          <a:effectLst/>
        </p:spPr>
      </p:cxnSp>
      <p:sp>
        <p:nvSpPr>
          <p:cNvPr id="51" name="Text Box 7"/>
          <p:cNvSpPr txBox="1">
            <a:spLocks noChangeArrowheads="1"/>
          </p:cNvSpPr>
          <p:nvPr/>
        </p:nvSpPr>
        <p:spPr bwMode="auto">
          <a:xfrm>
            <a:off x="534090" y="2879409"/>
            <a:ext cx="46586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PDE in 2 independent variables (</a:t>
            </a:r>
            <a:r>
              <a:rPr lang="en-US" altLang="zh-TW" i="1" dirty="0" err="1">
                <a:solidFill>
                  <a:srgbClr val="0000CC"/>
                </a:solidFill>
              </a:rPr>
              <a:t>x</a:t>
            </a:r>
            <a:r>
              <a:rPr lang="en-US" altLang="zh-TW" dirty="0" err="1">
                <a:solidFill>
                  <a:srgbClr val="0000CC"/>
                </a:solidFill>
              </a:rPr>
              <a:t>,</a:t>
            </a:r>
            <a:r>
              <a:rPr lang="en-US" altLang="zh-TW" i="1" dirty="0" err="1">
                <a:solidFill>
                  <a:srgbClr val="0000CC"/>
                </a:solidFill>
              </a:rPr>
              <a:t>t</a:t>
            </a:r>
            <a:r>
              <a:rPr lang="en-US" altLang="zh-TW" dirty="0">
                <a:solidFill>
                  <a:srgbClr val="0000CC"/>
                </a:solidFill>
              </a:rPr>
              <a:t>)</a:t>
            </a:r>
            <a:endParaRPr lang="en-US" altLang="zh-TW" i="1" dirty="0">
              <a:solidFill>
                <a:srgbClr val="0000CC"/>
              </a:solidFill>
            </a:endParaRPr>
          </a:p>
        </p:txBody>
      </p:sp>
      <p:sp>
        <p:nvSpPr>
          <p:cNvPr id="53" name="Text Box 7"/>
          <p:cNvSpPr txBox="1">
            <a:spLocks noChangeArrowheads="1"/>
          </p:cNvSpPr>
          <p:nvPr/>
        </p:nvSpPr>
        <p:spPr bwMode="auto">
          <a:xfrm>
            <a:off x="534092" y="3314183"/>
            <a:ext cx="54178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pPr>
            <a:r>
              <a:rPr lang="en-US" altLang="zh-TW" dirty="0"/>
              <a:t>Consider a space-time domain    ,</a:t>
            </a:r>
            <a:r>
              <a:rPr lang="zh-TW" altLang="en-US" dirty="0"/>
              <a:t> </a:t>
            </a:r>
            <a:r>
              <a:rPr lang="en-US" altLang="zh-TW" dirty="0"/>
              <a:t>in (</a:t>
            </a:r>
            <a:r>
              <a:rPr lang="en-US" altLang="zh-TW" i="1" dirty="0" err="1"/>
              <a:t>x</a:t>
            </a:r>
            <a:r>
              <a:rPr lang="en-US" altLang="zh-TW" dirty="0" err="1"/>
              <a:t>,</a:t>
            </a:r>
            <a:r>
              <a:rPr lang="en-US" altLang="zh-TW" i="1" dirty="0" err="1"/>
              <a:t>t</a:t>
            </a:r>
            <a:r>
              <a:rPr lang="en-US" altLang="zh-TW" dirty="0"/>
              <a:t>)</a:t>
            </a:r>
            <a:r>
              <a:rPr lang="en-US" altLang="zh-TW" i="1" dirty="0"/>
              <a:t> </a:t>
            </a:r>
            <a:r>
              <a:rPr lang="en-US" altLang="zh-TW" dirty="0"/>
              <a:t>space with outer normal</a:t>
            </a:r>
            <a:endParaRPr lang="en-US" altLang="zh-TW" i="1" dirty="0"/>
          </a:p>
        </p:txBody>
      </p:sp>
      <p:graphicFrame>
        <p:nvGraphicFramePr>
          <p:cNvPr id="14345" name="物件 14344"/>
          <p:cNvGraphicFramePr>
            <a:graphicFrameLocks noChangeAspect="1"/>
          </p:cNvGraphicFramePr>
          <p:nvPr>
            <p:extLst>
              <p:ext uri="{D42A27DB-BD31-4B8C-83A1-F6EECF244321}">
                <p14:modId xmlns:p14="http://schemas.microsoft.com/office/powerpoint/2010/main" val="2152861482"/>
              </p:ext>
            </p:extLst>
          </p:nvPr>
        </p:nvGraphicFramePr>
        <p:xfrm>
          <a:off x="4350516" y="3317960"/>
          <a:ext cx="329760" cy="406080"/>
        </p:xfrm>
        <a:graphic>
          <a:graphicData uri="http://schemas.openxmlformats.org/presentationml/2006/ole">
            <mc:AlternateContent xmlns:mc="http://schemas.openxmlformats.org/markup-compatibility/2006">
              <mc:Choice xmlns:v="urn:schemas-microsoft-com:vml" Requires="v">
                <p:oleObj spid="_x0000_s1123846" name="方程式" r:id="rId24" imgW="164880" imgH="203040" progId="Equation.3">
                  <p:embed/>
                </p:oleObj>
              </mc:Choice>
              <mc:Fallback>
                <p:oleObj name="方程式" r:id="rId24" imgW="164880" imgH="203040" progId="Equation.3">
                  <p:embed/>
                  <p:pic>
                    <p:nvPicPr>
                      <p:cNvPr id="0" name=""/>
                      <p:cNvPicPr>
                        <a:picLocks noChangeAspect="1" noChangeArrowheads="1"/>
                      </p:cNvPicPr>
                      <p:nvPr/>
                    </p:nvPicPr>
                    <p:blipFill>
                      <a:blip r:embed="rId25"/>
                      <a:srcRect/>
                      <a:stretch>
                        <a:fillRect/>
                      </a:stretch>
                    </p:blipFill>
                    <p:spPr bwMode="auto">
                      <a:xfrm>
                        <a:off x="4350516" y="3317960"/>
                        <a:ext cx="329760" cy="40608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47" name="物件 14346"/>
          <p:cNvGraphicFramePr>
            <a:graphicFrameLocks noChangeAspect="1"/>
          </p:cNvGraphicFramePr>
          <p:nvPr>
            <p:extLst>
              <p:ext uri="{D42A27DB-BD31-4B8C-83A1-F6EECF244321}">
                <p14:modId xmlns:p14="http://schemas.microsoft.com/office/powerpoint/2010/main" val="447755506"/>
              </p:ext>
            </p:extLst>
          </p:nvPr>
        </p:nvGraphicFramePr>
        <p:xfrm>
          <a:off x="8448001" y="1488065"/>
          <a:ext cx="338004" cy="416232"/>
        </p:xfrm>
        <a:graphic>
          <a:graphicData uri="http://schemas.openxmlformats.org/presentationml/2006/ole">
            <mc:AlternateContent xmlns:mc="http://schemas.openxmlformats.org/markup-compatibility/2006">
              <mc:Choice xmlns:v="urn:schemas-microsoft-com:vml" Requires="v">
                <p:oleObj spid="_x0000_s1123847" name="方程式" r:id="rId26" imgW="164880" imgH="203040" progId="Equation.3">
                  <p:embed/>
                </p:oleObj>
              </mc:Choice>
              <mc:Fallback>
                <p:oleObj name="方程式" r:id="rId26" imgW="164880" imgH="20304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448001" y="1488065"/>
                        <a:ext cx="338004" cy="41623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48" name="物件 14347"/>
          <p:cNvGraphicFramePr>
            <a:graphicFrameLocks noChangeAspect="1"/>
          </p:cNvGraphicFramePr>
          <p:nvPr>
            <p:extLst>
              <p:ext uri="{D42A27DB-BD31-4B8C-83A1-F6EECF244321}">
                <p14:modId xmlns:p14="http://schemas.microsoft.com/office/powerpoint/2010/main" val="1728986704"/>
              </p:ext>
            </p:extLst>
          </p:nvPr>
        </p:nvGraphicFramePr>
        <p:xfrm>
          <a:off x="3575720" y="3695768"/>
          <a:ext cx="253440" cy="354960"/>
        </p:xfrm>
        <a:graphic>
          <a:graphicData uri="http://schemas.openxmlformats.org/presentationml/2006/ole">
            <mc:AlternateContent xmlns:mc="http://schemas.openxmlformats.org/markup-compatibility/2006">
              <mc:Choice xmlns:v="urn:schemas-microsoft-com:vml" Requires="v">
                <p:oleObj spid="_x0000_s1123848" name="方程式" r:id="rId28" imgW="126720" imgH="177480" progId="Equation.3">
                  <p:embed/>
                </p:oleObj>
              </mc:Choice>
              <mc:Fallback>
                <p:oleObj name="方程式" r:id="rId28" imgW="126720" imgH="177480" progId="Equation.3">
                  <p:embed/>
                  <p:pic>
                    <p:nvPicPr>
                      <p:cNvPr id="0" name=""/>
                      <p:cNvPicPr>
                        <a:picLocks noChangeAspect="1" noChangeArrowheads="1"/>
                      </p:cNvPicPr>
                      <p:nvPr/>
                    </p:nvPicPr>
                    <p:blipFill>
                      <a:blip r:embed="rId29"/>
                      <a:srcRect/>
                      <a:stretch>
                        <a:fillRect/>
                      </a:stretch>
                    </p:blipFill>
                    <p:spPr bwMode="auto">
                      <a:xfrm>
                        <a:off x="3575720" y="3695768"/>
                        <a:ext cx="253440" cy="354960"/>
                      </a:xfrm>
                      <a:prstGeom prst="rect">
                        <a:avLst/>
                      </a:prstGeom>
                      <a:noFill/>
                      <a:ln>
                        <a:noFill/>
                      </a:ln>
                      <a:extLst/>
                    </p:spPr>
                  </p:pic>
                </p:oleObj>
              </mc:Fallback>
            </mc:AlternateContent>
          </a:graphicData>
        </a:graphic>
      </p:graphicFrame>
      <p:graphicFrame>
        <p:nvGraphicFramePr>
          <p:cNvPr id="14349" name="物件 14348"/>
          <p:cNvGraphicFramePr>
            <a:graphicFrameLocks noChangeAspect="1"/>
          </p:cNvGraphicFramePr>
          <p:nvPr>
            <p:extLst>
              <p:ext uri="{D42A27DB-BD31-4B8C-83A1-F6EECF244321}">
                <p14:modId xmlns:p14="http://schemas.microsoft.com/office/powerpoint/2010/main" val="3336548513"/>
              </p:ext>
            </p:extLst>
          </p:nvPr>
        </p:nvGraphicFramePr>
        <p:xfrm>
          <a:off x="6196814" y="2587622"/>
          <a:ext cx="4723722" cy="654804"/>
        </p:xfrm>
        <a:graphic>
          <a:graphicData uri="http://schemas.openxmlformats.org/presentationml/2006/ole">
            <mc:AlternateContent xmlns:mc="http://schemas.openxmlformats.org/markup-compatibility/2006">
              <mc:Choice xmlns:v="urn:schemas-microsoft-com:vml" Requires="v">
                <p:oleObj spid="_x0000_s1123849" name="方程式" r:id="rId30" imgW="2197080" imgH="304560" progId="Equation.3">
                  <p:embed/>
                </p:oleObj>
              </mc:Choice>
              <mc:Fallback>
                <p:oleObj name="方程式" r:id="rId30" imgW="2197080" imgH="304560" progId="Equation.3">
                  <p:embed/>
                  <p:pic>
                    <p:nvPicPr>
                      <p:cNvPr id="0" name=""/>
                      <p:cNvPicPr>
                        <a:picLocks noChangeArrowheads="1"/>
                      </p:cNvPicPr>
                      <p:nvPr/>
                    </p:nvPicPr>
                    <p:blipFill>
                      <a:blip r:embed="rId31"/>
                      <a:srcRect t="-3546" b="-3546"/>
                      <a:stretch>
                        <a:fillRect/>
                      </a:stretch>
                    </p:blipFill>
                    <p:spPr bwMode="auto">
                      <a:xfrm>
                        <a:off x="6196814" y="2587622"/>
                        <a:ext cx="4723722" cy="654804"/>
                      </a:xfrm>
                      <a:prstGeom prst="rect">
                        <a:avLst/>
                      </a:prstGeom>
                      <a:solidFill>
                        <a:srgbClr val="CCECFF"/>
                      </a:solidFill>
                      <a:ln>
                        <a:noFill/>
                      </a:ln>
                    </p:spPr>
                  </p:pic>
                </p:oleObj>
              </mc:Fallback>
            </mc:AlternateContent>
          </a:graphicData>
        </a:graphic>
      </p:graphicFrame>
      <p:cxnSp>
        <p:nvCxnSpPr>
          <p:cNvPr id="14341" name="直線接點 14340"/>
          <p:cNvCxnSpPr/>
          <p:nvPr/>
        </p:nvCxnSpPr>
        <p:spPr bwMode="auto">
          <a:xfrm flipV="1">
            <a:off x="6096000" y="5454044"/>
            <a:ext cx="6048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cxnSp>
        <p:nvCxnSpPr>
          <p:cNvPr id="14350" name="直線單箭頭接點 14349"/>
          <p:cNvCxnSpPr/>
          <p:nvPr/>
        </p:nvCxnSpPr>
        <p:spPr bwMode="auto">
          <a:xfrm flipH="1">
            <a:off x="7147413" y="1771736"/>
            <a:ext cx="346126" cy="0"/>
          </a:xfrm>
          <a:prstGeom prst="straightConnector1">
            <a:avLst/>
          </a:prstGeom>
          <a:solidFill>
            <a:schemeClr val="accent1"/>
          </a:solidFill>
          <a:ln w="28575" cap="flat" cmpd="sng" algn="ctr">
            <a:solidFill>
              <a:schemeClr val="tx1"/>
            </a:solidFill>
            <a:prstDash val="solid"/>
            <a:round/>
            <a:headEnd type="none" w="med" len="med"/>
            <a:tailEnd type="triangle" w="lg" len="lg"/>
          </a:ln>
          <a:effectLst/>
        </p:spPr>
      </p:cxnSp>
      <p:graphicFrame>
        <p:nvGraphicFramePr>
          <p:cNvPr id="14352" name="物件 14351"/>
          <p:cNvGraphicFramePr>
            <a:graphicFrameLocks noChangeAspect="1"/>
          </p:cNvGraphicFramePr>
          <p:nvPr>
            <p:extLst>
              <p:ext uri="{D42A27DB-BD31-4B8C-83A1-F6EECF244321}">
                <p14:modId xmlns:p14="http://schemas.microsoft.com/office/powerpoint/2010/main" val="1708190296"/>
              </p:ext>
            </p:extLst>
          </p:nvPr>
        </p:nvGraphicFramePr>
        <p:xfrm>
          <a:off x="6427333" y="1736084"/>
          <a:ext cx="990000" cy="457200"/>
        </p:xfrm>
        <a:graphic>
          <a:graphicData uri="http://schemas.openxmlformats.org/presentationml/2006/ole">
            <mc:AlternateContent xmlns:mc="http://schemas.openxmlformats.org/markup-compatibility/2006">
              <mc:Choice xmlns:v="urn:schemas-microsoft-com:vml" Requires="v">
                <p:oleObj spid="_x0000_s1123850" name="方程式" r:id="rId32" imgW="495000" imgH="228600" progId="Equation.3">
                  <p:embed/>
                </p:oleObj>
              </mc:Choice>
              <mc:Fallback>
                <p:oleObj name="方程式" r:id="rId32" imgW="495000" imgH="228600" progId="Equation.3">
                  <p:embed/>
                  <p:pic>
                    <p:nvPicPr>
                      <p:cNvPr id="0" name=""/>
                      <p:cNvPicPr>
                        <a:picLocks noChangeAspect="1" noChangeArrowheads="1"/>
                      </p:cNvPicPr>
                      <p:nvPr/>
                    </p:nvPicPr>
                    <p:blipFill>
                      <a:blip r:embed="rId33"/>
                      <a:srcRect t="-2985" b="-2985"/>
                      <a:stretch>
                        <a:fillRect/>
                      </a:stretch>
                    </p:blipFill>
                    <p:spPr bwMode="auto">
                      <a:xfrm>
                        <a:off x="6427333" y="1736084"/>
                        <a:ext cx="99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53" name="物件 14352"/>
          <p:cNvGraphicFramePr>
            <a:graphicFrameLocks noChangeAspect="1"/>
          </p:cNvGraphicFramePr>
          <p:nvPr>
            <p:extLst>
              <p:ext uri="{D42A27DB-BD31-4B8C-83A1-F6EECF244321}">
                <p14:modId xmlns:p14="http://schemas.microsoft.com/office/powerpoint/2010/main" val="1206788353"/>
              </p:ext>
            </p:extLst>
          </p:nvPr>
        </p:nvGraphicFramePr>
        <p:xfrm>
          <a:off x="6140450" y="4045177"/>
          <a:ext cx="2533650" cy="693738"/>
        </p:xfrm>
        <a:graphic>
          <a:graphicData uri="http://schemas.openxmlformats.org/presentationml/2006/ole">
            <mc:AlternateContent xmlns:mc="http://schemas.openxmlformats.org/markup-compatibility/2006">
              <mc:Choice xmlns:v="urn:schemas-microsoft-com:vml" Requires="v">
                <p:oleObj spid="_x0000_s1123851" name="方程式" r:id="rId34" imgW="1206360" imgH="330120" progId="Equation.3">
                  <p:embed/>
                </p:oleObj>
              </mc:Choice>
              <mc:Fallback>
                <p:oleObj name="方程式" r:id="rId34" imgW="1206360" imgH="330120" progId="Equation.3">
                  <p:embed/>
                  <p:pic>
                    <p:nvPicPr>
                      <p:cNvPr id="0" name=""/>
                      <p:cNvPicPr>
                        <a:picLocks noChangeArrowheads="1"/>
                      </p:cNvPicPr>
                      <p:nvPr/>
                    </p:nvPicPr>
                    <p:blipFill>
                      <a:blip r:embed="rId35"/>
                      <a:srcRect/>
                      <a:stretch>
                        <a:fillRect/>
                      </a:stretch>
                    </p:blipFill>
                    <p:spPr bwMode="auto">
                      <a:xfrm>
                        <a:off x="6140450" y="4045177"/>
                        <a:ext cx="2533650" cy="693738"/>
                      </a:xfrm>
                      <a:prstGeom prst="rect">
                        <a:avLst/>
                      </a:prstGeom>
                      <a:noFill/>
                      <a:ln>
                        <a:noFill/>
                      </a:ln>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54" name="物件 14353"/>
          <p:cNvGraphicFramePr>
            <a:graphicFrameLocks noChangeAspect="1"/>
          </p:cNvGraphicFramePr>
          <p:nvPr>
            <p:extLst>
              <p:ext uri="{D42A27DB-BD31-4B8C-83A1-F6EECF244321}">
                <p14:modId xmlns:p14="http://schemas.microsoft.com/office/powerpoint/2010/main" val="3656004982"/>
              </p:ext>
            </p:extLst>
          </p:nvPr>
        </p:nvGraphicFramePr>
        <p:xfrm>
          <a:off x="8606063" y="4025901"/>
          <a:ext cx="2479680" cy="693252"/>
        </p:xfrm>
        <a:graphic>
          <a:graphicData uri="http://schemas.openxmlformats.org/presentationml/2006/ole">
            <mc:AlternateContent xmlns:mc="http://schemas.openxmlformats.org/markup-compatibility/2006">
              <mc:Choice xmlns:v="urn:schemas-microsoft-com:vml" Requires="v">
                <p:oleObj spid="_x0000_s1123852" name="方程式" r:id="rId36" imgW="1180800" imgH="330120" progId="Equation.3">
                  <p:embed/>
                </p:oleObj>
              </mc:Choice>
              <mc:Fallback>
                <p:oleObj name="方程式" r:id="rId36" imgW="1180800" imgH="330120" progId="Equation.3">
                  <p:embed/>
                  <p:pic>
                    <p:nvPicPr>
                      <p:cNvPr id="0" name=""/>
                      <p:cNvPicPr>
                        <a:picLocks noChangeArrowheads="1"/>
                      </p:cNvPicPr>
                      <p:nvPr/>
                    </p:nvPicPr>
                    <p:blipFill>
                      <a:blip r:embed="rId37"/>
                      <a:srcRect/>
                      <a:stretch>
                        <a:fillRect/>
                      </a:stretch>
                    </p:blipFill>
                    <p:spPr bwMode="auto">
                      <a:xfrm>
                        <a:off x="8606063" y="4025901"/>
                        <a:ext cx="2479680" cy="693252"/>
                      </a:xfrm>
                      <a:prstGeom prst="rect">
                        <a:avLst/>
                      </a:prstGeom>
                      <a:noFill/>
                      <a:ln>
                        <a:noFill/>
                      </a:ln>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55" name="物件 14354"/>
          <p:cNvGraphicFramePr>
            <a:graphicFrameLocks noChangeAspect="1"/>
          </p:cNvGraphicFramePr>
          <p:nvPr>
            <p:extLst>
              <p:ext uri="{D42A27DB-BD31-4B8C-83A1-F6EECF244321}">
                <p14:modId xmlns:p14="http://schemas.microsoft.com/office/powerpoint/2010/main" val="2932803223"/>
              </p:ext>
            </p:extLst>
          </p:nvPr>
        </p:nvGraphicFramePr>
        <p:xfrm>
          <a:off x="1098413" y="1153208"/>
          <a:ext cx="1802880" cy="939600"/>
        </p:xfrm>
        <a:graphic>
          <a:graphicData uri="http://schemas.openxmlformats.org/presentationml/2006/ole">
            <mc:AlternateContent xmlns:mc="http://schemas.openxmlformats.org/markup-compatibility/2006">
              <mc:Choice xmlns:v="urn:schemas-microsoft-com:vml" Requires="v">
                <p:oleObj spid="_x0000_s1123853" name="方程式" r:id="rId38" imgW="901440" imgH="469800" progId="Equation.3">
                  <p:embed/>
                </p:oleObj>
              </mc:Choice>
              <mc:Fallback>
                <p:oleObj name="方程式" r:id="rId38" imgW="901440" imgH="469800" progId="Equation.3">
                  <p:embed/>
                  <p:pic>
                    <p:nvPicPr>
                      <p:cNvPr id="0" name=""/>
                      <p:cNvPicPr>
                        <a:picLocks noChangeAspect="1" noChangeArrowheads="1"/>
                      </p:cNvPicPr>
                      <p:nvPr/>
                    </p:nvPicPr>
                    <p:blipFill>
                      <a:blip r:embed="rId39"/>
                      <a:srcRect/>
                      <a:stretch>
                        <a:fillRect/>
                      </a:stretch>
                    </p:blipFill>
                    <p:spPr bwMode="auto">
                      <a:xfrm>
                        <a:off x="1098413" y="1153208"/>
                        <a:ext cx="1802880" cy="9396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 name="Text Box 9"/>
          <p:cNvSpPr txBox="1">
            <a:spLocks noChangeArrowheads="1"/>
          </p:cNvSpPr>
          <p:nvPr/>
        </p:nvSpPr>
        <p:spPr bwMode="auto">
          <a:xfrm>
            <a:off x="2846024" y="1327306"/>
            <a:ext cx="27122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700" dirty="0"/>
              <a:t>,</a:t>
            </a:r>
            <a:endParaRPr lang="en-US" altLang="zh-TW" sz="2700" i="1" dirty="0"/>
          </a:p>
        </p:txBody>
      </p:sp>
      <p:sp>
        <p:nvSpPr>
          <p:cNvPr id="49" name="Text Box 7"/>
          <p:cNvSpPr txBox="1">
            <a:spLocks noChangeArrowheads="1"/>
          </p:cNvSpPr>
          <p:nvPr/>
        </p:nvSpPr>
        <p:spPr bwMode="auto">
          <a:xfrm>
            <a:off x="6540226" y="4896163"/>
            <a:ext cx="3804247" cy="430887"/>
          </a:xfrm>
          <a:prstGeom prst="rect">
            <a:avLst/>
          </a:prstGeom>
          <a:solidFill>
            <a:srgbClr val="99FF99"/>
          </a:solid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solidFill>
                  <a:srgbClr val="A50021"/>
                </a:solidFill>
                <a:latin typeface="Arial" charset="0"/>
              </a:rPr>
              <a:t>initial cond. </a:t>
            </a:r>
            <a:r>
              <a:rPr lang="en-US" altLang="zh-TW" sz="2200" dirty="0">
                <a:solidFill>
                  <a:srgbClr val="A50021"/>
                </a:solidFill>
                <a:latin typeface="Arial" charset="0"/>
                <a:sym typeface="Wingdings" pitchFamily="2" charset="2"/>
              </a:rPr>
              <a:t> terminal cond.</a:t>
            </a:r>
            <a:endParaRPr lang="en-US" altLang="zh-TW" sz="2200" i="1" dirty="0">
              <a:solidFill>
                <a:srgbClr val="A50021"/>
              </a:solidFill>
              <a:latin typeface="Arial" charset="0"/>
            </a:endParaRPr>
          </a:p>
        </p:txBody>
      </p:sp>
      <p:cxnSp>
        <p:nvCxnSpPr>
          <p:cNvPr id="18" name="直線單箭頭接點 17"/>
          <p:cNvCxnSpPr/>
          <p:nvPr/>
        </p:nvCxnSpPr>
        <p:spPr bwMode="auto">
          <a:xfrm flipV="1">
            <a:off x="7493538" y="1052736"/>
            <a:ext cx="0" cy="1008000"/>
          </a:xfrm>
          <a:prstGeom prst="straightConnector1">
            <a:avLst/>
          </a:prstGeom>
          <a:solidFill>
            <a:schemeClr val="accent1"/>
          </a:solidFill>
          <a:ln w="19050" cap="flat" cmpd="sng" algn="ctr">
            <a:solidFill>
              <a:srgbClr val="0000CC"/>
            </a:solidFill>
            <a:prstDash val="solid"/>
            <a:round/>
            <a:headEnd type="none" w="med" len="med"/>
            <a:tailEnd type="triangle" w="lg" len="lg"/>
          </a:ln>
          <a:effectLst/>
        </p:spPr>
      </p:cxnSp>
      <p:graphicFrame>
        <p:nvGraphicFramePr>
          <p:cNvPr id="63" name="物件 62"/>
          <p:cNvGraphicFramePr>
            <a:graphicFrameLocks noChangeAspect="1"/>
          </p:cNvGraphicFramePr>
          <p:nvPr>
            <p:extLst>
              <p:ext uri="{D42A27DB-BD31-4B8C-83A1-F6EECF244321}">
                <p14:modId xmlns:p14="http://schemas.microsoft.com/office/powerpoint/2010/main" val="3531428521"/>
              </p:ext>
            </p:extLst>
          </p:nvPr>
        </p:nvGraphicFramePr>
        <p:xfrm>
          <a:off x="8847051" y="2107704"/>
          <a:ext cx="939600" cy="457200"/>
        </p:xfrm>
        <a:graphic>
          <a:graphicData uri="http://schemas.openxmlformats.org/presentationml/2006/ole">
            <mc:AlternateContent xmlns:mc="http://schemas.openxmlformats.org/markup-compatibility/2006">
              <mc:Choice xmlns:v="urn:schemas-microsoft-com:vml" Requires="v">
                <p:oleObj spid="_x0000_s1123854" name="方程式" r:id="rId40" imgW="469800" imgH="228600" progId="Equation.3">
                  <p:embed/>
                </p:oleObj>
              </mc:Choice>
              <mc:Fallback>
                <p:oleObj name="方程式" r:id="rId40" imgW="469800" imgH="228600" progId="Equation.3">
                  <p:embed/>
                  <p:pic>
                    <p:nvPicPr>
                      <p:cNvPr id="0" name=""/>
                      <p:cNvPicPr>
                        <a:picLocks noChangeAspect="1" noChangeArrowheads="1"/>
                      </p:cNvPicPr>
                      <p:nvPr/>
                    </p:nvPicPr>
                    <p:blipFill>
                      <a:blip r:embed="rId41"/>
                      <a:srcRect t="-2985" b="-2985"/>
                      <a:stretch>
                        <a:fillRect/>
                      </a:stretch>
                    </p:blipFill>
                    <p:spPr bwMode="auto">
                      <a:xfrm>
                        <a:off x="8847051" y="2107704"/>
                        <a:ext cx="93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4" name="直線單箭頭接點 63"/>
          <p:cNvCxnSpPr/>
          <p:nvPr/>
        </p:nvCxnSpPr>
        <p:spPr bwMode="auto">
          <a:xfrm flipH="1" flipV="1">
            <a:off x="8819171" y="2062879"/>
            <a:ext cx="918" cy="360000"/>
          </a:xfrm>
          <a:prstGeom prst="straightConnector1">
            <a:avLst/>
          </a:prstGeom>
          <a:solidFill>
            <a:schemeClr val="accent1"/>
          </a:solidFill>
          <a:ln w="28575" cap="flat" cmpd="sng" algn="ctr">
            <a:solidFill>
              <a:schemeClr val="tx1"/>
            </a:solidFill>
            <a:prstDash val="solid"/>
            <a:round/>
            <a:headEnd type="triangle" w="med" len="med"/>
            <a:tailEnd type="none" w="med" len="med"/>
          </a:ln>
          <a:effectLst/>
        </p:spPr>
      </p:cxnSp>
      <p:graphicFrame>
        <p:nvGraphicFramePr>
          <p:cNvPr id="65" name="物件 64"/>
          <p:cNvGraphicFramePr>
            <a:graphicFrameLocks noChangeAspect="1"/>
          </p:cNvGraphicFramePr>
          <p:nvPr>
            <p:extLst>
              <p:ext uri="{D42A27DB-BD31-4B8C-83A1-F6EECF244321}">
                <p14:modId xmlns:p14="http://schemas.microsoft.com/office/powerpoint/2010/main" val="806077504"/>
              </p:ext>
            </p:extLst>
          </p:nvPr>
        </p:nvGraphicFramePr>
        <p:xfrm>
          <a:off x="7256626" y="1238031"/>
          <a:ext cx="251424" cy="296784"/>
        </p:xfrm>
        <a:graphic>
          <a:graphicData uri="http://schemas.openxmlformats.org/presentationml/2006/ole">
            <mc:AlternateContent xmlns:mc="http://schemas.openxmlformats.org/markup-compatibility/2006">
              <mc:Choice xmlns:v="urn:schemas-microsoft-com:vml" Requires="v">
                <p:oleObj spid="_x0000_s1123855" name="方程式" r:id="rId42" imgW="139680" imgH="164880" progId="Equation.3">
                  <p:embed/>
                </p:oleObj>
              </mc:Choice>
              <mc:Fallback>
                <p:oleObj name="方程式" r:id="rId42" imgW="139680" imgH="164880" progId="Equation.3">
                  <p:embed/>
                  <p:pic>
                    <p:nvPicPr>
                      <p:cNvPr id="0" name=""/>
                      <p:cNvPicPr>
                        <a:picLocks noChangeAspect="1" noChangeArrowheads="1"/>
                      </p:cNvPicPr>
                      <p:nvPr/>
                    </p:nvPicPr>
                    <p:blipFill>
                      <a:blip r:embed="rId43"/>
                      <a:srcRect t="-2933" b="-2933"/>
                      <a:stretch>
                        <a:fillRect/>
                      </a:stretch>
                    </p:blipFill>
                    <p:spPr bwMode="auto">
                      <a:xfrm>
                        <a:off x="7256626" y="1238031"/>
                        <a:ext cx="251424" cy="296784"/>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6" name="物件 65"/>
          <p:cNvGraphicFramePr>
            <a:graphicFrameLocks noChangeAspect="1"/>
          </p:cNvGraphicFramePr>
          <p:nvPr>
            <p:extLst>
              <p:ext uri="{D42A27DB-BD31-4B8C-83A1-F6EECF244321}">
                <p14:modId xmlns:p14="http://schemas.microsoft.com/office/powerpoint/2010/main" val="3582262410"/>
              </p:ext>
            </p:extLst>
          </p:nvPr>
        </p:nvGraphicFramePr>
        <p:xfrm>
          <a:off x="9983118" y="2071536"/>
          <a:ext cx="205416" cy="319464"/>
        </p:xfrm>
        <a:graphic>
          <a:graphicData uri="http://schemas.openxmlformats.org/presentationml/2006/ole">
            <mc:AlternateContent xmlns:mc="http://schemas.openxmlformats.org/markup-compatibility/2006">
              <mc:Choice xmlns:v="urn:schemas-microsoft-com:vml" Requires="v">
                <p:oleObj spid="_x0000_s1123856" name="方程式" r:id="rId44" imgW="114120" imgH="177480" progId="Equation.3">
                  <p:embed/>
                </p:oleObj>
              </mc:Choice>
              <mc:Fallback>
                <p:oleObj name="方程式" r:id="rId44" imgW="114120" imgH="177480" progId="Equation.3">
                  <p:embed/>
                  <p:pic>
                    <p:nvPicPr>
                      <p:cNvPr id="0" name=""/>
                      <p:cNvPicPr>
                        <a:picLocks noChangeAspect="1" noChangeArrowheads="1"/>
                      </p:cNvPicPr>
                      <p:nvPr/>
                    </p:nvPicPr>
                    <p:blipFill>
                      <a:blip r:embed="rId45"/>
                      <a:srcRect t="-2933" b="-2933"/>
                      <a:stretch>
                        <a:fillRect/>
                      </a:stretch>
                    </p:blipFill>
                    <p:spPr bwMode="auto">
                      <a:xfrm>
                        <a:off x="9983118" y="2071536"/>
                        <a:ext cx="205416" cy="319464"/>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7" name="AutoShape 28"/>
          <p:cNvSpPr>
            <a:spLocks noChangeArrowheads="1"/>
          </p:cNvSpPr>
          <p:nvPr/>
        </p:nvSpPr>
        <p:spPr bwMode="auto">
          <a:xfrm>
            <a:off x="196162" y="6262062"/>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aphicFrame>
        <p:nvGraphicFramePr>
          <p:cNvPr id="69" name="物件 68"/>
          <p:cNvGraphicFramePr>
            <a:graphicFrameLocks noChangeAspect="1"/>
          </p:cNvGraphicFramePr>
          <p:nvPr>
            <p:extLst>
              <p:ext uri="{D42A27DB-BD31-4B8C-83A1-F6EECF244321}">
                <p14:modId xmlns:p14="http://schemas.microsoft.com/office/powerpoint/2010/main" val="2234019393"/>
              </p:ext>
            </p:extLst>
          </p:nvPr>
        </p:nvGraphicFramePr>
        <p:xfrm>
          <a:off x="362039" y="4130948"/>
          <a:ext cx="1546776" cy="480060"/>
        </p:xfrm>
        <a:graphic>
          <a:graphicData uri="http://schemas.openxmlformats.org/presentationml/2006/ole">
            <mc:AlternateContent xmlns:mc="http://schemas.openxmlformats.org/markup-compatibility/2006">
              <mc:Choice xmlns:v="urn:schemas-microsoft-com:vml" Requires="v">
                <p:oleObj spid="_x0000_s1123857" name="方程式" r:id="rId46" imgW="736560" imgH="228600" progId="Equation.3">
                  <p:embed/>
                </p:oleObj>
              </mc:Choice>
              <mc:Fallback>
                <p:oleObj name="方程式" r:id="rId46" imgW="736560" imgH="228600" progId="Equation.3">
                  <p:embed/>
                  <p:pic>
                    <p:nvPicPr>
                      <p:cNvPr id="0" name=""/>
                      <p:cNvPicPr>
                        <a:picLocks noChangeArrowheads="1"/>
                      </p:cNvPicPr>
                      <p:nvPr/>
                    </p:nvPicPr>
                    <p:blipFill>
                      <a:blip r:embed="rId47"/>
                      <a:srcRect t="-3546" b="-3546"/>
                      <a:stretch>
                        <a:fillRect/>
                      </a:stretch>
                    </p:blipFill>
                    <p:spPr bwMode="auto">
                      <a:xfrm>
                        <a:off x="362039" y="4130948"/>
                        <a:ext cx="1546776" cy="480060"/>
                      </a:xfrm>
                      <a:prstGeom prst="rect">
                        <a:avLst/>
                      </a:prstGeom>
                      <a:noFill/>
                      <a:ln>
                        <a:noFill/>
                      </a:ln>
                    </p:spPr>
                  </p:pic>
                </p:oleObj>
              </mc:Fallback>
            </mc:AlternateContent>
          </a:graphicData>
        </a:graphic>
      </p:graphicFrame>
      <p:graphicFrame>
        <p:nvGraphicFramePr>
          <p:cNvPr id="70" name="物件 69"/>
          <p:cNvGraphicFramePr>
            <a:graphicFrameLocks noChangeAspect="1"/>
          </p:cNvGraphicFramePr>
          <p:nvPr>
            <p:extLst>
              <p:ext uri="{D42A27DB-BD31-4B8C-83A1-F6EECF244321}">
                <p14:modId xmlns:p14="http://schemas.microsoft.com/office/powerpoint/2010/main" val="1362492551"/>
              </p:ext>
            </p:extLst>
          </p:nvPr>
        </p:nvGraphicFramePr>
        <p:xfrm>
          <a:off x="1856480" y="4162895"/>
          <a:ext cx="3386880" cy="480060"/>
        </p:xfrm>
        <a:graphic>
          <a:graphicData uri="http://schemas.openxmlformats.org/presentationml/2006/ole">
            <mc:AlternateContent xmlns:mc="http://schemas.openxmlformats.org/markup-compatibility/2006">
              <mc:Choice xmlns:v="urn:schemas-microsoft-com:vml" Requires="v">
                <p:oleObj spid="_x0000_s1123858" name="方程式" r:id="rId48" imgW="1612800" imgH="228600" progId="Equation.3">
                  <p:embed/>
                </p:oleObj>
              </mc:Choice>
              <mc:Fallback>
                <p:oleObj name="方程式" r:id="rId48" imgW="1612800" imgH="228600" progId="Equation.3">
                  <p:embed/>
                  <p:pic>
                    <p:nvPicPr>
                      <p:cNvPr id="0" name=""/>
                      <p:cNvPicPr>
                        <a:picLocks noChangeAspect="1" noChangeArrowheads="1"/>
                      </p:cNvPicPr>
                      <p:nvPr/>
                    </p:nvPicPr>
                    <p:blipFill>
                      <a:blip r:embed="rId49"/>
                      <a:srcRect t="-2985" b="-2985"/>
                      <a:stretch>
                        <a:fillRect/>
                      </a:stretch>
                    </p:blipFill>
                    <p:spPr bwMode="auto">
                      <a:xfrm>
                        <a:off x="1856480" y="4162895"/>
                        <a:ext cx="3386880" cy="480060"/>
                      </a:xfrm>
                      <a:prstGeom prst="rect">
                        <a:avLst/>
                      </a:prstGeom>
                      <a:noFill/>
                      <a:ln>
                        <a:noFill/>
                      </a:ln>
                    </p:spPr>
                  </p:pic>
                </p:oleObj>
              </mc:Fallback>
            </mc:AlternateContent>
          </a:graphicData>
        </a:graphic>
      </p:graphicFrame>
      <p:graphicFrame>
        <p:nvGraphicFramePr>
          <p:cNvPr id="71" name="物件 70"/>
          <p:cNvGraphicFramePr>
            <a:graphicFrameLocks noChangeAspect="1"/>
          </p:cNvGraphicFramePr>
          <p:nvPr>
            <p:extLst>
              <p:ext uri="{D42A27DB-BD31-4B8C-83A1-F6EECF244321}">
                <p14:modId xmlns:p14="http://schemas.microsoft.com/office/powerpoint/2010/main" val="1780000049"/>
              </p:ext>
            </p:extLst>
          </p:nvPr>
        </p:nvGraphicFramePr>
        <p:xfrm>
          <a:off x="1548775" y="4625134"/>
          <a:ext cx="3678238" cy="479425"/>
        </p:xfrm>
        <a:graphic>
          <a:graphicData uri="http://schemas.openxmlformats.org/presentationml/2006/ole">
            <mc:AlternateContent xmlns:mc="http://schemas.openxmlformats.org/markup-compatibility/2006">
              <mc:Choice xmlns:v="urn:schemas-microsoft-com:vml" Requires="v">
                <p:oleObj spid="_x0000_s1123859" name="方程式" r:id="rId50" imgW="1752480" imgH="228600" progId="Equation.3">
                  <p:embed/>
                </p:oleObj>
              </mc:Choice>
              <mc:Fallback>
                <p:oleObj name="方程式" r:id="rId50" imgW="1752480" imgH="228600" progId="Equation.3">
                  <p:embed/>
                  <p:pic>
                    <p:nvPicPr>
                      <p:cNvPr id="0" name=""/>
                      <p:cNvPicPr>
                        <a:picLocks noChangeAspect="1" noChangeArrowheads="1"/>
                      </p:cNvPicPr>
                      <p:nvPr/>
                    </p:nvPicPr>
                    <p:blipFill>
                      <a:blip r:embed="rId51"/>
                      <a:srcRect t="-2985" b="-2985"/>
                      <a:stretch>
                        <a:fillRect/>
                      </a:stretch>
                    </p:blipFill>
                    <p:spPr bwMode="auto">
                      <a:xfrm>
                        <a:off x="1548775" y="4625134"/>
                        <a:ext cx="3678238" cy="479425"/>
                      </a:xfrm>
                      <a:prstGeom prst="rect">
                        <a:avLst/>
                      </a:prstGeom>
                      <a:noFill/>
                      <a:ln>
                        <a:noFill/>
                      </a:ln>
                    </p:spPr>
                  </p:pic>
                </p:oleObj>
              </mc:Fallback>
            </mc:AlternateContent>
          </a:graphicData>
        </a:graphic>
      </p:graphicFrame>
      <p:graphicFrame>
        <p:nvGraphicFramePr>
          <p:cNvPr id="72" name="物件 71"/>
          <p:cNvGraphicFramePr>
            <a:graphicFrameLocks noChangeAspect="1"/>
          </p:cNvGraphicFramePr>
          <p:nvPr>
            <p:extLst>
              <p:ext uri="{D42A27DB-BD31-4B8C-83A1-F6EECF244321}">
                <p14:modId xmlns:p14="http://schemas.microsoft.com/office/powerpoint/2010/main" val="3134728216"/>
              </p:ext>
            </p:extLst>
          </p:nvPr>
        </p:nvGraphicFramePr>
        <p:xfrm>
          <a:off x="1476767" y="5179810"/>
          <a:ext cx="958850" cy="504825"/>
        </p:xfrm>
        <a:graphic>
          <a:graphicData uri="http://schemas.openxmlformats.org/presentationml/2006/ole">
            <mc:AlternateContent xmlns:mc="http://schemas.openxmlformats.org/markup-compatibility/2006">
              <mc:Choice xmlns:v="urn:schemas-microsoft-com:vml" Requires="v">
                <p:oleObj spid="_x0000_s1123860" name="方程式" r:id="rId52" imgW="457200" imgH="241200" progId="Equation.3">
                  <p:embed/>
                </p:oleObj>
              </mc:Choice>
              <mc:Fallback>
                <p:oleObj name="方程式" r:id="rId52" imgW="457200" imgH="241200" progId="Equation.3">
                  <p:embed/>
                  <p:pic>
                    <p:nvPicPr>
                      <p:cNvPr id="0" name=""/>
                      <p:cNvPicPr>
                        <a:picLocks noChangeAspect="1" noChangeArrowheads="1"/>
                      </p:cNvPicPr>
                      <p:nvPr/>
                    </p:nvPicPr>
                    <p:blipFill>
                      <a:blip r:embed="rId53"/>
                      <a:srcRect t="-2985" b="-2985"/>
                      <a:stretch>
                        <a:fillRect/>
                      </a:stretch>
                    </p:blipFill>
                    <p:spPr bwMode="auto">
                      <a:xfrm>
                        <a:off x="1476767" y="5179810"/>
                        <a:ext cx="958850" cy="504825"/>
                      </a:xfrm>
                      <a:prstGeom prst="rect">
                        <a:avLst/>
                      </a:prstGeom>
                      <a:noFill/>
                      <a:ln>
                        <a:noFill/>
                      </a:ln>
                    </p:spPr>
                  </p:pic>
                </p:oleObj>
              </mc:Fallback>
            </mc:AlternateContent>
          </a:graphicData>
        </a:graphic>
      </p:graphicFrame>
      <p:sp>
        <p:nvSpPr>
          <p:cNvPr id="50" name="Text Box 7"/>
          <p:cNvSpPr txBox="1">
            <a:spLocks noChangeArrowheads="1"/>
          </p:cNvSpPr>
          <p:nvPr/>
        </p:nvSpPr>
        <p:spPr bwMode="auto">
          <a:xfrm>
            <a:off x="6133262" y="3324334"/>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1800" dirty="0">
                <a:solidFill>
                  <a:srgbClr val="0000CC"/>
                </a:solidFill>
              </a:rPr>
              <a:t>i.e.</a:t>
            </a:r>
            <a:endParaRPr lang="en-US" altLang="zh-TW" sz="1800" i="1" dirty="0">
              <a:solidFill>
                <a:srgbClr val="0000CC"/>
              </a:solidFill>
            </a:endParaRPr>
          </a:p>
        </p:txBody>
      </p:sp>
      <p:grpSp>
        <p:nvGrpSpPr>
          <p:cNvPr id="2" name="群組 1"/>
          <p:cNvGrpSpPr/>
          <p:nvPr/>
        </p:nvGrpSpPr>
        <p:grpSpPr>
          <a:xfrm>
            <a:off x="6592483" y="6127309"/>
            <a:ext cx="3054041" cy="473238"/>
            <a:chOff x="5716752" y="5340872"/>
            <a:chExt cx="3054041" cy="473238"/>
          </a:xfrm>
          <a:solidFill>
            <a:srgbClr val="FFCC99"/>
          </a:solidFill>
        </p:grpSpPr>
        <p:sp>
          <p:nvSpPr>
            <p:cNvPr id="54" name="文字方塊 53"/>
            <p:cNvSpPr txBox="1"/>
            <p:nvPr/>
          </p:nvSpPr>
          <p:spPr>
            <a:xfrm>
              <a:off x="5716752" y="5340872"/>
              <a:ext cx="3054041" cy="461665"/>
            </a:xfrm>
            <a:prstGeom prst="rect">
              <a:avLst/>
            </a:prstGeom>
            <a:grpFill/>
          </p:spPr>
          <p:txBody>
            <a:bodyPr wrap="none" rtlCol="0">
              <a:spAutoFit/>
            </a:bodyPr>
            <a:lstStyle/>
            <a:p>
              <a:r>
                <a:rPr lang="zh-TW" altLang="en-US" sz="1600" b="1" dirty="0">
                  <a:solidFill>
                    <a:srgbClr val="0000CC"/>
                  </a:solidFill>
                </a:rPr>
                <a:t>□</a:t>
              </a:r>
              <a:r>
                <a:rPr lang="en-US" altLang="zh-TW" dirty="0">
                  <a:solidFill>
                    <a:srgbClr val="0000CC"/>
                  </a:solidFill>
                </a:rPr>
                <a:t>,</a:t>
              </a:r>
              <a:r>
                <a:rPr lang="en-US" altLang="zh-TW" i="1" baseline="-25000" dirty="0">
                  <a:solidFill>
                    <a:srgbClr val="0000CC"/>
                  </a:solidFill>
                </a:rPr>
                <a:t>x</a:t>
              </a:r>
              <a:r>
                <a:rPr lang="en-US" altLang="zh-TW" dirty="0">
                  <a:solidFill>
                    <a:srgbClr val="0000CC"/>
                  </a:solidFill>
                </a:rPr>
                <a:t>+</a:t>
              </a:r>
              <a:r>
                <a:rPr lang="zh-TW" altLang="en-US" sz="1600" b="1" dirty="0">
                  <a:solidFill>
                    <a:srgbClr val="0000CC"/>
                  </a:solidFill>
                </a:rPr>
                <a:t>○</a:t>
              </a:r>
              <a:r>
                <a:rPr lang="en-US" altLang="zh-TW" dirty="0">
                  <a:solidFill>
                    <a:srgbClr val="0000CC"/>
                  </a:solidFill>
                </a:rPr>
                <a:t>,</a:t>
              </a:r>
              <a:r>
                <a:rPr lang="en-US" altLang="zh-TW" i="1" baseline="-25000" dirty="0">
                  <a:solidFill>
                    <a:srgbClr val="0000CC"/>
                  </a:solidFill>
                </a:rPr>
                <a:t>t</a:t>
              </a:r>
              <a:r>
                <a:rPr lang="en-US" altLang="zh-TW" i="1" dirty="0">
                  <a:solidFill>
                    <a:srgbClr val="0000CC"/>
                  </a:solidFill>
                </a:rPr>
                <a:t>=</a:t>
              </a:r>
              <a:r>
                <a:rPr lang="zh-TW" altLang="en-US" dirty="0">
                  <a:solidFill>
                    <a:srgbClr val="0000CC"/>
                  </a:solidFill>
                </a:rPr>
                <a:t>     </a:t>
              </a:r>
              <a:r>
                <a:rPr lang="en-US" altLang="zh-TW" dirty="0">
                  <a:solidFill>
                    <a:srgbClr val="0000CC"/>
                  </a:solidFill>
                </a:rPr>
                <a:t>(</a:t>
              </a:r>
              <a:r>
                <a:rPr lang="zh-TW" altLang="en-US" sz="1600" b="1" dirty="0">
                  <a:solidFill>
                    <a:srgbClr val="0000CC"/>
                  </a:solidFill>
                </a:rPr>
                <a:t>□ </a:t>
              </a:r>
              <a:r>
                <a:rPr lang="en-US" altLang="zh-TW" b="1" dirty="0">
                  <a:solidFill>
                    <a:srgbClr val="0000CC"/>
                  </a:solidFill>
                </a:rPr>
                <a:t>e</a:t>
              </a:r>
              <a:r>
                <a:rPr lang="en-US" altLang="zh-TW" i="1" baseline="-25000" dirty="0">
                  <a:solidFill>
                    <a:srgbClr val="0000CC"/>
                  </a:solidFill>
                </a:rPr>
                <a:t>x</a:t>
              </a:r>
              <a:r>
                <a:rPr lang="en-US" altLang="zh-TW" dirty="0">
                  <a:solidFill>
                    <a:srgbClr val="0000CC"/>
                  </a:solidFill>
                </a:rPr>
                <a:t>+</a:t>
              </a:r>
              <a:r>
                <a:rPr lang="zh-TW" altLang="en-US" sz="1600" b="1" dirty="0">
                  <a:solidFill>
                    <a:srgbClr val="0000CC"/>
                  </a:solidFill>
                </a:rPr>
                <a:t>○ </a:t>
              </a:r>
              <a:r>
                <a:rPr lang="en-US" altLang="zh-TW" b="1" dirty="0">
                  <a:solidFill>
                    <a:srgbClr val="0000CC"/>
                  </a:solidFill>
                </a:rPr>
                <a:t>e</a:t>
              </a:r>
              <a:r>
                <a:rPr lang="en-US" altLang="zh-TW" i="1" baseline="-25000" dirty="0">
                  <a:solidFill>
                    <a:srgbClr val="0000CC"/>
                  </a:solidFill>
                </a:rPr>
                <a:t>t</a:t>
              </a:r>
              <a:r>
                <a:rPr lang="en-US" altLang="zh-TW" dirty="0">
                  <a:solidFill>
                    <a:srgbClr val="0000CC"/>
                  </a:solidFill>
                </a:rPr>
                <a:t>)</a:t>
              </a:r>
              <a:endParaRPr lang="zh-TW" altLang="en-US" baseline="-25000" dirty="0">
                <a:solidFill>
                  <a:srgbClr val="0000CC"/>
                </a:solidFill>
              </a:endParaRPr>
            </a:p>
          </p:txBody>
        </p:sp>
        <p:graphicFrame>
          <p:nvGraphicFramePr>
            <p:cNvPr id="57" name="物件 56"/>
            <p:cNvGraphicFramePr>
              <a:graphicFrameLocks noChangeAspect="1"/>
            </p:cNvGraphicFramePr>
            <p:nvPr>
              <p:extLst>
                <p:ext uri="{D42A27DB-BD31-4B8C-83A1-F6EECF244321}">
                  <p14:modId xmlns:p14="http://schemas.microsoft.com/office/powerpoint/2010/main" val="758404459"/>
                </p:ext>
              </p:extLst>
            </p:nvPr>
          </p:nvGraphicFramePr>
          <p:xfrm>
            <a:off x="6892571" y="5372048"/>
            <a:ext cx="416232" cy="442062"/>
          </p:xfrm>
          <a:graphic>
            <a:graphicData uri="http://schemas.openxmlformats.org/presentationml/2006/ole">
              <mc:AlternateContent xmlns:mc="http://schemas.openxmlformats.org/markup-compatibility/2006">
                <mc:Choice xmlns:v="urn:schemas-microsoft-com:vml" Requires="v">
                  <p:oleObj spid="_x0000_s1123861" name="Equation" r:id="rId54" imgW="203040" imgH="215640" progId="Equation.DSMT4">
                    <p:embed/>
                  </p:oleObj>
                </mc:Choice>
                <mc:Fallback>
                  <p:oleObj name="Equation" r:id="rId54" imgW="203040" imgH="215640" progId="Equation.DSMT4">
                    <p:embed/>
                    <p:pic>
                      <p:nvPicPr>
                        <p:cNvPr id="72" name="物件 71"/>
                        <p:cNvPicPr>
                          <a:picLocks noChangeAspect="1" noChangeArrowheads="1"/>
                        </p:cNvPicPr>
                        <p:nvPr/>
                      </p:nvPicPr>
                      <p:blipFill>
                        <a:blip r:embed="rId55"/>
                        <a:srcRect t="-2985" b="-2985"/>
                        <a:stretch>
                          <a:fillRect/>
                        </a:stretch>
                      </p:blipFill>
                      <p:spPr bwMode="auto">
                        <a:xfrm>
                          <a:off x="6892571" y="5372048"/>
                          <a:ext cx="416232" cy="442062"/>
                        </a:xfrm>
                        <a:prstGeom prst="rect">
                          <a:avLst/>
                        </a:prstGeom>
                        <a:noFill/>
                        <a:ln>
                          <a:noFill/>
                        </a:ln>
                      </p:spPr>
                    </p:pic>
                  </p:oleObj>
                </mc:Fallback>
              </mc:AlternateContent>
            </a:graphicData>
          </a:graphic>
        </p:graphicFrame>
      </p:grpSp>
      <p:graphicFrame>
        <p:nvGraphicFramePr>
          <p:cNvPr id="60" name="物件 59"/>
          <p:cNvGraphicFramePr>
            <a:graphicFrameLocks noChangeAspect="1"/>
          </p:cNvGraphicFramePr>
          <p:nvPr>
            <p:extLst>
              <p:ext uri="{D42A27DB-BD31-4B8C-83A1-F6EECF244321}">
                <p14:modId xmlns:p14="http://schemas.microsoft.com/office/powerpoint/2010/main" val="3988443290"/>
              </p:ext>
            </p:extLst>
          </p:nvPr>
        </p:nvGraphicFramePr>
        <p:xfrm>
          <a:off x="2848076" y="5092967"/>
          <a:ext cx="2029392" cy="733788"/>
        </p:xfrm>
        <a:graphic>
          <a:graphicData uri="http://schemas.openxmlformats.org/presentationml/2006/ole">
            <mc:AlternateContent xmlns:mc="http://schemas.openxmlformats.org/markup-compatibility/2006">
              <mc:Choice xmlns:v="urn:schemas-microsoft-com:vml" Requires="v">
                <p:oleObj spid="_x0000_s1123862" name="Equation" r:id="rId56" imgW="1193760" imgH="431640" progId="Equation.DSMT4">
                  <p:embed/>
                </p:oleObj>
              </mc:Choice>
              <mc:Fallback>
                <p:oleObj name="Equation" r:id="rId56" imgW="1193760" imgH="431640" progId="Equation.DSMT4">
                  <p:embed/>
                  <p:pic>
                    <p:nvPicPr>
                      <p:cNvPr id="57" name="物件 56"/>
                      <p:cNvPicPr>
                        <a:picLocks noChangeAspect="1" noChangeArrowheads="1"/>
                      </p:cNvPicPr>
                      <p:nvPr/>
                    </p:nvPicPr>
                    <p:blipFill>
                      <a:blip r:embed="rId57"/>
                      <a:srcRect t="-2985" b="-2985"/>
                      <a:stretch>
                        <a:fillRect/>
                      </a:stretch>
                    </p:blipFill>
                    <p:spPr bwMode="auto">
                      <a:xfrm>
                        <a:off x="2848076" y="5092967"/>
                        <a:ext cx="2029392" cy="7337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2097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wipe(left)">
                                      <p:cBhvr>
                                        <p:cTn id="7" dur="500"/>
                                        <p:tgtEl>
                                          <p:spTgt spid="1434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336"/>
                                        </p:tgtEl>
                                        <p:attrNameLst>
                                          <p:attrName>style.visibility</p:attrName>
                                        </p:attrNameLst>
                                      </p:cBhvr>
                                      <p:to>
                                        <p:strVal val="visible"/>
                                      </p:to>
                                    </p:set>
                                    <p:animEffect transition="in" filter="wipe(left)">
                                      <p:cBhvr>
                                        <p:cTn id="15" dur="500"/>
                                        <p:tgtEl>
                                          <p:spTgt spid="143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4355"/>
                                        </p:tgtEl>
                                        <p:attrNameLst>
                                          <p:attrName>style.visibility</p:attrName>
                                        </p:attrNameLst>
                                      </p:cBhvr>
                                      <p:to>
                                        <p:strVal val="visible"/>
                                      </p:to>
                                    </p:set>
                                    <p:animEffect transition="in" filter="wipe(left)">
                                      <p:cBhvr>
                                        <p:cTn id="24" dur="500"/>
                                        <p:tgtEl>
                                          <p:spTgt spid="14355"/>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250"/>
                                        <p:tgtEl>
                                          <p:spTgt spid="48"/>
                                        </p:tgtEl>
                                      </p:cBhvr>
                                    </p:animEffect>
                                  </p:childTnLst>
                                </p:cTn>
                              </p:par>
                            </p:childTnLst>
                          </p:cTn>
                        </p:par>
                        <p:par>
                          <p:cTn id="34" fill="hold">
                            <p:stCondLst>
                              <p:cond delay="250"/>
                            </p:stCondLst>
                            <p:childTnLst>
                              <p:par>
                                <p:cTn id="35" presetID="22" presetClass="entr" presetSubtype="8"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left)">
                                      <p:cBhvr>
                                        <p:cTn id="56" dur="500"/>
                                        <p:tgtEl>
                                          <p:spTgt spid="51"/>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500"/>
                                        <p:tgtEl>
                                          <p:spTgt spid="11"/>
                                        </p:tgtEl>
                                      </p:cBhvr>
                                    </p:animEffect>
                                  </p:childTnLst>
                                </p:cTn>
                              </p:par>
                            </p:childTnLst>
                          </p:cTn>
                        </p:par>
                        <p:par>
                          <p:cTn id="61" fill="hold">
                            <p:stCondLst>
                              <p:cond delay="1000"/>
                            </p:stCondLst>
                            <p:childTnLst>
                              <p:par>
                                <p:cTn id="62" presetID="22" presetClass="entr" presetSubtype="8"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left)">
                                      <p:cBhvr>
                                        <p:cTn id="64" dur="500"/>
                                        <p:tgtEl>
                                          <p:spTgt spid="41"/>
                                        </p:tgtEl>
                                      </p:cBhvr>
                                    </p:animEffect>
                                  </p:childTnLst>
                                </p:cTn>
                              </p:par>
                            </p:childTnLst>
                          </p:cTn>
                        </p:par>
                        <p:par>
                          <p:cTn id="65" fill="hold">
                            <p:stCondLst>
                              <p:cond delay="1500"/>
                            </p:stCondLst>
                            <p:childTnLst>
                              <p:par>
                                <p:cTn id="66" presetID="22" presetClass="entr" presetSubtype="4" fill="hold"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down)">
                                      <p:cBhvr>
                                        <p:cTn id="68" dur="500"/>
                                        <p:tgtEl>
                                          <p:spTgt spid="18"/>
                                        </p:tgtEl>
                                      </p:cBhvr>
                                    </p:animEffect>
                                  </p:childTnLst>
                                </p:cTn>
                              </p:par>
                            </p:childTnLst>
                          </p:cTn>
                        </p:par>
                        <p:par>
                          <p:cTn id="69" fill="hold">
                            <p:stCondLst>
                              <p:cond delay="2000"/>
                            </p:stCondLst>
                            <p:childTnLst>
                              <p:par>
                                <p:cTn id="70" presetID="22" presetClass="entr" presetSubtype="4"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down)">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wipe(left)">
                                      <p:cBhvr>
                                        <p:cTn id="77" dur="500"/>
                                        <p:tgtEl>
                                          <p:spTgt spid="53"/>
                                        </p:tgtEl>
                                      </p:cBhvr>
                                    </p:animEffect>
                                  </p:childTnLst>
                                </p:cTn>
                              </p:par>
                              <p:par>
                                <p:cTn id="78" presetID="22" presetClass="entr" presetSubtype="8" fill="hold" nodeType="withEffect">
                                  <p:stCondLst>
                                    <p:cond delay="650"/>
                                  </p:stCondLst>
                                  <p:childTnLst>
                                    <p:set>
                                      <p:cBhvr>
                                        <p:cTn id="79" dur="1" fill="hold">
                                          <p:stCondLst>
                                            <p:cond delay="0"/>
                                          </p:stCondLst>
                                        </p:cTn>
                                        <p:tgtEl>
                                          <p:spTgt spid="14345"/>
                                        </p:tgtEl>
                                        <p:attrNameLst>
                                          <p:attrName>style.visibility</p:attrName>
                                        </p:attrNameLst>
                                      </p:cBhvr>
                                      <p:to>
                                        <p:strVal val="visible"/>
                                      </p:to>
                                    </p:set>
                                    <p:animEffect transition="in" filter="wipe(left)">
                                      <p:cBhvr>
                                        <p:cTn id="80" dur="250"/>
                                        <p:tgtEl>
                                          <p:spTgt spid="14345"/>
                                        </p:tgtEl>
                                      </p:cBhvr>
                                    </p:animEffect>
                                  </p:childTnLst>
                                </p:cTn>
                              </p:par>
                            </p:childTnLst>
                          </p:cTn>
                        </p:par>
                        <p:par>
                          <p:cTn id="81" fill="hold">
                            <p:stCondLst>
                              <p:cond delay="900"/>
                            </p:stCondLst>
                            <p:childTnLst>
                              <p:par>
                                <p:cTn id="82" presetID="22" presetClass="entr" presetSubtype="4" fill="hold" grpId="0" nodeType="after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wipe(down)">
                                      <p:cBhvr>
                                        <p:cTn id="84" dur="500"/>
                                        <p:tgtEl>
                                          <p:spTgt spid="28"/>
                                        </p:tgtEl>
                                      </p:cBhvr>
                                    </p:animEffect>
                                  </p:childTnLst>
                                </p:cTn>
                              </p:par>
                            </p:childTnLst>
                          </p:cTn>
                        </p:par>
                        <p:par>
                          <p:cTn id="85" fill="hold">
                            <p:stCondLst>
                              <p:cond delay="1400"/>
                            </p:stCondLst>
                            <p:childTnLst>
                              <p:par>
                                <p:cTn id="86" presetID="22" presetClass="entr" presetSubtype="8" fill="hold" nodeType="afterEffect">
                                  <p:stCondLst>
                                    <p:cond delay="0"/>
                                  </p:stCondLst>
                                  <p:childTnLst>
                                    <p:set>
                                      <p:cBhvr>
                                        <p:cTn id="87" dur="1" fill="hold">
                                          <p:stCondLst>
                                            <p:cond delay="0"/>
                                          </p:stCondLst>
                                        </p:cTn>
                                        <p:tgtEl>
                                          <p:spTgt spid="14347"/>
                                        </p:tgtEl>
                                        <p:attrNameLst>
                                          <p:attrName>style.visibility</p:attrName>
                                        </p:attrNameLst>
                                      </p:cBhvr>
                                      <p:to>
                                        <p:strVal val="visible"/>
                                      </p:to>
                                    </p:set>
                                    <p:animEffect transition="in" filter="wipe(left)">
                                      <p:cBhvr>
                                        <p:cTn id="88" dur="500"/>
                                        <p:tgtEl>
                                          <p:spTgt spid="14347"/>
                                        </p:tgtEl>
                                      </p:cBhvr>
                                    </p:animEffect>
                                  </p:childTnLst>
                                </p:cTn>
                              </p:par>
                              <p:par>
                                <p:cTn id="89" presetID="22" presetClass="entr" presetSubtype="8" fill="hold" nodeType="withEffect">
                                  <p:stCondLst>
                                    <p:cond delay="250"/>
                                  </p:stCondLst>
                                  <p:childTnLst>
                                    <p:set>
                                      <p:cBhvr>
                                        <p:cTn id="90" dur="1" fill="hold">
                                          <p:stCondLst>
                                            <p:cond delay="0"/>
                                          </p:stCondLst>
                                        </p:cTn>
                                        <p:tgtEl>
                                          <p:spTgt spid="14348"/>
                                        </p:tgtEl>
                                        <p:attrNameLst>
                                          <p:attrName>style.visibility</p:attrName>
                                        </p:attrNameLst>
                                      </p:cBhvr>
                                      <p:to>
                                        <p:strVal val="visible"/>
                                      </p:to>
                                    </p:set>
                                    <p:animEffect transition="in" filter="wipe(left)">
                                      <p:cBhvr>
                                        <p:cTn id="91" dur="250"/>
                                        <p:tgtEl>
                                          <p:spTgt spid="14348"/>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69"/>
                                        </p:tgtEl>
                                        <p:attrNameLst>
                                          <p:attrName>style.visibility</p:attrName>
                                        </p:attrNameLst>
                                      </p:cBhvr>
                                      <p:to>
                                        <p:strVal val="visible"/>
                                      </p:to>
                                    </p:set>
                                    <p:animEffect transition="in" filter="wipe(left)">
                                      <p:cBhvr>
                                        <p:cTn id="96" dur="500"/>
                                        <p:tgtEl>
                                          <p:spTgt spid="69"/>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70"/>
                                        </p:tgtEl>
                                        <p:attrNameLst>
                                          <p:attrName>style.visibility</p:attrName>
                                        </p:attrNameLst>
                                      </p:cBhvr>
                                      <p:to>
                                        <p:strVal val="visible"/>
                                      </p:to>
                                    </p:set>
                                    <p:animEffect transition="in" filter="wipe(left)">
                                      <p:cBhvr>
                                        <p:cTn id="101" dur="500"/>
                                        <p:tgtEl>
                                          <p:spTgt spid="70"/>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wipe(left)">
                                      <p:cBhvr>
                                        <p:cTn id="106" dur="500"/>
                                        <p:tgtEl>
                                          <p:spTgt spid="71"/>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72"/>
                                        </p:tgtEl>
                                        <p:attrNameLst>
                                          <p:attrName>style.visibility</p:attrName>
                                        </p:attrNameLst>
                                      </p:cBhvr>
                                      <p:to>
                                        <p:strVal val="visible"/>
                                      </p:to>
                                    </p:set>
                                    <p:animEffect transition="in" filter="wipe(left)">
                                      <p:cBhvr>
                                        <p:cTn id="111" dur="500"/>
                                        <p:tgtEl>
                                          <p:spTgt spid="72"/>
                                        </p:tgtEl>
                                      </p:cBhvr>
                                    </p:animEffect>
                                  </p:childTnLst>
                                </p:cTn>
                              </p:par>
                            </p:childTnLst>
                          </p:cTn>
                        </p:par>
                        <p:par>
                          <p:cTn id="112" fill="hold">
                            <p:stCondLst>
                              <p:cond delay="500"/>
                            </p:stCondLst>
                            <p:childTnLst>
                              <p:par>
                                <p:cTn id="113" presetID="22" presetClass="entr" presetSubtype="8"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wipe(left)">
                                      <p:cBhvr>
                                        <p:cTn id="115" dur="500"/>
                                        <p:tgtEl>
                                          <p:spTgt spid="60"/>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nodeType="clickEffect">
                                  <p:stCondLst>
                                    <p:cond delay="0"/>
                                  </p:stCondLst>
                                  <p:childTnLst>
                                    <p:set>
                                      <p:cBhvr>
                                        <p:cTn id="119" dur="1" fill="hold">
                                          <p:stCondLst>
                                            <p:cond delay="0"/>
                                          </p:stCondLst>
                                        </p:cTn>
                                        <p:tgtEl>
                                          <p:spTgt spid="2"/>
                                        </p:tgtEl>
                                        <p:attrNameLst>
                                          <p:attrName>style.visibility</p:attrName>
                                        </p:attrNameLst>
                                      </p:cBhvr>
                                      <p:to>
                                        <p:strVal val="visible"/>
                                      </p:to>
                                    </p:set>
                                    <p:animEffect transition="in" filter="wipe(left)">
                                      <p:cBhvr>
                                        <p:cTn id="120" dur="500"/>
                                        <p:tgtEl>
                                          <p:spTgt spid="2"/>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left)">
                                      <p:cBhvr>
                                        <p:cTn id="125" dur="500"/>
                                        <p:tgtEl>
                                          <p:spTgt spid="67"/>
                                        </p:tgtEl>
                                      </p:cBhvr>
                                    </p:animEffect>
                                  </p:childTnLst>
                                </p:cTn>
                              </p:par>
                            </p:childTnLst>
                          </p:cTn>
                        </p:par>
                        <p:par>
                          <p:cTn id="126" fill="hold">
                            <p:stCondLst>
                              <p:cond delay="500"/>
                            </p:stCondLst>
                            <p:childTnLst>
                              <p:par>
                                <p:cTn id="127" presetID="22" presetClass="entr" presetSubtype="8" fill="hold" nodeType="afterEffect">
                                  <p:stCondLst>
                                    <p:cond delay="250"/>
                                  </p:stCondLst>
                                  <p:childTnLst>
                                    <p:set>
                                      <p:cBhvr>
                                        <p:cTn id="128" dur="1" fill="hold">
                                          <p:stCondLst>
                                            <p:cond delay="0"/>
                                          </p:stCondLst>
                                        </p:cTn>
                                        <p:tgtEl>
                                          <p:spTgt spid="10"/>
                                        </p:tgtEl>
                                        <p:attrNameLst>
                                          <p:attrName>style.visibility</p:attrName>
                                        </p:attrNameLst>
                                      </p:cBhvr>
                                      <p:to>
                                        <p:strVal val="visible"/>
                                      </p:to>
                                    </p:set>
                                    <p:animEffect transition="in" filter="wipe(left)">
                                      <p:cBhvr>
                                        <p:cTn id="129" dur="500"/>
                                        <p:tgtEl>
                                          <p:spTgt spid="10"/>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14339"/>
                                        </p:tgtEl>
                                        <p:attrNameLst>
                                          <p:attrName>style.visibility</p:attrName>
                                        </p:attrNameLst>
                                      </p:cBhvr>
                                      <p:to>
                                        <p:strVal val="visible"/>
                                      </p:to>
                                    </p:set>
                                    <p:animEffect transition="in" filter="wipe(left)">
                                      <p:cBhvr>
                                        <p:cTn id="134" dur="500"/>
                                        <p:tgtEl>
                                          <p:spTgt spid="14339"/>
                                        </p:tgtEl>
                                      </p:cBhvr>
                                    </p:animEffect>
                                  </p:childTnLst>
                                </p:cTn>
                              </p:par>
                            </p:childTnLst>
                          </p:cTn>
                        </p:par>
                        <p:par>
                          <p:cTn id="135" fill="hold">
                            <p:stCondLst>
                              <p:cond delay="500"/>
                            </p:stCondLst>
                            <p:childTnLst>
                              <p:par>
                                <p:cTn id="136" presetID="22" presetClass="entr" presetSubtype="8" fill="hold" nodeType="afterEffect">
                                  <p:stCondLst>
                                    <p:cond delay="0"/>
                                  </p:stCondLst>
                                  <p:childTnLst>
                                    <p:set>
                                      <p:cBhvr>
                                        <p:cTn id="137" dur="1" fill="hold">
                                          <p:stCondLst>
                                            <p:cond delay="0"/>
                                          </p:stCondLst>
                                        </p:cTn>
                                        <p:tgtEl>
                                          <p:spTgt spid="14337"/>
                                        </p:tgtEl>
                                        <p:attrNameLst>
                                          <p:attrName>style.visibility</p:attrName>
                                        </p:attrNameLst>
                                      </p:cBhvr>
                                      <p:to>
                                        <p:strVal val="visible"/>
                                      </p:to>
                                    </p:set>
                                    <p:animEffect transition="in" filter="wipe(left)">
                                      <p:cBhvr>
                                        <p:cTn id="138" dur="500"/>
                                        <p:tgtEl>
                                          <p:spTgt spid="14337"/>
                                        </p:tgtEl>
                                      </p:cBhvr>
                                    </p:animEffect>
                                  </p:childTnLst>
                                </p:cTn>
                              </p:par>
                            </p:childTnLst>
                          </p:cTn>
                        </p:par>
                        <p:par>
                          <p:cTn id="139" fill="hold">
                            <p:stCondLst>
                              <p:cond delay="1000"/>
                            </p:stCondLst>
                            <p:childTnLst>
                              <p:par>
                                <p:cTn id="140" presetID="22" presetClass="entr" presetSubtype="4" fill="hold" nodeType="afterEffect">
                                  <p:stCondLst>
                                    <p:cond delay="0"/>
                                  </p:stCondLst>
                                  <p:childTnLst>
                                    <p:set>
                                      <p:cBhvr>
                                        <p:cTn id="141" dur="1" fill="hold">
                                          <p:stCondLst>
                                            <p:cond delay="0"/>
                                          </p:stCondLst>
                                        </p:cTn>
                                        <p:tgtEl>
                                          <p:spTgt spid="14342"/>
                                        </p:tgtEl>
                                        <p:attrNameLst>
                                          <p:attrName>style.visibility</p:attrName>
                                        </p:attrNameLst>
                                      </p:cBhvr>
                                      <p:to>
                                        <p:strVal val="visible"/>
                                      </p:to>
                                    </p:set>
                                    <p:animEffect transition="in" filter="wipe(down)">
                                      <p:cBhvr>
                                        <p:cTn id="142" dur="500"/>
                                        <p:tgtEl>
                                          <p:spTgt spid="14342"/>
                                        </p:tgtEl>
                                      </p:cBhvr>
                                    </p:animEffect>
                                  </p:childTnLst>
                                </p:cTn>
                              </p:par>
                            </p:childTnLst>
                          </p:cTn>
                        </p:par>
                        <p:par>
                          <p:cTn id="143" fill="hold">
                            <p:stCondLst>
                              <p:cond delay="1500"/>
                            </p:stCondLst>
                            <p:childTnLst>
                              <p:par>
                                <p:cTn id="144" presetID="22" presetClass="entr" presetSubtype="8" fill="hold" nodeType="afterEffect">
                                  <p:stCondLst>
                                    <p:cond delay="0"/>
                                  </p:stCondLst>
                                  <p:childTnLst>
                                    <p:set>
                                      <p:cBhvr>
                                        <p:cTn id="145" dur="1" fill="hold">
                                          <p:stCondLst>
                                            <p:cond delay="0"/>
                                          </p:stCondLst>
                                        </p:cTn>
                                        <p:tgtEl>
                                          <p:spTgt spid="14340"/>
                                        </p:tgtEl>
                                        <p:attrNameLst>
                                          <p:attrName>style.visibility</p:attrName>
                                        </p:attrNameLst>
                                      </p:cBhvr>
                                      <p:to>
                                        <p:strVal val="visible"/>
                                      </p:to>
                                    </p:set>
                                    <p:animEffect transition="in" filter="wipe(left)">
                                      <p:cBhvr>
                                        <p:cTn id="146" dur="500"/>
                                        <p:tgtEl>
                                          <p:spTgt spid="14340"/>
                                        </p:tgtEl>
                                      </p:cBhvr>
                                    </p:animEffect>
                                  </p:childTnLst>
                                </p:cTn>
                              </p:par>
                            </p:childTnLst>
                          </p:cTn>
                        </p:par>
                        <p:par>
                          <p:cTn id="147" fill="hold">
                            <p:stCondLst>
                              <p:cond delay="2000"/>
                            </p:stCondLst>
                            <p:childTnLst>
                              <p:par>
                                <p:cTn id="148" presetID="22" presetClass="entr" presetSubtype="2" fill="hold" nodeType="afterEffect">
                                  <p:stCondLst>
                                    <p:cond delay="0"/>
                                  </p:stCondLst>
                                  <p:childTnLst>
                                    <p:set>
                                      <p:cBhvr>
                                        <p:cTn id="149" dur="1" fill="hold">
                                          <p:stCondLst>
                                            <p:cond delay="0"/>
                                          </p:stCondLst>
                                        </p:cTn>
                                        <p:tgtEl>
                                          <p:spTgt spid="14350"/>
                                        </p:tgtEl>
                                        <p:attrNameLst>
                                          <p:attrName>style.visibility</p:attrName>
                                        </p:attrNameLst>
                                      </p:cBhvr>
                                      <p:to>
                                        <p:strVal val="visible"/>
                                      </p:to>
                                    </p:set>
                                    <p:animEffect transition="in" filter="wipe(right)">
                                      <p:cBhvr>
                                        <p:cTn id="150" dur="500"/>
                                        <p:tgtEl>
                                          <p:spTgt spid="14350"/>
                                        </p:tgtEl>
                                      </p:cBhvr>
                                    </p:animEffect>
                                  </p:childTnLst>
                                </p:cTn>
                              </p:par>
                            </p:childTnLst>
                          </p:cTn>
                        </p:par>
                        <p:par>
                          <p:cTn id="151" fill="hold">
                            <p:stCondLst>
                              <p:cond delay="2500"/>
                            </p:stCondLst>
                            <p:childTnLst>
                              <p:par>
                                <p:cTn id="152" presetID="22" presetClass="entr" presetSubtype="8" fill="hold" nodeType="afterEffect">
                                  <p:stCondLst>
                                    <p:cond delay="0"/>
                                  </p:stCondLst>
                                  <p:childTnLst>
                                    <p:set>
                                      <p:cBhvr>
                                        <p:cTn id="153" dur="1" fill="hold">
                                          <p:stCondLst>
                                            <p:cond delay="0"/>
                                          </p:stCondLst>
                                        </p:cTn>
                                        <p:tgtEl>
                                          <p:spTgt spid="14352"/>
                                        </p:tgtEl>
                                        <p:attrNameLst>
                                          <p:attrName>style.visibility</p:attrName>
                                        </p:attrNameLst>
                                      </p:cBhvr>
                                      <p:to>
                                        <p:strVal val="visible"/>
                                      </p:to>
                                    </p:set>
                                    <p:animEffect transition="in" filter="wipe(left)">
                                      <p:cBhvr>
                                        <p:cTn id="154" dur="500"/>
                                        <p:tgtEl>
                                          <p:spTgt spid="14352"/>
                                        </p:tgtEl>
                                      </p:cBhvr>
                                    </p:animEffect>
                                  </p:childTnLst>
                                </p:cTn>
                              </p:par>
                              <p:par>
                                <p:cTn id="155" presetID="22" presetClass="entr" presetSubtype="1" fill="hold" nodeType="with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3000"/>
                            </p:stCondLst>
                            <p:childTnLst>
                              <p:par>
                                <p:cTn id="159" presetID="22" presetClass="entr" presetSubtype="8" fill="hold" nodeType="afterEffect">
                                  <p:stCondLst>
                                    <p:cond delay="0"/>
                                  </p:stCondLst>
                                  <p:childTnLst>
                                    <p:set>
                                      <p:cBhvr>
                                        <p:cTn id="160" dur="1" fill="hold">
                                          <p:stCondLst>
                                            <p:cond delay="0"/>
                                          </p:stCondLst>
                                        </p:cTn>
                                        <p:tgtEl>
                                          <p:spTgt spid="63"/>
                                        </p:tgtEl>
                                        <p:attrNameLst>
                                          <p:attrName>style.visibility</p:attrName>
                                        </p:attrNameLst>
                                      </p:cBhvr>
                                      <p:to>
                                        <p:strVal val="visible"/>
                                      </p:to>
                                    </p:set>
                                    <p:animEffect transition="in" filter="wipe(left)">
                                      <p:cBhvr>
                                        <p:cTn id="161" dur="500"/>
                                        <p:tgtEl>
                                          <p:spTgt spid="63"/>
                                        </p:tgtEl>
                                      </p:cBhvr>
                                    </p:animEffect>
                                  </p:childTnLst>
                                </p:cTn>
                              </p:par>
                            </p:childTnLst>
                          </p:cTn>
                        </p:par>
                        <p:par>
                          <p:cTn id="162" fill="hold">
                            <p:stCondLst>
                              <p:cond delay="3500"/>
                            </p:stCondLst>
                            <p:childTnLst>
                              <p:par>
                                <p:cTn id="163" presetID="22" presetClass="entr" presetSubtype="8" fill="hold" nodeType="afterEffect">
                                  <p:stCondLst>
                                    <p:cond delay="0"/>
                                  </p:stCondLst>
                                  <p:childTnLst>
                                    <p:set>
                                      <p:cBhvr>
                                        <p:cTn id="164" dur="1" fill="hold">
                                          <p:stCondLst>
                                            <p:cond delay="0"/>
                                          </p:stCondLst>
                                        </p:cTn>
                                        <p:tgtEl>
                                          <p:spTgt spid="14349"/>
                                        </p:tgtEl>
                                        <p:attrNameLst>
                                          <p:attrName>style.visibility</p:attrName>
                                        </p:attrNameLst>
                                      </p:cBhvr>
                                      <p:to>
                                        <p:strVal val="visible"/>
                                      </p:to>
                                    </p:set>
                                    <p:animEffect transition="in" filter="wipe(left)">
                                      <p:cBhvr>
                                        <p:cTn id="165" dur="500"/>
                                        <p:tgtEl>
                                          <p:spTgt spid="14349"/>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8" fill="hold" grpId="0" nodeType="clickEffect">
                                  <p:stCondLst>
                                    <p:cond delay="0"/>
                                  </p:stCondLst>
                                  <p:childTnLst>
                                    <p:set>
                                      <p:cBhvr>
                                        <p:cTn id="169" dur="1" fill="hold">
                                          <p:stCondLst>
                                            <p:cond delay="0"/>
                                          </p:stCondLst>
                                        </p:cTn>
                                        <p:tgtEl>
                                          <p:spTgt spid="50"/>
                                        </p:tgtEl>
                                        <p:attrNameLst>
                                          <p:attrName>style.visibility</p:attrName>
                                        </p:attrNameLst>
                                      </p:cBhvr>
                                      <p:to>
                                        <p:strVal val="visible"/>
                                      </p:to>
                                    </p:set>
                                    <p:animEffect transition="in" filter="wipe(left)">
                                      <p:cBhvr>
                                        <p:cTn id="170" dur="500"/>
                                        <p:tgtEl>
                                          <p:spTgt spid="50"/>
                                        </p:tgtEl>
                                      </p:cBhvr>
                                    </p:animEffect>
                                  </p:childTnLst>
                                </p:cTn>
                              </p:par>
                            </p:childTnLst>
                          </p:cTn>
                        </p:par>
                        <p:par>
                          <p:cTn id="171" fill="hold">
                            <p:stCondLst>
                              <p:cond delay="500"/>
                            </p:stCondLst>
                            <p:childTnLst>
                              <p:par>
                                <p:cTn id="172" presetID="22" presetClass="entr" presetSubtype="8" fill="hold" grpId="0" nodeType="afterEffect">
                                  <p:stCondLst>
                                    <p:cond delay="0"/>
                                  </p:stCondLst>
                                  <p:childTnLst>
                                    <p:set>
                                      <p:cBhvr>
                                        <p:cTn id="173" dur="1" fill="hold">
                                          <p:stCondLst>
                                            <p:cond delay="0"/>
                                          </p:stCondLst>
                                        </p:cTn>
                                        <p:tgtEl>
                                          <p:spTgt spid="40"/>
                                        </p:tgtEl>
                                        <p:attrNameLst>
                                          <p:attrName>style.visibility</p:attrName>
                                        </p:attrNameLst>
                                      </p:cBhvr>
                                      <p:to>
                                        <p:strVal val="visible"/>
                                      </p:to>
                                    </p:set>
                                    <p:animEffect transition="in" filter="wipe(left)">
                                      <p:cBhvr>
                                        <p:cTn id="174" dur="500"/>
                                        <p:tgtEl>
                                          <p:spTgt spid="40"/>
                                        </p:tgtEl>
                                      </p:cBhvr>
                                    </p:animEffect>
                                  </p:childTnLst>
                                </p:cTn>
                              </p:par>
                            </p:childTnLst>
                          </p:cTn>
                        </p:par>
                        <p:par>
                          <p:cTn id="175" fill="hold">
                            <p:stCondLst>
                              <p:cond delay="1000"/>
                            </p:stCondLst>
                            <p:childTnLst>
                              <p:par>
                                <p:cTn id="176" presetID="22" presetClass="entr" presetSubtype="8" fill="hold" nodeType="afterEffect">
                                  <p:stCondLst>
                                    <p:cond delay="0"/>
                                  </p:stCondLst>
                                  <p:childTnLst>
                                    <p:set>
                                      <p:cBhvr>
                                        <p:cTn id="177" dur="1" fill="hold">
                                          <p:stCondLst>
                                            <p:cond delay="0"/>
                                          </p:stCondLst>
                                        </p:cTn>
                                        <p:tgtEl>
                                          <p:spTgt spid="474124"/>
                                        </p:tgtEl>
                                        <p:attrNameLst>
                                          <p:attrName>style.visibility</p:attrName>
                                        </p:attrNameLst>
                                      </p:cBhvr>
                                      <p:to>
                                        <p:strVal val="visible"/>
                                      </p:to>
                                    </p:set>
                                    <p:animEffect transition="in" filter="wipe(left)">
                                      <p:cBhvr>
                                        <p:cTn id="178" dur="500"/>
                                        <p:tgtEl>
                                          <p:spTgt spid="474124"/>
                                        </p:tgtEl>
                                      </p:cBhvr>
                                    </p:animEffect>
                                  </p:childTnLst>
                                </p:cTn>
                              </p:par>
                            </p:childTnLst>
                          </p:cTn>
                        </p:par>
                      </p:childTnLst>
                    </p:cTn>
                  </p:par>
                  <p:par>
                    <p:cTn id="179" fill="hold">
                      <p:stCondLst>
                        <p:cond delay="indefinite"/>
                      </p:stCondLst>
                      <p:childTnLst>
                        <p:par>
                          <p:cTn id="180" fill="hold">
                            <p:stCondLst>
                              <p:cond delay="0"/>
                            </p:stCondLst>
                            <p:childTnLst>
                              <p:par>
                                <p:cTn id="181" presetID="2" presetClass="entr" presetSubtype="12" fill="hold" nodeType="click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0-#ppt_w/2"/>
                                          </p:val>
                                        </p:tav>
                                        <p:tav tm="100000">
                                          <p:val>
                                            <p:strVal val="#ppt_x"/>
                                          </p:val>
                                        </p:tav>
                                      </p:tavLst>
                                    </p:anim>
                                    <p:anim calcmode="lin" valueType="num">
                                      <p:cBhvr additive="base">
                                        <p:cTn id="184" dur="500" fill="hold"/>
                                        <p:tgtEl>
                                          <p:spTgt spid="65"/>
                                        </p:tgtEl>
                                        <p:attrNameLst>
                                          <p:attrName>ppt_y</p:attrName>
                                        </p:attrNameLst>
                                      </p:cBhvr>
                                      <p:tavLst>
                                        <p:tav tm="0">
                                          <p:val>
                                            <p:strVal val="1+#ppt_h/2"/>
                                          </p:val>
                                        </p:tav>
                                        <p:tav tm="100000">
                                          <p:val>
                                            <p:strVal val="#ppt_y"/>
                                          </p:val>
                                        </p:tav>
                                      </p:tavLst>
                                    </p:anim>
                                  </p:childTnLst>
                                </p:cTn>
                              </p:par>
                            </p:childTnLst>
                          </p:cTn>
                        </p:par>
                        <p:par>
                          <p:cTn id="185" fill="hold">
                            <p:stCondLst>
                              <p:cond delay="500"/>
                            </p:stCondLst>
                            <p:childTnLst>
                              <p:par>
                                <p:cTn id="186" presetID="2" presetClass="entr" presetSubtype="12" fill="hold" nodeType="afterEffect">
                                  <p:stCondLst>
                                    <p:cond delay="0"/>
                                  </p:stCondLst>
                                  <p:childTnLst>
                                    <p:set>
                                      <p:cBhvr>
                                        <p:cTn id="187" dur="1" fill="hold">
                                          <p:stCondLst>
                                            <p:cond delay="0"/>
                                          </p:stCondLst>
                                        </p:cTn>
                                        <p:tgtEl>
                                          <p:spTgt spid="66"/>
                                        </p:tgtEl>
                                        <p:attrNameLst>
                                          <p:attrName>style.visibility</p:attrName>
                                        </p:attrNameLst>
                                      </p:cBhvr>
                                      <p:to>
                                        <p:strVal val="visible"/>
                                      </p:to>
                                    </p:set>
                                    <p:anim calcmode="lin" valueType="num">
                                      <p:cBhvr additive="base">
                                        <p:cTn id="188" dur="500" fill="hold"/>
                                        <p:tgtEl>
                                          <p:spTgt spid="66"/>
                                        </p:tgtEl>
                                        <p:attrNameLst>
                                          <p:attrName>ppt_x</p:attrName>
                                        </p:attrNameLst>
                                      </p:cBhvr>
                                      <p:tavLst>
                                        <p:tav tm="0">
                                          <p:val>
                                            <p:strVal val="0-#ppt_w/2"/>
                                          </p:val>
                                        </p:tav>
                                        <p:tav tm="100000">
                                          <p:val>
                                            <p:strVal val="#ppt_x"/>
                                          </p:val>
                                        </p:tav>
                                      </p:tavLst>
                                    </p:anim>
                                    <p:anim calcmode="lin" valueType="num">
                                      <p:cBhvr additive="base">
                                        <p:cTn id="189"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22" presetClass="entr" presetSubtype="8" fill="hold" nodeType="clickEffect">
                                  <p:stCondLst>
                                    <p:cond delay="0"/>
                                  </p:stCondLst>
                                  <p:childTnLst>
                                    <p:set>
                                      <p:cBhvr>
                                        <p:cTn id="193" dur="1" fill="hold">
                                          <p:stCondLst>
                                            <p:cond delay="0"/>
                                          </p:stCondLst>
                                        </p:cTn>
                                        <p:tgtEl>
                                          <p:spTgt spid="14353"/>
                                        </p:tgtEl>
                                        <p:attrNameLst>
                                          <p:attrName>style.visibility</p:attrName>
                                        </p:attrNameLst>
                                      </p:cBhvr>
                                      <p:to>
                                        <p:strVal val="visible"/>
                                      </p:to>
                                    </p:set>
                                    <p:animEffect transition="in" filter="wipe(left)">
                                      <p:cBhvr>
                                        <p:cTn id="194" dur="500"/>
                                        <p:tgtEl>
                                          <p:spTgt spid="14353"/>
                                        </p:tgtEl>
                                      </p:cBhvr>
                                    </p:animEffect>
                                  </p:childTnLst>
                                </p:cTn>
                              </p:par>
                            </p:childTnLst>
                          </p:cTn>
                        </p:par>
                        <p:par>
                          <p:cTn id="195" fill="hold">
                            <p:stCondLst>
                              <p:cond delay="500"/>
                            </p:stCondLst>
                            <p:childTnLst>
                              <p:par>
                                <p:cTn id="196" presetID="22" presetClass="entr" presetSubtype="8" fill="hold" nodeType="afterEffect">
                                  <p:stCondLst>
                                    <p:cond delay="0"/>
                                  </p:stCondLst>
                                  <p:childTnLst>
                                    <p:set>
                                      <p:cBhvr>
                                        <p:cTn id="197" dur="1" fill="hold">
                                          <p:stCondLst>
                                            <p:cond delay="0"/>
                                          </p:stCondLst>
                                        </p:cTn>
                                        <p:tgtEl>
                                          <p:spTgt spid="14354"/>
                                        </p:tgtEl>
                                        <p:attrNameLst>
                                          <p:attrName>style.visibility</p:attrName>
                                        </p:attrNameLst>
                                      </p:cBhvr>
                                      <p:to>
                                        <p:strVal val="visible"/>
                                      </p:to>
                                    </p:set>
                                    <p:animEffect transition="in" filter="wipe(left)">
                                      <p:cBhvr>
                                        <p:cTn id="198" dur="500"/>
                                        <p:tgtEl>
                                          <p:spTgt spid="14354"/>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8" fill="hold" grpId="0" nodeType="clickEffect">
                                  <p:stCondLst>
                                    <p:cond delay="0"/>
                                  </p:stCondLst>
                                  <p:childTnLst>
                                    <p:set>
                                      <p:cBhvr>
                                        <p:cTn id="202" dur="1" fill="hold">
                                          <p:stCondLst>
                                            <p:cond delay="0"/>
                                          </p:stCondLst>
                                        </p:cTn>
                                        <p:tgtEl>
                                          <p:spTgt spid="49"/>
                                        </p:tgtEl>
                                        <p:attrNameLst>
                                          <p:attrName>style.visibility</p:attrName>
                                        </p:attrNameLst>
                                      </p:cBhvr>
                                      <p:to>
                                        <p:strVal val="visible"/>
                                      </p:to>
                                    </p:set>
                                    <p:animEffect transition="in" filter="wipe(left)">
                                      <p:cBhvr>
                                        <p:cTn id="20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utoUpdateAnimBg="0"/>
      <p:bldP spid="40" grpId="0" animBg="1"/>
      <p:bldP spid="28" grpId="0" animBg="1"/>
      <p:bldP spid="51" grpId="0"/>
      <p:bldP spid="53" grpId="0"/>
      <p:bldP spid="48" grpId="0" autoUpdateAnimBg="0"/>
      <p:bldP spid="49" grpId="0" animBg="1" autoUpdateAnimBg="0"/>
      <p:bldP spid="67"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6" name="Rectangle 2"/>
          <p:cNvSpPr>
            <a:spLocks noGrp="1" noChangeArrowheads="1"/>
          </p:cNvSpPr>
          <p:nvPr>
            <p:ph type="title"/>
          </p:nvPr>
        </p:nvSpPr>
        <p:spPr/>
        <p:txBody>
          <a:bodyPr/>
          <a:lstStyle/>
          <a:p>
            <a:r>
              <a:rPr lang="en-US" altLang="zh-TW" dirty="0"/>
              <a:t>2.3 Remarks – 1- BCs (in spatial variables)</a:t>
            </a:r>
          </a:p>
        </p:txBody>
      </p:sp>
      <p:sp>
        <p:nvSpPr>
          <p:cNvPr id="480259" name="Text Box 3"/>
          <p:cNvSpPr txBox="1">
            <a:spLocks noChangeArrowheads="1"/>
          </p:cNvSpPr>
          <p:nvPr/>
        </p:nvSpPr>
        <p:spPr bwMode="auto">
          <a:xfrm>
            <a:off x="191344" y="730644"/>
            <a:ext cx="3015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pPr>
            <a:r>
              <a:rPr lang="en-US" altLang="zh-TW" dirty="0"/>
              <a:t>e.g. </a:t>
            </a:r>
            <a:r>
              <a:rPr lang="en-US" altLang="zh-TW" dirty="0">
                <a:solidFill>
                  <a:srgbClr val="0000CC"/>
                </a:solidFill>
              </a:rPr>
              <a:t>Laplace  equation</a:t>
            </a:r>
            <a:endParaRPr lang="en-US" altLang="zh-TW" i="1" dirty="0">
              <a:solidFill>
                <a:srgbClr val="0000CC"/>
              </a:solidFill>
            </a:endParaRPr>
          </a:p>
        </p:txBody>
      </p:sp>
      <p:sp>
        <p:nvSpPr>
          <p:cNvPr id="480261" name="Text Box 5"/>
          <p:cNvSpPr txBox="1">
            <a:spLocks noChangeArrowheads="1"/>
          </p:cNvSpPr>
          <p:nvPr/>
        </p:nvSpPr>
        <p:spPr bwMode="auto">
          <a:xfrm>
            <a:off x="191344" y="1805091"/>
            <a:ext cx="27574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or </a:t>
            </a:r>
            <a:r>
              <a:rPr lang="en-US" altLang="zh-TW" dirty="0">
                <a:solidFill>
                  <a:srgbClr val="0000CC"/>
                </a:solidFill>
              </a:rPr>
              <a:t>Poisson  equation</a:t>
            </a:r>
            <a:endParaRPr lang="en-US" altLang="zh-TW" i="1" dirty="0">
              <a:solidFill>
                <a:srgbClr val="0000CC"/>
              </a:solidFill>
            </a:endParaRPr>
          </a:p>
        </p:txBody>
      </p:sp>
      <p:sp>
        <p:nvSpPr>
          <p:cNvPr id="480263" name="Text Box 7"/>
          <p:cNvSpPr txBox="1">
            <a:spLocks noChangeArrowheads="1"/>
          </p:cNvSpPr>
          <p:nvPr/>
        </p:nvSpPr>
        <p:spPr bwMode="auto">
          <a:xfrm>
            <a:off x="114563" y="3331726"/>
            <a:ext cx="5977919" cy="262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85738" indent="-185738">
              <a:buSzPct val="100000"/>
              <a:buFont typeface="+mj-lt"/>
              <a:buAutoNum type="arabicPeriod"/>
            </a:pPr>
            <a:r>
              <a:rPr lang="en-US" altLang="zh-TW" dirty="0"/>
              <a:t> Dirichlet BC (</a:t>
            </a:r>
            <a:r>
              <a:rPr lang="en-US" altLang="zh-TW" dirty="0">
                <a:solidFill>
                  <a:srgbClr val="C00000"/>
                </a:solidFill>
              </a:rPr>
              <a:t>Dirichlet problem</a:t>
            </a:r>
            <a:r>
              <a:rPr lang="en-US" altLang="zh-TW" dirty="0"/>
              <a:t>; 1st BVP)</a:t>
            </a:r>
          </a:p>
          <a:p>
            <a:pPr marL="185738" indent="-185738">
              <a:lnSpc>
                <a:spcPct val="300000"/>
              </a:lnSpc>
              <a:spcBef>
                <a:spcPts val="600"/>
              </a:spcBef>
              <a:buSzPct val="100000"/>
              <a:buFont typeface="+mj-lt"/>
              <a:buAutoNum type="arabicPeriod"/>
            </a:pPr>
            <a:r>
              <a:rPr lang="en-US" altLang="zh-TW" dirty="0"/>
              <a:t>Neumann BC (</a:t>
            </a:r>
            <a:r>
              <a:rPr lang="en-US" altLang="zh-TW" dirty="0">
                <a:solidFill>
                  <a:srgbClr val="0000CC"/>
                </a:solidFill>
              </a:rPr>
              <a:t>Neumann problem</a:t>
            </a:r>
            <a:r>
              <a:rPr lang="en-US" altLang="zh-TW" dirty="0"/>
              <a:t>; 2nd BVP)</a:t>
            </a:r>
          </a:p>
          <a:p>
            <a:pPr marL="185738" indent="-185738">
              <a:lnSpc>
                <a:spcPct val="300000"/>
              </a:lnSpc>
              <a:spcBef>
                <a:spcPts val="600"/>
              </a:spcBef>
              <a:buSzPct val="100000"/>
              <a:buFont typeface="+mj-lt"/>
              <a:buAutoNum type="arabicPeriod"/>
            </a:pPr>
            <a:r>
              <a:rPr lang="en-US" altLang="zh-TW" dirty="0"/>
              <a:t>Robin BC (</a:t>
            </a:r>
            <a:r>
              <a:rPr lang="en-US" altLang="zh-TW" dirty="0">
                <a:solidFill>
                  <a:srgbClr val="C00000"/>
                </a:solidFill>
              </a:rPr>
              <a:t>Robin problem</a:t>
            </a:r>
            <a:r>
              <a:rPr lang="en-US" altLang="zh-TW" dirty="0"/>
              <a:t>; 3rd BVP)</a:t>
            </a:r>
            <a:endParaRPr lang="en-US" altLang="zh-TW" i="1" dirty="0"/>
          </a:p>
        </p:txBody>
      </p:sp>
      <p:graphicFrame>
        <p:nvGraphicFramePr>
          <p:cNvPr id="480266" name="Object 10"/>
          <p:cNvGraphicFramePr>
            <a:graphicFrameLocks noChangeAspect="1"/>
          </p:cNvGraphicFramePr>
          <p:nvPr>
            <p:extLst>
              <p:ext uri="{D42A27DB-BD31-4B8C-83A1-F6EECF244321}">
                <p14:modId xmlns:p14="http://schemas.microsoft.com/office/powerpoint/2010/main" val="877679419"/>
              </p:ext>
            </p:extLst>
          </p:nvPr>
        </p:nvGraphicFramePr>
        <p:xfrm>
          <a:off x="893763" y="3748088"/>
          <a:ext cx="2895600" cy="546100"/>
        </p:xfrm>
        <a:graphic>
          <a:graphicData uri="http://schemas.openxmlformats.org/presentationml/2006/ole">
            <mc:AlternateContent xmlns:mc="http://schemas.openxmlformats.org/markup-compatibility/2006">
              <mc:Choice xmlns:v="urn:schemas-microsoft-com:vml" Requires="v">
                <p:oleObj spid="_x0000_s1014608" name="Equation" r:id="rId4" imgW="1346040" imgH="253800" progId="Equation.DSMT4">
                  <p:embed/>
                </p:oleObj>
              </mc:Choice>
              <mc:Fallback>
                <p:oleObj name="Equation" r:id="rId4" imgW="1346040" imgH="253800" progId="Equation.DSMT4">
                  <p:embed/>
                  <p:pic>
                    <p:nvPicPr>
                      <p:cNvPr id="0" name=""/>
                      <p:cNvPicPr>
                        <a:picLocks noChangeAspect="1" noChangeArrowheads="1"/>
                      </p:cNvPicPr>
                      <p:nvPr/>
                    </p:nvPicPr>
                    <p:blipFill>
                      <a:blip r:embed="rId5"/>
                      <a:srcRect/>
                      <a:stretch>
                        <a:fillRect/>
                      </a:stretch>
                    </p:blipFill>
                    <p:spPr bwMode="auto">
                      <a:xfrm>
                        <a:off x="893763" y="3748088"/>
                        <a:ext cx="2895600" cy="546100"/>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aphicFrame>
        <p:nvGraphicFramePr>
          <p:cNvPr id="480267" name="Object 11"/>
          <p:cNvGraphicFramePr>
            <a:graphicFrameLocks noChangeAspect="1"/>
          </p:cNvGraphicFramePr>
          <p:nvPr>
            <p:extLst>
              <p:ext uri="{D42A27DB-BD31-4B8C-83A1-F6EECF244321}">
                <p14:modId xmlns:p14="http://schemas.microsoft.com/office/powerpoint/2010/main" val="806325397"/>
              </p:ext>
            </p:extLst>
          </p:nvPr>
        </p:nvGraphicFramePr>
        <p:xfrm>
          <a:off x="879475" y="4718050"/>
          <a:ext cx="3065463" cy="906463"/>
        </p:xfrm>
        <a:graphic>
          <a:graphicData uri="http://schemas.openxmlformats.org/presentationml/2006/ole">
            <mc:AlternateContent xmlns:mc="http://schemas.openxmlformats.org/markup-compatibility/2006">
              <mc:Choice xmlns:v="urn:schemas-microsoft-com:vml" Requires="v">
                <p:oleObj spid="_x0000_s1014609" name="Equation" r:id="rId6" imgW="1460160" imgH="431640" progId="Equation.DSMT4">
                  <p:embed/>
                </p:oleObj>
              </mc:Choice>
              <mc:Fallback>
                <p:oleObj name="Equation" r:id="rId6" imgW="1460160" imgH="431640" progId="Equation.DSMT4">
                  <p:embed/>
                  <p:pic>
                    <p:nvPicPr>
                      <p:cNvPr id="0" name=""/>
                      <p:cNvPicPr>
                        <a:picLocks noChangeAspect="1" noChangeArrowheads="1"/>
                      </p:cNvPicPr>
                      <p:nvPr/>
                    </p:nvPicPr>
                    <p:blipFill>
                      <a:blip r:embed="rId7"/>
                      <a:srcRect/>
                      <a:stretch>
                        <a:fillRect/>
                      </a:stretch>
                    </p:blipFill>
                    <p:spPr bwMode="auto">
                      <a:xfrm>
                        <a:off x="879475" y="4718050"/>
                        <a:ext cx="3065463" cy="906463"/>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aphicFrame>
        <p:nvGraphicFramePr>
          <p:cNvPr id="480268" name="Object 12"/>
          <p:cNvGraphicFramePr>
            <a:graphicFrameLocks noChangeAspect="1"/>
          </p:cNvGraphicFramePr>
          <p:nvPr>
            <p:extLst>
              <p:ext uri="{D42A27DB-BD31-4B8C-83A1-F6EECF244321}">
                <p14:modId xmlns:p14="http://schemas.microsoft.com/office/powerpoint/2010/main" val="1077298871"/>
              </p:ext>
            </p:extLst>
          </p:nvPr>
        </p:nvGraphicFramePr>
        <p:xfrm>
          <a:off x="767408" y="5827713"/>
          <a:ext cx="4479925" cy="906462"/>
        </p:xfrm>
        <a:graphic>
          <a:graphicData uri="http://schemas.openxmlformats.org/presentationml/2006/ole">
            <mc:AlternateContent xmlns:mc="http://schemas.openxmlformats.org/markup-compatibility/2006">
              <mc:Choice xmlns:v="urn:schemas-microsoft-com:vml" Requires="v">
                <p:oleObj spid="_x0000_s1014610" name="Equation" r:id="rId8" imgW="2133360" imgH="431640" progId="Equation.DSMT4">
                  <p:embed/>
                </p:oleObj>
              </mc:Choice>
              <mc:Fallback>
                <p:oleObj name="Equation" r:id="rId8" imgW="2133360" imgH="431640" progId="Equation.DSMT4">
                  <p:embed/>
                  <p:pic>
                    <p:nvPicPr>
                      <p:cNvPr id="0" name=""/>
                      <p:cNvPicPr>
                        <a:picLocks noChangeAspect="1" noChangeArrowheads="1"/>
                      </p:cNvPicPr>
                      <p:nvPr/>
                    </p:nvPicPr>
                    <p:blipFill>
                      <a:blip r:embed="rId9"/>
                      <a:srcRect/>
                      <a:stretch>
                        <a:fillRect/>
                      </a:stretch>
                    </p:blipFill>
                    <p:spPr bwMode="auto">
                      <a:xfrm>
                        <a:off x="767408" y="5827713"/>
                        <a:ext cx="4479925" cy="906462"/>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sp>
        <p:nvSpPr>
          <p:cNvPr id="4" name="投影片編號版面配置區 3"/>
          <p:cNvSpPr>
            <a:spLocks noGrp="1"/>
          </p:cNvSpPr>
          <p:nvPr>
            <p:ph type="sldNum" sz="quarter" idx="10"/>
          </p:nvPr>
        </p:nvSpPr>
        <p:spPr/>
        <p:txBody>
          <a:bodyPr/>
          <a:lstStyle/>
          <a:p>
            <a:pPr>
              <a:defRPr/>
            </a:pPr>
            <a:fld id="{F4C3976D-8D47-445A-BD61-2F2C1E2596C6}" type="slidenum">
              <a:rPr lang="en-US" altLang="zh-TW" smtClean="0"/>
              <a:pPr>
                <a:defRPr/>
              </a:pPr>
              <a:t>19</a:t>
            </a:fld>
            <a:endParaRPr lang="en-US" altLang="zh-TW" dirty="0"/>
          </a:p>
        </p:txBody>
      </p:sp>
      <p:graphicFrame>
        <p:nvGraphicFramePr>
          <p:cNvPr id="2" name="物件 1"/>
          <p:cNvGraphicFramePr>
            <a:graphicFrameLocks noChangeAspect="1"/>
          </p:cNvGraphicFramePr>
          <p:nvPr>
            <p:extLst>
              <p:ext uri="{D42A27DB-BD31-4B8C-83A1-F6EECF244321}">
                <p14:modId xmlns:p14="http://schemas.microsoft.com/office/powerpoint/2010/main" val="272878019"/>
              </p:ext>
            </p:extLst>
          </p:nvPr>
        </p:nvGraphicFramePr>
        <p:xfrm>
          <a:off x="1271464" y="1252955"/>
          <a:ext cx="1173384" cy="491490"/>
        </p:xfrm>
        <a:graphic>
          <a:graphicData uri="http://schemas.openxmlformats.org/presentationml/2006/ole">
            <mc:AlternateContent xmlns:mc="http://schemas.openxmlformats.org/markup-compatibility/2006">
              <mc:Choice xmlns:v="urn:schemas-microsoft-com:vml" Requires="v">
                <p:oleObj spid="_x0000_s1014611" name="Equation" r:id="rId10" imgW="545760" imgH="228600" progId="Equation.DSMT4">
                  <p:embed/>
                </p:oleObj>
              </mc:Choice>
              <mc:Fallback>
                <p:oleObj name="Equation" r:id="rId10" imgW="545760" imgH="228600" progId="Equation.DSMT4">
                  <p:embed/>
                  <p:pic>
                    <p:nvPicPr>
                      <p:cNvPr id="0" name=""/>
                      <p:cNvPicPr>
                        <a:picLocks noChangeAspect="1" noChangeArrowheads="1"/>
                      </p:cNvPicPr>
                      <p:nvPr/>
                    </p:nvPicPr>
                    <p:blipFill>
                      <a:blip r:embed="rId11"/>
                      <a:srcRect/>
                      <a:stretch>
                        <a:fillRect/>
                      </a:stretch>
                    </p:blipFill>
                    <p:spPr bwMode="auto">
                      <a:xfrm>
                        <a:off x="1271464" y="1252955"/>
                        <a:ext cx="1173384" cy="491490"/>
                      </a:xfrm>
                      <a:prstGeom prst="rect">
                        <a:avLst/>
                      </a:prstGeom>
                      <a:solidFill>
                        <a:srgbClr val="FFFF00"/>
                      </a:solidFill>
                      <a:ln>
                        <a:noFill/>
                      </a:ln>
                    </p:spPr>
                  </p:pic>
                </p:oleObj>
              </mc:Fallback>
            </mc:AlternateContent>
          </a:graphicData>
        </a:graphic>
      </p:graphicFrame>
      <p:graphicFrame>
        <p:nvGraphicFramePr>
          <p:cNvPr id="3" name="物件 2"/>
          <p:cNvGraphicFramePr>
            <a:graphicFrameLocks noChangeAspect="1"/>
          </p:cNvGraphicFramePr>
          <p:nvPr>
            <p:extLst>
              <p:ext uri="{D42A27DB-BD31-4B8C-83A1-F6EECF244321}">
                <p14:modId xmlns:p14="http://schemas.microsoft.com/office/powerpoint/2010/main" val="1471977638"/>
              </p:ext>
            </p:extLst>
          </p:nvPr>
        </p:nvGraphicFramePr>
        <p:xfrm>
          <a:off x="1117789" y="2266756"/>
          <a:ext cx="1610694" cy="491490"/>
        </p:xfrm>
        <a:graphic>
          <a:graphicData uri="http://schemas.openxmlformats.org/presentationml/2006/ole">
            <mc:AlternateContent xmlns:mc="http://schemas.openxmlformats.org/markup-compatibility/2006">
              <mc:Choice xmlns:v="urn:schemas-microsoft-com:vml" Requires="v">
                <p:oleObj spid="_x0000_s1014612" name="方程式" r:id="rId12" imgW="749160" imgH="228600" progId="Equation.3">
                  <p:embed/>
                </p:oleObj>
              </mc:Choice>
              <mc:Fallback>
                <p:oleObj name="方程式" r:id="rId12" imgW="749160" imgH="228600" progId="Equation.3">
                  <p:embed/>
                  <p:pic>
                    <p:nvPicPr>
                      <p:cNvPr id="0" name=""/>
                      <p:cNvPicPr>
                        <a:picLocks noChangeAspect="1" noChangeArrowheads="1"/>
                      </p:cNvPicPr>
                      <p:nvPr/>
                    </p:nvPicPr>
                    <p:blipFill>
                      <a:blip r:embed="rId13"/>
                      <a:srcRect/>
                      <a:stretch>
                        <a:fillRect/>
                      </a:stretch>
                    </p:blipFill>
                    <p:spPr bwMode="auto">
                      <a:xfrm>
                        <a:off x="1117789" y="2266756"/>
                        <a:ext cx="1610694" cy="491490"/>
                      </a:xfrm>
                      <a:prstGeom prst="rect">
                        <a:avLst/>
                      </a:prstGeom>
                      <a:solidFill>
                        <a:srgbClr val="99FF99"/>
                      </a:solidFill>
                      <a:ln>
                        <a:noFill/>
                      </a:ln>
                      <a:extLst/>
                    </p:spPr>
                  </p:pic>
                </p:oleObj>
              </mc:Fallback>
            </mc:AlternateContent>
          </a:graphicData>
        </a:graphic>
      </p:graphicFrame>
      <p:graphicFrame>
        <p:nvGraphicFramePr>
          <p:cNvPr id="5" name="物件 4"/>
          <p:cNvGraphicFramePr>
            <a:graphicFrameLocks noChangeAspect="1"/>
          </p:cNvGraphicFramePr>
          <p:nvPr>
            <p:extLst>
              <p:ext uri="{D42A27DB-BD31-4B8C-83A1-F6EECF244321}">
                <p14:modId xmlns:p14="http://schemas.microsoft.com/office/powerpoint/2010/main" val="1513604868"/>
              </p:ext>
            </p:extLst>
          </p:nvPr>
        </p:nvGraphicFramePr>
        <p:xfrm>
          <a:off x="7853249" y="1399242"/>
          <a:ext cx="2484540" cy="491490"/>
        </p:xfrm>
        <a:graphic>
          <a:graphicData uri="http://schemas.openxmlformats.org/presentationml/2006/ole">
            <mc:AlternateContent xmlns:mc="http://schemas.openxmlformats.org/markup-compatibility/2006">
              <mc:Choice xmlns:v="urn:schemas-microsoft-com:vml" Requires="v">
                <p:oleObj spid="_x0000_s1014613" name="方程式" r:id="rId14" imgW="1155600" imgH="228600" progId="Equation.3">
                  <p:embed/>
                </p:oleObj>
              </mc:Choice>
              <mc:Fallback>
                <p:oleObj name="方程式" r:id="rId14" imgW="1155600" imgH="228600" progId="Equation.3">
                  <p:embed/>
                  <p:pic>
                    <p:nvPicPr>
                      <p:cNvPr id="0" name=""/>
                      <p:cNvPicPr>
                        <a:picLocks noChangeArrowheads="1"/>
                      </p:cNvPicPr>
                      <p:nvPr/>
                    </p:nvPicPr>
                    <p:blipFill>
                      <a:blip r:embed="rId15"/>
                      <a:srcRect/>
                      <a:stretch>
                        <a:fillRect/>
                      </a:stretch>
                    </p:blipFill>
                    <p:spPr bwMode="auto">
                      <a:xfrm>
                        <a:off x="7853249" y="1399242"/>
                        <a:ext cx="2484540" cy="491490"/>
                      </a:xfrm>
                      <a:prstGeom prst="rect">
                        <a:avLst/>
                      </a:prstGeom>
                      <a:solidFill>
                        <a:srgbClr val="FFFF00"/>
                      </a:solidFill>
                      <a:ln>
                        <a:noFill/>
                      </a:ln>
                    </p:spPr>
                  </p:pic>
                </p:oleObj>
              </mc:Fallback>
            </mc:AlternateContent>
          </a:graphicData>
        </a:graphic>
      </p:graphicFrame>
      <p:graphicFrame>
        <p:nvGraphicFramePr>
          <p:cNvPr id="6" name="物件 5"/>
          <p:cNvGraphicFramePr>
            <a:graphicFrameLocks noChangeAspect="1"/>
          </p:cNvGraphicFramePr>
          <p:nvPr>
            <p:extLst>
              <p:ext uri="{D42A27DB-BD31-4B8C-83A1-F6EECF244321}">
                <p14:modId xmlns:p14="http://schemas.microsoft.com/office/powerpoint/2010/main" val="38213875"/>
              </p:ext>
            </p:extLst>
          </p:nvPr>
        </p:nvGraphicFramePr>
        <p:xfrm>
          <a:off x="8004971" y="5065430"/>
          <a:ext cx="2800224" cy="613116"/>
        </p:xfrm>
        <a:graphic>
          <a:graphicData uri="http://schemas.openxmlformats.org/presentationml/2006/ole">
            <mc:AlternateContent xmlns:mc="http://schemas.openxmlformats.org/markup-compatibility/2006">
              <mc:Choice xmlns:v="urn:schemas-microsoft-com:vml" Requires="v">
                <p:oleObj spid="_x0000_s1014614" name="方程式" r:id="rId16" imgW="1333440" imgH="291960" progId="Equation.3">
                  <p:embed/>
                </p:oleObj>
              </mc:Choice>
              <mc:Fallback>
                <p:oleObj name="方程式" r:id="rId16" imgW="1333440" imgH="291960" progId="Equation.3">
                  <p:embed/>
                  <p:pic>
                    <p:nvPicPr>
                      <p:cNvPr id="0" name=""/>
                      <p:cNvPicPr>
                        <a:picLocks noChangeArrowheads="1"/>
                      </p:cNvPicPr>
                      <p:nvPr/>
                    </p:nvPicPr>
                    <p:blipFill>
                      <a:blip r:embed="rId17"/>
                      <a:srcRect/>
                      <a:stretch>
                        <a:fillRect/>
                      </a:stretch>
                    </p:blipFill>
                    <p:spPr bwMode="auto">
                      <a:xfrm>
                        <a:off x="8004971" y="5065430"/>
                        <a:ext cx="2800224" cy="613116"/>
                      </a:xfrm>
                      <a:prstGeom prst="rect">
                        <a:avLst/>
                      </a:prstGeom>
                      <a:solidFill>
                        <a:srgbClr val="FFCC66"/>
                      </a:solidFill>
                      <a:ln>
                        <a:noFill/>
                      </a:ln>
                    </p:spPr>
                  </p:pic>
                </p:oleObj>
              </mc:Fallback>
            </mc:AlternateContent>
          </a:graphicData>
        </a:graphic>
      </p:graphicFrame>
      <p:graphicFrame>
        <p:nvGraphicFramePr>
          <p:cNvPr id="7" name="物件 6"/>
          <p:cNvGraphicFramePr>
            <a:graphicFrameLocks noChangeAspect="1"/>
          </p:cNvGraphicFramePr>
          <p:nvPr>
            <p:extLst>
              <p:ext uri="{D42A27DB-BD31-4B8C-83A1-F6EECF244321}">
                <p14:modId xmlns:p14="http://schemas.microsoft.com/office/powerpoint/2010/main" val="2289775824"/>
              </p:ext>
            </p:extLst>
          </p:nvPr>
        </p:nvGraphicFramePr>
        <p:xfrm>
          <a:off x="8660190" y="5648600"/>
          <a:ext cx="2564525" cy="984096"/>
        </p:xfrm>
        <a:graphic>
          <a:graphicData uri="http://schemas.openxmlformats.org/presentationml/2006/ole">
            <mc:AlternateContent xmlns:mc="http://schemas.openxmlformats.org/markup-compatibility/2006">
              <mc:Choice xmlns:v="urn:schemas-microsoft-com:vml" Requires="v">
                <p:oleObj spid="_x0000_s1014615" name="方程式" r:id="rId18" imgW="1257120" imgH="482400" progId="Equation.3">
                  <p:embed/>
                </p:oleObj>
              </mc:Choice>
              <mc:Fallback>
                <p:oleObj name="方程式" r:id="rId18" imgW="1257120" imgH="482400" progId="Equation.3">
                  <p:embed/>
                  <p:pic>
                    <p:nvPicPr>
                      <p:cNvPr id="0" name=""/>
                      <p:cNvPicPr>
                        <a:picLocks noChangeAspect="1" noChangeArrowheads="1"/>
                      </p:cNvPicPr>
                      <p:nvPr/>
                    </p:nvPicPr>
                    <p:blipFill>
                      <a:blip r:embed="rId19"/>
                      <a:srcRect/>
                      <a:stretch>
                        <a:fillRect/>
                      </a:stretch>
                    </p:blipFill>
                    <p:spPr bwMode="auto">
                      <a:xfrm>
                        <a:off x="8660190" y="5648600"/>
                        <a:ext cx="2564525" cy="984096"/>
                      </a:xfrm>
                      <a:prstGeom prst="rect">
                        <a:avLst/>
                      </a:prstGeom>
                      <a:solidFill>
                        <a:srgbClr val="FFCC66"/>
                      </a:solidFill>
                      <a:ln>
                        <a:noFill/>
                      </a:ln>
                    </p:spPr>
                  </p:pic>
                </p:oleObj>
              </mc:Fallback>
            </mc:AlternateContent>
          </a:graphicData>
        </a:graphic>
      </p:graphicFrame>
      <p:cxnSp>
        <p:nvCxnSpPr>
          <p:cNvPr id="9" name="直線接點 8"/>
          <p:cNvCxnSpPr/>
          <p:nvPr/>
        </p:nvCxnSpPr>
        <p:spPr bwMode="auto">
          <a:xfrm>
            <a:off x="6924680" y="4841977"/>
            <a:ext cx="5292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20" name="動作按鈕: 上一項 19">
            <a:hlinkClick r:id="rId20" action="ppaction://hlinksldjump" highlightClick="1"/>
          </p:cNvPr>
          <p:cNvSpPr>
            <a:spLocks noChangeAspect="1"/>
          </p:cNvSpPr>
          <p:nvPr/>
        </p:nvSpPr>
        <p:spPr bwMode="auto">
          <a:xfrm>
            <a:off x="7392768" y="4940497"/>
            <a:ext cx="180000" cy="180000"/>
          </a:xfrm>
          <a:prstGeom prst="actionButtonBackPrevious">
            <a:avLst/>
          </a:prstGeom>
          <a:solidFill>
            <a:srgbClr val="CCCC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25" name="Text Box 5"/>
          <p:cNvSpPr txBox="1">
            <a:spLocks noChangeArrowheads="1"/>
          </p:cNvSpPr>
          <p:nvPr/>
        </p:nvSpPr>
        <p:spPr bwMode="auto">
          <a:xfrm>
            <a:off x="2838176" y="1844824"/>
            <a:ext cx="3294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90000"/>
              </a:lnSpc>
              <a:buClr>
                <a:schemeClr val="accent2"/>
              </a:buClr>
              <a:buSzPct val="120000"/>
              <a:buFont typeface="Wingdings" pitchFamily="2" charset="2"/>
              <a:buNone/>
            </a:pPr>
            <a:r>
              <a:rPr lang="en-US" altLang="zh-TW" sz="2000" dirty="0">
                <a:solidFill>
                  <a:srgbClr val="C00000"/>
                </a:solidFill>
              </a:rPr>
              <a:t>(</a:t>
            </a:r>
            <a:r>
              <a:rPr lang="en-US" altLang="zh-TW" sz="2000" dirty="0" err="1">
                <a:solidFill>
                  <a:srgbClr val="C00000"/>
                </a:solidFill>
              </a:rPr>
              <a:t>nonhomogenous</a:t>
            </a:r>
            <a:r>
              <a:rPr lang="en-US" altLang="zh-TW" sz="2000" dirty="0">
                <a:solidFill>
                  <a:srgbClr val="C00000"/>
                </a:solidFill>
              </a:rPr>
              <a:t> Laplace eq.)</a:t>
            </a:r>
            <a:endParaRPr lang="en-US" altLang="zh-TW" sz="2000" i="1" dirty="0">
              <a:solidFill>
                <a:srgbClr val="C00000"/>
              </a:solidFill>
            </a:endParaRPr>
          </a:p>
        </p:txBody>
      </p:sp>
      <p:graphicFrame>
        <p:nvGraphicFramePr>
          <p:cNvPr id="26" name="Object 12"/>
          <p:cNvGraphicFramePr>
            <a:graphicFrameLocks noChangeAspect="1"/>
          </p:cNvGraphicFramePr>
          <p:nvPr>
            <p:extLst>
              <p:ext uri="{D42A27DB-BD31-4B8C-83A1-F6EECF244321}">
                <p14:modId xmlns:p14="http://schemas.microsoft.com/office/powerpoint/2010/main" val="2557257731"/>
              </p:ext>
            </p:extLst>
          </p:nvPr>
        </p:nvGraphicFramePr>
        <p:xfrm>
          <a:off x="5371364" y="6221754"/>
          <a:ext cx="1485864" cy="411480"/>
        </p:xfrm>
        <a:graphic>
          <a:graphicData uri="http://schemas.openxmlformats.org/presentationml/2006/ole">
            <mc:AlternateContent xmlns:mc="http://schemas.openxmlformats.org/markup-compatibility/2006">
              <mc:Choice xmlns:v="urn:schemas-microsoft-com:vml" Requires="v">
                <p:oleObj spid="_x0000_s1014616" name="方程式" r:id="rId21" imgW="825480" imgH="228600" progId="Equation.3">
                  <p:embed/>
                </p:oleObj>
              </mc:Choice>
              <mc:Fallback>
                <p:oleObj name="方程式" r:id="rId21" imgW="825480" imgH="228600" progId="Equation.3">
                  <p:embed/>
                  <p:pic>
                    <p:nvPicPr>
                      <p:cNvPr id="0" name=""/>
                      <p:cNvPicPr>
                        <a:picLocks noChangeAspect="1" noChangeArrowheads="1"/>
                      </p:cNvPicPr>
                      <p:nvPr/>
                    </p:nvPicPr>
                    <p:blipFill>
                      <a:blip r:embed="rId22"/>
                      <a:srcRect/>
                      <a:stretch>
                        <a:fillRect/>
                      </a:stretch>
                    </p:blipFill>
                    <p:spPr bwMode="auto">
                      <a:xfrm>
                        <a:off x="5371364" y="6221754"/>
                        <a:ext cx="1485864" cy="411480"/>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sp>
        <p:nvSpPr>
          <p:cNvPr id="27" name="Text Box 5"/>
          <p:cNvSpPr txBox="1">
            <a:spLocks noChangeArrowheads="1"/>
          </p:cNvSpPr>
          <p:nvPr/>
        </p:nvSpPr>
        <p:spPr bwMode="auto">
          <a:xfrm>
            <a:off x="7081795" y="810995"/>
            <a:ext cx="480836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90000"/>
              </a:lnSpc>
              <a:buClr>
                <a:schemeClr val="accent2"/>
              </a:buClr>
              <a:buSzPct val="120000"/>
              <a:buFont typeface="Wingdings" pitchFamily="2" charset="2"/>
              <a:buNone/>
            </a:pPr>
            <a:r>
              <a:rPr lang="en-US" altLang="zh-TW" dirty="0">
                <a:solidFill>
                  <a:srgbClr val="0000CC"/>
                </a:solidFill>
              </a:rPr>
              <a:t>Green’s function prob. is </a:t>
            </a:r>
            <a:r>
              <a:rPr lang="en-US" altLang="zh-TW" b="1" dirty="0">
                <a:solidFill>
                  <a:srgbClr val="0000CC"/>
                </a:solidFill>
              </a:rPr>
              <a:t>self-</a:t>
            </a:r>
            <a:r>
              <a:rPr lang="en-US" altLang="zh-TW" b="1" dirty="0" err="1">
                <a:solidFill>
                  <a:srgbClr val="0000CC"/>
                </a:solidFill>
              </a:rPr>
              <a:t>adjoint</a:t>
            </a:r>
            <a:endParaRPr lang="en-US" altLang="zh-TW" b="1" i="1" dirty="0">
              <a:solidFill>
                <a:srgbClr val="0000CC"/>
              </a:solidFill>
            </a:endParaRPr>
          </a:p>
        </p:txBody>
      </p:sp>
      <p:sp>
        <p:nvSpPr>
          <p:cNvPr id="28" name="AutoShape 28"/>
          <p:cNvSpPr>
            <a:spLocks noChangeArrowheads="1"/>
          </p:cNvSpPr>
          <p:nvPr/>
        </p:nvSpPr>
        <p:spPr bwMode="auto">
          <a:xfrm>
            <a:off x="7429153" y="1599882"/>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29" name="Text Box 5"/>
          <p:cNvSpPr txBox="1">
            <a:spLocks noChangeArrowheads="1"/>
          </p:cNvSpPr>
          <p:nvPr/>
        </p:nvSpPr>
        <p:spPr bwMode="auto">
          <a:xfrm>
            <a:off x="6956723" y="5176113"/>
            <a:ext cx="7521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90000"/>
              </a:lnSpc>
              <a:buClr>
                <a:schemeClr val="accent2"/>
              </a:buClr>
              <a:buSzPct val="120000"/>
              <a:buFont typeface="Wingdings" pitchFamily="2" charset="2"/>
              <a:buNone/>
            </a:pPr>
            <a:r>
              <a:rPr lang="en-US" altLang="zh-TW" sz="2000" dirty="0">
                <a:solidFill>
                  <a:srgbClr val="0000CC"/>
                </a:solidFill>
              </a:rPr>
              <a:t>recall</a:t>
            </a:r>
            <a:endParaRPr lang="en-US" altLang="zh-TW" sz="2000" i="1" dirty="0">
              <a:solidFill>
                <a:srgbClr val="0000CC"/>
              </a:solidFill>
            </a:endParaRPr>
          </a:p>
        </p:txBody>
      </p:sp>
      <p:cxnSp>
        <p:nvCxnSpPr>
          <p:cNvPr id="30" name="直線接點 29">
            <a:extLst>
              <a:ext uri="{FF2B5EF4-FFF2-40B4-BE49-F238E27FC236}">
                <a16:creationId xmlns:a16="http://schemas.microsoft.com/office/drawing/2014/main" id="{1ABEDCCC-F2C8-45EC-A5C5-2C8D5D1DA746}"/>
              </a:ext>
            </a:extLst>
          </p:cNvPr>
          <p:cNvCxnSpPr/>
          <p:nvPr/>
        </p:nvCxnSpPr>
        <p:spPr bwMode="auto">
          <a:xfrm>
            <a:off x="6924680" y="692696"/>
            <a:ext cx="0" cy="5940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31" name="Text Box 5">
            <a:extLst>
              <a:ext uri="{FF2B5EF4-FFF2-40B4-BE49-F238E27FC236}">
                <a16:creationId xmlns:a16="http://schemas.microsoft.com/office/drawing/2014/main" id="{C6C2F84E-6B26-49F8-81C5-DE85D0832BF9}"/>
              </a:ext>
            </a:extLst>
          </p:cNvPr>
          <p:cNvSpPr txBox="1">
            <a:spLocks noChangeArrowheads="1"/>
          </p:cNvSpPr>
          <p:nvPr/>
        </p:nvSpPr>
        <p:spPr bwMode="auto">
          <a:xfrm>
            <a:off x="191344" y="2872328"/>
            <a:ext cx="5846216"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90000"/>
              </a:lnSpc>
              <a:buClr>
                <a:schemeClr val="accent2"/>
              </a:buClr>
              <a:buSzPct val="120000"/>
              <a:buFont typeface="Wingdings" pitchFamily="2" charset="2"/>
              <a:buNone/>
            </a:pPr>
            <a:r>
              <a:rPr lang="en-US" altLang="zh-TW" sz="2200" dirty="0"/>
              <a:t>there are 3 different types of boundary conditions:</a:t>
            </a:r>
          </a:p>
        </p:txBody>
      </p:sp>
    </p:spTree>
    <p:extLst>
      <p:ext uri="{BB962C8B-B14F-4D97-AF65-F5344CB8AC3E}">
        <p14:creationId xmlns:p14="http://schemas.microsoft.com/office/powerpoint/2010/main" val="218762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0259"/>
                                        </p:tgtEl>
                                        <p:attrNameLst>
                                          <p:attrName>style.visibility</p:attrName>
                                        </p:attrNameLst>
                                      </p:cBhvr>
                                      <p:to>
                                        <p:strVal val="visible"/>
                                      </p:to>
                                    </p:set>
                                    <p:animEffect transition="in" filter="wipe(left)">
                                      <p:cBhvr>
                                        <p:cTn id="7" dur="500"/>
                                        <p:tgtEl>
                                          <p:spTgt spid="48025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80261"/>
                                        </p:tgtEl>
                                        <p:attrNameLst>
                                          <p:attrName>style.visibility</p:attrName>
                                        </p:attrNameLst>
                                      </p:cBhvr>
                                      <p:to>
                                        <p:strVal val="visible"/>
                                      </p:to>
                                    </p:set>
                                    <p:animEffect transition="in" filter="wipe(left)">
                                      <p:cBhvr>
                                        <p:cTn id="16" dur="500"/>
                                        <p:tgtEl>
                                          <p:spTgt spid="48026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80263">
                                            <p:txEl>
                                              <p:pRg st="0" end="0"/>
                                            </p:txEl>
                                          </p:spTgt>
                                        </p:tgtEl>
                                        <p:attrNameLst>
                                          <p:attrName>style.visibility</p:attrName>
                                        </p:attrNameLst>
                                      </p:cBhvr>
                                      <p:to>
                                        <p:strVal val="visible"/>
                                      </p:to>
                                    </p:set>
                                    <p:animEffect transition="in" filter="wipe(left)">
                                      <p:cBhvr>
                                        <p:cTn id="34" dur="500"/>
                                        <p:tgtEl>
                                          <p:spTgt spid="48026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80263">
                                            <p:txEl>
                                              <p:pRg st="1" end="1"/>
                                            </p:txEl>
                                          </p:spTgt>
                                        </p:tgtEl>
                                        <p:attrNameLst>
                                          <p:attrName>style.visibility</p:attrName>
                                        </p:attrNameLst>
                                      </p:cBhvr>
                                      <p:to>
                                        <p:strVal val="visible"/>
                                      </p:to>
                                    </p:set>
                                    <p:animEffect transition="in" filter="wipe(left)">
                                      <p:cBhvr>
                                        <p:cTn id="39" dur="500"/>
                                        <p:tgtEl>
                                          <p:spTgt spid="48026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80263">
                                            <p:txEl>
                                              <p:pRg st="2" end="2"/>
                                            </p:txEl>
                                          </p:spTgt>
                                        </p:tgtEl>
                                        <p:attrNameLst>
                                          <p:attrName>style.visibility</p:attrName>
                                        </p:attrNameLst>
                                      </p:cBhvr>
                                      <p:to>
                                        <p:strVal val="visible"/>
                                      </p:to>
                                    </p:set>
                                    <p:animEffect transition="in" filter="wipe(left)">
                                      <p:cBhvr>
                                        <p:cTn id="44" dur="500"/>
                                        <p:tgtEl>
                                          <p:spTgt spid="48026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80266"/>
                                        </p:tgtEl>
                                        <p:attrNameLst>
                                          <p:attrName>style.visibility</p:attrName>
                                        </p:attrNameLst>
                                      </p:cBhvr>
                                      <p:to>
                                        <p:strVal val="visible"/>
                                      </p:to>
                                    </p:set>
                                    <p:animEffect transition="in" filter="wipe(left)">
                                      <p:cBhvr>
                                        <p:cTn id="49" dur="500"/>
                                        <p:tgtEl>
                                          <p:spTgt spid="48026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80267"/>
                                        </p:tgtEl>
                                        <p:attrNameLst>
                                          <p:attrName>style.visibility</p:attrName>
                                        </p:attrNameLst>
                                      </p:cBhvr>
                                      <p:to>
                                        <p:strVal val="visible"/>
                                      </p:to>
                                    </p:set>
                                    <p:animEffect transition="in" filter="wipe(left)">
                                      <p:cBhvr>
                                        <p:cTn id="54" dur="500"/>
                                        <p:tgtEl>
                                          <p:spTgt spid="48026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80268"/>
                                        </p:tgtEl>
                                        <p:attrNameLst>
                                          <p:attrName>style.visibility</p:attrName>
                                        </p:attrNameLst>
                                      </p:cBhvr>
                                      <p:to>
                                        <p:strVal val="visible"/>
                                      </p:to>
                                    </p:set>
                                    <p:animEffect transition="in" filter="wipe(left)">
                                      <p:cBhvr>
                                        <p:cTn id="59" dur="500"/>
                                        <p:tgtEl>
                                          <p:spTgt spid="480268"/>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1000"/>
                            </p:stCondLst>
                            <p:childTnLst>
                              <p:par>
                                <p:cTn id="65" presetID="22" presetClass="entr" presetSubtype="8"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1500"/>
                            </p:stCondLst>
                            <p:childTnLst>
                              <p:par>
                                <p:cTn id="69" presetID="22" presetClass="entr" presetSubtype="1" fill="hold"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up)">
                                      <p:cBhvr>
                                        <p:cTn id="71" dur="500"/>
                                        <p:tgtEl>
                                          <p:spTgt spid="3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left)">
                                      <p:cBhvr>
                                        <p:cTn id="76" dur="500"/>
                                        <p:tgtEl>
                                          <p:spTgt spid="29"/>
                                        </p:tgtEl>
                                      </p:cBhvr>
                                    </p:animEffect>
                                  </p:childTnLst>
                                </p:cTn>
                              </p:par>
                            </p:childTnLst>
                          </p:cTn>
                        </p:par>
                        <p:par>
                          <p:cTn id="77" fill="hold">
                            <p:stCondLst>
                              <p:cond delay="500"/>
                            </p:stCondLst>
                            <p:childTnLst>
                              <p:par>
                                <p:cTn id="78" presetID="2" presetClass="entr" presetSubtype="3"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additive="base">
                                        <p:cTn id="80" dur="500" fill="hold"/>
                                        <p:tgtEl>
                                          <p:spTgt spid="20"/>
                                        </p:tgtEl>
                                        <p:attrNameLst>
                                          <p:attrName>ppt_x</p:attrName>
                                        </p:attrNameLst>
                                      </p:cBhvr>
                                      <p:tavLst>
                                        <p:tav tm="0">
                                          <p:val>
                                            <p:strVal val="1+#ppt_w/2"/>
                                          </p:val>
                                        </p:tav>
                                        <p:tav tm="100000">
                                          <p:val>
                                            <p:strVal val="#ppt_x"/>
                                          </p:val>
                                        </p:tav>
                                      </p:tavLst>
                                    </p:anim>
                                    <p:anim calcmode="lin" valueType="num">
                                      <p:cBhvr additive="base">
                                        <p:cTn id="81" dur="500" fill="hold"/>
                                        <p:tgtEl>
                                          <p:spTgt spid="20"/>
                                        </p:tgtEl>
                                        <p:attrNameLst>
                                          <p:attrName>ppt_y</p:attrName>
                                        </p:attrNameLst>
                                      </p:cBhvr>
                                      <p:tavLst>
                                        <p:tav tm="0">
                                          <p:val>
                                            <p:strVal val="0-#ppt_h/2"/>
                                          </p:val>
                                        </p:tav>
                                        <p:tav tm="100000">
                                          <p:val>
                                            <p:strVal val="#ppt_y"/>
                                          </p:val>
                                        </p:tav>
                                      </p:tavLst>
                                    </p:anim>
                                  </p:childTnLst>
                                </p:cTn>
                              </p:par>
                            </p:childTnLst>
                          </p:cTn>
                        </p:par>
                        <p:par>
                          <p:cTn id="82" fill="hold">
                            <p:stCondLst>
                              <p:cond delay="1000"/>
                            </p:stCondLst>
                            <p:childTnLst>
                              <p:par>
                                <p:cTn id="83" presetID="22" presetClass="entr" presetSubtype="8" fill="hold" nodeType="after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wipe(left)">
                                      <p:cBhvr>
                                        <p:cTn id="85" dur="500"/>
                                        <p:tgtEl>
                                          <p:spTgt spid="6"/>
                                        </p:tgtEl>
                                      </p:cBhvr>
                                    </p:animEffect>
                                  </p:childTnLst>
                                </p:cTn>
                              </p:par>
                            </p:childTnLst>
                          </p:cTn>
                        </p:par>
                        <p:par>
                          <p:cTn id="86" fill="hold">
                            <p:stCondLst>
                              <p:cond delay="1500"/>
                            </p:stCondLst>
                            <p:childTnLst>
                              <p:par>
                                <p:cTn id="87" presetID="22" presetClass="entr" presetSubtype="8" fill="hold" nodeType="after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wipe(left)">
                                      <p:cBhvr>
                                        <p:cTn id="89" dur="500"/>
                                        <p:tgtEl>
                                          <p:spTgt spid="7"/>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left)">
                                      <p:cBhvr>
                                        <p:cTn id="94" dur="500"/>
                                        <p:tgtEl>
                                          <p:spTgt spid="27"/>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left)">
                                      <p:cBhvr>
                                        <p:cTn id="99" dur="500"/>
                                        <p:tgtEl>
                                          <p:spTgt spid="28"/>
                                        </p:tgtEl>
                                      </p:cBhvr>
                                    </p:animEffect>
                                  </p:childTnLst>
                                </p:cTn>
                              </p:par>
                            </p:childTnLst>
                          </p:cTn>
                        </p:par>
                        <p:par>
                          <p:cTn id="100" fill="hold">
                            <p:stCondLst>
                              <p:cond delay="500"/>
                            </p:stCondLst>
                            <p:childTnLst>
                              <p:par>
                                <p:cTn id="101" presetID="22" presetClass="entr" presetSubtype="8" fill="hold" nodeType="after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wipe(left)">
                                      <p:cBhvr>
                                        <p:cTn id="10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59" grpId="0"/>
      <p:bldP spid="480261" grpId="0"/>
      <p:bldP spid="480263" grpId="0" uiExpand="1" build="p"/>
      <p:bldP spid="20" grpId="0" animBg="1"/>
      <p:bldP spid="25" grpId="0"/>
      <p:bldP spid="27" grpId="0"/>
      <p:bldP spid="28" grpId="0" animBg="1"/>
      <p:bldP spid="29"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p:txBody>
          <a:bodyPr/>
          <a:lstStyle/>
          <a:p>
            <a:r>
              <a:rPr lang="en-US" altLang="zh-TW" dirty="0"/>
              <a:t>1.1 Linear &amp; nonlinear 2nd order PDE</a:t>
            </a:r>
          </a:p>
        </p:txBody>
      </p:sp>
      <p:sp>
        <p:nvSpPr>
          <p:cNvPr id="447491" name="Text Box 3"/>
          <p:cNvSpPr txBox="1">
            <a:spLocks noChangeArrowheads="1"/>
          </p:cNvSpPr>
          <p:nvPr/>
        </p:nvSpPr>
        <p:spPr bwMode="auto">
          <a:xfrm>
            <a:off x="120354" y="1273863"/>
            <a:ext cx="20556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79388" indent="-179388">
              <a:buClr>
                <a:srgbClr val="0000CC"/>
              </a:buClr>
              <a:buSzPct val="80000"/>
              <a:buFont typeface="Wingdings" pitchFamily="2" charset="2"/>
              <a:buChar char="u"/>
            </a:pPr>
            <a:r>
              <a:rPr lang="en-US" altLang="zh-TW" dirty="0"/>
              <a:t> linear PDE: </a:t>
            </a:r>
          </a:p>
        </p:txBody>
      </p:sp>
      <p:graphicFrame>
        <p:nvGraphicFramePr>
          <p:cNvPr id="1026" name="Object 4"/>
          <p:cNvGraphicFramePr>
            <a:graphicFrameLocks noChangeAspect="1"/>
          </p:cNvGraphicFramePr>
          <p:nvPr>
            <p:extLst>
              <p:ext uri="{D42A27DB-BD31-4B8C-83A1-F6EECF244321}">
                <p14:modId xmlns:p14="http://schemas.microsoft.com/office/powerpoint/2010/main" val="4063711493"/>
              </p:ext>
            </p:extLst>
          </p:nvPr>
        </p:nvGraphicFramePr>
        <p:xfrm>
          <a:off x="263352" y="692696"/>
          <a:ext cx="2941668" cy="494460"/>
        </p:xfrm>
        <a:graphic>
          <a:graphicData uri="http://schemas.openxmlformats.org/presentationml/2006/ole">
            <mc:AlternateContent xmlns:mc="http://schemas.openxmlformats.org/markup-compatibility/2006">
              <mc:Choice xmlns:v="urn:schemas-microsoft-com:vml" Requires="v">
                <p:oleObj spid="_x0000_s1127558" name="Equation" r:id="rId4" imgW="1434960" imgH="241200" progId="Equation.DSMT4">
                  <p:embed/>
                </p:oleObj>
              </mc:Choice>
              <mc:Fallback>
                <p:oleObj name="Equation" r:id="rId4" imgW="1434960" imgH="241200" progId="Equation.DSMT4">
                  <p:embed/>
                  <p:pic>
                    <p:nvPicPr>
                      <p:cNvPr id="0" name=""/>
                      <p:cNvPicPr>
                        <a:picLocks noChangeAspect="1" noChangeArrowheads="1"/>
                      </p:cNvPicPr>
                      <p:nvPr/>
                    </p:nvPicPr>
                    <p:blipFill>
                      <a:blip r:embed="rId5"/>
                      <a:srcRect t="-2985" b="-2985"/>
                      <a:stretch>
                        <a:fillRect/>
                      </a:stretch>
                    </p:blipFill>
                    <p:spPr bwMode="auto">
                      <a:xfrm>
                        <a:off x="263352" y="692696"/>
                        <a:ext cx="2941668" cy="49446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1027" name="Object 5"/>
          <p:cNvGraphicFramePr>
            <a:graphicFrameLocks noChangeAspect="1"/>
          </p:cNvGraphicFramePr>
          <p:nvPr>
            <p:extLst>
              <p:ext uri="{D42A27DB-BD31-4B8C-83A1-F6EECF244321}">
                <p14:modId xmlns:p14="http://schemas.microsoft.com/office/powerpoint/2010/main" val="3918066925"/>
              </p:ext>
            </p:extLst>
          </p:nvPr>
        </p:nvGraphicFramePr>
        <p:xfrm>
          <a:off x="5340402" y="692696"/>
          <a:ext cx="2915838" cy="494460"/>
        </p:xfrm>
        <a:graphic>
          <a:graphicData uri="http://schemas.openxmlformats.org/presentationml/2006/ole">
            <mc:AlternateContent xmlns:mc="http://schemas.openxmlformats.org/markup-compatibility/2006">
              <mc:Choice xmlns:v="urn:schemas-microsoft-com:vml" Requires="v">
                <p:oleObj spid="_x0000_s1127559" name="方程式" r:id="rId6" imgW="1422360" imgH="241200" progId="Equation.3">
                  <p:embed/>
                </p:oleObj>
              </mc:Choice>
              <mc:Fallback>
                <p:oleObj name="方程式" r:id="rId6" imgW="1422360" imgH="241200" progId="Equation.3">
                  <p:embed/>
                  <p:pic>
                    <p:nvPicPr>
                      <p:cNvPr id="0" name=""/>
                      <p:cNvPicPr>
                        <a:picLocks noChangeAspect="1" noChangeArrowheads="1"/>
                      </p:cNvPicPr>
                      <p:nvPr/>
                    </p:nvPicPr>
                    <p:blipFill>
                      <a:blip r:embed="rId7"/>
                      <a:srcRect t="-2985" b="-2985"/>
                      <a:stretch>
                        <a:fillRect/>
                      </a:stretch>
                    </p:blipFill>
                    <p:spPr bwMode="auto">
                      <a:xfrm>
                        <a:off x="5340402" y="692696"/>
                        <a:ext cx="2915838" cy="49446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447494" name="Object 6"/>
          <p:cNvGraphicFramePr>
            <a:graphicFrameLocks noChangeAspect="1"/>
          </p:cNvGraphicFramePr>
          <p:nvPr>
            <p:extLst>
              <p:ext uri="{D42A27DB-BD31-4B8C-83A1-F6EECF244321}">
                <p14:modId xmlns:p14="http://schemas.microsoft.com/office/powerpoint/2010/main" val="1044016819"/>
              </p:ext>
            </p:extLst>
          </p:nvPr>
        </p:nvGraphicFramePr>
        <p:xfrm>
          <a:off x="666502" y="2493963"/>
          <a:ext cx="4997450" cy="1041400"/>
        </p:xfrm>
        <a:graphic>
          <a:graphicData uri="http://schemas.openxmlformats.org/presentationml/2006/ole">
            <mc:AlternateContent xmlns:mc="http://schemas.openxmlformats.org/markup-compatibility/2006">
              <mc:Choice xmlns:v="urn:schemas-microsoft-com:vml" Requires="v">
                <p:oleObj spid="_x0000_s1127560" name="Equation" r:id="rId8" imgW="2438280" imgH="507960" progId="Equation.DSMT4">
                  <p:embed/>
                </p:oleObj>
              </mc:Choice>
              <mc:Fallback>
                <p:oleObj name="Equation" r:id="rId8" imgW="2438280" imgH="507960" progId="Equation.DSMT4">
                  <p:embed/>
                  <p:pic>
                    <p:nvPicPr>
                      <p:cNvPr id="0" name=""/>
                      <p:cNvPicPr>
                        <a:picLocks noChangeAspect="1" noChangeArrowheads="1"/>
                      </p:cNvPicPr>
                      <p:nvPr/>
                    </p:nvPicPr>
                    <p:blipFill>
                      <a:blip r:embed="rId9"/>
                      <a:srcRect t="-2985" b="-2985"/>
                      <a:stretch>
                        <a:fillRect/>
                      </a:stretch>
                    </p:blipFill>
                    <p:spPr bwMode="auto">
                      <a:xfrm>
                        <a:off x="666502" y="2493963"/>
                        <a:ext cx="4997450" cy="1041400"/>
                      </a:xfrm>
                      <a:prstGeom prst="rect">
                        <a:avLst/>
                      </a:prstGeom>
                      <a:noFill/>
                    </p:spPr>
                  </p:pic>
                </p:oleObj>
              </mc:Fallback>
            </mc:AlternateContent>
          </a:graphicData>
        </a:graphic>
      </p:graphicFrame>
      <p:sp>
        <p:nvSpPr>
          <p:cNvPr id="447495" name="Text Box 7"/>
          <p:cNvSpPr txBox="1">
            <a:spLocks noChangeArrowheads="1"/>
          </p:cNvSpPr>
          <p:nvPr/>
        </p:nvSpPr>
        <p:spPr bwMode="auto">
          <a:xfrm>
            <a:off x="119336" y="3459225"/>
            <a:ext cx="27385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79388" indent="-179388">
              <a:buClr>
                <a:srgbClr val="0000CC"/>
              </a:buClr>
              <a:buSzPct val="80000"/>
              <a:buFont typeface="Wingdings" pitchFamily="2" charset="2"/>
              <a:buChar char="u"/>
            </a:pPr>
            <a:r>
              <a:rPr lang="en-US" altLang="zh-TW" dirty="0"/>
              <a:t> semi-linear PDE: </a:t>
            </a:r>
          </a:p>
        </p:txBody>
      </p:sp>
      <p:graphicFrame>
        <p:nvGraphicFramePr>
          <p:cNvPr id="447496" name="Object 8"/>
          <p:cNvGraphicFramePr>
            <a:graphicFrameLocks noChangeAspect="1"/>
          </p:cNvGraphicFramePr>
          <p:nvPr>
            <p:extLst>
              <p:ext uri="{D42A27DB-BD31-4B8C-83A1-F6EECF244321}">
                <p14:modId xmlns:p14="http://schemas.microsoft.com/office/powerpoint/2010/main" val="2534105295"/>
              </p:ext>
            </p:extLst>
          </p:nvPr>
        </p:nvGraphicFramePr>
        <p:xfrm>
          <a:off x="661946" y="5360358"/>
          <a:ext cx="5050134" cy="1092978"/>
        </p:xfrm>
        <a:graphic>
          <a:graphicData uri="http://schemas.openxmlformats.org/presentationml/2006/ole">
            <mc:AlternateContent xmlns:mc="http://schemas.openxmlformats.org/markup-compatibility/2006">
              <mc:Choice xmlns:v="urn:schemas-microsoft-com:vml" Requires="v">
                <p:oleObj spid="_x0000_s1127561" name="Equation" r:id="rId10" imgW="2463480" imgH="533160" progId="Equation.DSMT4">
                  <p:embed/>
                </p:oleObj>
              </mc:Choice>
              <mc:Fallback>
                <p:oleObj name="Equation" r:id="rId10" imgW="2463480" imgH="533160" progId="Equation.DSMT4">
                  <p:embed/>
                  <p:pic>
                    <p:nvPicPr>
                      <p:cNvPr id="0" name=""/>
                      <p:cNvPicPr>
                        <a:picLocks noChangeAspect="1" noChangeArrowheads="1"/>
                      </p:cNvPicPr>
                      <p:nvPr/>
                    </p:nvPicPr>
                    <p:blipFill>
                      <a:blip r:embed="rId11"/>
                      <a:srcRect t="-2985" b="-8955"/>
                      <a:stretch>
                        <a:fillRect/>
                      </a:stretch>
                    </p:blipFill>
                    <p:spPr bwMode="auto">
                      <a:xfrm>
                        <a:off x="661946" y="5360358"/>
                        <a:ext cx="5050134" cy="1092978"/>
                      </a:xfrm>
                      <a:prstGeom prst="rect">
                        <a:avLst/>
                      </a:prstGeom>
                      <a:noFill/>
                    </p:spPr>
                  </p:pic>
                </p:oleObj>
              </mc:Fallback>
            </mc:AlternateContent>
          </a:graphicData>
        </a:graphic>
      </p:graphicFrame>
      <p:sp>
        <p:nvSpPr>
          <p:cNvPr id="447497" name="Text Box 9"/>
          <p:cNvSpPr txBox="1">
            <a:spLocks noChangeArrowheads="1"/>
          </p:cNvSpPr>
          <p:nvPr/>
        </p:nvSpPr>
        <p:spPr bwMode="auto">
          <a:xfrm>
            <a:off x="6139046" y="1557439"/>
            <a:ext cx="27767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79388" indent="-179388">
              <a:buClr>
                <a:srgbClr val="0000CC"/>
              </a:buClr>
              <a:buSzPct val="80000"/>
              <a:buFont typeface="Wingdings" pitchFamily="2" charset="2"/>
              <a:buChar char="u"/>
            </a:pPr>
            <a:r>
              <a:rPr lang="en-US" altLang="zh-TW" dirty="0"/>
              <a:t> quasi-linear PDE: </a:t>
            </a:r>
          </a:p>
        </p:txBody>
      </p:sp>
      <p:graphicFrame>
        <p:nvGraphicFramePr>
          <p:cNvPr id="447498" name="Object 10"/>
          <p:cNvGraphicFramePr>
            <a:graphicFrameLocks noChangeAspect="1"/>
          </p:cNvGraphicFramePr>
          <p:nvPr>
            <p:extLst>
              <p:ext uri="{D42A27DB-BD31-4B8C-83A1-F6EECF244321}">
                <p14:modId xmlns:p14="http://schemas.microsoft.com/office/powerpoint/2010/main" val="1063775016"/>
              </p:ext>
            </p:extLst>
          </p:nvPr>
        </p:nvGraphicFramePr>
        <p:xfrm>
          <a:off x="6685527" y="3082747"/>
          <a:ext cx="5024437" cy="1200150"/>
        </p:xfrm>
        <a:graphic>
          <a:graphicData uri="http://schemas.openxmlformats.org/presentationml/2006/ole">
            <mc:AlternateContent xmlns:mc="http://schemas.openxmlformats.org/markup-compatibility/2006">
              <mc:Choice xmlns:v="urn:schemas-microsoft-com:vml" Requires="v">
                <p:oleObj spid="_x0000_s1127562" name="Equation" r:id="rId12" imgW="2450880" imgH="583920" progId="Equation.DSMT4">
                  <p:embed/>
                </p:oleObj>
              </mc:Choice>
              <mc:Fallback>
                <p:oleObj name="Equation" r:id="rId12" imgW="2450880" imgH="583920" progId="Equation.DSMT4">
                  <p:embed/>
                  <p:pic>
                    <p:nvPicPr>
                      <p:cNvPr id="0" name=""/>
                      <p:cNvPicPr>
                        <a:picLocks noChangeAspect="1" noChangeArrowheads="1"/>
                      </p:cNvPicPr>
                      <p:nvPr/>
                    </p:nvPicPr>
                    <p:blipFill>
                      <a:blip r:embed="rId13"/>
                      <a:srcRect t="-2985" b="-2985"/>
                      <a:stretch>
                        <a:fillRect/>
                      </a:stretch>
                    </p:blipFill>
                    <p:spPr bwMode="auto">
                      <a:xfrm>
                        <a:off x="6685527" y="3082747"/>
                        <a:ext cx="5024437" cy="1200150"/>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sp>
        <p:nvSpPr>
          <p:cNvPr id="447499" name="Text Box 11"/>
          <p:cNvSpPr txBox="1">
            <a:spLocks noChangeArrowheads="1"/>
          </p:cNvSpPr>
          <p:nvPr/>
        </p:nvSpPr>
        <p:spPr bwMode="auto">
          <a:xfrm>
            <a:off x="6148070" y="4384059"/>
            <a:ext cx="33797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79388" indent="-179388">
              <a:buClr>
                <a:srgbClr val="0000CC"/>
              </a:buClr>
              <a:buSzPct val="80000"/>
              <a:buFont typeface="Wingdings" pitchFamily="2" charset="2"/>
              <a:buChar char="u"/>
            </a:pPr>
            <a:r>
              <a:rPr lang="en-US" altLang="zh-TW" dirty="0"/>
              <a:t> (fully) nonlinear PDE: </a:t>
            </a:r>
          </a:p>
        </p:txBody>
      </p:sp>
      <p:sp>
        <p:nvSpPr>
          <p:cNvPr id="6" name="投影片編號版面配置區 5"/>
          <p:cNvSpPr>
            <a:spLocks noGrp="1"/>
          </p:cNvSpPr>
          <p:nvPr>
            <p:ph type="sldNum" sz="quarter" idx="10"/>
          </p:nvPr>
        </p:nvSpPr>
        <p:spPr/>
        <p:txBody>
          <a:bodyPr/>
          <a:lstStyle/>
          <a:p>
            <a:pPr>
              <a:defRPr/>
            </a:pPr>
            <a:fld id="{F4C3976D-8D47-445A-BD61-2F2C1E2596C6}" type="slidenum">
              <a:rPr lang="en-US" altLang="zh-TW" smtClean="0"/>
              <a:pPr>
                <a:defRPr/>
              </a:pPr>
              <a:t>2</a:t>
            </a:fld>
            <a:endParaRPr lang="en-US" altLang="zh-TW" dirty="0"/>
          </a:p>
        </p:txBody>
      </p:sp>
      <p:sp>
        <p:nvSpPr>
          <p:cNvPr id="7" name="文字方塊 6"/>
          <p:cNvSpPr txBox="1"/>
          <p:nvPr/>
        </p:nvSpPr>
        <p:spPr>
          <a:xfrm>
            <a:off x="407368" y="2067245"/>
            <a:ext cx="5597238" cy="461665"/>
          </a:xfrm>
          <a:prstGeom prst="rect">
            <a:avLst/>
          </a:prstGeom>
          <a:noFill/>
        </p:spPr>
        <p:txBody>
          <a:bodyPr wrap="none" rtlCol="0">
            <a:spAutoFit/>
          </a:bodyPr>
          <a:lstStyle/>
          <a:p>
            <a:r>
              <a:rPr lang="en-US" altLang="zh-TW" i="1" dirty="0"/>
              <a:t>  a</a:t>
            </a:r>
            <a:r>
              <a:rPr lang="en-US" altLang="zh-TW" dirty="0"/>
              <a:t>, </a:t>
            </a:r>
            <a:r>
              <a:rPr lang="en-US" altLang="zh-TW" i="1" dirty="0"/>
              <a:t>b</a:t>
            </a:r>
            <a:r>
              <a:rPr lang="en-US" altLang="zh-TW" dirty="0"/>
              <a:t>, </a:t>
            </a:r>
            <a:r>
              <a:rPr lang="en-US" altLang="zh-TW" i="1" dirty="0"/>
              <a:t>c</a:t>
            </a:r>
            <a:r>
              <a:rPr lang="en-US" altLang="zh-TW" dirty="0"/>
              <a:t>, …, </a:t>
            </a:r>
            <a:r>
              <a:rPr lang="en-US" altLang="zh-TW" i="1" dirty="0"/>
              <a:t>g</a:t>
            </a:r>
            <a:r>
              <a:rPr lang="en-US" altLang="zh-TW" dirty="0"/>
              <a:t>, </a:t>
            </a:r>
            <a:r>
              <a:rPr lang="en-US" altLang="zh-TW" i="1" dirty="0"/>
              <a:t>h</a:t>
            </a:r>
            <a:r>
              <a:rPr lang="en-US" altLang="zh-TW" dirty="0"/>
              <a:t> are functions of </a:t>
            </a:r>
            <a:r>
              <a:rPr lang="en-US" altLang="zh-TW" i="1" dirty="0"/>
              <a:t>x</a:t>
            </a:r>
            <a:r>
              <a:rPr lang="en-US" altLang="zh-TW" dirty="0"/>
              <a:t> &amp; </a:t>
            </a:r>
            <a:r>
              <a:rPr lang="en-US" altLang="zh-TW" i="1" dirty="0"/>
              <a:t>y</a:t>
            </a:r>
            <a:r>
              <a:rPr lang="en-US" altLang="zh-TW" dirty="0"/>
              <a:t> only.</a:t>
            </a:r>
            <a:endParaRPr lang="zh-TW" altLang="en-US" dirty="0"/>
          </a:p>
        </p:txBody>
      </p:sp>
      <p:sp>
        <p:nvSpPr>
          <p:cNvPr id="20" name="文字方塊 19"/>
          <p:cNvSpPr txBox="1"/>
          <p:nvPr/>
        </p:nvSpPr>
        <p:spPr>
          <a:xfrm>
            <a:off x="482036" y="3844204"/>
            <a:ext cx="5741508" cy="461665"/>
          </a:xfrm>
          <a:prstGeom prst="rect">
            <a:avLst/>
          </a:prstGeom>
          <a:noFill/>
        </p:spPr>
        <p:txBody>
          <a:bodyPr wrap="none" rtlCol="0">
            <a:spAutoFit/>
          </a:bodyPr>
          <a:lstStyle/>
          <a:p>
            <a:r>
              <a:rPr lang="en-US" altLang="zh-TW" dirty="0"/>
              <a:t>where </a:t>
            </a:r>
            <a:r>
              <a:rPr lang="en-US" altLang="zh-TW" i="1" dirty="0"/>
              <a:t>a</a:t>
            </a:r>
            <a:r>
              <a:rPr lang="en-US" altLang="zh-TW" dirty="0"/>
              <a:t>, </a:t>
            </a:r>
            <a:r>
              <a:rPr lang="en-US" altLang="zh-TW" i="1" dirty="0"/>
              <a:t>b</a:t>
            </a:r>
            <a:r>
              <a:rPr lang="en-US" altLang="zh-TW" dirty="0"/>
              <a:t>, </a:t>
            </a:r>
            <a:r>
              <a:rPr lang="en-US" altLang="zh-TW" i="1" dirty="0"/>
              <a:t>c</a:t>
            </a:r>
            <a:r>
              <a:rPr lang="en-US" altLang="zh-TW" dirty="0"/>
              <a:t> are functions of </a:t>
            </a:r>
            <a:r>
              <a:rPr lang="en-US" altLang="zh-TW" i="1" dirty="0"/>
              <a:t>x</a:t>
            </a:r>
            <a:r>
              <a:rPr lang="en-US" altLang="zh-TW" dirty="0"/>
              <a:t> &amp; </a:t>
            </a:r>
            <a:r>
              <a:rPr lang="en-US" altLang="zh-TW" i="1" dirty="0"/>
              <a:t>y</a:t>
            </a:r>
            <a:r>
              <a:rPr lang="en-US" altLang="zh-TW" dirty="0"/>
              <a:t> only, but </a:t>
            </a:r>
            <a:endParaRPr lang="zh-TW" altLang="en-US" dirty="0"/>
          </a:p>
        </p:txBody>
      </p:sp>
      <p:graphicFrame>
        <p:nvGraphicFramePr>
          <p:cNvPr id="8" name="物件 7"/>
          <p:cNvGraphicFramePr>
            <a:graphicFrameLocks noChangeAspect="1"/>
          </p:cNvGraphicFramePr>
          <p:nvPr>
            <p:extLst>
              <p:ext uri="{D42A27DB-BD31-4B8C-83A1-F6EECF244321}">
                <p14:modId xmlns:p14="http://schemas.microsoft.com/office/powerpoint/2010/main" val="1688335268"/>
              </p:ext>
            </p:extLst>
          </p:nvPr>
        </p:nvGraphicFramePr>
        <p:xfrm>
          <a:off x="593758" y="4260764"/>
          <a:ext cx="2759382" cy="494460"/>
        </p:xfrm>
        <a:graphic>
          <a:graphicData uri="http://schemas.openxmlformats.org/presentationml/2006/ole">
            <mc:AlternateContent xmlns:mc="http://schemas.openxmlformats.org/markup-compatibility/2006">
              <mc:Choice xmlns:v="urn:schemas-microsoft-com:vml" Requires="v">
                <p:oleObj spid="_x0000_s1127563" name="方程式" r:id="rId14" imgW="1346040" imgH="241200" progId="Equation.3">
                  <p:embed/>
                </p:oleObj>
              </mc:Choice>
              <mc:Fallback>
                <p:oleObj name="方程式" r:id="rId14" imgW="1346040" imgH="241200" progId="Equation.3">
                  <p:embed/>
                  <p:pic>
                    <p:nvPicPr>
                      <p:cNvPr id="0" name=""/>
                      <p:cNvPicPr>
                        <a:picLocks noChangeArrowheads="1"/>
                      </p:cNvPicPr>
                      <p:nvPr/>
                    </p:nvPicPr>
                    <p:blipFill>
                      <a:blip r:embed="rId15"/>
                      <a:srcRect t="-2985" b="-2985"/>
                      <a:stretch>
                        <a:fillRect/>
                      </a:stretch>
                    </p:blipFill>
                    <p:spPr bwMode="auto">
                      <a:xfrm>
                        <a:off x="593758" y="4260764"/>
                        <a:ext cx="2759382" cy="494460"/>
                      </a:xfrm>
                      <a:prstGeom prst="rect">
                        <a:avLst/>
                      </a:prstGeom>
                      <a:noFill/>
                      <a:ln>
                        <a:noFill/>
                      </a:ln>
                    </p:spPr>
                  </p:pic>
                </p:oleObj>
              </mc:Fallback>
            </mc:AlternateContent>
          </a:graphicData>
        </a:graphic>
      </p:graphicFrame>
      <p:sp>
        <p:nvSpPr>
          <p:cNvPr id="22" name="文字方塊 21"/>
          <p:cNvSpPr txBox="1"/>
          <p:nvPr/>
        </p:nvSpPr>
        <p:spPr>
          <a:xfrm>
            <a:off x="6312024" y="2012854"/>
            <a:ext cx="4079963" cy="461665"/>
          </a:xfrm>
          <a:prstGeom prst="rect">
            <a:avLst/>
          </a:prstGeom>
          <a:noFill/>
        </p:spPr>
        <p:txBody>
          <a:bodyPr wrap="none" rtlCol="0">
            <a:spAutoFit/>
          </a:bodyPr>
          <a:lstStyle/>
          <a:p>
            <a:r>
              <a:rPr lang="en-US" altLang="zh-TW" dirty="0"/>
              <a:t>where </a:t>
            </a:r>
            <a:r>
              <a:rPr lang="en-US" altLang="zh-TW" i="1" dirty="0"/>
              <a:t>a</a:t>
            </a:r>
            <a:r>
              <a:rPr lang="en-US" altLang="zh-TW" dirty="0"/>
              <a:t>, </a:t>
            </a:r>
            <a:r>
              <a:rPr lang="en-US" altLang="zh-TW" i="1" dirty="0"/>
              <a:t>b</a:t>
            </a:r>
            <a:r>
              <a:rPr lang="en-US" altLang="zh-TW" dirty="0"/>
              <a:t>, </a:t>
            </a:r>
            <a:r>
              <a:rPr lang="en-US" altLang="zh-TW" i="1" dirty="0"/>
              <a:t>c</a:t>
            </a:r>
            <a:r>
              <a:rPr lang="en-US" altLang="zh-TW" dirty="0"/>
              <a:t>,</a:t>
            </a:r>
            <a:r>
              <a:rPr lang="en-US" altLang="zh-TW" i="1" dirty="0"/>
              <a:t> d</a:t>
            </a:r>
            <a:r>
              <a:rPr lang="en-US" altLang="zh-TW" dirty="0"/>
              <a:t> are functions of</a:t>
            </a:r>
            <a:endParaRPr lang="zh-TW" altLang="en-US" dirty="0"/>
          </a:p>
        </p:txBody>
      </p:sp>
      <p:graphicFrame>
        <p:nvGraphicFramePr>
          <p:cNvPr id="9" name="物件 8"/>
          <p:cNvGraphicFramePr>
            <a:graphicFrameLocks noChangeAspect="1"/>
          </p:cNvGraphicFramePr>
          <p:nvPr>
            <p:extLst>
              <p:ext uri="{D42A27DB-BD31-4B8C-83A1-F6EECF244321}">
                <p14:modId xmlns:p14="http://schemas.microsoft.com/office/powerpoint/2010/main" val="3803876633"/>
              </p:ext>
            </p:extLst>
          </p:nvPr>
        </p:nvGraphicFramePr>
        <p:xfrm>
          <a:off x="10369550" y="2012950"/>
          <a:ext cx="1839913" cy="506413"/>
        </p:xfrm>
        <a:graphic>
          <a:graphicData uri="http://schemas.openxmlformats.org/presentationml/2006/ole">
            <mc:AlternateContent xmlns:mc="http://schemas.openxmlformats.org/markup-compatibility/2006">
              <mc:Choice xmlns:v="urn:schemas-microsoft-com:vml" Requires="v">
                <p:oleObj spid="_x0000_s1127564" name="Equation" r:id="rId16" imgW="876240" imgH="241200" progId="Equation.DSMT4">
                  <p:embed/>
                </p:oleObj>
              </mc:Choice>
              <mc:Fallback>
                <p:oleObj name="Equation" r:id="rId16" imgW="876240" imgH="241200" progId="Equation.DSMT4">
                  <p:embed/>
                  <p:pic>
                    <p:nvPicPr>
                      <p:cNvPr id="0" name=""/>
                      <p:cNvPicPr>
                        <a:picLocks noChangeAspect="1" noChangeArrowheads="1"/>
                      </p:cNvPicPr>
                      <p:nvPr/>
                    </p:nvPicPr>
                    <p:blipFill>
                      <a:blip r:embed="rId17"/>
                      <a:srcRect t="-2985" b="-2985"/>
                      <a:stretch>
                        <a:fillRect/>
                      </a:stretch>
                    </p:blipFill>
                    <p:spPr bwMode="auto">
                      <a:xfrm>
                        <a:off x="10369550" y="2012950"/>
                        <a:ext cx="1839913" cy="506413"/>
                      </a:xfrm>
                      <a:prstGeom prst="rect">
                        <a:avLst/>
                      </a:prstGeom>
                      <a:noFill/>
                      <a:ln>
                        <a:noFill/>
                      </a:ln>
                    </p:spPr>
                  </p:pic>
                </p:oleObj>
              </mc:Fallback>
            </mc:AlternateContent>
          </a:graphicData>
        </a:graphic>
      </p:graphicFrame>
      <p:sp>
        <p:nvSpPr>
          <p:cNvPr id="19" name="文字方塊 18"/>
          <p:cNvSpPr txBox="1"/>
          <p:nvPr/>
        </p:nvSpPr>
        <p:spPr>
          <a:xfrm>
            <a:off x="3093115" y="807195"/>
            <a:ext cx="299790" cy="461665"/>
          </a:xfrm>
          <a:prstGeom prst="rect">
            <a:avLst/>
          </a:prstGeom>
          <a:noFill/>
        </p:spPr>
        <p:txBody>
          <a:bodyPr wrap="square" lIns="0" rIns="0" rtlCol="0">
            <a:spAutoFit/>
          </a:bodyPr>
          <a:lstStyle/>
          <a:p>
            <a:r>
              <a:rPr lang="zh-TW" altLang="en-US" dirty="0"/>
              <a:t>，</a:t>
            </a:r>
          </a:p>
        </p:txBody>
      </p:sp>
      <p:sp>
        <p:nvSpPr>
          <p:cNvPr id="23" name="文字方塊 22"/>
          <p:cNvSpPr txBox="1"/>
          <p:nvPr/>
        </p:nvSpPr>
        <p:spPr>
          <a:xfrm>
            <a:off x="2273349" y="1056301"/>
            <a:ext cx="4229043" cy="400110"/>
          </a:xfrm>
          <a:prstGeom prst="rect">
            <a:avLst/>
          </a:prstGeom>
          <a:noFill/>
        </p:spPr>
        <p:txBody>
          <a:bodyPr wrap="none" rtlCol="0">
            <a:spAutoFit/>
          </a:bodyPr>
          <a:lstStyle/>
          <a:p>
            <a:r>
              <a:rPr lang="en-US" altLang="zh-TW" sz="2000" b="1" dirty="0">
                <a:solidFill>
                  <a:srgbClr val="C00000"/>
                </a:solidFill>
              </a:rPr>
              <a:t>(subscript comma implies derivative)</a:t>
            </a:r>
            <a:endParaRPr lang="zh-TW" altLang="en-US" sz="2000" b="1" dirty="0">
              <a:solidFill>
                <a:srgbClr val="C00000"/>
              </a:solidFill>
            </a:endParaRPr>
          </a:p>
        </p:txBody>
      </p:sp>
      <p:sp>
        <p:nvSpPr>
          <p:cNvPr id="24" name="文字方塊 23"/>
          <p:cNvSpPr txBox="1"/>
          <p:nvPr/>
        </p:nvSpPr>
        <p:spPr>
          <a:xfrm>
            <a:off x="6538554" y="4887410"/>
            <a:ext cx="5331844" cy="430887"/>
          </a:xfrm>
          <a:prstGeom prst="rect">
            <a:avLst/>
          </a:prstGeom>
          <a:noFill/>
        </p:spPr>
        <p:txBody>
          <a:bodyPr wrap="none" rtlCol="0">
            <a:spAutoFit/>
          </a:bodyPr>
          <a:lstStyle/>
          <a:p>
            <a:r>
              <a:rPr lang="en-US" altLang="zh-TW" sz="2200" dirty="0">
                <a:solidFill>
                  <a:srgbClr val="0000CC"/>
                </a:solidFill>
              </a:rPr>
              <a:t>(other than linear, semi-linear or quasi-linear)</a:t>
            </a:r>
            <a:endParaRPr lang="zh-TW" altLang="en-US" sz="2200" dirty="0">
              <a:solidFill>
                <a:srgbClr val="0000CC"/>
              </a:solidFill>
            </a:endParaRPr>
          </a:p>
        </p:txBody>
      </p:sp>
      <p:sp>
        <p:nvSpPr>
          <p:cNvPr id="21" name="文字方塊 20"/>
          <p:cNvSpPr txBox="1"/>
          <p:nvPr/>
        </p:nvSpPr>
        <p:spPr>
          <a:xfrm>
            <a:off x="455763" y="1664088"/>
            <a:ext cx="968535" cy="477054"/>
          </a:xfrm>
          <a:prstGeom prst="rect">
            <a:avLst/>
          </a:prstGeom>
          <a:noFill/>
        </p:spPr>
        <p:txBody>
          <a:bodyPr wrap="none" rtlCol="0">
            <a:spAutoFit/>
          </a:bodyPr>
          <a:lstStyle/>
          <a:p>
            <a:r>
              <a:rPr lang="en-US" altLang="zh-TW" dirty="0"/>
              <a:t>where</a:t>
            </a:r>
            <a:endParaRPr lang="zh-TW" altLang="en-US" dirty="0"/>
          </a:p>
        </p:txBody>
      </p:sp>
      <p:graphicFrame>
        <p:nvGraphicFramePr>
          <p:cNvPr id="25" name="物件 24"/>
          <p:cNvGraphicFramePr>
            <a:graphicFrameLocks noChangeAspect="1"/>
          </p:cNvGraphicFramePr>
          <p:nvPr>
            <p:extLst>
              <p:ext uri="{D42A27DB-BD31-4B8C-83A1-F6EECF244321}">
                <p14:modId xmlns:p14="http://schemas.microsoft.com/office/powerpoint/2010/main" val="4047347115"/>
              </p:ext>
            </p:extLst>
          </p:nvPr>
        </p:nvGraphicFramePr>
        <p:xfrm>
          <a:off x="1393405" y="1663469"/>
          <a:ext cx="2915838" cy="494460"/>
        </p:xfrm>
        <a:graphic>
          <a:graphicData uri="http://schemas.openxmlformats.org/presentationml/2006/ole">
            <mc:AlternateContent xmlns:mc="http://schemas.openxmlformats.org/markup-compatibility/2006">
              <mc:Choice xmlns:v="urn:schemas-microsoft-com:vml" Requires="v">
                <p:oleObj spid="_x0000_s1127565" name="方程式" r:id="rId18" imgW="1422360" imgH="241200" progId="Equation.3">
                  <p:embed/>
                </p:oleObj>
              </mc:Choice>
              <mc:Fallback>
                <p:oleObj name="方程式" r:id="rId18" imgW="1422360" imgH="241200" progId="Equation.3">
                  <p:embed/>
                  <p:pic>
                    <p:nvPicPr>
                      <p:cNvPr id="0" name=""/>
                      <p:cNvPicPr>
                        <a:picLocks noChangeArrowheads="1"/>
                      </p:cNvPicPr>
                      <p:nvPr/>
                    </p:nvPicPr>
                    <p:blipFill>
                      <a:blip r:embed="rId19"/>
                      <a:srcRect t="-2985" b="-2985"/>
                      <a:stretch>
                        <a:fillRect/>
                      </a:stretch>
                    </p:blipFill>
                    <p:spPr bwMode="auto">
                      <a:xfrm>
                        <a:off x="1393405" y="1663469"/>
                        <a:ext cx="2915838" cy="494460"/>
                      </a:xfrm>
                      <a:prstGeom prst="rect">
                        <a:avLst/>
                      </a:prstGeom>
                      <a:noFill/>
                      <a:ln>
                        <a:noFill/>
                      </a:ln>
                    </p:spPr>
                  </p:pic>
                </p:oleObj>
              </mc:Fallback>
            </mc:AlternateContent>
          </a:graphicData>
        </a:graphic>
      </p:graphicFrame>
      <p:cxnSp>
        <p:nvCxnSpPr>
          <p:cNvPr id="3" name="直線接點 2"/>
          <p:cNvCxnSpPr/>
          <p:nvPr/>
        </p:nvCxnSpPr>
        <p:spPr bwMode="auto">
          <a:xfrm>
            <a:off x="3026230" y="6317959"/>
            <a:ext cx="2171283" cy="0"/>
          </a:xfrm>
          <a:prstGeom prst="line">
            <a:avLst/>
          </a:prstGeom>
          <a:solidFill>
            <a:schemeClr val="accent1"/>
          </a:solidFill>
          <a:ln w="28575" cap="flat" cmpd="sng" algn="ctr">
            <a:solidFill>
              <a:srgbClr val="C00000"/>
            </a:solidFill>
            <a:prstDash val="sysDot"/>
            <a:round/>
            <a:headEnd type="none" w="med" len="med"/>
            <a:tailEnd type="none" w="med" len="med"/>
          </a:ln>
          <a:effectLst/>
        </p:spPr>
      </p:cxnSp>
      <p:sp>
        <p:nvSpPr>
          <p:cNvPr id="5" name="文字方塊 4"/>
          <p:cNvSpPr txBox="1"/>
          <p:nvPr/>
        </p:nvSpPr>
        <p:spPr>
          <a:xfrm>
            <a:off x="3618851" y="6269250"/>
            <a:ext cx="2260555" cy="400110"/>
          </a:xfrm>
          <a:prstGeom prst="rect">
            <a:avLst/>
          </a:prstGeom>
          <a:noFill/>
        </p:spPr>
        <p:txBody>
          <a:bodyPr wrap="none" rtlCol="0">
            <a:spAutoFit/>
          </a:bodyPr>
          <a:lstStyle/>
          <a:p>
            <a:r>
              <a:rPr lang="en-US" altLang="zh-TW" sz="2000" dirty="0">
                <a:solidFill>
                  <a:srgbClr val="C00000"/>
                </a:solidFill>
              </a:rPr>
              <a:t>(could be nonlinear)</a:t>
            </a:r>
            <a:endParaRPr lang="zh-TW" altLang="en-US" sz="2000" dirty="0">
              <a:solidFill>
                <a:srgbClr val="C00000"/>
              </a:solidFill>
            </a:endParaRPr>
          </a:p>
        </p:txBody>
      </p:sp>
      <p:sp>
        <p:nvSpPr>
          <p:cNvPr id="26" name="文字方塊 25"/>
          <p:cNvSpPr txBox="1"/>
          <p:nvPr/>
        </p:nvSpPr>
        <p:spPr>
          <a:xfrm>
            <a:off x="4758677" y="701280"/>
            <a:ext cx="299790" cy="461665"/>
          </a:xfrm>
          <a:prstGeom prst="rect">
            <a:avLst/>
          </a:prstGeom>
          <a:noFill/>
        </p:spPr>
        <p:txBody>
          <a:bodyPr wrap="square" lIns="0" rIns="0" rtlCol="0">
            <a:spAutoFit/>
          </a:bodyPr>
          <a:lstStyle/>
          <a:p>
            <a:r>
              <a:rPr lang="en-US" altLang="zh-TW" dirty="0"/>
              <a:t>or</a:t>
            </a:r>
            <a:endParaRPr lang="zh-TW" altLang="en-US" dirty="0"/>
          </a:p>
        </p:txBody>
      </p:sp>
      <p:sp>
        <p:nvSpPr>
          <p:cNvPr id="27" name="文字方塊 26"/>
          <p:cNvSpPr txBox="1"/>
          <p:nvPr/>
        </p:nvSpPr>
        <p:spPr>
          <a:xfrm>
            <a:off x="4171662" y="1660905"/>
            <a:ext cx="859531" cy="461665"/>
          </a:xfrm>
          <a:prstGeom prst="rect">
            <a:avLst/>
          </a:prstGeom>
          <a:noFill/>
        </p:spPr>
        <p:txBody>
          <a:bodyPr wrap="none" rtlCol="0">
            <a:spAutoFit/>
          </a:bodyPr>
          <a:lstStyle/>
          <a:p>
            <a:r>
              <a:rPr lang="en-US" altLang="zh-TW" dirty="0"/>
              <a:t>,  and</a:t>
            </a:r>
            <a:endParaRPr lang="zh-TW" altLang="en-US" dirty="0"/>
          </a:p>
        </p:txBody>
      </p:sp>
      <p:sp>
        <p:nvSpPr>
          <p:cNvPr id="28" name="文字方塊 27"/>
          <p:cNvSpPr txBox="1"/>
          <p:nvPr/>
        </p:nvSpPr>
        <p:spPr>
          <a:xfrm>
            <a:off x="427246" y="4680188"/>
            <a:ext cx="5533943" cy="707886"/>
          </a:xfrm>
          <a:prstGeom prst="rect">
            <a:avLst/>
          </a:prstGeom>
          <a:noFill/>
        </p:spPr>
        <p:txBody>
          <a:bodyPr wrap="square" rtlCol="0">
            <a:spAutoFit/>
          </a:bodyPr>
          <a:lstStyle/>
          <a:p>
            <a:r>
              <a:rPr lang="en-US" altLang="zh-TW" sz="2000" dirty="0">
                <a:solidFill>
                  <a:srgbClr val="0000CC"/>
                </a:solidFill>
              </a:rPr>
              <a:t>(i.e., coefficients of highest order terms can be functions of independent variables only, at most)</a:t>
            </a:r>
            <a:endParaRPr lang="zh-TW" altLang="en-US" sz="2000" dirty="0">
              <a:solidFill>
                <a:srgbClr val="0000CC"/>
              </a:solidFill>
            </a:endParaRPr>
          </a:p>
        </p:txBody>
      </p:sp>
      <p:sp>
        <p:nvSpPr>
          <p:cNvPr id="29" name="文字方塊 28"/>
          <p:cNvSpPr txBox="1"/>
          <p:nvPr/>
        </p:nvSpPr>
        <p:spPr>
          <a:xfrm>
            <a:off x="6149194" y="2401010"/>
            <a:ext cx="5921753" cy="707886"/>
          </a:xfrm>
          <a:prstGeom prst="rect">
            <a:avLst/>
          </a:prstGeom>
          <a:noFill/>
        </p:spPr>
        <p:txBody>
          <a:bodyPr wrap="square" rtlCol="0">
            <a:spAutoFit/>
          </a:bodyPr>
          <a:lstStyle/>
          <a:p>
            <a:r>
              <a:rPr lang="en-US" altLang="zh-TW" sz="2000" dirty="0">
                <a:solidFill>
                  <a:srgbClr val="0000CC"/>
                </a:solidFill>
              </a:rPr>
              <a:t>(i.e., coefficients of highest order terms can be functions of independent variables, and lower order derivatives)</a:t>
            </a:r>
            <a:endParaRPr lang="zh-TW" altLang="en-US" sz="2000" dirty="0">
              <a:solidFill>
                <a:srgbClr val="0000CC"/>
              </a:solidFill>
            </a:endParaRPr>
          </a:p>
        </p:txBody>
      </p:sp>
      <p:cxnSp>
        <p:nvCxnSpPr>
          <p:cNvPr id="4" name="直線接點 3">
            <a:extLst>
              <a:ext uri="{FF2B5EF4-FFF2-40B4-BE49-F238E27FC236}">
                <a16:creationId xmlns:a16="http://schemas.microsoft.com/office/drawing/2014/main" id="{7E7A6B7C-C203-42D0-A875-F1B1B87CCA03}"/>
              </a:ext>
            </a:extLst>
          </p:cNvPr>
          <p:cNvCxnSpPr/>
          <p:nvPr/>
        </p:nvCxnSpPr>
        <p:spPr bwMode="auto">
          <a:xfrm>
            <a:off x="6096000" y="1557512"/>
            <a:ext cx="0" cy="5076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30" name="AutoShape 30">
            <a:extLst>
              <a:ext uri="{FF2B5EF4-FFF2-40B4-BE49-F238E27FC236}">
                <a16:creationId xmlns:a16="http://schemas.microsoft.com/office/drawing/2014/main" id="{4C95B932-CB6E-4E7C-BE8D-5D9A92BC4D2C}"/>
              </a:ext>
            </a:extLst>
          </p:cNvPr>
          <p:cNvSpPr>
            <a:spLocks noChangeArrowheads="1"/>
          </p:cNvSpPr>
          <p:nvPr/>
        </p:nvSpPr>
        <p:spPr bwMode="auto">
          <a:xfrm>
            <a:off x="414524" y="2708920"/>
            <a:ext cx="216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31" name="AutoShape 30">
            <a:extLst>
              <a:ext uri="{FF2B5EF4-FFF2-40B4-BE49-F238E27FC236}">
                <a16:creationId xmlns:a16="http://schemas.microsoft.com/office/drawing/2014/main" id="{B8DC1B75-17E4-4AF7-A7F0-30CC7C4B4840}"/>
              </a:ext>
            </a:extLst>
          </p:cNvPr>
          <p:cNvSpPr>
            <a:spLocks noChangeArrowheads="1"/>
          </p:cNvSpPr>
          <p:nvPr/>
        </p:nvSpPr>
        <p:spPr bwMode="auto">
          <a:xfrm>
            <a:off x="394071" y="5531163"/>
            <a:ext cx="216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32" name="AutoShape 30">
            <a:extLst>
              <a:ext uri="{FF2B5EF4-FFF2-40B4-BE49-F238E27FC236}">
                <a16:creationId xmlns:a16="http://schemas.microsoft.com/office/drawing/2014/main" id="{B89B3D34-F491-4509-A19F-AE35F39EF298}"/>
              </a:ext>
            </a:extLst>
          </p:cNvPr>
          <p:cNvSpPr>
            <a:spLocks noChangeArrowheads="1"/>
          </p:cNvSpPr>
          <p:nvPr/>
        </p:nvSpPr>
        <p:spPr bwMode="auto">
          <a:xfrm>
            <a:off x="6371921" y="3291757"/>
            <a:ext cx="216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33" name="文字方塊 32">
            <a:extLst>
              <a:ext uri="{FF2B5EF4-FFF2-40B4-BE49-F238E27FC236}">
                <a16:creationId xmlns:a16="http://schemas.microsoft.com/office/drawing/2014/main" id="{1EE2EEE8-CBF9-4C02-B9B3-E8D5E599BDA1}"/>
              </a:ext>
            </a:extLst>
          </p:cNvPr>
          <p:cNvSpPr txBox="1"/>
          <p:nvPr/>
        </p:nvSpPr>
        <p:spPr>
          <a:xfrm>
            <a:off x="2704877" y="3459240"/>
            <a:ext cx="1321196" cy="400110"/>
          </a:xfrm>
          <a:prstGeom prst="rect">
            <a:avLst/>
          </a:prstGeom>
          <a:noFill/>
        </p:spPr>
        <p:txBody>
          <a:bodyPr wrap="none" rtlCol="0">
            <a:spAutoFit/>
          </a:bodyPr>
          <a:lstStyle/>
          <a:p>
            <a:r>
              <a:rPr lang="en-US" altLang="zh-TW" sz="2000" dirty="0">
                <a:solidFill>
                  <a:srgbClr val="0000CC"/>
                </a:solidFill>
              </a:rPr>
              <a:t>(nonlinear)</a:t>
            </a:r>
            <a:endParaRPr lang="zh-TW" altLang="en-US" sz="2000" dirty="0">
              <a:solidFill>
                <a:srgbClr val="0000CC"/>
              </a:solidFill>
            </a:endParaRPr>
          </a:p>
        </p:txBody>
      </p:sp>
      <p:sp>
        <p:nvSpPr>
          <p:cNvPr id="34" name="文字方塊 33">
            <a:extLst>
              <a:ext uri="{FF2B5EF4-FFF2-40B4-BE49-F238E27FC236}">
                <a16:creationId xmlns:a16="http://schemas.microsoft.com/office/drawing/2014/main" id="{3D03E81F-6897-4A0E-9098-9AB1BC7B4976}"/>
              </a:ext>
            </a:extLst>
          </p:cNvPr>
          <p:cNvSpPr txBox="1"/>
          <p:nvPr/>
        </p:nvSpPr>
        <p:spPr>
          <a:xfrm>
            <a:off x="8867243" y="1614910"/>
            <a:ext cx="1321196" cy="400110"/>
          </a:xfrm>
          <a:prstGeom prst="rect">
            <a:avLst/>
          </a:prstGeom>
          <a:noFill/>
        </p:spPr>
        <p:txBody>
          <a:bodyPr wrap="none" rtlCol="0">
            <a:spAutoFit/>
          </a:bodyPr>
          <a:lstStyle/>
          <a:p>
            <a:r>
              <a:rPr lang="en-US" altLang="zh-TW" sz="2000" dirty="0">
                <a:solidFill>
                  <a:srgbClr val="0000CC"/>
                </a:solidFill>
              </a:rPr>
              <a:t>(nonlinear)</a:t>
            </a:r>
            <a:endParaRPr lang="zh-TW" altLang="en-US" sz="2000" dirty="0">
              <a:solidFill>
                <a:srgbClr val="0000CC"/>
              </a:solidFill>
            </a:endParaRPr>
          </a:p>
        </p:txBody>
      </p:sp>
    </p:spTree>
    <p:extLst>
      <p:ext uri="{BB962C8B-B14F-4D97-AF65-F5344CB8AC3E}">
        <p14:creationId xmlns:p14="http://schemas.microsoft.com/office/powerpoint/2010/main" val="251497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wipe(left)">
                                      <p:cBhvr>
                                        <p:cTn id="24" dur="500"/>
                                        <p:tgtEl>
                                          <p:spTgt spid="10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47491"/>
                                        </p:tgtEl>
                                        <p:attrNameLst>
                                          <p:attrName>style.visibility</p:attrName>
                                        </p:attrNameLst>
                                      </p:cBhvr>
                                      <p:to>
                                        <p:strVal val="visible"/>
                                      </p:to>
                                    </p:set>
                                    <p:animEffect transition="in" filter="wipe(left)">
                                      <p:cBhvr>
                                        <p:cTn id="29" dur="500"/>
                                        <p:tgtEl>
                                          <p:spTgt spid="447491"/>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left)">
                                      <p:cBhvr>
                                        <p:cTn id="50" dur="500"/>
                                        <p:tgtEl>
                                          <p:spTgt spid="30"/>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447494"/>
                                        </p:tgtEl>
                                        <p:attrNameLst>
                                          <p:attrName>style.visibility</p:attrName>
                                        </p:attrNameLst>
                                      </p:cBhvr>
                                      <p:to>
                                        <p:strVal val="visible"/>
                                      </p:to>
                                    </p:set>
                                    <p:animEffect transition="in" filter="wipe(left)">
                                      <p:cBhvr>
                                        <p:cTn id="54" dur="500"/>
                                        <p:tgtEl>
                                          <p:spTgt spid="44749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47495"/>
                                        </p:tgtEl>
                                        <p:attrNameLst>
                                          <p:attrName>style.visibility</p:attrName>
                                        </p:attrNameLst>
                                      </p:cBhvr>
                                      <p:to>
                                        <p:strVal val="visible"/>
                                      </p:to>
                                    </p:set>
                                    <p:animEffect transition="in" filter="wipe(left)">
                                      <p:cBhvr>
                                        <p:cTn id="59" dur="500"/>
                                        <p:tgtEl>
                                          <p:spTgt spid="447495"/>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750"/>
                                        <p:tgtEl>
                                          <p:spTgt spid="20"/>
                                        </p:tgtEl>
                                      </p:cBhvr>
                                    </p:animEffect>
                                  </p:childTnLst>
                                </p:cTn>
                              </p:par>
                            </p:childTnLst>
                          </p:cTn>
                        </p:par>
                        <p:par>
                          <p:cTn id="64" fill="hold">
                            <p:stCondLst>
                              <p:cond delay="1250"/>
                            </p:stCondLst>
                            <p:childTnLst>
                              <p:par>
                                <p:cTn id="65" presetID="22" presetClass="entr" presetSubtype="8"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par>
                          <p:cTn id="78" fill="hold">
                            <p:stCondLst>
                              <p:cond delay="500"/>
                            </p:stCondLst>
                            <p:childTnLst>
                              <p:par>
                                <p:cTn id="79" presetID="22" presetClass="entr" presetSubtype="8" fill="hold" nodeType="afterEffect">
                                  <p:stCondLst>
                                    <p:cond delay="0"/>
                                  </p:stCondLst>
                                  <p:childTnLst>
                                    <p:set>
                                      <p:cBhvr>
                                        <p:cTn id="80" dur="1" fill="hold">
                                          <p:stCondLst>
                                            <p:cond delay="0"/>
                                          </p:stCondLst>
                                        </p:cTn>
                                        <p:tgtEl>
                                          <p:spTgt spid="447496"/>
                                        </p:tgtEl>
                                        <p:attrNameLst>
                                          <p:attrName>style.visibility</p:attrName>
                                        </p:attrNameLst>
                                      </p:cBhvr>
                                      <p:to>
                                        <p:strVal val="visible"/>
                                      </p:to>
                                    </p:set>
                                    <p:animEffect transition="in" filter="wipe(left)">
                                      <p:cBhvr>
                                        <p:cTn id="81" dur="500"/>
                                        <p:tgtEl>
                                          <p:spTgt spid="447496"/>
                                        </p:tgtEl>
                                      </p:cBhvr>
                                    </p:animEffect>
                                  </p:childTnLst>
                                </p:cTn>
                              </p:par>
                            </p:childTnLst>
                          </p:cTn>
                        </p:par>
                        <p:par>
                          <p:cTn id="82" fill="hold">
                            <p:stCondLst>
                              <p:cond delay="1000"/>
                            </p:stCondLst>
                            <p:childTnLst>
                              <p:par>
                                <p:cTn id="83" presetID="22" presetClass="entr" presetSubtype="8"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wipe(left)">
                                      <p:cBhvr>
                                        <p:cTn id="85" dur="500"/>
                                        <p:tgtEl>
                                          <p:spTgt spid="3"/>
                                        </p:tgtEl>
                                      </p:cBhvr>
                                    </p:animEffect>
                                  </p:childTnLst>
                                </p:cTn>
                              </p:par>
                            </p:childTnLst>
                          </p:cTn>
                        </p:par>
                        <p:par>
                          <p:cTn id="86" fill="hold">
                            <p:stCondLst>
                              <p:cond delay="1500"/>
                            </p:stCondLst>
                            <p:childTnLst>
                              <p:par>
                                <p:cTn id="87" presetID="22" presetClass="entr" presetSubtype="8" fill="hold" grpId="0" nodeType="after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left)">
                                      <p:cBhvr>
                                        <p:cTn id="89" dur="500"/>
                                        <p:tgtEl>
                                          <p:spTgt spid="5"/>
                                        </p:tgtEl>
                                      </p:cBhvr>
                                    </p:animEffect>
                                  </p:childTnLst>
                                </p:cTn>
                              </p:par>
                            </p:childTnLst>
                          </p:cTn>
                        </p:par>
                        <p:par>
                          <p:cTn id="90" fill="hold">
                            <p:stCondLst>
                              <p:cond delay="2000"/>
                            </p:stCondLst>
                            <p:childTnLst>
                              <p:par>
                                <p:cTn id="91" presetID="22" presetClass="entr" presetSubtype="1" fill="hold" nodeType="afterEffect">
                                  <p:stCondLst>
                                    <p:cond delay="0"/>
                                  </p:stCondLst>
                                  <p:childTnLst>
                                    <p:set>
                                      <p:cBhvr>
                                        <p:cTn id="92" dur="1" fill="hold">
                                          <p:stCondLst>
                                            <p:cond delay="0"/>
                                          </p:stCondLst>
                                        </p:cTn>
                                        <p:tgtEl>
                                          <p:spTgt spid="4"/>
                                        </p:tgtEl>
                                        <p:attrNameLst>
                                          <p:attrName>style.visibility</p:attrName>
                                        </p:attrNameLst>
                                      </p:cBhvr>
                                      <p:to>
                                        <p:strVal val="visible"/>
                                      </p:to>
                                    </p:set>
                                    <p:animEffect transition="in" filter="wipe(up)">
                                      <p:cBhvr>
                                        <p:cTn id="93" dur="500"/>
                                        <p:tgtEl>
                                          <p:spTgt spid="4"/>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47497"/>
                                        </p:tgtEl>
                                        <p:attrNameLst>
                                          <p:attrName>style.visibility</p:attrName>
                                        </p:attrNameLst>
                                      </p:cBhvr>
                                      <p:to>
                                        <p:strVal val="visible"/>
                                      </p:to>
                                    </p:set>
                                    <p:animEffect transition="in" filter="wipe(left)">
                                      <p:cBhvr>
                                        <p:cTn id="98" dur="500"/>
                                        <p:tgtEl>
                                          <p:spTgt spid="447497"/>
                                        </p:tgtEl>
                                      </p:cBhvr>
                                    </p:animEffect>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wipe(left)">
                                      <p:cBhvr>
                                        <p:cTn id="102" dur="500"/>
                                        <p:tgtEl>
                                          <p:spTgt spid="22"/>
                                        </p:tgtEl>
                                      </p:cBhvr>
                                    </p:animEffect>
                                  </p:childTnLst>
                                </p:cTn>
                              </p:par>
                            </p:childTnLst>
                          </p:cTn>
                        </p:par>
                        <p:par>
                          <p:cTn id="103" fill="hold">
                            <p:stCondLst>
                              <p:cond delay="1000"/>
                            </p:stCondLst>
                            <p:childTnLst>
                              <p:par>
                                <p:cTn id="104" presetID="22" presetClass="entr" presetSubtype="8" fill="hold" nodeType="afterEffect">
                                  <p:stCondLst>
                                    <p:cond delay="0"/>
                                  </p:stCondLst>
                                  <p:childTnLst>
                                    <p:set>
                                      <p:cBhvr>
                                        <p:cTn id="105" dur="1" fill="hold">
                                          <p:stCondLst>
                                            <p:cond delay="0"/>
                                          </p:stCondLst>
                                        </p:cTn>
                                        <p:tgtEl>
                                          <p:spTgt spid="9"/>
                                        </p:tgtEl>
                                        <p:attrNameLst>
                                          <p:attrName>style.visibility</p:attrName>
                                        </p:attrNameLst>
                                      </p:cBhvr>
                                      <p:to>
                                        <p:strVal val="visible"/>
                                      </p:to>
                                    </p:set>
                                    <p:animEffect transition="in" filter="wipe(left)">
                                      <p:cBhvr>
                                        <p:cTn id="106" dur="500"/>
                                        <p:tgtEl>
                                          <p:spTgt spid="9"/>
                                        </p:tgtEl>
                                      </p:cBhvr>
                                    </p:animEffect>
                                  </p:childTnLst>
                                </p:cTn>
                              </p:par>
                            </p:childTnLst>
                          </p:cTn>
                        </p:par>
                        <p:par>
                          <p:cTn id="107" fill="hold">
                            <p:stCondLst>
                              <p:cond delay="1500"/>
                            </p:stCondLst>
                            <p:childTnLst>
                              <p:par>
                                <p:cTn id="108" presetID="22" presetClass="entr" presetSubtype="8"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wipe(left)">
                                      <p:cBhvr>
                                        <p:cTn id="110" dur="500"/>
                                        <p:tgtEl>
                                          <p:spTgt spid="29"/>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wipe(left)">
                                      <p:cBhvr>
                                        <p:cTn id="115" dur="500"/>
                                        <p:tgtEl>
                                          <p:spTgt spid="32"/>
                                        </p:tgtEl>
                                      </p:cBhvr>
                                    </p:animEffect>
                                  </p:childTnLst>
                                </p:cTn>
                              </p:par>
                            </p:childTnLst>
                          </p:cTn>
                        </p:par>
                        <p:par>
                          <p:cTn id="116" fill="hold">
                            <p:stCondLst>
                              <p:cond delay="500"/>
                            </p:stCondLst>
                            <p:childTnLst>
                              <p:par>
                                <p:cTn id="117" presetID="22" presetClass="entr" presetSubtype="8" fill="hold" nodeType="afterEffect">
                                  <p:stCondLst>
                                    <p:cond delay="0"/>
                                  </p:stCondLst>
                                  <p:childTnLst>
                                    <p:set>
                                      <p:cBhvr>
                                        <p:cTn id="118" dur="1" fill="hold">
                                          <p:stCondLst>
                                            <p:cond delay="0"/>
                                          </p:stCondLst>
                                        </p:cTn>
                                        <p:tgtEl>
                                          <p:spTgt spid="447498"/>
                                        </p:tgtEl>
                                        <p:attrNameLst>
                                          <p:attrName>style.visibility</p:attrName>
                                        </p:attrNameLst>
                                      </p:cBhvr>
                                      <p:to>
                                        <p:strVal val="visible"/>
                                      </p:to>
                                    </p:set>
                                    <p:animEffect transition="in" filter="wipe(left)">
                                      <p:cBhvr>
                                        <p:cTn id="119" dur="500"/>
                                        <p:tgtEl>
                                          <p:spTgt spid="447498"/>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447499"/>
                                        </p:tgtEl>
                                        <p:attrNameLst>
                                          <p:attrName>style.visibility</p:attrName>
                                        </p:attrNameLst>
                                      </p:cBhvr>
                                      <p:to>
                                        <p:strVal val="visible"/>
                                      </p:to>
                                    </p:set>
                                    <p:animEffect transition="in" filter="wipe(left)">
                                      <p:cBhvr>
                                        <p:cTn id="124" dur="500"/>
                                        <p:tgtEl>
                                          <p:spTgt spid="447499"/>
                                        </p:tgtEl>
                                      </p:cBhvr>
                                    </p:animEffect>
                                  </p:childTnLst>
                                </p:cTn>
                              </p:par>
                            </p:childTnLst>
                          </p:cTn>
                        </p:par>
                        <p:par>
                          <p:cTn id="125" fill="hold">
                            <p:stCondLst>
                              <p:cond delay="500"/>
                            </p:stCondLst>
                            <p:childTnLst>
                              <p:par>
                                <p:cTn id="126" presetID="22" presetClass="entr" presetSubtype="8" fill="hold" grpId="0" nodeType="afterEffect">
                                  <p:stCondLst>
                                    <p:cond delay="0"/>
                                  </p:stCondLst>
                                  <p:childTnLst>
                                    <p:set>
                                      <p:cBhvr>
                                        <p:cTn id="127" dur="1" fill="hold">
                                          <p:stCondLst>
                                            <p:cond delay="0"/>
                                          </p:stCondLst>
                                        </p:cTn>
                                        <p:tgtEl>
                                          <p:spTgt spid="24"/>
                                        </p:tgtEl>
                                        <p:attrNameLst>
                                          <p:attrName>style.visibility</p:attrName>
                                        </p:attrNameLst>
                                      </p:cBhvr>
                                      <p:to>
                                        <p:strVal val="visible"/>
                                      </p:to>
                                    </p:set>
                                    <p:animEffect transition="in" filter="wipe(left)">
                                      <p:cBhvr>
                                        <p:cTn id="128" dur="500"/>
                                        <p:tgtEl>
                                          <p:spTgt spid="24"/>
                                        </p:tgtEl>
                                      </p:cBhvr>
                                    </p:animEffect>
                                  </p:childTnLst>
                                </p:cTn>
                              </p:par>
                            </p:childTnLst>
                          </p:cTn>
                        </p:par>
                      </p:childTnLst>
                    </p:cTn>
                  </p:par>
                  <p:par>
                    <p:cTn id="129" fill="hold">
                      <p:stCondLst>
                        <p:cond delay="indefinite"/>
                      </p:stCondLst>
                      <p:childTnLst>
                        <p:par>
                          <p:cTn id="130" fill="hold">
                            <p:stCondLst>
                              <p:cond delay="0"/>
                            </p:stCondLst>
                            <p:childTnLst>
                              <p:par>
                                <p:cTn id="131" presetID="2" presetClass="entr" presetSubtype="6" fill="hold" grpId="0" nodeType="click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additive="base">
                                        <p:cTn id="133" dur="500" fill="hold"/>
                                        <p:tgtEl>
                                          <p:spTgt spid="33"/>
                                        </p:tgtEl>
                                        <p:attrNameLst>
                                          <p:attrName>ppt_x</p:attrName>
                                        </p:attrNameLst>
                                      </p:cBhvr>
                                      <p:tavLst>
                                        <p:tav tm="0">
                                          <p:val>
                                            <p:strVal val="1+#ppt_w/2"/>
                                          </p:val>
                                        </p:tav>
                                        <p:tav tm="100000">
                                          <p:val>
                                            <p:strVal val="#ppt_x"/>
                                          </p:val>
                                        </p:tav>
                                      </p:tavLst>
                                    </p:anim>
                                    <p:anim calcmode="lin" valueType="num">
                                      <p:cBhvr additive="base">
                                        <p:cTn id="134" dur="500" fill="hold"/>
                                        <p:tgtEl>
                                          <p:spTgt spid="33"/>
                                        </p:tgtEl>
                                        <p:attrNameLst>
                                          <p:attrName>ppt_y</p:attrName>
                                        </p:attrNameLst>
                                      </p:cBhvr>
                                      <p:tavLst>
                                        <p:tav tm="0">
                                          <p:val>
                                            <p:strVal val="1+#ppt_h/2"/>
                                          </p:val>
                                        </p:tav>
                                        <p:tav tm="100000">
                                          <p:val>
                                            <p:strVal val="#ppt_y"/>
                                          </p:val>
                                        </p:tav>
                                      </p:tavLst>
                                    </p:anim>
                                  </p:childTnLst>
                                </p:cTn>
                              </p:par>
                              <p:par>
                                <p:cTn id="135" presetID="2" presetClass="entr" presetSubtype="6" fill="hold" grpId="0" nodeType="withEffect">
                                  <p:stCondLst>
                                    <p:cond delay="0"/>
                                  </p:stCondLst>
                                  <p:childTnLst>
                                    <p:set>
                                      <p:cBhvr>
                                        <p:cTn id="136" dur="1" fill="hold">
                                          <p:stCondLst>
                                            <p:cond delay="0"/>
                                          </p:stCondLst>
                                        </p:cTn>
                                        <p:tgtEl>
                                          <p:spTgt spid="34"/>
                                        </p:tgtEl>
                                        <p:attrNameLst>
                                          <p:attrName>style.visibility</p:attrName>
                                        </p:attrNameLst>
                                      </p:cBhvr>
                                      <p:to>
                                        <p:strVal val="visible"/>
                                      </p:to>
                                    </p:set>
                                    <p:anim calcmode="lin" valueType="num">
                                      <p:cBhvr additive="base">
                                        <p:cTn id="137" dur="500" fill="hold"/>
                                        <p:tgtEl>
                                          <p:spTgt spid="34"/>
                                        </p:tgtEl>
                                        <p:attrNameLst>
                                          <p:attrName>ppt_x</p:attrName>
                                        </p:attrNameLst>
                                      </p:cBhvr>
                                      <p:tavLst>
                                        <p:tav tm="0">
                                          <p:val>
                                            <p:strVal val="1+#ppt_w/2"/>
                                          </p:val>
                                        </p:tav>
                                        <p:tav tm="100000">
                                          <p:val>
                                            <p:strVal val="#ppt_x"/>
                                          </p:val>
                                        </p:tav>
                                      </p:tavLst>
                                    </p:anim>
                                    <p:anim calcmode="lin" valueType="num">
                                      <p:cBhvr additive="base">
                                        <p:cTn id="13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1" grpId="0"/>
      <p:bldP spid="447495" grpId="0"/>
      <p:bldP spid="447497" grpId="0"/>
      <p:bldP spid="447499" grpId="0"/>
      <p:bldP spid="7" grpId="0"/>
      <p:bldP spid="20" grpId="0"/>
      <p:bldP spid="22" grpId="0"/>
      <p:bldP spid="19" grpId="0"/>
      <p:bldP spid="23" grpId="0"/>
      <p:bldP spid="24" grpId="0"/>
      <p:bldP spid="21" grpId="0"/>
      <p:bldP spid="5" grpId="0"/>
      <p:bldP spid="26" grpId="0"/>
      <p:bldP spid="27" grpId="0"/>
      <p:bldP spid="28" grpId="0"/>
      <p:bldP spid="29" grpId="0"/>
      <p:bldP spid="30" grpId="0" animBg="1"/>
      <p:bldP spid="31" grpId="0" animBg="1"/>
      <p:bldP spid="32" grpId="0" animBg="1"/>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Rectangle 2"/>
          <p:cNvSpPr>
            <a:spLocks noGrp="1" noChangeArrowheads="1"/>
          </p:cNvSpPr>
          <p:nvPr>
            <p:ph type="title"/>
          </p:nvPr>
        </p:nvSpPr>
        <p:spPr/>
        <p:txBody>
          <a:bodyPr>
            <a:normAutofit/>
          </a:bodyPr>
          <a:lstStyle/>
          <a:p>
            <a:r>
              <a:rPr lang="en-US" altLang="zh-TW" sz="2800" dirty="0"/>
              <a:t>2.3 Remarks – solvability condition for </a:t>
            </a:r>
            <a:r>
              <a:rPr lang="en-US" altLang="zh-TW" sz="2800" dirty="0">
                <a:solidFill>
                  <a:srgbClr val="0000CC"/>
                </a:solidFill>
              </a:rPr>
              <a:t>Poisson eq. </a:t>
            </a:r>
            <a:r>
              <a:rPr lang="en-US" altLang="zh-TW" sz="2400" dirty="0">
                <a:solidFill>
                  <a:srgbClr val="0000CC"/>
                </a:solidFill>
              </a:rPr>
              <a:t>with Neumann BCs</a:t>
            </a:r>
            <a:endParaRPr lang="en-US" altLang="zh-TW" sz="2400" dirty="0"/>
          </a:p>
        </p:txBody>
      </p:sp>
      <p:sp>
        <p:nvSpPr>
          <p:cNvPr id="482308" name="Text Box 4"/>
          <p:cNvSpPr txBox="1">
            <a:spLocks noChangeArrowheads="1"/>
          </p:cNvSpPr>
          <p:nvPr/>
        </p:nvSpPr>
        <p:spPr bwMode="auto">
          <a:xfrm>
            <a:off x="3642344" y="1812536"/>
            <a:ext cx="107914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a:solidFill>
                  <a:srgbClr val="CC3300"/>
                </a:solidFill>
              </a:rPr>
              <a:t>---- BC </a:t>
            </a:r>
            <a:endParaRPr lang="en-US" altLang="zh-TW" sz="2200" i="1">
              <a:solidFill>
                <a:srgbClr val="CC3300"/>
              </a:solidFill>
            </a:endParaRPr>
          </a:p>
        </p:txBody>
      </p:sp>
      <p:sp>
        <p:nvSpPr>
          <p:cNvPr id="482309" name="Text Box 5"/>
          <p:cNvSpPr txBox="1">
            <a:spLocks noChangeArrowheads="1"/>
          </p:cNvSpPr>
          <p:nvPr/>
        </p:nvSpPr>
        <p:spPr bwMode="auto">
          <a:xfrm>
            <a:off x="3659808" y="1180711"/>
            <a:ext cx="10807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solidFill>
                  <a:srgbClr val="CC3300"/>
                </a:solidFill>
              </a:rPr>
              <a:t>---- DE </a:t>
            </a:r>
            <a:endParaRPr lang="en-US" altLang="zh-TW" sz="2200" i="1" dirty="0">
              <a:solidFill>
                <a:srgbClr val="CC3300"/>
              </a:solidFill>
            </a:endParaRPr>
          </a:p>
        </p:txBody>
      </p:sp>
      <p:sp>
        <p:nvSpPr>
          <p:cNvPr id="482310" name="Text Box 6"/>
          <p:cNvSpPr txBox="1">
            <a:spLocks noChangeArrowheads="1"/>
          </p:cNvSpPr>
          <p:nvPr/>
        </p:nvSpPr>
        <p:spPr bwMode="auto">
          <a:xfrm>
            <a:off x="4744310" y="1180711"/>
            <a:ext cx="236314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solidFill>
                  <a:srgbClr val="0000CC"/>
                </a:solidFill>
              </a:rPr>
              <a:t>(Poisson equation )</a:t>
            </a:r>
            <a:endParaRPr lang="en-US" altLang="zh-TW" sz="2200" i="1" dirty="0">
              <a:solidFill>
                <a:srgbClr val="0000CC"/>
              </a:solidFill>
            </a:endParaRPr>
          </a:p>
        </p:txBody>
      </p:sp>
      <p:sp>
        <p:nvSpPr>
          <p:cNvPr id="482311" name="Text Box 7"/>
          <p:cNvSpPr txBox="1">
            <a:spLocks noChangeArrowheads="1"/>
          </p:cNvSpPr>
          <p:nvPr/>
        </p:nvSpPr>
        <p:spPr bwMode="auto">
          <a:xfrm>
            <a:off x="4794473" y="1756775"/>
            <a:ext cx="19864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solidFill>
                  <a:srgbClr val="000066"/>
                </a:solidFill>
              </a:rPr>
              <a:t>(Neumann BC )</a:t>
            </a:r>
            <a:endParaRPr lang="en-US" altLang="zh-TW" sz="2200" i="1" dirty="0">
              <a:solidFill>
                <a:srgbClr val="000066"/>
              </a:solidFill>
            </a:endParaRPr>
          </a:p>
        </p:txBody>
      </p:sp>
      <p:graphicFrame>
        <p:nvGraphicFramePr>
          <p:cNvPr id="482315" name="Object 11"/>
          <p:cNvGraphicFramePr>
            <a:graphicFrameLocks noChangeAspect="1"/>
          </p:cNvGraphicFramePr>
          <p:nvPr>
            <p:extLst>
              <p:ext uri="{D42A27DB-BD31-4B8C-83A1-F6EECF244321}">
                <p14:modId xmlns:p14="http://schemas.microsoft.com/office/powerpoint/2010/main" val="4032846906"/>
              </p:ext>
            </p:extLst>
          </p:nvPr>
        </p:nvGraphicFramePr>
        <p:xfrm>
          <a:off x="775928" y="3106654"/>
          <a:ext cx="3333204" cy="613116"/>
        </p:xfrm>
        <a:graphic>
          <a:graphicData uri="http://schemas.openxmlformats.org/presentationml/2006/ole">
            <mc:AlternateContent xmlns:mc="http://schemas.openxmlformats.org/markup-compatibility/2006">
              <mc:Choice xmlns:v="urn:schemas-microsoft-com:vml" Requires="v">
                <p:oleObj spid="_x0000_s861845" name="方程式" r:id="rId4" imgW="1587240" imgH="291960" progId="Equation.3">
                  <p:embed/>
                </p:oleObj>
              </mc:Choice>
              <mc:Fallback>
                <p:oleObj name="方程式" r:id="rId4" imgW="1587240" imgH="291960" progId="Equation.3">
                  <p:embed/>
                  <p:pic>
                    <p:nvPicPr>
                      <p:cNvPr id="0" name=""/>
                      <p:cNvPicPr>
                        <a:picLocks noChangeAspect="1" noChangeArrowheads="1"/>
                      </p:cNvPicPr>
                      <p:nvPr/>
                    </p:nvPicPr>
                    <p:blipFill>
                      <a:blip r:embed="rId5"/>
                      <a:srcRect/>
                      <a:stretch>
                        <a:fillRect/>
                      </a:stretch>
                    </p:blipFill>
                    <p:spPr bwMode="auto">
                      <a:xfrm>
                        <a:off x="775928" y="3106654"/>
                        <a:ext cx="3333204" cy="613116"/>
                      </a:xfrm>
                      <a:prstGeom prst="rect">
                        <a:avLst/>
                      </a:prstGeom>
                      <a:solidFill>
                        <a:srgbClr val="CCECFF"/>
                      </a:solidFill>
                      <a:extLst/>
                    </p:spPr>
                  </p:pic>
                </p:oleObj>
              </mc:Fallback>
            </mc:AlternateContent>
          </a:graphicData>
        </a:graphic>
      </p:graphicFrame>
      <p:graphicFrame>
        <p:nvGraphicFramePr>
          <p:cNvPr id="482322" name="Object 18"/>
          <p:cNvGraphicFramePr>
            <a:graphicFrameLocks noChangeAspect="1"/>
          </p:cNvGraphicFramePr>
          <p:nvPr>
            <p:extLst>
              <p:ext uri="{D42A27DB-BD31-4B8C-83A1-F6EECF244321}">
                <p14:modId xmlns:p14="http://schemas.microsoft.com/office/powerpoint/2010/main" val="3507765845"/>
              </p:ext>
            </p:extLst>
          </p:nvPr>
        </p:nvGraphicFramePr>
        <p:xfrm>
          <a:off x="479376" y="1174980"/>
          <a:ext cx="3019896" cy="1353492"/>
        </p:xfrm>
        <a:graphic>
          <a:graphicData uri="http://schemas.openxmlformats.org/presentationml/2006/ole">
            <mc:AlternateContent xmlns:mc="http://schemas.openxmlformats.org/markup-compatibility/2006">
              <mc:Choice xmlns:v="urn:schemas-microsoft-com:vml" Requires="v">
                <p:oleObj spid="_x0000_s861846" name="方程式" r:id="rId6" imgW="1473120" imgH="660240" progId="Equation.3">
                  <p:embed/>
                </p:oleObj>
              </mc:Choice>
              <mc:Fallback>
                <p:oleObj name="方程式" r:id="rId6" imgW="1473120" imgH="660240" progId="Equation.3">
                  <p:embed/>
                  <p:pic>
                    <p:nvPicPr>
                      <p:cNvPr id="0" name=""/>
                      <p:cNvPicPr>
                        <a:picLocks noChangeAspect="1" noChangeArrowheads="1"/>
                      </p:cNvPicPr>
                      <p:nvPr/>
                    </p:nvPicPr>
                    <p:blipFill>
                      <a:blip r:embed="rId7"/>
                      <a:srcRect/>
                      <a:stretch>
                        <a:fillRect/>
                      </a:stretch>
                    </p:blipFill>
                    <p:spPr bwMode="auto">
                      <a:xfrm>
                        <a:off x="479376" y="1174980"/>
                        <a:ext cx="3019896" cy="1353492"/>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sp>
        <p:nvSpPr>
          <p:cNvPr id="482323" name="Text Box 19"/>
          <p:cNvSpPr txBox="1">
            <a:spLocks noChangeArrowheads="1"/>
          </p:cNvSpPr>
          <p:nvPr/>
        </p:nvSpPr>
        <p:spPr bwMode="auto">
          <a:xfrm>
            <a:off x="342587" y="692696"/>
            <a:ext cx="58496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Consider Poisson equation with Neumann BC</a:t>
            </a:r>
            <a:endParaRPr lang="en-US" altLang="zh-TW" i="1" dirty="0"/>
          </a:p>
        </p:txBody>
      </p:sp>
      <p:sp>
        <p:nvSpPr>
          <p:cNvPr id="482325" name="Text Box 21"/>
          <p:cNvSpPr txBox="1">
            <a:spLocks noChangeArrowheads="1"/>
          </p:cNvSpPr>
          <p:nvPr/>
        </p:nvSpPr>
        <p:spPr bwMode="auto">
          <a:xfrm>
            <a:off x="782862" y="5734417"/>
            <a:ext cx="4376936" cy="861774"/>
          </a:xfrm>
          <a:prstGeom prst="rect">
            <a:avLst/>
          </a:prstGeom>
          <a:noFill/>
          <a:ln>
            <a:noFill/>
          </a:ln>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A50021"/>
                </a:solidFill>
              </a:rPr>
              <a:t>(condition to have solution  </a:t>
            </a:r>
            <a:r>
              <a:rPr lang="en-US" altLang="zh-TW" i="1" dirty="0">
                <a:solidFill>
                  <a:srgbClr val="A50021"/>
                </a:solidFill>
              </a:rPr>
              <a:t>u,</a:t>
            </a:r>
          </a:p>
          <a:p>
            <a:pPr>
              <a:buClr>
                <a:schemeClr val="accent2"/>
              </a:buClr>
              <a:buSzPct val="120000"/>
              <a:buFont typeface="Wingdings" pitchFamily="2" charset="2"/>
              <a:buNone/>
            </a:pPr>
            <a:r>
              <a:rPr lang="en-US" altLang="zh-TW" dirty="0">
                <a:solidFill>
                  <a:srgbClr val="A50021"/>
                </a:solidFill>
              </a:rPr>
              <a:t>--- solvability condition)</a:t>
            </a:r>
            <a:endParaRPr lang="en-US" altLang="zh-TW" i="1" dirty="0">
              <a:solidFill>
                <a:srgbClr val="A50021"/>
              </a:solidFill>
            </a:endParaRPr>
          </a:p>
        </p:txBody>
      </p:sp>
      <p:graphicFrame>
        <p:nvGraphicFramePr>
          <p:cNvPr id="482326" name="Object 22"/>
          <p:cNvGraphicFramePr>
            <a:graphicFrameLocks noChangeAspect="1"/>
          </p:cNvGraphicFramePr>
          <p:nvPr>
            <p:extLst>
              <p:ext uri="{D42A27DB-BD31-4B8C-83A1-F6EECF244321}">
                <p14:modId xmlns:p14="http://schemas.microsoft.com/office/powerpoint/2010/main" val="4227569668"/>
              </p:ext>
            </p:extLst>
          </p:nvPr>
        </p:nvGraphicFramePr>
        <p:xfrm>
          <a:off x="911424" y="5013176"/>
          <a:ext cx="3066336" cy="613116"/>
        </p:xfrm>
        <a:graphic>
          <a:graphicData uri="http://schemas.openxmlformats.org/presentationml/2006/ole">
            <mc:AlternateContent xmlns:mc="http://schemas.openxmlformats.org/markup-compatibility/2006">
              <mc:Choice xmlns:v="urn:schemas-microsoft-com:vml" Requires="v">
                <p:oleObj spid="_x0000_s861847" name="方程式" r:id="rId8" imgW="1460160" imgH="291960" progId="Equation.3">
                  <p:embed/>
                </p:oleObj>
              </mc:Choice>
              <mc:Fallback>
                <p:oleObj name="方程式" r:id="rId8" imgW="1460160" imgH="291960" progId="Equation.3">
                  <p:embed/>
                  <p:pic>
                    <p:nvPicPr>
                      <p:cNvPr id="0" name=""/>
                      <p:cNvPicPr>
                        <a:picLocks noChangeAspect="1" noChangeArrowheads="1"/>
                      </p:cNvPicPr>
                      <p:nvPr/>
                    </p:nvPicPr>
                    <p:blipFill>
                      <a:blip r:embed="rId9"/>
                      <a:srcRect/>
                      <a:stretch>
                        <a:fillRect/>
                      </a:stretch>
                    </p:blipFill>
                    <p:spPr bwMode="auto">
                      <a:xfrm>
                        <a:off x="911424" y="5013176"/>
                        <a:ext cx="3066336" cy="613116"/>
                      </a:xfrm>
                      <a:prstGeom prst="rect">
                        <a:avLst/>
                      </a:prstGeom>
                      <a:noFill/>
                      <a:extLst>
                        <a:ext uri="{909E8E84-426E-40DD-AFC4-6F175D3DCCD1}">
                          <a14:hiddenFill xmlns:a14="http://schemas.microsoft.com/office/drawing/2010/main">
                            <a:solidFill>
                              <a:srgbClr val="CCFFFF"/>
                            </a:solidFill>
                          </a14:hiddenFill>
                        </a:ext>
                      </a:extLst>
                    </p:spPr>
                  </p:pic>
                </p:oleObj>
              </mc:Fallback>
            </mc:AlternateContent>
          </a:graphicData>
        </a:graphic>
      </p:graphicFrame>
      <p:sp>
        <p:nvSpPr>
          <p:cNvPr id="482327" name="Text Box 23"/>
          <p:cNvSpPr txBox="1">
            <a:spLocks noChangeArrowheads="1"/>
          </p:cNvSpPr>
          <p:nvPr/>
        </p:nvSpPr>
        <p:spPr bwMode="auto">
          <a:xfrm>
            <a:off x="2855640" y="3802261"/>
            <a:ext cx="2751074" cy="400110"/>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sym typeface="Wingdings" pitchFamily="2" charset="2"/>
              </a:rPr>
              <a:t>(cf.  p.2-12</a:t>
            </a:r>
            <a:r>
              <a:rPr lang="en-US" altLang="zh-TW" sz="2000" b="1" dirty="0">
                <a:solidFill>
                  <a:srgbClr val="FF0000"/>
                </a:solidFill>
                <a:sym typeface="Wingdings" pitchFamily="2" charset="2"/>
              </a:rPr>
              <a:t>4</a:t>
            </a:r>
            <a:r>
              <a:rPr lang="en-US" altLang="zh-TW" sz="2000" dirty="0">
                <a:sym typeface="Wingdings" pitchFamily="2" charset="2"/>
              </a:rPr>
              <a:t> &amp; 1</a:t>
            </a:r>
            <a:r>
              <a:rPr lang="en-US" altLang="zh-TW" sz="2000" b="1" dirty="0">
                <a:solidFill>
                  <a:srgbClr val="FF0000"/>
                </a:solidFill>
                <a:sym typeface="Wingdings" pitchFamily="2" charset="2"/>
              </a:rPr>
              <a:t>25</a:t>
            </a:r>
            <a:r>
              <a:rPr lang="en-US" altLang="zh-TW" sz="2000" dirty="0">
                <a:sym typeface="Wingdings" pitchFamily="2" charset="2"/>
              </a:rPr>
              <a:t>)</a:t>
            </a:r>
            <a:endParaRPr lang="en-US" altLang="zh-TW" sz="2000" dirty="0"/>
          </a:p>
        </p:txBody>
      </p:sp>
      <p:sp>
        <p:nvSpPr>
          <p:cNvPr id="482328" name="Text Box 24"/>
          <p:cNvSpPr txBox="1">
            <a:spLocks noChangeArrowheads="1"/>
          </p:cNvSpPr>
          <p:nvPr/>
        </p:nvSpPr>
        <p:spPr bwMode="auto">
          <a:xfrm>
            <a:off x="7164980" y="871436"/>
            <a:ext cx="5041765" cy="1800493"/>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82563" indent="-182563">
              <a:buClr>
                <a:srgbClr val="0000CC"/>
              </a:buClr>
              <a:buSzPct val="80000"/>
              <a:buFont typeface="Wingdings" pitchFamily="2" charset="2"/>
              <a:buChar char="u"/>
            </a:pPr>
            <a:r>
              <a:rPr lang="en-US" altLang="zh-TW" dirty="0">
                <a:sym typeface="Wingdings" panose="05000000000000000000" pitchFamily="2" charset="2"/>
              </a:rPr>
              <a:t> </a:t>
            </a:r>
            <a:r>
              <a:rPr lang="en-US" altLang="zh-TW" dirty="0"/>
              <a:t>(</a:t>
            </a:r>
            <a:r>
              <a:rPr lang="en-US" altLang="zh-TW" dirty="0" err="1"/>
              <a:t>Fredholm</a:t>
            </a:r>
            <a:r>
              <a:rPr lang="en-US" altLang="zh-TW" dirty="0"/>
              <a:t>) alternative theorem </a:t>
            </a:r>
            <a:br>
              <a:rPr lang="en-US" altLang="zh-TW" dirty="0"/>
            </a:br>
            <a:r>
              <a:rPr lang="zh-TW" altLang="en-US" dirty="0"/>
              <a:t>          </a:t>
            </a:r>
            <a:r>
              <a:rPr lang="en-US" altLang="zh-TW" dirty="0"/>
              <a:t>in BVP with ODE</a:t>
            </a:r>
          </a:p>
          <a:p>
            <a:pPr marL="457200" indent="-457200">
              <a:buClr>
                <a:srgbClr val="0000CC"/>
              </a:buClr>
              <a:buSzPct val="80000"/>
              <a:buFont typeface="Wingdings" pitchFamily="2" charset="2"/>
              <a:buChar char="u"/>
            </a:pPr>
            <a:endParaRPr lang="en-US" altLang="zh-TW" dirty="0"/>
          </a:p>
          <a:p>
            <a:pPr marL="182563" indent="-182563">
              <a:spcBef>
                <a:spcPts val="1800"/>
              </a:spcBef>
              <a:buClr>
                <a:srgbClr val="0000CC"/>
              </a:buClr>
              <a:buSzPct val="80000"/>
              <a:buFont typeface="Wingdings" pitchFamily="2" charset="2"/>
              <a:buChar char="u"/>
            </a:pPr>
            <a:r>
              <a:rPr lang="en-US" altLang="zh-TW" dirty="0"/>
              <a:t>physical meaning</a:t>
            </a:r>
            <a:r>
              <a:rPr lang="zh-TW" altLang="en-US" dirty="0"/>
              <a:t> </a:t>
            </a:r>
            <a:endParaRPr lang="en-US" altLang="zh-TW" dirty="0"/>
          </a:p>
        </p:txBody>
      </p:sp>
      <p:sp>
        <p:nvSpPr>
          <p:cNvPr id="482331" name="Text Box 27"/>
          <p:cNvSpPr txBox="1">
            <a:spLocks noChangeArrowheads="1"/>
          </p:cNvSpPr>
          <p:nvPr/>
        </p:nvSpPr>
        <p:spPr bwMode="auto">
          <a:xfrm>
            <a:off x="374024" y="2570071"/>
            <a:ext cx="2900794" cy="461665"/>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from Green’s theorem</a:t>
            </a:r>
            <a:endParaRPr lang="en-US" altLang="zh-TW" i="1" dirty="0"/>
          </a:p>
        </p:txBody>
      </p:sp>
      <p:sp>
        <p:nvSpPr>
          <p:cNvPr id="482333" name="AutoShape 29"/>
          <p:cNvSpPr>
            <a:spLocks noChangeArrowheads="1"/>
          </p:cNvSpPr>
          <p:nvPr/>
        </p:nvSpPr>
        <p:spPr bwMode="auto">
          <a:xfrm>
            <a:off x="536464" y="5289281"/>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5" name="投影片編號版面配置區 4"/>
          <p:cNvSpPr>
            <a:spLocks noGrp="1"/>
          </p:cNvSpPr>
          <p:nvPr>
            <p:ph type="sldNum" sz="quarter" idx="10"/>
          </p:nvPr>
        </p:nvSpPr>
        <p:spPr/>
        <p:txBody>
          <a:bodyPr/>
          <a:lstStyle/>
          <a:p>
            <a:pPr>
              <a:defRPr/>
            </a:pPr>
            <a:fld id="{F4C3976D-8D47-445A-BD61-2F2C1E2596C6}" type="slidenum">
              <a:rPr lang="en-US" altLang="zh-TW" smtClean="0"/>
              <a:pPr>
                <a:defRPr/>
              </a:pPr>
              <a:t>20</a:t>
            </a:fld>
            <a:endParaRPr lang="en-US" altLang="zh-TW" dirty="0"/>
          </a:p>
        </p:txBody>
      </p:sp>
      <p:sp>
        <p:nvSpPr>
          <p:cNvPr id="18" name="Text Box 27"/>
          <p:cNvSpPr txBox="1">
            <a:spLocks noChangeArrowheads="1"/>
          </p:cNvSpPr>
          <p:nvPr/>
        </p:nvSpPr>
        <p:spPr bwMode="auto">
          <a:xfrm>
            <a:off x="7457375" y="1642026"/>
            <a:ext cx="4562467" cy="461665"/>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C00000"/>
                </a:solidFill>
              </a:rPr>
              <a:t>How about use </a:t>
            </a:r>
            <a:r>
              <a:rPr lang="en-US" altLang="zh-TW" i="1" dirty="0">
                <a:solidFill>
                  <a:srgbClr val="C00000"/>
                </a:solidFill>
              </a:rPr>
              <a:t>L</a:t>
            </a:r>
            <a:r>
              <a:rPr lang="en-US" altLang="zh-TW" dirty="0">
                <a:solidFill>
                  <a:srgbClr val="C00000"/>
                </a:solidFill>
              </a:rPr>
              <a:t> and </a:t>
            </a:r>
            <a:r>
              <a:rPr lang="en-US" altLang="zh-TW" i="1" dirty="0">
                <a:solidFill>
                  <a:srgbClr val="C00000"/>
                </a:solidFill>
              </a:rPr>
              <a:t>L*</a:t>
            </a:r>
            <a:r>
              <a:rPr lang="en-US" altLang="zh-TW" dirty="0">
                <a:solidFill>
                  <a:srgbClr val="C00000"/>
                </a:solidFill>
              </a:rPr>
              <a:t> as in ODE</a:t>
            </a:r>
            <a:endParaRPr lang="en-US" altLang="zh-TW" i="1" dirty="0">
              <a:solidFill>
                <a:srgbClr val="C00000"/>
              </a:solidFill>
            </a:endParaRPr>
          </a:p>
        </p:txBody>
      </p:sp>
      <p:sp>
        <p:nvSpPr>
          <p:cNvPr id="19" name="動作按鈕: 上一項 18">
            <a:hlinkClick r:id="rId10" action="ppaction://hlinksldjump" highlightClick="1"/>
          </p:cNvPr>
          <p:cNvSpPr>
            <a:spLocks noChangeAspect="1"/>
          </p:cNvSpPr>
          <p:nvPr/>
        </p:nvSpPr>
        <p:spPr bwMode="auto">
          <a:xfrm>
            <a:off x="3647728" y="2649111"/>
            <a:ext cx="180000" cy="180000"/>
          </a:xfrm>
          <a:prstGeom prst="actionButtonBackPrevious">
            <a:avLst/>
          </a:prstGeom>
          <a:solidFill>
            <a:srgbClr val="CCCC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20" name="動作按鈕: 上一項 19">
            <a:hlinkClick r:id="rId11" action="ppaction://hlinkpres?slideindex=33&amp;slidetitle=6.1 Alternative theorem -- Introduction 2" highlightClick="1"/>
          </p:cNvPr>
          <p:cNvSpPr>
            <a:spLocks noChangeAspect="1"/>
          </p:cNvSpPr>
          <p:nvPr/>
        </p:nvSpPr>
        <p:spPr bwMode="auto">
          <a:xfrm>
            <a:off x="5657826" y="3966889"/>
            <a:ext cx="180000" cy="180000"/>
          </a:xfrm>
          <a:prstGeom prst="actionButtonBackPrevious">
            <a:avLst/>
          </a:prstGeom>
          <a:solidFill>
            <a:srgbClr val="FF9933"/>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21" name="動作按鈕: 起點 20">
            <a:hlinkClick r:id="" action="ppaction://hlinkshowjump?jump=firstslide" highlightClick="1"/>
          </p:cNvPr>
          <p:cNvSpPr>
            <a:spLocks noChangeAspect="1"/>
          </p:cNvSpPr>
          <p:nvPr/>
        </p:nvSpPr>
        <p:spPr bwMode="auto">
          <a:xfrm>
            <a:off x="11913546" y="6407036"/>
            <a:ext cx="180000" cy="180000"/>
          </a:xfrm>
          <a:prstGeom prst="actionButtonBeginning">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22" name="動作按鈕: 返回 21">
            <a:hlinkClick r:id="" action="ppaction://hlinkshowjump?jump=lastslideviewed" highlightClick="1"/>
          </p:cNvPr>
          <p:cNvSpPr>
            <a:spLocks noChangeAspect="1"/>
          </p:cNvSpPr>
          <p:nvPr/>
        </p:nvSpPr>
        <p:spPr bwMode="auto">
          <a:xfrm>
            <a:off x="5747826" y="5949046"/>
            <a:ext cx="180000" cy="180000"/>
          </a:xfrm>
          <a:prstGeom prst="actionButtonRetur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23" name="Text Box 27"/>
          <p:cNvSpPr txBox="1">
            <a:spLocks noChangeArrowheads="1"/>
          </p:cNvSpPr>
          <p:nvPr/>
        </p:nvSpPr>
        <p:spPr bwMode="auto">
          <a:xfrm>
            <a:off x="278455" y="4226624"/>
            <a:ext cx="5660684" cy="738664"/>
          </a:xfrm>
          <a:prstGeom prst="rect">
            <a:avLst/>
          </a:prstGeom>
          <a:noFill/>
          <a:ln>
            <a:noFill/>
          </a:ln>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t>If there is a </a:t>
            </a:r>
            <a:r>
              <a:rPr lang="en-US" altLang="zh-TW" sz="2200" dirty="0"/>
              <a:t>solution</a:t>
            </a:r>
            <a:r>
              <a:rPr lang="en-US" altLang="zh-TW" sz="2000" dirty="0"/>
              <a:t> </a:t>
            </a:r>
            <a:r>
              <a:rPr lang="en-US" altLang="zh-TW" sz="2000" i="1" dirty="0"/>
              <a:t>u</a:t>
            </a:r>
            <a:r>
              <a:rPr lang="en-US" altLang="zh-TW" sz="2000" dirty="0"/>
              <a:t> of the problem, i.e. </a:t>
            </a:r>
            <a:r>
              <a:rPr lang="en-US" altLang="zh-TW" sz="2000" dirty="0">
                <a:solidFill>
                  <a:srgbClr val="0000CC"/>
                </a:solidFill>
              </a:rPr>
              <a:t>there is a </a:t>
            </a:r>
            <a:r>
              <a:rPr lang="en-US" altLang="zh-TW" sz="2000" i="1" dirty="0">
                <a:solidFill>
                  <a:srgbClr val="0000CC"/>
                </a:solidFill>
              </a:rPr>
              <a:t>u</a:t>
            </a:r>
            <a:r>
              <a:rPr lang="en-US" altLang="zh-TW" sz="2000" dirty="0">
                <a:solidFill>
                  <a:srgbClr val="0000CC"/>
                </a:solidFill>
              </a:rPr>
              <a:t> satisfies DE in </a:t>
            </a:r>
            <a:r>
              <a:rPr lang="en-US" altLang="zh-TW" sz="2000" i="1" dirty="0">
                <a:solidFill>
                  <a:srgbClr val="0000CC"/>
                </a:solidFill>
              </a:rPr>
              <a:t>D</a:t>
            </a:r>
            <a:r>
              <a:rPr lang="en-US" altLang="zh-TW" sz="2000" dirty="0">
                <a:solidFill>
                  <a:srgbClr val="0000CC"/>
                </a:solidFill>
              </a:rPr>
              <a:t> and BC on </a:t>
            </a:r>
            <a:r>
              <a:rPr lang="en-US" altLang="zh-TW" sz="2000" dirty="0">
                <a:solidFill>
                  <a:srgbClr val="0000CC"/>
                </a:solidFill>
                <a:sym typeface="Symbol" panose="05050102010706020507" pitchFamily="18" charset="2"/>
              </a:rPr>
              <a:t></a:t>
            </a:r>
            <a:r>
              <a:rPr lang="en-US" altLang="zh-TW" sz="2000" i="1" dirty="0">
                <a:solidFill>
                  <a:srgbClr val="0000CC"/>
                </a:solidFill>
                <a:sym typeface="Symbol" panose="05050102010706020507" pitchFamily="18" charset="2"/>
              </a:rPr>
              <a:t>D</a:t>
            </a:r>
            <a:endParaRPr lang="en-US" altLang="zh-TW" sz="2000" i="1" dirty="0">
              <a:solidFill>
                <a:srgbClr val="0000CC"/>
              </a:solidFill>
            </a:endParaRPr>
          </a:p>
        </p:txBody>
      </p:sp>
      <p:cxnSp>
        <p:nvCxnSpPr>
          <p:cNvPr id="24" name="直線接點 23">
            <a:extLst>
              <a:ext uri="{FF2B5EF4-FFF2-40B4-BE49-F238E27FC236}">
                <a16:creationId xmlns:a16="http://schemas.microsoft.com/office/drawing/2014/main" id="{F4D6F26B-773C-46C1-92B0-567F0F9E94F3}"/>
              </a:ext>
            </a:extLst>
          </p:cNvPr>
          <p:cNvCxnSpPr/>
          <p:nvPr/>
        </p:nvCxnSpPr>
        <p:spPr bwMode="auto">
          <a:xfrm>
            <a:off x="7104112" y="671388"/>
            <a:ext cx="0" cy="5940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Tree>
    <p:extLst>
      <p:ext uri="{BB962C8B-B14F-4D97-AF65-F5344CB8AC3E}">
        <p14:creationId xmlns:p14="http://schemas.microsoft.com/office/powerpoint/2010/main" val="224207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2323"/>
                                        </p:tgtEl>
                                        <p:attrNameLst>
                                          <p:attrName>style.visibility</p:attrName>
                                        </p:attrNameLst>
                                      </p:cBhvr>
                                      <p:to>
                                        <p:strVal val="visible"/>
                                      </p:to>
                                    </p:set>
                                    <p:animEffect transition="in" filter="wipe(left)">
                                      <p:cBhvr>
                                        <p:cTn id="7" dur="500"/>
                                        <p:tgtEl>
                                          <p:spTgt spid="4823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82322"/>
                                        </p:tgtEl>
                                        <p:attrNameLst>
                                          <p:attrName>style.visibility</p:attrName>
                                        </p:attrNameLst>
                                      </p:cBhvr>
                                      <p:to>
                                        <p:strVal val="visible"/>
                                      </p:to>
                                    </p:set>
                                    <p:animEffect transition="in" filter="wipe(left)">
                                      <p:cBhvr>
                                        <p:cTn id="11" dur="500"/>
                                        <p:tgtEl>
                                          <p:spTgt spid="4823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82309"/>
                                        </p:tgtEl>
                                        <p:attrNameLst>
                                          <p:attrName>style.visibility</p:attrName>
                                        </p:attrNameLst>
                                      </p:cBhvr>
                                      <p:to>
                                        <p:strVal val="visible"/>
                                      </p:to>
                                    </p:set>
                                    <p:animEffect transition="in" filter="wipe(left)">
                                      <p:cBhvr>
                                        <p:cTn id="16" dur="500"/>
                                        <p:tgtEl>
                                          <p:spTgt spid="48230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82308"/>
                                        </p:tgtEl>
                                        <p:attrNameLst>
                                          <p:attrName>style.visibility</p:attrName>
                                        </p:attrNameLst>
                                      </p:cBhvr>
                                      <p:to>
                                        <p:strVal val="visible"/>
                                      </p:to>
                                    </p:set>
                                    <p:animEffect transition="in" filter="wipe(left)">
                                      <p:cBhvr>
                                        <p:cTn id="20" dur="500"/>
                                        <p:tgtEl>
                                          <p:spTgt spid="48230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82310"/>
                                        </p:tgtEl>
                                        <p:attrNameLst>
                                          <p:attrName>style.visibility</p:attrName>
                                        </p:attrNameLst>
                                      </p:cBhvr>
                                      <p:to>
                                        <p:strVal val="visible"/>
                                      </p:to>
                                    </p:set>
                                    <p:animEffect transition="in" filter="wipe(left)">
                                      <p:cBhvr>
                                        <p:cTn id="25" dur="500"/>
                                        <p:tgtEl>
                                          <p:spTgt spid="482310"/>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82311"/>
                                        </p:tgtEl>
                                        <p:attrNameLst>
                                          <p:attrName>style.visibility</p:attrName>
                                        </p:attrNameLst>
                                      </p:cBhvr>
                                      <p:to>
                                        <p:strVal val="visible"/>
                                      </p:to>
                                    </p:set>
                                    <p:animEffect transition="in" filter="wipe(left)">
                                      <p:cBhvr>
                                        <p:cTn id="29" dur="500"/>
                                        <p:tgtEl>
                                          <p:spTgt spid="4823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82331"/>
                                        </p:tgtEl>
                                        <p:attrNameLst>
                                          <p:attrName>style.visibility</p:attrName>
                                        </p:attrNameLst>
                                      </p:cBhvr>
                                      <p:to>
                                        <p:strVal val="visible"/>
                                      </p:to>
                                    </p:set>
                                    <p:animEffect transition="in" filter="wipe(left)">
                                      <p:cBhvr>
                                        <p:cTn id="34" dur="500"/>
                                        <p:tgtEl>
                                          <p:spTgt spid="482331"/>
                                        </p:tgtEl>
                                      </p:cBhvr>
                                    </p:animEffect>
                                  </p:childTnLst>
                                </p:cTn>
                              </p:par>
                            </p:childTnLst>
                          </p:cTn>
                        </p:par>
                        <p:par>
                          <p:cTn id="35" fill="hold">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right)">
                                      <p:cBhvr>
                                        <p:cTn id="38" dur="500"/>
                                        <p:tgtEl>
                                          <p:spTgt spid="19"/>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482315"/>
                                        </p:tgtEl>
                                        <p:attrNameLst>
                                          <p:attrName>style.visibility</p:attrName>
                                        </p:attrNameLst>
                                      </p:cBhvr>
                                      <p:to>
                                        <p:strVal val="visible"/>
                                      </p:to>
                                    </p:set>
                                    <p:animEffect transition="in" filter="wipe(left)">
                                      <p:cBhvr>
                                        <p:cTn id="42" dur="500"/>
                                        <p:tgtEl>
                                          <p:spTgt spid="4823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82327"/>
                                        </p:tgtEl>
                                        <p:attrNameLst>
                                          <p:attrName>style.visibility</p:attrName>
                                        </p:attrNameLst>
                                      </p:cBhvr>
                                      <p:to>
                                        <p:strVal val="visible"/>
                                      </p:to>
                                    </p:set>
                                    <p:animEffect transition="in" filter="wipe(left)">
                                      <p:cBhvr>
                                        <p:cTn id="47" dur="500"/>
                                        <p:tgtEl>
                                          <p:spTgt spid="482327"/>
                                        </p:tgtEl>
                                      </p:cBhvr>
                                    </p:animEffect>
                                  </p:childTnLst>
                                </p:cTn>
                              </p:par>
                            </p:childTnLst>
                          </p:cTn>
                        </p:par>
                        <p:par>
                          <p:cTn id="48" fill="hold">
                            <p:stCondLst>
                              <p:cond delay="500"/>
                            </p:stCondLst>
                            <p:childTnLst>
                              <p:par>
                                <p:cTn id="49" presetID="22" presetClass="entr" presetSubtype="2"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right)">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82333"/>
                                        </p:tgtEl>
                                        <p:attrNameLst>
                                          <p:attrName>style.visibility</p:attrName>
                                        </p:attrNameLst>
                                      </p:cBhvr>
                                      <p:to>
                                        <p:strVal val="visible"/>
                                      </p:to>
                                    </p:set>
                                    <p:animEffect transition="in" filter="wipe(left)">
                                      <p:cBhvr>
                                        <p:cTn id="61" dur="500"/>
                                        <p:tgtEl>
                                          <p:spTgt spid="482333"/>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482326"/>
                                        </p:tgtEl>
                                        <p:attrNameLst>
                                          <p:attrName>style.visibility</p:attrName>
                                        </p:attrNameLst>
                                      </p:cBhvr>
                                      <p:to>
                                        <p:strVal val="visible"/>
                                      </p:to>
                                    </p:set>
                                    <p:animEffect transition="in" filter="wipe(left)">
                                      <p:cBhvr>
                                        <p:cTn id="65" dur="500"/>
                                        <p:tgtEl>
                                          <p:spTgt spid="482326"/>
                                        </p:tgtEl>
                                      </p:cBhvr>
                                    </p:animEffect>
                                  </p:childTnLst>
                                </p:cTn>
                              </p:par>
                            </p:childTnLst>
                          </p:cTn>
                        </p:par>
                        <p:par>
                          <p:cTn id="66" fill="hold">
                            <p:stCondLst>
                              <p:cond delay="1000"/>
                            </p:stCondLst>
                            <p:childTnLst>
                              <p:par>
                                <p:cTn id="67" presetID="22" presetClass="entr" presetSubtype="4"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down)">
                                      <p:cBhvr>
                                        <p:cTn id="69" dur="500"/>
                                        <p:tgtEl>
                                          <p:spTgt spid="22"/>
                                        </p:tgtEl>
                                      </p:cBhvr>
                                    </p:animEffect>
                                  </p:childTnLst>
                                </p:cTn>
                              </p:par>
                            </p:childTnLst>
                          </p:cTn>
                        </p:par>
                        <p:par>
                          <p:cTn id="70" fill="hold">
                            <p:stCondLst>
                              <p:cond delay="1500"/>
                            </p:stCondLst>
                            <p:childTnLst>
                              <p:par>
                                <p:cTn id="71" presetID="22" presetClass="entr" presetSubtype="1"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up)">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482325"/>
                                        </p:tgtEl>
                                        <p:attrNameLst>
                                          <p:attrName>style.visibility</p:attrName>
                                        </p:attrNameLst>
                                      </p:cBhvr>
                                      <p:to>
                                        <p:strVal val="visible"/>
                                      </p:to>
                                    </p:set>
                                    <p:animEffect transition="in" filter="wipe(left)">
                                      <p:cBhvr>
                                        <p:cTn id="78" dur="500"/>
                                        <p:tgtEl>
                                          <p:spTgt spid="482325"/>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482328">
                                            <p:txEl>
                                              <p:pRg st="0" end="0"/>
                                            </p:txEl>
                                          </p:spTgt>
                                        </p:tgtEl>
                                        <p:attrNameLst>
                                          <p:attrName>style.visibility</p:attrName>
                                        </p:attrNameLst>
                                      </p:cBhvr>
                                      <p:to>
                                        <p:strVal val="visible"/>
                                      </p:to>
                                    </p:set>
                                    <p:animEffect transition="in" filter="wipe(left)">
                                      <p:cBhvr>
                                        <p:cTn id="82" dur="500"/>
                                        <p:tgtEl>
                                          <p:spTgt spid="482328">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5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482328">
                                            <p:txEl>
                                              <p:pRg st="2" end="2"/>
                                            </p:txEl>
                                          </p:spTgt>
                                        </p:tgtEl>
                                        <p:attrNameLst>
                                          <p:attrName>style.visibility</p:attrName>
                                        </p:attrNameLst>
                                      </p:cBhvr>
                                      <p:to>
                                        <p:strVal val="visible"/>
                                      </p:to>
                                    </p:set>
                                    <p:animEffect transition="in" filter="wipe(left)">
                                      <p:cBhvr>
                                        <p:cTn id="92" dur="500"/>
                                        <p:tgtEl>
                                          <p:spTgt spid="482328">
                                            <p:txEl>
                                              <p:pRg st="2" end="2"/>
                                            </p:txEl>
                                          </p:spTgt>
                                        </p:tgtEl>
                                      </p:cBhvr>
                                    </p:animEffect>
                                  </p:childTnLst>
                                </p:cTn>
                              </p:par>
                            </p:childTnLst>
                          </p:cTn>
                        </p:par>
                        <p:par>
                          <p:cTn id="93" fill="hold">
                            <p:stCondLst>
                              <p:cond delay="500"/>
                            </p:stCondLst>
                            <p:childTnLst>
                              <p:par>
                                <p:cTn id="94" presetID="22" presetClass="entr" presetSubtype="2"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righ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8" grpId="0"/>
      <p:bldP spid="482309" grpId="0"/>
      <p:bldP spid="482310" grpId="0"/>
      <p:bldP spid="482311" grpId="0"/>
      <p:bldP spid="482323" grpId="0"/>
      <p:bldP spid="482325" grpId="0"/>
      <p:bldP spid="482327" grpId="0"/>
      <p:bldP spid="482328" grpId="0" uiExpand="1" build="p"/>
      <p:bldP spid="482331" grpId="0"/>
      <p:bldP spid="482333" grpId="0" animBg="1"/>
      <p:bldP spid="18" grpId="0"/>
      <p:bldP spid="19" grpId="0" animBg="1"/>
      <p:bldP spid="20" grpId="0" animBg="1"/>
      <p:bldP spid="21" grpId="0" animBg="1"/>
      <p:bldP spid="22" grpId="0" animBg="1"/>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en-US" altLang="zh-TW" dirty="0"/>
              <a:t>Review: Dirac delta function in multi-dimension</a:t>
            </a:r>
            <a:endParaRPr lang="zh-TW" altLang="en-US" dirty="0"/>
          </a:p>
        </p:txBody>
      </p:sp>
      <p:cxnSp>
        <p:nvCxnSpPr>
          <p:cNvPr id="6" name="直線接點 5"/>
          <p:cNvCxnSpPr/>
          <p:nvPr/>
        </p:nvCxnSpPr>
        <p:spPr bwMode="auto">
          <a:xfrm>
            <a:off x="6096000" y="764704"/>
            <a:ext cx="0" cy="4356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aphicFrame>
        <p:nvGraphicFramePr>
          <p:cNvPr id="7" name="Object 21"/>
          <p:cNvGraphicFramePr>
            <a:graphicFrameLocks noChangeAspect="1"/>
          </p:cNvGraphicFramePr>
          <p:nvPr>
            <p:extLst>
              <p:ext uri="{D42A27DB-BD31-4B8C-83A1-F6EECF244321}">
                <p14:modId xmlns:p14="http://schemas.microsoft.com/office/powerpoint/2010/main" val="3489898172"/>
              </p:ext>
            </p:extLst>
          </p:nvPr>
        </p:nvGraphicFramePr>
        <p:xfrm>
          <a:off x="6536478" y="1546311"/>
          <a:ext cx="2743200" cy="914400"/>
        </p:xfrm>
        <a:graphic>
          <a:graphicData uri="http://schemas.openxmlformats.org/presentationml/2006/ole">
            <mc:AlternateContent xmlns:mc="http://schemas.openxmlformats.org/markup-compatibility/2006">
              <mc:Choice xmlns:v="urn:schemas-microsoft-com:vml" Requires="v">
                <p:oleObj spid="_x0000_s1146907" name="方程式" r:id="rId4" imgW="1371600" imgH="457200" progId="Equation.3">
                  <p:embed/>
                </p:oleObj>
              </mc:Choice>
              <mc:Fallback>
                <p:oleObj name="方程式" r:id="rId4" imgW="1371600" imgH="457200" progId="Equation.3">
                  <p:embed/>
                  <p:pic>
                    <p:nvPicPr>
                      <p:cNvPr id="0" name=""/>
                      <p:cNvPicPr>
                        <a:picLocks noChangeAspect="1" noChangeArrowheads="1"/>
                      </p:cNvPicPr>
                      <p:nvPr/>
                    </p:nvPicPr>
                    <p:blipFill>
                      <a:blip r:embed="rId5"/>
                      <a:srcRect/>
                      <a:stretch>
                        <a:fillRect/>
                      </a:stretch>
                    </p:blipFill>
                    <p:spPr bwMode="auto">
                      <a:xfrm>
                        <a:off x="6536478" y="1546311"/>
                        <a:ext cx="2743200" cy="914400"/>
                      </a:xfrm>
                      <a:prstGeom prst="rect">
                        <a:avLst/>
                      </a:prstGeom>
                      <a:solidFill>
                        <a:srgbClr val="CCECFF"/>
                      </a:solidFill>
                      <a:ln>
                        <a:noFill/>
                      </a:ln>
                      <a:effectLst/>
                      <a:extLst/>
                    </p:spPr>
                  </p:pic>
                </p:oleObj>
              </mc:Fallback>
            </mc:AlternateContent>
          </a:graphicData>
        </a:graphic>
      </p:graphicFrame>
      <p:graphicFrame>
        <p:nvGraphicFramePr>
          <p:cNvPr id="8" name="Object 22"/>
          <p:cNvGraphicFramePr>
            <a:graphicFrameLocks noChangeAspect="1"/>
          </p:cNvGraphicFramePr>
          <p:nvPr>
            <p:extLst>
              <p:ext uri="{D42A27DB-BD31-4B8C-83A1-F6EECF244321}">
                <p14:modId xmlns:p14="http://schemas.microsoft.com/office/powerpoint/2010/main" val="3394411688"/>
              </p:ext>
            </p:extLst>
          </p:nvPr>
        </p:nvGraphicFramePr>
        <p:xfrm>
          <a:off x="6482973" y="2521514"/>
          <a:ext cx="3546396" cy="693252"/>
        </p:xfrm>
        <a:graphic>
          <a:graphicData uri="http://schemas.openxmlformats.org/presentationml/2006/ole">
            <mc:AlternateContent xmlns:mc="http://schemas.openxmlformats.org/markup-compatibility/2006">
              <mc:Choice xmlns:v="urn:schemas-microsoft-com:vml" Requires="v">
                <p:oleObj spid="_x0000_s1146908" name="方程式" r:id="rId6" imgW="1688760" imgH="330120" progId="Equation.3">
                  <p:embed/>
                </p:oleObj>
              </mc:Choice>
              <mc:Fallback>
                <p:oleObj name="方程式" r:id="rId6" imgW="1688760" imgH="330120" progId="Equation.3">
                  <p:embed/>
                  <p:pic>
                    <p:nvPicPr>
                      <p:cNvPr id="0" name=""/>
                      <p:cNvPicPr>
                        <a:picLocks noChangeAspect="1" noChangeArrowheads="1"/>
                      </p:cNvPicPr>
                      <p:nvPr/>
                    </p:nvPicPr>
                    <p:blipFill>
                      <a:blip r:embed="rId7"/>
                      <a:srcRect/>
                      <a:stretch>
                        <a:fillRect/>
                      </a:stretch>
                    </p:blipFill>
                    <p:spPr bwMode="auto">
                      <a:xfrm>
                        <a:off x="6482973" y="2521514"/>
                        <a:ext cx="3546396" cy="693252"/>
                      </a:xfrm>
                      <a:prstGeom prst="rect">
                        <a:avLst/>
                      </a:prstGeom>
                      <a:solidFill>
                        <a:srgbClr val="FFCCFF"/>
                      </a:solidFill>
                      <a:ln>
                        <a:noFill/>
                      </a:ln>
                      <a:effectLst/>
                      <a:extLst/>
                    </p:spPr>
                  </p:pic>
                </p:oleObj>
              </mc:Fallback>
            </mc:AlternateContent>
          </a:graphicData>
        </a:graphic>
      </p:graphicFrame>
      <p:sp>
        <p:nvSpPr>
          <p:cNvPr id="9" name="Text Box 27"/>
          <p:cNvSpPr txBox="1">
            <a:spLocks noChangeArrowheads="1"/>
          </p:cNvSpPr>
          <p:nvPr/>
        </p:nvSpPr>
        <p:spPr bwMode="auto">
          <a:xfrm>
            <a:off x="6127668" y="692697"/>
            <a:ext cx="3623813" cy="830997"/>
          </a:xfrm>
          <a:prstGeom prst="rect">
            <a:avLst/>
          </a:prstGeom>
          <a:noFill/>
          <a:ln>
            <a:noFill/>
          </a:ln>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85738" indent="-185738">
              <a:buSzPct val="120000"/>
              <a:buFont typeface="Arial" panose="020B0604020202020204" pitchFamily="34" charset="0"/>
              <a:buChar char="•"/>
            </a:pPr>
            <a:r>
              <a:rPr lang="en-US" altLang="zh-TW" dirty="0"/>
              <a:t>intuitive definition of </a:t>
            </a:r>
            <a:r>
              <a:rPr lang="en-US" altLang="zh-TW" i="1" dirty="0">
                <a:sym typeface="Symbol" panose="05050102010706020507" pitchFamily="18" charset="2"/>
              </a:rPr>
              <a:t></a:t>
            </a:r>
            <a:r>
              <a:rPr lang="en-US" altLang="zh-TW" sz="1000" i="1" dirty="0">
                <a:sym typeface="Symbol" panose="05050102010706020507" pitchFamily="18" charset="2"/>
              </a:rPr>
              <a:t> </a:t>
            </a:r>
            <a:r>
              <a:rPr lang="en-US" altLang="zh-TW" dirty="0">
                <a:sym typeface="Symbol" panose="05050102010706020507" pitchFamily="18" charset="2"/>
              </a:rPr>
              <a:t>(</a:t>
            </a:r>
            <a:r>
              <a:rPr lang="en-US" altLang="zh-TW" i="1" dirty="0">
                <a:sym typeface="Symbol" panose="05050102010706020507" pitchFamily="18" charset="2"/>
              </a:rPr>
              <a:t>x</a:t>
            </a:r>
            <a:r>
              <a:rPr lang="en-US" altLang="zh-TW" dirty="0">
                <a:sym typeface="Symbol" panose="05050102010706020507" pitchFamily="18" charset="2"/>
              </a:rPr>
              <a:t>) </a:t>
            </a:r>
            <a:r>
              <a:rPr lang="en-US" altLang="zh-TW" dirty="0"/>
              <a:t>in 1-dimension:</a:t>
            </a:r>
          </a:p>
        </p:txBody>
      </p:sp>
      <p:graphicFrame>
        <p:nvGraphicFramePr>
          <p:cNvPr id="10" name="Object 21"/>
          <p:cNvGraphicFramePr>
            <a:graphicFrameLocks noChangeAspect="1"/>
          </p:cNvGraphicFramePr>
          <p:nvPr>
            <p:extLst>
              <p:ext uri="{D42A27DB-BD31-4B8C-83A1-F6EECF244321}">
                <p14:modId xmlns:p14="http://schemas.microsoft.com/office/powerpoint/2010/main" val="3268750008"/>
              </p:ext>
            </p:extLst>
          </p:nvPr>
        </p:nvGraphicFramePr>
        <p:xfrm>
          <a:off x="798308" y="1447589"/>
          <a:ext cx="2971440" cy="964800"/>
        </p:xfrm>
        <a:graphic>
          <a:graphicData uri="http://schemas.openxmlformats.org/presentationml/2006/ole">
            <mc:AlternateContent xmlns:mc="http://schemas.openxmlformats.org/markup-compatibility/2006">
              <mc:Choice xmlns:v="urn:schemas-microsoft-com:vml" Requires="v">
                <p:oleObj spid="_x0000_s1146909" name="方程式" r:id="rId8" imgW="1485720" imgH="482400" progId="Equation.3">
                  <p:embed/>
                </p:oleObj>
              </mc:Choice>
              <mc:Fallback>
                <p:oleObj name="方程式" r:id="rId8" imgW="1485720" imgH="482400" progId="Equation.3">
                  <p:embed/>
                  <p:pic>
                    <p:nvPicPr>
                      <p:cNvPr id="0" name=""/>
                      <p:cNvPicPr>
                        <a:picLocks noChangeAspect="1" noChangeArrowheads="1"/>
                      </p:cNvPicPr>
                      <p:nvPr/>
                    </p:nvPicPr>
                    <p:blipFill>
                      <a:blip r:embed="rId9"/>
                      <a:srcRect/>
                      <a:stretch>
                        <a:fillRect/>
                      </a:stretch>
                    </p:blipFill>
                    <p:spPr bwMode="auto">
                      <a:xfrm>
                        <a:off x="798308" y="1447589"/>
                        <a:ext cx="2971440" cy="964800"/>
                      </a:xfrm>
                      <a:prstGeom prst="rect">
                        <a:avLst/>
                      </a:prstGeom>
                      <a:solidFill>
                        <a:srgbClr val="FFFF00"/>
                      </a:solidFill>
                      <a:ln>
                        <a:noFill/>
                      </a:ln>
                      <a:effectLst/>
                      <a:extLst/>
                    </p:spPr>
                  </p:pic>
                </p:oleObj>
              </mc:Fallback>
            </mc:AlternateContent>
          </a:graphicData>
        </a:graphic>
      </p:graphicFrame>
      <p:graphicFrame>
        <p:nvGraphicFramePr>
          <p:cNvPr id="11" name="Object 22"/>
          <p:cNvGraphicFramePr>
            <a:graphicFrameLocks noChangeAspect="1"/>
          </p:cNvGraphicFramePr>
          <p:nvPr>
            <p:extLst>
              <p:ext uri="{D42A27DB-BD31-4B8C-83A1-F6EECF244321}">
                <p14:modId xmlns:p14="http://schemas.microsoft.com/office/powerpoint/2010/main" val="333355447"/>
              </p:ext>
            </p:extLst>
          </p:nvPr>
        </p:nvGraphicFramePr>
        <p:xfrm>
          <a:off x="767408" y="2492896"/>
          <a:ext cx="3685788" cy="709758"/>
        </p:xfrm>
        <a:graphic>
          <a:graphicData uri="http://schemas.openxmlformats.org/presentationml/2006/ole">
            <mc:AlternateContent xmlns:mc="http://schemas.openxmlformats.org/markup-compatibility/2006">
              <mc:Choice xmlns:v="urn:schemas-microsoft-com:vml" Requires="v">
                <p:oleObj spid="_x0000_s1146910" name="方程式" r:id="rId10" imgW="1714320" imgH="330120" progId="Equation.3">
                  <p:embed/>
                </p:oleObj>
              </mc:Choice>
              <mc:Fallback>
                <p:oleObj name="方程式" r:id="rId10" imgW="1714320" imgH="330120" progId="Equation.3">
                  <p:embed/>
                  <p:pic>
                    <p:nvPicPr>
                      <p:cNvPr id="0" name=""/>
                      <p:cNvPicPr>
                        <a:picLocks noChangeAspect="1" noChangeArrowheads="1"/>
                      </p:cNvPicPr>
                      <p:nvPr/>
                    </p:nvPicPr>
                    <p:blipFill>
                      <a:blip r:embed="rId11"/>
                      <a:srcRect/>
                      <a:stretch>
                        <a:fillRect/>
                      </a:stretch>
                    </p:blipFill>
                    <p:spPr bwMode="auto">
                      <a:xfrm>
                        <a:off x="767408" y="2492896"/>
                        <a:ext cx="3685788" cy="709758"/>
                      </a:xfrm>
                      <a:prstGeom prst="rect">
                        <a:avLst/>
                      </a:prstGeom>
                      <a:solidFill>
                        <a:srgbClr val="99FF99"/>
                      </a:solidFill>
                      <a:ln>
                        <a:noFill/>
                      </a:ln>
                      <a:effectLst/>
                      <a:extLst/>
                    </p:spPr>
                  </p:pic>
                </p:oleObj>
              </mc:Fallback>
            </mc:AlternateContent>
          </a:graphicData>
        </a:graphic>
      </p:graphicFrame>
      <p:sp>
        <p:nvSpPr>
          <p:cNvPr id="12" name="Text Box 27"/>
          <p:cNvSpPr txBox="1">
            <a:spLocks noChangeArrowheads="1"/>
          </p:cNvSpPr>
          <p:nvPr/>
        </p:nvSpPr>
        <p:spPr bwMode="auto">
          <a:xfrm>
            <a:off x="108336" y="4202750"/>
            <a:ext cx="6059672" cy="430887"/>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solidFill>
                  <a:srgbClr val="0000CC"/>
                </a:solidFill>
              </a:rPr>
              <a:t>Dirac delta function in Cartesian coordinate system:</a:t>
            </a:r>
            <a:endParaRPr lang="en-US" altLang="zh-TW" sz="2200" i="1" dirty="0">
              <a:solidFill>
                <a:srgbClr val="0000CC"/>
              </a:solidFill>
            </a:endParaRPr>
          </a:p>
        </p:txBody>
      </p:sp>
      <p:graphicFrame>
        <p:nvGraphicFramePr>
          <p:cNvPr id="13" name="Object 22"/>
          <p:cNvGraphicFramePr>
            <a:graphicFrameLocks noChangeAspect="1"/>
          </p:cNvGraphicFramePr>
          <p:nvPr>
            <p:extLst>
              <p:ext uri="{D42A27DB-BD31-4B8C-83A1-F6EECF244321}">
                <p14:modId xmlns:p14="http://schemas.microsoft.com/office/powerpoint/2010/main" val="712930945"/>
              </p:ext>
            </p:extLst>
          </p:nvPr>
        </p:nvGraphicFramePr>
        <p:xfrm>
          <a:off x="1385459" y="4769944"/>
          <a:ext cx="1801872" cy="436536"/>
        </p:xfrm>
        <a:graphic>
          <a:graphicData uri="http://schemas.openxmlformats.org/presentationml/2006/ole">
            <mc:AlternateContent xmlns:mc="http://schemas.openxmlformats.org/markup-compatibility/2006">
              <mc:Choice xmlns:v="urn:schemas-microsoft-com:vml" Requires="v">
                <p:oleObj spid="_x0000_s1146911" name="方程式" r:id="rId12" imgW="838080" imgH="203040" progId="Equation.3">
                  <p:embed/>
                </p:oleObj>
              </mc:Choice>
              <mc:Fallback>
                <p:oleObj name="方程式" r:id="rId12" imgW="838080" imgH="203040" progId="Equation.3">
                  <p:embed/>
                  <p:pic>
                    <p:nvPicPr>
                      <p:cNvPr id="0" name=""/>
                      <p:cNvPicPr>
                        <a:picLocks noChangeAspect="1" noChangeArrowheads="1"/>
                      </p:cNvPicPr>
                      <p:nvPr/>
                    </p:nvPicPr>
                    <p:blipFill>
                      <a:blip r:embed="rId13"/>
                      <a:srcRect/>
                      <a:stretch>
                        <a:fillRect/>
                      </a:stretch>
                    </p:blipFill>
                    <p:spPr bwMode="auto">
                      <a:xfrm>
                        <a:off x="1385459" y="4769944"/>
                        <a:ext cx="1801872" cy="436536"/>
                      </a:xfrm>
                      <a:prstGeom prst="rect">
                        <a:avLst/>
                      </a:prstGeom>
                      <a:noFill/>
                      <a:ln>
                        <a:noFill/>
                      </a:ln>
                      <a:effectLst/>
                      <a:extLst/>
                    </p:spPr>
                  </p:pic>
                </p:oleObj>
              </mc:Fallback>
            </mc:AlternateContent>
          </a:graphicData>
        </a:graphic>
      </p:graphicFrame>
      <p:sp>
        <p:nvSpPr>
          <p:cNvPr id="14" name="AutoShape 29"/>
          <p:cNvSpPr>
            <a:spLocks noChangeArrowheads="1"/>
          </p:cNvSpPr>
          <p:nvPr/>
        </p:nvSpPr>
        <p:spPr bwMode="auto">
          <a:xfrm>
            <a:off x="753537" y="6178570"/>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aphicFrame>
        <p:nvGraphicFramePr>
          <p:cNvPr id="15" name="Object 19"/>
          <p:cNvGraphicFramePr>
            <a:graphicFrameLocks noChangeAspect="1"/>
          </p:cNvGraphicFramePr>
          <p:nvPr>
            <p:extLst>
              <p:ext uri="{D42A27DB-BD31-4B8C-83A1-F6EECF244321}">
                <p14:modId xmlns:p14="http://schemas.microsoft.com/office/powerpoint/2010/main" val="1820116000"/>
              </p:ext>
            </p:extLst>
          </p:nvPr>
        </p:nvGraphicFramePr>
        <p:xfrm>
          <a:off x="1203912" y="6011395"/>
          <a:ext cx="4041054" cy="491490"/>
        </p:xfrm>
        <a:graphic>
          <a:graphicData uri="http://schemas.openxmlformats.org/presentationml/2006/ole">
            <mc:AlternateContent xmlns:mc="http://schemas.openxmlformats.org/markup-compatibility/2006">
              <mc:Choice xmlns:v="urn:schemas-microsoft-com:vml" Requires="v">
                <p:oleObj spid="_x0000_s1146912" name="Equation" r:id="rId14" imgW="1879560" imgH="228600" progId="Equation.3">
                  <p:embed/>
                </p:oleObj>
              </mc:Choice>
              <mc:Fallback>
                <p:oleObj name="Equation" r:id="rId14" imgW="1879560" imgH="228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r="-1149"/>
                      <a:stretch>
                        <a:fillRect/>
                      </a:stretch>
                    </p:blipFill>
                    <p:spPr bwMode="auto">
                      <a:xfrm>
                        <a:off x="1203912" y="6011395"/>
                        <a:ext cx="4041054" cy="491490"/>
                      </a:xfrm>
                      <a:prstGeom prst="rect">
                        <a:avLst/>
                      </a:prstGeom>
                      <a:solidFill>
                        <a:srgbClr val="FFFF00"/>
                      </a:solidFill>
                    </p:spPr>
                  </p:pic>
                </p:oleObj>
              </mc:Fallback>
            </mc:AlternateContent>
          </a:graphicData>
        </a:graphic>
      </p:graphicFrame>
      <p:graphicFrame>
        <p:nvGraphicFramePr>
          <p:cNvPr id="16" name="Object 30"/>
          <p:cNvGraphicFramePr>
            <a:graphicFrameLocks noChangeAspect="1"/>
          </p:cNvGraphicFramePr>
          <p:nvPr>
            <p:extLst>
              <p:ext uri="{D42A27DB-BD31-4B8C-83A1-F6EECF244321}">
                <p14:modId xmlns:p14="http://schemas.microsoft.com/office/powerpoint/2010/main" val="1085692181"/>
              </p:ext>
            </p:extLst>
          </p:nvPr>
        </p:nvGraphicFramePr>
        <p:xfrm>
          <a:off x="5146025" y="6001811"/>
          <a:ext cx="1228338" cy="491490"/>
        </p:xfrm>
        <a:graphic>
          <a:graphicData uri="http://schemas.openxmlformats.org/presentationml/2006/ole">
            <mc:AlternateContent xmlns:mc="http://schemas.openxmlformats.org/markup-compatibility/2006">
              <mc:Choice xmlns:v="urn:schemas-microsoft-com:vml" Requires="v">
                <p:oleObj spid="_x0000_s1146913" name="方程式" r:id="rId16" imgW="571320" imgH="228600" progId="Equation.3">
                  <p:embed/>
                </p:oleObj>
              </mc:Choice>
              <mc:Fallback>
                <p:oleObj name="方程式" r:id="rId16" imgW="571320" imgH="228600" progId="Equation.3">
                  <p:embed/>
                  <p:pic>
                    <p:nvPicPr>
                      <p:cNvPr id="0" name=""/>
                      <p:cNvPicPr>
                        <a:picLocks noChangeAspect="1" noChangeArrowheads="1"/>
                      </p:cNvPicPr>
                      <p:nvPr/>
                    </p:nvPicPr>
                    <p:blipFill>
                      <a:blip r:embed="rId17"/>
                      <a:srcRect r="-1149"/>
                      <a:stretch>
                        <a:fillRect/>
                      </a:stretch>
                    </p:blipFill>
                    <p:spPr bwMode="auto">
                      <a:xfrm>
                        <a:off x="5146025" y="6001811"/>
                        <a:ext cx="1228338" cy="491490"/>
                      </a:xfrm>
                      <a:prstGeom prst="rect">
                        <a:avLst/>
                      </a:prstGeom>
                      <a:solidFill>
                        <a:srgbClr val="FFFF00"/>
                      </a:solidFill>
                    </p:spPr>
                  </p:pic>
                </p:oleObj>
              </mc:Fallback>
            </mc:AlternateContent>
          </a:graphicData>
        </a:graphic>
      </p:graphicFrame>
      <p:graphicFrame>
        <p:nvGraphicFramePr>
          <p:cNvPr id="17" name="物件 16"/>
          <p:cNvGraphicFramePr>
            <a:graphicFrameLocks noChangeAspect="1"/>
          </p:cNvGraphicFramePr>
          <p:nvPr>
            <p:extLst>
              <p:ext uri="{D42A27DB-BD31-4B8C-83A1-F6EECF244321}">
                <p14:modId xmlns:p14="http://schemas.microsoft.com/office/powerpoint/2010/main" val="2773815870"/>
              </p:ext>
            </p:extLst>
          </p:nvPr>
        </p:nvGraphicFramePr>
        <p:xfrm>
          <a:off x="1149764" y="5240482"/>
          <a:ext cx="3303432" cy="627714"/>
        </p:xfrm>
        <a:graphic>
          <a:graphicData uri="http://schemas.openxmlformats.org/presentationml/2006/ole">
            <mc:AlternateContent xmlns:mc="http://schemas.openxmlformats.org/markup-compatibility/2006">
              <mc:Choice xmlns:v="urn:schemas-microsoft-com:vml" Requires="v">
                <p:oleObj spid="_x0000_s1146914" name="方程式" r:id="rId18" imgW="1536480" imgH="291960" progId="Equation.3">
                  <p:embed/>
                </p:oleObj>
              </mc:Choice>
              <mc:Fallback>
                <p:oleObj name="方程式" r:id="rId18" imgW="1536480" imgH="291960" progId="Equation.3">
                  <p:embed/>
                  <p:pic>
                    <p:nvPicPr>
                      <p:cNvPr id="0" name=""/>
                      <p:cNvPicPr>
                        <a:picLocks noChangeArrowheads="1"/>
                      </p:cNvPicPr>
                      <p:nvPr/>
                    </p:nvPicPr>
                    <p:blipFill>
                      <a:blip r:embed="rId19"/>
                      <a:srcRect r="-3186"/>
                      <a:stretch>
                        <a:fillRect/>
                      </a:stretch>
                    </p:blipFill>
                    <p:spPr bwMode="auto">
                      <a:xfrm>
                        <a:off x="1149764" y="5240482"/>
                        <a:ext cx="3303432" cy="627714"/>
                      </a:xfrm>
                      <a:prstGeom prst="rect">
                        <a:avLst/>
                      </a:prstGeom>
                      <a:noFill/>
                      <a:ln>
                        <a:noFill/>
                      </a:ln>
                      <a:extLst/>
                    </p:spPr>
                  </p:pic>
                </p:oleObj>
              </mc:Fallback>
            </mc:AlternateContent>
          </a:graphicData>
        </a:graphic>
      </p:graphicFrame>
      <p:sp>
        <p:nvSpPr>
          <p:cNvPr id="20" name="Text Box 27"/>
          <p:cNvSpPr txBox="1">
            <a:spLocks noChangeArrowheads="1"/>
          </p:cNvSpPr>
          <p:nvPr/>
        </p:nvSpPr>
        <p:spPr bwMode="auto">
          <a:xfrm>
            <a:off x="292514" y="663815"/>
            <a:ext cx="3685786" cy="830997"/>
          </a:xfrm>
          <a:prstGeom prst="rect">
            <a:avLst/>
          </a:prstGeom>
          <a:noFill/>
          <a:ln>
            <a:noFill/>
          </a:ln>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85738" indent="-185738">
              <a:buSzPct val="120000"/>
              <a:buFont typeface="Arial" panose="020B0604020202020204" pitchFamily="34" charset="0"/>
              <a:buChar char="•"/>
            </a:pPr>
            <a:r>
              <a:rPr lang="en-US" altLang="zh-TW" dirty="0"/>
              <a:t>intuitive definition of </a:t>
            </a:r>
            <a:r>
              <a:rPr lang="en-US" altLang="zh-TW" i="1" dirty="0">
                <a:sym typeface="Symbol" panose="05050102010706020507" pitchFamily="18" charset="2"/>
              </a:rPr>
              <a:t></a:t>
            </a:r>
            <a:r>
              <a:rPr lang="en-US" altLang="zh-TW" sz="1000" i="1" dirty="0">
                <a:sym typeface="Symbol" panose="05050102010706020507" pitchFamily="18" charset="2"/>
              </a:rPr>
              <a:t> </a:t>
            </a:r>
            <a:r>
              <a:rPr lang="en-US" altLang="zh-TW" dirty="0">
                <a:sym typeface="Symbol" panose="05050102010706020507" pitchFamily="18" charset="2"/>
              </a:rPr>
              <a:t>(</a:t>
            </a:r>
            <a:r>
              <a:rPr lang="en-US" altLang="zh-TW" b="1" dirty="0">
                <a:sym typeface="Symbol" panose="05050102010706020507" pitchFamily="18" charset="2"/>
              </a:rPr>
              <a:t>x</a:t>
            </a:r>
            <a:r>
              <a:rPr lang="en-US" altLang="zh-TW" dirty="0">
                <a:sym typeface="Symbol" panose="05050102010706020507" pitchFamily="18" charset="2"/>
              </a:rPr>
              <a:t>)</a:t>
            </a:r>
            <a:r>
              <a:rPr lang="en-US" altLang="zh-TW" i="1" dirty="0">
                <a:sym typeface="Symbol" panose="05050102010706020507" pitchFamily="18" charset="2"/>
              </a:rPr>
              <a:t> </a:t>
            </a:r>
            <a:r>
              <a:rPr lang="en-US" altLang="zh-TW" dirty="0"/>
              <a:t>in 2 or 3-dimension:</a:t>
            </a:r>
          </a:p>
        </p:txBody>
      </p:sp>
      <p:sp>
        <p:nvSpPr>
          <p:cNvPr id="2" name="投影片編號版面配置區 1"/>
          <p:cNvSpPr>
            <a:spLocks noGrp="1"/>
          </p:cNvSpPr>
          <p:nvPr>
            <p:ph type="sldNum" sz="quarter" idx="10"/>
          </p:nvPr>
        </p:nvSpPr>
        <p:spPr/>
        <p:txBody>
          <a:bodyPr/>
          <a:lstStyle/>
          <a:p>
            <a:pPr>
              <a:defRPr/>
            </a:pPr>
            <a:fld id="{F4C3976D-8D47-445A-BD61-2F2C1E2596C6}" type="slidenum">
              <a:rPr lang="en-US" altLang="zh-TW" smtClean="0">
                <a:solidFill>
                  <a:srgbClr val="FFFFFF">
                    <a:lumMod val="85000"/>
                  </a:srgbClr>
                </a:solidFill>
              </a:rPr>
              <a:pPr>
                <a:defRPr/>
              </a:pPr>
              <a:t>21</a:t>
            </a:fld>
            <a:endParaRPr lang="en-US" altLang="zh-TW" dirty="0">
              <a:solidFill>
                <a:srgbClr val="FFFFFF">
                  <a:lumMod val="85000"/>
                </a:srgbClr>
              </a:solidFill>
            </a:endParaRPr>
          </a:p>
        </p:txBody>
      </p:sp>
      <p:grpSp>
        <p:nvGrpSpPr>
          <p:cNvPr id="27" name="群組 26"/>
          <p:cNvGrpSpPr/>
          <p:nvPr/>
        </p:nvGrpSpPr>
        <p:grpSpPr>
          <a:xfrm>
            <a:off x="10194159" y="836712"/>
            <a:ext cx="1662481" cy="872508"/>
            <a:chOff x="1395485" y="2309184"/>
            <a:chExt cx="1662481" cy="872508"/>
          </a:xfrm>
        </p:grpSpPr>
        <p:sp>
          <p:nvSpPr>
            <p:cNvPr id="28" name="Line 7"/>
            <p:cNvSpPr>
              <a:spLocks noChangeAspect="1" noChangeShapeType="1"/>
            </p:cNvSpPr>
            <p:nvPr/>
          </p:nvSpPr>
          <p:spPr bwMode="auto">
            <a:xfrm>
              <a:off x="1395485" y="2818408"/>
              <a:ext cx="1548000" cy="0"/>
            </a:xfrm>
            <a:prstGeom prst="line">
              <a:avLst/>
            </a:prstGeom>
            <a:noFill/>
            <a:ln w="28575">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zh-TW" altLang="en-US"/>
            </a:p>
          </p:txBody>
        </p:sp>
        <p:sp>
          <p:nvSpPr>
            <p:cNvPr id="29" name="Line 8"/>
            <p:cNvSpPr>
              <a:spLocks noChangeAspect="1" noChangeShapeType="1"/>
            </p:cNvSpPr>
            <p:nvPr/>
          </p:nvSpPr>
          <p:spPr bwMode="auto">
            <a:xfrm flipV="1">
              <a:off x="1550050" y="2391757"/>
              <a:ext cx="0" cy="468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30" name="Object 9"/>
            <p:cNvGraphicFramePr>
              <a:graphicFrameLocks noChangeAspect="1"/>
            </p:cNvGraphicFramePr>
            <p:nvPr>
              <p:extLst>
                <p:ext uri="{D42A27DB-BD31-4B8C-83A1-F6EECF244321}">
                  <p14:modId xmlns:p14="http://schemas.microsoft.com/office/powerpoint/2010/main" val="3995438887"/>
                </p:ext>
              </p:extLst>
            </p:nvPr>
          </p:nvGraphicFramePr>
          <p:xfrm>
            <a:off x="2842542" y="2718434"/>
            <a:ext cx="215424" cy="237456"/>
          </p:xfrm>
          <a:graphic>
            <a:graphicData uri="http://schemas.openxmlformats.org/presentationml/2006/ole">
              <mc:AlternateContent xmlns:mc="http://schemas.openxmlformats.org/markup-compatibility/2006">
                <mc:Choice xmlns:v="urn:schemas-microsoft-com:vml" Requires="v">
                  <p:oleObj spid="_x0000_s1146915" name="Equation" r:id="rId20" imgW="126720" imgH="139680" progId="Equation.3">
                    <p:embed/>
                  </p:oleObj>
                </mc:Choice>
                <mc:Fallback>
                  <p:oleObj name="Equation" r:id="rId20" imgW="126720" imgH="13968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r="-2841"/>
                        <a:stretch>
                          <a:fillRect/>
                        </a:stretch>
                      </p:blipFill>
                      <p:spPr bwMode="auto">
                        <a:xfrm>
                          <a:off x="2842542" y="2718434"/>
                          <a:ext cx="215424" cy="23745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10"/>
            <p:cNvGraphicFramePr>
              <a:graphicFrameLocks noChangeAspect="1"/>
            </p:cNvGraphicFramePr>
            <p:nvPr>
              <p:extLst>
                <p:ext uri="{D42A27DB-BD31-4B8C-83A1-F6EECF244321}">
                  <p14:modId xmlns:p14="http://schemas.microsoft.com/office/powerpoint/2010/main" val="3554815232"/>
                </p:ext>
              </p:extLst>
            </p:nvPr>
          </p:nvGraphicFramePr>
          <p:xfrm>
            <a:off x="2178106" y="2836524"/>
            <a:ext cx="215424" cy="345168"/>
          </p:xfrm>
          <a:graphic>
            <a:graphicData uri="http://schemas.openxmlformats.org/presentationml/2006/ole">
              <mc:AlternateContent xmlns:mc="http://schemas.openxmlformats.org/markup-compatibility/2006">
                <mc:Choice xmlns:v="urn:schemas-microsoft-com:vml" Requires="v">
                  <p:oleObj spid="_x0000_s1146916" name="Equation" r:id="rId22" imgW="126720" imgH="203040" progId="Equation.3">
                    <p:embed/>
                  </p:oleObj>
                </mc:Choice>
                <mc:Fallback>
                  <p:oleObj name="Equation" r:id="rId22" imgW="126720" imgH="20304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r="-2841"/>
                        <a:stretch>
                          <a:fillRect/>
                        </a:stretch>
                      </p:blipFill>
                      <p:spPr bwMode="auto">
                        <a:xfrm>
                          <a:off x="2178106" y="2836524"/>
                          <a:ext cx="215424" cy="3451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 name="Line 11"/>
            <p:cNvSpPr>
              <a:spLocks noChangeAspect="1" noChangeShapeType="1"/>
            </p:cNvSpPr>
            <p:nvPr/>
          </p:nvSpPr>
          <p:spPr bwMode="auto">
            <a:xfrm>
              <a:off x="2241635" y="2764433"/>
              <a:ext cx="0" cy="1158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3" name="Rectangle 13"/>
            <p:cNvSpPr>
              <a:spLocks noChangeArrowheads="1"/>
            </p:cNvSpPr>
            <p:nvPr/>
          </p:nvSpPr>
          <p:spPr bwMode="auto">
            <a:xfrm rot="16200000">
              <a:off x="2150361" y="2206408"/>
              <a:ext cx="46038" cy="1224000"/>
            </a:xfrm>
            <a:prstGeom prst="rect">
              <a:avLst/>
            </a:prstGeom>
            <a:solidFill>
              <a:srgbClr val="00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TW" altLang="en-US"/>
            </a:p>
          </p:txBody>
        </p:sp>
        <p:sp>
          <p:nvSpPr>
            <p:cNvPr id="34" name="Line 44"/>
            <p:cNvSpPr>
              <a:spLocks noChangeShapeType="1"/>
            </p:cNvSpPr>
            <p:nvPr/>
          </p:nvSpPr>
          <p:spPr bwMode="auto">
            <a:xfrm flipH="1">
              <a:off x="2240536" y="2309184"/>
              <a:ext cx="4763" cy="504000"/>
            </a:xfrm>
            <a:prstGeom prst="line">
              <a:avLst/>
            </a:prstGeom>
            <a:noFill/>
            <a:ln w="57150">
              <a:solidFill>
                <a:srgbClr val="0066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35" name="AutoShape 29"/>
          <p:cNvSpPr>
            <a:spLocks noChangeArrowheads="1"/>
          </p:cNvSpPr>
          <p:nvPr/>
        </p:nvSpPr>
        <p:spPr bwMode="auto">
          <a:xfrm>
            <a:off x="6168008" y="3652184"/>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aphicFrame>
        <p:nvGraphicFramePr>
          <p:cNvPr id="36" name="Object 23"/>
          <p:cNvGraphicFramePr>
            <a:graphicFrameLocks noChangeAspect="1"/>
          </p:cNvGraphicFramePr>
          <p:nvPr>
            <p:extLst>
              <p:ext uri="{D42A27DB-BD31-4B8C-83A1-F6EECF244321}">
                <p14:modId xmlns:p14="http://schemas.microsoft.com/office/powerpoint/2010/main" val="4135636111"/>
              </p:ext>
            </p:extLst>
          </p:nvPr>
        </p:nvGraphicFramePr>
        <p:xfrm>
          <a:off x="6456040" y="3284984"/>
          <a:ext cx="4572000" cy="914400"/>
        </p:xfrm>
        <a:graphic>
          <a:graphicData uri="http://schemas.openxmlformats.org/presentationml/2006/ole">
            <mc:AlternateContent xmlns:mc="http://schemas.openxmlformats.org/markup-compatibility/2006">
              <mc:Choice xmlns:v="urn:schemas-microsoft-com:vml" Requires="v">
                <p:oleObj spid="_x0000_s1146917" name="方程式" r:id="rId24" imgW="2286000" imgH="457200" progId="Equation.3">
                  <p:embed/>
                </p:oleObj>
              </mc:Choice>
              <mc:Fallback>
                <p:oleObj name="方程式" r:id="rId24" imgW="2286000" imgH="457200" progId="Equation.3">
                  <p:embed/>
                  <p:pic>
                    <p:nvPicPr>
                      <p:cNvPr id="0" name=""/>
                      <p:cNvPicPr>
                        <a:picLocks noChangeAspect="1" noChangeArrowheads="1"/>
                      </p:cNvPicPr>
                      <p:nvPr/>
                    </p:nvPicPr>
                    <p:blipFill>
                      <a:blip r:embed="rId25"/>
                      <a:srcRect/>
                      <a:stretch>
                        <a:fillRect/>
                      </a:stretch>
                    </p:blipFill>
                    <p:spPr bwMode="auto">
                      <a:xfrm>
                        <a:off x="6456040" y="3284984"/>
                        <a:ext cx="4572000" cy="914400"/>
                      </a:xfrm>
                      <a:prstGeom prst="rect">
                        <a:avLst/>
                      </a:prstGeom>
                      <a:noFill/>
                      <a:ln w="19050">
                        <a:noFill/>
                      </a:ln>
                      <a:effectLst/>
                      <a:extLst/>
                    </p:spPr>
                  </p:pic>
                </p:oleObj>
              </mc:Fallback>
            </mc:AlternateContent>
          </a:graphicData>
        </a:graphic>
      </p:graphicFrame>
      <p:sp>
        <p:nvSpPr>
          <p:cNvPr id="37" name="AutoShape 29"/>
          <p:cNvSpPr>
            <a:spLocks noChangeArrowheads="1"/>
          </p:cNvSpPr>
          <p:nvPr/>
        </p:nvSpPr>
        <p:spPr bwMode="auto">
          <a:xfrm>
            <a:off x="282395" y="3668175"/>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aphicFrame>
        <p:nvGraphicFramePr>
          <p:cNvPr id="38" name="Object 23"/>
          <p:cNvGraphicFramePr>
            <a:graphicFrameLocks noChangeAspect="1"/>
          </p:cNvGraphicFramePr>
          <p:nvPr>
            <p:extLst>
              <p:ext uri="{D42A27DB-BD31-4B8C-83A1-F6EECF244321}">
                <p14:modId xmlns:p14="http://schemas.microsoft.com/office/powerpoint/2010/main" val="920261520"/>
              </p:ext>
            </p:extLst>
          </p:nvPr>
        </p:nvGraphicFramePr>
        <p:xfrm>
          <a:off x="596397" y="3275919"/>
          <a:ext cx="4521200" cy="965200"/>
        </p:xfrm>
        <a:graphic>
          <a:graphicData uri="http://schemas.openxmlformats.org/presentationml/2006/ole">
            <mc:AlternateContent xmlns:mc="http://schemas.openxmlformats.org/markup-compatibility/2006">
              <mc:Choice xmlns:v="urn:schemas-microsoft-com:vml" Requires="v">
                <p:oleObj spid="_x0000_s1146918" name="方程式" r:id="rId26" imgW="2260440" imgH="482400" progId="Equation.3">
                  <p:embed/>
                </p:oleObj>
              </mc:Choice>
              <mc:Fallback>
                <p:oleObj name="方程式" r:id="rId26" imgW="2260440" imgH="482400" progId="Equation.3">
                  <p:embed/>
                  <p:pic>
                    <p:nvPicPr>
                      <p:cNvPr id="0" name=""/>
                      <p:cNvPicPr>
                        <a:picLocks noChangeAspect="1" noChangeArrowheads="1"/>
                      </p:cNvPicPr>
                      <p:nvPr/>
                    </p:nvPicPr>
                    <p:blipFill>
                      <a:blip r:embed="rId27"/>
                      <a:srcRect/>
                      <a:stretch>
                        <a:fillRect/>
                      </a:stretch>
                    </p:blipFill>
                    <p:spPr bwMode="auto">
                      <a:xfrm>
                        <a:off x="596397" y="3275919"/>
                        <a:ext cx="4521200" cy="965200"/>
                      </a:xfrm>
                      <a:prstGeom prst="rect">
                        <a:avLst/>
                      </a:prstGeom>
                      <a:noFill/>
                      <a:ln w="19050">
                        <a:noFill/>
                      </a:ln>
                      <a:effectLst/>
                      <a:extLst/>
                    </p:spPr>
                  </p:pic>
                </p:oleObj>
              </mc:Fallback>
            </mc:AlternateContent>
          </a:graphicData>
        </a:graphic>
      </p:graphicFrame>
      <p:sp>
        <p:nvSpPr>
          <p:cNvPr id="39" name="Text Box 27"/>
          <p:cNvSpPr txBox="1">
            <a:spLocks noChangeArrowheads="1"/>
          </p:cNvSpPr>
          <p:nvPr/>
        </p:nvSpPr>
        <p:spPr bwMode="auto">
          <a:xfrm>
            <a:off x="564213" y="4732831"/>
            <a:ext cx="816249" cy="461665"/>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since</a:t>
            </a:r>
            <a:endParaRPr lang="en-US" altLang="zh-TW" i="1" dirty="0"/>
          </a:p>
        </p:txBody>
      </p:sp>
      <p:sp>
        <p:nvSpPr>
          <p:cNvPr id="41" name="Freeform 8"/>
          <p:cNvSpPr>
            <a:spLocks noChangeAspect="1"/>
          </p:cNvSpPr>
          <p:nvPr/>
        </p:nvSpPr>
        <p:spPr bwMode="auto">
          <a:xfrm rot="5400000">
            <a:off x="4319528" y="715860"/>
            <a:ext cx="1041902" cy="1160553"/>
          </a:xfrm>
          <a:custGeom>
            <a:avLst/>
            <a:gdLst>
              <a:gd name="T0" fmla="*/ 4705 w 832"/>
              <a:gd name="T1" fmla="*/ 8432 h 964"/>
              <a:gd name="T2" fmla="*/ 1350 w 832"/>
              <a:gd name="T3" fmla="*/ 7915 h 964"/>
              <a:gd name="T4" fmla="*/ 843 w 832"/>
              <a:gd name="T5" fmla="*/ 7688 h 964"/>
              <a:gd name="T6" fmla="*/ 783 w 832"/>
              <a:gd name="T7" fmla="*/ 7521 h 964"/>
              <a:gd name="T8" fmla="*/ 381 w 832"/>
              <a:gd name="T9" fmla="*/ 7183 h 964"/>
              <a:gd name="T10" fmla="*/ 98 w 832"/>
              <a:gd name="T11" fmla="*/ 6333 h 964"/>
              <a:gd name="T12" fmla="*/ 98 w 832"/>
              <a:gd name="T13" fmla="*/ 4296 h 964"/>
              <a:gd name="T14" fmla="*/ 381 w 832"/>
              <a:gd name="T15" fmla="*/ 3163 h 964"/>
              <a:gd name="T16" fmla="*/ 728 w 832"/>
              <a:gd name="T17" fmla="*/ 2032 h 964"/>
              <a:gd name="T18" fmla="*/ 1410 w 832"/>
              <a:gd name="T19" fmla="*/ 901 h 964"/>
              <a:gd name="T20" fmla="*/ 3497 w 832"/>
              <a:gd name="T21" fmla="*/ 0 h 964"/>
              <a:gd name="T22" fmla="*/ 4247 w 832"/>
              <a:gd name="T23" fmla="*/ 56 h 964"/>
              <a:gd name="T24" fmla="*/ 5837 w 832"/>
              <a:gd name="T25" fmla="*/ 618 h 964"/>
              <a:gd name="T26" fmla="*/ 6687 w 832"/>
              <a:gd name="T27" fmla="*/ 1922 h 964"/>
              <a:gd name="T28" fmla="*/ 7255 w 832"/>
              <a:gd name="T29" fmla="*/ 3788 h 964"/>
              <a:gd name="T30" fmla="*/ 6739 w 832"/>
              <a:gd name="T31" fmla="*/ 6957 h 964"/>
              <a:gd name="T32" fmla="*/ 6407 w 832"/>
              <a:gd name="T33" fmla="*/ 7466 h 964"/>
              <a:gd name="T34" fmla="*/ 5437 w 832"/>
              <a:gd name="T35" fmla="*/ 8197 h 964"/>
              <a:gd name="T36" fmla="*/ 4705 w 832"/>
              <a:gd name="T37" fmla="*/ 8432 h 9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2"/>
              <a:gd name="T58" fmla="*/ 0 h 964"/>
              <a:gd name="T59" fmla="*/ 832 w 832"/>
              <a:gd name="T60" fmla="*/ 964 h 9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2" h="964">
                <a:moveTo>
                  <a:pt x="530" y="954"/>
                </a:moveTo>
                <a:cubicBezTo>
                  <a:pt x="409" y="919"/>
                  <a:pt x="277" y="917"/>
                  <a:pt x="152" y="896"/>
                </a:cubicBezTo>
                <a:cubicBezTo>
                  <a:pt x="139" y="892"/>
                  <a:pt x="107" y="884"/>
                  <a:pt x="95" y="870"/>
                </a:cubicBezTo>
                <a:cubicBezTo>
                  <a:pt x="91" y="865"/>
                  <a:pt x="92" y="856"/>
                  <a:pt x="88" y="851"/>
                </a:cubicBezTo>
                <a:cubicBezTo>
                  <a:pt x="76" y="836"/>
                  <a:pt x="56" y="828"/>
                  <a:pt x="43" y="813"/>
                </a:cubicBezTo>
                <a:cubicBezTo>
                  <a:pt x="21" y="788"/>
                  <a:pt x="17" y="748"/>
                  <a:pt x="11" y="717"/>
                </a:cubicBezTo>
                <a:cubicBezTo>
                  <a:pt x="7" y="611"/>
                  <a:pt x="0" y="579"/>
                  <a:pt x="11" y="486"/>
                </a:cubicBezTo>
                <a:cubicBezTo>
                  <a:pt x="16" y="443"/>
                  <a:pt x="33" y="400"/>
                  <a:pt x="43" y="358"/>
                </a:cubicBezTo>
                <a:cubicBezTo>
                  <a:pt x="56" y="301"/>
                  <a:pt x="54" y="278"/>
                  <a:pt x="82" y="230"/>
                </a:cubicBezTo>
                <a:cubicBezTo>
                  <a:pt x="94" y="178"/>
                  <a:pt x="131" y="145"/>
                  <a:pt x="159" y="102"/>
                </a:cubicBezTo>
                <a:cubicBezTo>
                  <a:pt x="182" y="28"/>
                  <a:pt x="324" y="11"/>
                  <a:pt x="395" y="0"/>
                </a:cubicBezTo>
                <a:cubicBezTo>
                  <a:pt x="423" y="2"/>
                  <a:pt x="451" y="3"/>
                  <a:pt x="479" y="6"/>
                </a:cubicBezTo>
                <a:cubicBezTo>
                  <a:pt x="532" y="12"/>
                  <a:pt x="599" y="56"/>
                  <a:pt x="658" y="70"/>
                </a:cubicBezTo>
                <a:cubicBezTo>
                  <a:pt x="689" y="122"/>
                  <a:pt x="727" y="163"/>
                  <a:pt x="754" y="218"/>
                </a:cubicBezTo>
                <a:cubicBezTo>
                  <a:pt x="787" y="285"/>
                  <a:pt x="790" y="361"/>
                  <a:pt x="818" y="429"/>
                </a:cubicBezTo>
                <a:cubicBezTo>
                  <a:pt x="832" y="531"/>
                  <a:pt x="825" y="693"/>
                  <a:pt x="760" y="787"/>
                </a:cubicBezTo>
                <a:cubicBezTo>
                  <a:pt x="752" y="814"/>
                  <a:pt x="739" y="824"/>
                  <a:pt x="722" y="845"/>
                </a:cubicBezTo>
                <a:cubicBezTo>
                  <a:pt x="685" y="890"/>
                  <a:pt x="671" y="917"/>
                  <a:pt x="613" y="928"/>
                </a:cubicBezTo>
                <a:cubicBezTo>
                  <a:pt x="577" y="952"/>
                  <a:pt x="571" y="964"/>
                  <a:pt x="530" y="954"/>
                </a:cubicBezTo>
                <a:close/>
              </a:path>
            </a:pathLst>
          </a:custGeom>
          <a:solidFill>
            <a:srgbClr val="CCCCFF"/>
          </a:solidFill>
          <a:ln w="12700">
            <a:solidFill>
              <a:schemeClr val="tx1"/>
            </a:solidFill>
            <a:round/>
            <a:headEnd/>
            <a:tailEnd/>
          </a:ln>
        </p:spPr>
        <p:txBody>
          <a:bodyPr/>
          <a:lstStyle/>
          <a:p>
            <a:pPr eaLnBrk="0" hangingPunct="0"/>
            <a:endParaRPr lang="zh-TW" altLang="en-US"/>
          </a:p>
        </p:txBody>
      </p:sp>
      <p:graphicFrame>
        <p:nvGraphicFramePr>
          <p:cNvPr id="43" name="Object 6"/>
          <p:cNvGraphicFramePr>
            <a:graphicFrameLocks noChangeAspect="1"/>
          </p:cNvGraphicFramePr>
          <p:nvPr>
            <p:extLst>
              <p:ext uri="{D42A27DB-BD31-4B8C-83A1-F6EECF244321}">
                <p14:modId xmlns:p14="http://schemas.microsoft.com/office/powerpoint/2010/main" val="3347065015"/>
              </p:ext>
            </p:extLst>
          </p:nvPr>
        </p:nvGraphicFramePr>
        <p:xfrm>
          <a:off x="4885268" y="843235"/>
          <a:ext cx="319464" cy="411480"/>
        </p:xfrm>
        <a:graphic>
          <a:graphicData uri="http://schemas.openxmlformats.org/presentationml/2006/ole">
            <mc:AlternateContent xmlns:mc="http://schemas.openxmlformats.org/markup-compatibility/2006">
              <mc:Choice xmlns:v="urn:schemas-microsoft-com:vml" Requires="v">
                <p:oleObj spid="_x0000_s1146919" name="方程式" r:id="rId28" imgW="177480" imgH="228600" progId="Equation.3">
                  <p:embed/>
                </p:oleObj>
              </mc:Choice>
              <mc:Fallback>
                <p:oleObj name="方程式" r:id="rId28" imgW="177480" imgH="228600" progId="Equation.3">
                  <p:embed/>
                  <p:pic>
                    <p:nvPicPr>
                      <p:cNvPr id="21517" name="Object 6"/>
                      <p:cNvPicPr>
                        <a:picLocks noChangeAspect="1" noChangeArrowheads="1"/>
                      </p:cNvPicPr>
                      <p:nvPr/>
                    </p:nvPicPr>
                    <p:blipFill>
                      <a:blip r:embed="rId29"/>
                      <a:srcRect r="-3111"/>
                      <a:stretch>
                        <a:fillRect/>
                      </a:stretch>
                    </p:blipFill>
                    <p:spPr bwMode="auto">
                      <a:xfrm>
                        <a:off x="4885268" y="843235"/>
                        <a:ext cx="319464" cy="41148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sp>
        <p:nvSpPr>
          <p:cNvPr id="44" name="Oval 9"/>
          <p:cNvSpPr>
            <a:spLocks noChangeArrowheads="1"/>
          </p:cNvSpPr>
          <p:nvPr/>
        </p:nvSpPr>
        <p:spPr bwMode="auto">
          <a:xfrm>
            <a:off x="4844692" y="1167333"/>
            <a:ext cx="107950" cy="107950"/>
          </a:xfrm>
          <a:prstGeom prst="ellipse">
            <a:avLst/>
          </a:prstGeom>
          <a:solidFill>
            <a:schemeClr val="tx1"/>
          </a:solidFill>
          <a:ln w="12700">
            <a:solidFill>
              <a:schemeClr val="tx1"/>
            </a:solidFill>
            <a:round/>
            <a:headEnd/>
            <a:tailEnd/>
          </a:ln>
        </p:spPr>
        <p:txBody>
          <a:bodyPr wrap="none" anchor="ctr"/>
          <a:lstStyle/>
          <a:p>
            <a:pPr eaLnBrk="0" hangingPunct="0"/>
            <a:endParaRPr lang="zh-TW" altLang="en-US"/>
          </a:p>
        </p:txBody>
      </p:sp>
      <p:sp>
        <p:nvSpPr>
          <p:cNvPr id="40" name="Text Box 27"/>
          <p:cNvSpPr txBox="1">
            <a:spLocks noChangeArrowheads="1"/>
          </p:cNvSpPr>
          <p:nvPr/>
        </p:nvSpPr>
        <p:spPr bwMode="auto">
          <a:xfrm>
            <a:off x="6672333" y="5868196"/>
            <a:ext cx="4478638" cy="646331"/>
          </a:xfrm>
          <a:prstGeom prst="rect">
            <a:avLst/>
          </a:prstGeom>
          <a:noFill/>
          <a:ln>
            <a:noFill/>
          </a:ln>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1800" dirty="0">
                <a:solidFill>
                  <a:srgbClr val="C00000"/>
                </a:solidFill>
              </a:rPr>
              <a:t>It will be slightly different in other coordinate system.</a:t>
            </a:r>
            <a:endParaRPr lang="en-US" altLang="zh-TW" sz="1800" i="1" dirty="0">
              <a:solidFill>
                <a:srgbClr val="C00000"/>
              </a:solidFill>
            </a:endParaRPr>
          </a:p>
        </p:txBody>
      </p:sp>
      <p:cxnSp>
        <p:nvCxnSpPr>
          <p:cNvPr id="5" name="直線接點 4">
            <a:extLst>
              <a:ext uri="{FF2B5EF4-FFF2-40B4-BE49-F238E27FC236}">
                <a16:creationId xmlns:a16="http://schemas.microsoft.com/office/drawing/2014/main" id="{8781BE67-939D-42DB-94BB-9AA5F4ED00A7}"/>
              </a:ext>
            </a:extLst>
          </p:cNvPr>
          <p:cNvCxnSpPr/>
          <p:nvPr/>
        </p:nvCxnSpPr>
        <p:spPr bwMode="auto">
          <a:xfrm>
            <a:off x="6096000" y="5120704"/>
            <a:ext cx="6084707"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Tree>
    <p:extLst>
      <p:ext uri="{BB962C8B-B14F-4D97-AF65-F5344CB8AC3E}">
        <p14:creationId xmlns:p14="http://schemas.microsoft.com/office/powerpoint/2010/main" val="127078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left)">
                                      <p:cBhvr>
                                        <p:cTn id="52" dur="500"/>
                                        <p:tgtEl>
                                          <p:spTgt spid="41"/>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left)">
                                      <p:cBhvr>
                                        <p:cTn id="56" dur="500"/>
                                        <p:tgtEl>
                                          <p:spTgt spid="44"/>
                                        </p:tgtEl>
                                      </p:cBhvr>
                                    </p:animEffect>
                                  </p:childTnLst>
                                </p:cTn>
                              </p:par>
                            </p:childTnLst>
                          </p:cTn>
                        </p:par>
                        <p:par>
                          <p:cTn id="57" fill="hold">
                            <p:stCondLst>
                              <p:cond delay="1500"/>
                            </p:stCondLst>
                            <p:childTnLst>
                              <p:par>
                                <p:cTn id="58" presetID="22" presetClass="entr" presetSubtype="8" fill="hold"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left)">
                                      <p:cBhvr>
                                        <p:cTn id="60" dur="500"/>
                                        <p:tgtEl>
                                          <p:spTgt spid="4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left)">
                                      <p:cBhvr>
                                        <p:cTn id="70" dur="500"/>
                                        <p:tgtEl>
                                          <p:spTgt spid="37"/>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wipe(left)">
                                      <p:cBhvr>
                                        <p:cTn id="74" dur="5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wipe(left)">
                                      <p:cBhvr>
                                        <p:cTn id="84" dur="500"/>
                                        <p:tgtEl>
                                          <p:spTgt spid="39"/>
                                        </p:tgtEl>
                                      </p:cBhvr>
                                    </p:animEffect>
                                  </p:childTnLst>
                                </p:cTn>
                              </p:par>
                            </p:childTnLst>
                          </p:cTn>
                        </p:par>
                        <p:par>
                          <p:cTn id="85" fill="hold">
                            <p:stCondLst>
                              <p:cond delay="500"/>
                            </p:stCondLst>
                            <p:childTnLst>
                              <p:par>
                                <p:cTn id="86" presetID="22" presetClass="entr" presetSubtype="8" fill="hold"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left)">
                                      <p:cBhvr>
                                        <p:cTn id="88" dur="500"/>
                                        <p:tgtEl>
                                          <p:spTgt spid="13"/>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wipe(left)">
                                      <p:cBhvr>
                                        <p:cTn id="93" dur="500"/>
                                        <p:tgtEl>
                                          <p:spTgt spid="1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wipe(left)">
                                      <p:cBhvr>
                                        <p:cTn id="98" dur="500"/>
                                        <p:tgtEl>
                                          <p:spTgt spid="14"/>
                                        </p:tgtEl>
                                      </p:cBhvr>
                                    </p:animEffect>
                                  </p:childTnLst>
                                </p:cTn>
                              </p:par>
                            </p:childTnLst>
                          </p:cTn>
                        </p:par>
                        <p:par>
                          <p:cTn id="99" fill="hold">
                            <p:stCondLst>
                              <p:cond delay="500"/>
                            </p:stCondLst>
                            <p:childTnLst>
                              <p:par>
                                <p:cTn id="100" presetID="22" presetClass="entr" presetSubtype="8" fill="hold" nodeType="after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wipe(left)">
                                      <p:cBhvr>
                                        <p:cTn id="102" dur="500"/>
                                        <p:tgtEl>
                                          <p:spTgt spid="15"/>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9" fill="hold" nodeType="clickEffect">
                                  <p:stCondLst>
                                    <p:cond delay="0"/>
                                  </p:stCondLst>
                                  <p:childTnLst>
                                    <p:set>
                                      <p:cBhvr>
                                        <p:cTn id="106" dur="1" fill="hold">
                                          <p:stCondLst>
                                            <p:cond delay="0"/>
                                          </p:stCondLst>
                                        </p:cTn>
                                        <p:tgtEl>
                                          <p:spTgt spid="16"/>
                                        </p:tgtEl>
                                        <p:attrNameLst>
                                          <p:attrName>style.visibility</p:attrName>
                                        </p:attrNameLst>
                                      </p:cBhvr>
                                      <p:to>
                                        <p:strVal val="visible"/>
                                      </p:to>
                                    </p:set>
                                    <p:anim calcmode="lin" valueType="num">
                                      <p:cBhvr additive="base">
                                        <p:cTn id="107" dur="500" fill="hold"/>
                                        <p:tgtEl>
                                          <p:spTgt spid="16"/>
                                        </p:tgtEl>
                                        <p:attrNameLst>
                                          <p:attrName>ppt_x</p:attrName>
                                        </p:attrNameLst>
                                      </p:cBhvr>
                                      <p:tavLst>
                                        <p:tav tm="0">
                                          <p:val>
                                            <p:strVal val="0-#ppt_w/2"/>
                                          </p:val>
                                        </p:tav>
                                        <p:tav tm="100000">
                                          <p:val>
                                            <p:strVal val="#ppt_x"/>
                                          </p:val>
                                        </p:tav>
                                      </p:tavLst>
                                    </p:anim>
                                    <p:anim calcmode="lin" valueType="num">
                                      <p:cBhvr additive="base">
                                        <p:cTn id="10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40"/>
                                        </p:tgtEl>
                                        <p:attrNameLst>
                                          <p:attrName>style.visibility</p:attrName>
                                        </p:attrNameLst>
                                      </p:cBhvr>
                                      <p:to>
                                        <p:strVal val="visible"/>
                                      </p:to>
                                    </p:set>
                                    <p:animEffect transition="in" filter="wipe(left)">
                                      <p:cBhvr>
                                        <p:cTn id="11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2" grpId="0"/>
      <p:bldP spid="14" grpId="0" animBg="1"/>
      <p:bldP spid="20" grpId="0"/>
      <p:bldP spid="35" grpId="0" animBg="1"/>
      <p:bldP spid="37" grpId="0" animBg="1"/>
      <p:bldP spid="39" grpId="0"/>
      <p:bldP spid="41" grpId="0" animBg="1"/>
      <p:bldP spid="44" grpId="0" animBg="1"/>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2014071" y="2826622"/>
            <a:ext cx="360040" cy="40891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19471" name="Rectangle 2"/>
          <p:cNvSpPr>
            <a:spLocks noGrp="1" noChangeArrowheads="1"/>
          </p:cNvSpPr>
          <p:nvPr>
            <p:ph type="title"/>
          </p:nvPr>
        </p:nvSpPr>
        <p:spPr/>
        <p:txBody>
          <a:bodyPr>
            <a:normAutofit/>
          </a:bodyPr>
          <a:lstStyle/>
          <a:p>
            <a:r>
              <a:rPr lang="en-US" altLang="zh-TW" dirty="0"/>
              <a:t>3.1 </a:t>
            </a:r>
            <a:r>
              <a:rPr lang="en-US" altLang="zh-TW" dirty="0">
                <a:solidFill>
                  <a:srgbClr val="C00000"/>
                </a:solidFill>
              </a:rPr>
              <a:t>Free-space</a:t>
            </a:r>
            <a:r>
              <a:rPr lang="en-US" altLang="zh-TW" dirty="0"/>
              <a:t> Green’s functions – </a:t>
            </a:r>
            <a:r>
              <a:rPr kumimoji="1" lang="en-US" altLang="zh-TW" b="1" baseline="0" dirty="0">
                <a:solidFill>
                  <a:schemeClr val="tx1"/>
                </a:solidFill>
                <a:effectLst/>
              </a:rPr>
              <a:t>Introduction</a:t>
            </a:r>
            <a:endParaRPr lang="en-US" altLang="zh-TW" dirty="0"/>
          </a:p>
        </p:txBody>
      </p:sp>
      <p:sp>
        <p:nvSpPr>
          <p:cNvPr id="19472" name="Text Box 3"/>
          <p:cNvSpPr txBox="1">
            <a:spLocks noChangeArrowheads="1"/>
          </p:cNvSpPr>
          <p:nvPr/>
        </p:nvSpPr>
        <p:spPr bwMode="auto">
          <a:xfrm>
            <a:off x="300945" y="620688"/>
            <a:ext cx="53630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Free-space Green’s function also called as</a:t>
            </a:r>
          </a:p>
          <a:p>
            <a:pPr>
              <a:buClr>
                <a:schemeClr val="accent2"/>
              </a:buClr>
              <a:buSzPct val="120000"/>
              <a:buFont typeface="Wingdings" pitchFamily="2" charset="2"/>
              <a:buNone/>
            </a:pPr>
            <a:r>
              <a:rPr lang="en-US" altLang="zh-TW" dirty="0">
                <a:solidFill>
                  <a:srgbClr val="0000CC"/>
                </a:solidFill>
              </a:rPr>
              <a:t> -- Green’s functions of </a:t>
            </a:r>
            <a:r>
              <a:rPr lang="en-US" altLang="zh-TW" dirty="0">
                <a:solidFill>
                  <a:srgbClr val="C00000"/>
                </a:solidFill>
              </a:rPr>
              <a:t>unbounded region</a:t>
            </a:r>
          </a:p>
          <a:p>
            <a:pPr>
              <a:buClr>
                <a:schemeClr val="accent2"/>
              </a:buClr>
              <a:buSzPct val="120000"/>
              <a:buFont typeface="Wingdings" pitchFamily="2" charset="2"/>
              <a:buNone/>
            </a:pPr>
            <a:r>
              <a:rPr lang="en-US" altLang="zh-TW" dirty="0">
                <a:solidFill>
                  <a:srgbClr val="0000CC"/>
                </a:solidFill>
              </a:rPr>
              <a:t> -- fundamental solutions</a:t>
            </a:r>
          </a:p>
          <a:p>
            <a:pPr>
              <a:buClr>
                <a:schemeClr val="accent2"/>
              </a:buClr>
              <a:buSzPct val="120000"/>
              <a:buFont typeface="Wingdings" pitchFamily="2" charset="2"/>
              <a:buNone/>
            </a:pPr>
            <a:r>
              <a:rPr lang="en-US" altLang="zh-TW" dirty="0">
                <a:solidFill>
                  <a:srgbClr val="0000CC"/>
                </a:solidFill>
              </a:rPr>
              <a:t> -- particular solution of DE</a:t>
            </a:r>
            <a:endParaRPr lang="en-US" altLang="zh-TW" i="1" dirty="0">
              <a:solidFill>
                <a:srgbClr val="0000CC"/>
              </a:solidFill>
            </a:endParaRPr>
          </a:p>
        </p:txBody>
      </p:sp>
      <p:sp>
        <p:nvSpPr>
          <p:cNvPr id="19473" name="Text Box 4"/>
          <p:cNvSpPr txBox="1">
            <a:spLocks noChangeArrowheads="1"/>
          </p:cNvSpPr>
          <p:nvPr/>
        </p:nvSpPr>
        <p:spPr bwMode="auto">
          <a:xfrm>
            <a:off x="695400" y="2276872"/>
            <a:ext cx="496939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 e.g. for  2D &amp; 3D </a:t>
            </a:r>
            <a:r>
              <a:rPr lang="en-US" altLang="zh-TW" dirty="0">
                <a:solidFill>
                  <a:srgbClr val="C00000"/>
                </a:solidFill>
              </a:rPr>
              <a:t>Laplace equation</a:t>
            </a:r>
            <a:endParaRPr lang="en-US" altLang="zh-TW" i="1" dirty="0">
              <a:solidFill>
                <a:srgbClr val="C00000"/>
              </a:solidFill>
            </a:endParaRPr>
          </a:p>
        </p:txBody>
      </p:sp>
      <p:graphicFrame>
        <p:nvGraphicFramePr>
          <p:cNvPr id="484357" name="Object 5"/>
          <p:cNvGraphicFramePr>
            <a:graphicFrameLocks noChangeAspect="1"/>
          </p:cNvGraphicFramePr>
          <p:nvPr>
            <p:extLst>
              <p:ext uri="{D42A27DB-BD31-4B8C-83A1-F6EECF244321}">
                <p14:modId xmlns:p14="http://schemas.microsoft.com/office/powerpoint/2010/main" val="1087224179"/>
              </p:ext>
            </p:extLst>
          </p:nvPr>
        </p:nvGraphicFramePr>
        <p:xfrm>
          <a:off x="1630122" y="2751441"/>
          <a:ext cx="2240028" cy="506520"/>
        </p:xfrm>
        <a:graphic>
          <a:graphicData uri="http://schemas.openxmlformats.org/presentationml/2006/ole">
            <mc:AlternateContent xmlns:mc="http://schemas.openxmlformats.org/markup-compatibility/2006">
              <mc:Choice xmlns:v="urn:schemas-microsoft-com:vml" Requires="v">
                <p:oleObj spid="_x0000_s1064790" name="Equation" r:id="rId4" imgW="1066680" imgH="241200" progId="Equation.3">
                  <p:embed/>
                </p:oleObj>
              </mc:Choice>
              <mc:Fallback>
                <p:oleObj name="Equation" r:id="rId4" imgW="106668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0122" y="2751441"/>
                        <a:ext cx="2240028" cy="50652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sp>
        <p:nvSpPr>
          <p:cNvPr id="19474" name="Freeform 6"/>
          <p:cNvSpPr>
            <a:spLocks/>
          </p:cNvSpPr>
          <p:nvPr/>
        </p:nvSpPr>
        <p:spPr bwMode="auto">
          <a:xfrm>
            <a:off x="8242744" y="764705"/>
            <a:ext cx="2533776" cy="2435499"/>
          </a:xfrm>
          <a:custGeom>
            <a:avLst/>
            <a:gdLst>
              <a:gd name="T0" fmla="*/ 2147483647 w 1657"/>
              <a:gd name="T1" fmla="*/ 2147483647 h 1556"/>
              <a:gd name="T2" fmla="*/ 2147483647 w 1657"/>
              <a:gd name="T3" fmla="*/ 2147483647 h 1556"/>
              <a:gd name="T4" fmla="*/ 2147483647 w 1657"/>
              <a:gd name="T5" fmla="*/ 2147483647 h 1556"/>
              <a:gd name="T6" fmla="*/ 2147483647 w 1657"/>
              <a:gd name="T7" fmla="*/ 2147483647 h 1556"/>
              <a:gd name="T8" fmla="*/ 2147483647 w 1657"/>
              <a:gd name="T9" fmla="*/ 2147483647 h 1556"/>
              <a:gd name="T10" fmla="*/ 2147483647 w 1657"/>
              <a:gd name="T11" fmla="*/ 2147483647 h 1556"/>
              <a:gd name="T12" fmla="*/ 0 w 1657"/>
              <a:gd name="T13" fmla="*/ 2147483647 h 1556"/>
              <a:gd name="T14" fmla="*/ 2147483647 w 1657"/>
              <a:gd name="T15" fmla="*/ 2147483647 h 1556"/>
              <a:gd name="T16" fmla="*/ 2147483647 w 1657"/>
              <a:gd name="T17" fmla="*/ 2147483647 h 1556"/>
              <a:gd name="T18" fmla="*/ 2147483647 w 1657"/>
              <a:gd name="T19" fmla="*/ 2147483647 h 1556"/>
              <a:gd name="T20" fmla="*/ 2147483647 w 1657"/>
              <a:gd name="T21" fmla="*/ 2147483647 h 1556"/>
              <a:gd name="T22" fmla="*/ 2147483647 w 1657"/>
              <a:gd name="T23" fmla="*/ 2147483647 h 1556"/>
              <a:gd name="T24" fmla="*/ 2147483647 w 1657"/>
              <a:gd name="T25" fmla="*/ 2147483647 h 1556"/>
              <a:gd name="T26" fmla="*/ 2147483647 w 1657"/>
              <a:gd name="T27" fmla="*/ 2147483647 h 1556"/>
              <a:gd name="T28" fmla="*/ 2147483647 w 1657"/>
              <a:gd name="T29" fmla="*/ 2147483647 h 1556"/>
              <a:gd name="T30" fmla="*/ 2147483647 w 1657"/>
              <a:gd name="T31" fmla="*/ 2147483647 h 1556"/>
              <a:gd name="T32" fmla="*/ 2147483647 w 1657"/>
              <a:gd name="T33" fmla="*/ 2147483647 h 1556"/>
              <a:gd name="T34" fmla="*/ 2147483647 w 1657"/>
              <a:gd name="T35" fmla="*/ 2147483647 h 1556"/>
              <a:gd name="T36" fmla="*/ 2147483647 w 1657"/>
              <a:gd name="T37" fmla="*/ 2147483647 h 1556"/>
              <a:gd name="T38" fmla="*/ 2147483647 w 1657"/>
              <a:gd name="T39" fmla="*/ 2147483647 h 1556"/>
              <a:gd name="T40" fmla="*/ 2147483647 w 1657"/>
              <a:gd name="T41" fmla="*/ 2147483647 h 1556"/>
              <a:gd name="T42" fmla="*/ 2147483647 w 1657"/>
              <a:gd name="T43" fmla="*/ 2147483647 h 1556"/>
              <a:gd name="T44" fmla="*/ 2147483647 w 1657"/>
              <a:gd name="T45" fmla="*/ 2147483647 h 1556"/>
              <a:gd name="T46" fmla="*/ 2147483647 w 1657"/>
              <a:gd name="T47" fmla="*/ 2147483647 h 15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57"/>
              <a:gd name="T73" fmla="*/ 0 h 1556"/>
              <a:gd name="T74" fmla="*/ 1657 w 1657"/>
              <a:gd name="T75" fmla="*/ 1556 h 15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57" h="1556">
                <a:moveTo>
                  <a:pt x="595" y="1539"/>
                </a:moveTo>
                <a:cubicBezTo>
                  <a:pt x="498" y="1501"/>
                  <a:pt x="381" y="1506"/>
                  <a:pt x="278" y="1491"/>
                </a:cubicBezTo>
                <a:cubicBezTo>
                  <a:pt x="262" y="1485"/>
                  <a:pt x="246" y="1477"/>
                  <a:pt x="230" y="1472"/>
                </a:cubicBezTo>
                <a:cubicBezTo>
                  <a:pt x="218" y="1468"/>
                  <a:pt x="202" y="1471"/>
                  <a:pt x="192" y="1462"/>
                </a:cubicBezTo>
                <a:cubicBezTo>
                  <a:pt x="163" y="1437"/>
                  <a:pt x="152" y="1398"/>
                  <a:pt x="134" y="1366"/>
                </a:cubicBezTo>
                <a:cubicBezTo>
                  <a:pt x="115" y="1334"/>
                  <a:pt x="90" y="1305"/>
                  <a:pt x="76" y="1270"/>
                </a:cubicBezTo>
                <a:cubicBezTo>
                  <a:pt x="31" y="1157"/>
                  <a:pt x="14" y="1036"/>
                  <a:pt x="0" y="915"/>
                </a:cubicBezTo>
                <a:cubicBezTo>
                  <a:pt x="5" y="870"/>
                  <a:pt x="16" y="825"/>
                  <a:pt x="19" y="780"/>
                </a:cubicBezTo>
                <a:cubicBezTo>
                  <a:pt x="28" y="632"/>
                  <a:pt x="13" y="450"/>
                  <a:pt x="48" y="300"/>
                </a:cubicBezTo>
                <a:cubicBezTo>
                  <a:pt x="57" y="260"/>
                  <a:pt x="89" y="244"/>
                  <a:pt x="115" y="214"/>
                </a:cubicBezTo>
                <a:cubicBezTo>
                  <a:pt x="203" y="116"/>
                  <a:pt x="289" y="69"/>
                  <a:pt x="422" y="51"/>
                </a:cubicBezTo>
                <a:cubicBezTo>
                  <a:pt x="570" y="0"/>
                  <a:pt x="665" y="9"/>
                  <a:pt x="844" y="3"/>
                </a:cubicBezTo>
                <a:cubicBezTo>
                  <a:pt x="1022" y="17"/>
                  <a:pt x="922" y="4"/>
                  <a:pt x="1142" y="51"/>
                </a:cubicBezTo>
                <a:cubicBezTo>
                  <a:pt x="1260" y="76"/>
                  <a:pt x="1375" y="73"/>
                  <a:pt x="1488" y="108"/>
                </a:cubicBezTo>
                <a:cubicBezTo>
                  <a:pt x="1506" y="188"/>
                  <a:pt x="1482" y="106"/>
                  <a:pt x="1526" y="185"/>
                </a:cubicBezTo>
                <a:cubicBezTo>
                  <a:pt x="1547" y="223"/>
                  <a:pt x="1567" y="270"/>
                  <a:pt x="1584" y="310"/>
                </a:cubicBezTo>
                <a:cubicBezTo>
                  <a:pt x="1596" y="389"/>
                  <a:pt x="1607" y="458"/>
                  <a:pt x="1612" y="540"/>
                </a:cubicBezTo>
                <a:cubicBezTo>
                  <a:pt x="1624" y="738"/>
                  <a:pt x="1602" y="664"/>
                  <a:pt x="1632" y="752"/>
                </a:cubicBezTo>
                <a:cubicBezTo>
                  <a:pt x="1641" y="872"/>
                  <a:pt x="1657" y="999"/>
                  <a:pt x="1622" y="1116"/>
                </a:cubicBezTo>
                <a:cubicBezTo>
                  <a:pt x="1608" y="1162"/>
                  <a:pt x="1569" y="1189"/>
                  <a:pt x="1536" y="1222"/>
                </a:cubicBezTo>
                <a:cubicBezTo>
                  <a:pt x="1466" y="1293"/>
                  <a:pt x="1369" y="1423"/>
                  <a:pt x="1276" y="1452"/>
                </a:cubicBezTo>
                <a:cubicBezTo>
                  <a:pt x="1215" y="1495"/>
                  <a:pt x="1282" y="1454"/>
                  <a:pt x="1161" y="1491"/>
                </a:cubicBezTo>
                <a:cubicBezTo>
                  <a:pt x="1009" y="1538"/>
                  <a:pt x="830" y="1523"/>
                  <a:pt x="672" y="1529"/>
                </a:cubicBezTo>
                <a:cubicBezTo>
                  <a:pt x="651" y="1534"/>
                  <a:pt x="612" y="1556"/>
                  <a:pt x="595" y="1539"/>
                </a:cubicBezTo>
                <a:close/>
              </a:path>
            </a:pathLst>
          </a:custGeom>
          <a:solidFill>
            <a:srgbClr val="FFFF00"/>
          </a:solidFill>
          <a:ln>
            <a:noFill/>
          </a:ln>
          <a:extLst/>
        </p:spPr>
        <p:txBody>
          <a:bodyPr/>
          <a:lstStyle/>
          <a:p>
            <a:pPr eaLnBrk="0" hangingPunct="0"/>
            <a:endParaRPr lang="zh-TW" altLang="en-US"/>
          </a:p>
        </p:txBody>
      </p:sp>
      <p:sp>
        <p:nvSpPr>
          <p:cNvPr id="19475" name="Oval 7"/>
          <p:cNvSpPr>
            <a:spLocks noChangeArrowheads="1"/>
          </p:cNvSpPr>
          <p:nvPr/>
        </p:nvSpPr>
        <p:spPr bwMode="auto">
          <a:xfrm>
            <a:off x="9358586" y="2047405"/>
            <a:ext cx="107950" cy="107950"/>
          </a:xfrm>
          <a:prstGeom prst="ellipse">
            <a:avLst/>
          </a:prstGeom>
          <a:solidFill>
            <a:schemeClr val="tx1"/>
          </a:solidFill>
          <a:ln w="12700">
            <a:solidFill>
              <a:schemeClr val="tx1"/>
            </a:solidFill>
            <a:round/>
            <a:headEnd/>
            <a:tailEnd/>
          </a:ln>
        </p:spPr>
        <p:txBody>
          <a:bodyPr wrap="none" anchor="ctr"/>
          <a:lstStyle/>
          <a:p>
            <a:pPr eaLnBrk="0" hangingPunct="0"/>
            <a:endParaRPr lang="zh-TW" altLang="en-US"/>
          </a:p>
        </p:txBody>
      </p:sp>
      <p:graphicFrame>
        <p:nvGraphicFramePr>
          <p:cNvPr id="484360" name="Object 8"/>
          <p:cNvGraphicFramePr>
            <a:graphicFrameLocks noChangeAspect="1"/>
          </p:cNvGraphicFramePr>
          <p:nvPr>
            <p:extLst>
              <p:ext uri="{D42A27DB-BD31-4B8C-83A1-F6EECF244321}">
                <p14:modId xmlns:p14="http://schemas.microsoft.com/office/powerpoint/2010/main" val="4291546218"/>
              </p:ext>
            </p:extLst>
          </p:nvPr>
        </p:nvGraphicFramePr>
        <p:xfrm>
          <a:off x="9140931" y="1988841"/>
          <a:ext cx="354960" cy="457200"/>
        </p:xfrm>
        <a:graphic>
          <a:graphicData uri="http://schemas.openxmlformats.org/presentationml/2006/ole">
            <mc:AlternateContent xmlns:mc="http://schemas.openxmlformats.org/markup-compatibility/2006">
              <mc:Choice xmlns:v="urn:schemas-microsoft-com:vml" Requires="v">
                <p:oleObj spid="_x0000_s1064791" name="方程式" r:id="rId6" imgW="177480" imgH="228600" progId="Equation.3">
                  <p:embed/>
                </p:oleObj>
              </mc:Choice>
              <mc:Fallback>
                <p:oleObj name="方程式" r:id="rId6" imgW="177480" imgH="228600" progId="Equation.3">
                  <p:embed/>
                  <p:pic>
                    <p:nvPicPr>
                      <p:cNvPr id="0" name=""/>
                      <p:cNvPicPr>
                        <a:picLocks noChangeAspect="1" noChangeArrowheads="1"/>
                      </p:cNvPicPr>
                      <p:nvPr/>
                    </p:nvPicPr>
                    <p:blipFill>
                      <a:blip r:embed="rId7"/>
                      <a:srcRect r="-3111"/>
                      <a:stretch>
                        <a:fillRect/>
                      </a:stretch>
                    </p:blipFill>
                    <p:spPr bwMode="auto">
                      <a:xfrm>
                        <a:off x="9140931" y="1988841"/>
                        <a:ext cx="354960" cy="45720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sp>
        <p:nvSpPr>
          <p:cNvPr id="19476" name="Oval 9"/>
          <p:cNvSpPr>
            <a:spLocks noChangeArrowheads="1"/>
          </p:cNvSpPr>
          <p:nvPr/>
        </p:nvSpPr>
        <p:spPr bwMode="auto">
          <a:xfrm>
            <a:off x="10258699" y="1529880"/>
            <a:ext cx="107950" cy="107950"/>
          </a:xfrm>
          <a:prstGeom prst="ellipse">
            <a:avLst/>
          </a:prstGeom>
          <a:solidFill>
            <a:schemeClr val="tx1"/>
          </a:solidFill>
          <a:ln w="12700">
            <a:solidFill>
              <a:schemeClr val="tx1"/>
            </a:solidFill>
            <a:round/>
            <a:headEnd/>
            <a:tailEnd/>
          </a:ln>
        </p:spPr>
        <p:txBody>
          <a:bodyPr wrap="none" anchor="ctr"/>
          <a:lstStyle/>
          <a:p>
            <a:pPr eaLnBrk="0" hangingPunct="0"/>
            <a:endParaRPr lang="zh-TW" altLang="en-US"/>
          </a:p>
        </p:txBody>
      </p:sp>
      <p:graphicFrame>
        <p:nvGraphicFramePr>
          <p:cNvPr id="484362" name="Object 10"/>
          <p:cNvGraphicFramePr>
            <a:graphicFrameLocks noChangeAspect="1"/>
          </p:cNvGraphicFramePr>
          <p:nvPr>
            <p:extLst>
              <p:ext uri="{D42A27DB-BD31-4B8C-83A1-F6EECF244321}">
                <p14:modId xmlns:p14="http://schemas.microsoft.com/office/powerpoint/2010/main" val="1411885278"/>
              </p:ext>
            </p:extLst>
          </p:nvPr>
        </p:nvGraphicFramePr>
        <p:xfrm>
          <a:off x="10277748" y="1231430"/>
          <a:ext cx="253440" cy="253440"/>
        </p:xfrm>
        <a:graphic>
          <a:graphicData uri="http://schemas.openxmlformats.org/presentationml/2006/ole">
            <mc:AlternateContent xmlns:mc="http://schemas.openxmlformats.org/markup-compatibility/2006">
              <mc:Choice xmlns:v="urn:schemas-microsoft-com:vml" Requires="v">
                <p:oleObj spid="_x0000_s1064792" name="Equation" r:id="rId8" imgW="126720" imgH="126720" progId="Equation.3">
                  <p:embed/>
                </p:oleObj>
              </mc:Choice>
              <mc:Fallback>
                <p:oleObj name="Equation" r:id="rId8" imgW="126720" imgH="1267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r="-3111"/>
                      <a:stretch>
                        <a:fillRect/>
                      </a:stretch>
                    </p:blipFill>
                    <p:spPr bwMode="auto">
                      <a:xfrm>
                        <a:off x="10277748" y="1231430"/>
                        <a:ext cx="253440" cy="25344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sp>
        <p:nvSpPr>
          <p:cNvPr id="19477" name="Text Box 11"/>
          <p:cNvSpPr txBox="1">
            <a:spLocks noChangeArrowheads="1"/>
          </p:cNvSpPr>
          <p:nvPr/>
        </p:nvSpPr>
        <p:spPr bwMode="auto">
          <a:xfrm>
            <a:off x="767408" y="3950639"/>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2D:</a:t>
            </a:r>
            <a:endParaRPr lang="en-US" altLang="zh-TW" i="1" dirty="0"/>
          </a:p>
        </p:txBody>
      </p:sp>
      <p:graphicFrame>
        <p:nvGraphicFramePr>
          <p:cNvPr id="484364" name="Object 12"/>
          <p:cNvGraphicFramePr>
            <a:graphicFrameLocks noChangeAspect="1"/>
          </p:cNvGraphicFramePr>
          <p:nvPr>
            <p:extLst>
              <p:ext uri="{D42A27DB-BD31-4B8C-83A1-F6EECF244321}">
                <p14:modId xmlns:p14="http://schemas.microsoft.com/office/powerpoint/2010/main" val="1127115854"/>
              </p:ext>
            </p:extLst>
          </p:nvPr>
        </p:nvGraphicFramePr>
        <p:xfrm>
          <a:off x="1533372" y="3789040"/>
          <a:ext cx="2005614" cy="891540"/>
        </p:xfrm>
        <a:graphic>
          <a:graphicData uri="http://schemas.openxmlformats.org/presentationml/2006/ole">
            <mc:AlternateContent xmlns:mc="http://schemas.openxmlformats.org/markup-compatibility/2006">
              <mc:Choice xmlns:v="urn:schemas-microsoft-com:vml" Requires="v">
                <p:oleObj spid="_x0000_s1064793" name="方程式" r:id="rId10" imgW="1028520" imgH="457200" progId="Equation.3">
                  <p:embed/>
                </p:oleObj>
              </mc:Choice>
              <mc:Fallback>
                <p:oleObj name="方程式" r:id="rId10" imgW="1028520" imgH="457200" progId="Equation.3">
                  <p:embed/>
                  <p:pic>
                    <p:nvPicPr>
                      <p:cNvPr id="0" name=""/>
                      <p:cNvPicPr>
                        <a:picLocks noChangeAspect="1" noChangeArrowheads="1"/>
                      </p:cNvPicPr>
                      <p:nvPr/>
                    </p:nvPicPr>
                    <p:blipFill>
                      <a:blip r:embed="rId11"/>
                      <a:srcRect r="-3073"/>
                      <a:stretch>
                        <a:fillRect/>
                      </a:stretch>
                    </p:blipFill>
                    <p:spPr bwMode="auto">
                      <a:xfrm>
                        <a:off x="1533372" y="3789040"/>
                        <a:ext cx="2005614" cy="89154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aphicFrame>
        <p:nvGraphicFramePr>
          <p:cNvPr id="484365" name="Object 13"/>
          <p:cNvGraphicFramePr>
            <a:graphicFrameLocks noChangeAspect="1"/>
          </p:cNvGraphicFramePr>
          <p:nvPr>
            <p:extLst>
              <p:ext uri="{D42A27DB-BD31-4B8C-83A1-F6EECF244321}">
                <p14:modId xmlns:p14="http://schemas.microsoft.com/office/powerpoint/2010/main" val="4132226561"/>
              </p:ext>
            </p:extLst>
          </p:nvPr>
        </p:nvGraphicFramePr>
        <p:xfrm>
          <a:off x="1816638" y="5426692"/>
          <a:ext cx="1683396" cy="940680"/>
        </p:xfrm>
        <a:graphic>
          <a:graphicData uri="http://schemas.openxmlformats.org/presentationml/2006/ole">
            <mc:AlternateContent xmlns:mc="http://schemas.openxmlformats.org/markup-compatibility/2006">
              <mc:Choice xmlns:v="urn:schemas-microsoft-com:vml" Requires="v">
                <p:oleObj spid="_x0000_s1064794" name="方程式" r:id="rId12" imgW="863280" imgH="482400" progId="Equation.3">
                  <p:embed/>
                </p:oleObj>
              </mc:Choice>
              <mc:Fallback>
                <p:oleObj name="方程式" r:id="rId12" imgW="863280" imgH="482400" progId="Equation.3">
                  <p:embed/>
                  <p:pic>
                    <p:nvPicPr>
                      <p:cNvPr id="0" name=""/>
                      <p:cNvPicPr>
                        <a:picLocks noChangeAspect="1" noChangeArrowheads="1"/>
                      </p:cNvPicPr>
                      <p:nvPr/>
                    </p:nvPicPr>
                    <p:blipFill>
                      <a:blip r:embed="rId13"/>
                      <a:srcRect r="-3195"/>
                      <a:stretch>
                        <a:fillRect/>
                      </a:stretch>
                    </p:blipFill>
                    <p:spPr bwMode="auto">
                      <a:xfrm>
                        <a:off x="1816638" y="5426692"/>
                        <a:ext cx="1683396" cy="94068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sp>
        <p:nvSpPr>
          <p:cNvPr id="19478" name="Text Box 14"/>
          <p:cNvSpPr txBox="1">
            <a:spLocks noChangeArrowheads="1"/>
          </p:cNvSpPr>
          <p:nvPr/>
        </p:nvSpPr>
        <p:spPr bwMode="auto">
          <a:xfrm>
            <a:off x="6238183" y="3785904"/>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3D:</a:t>
            </a:r>
            <a:endParaRPr lang="en-US" altLang="zh-TW" i="1" dirty="0"/>
          </a:p>
        </p:txBody>
      </p:sp>
      <p:graphicFrame>
        <p:nvGraphicFramePr>
          <p:cNvPr id="484367" name="Object 15"/>
          <p:cNvGraphicFramePr>
            <a:graphicFrameLocks noChangeAspect="1"/>
          </p:cNvGraphicFramePr>
          <p:nvPr>
            <p:extLst>
              <p:ext uri="{D42A27DB-BD31-4B8C-83A1-F6EECF244321}">
                <p14:modId xmlns:p14="http://schemas.microsoft.com/office/powerpoint/2010/main" val="901203714"/>
              </p:ext>
            </p:extLst>
          </p:nvPr>
        </p:nvGraphicFramePr>
        <p:xfrm>
          <a:off x="7026696" y="3686462"/>
          <a:ext cx="2748330" cy="891540"/>
        </p:xfrm>
        <a:graphic>
          <a:graphicData uri="http://schemas.openxmlformats.org/presentationml/2006/ole">
            <mc:AlternateContent xmlns:mc="http://schemas.openxmlformats.org/markup-compatibility/2006">
              <mc:Choice xmlns:v="urn:schemas-microsoft-com:vml" Requires="v">
                <p:oleObj spid="_x0000_s1064795" name="方程式" r:id="rId14" imgW="1409400" imgH="457200" progId="Equation.3">
                  <p:embed/>
                </p:oleObj>
              </mc:Choice>
              <mc:Fallback>
                <p:oleObj name="方程式" r:id="rId14" imgW="1409400" imgH="457200" progId="Equation.3">
                  <p:embed/>
                  <p:pic>
                    <p:nvPicPr>
                      <p:cNvPr id="0" name=""/>
                      <p:cNvPicPr>
                        <a:picLocks noChangeAspect="1" noChangeArrowheads="1"/>
                      </p:cNvPicPr>
                      <p:nvPr/>
                    </p:nvPicPr>
                    <p:blipFill>
                      <a:blip r:embed="rId15"/>
                      <a:srcRect r="-3206"/>
                      <a:stretch>
                        <a:fillRect/>
                      </a:stretch>
                    </p:blipFill>
                    <p:spPr bwMode="auto">
                      <a:xfrm>
                        <a:off x="7026696" y="3686462"/>
                        <a:ext cx="2748330" cy="89154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aphicFrame>
        <p:nvGraphicFramePr>
          <p:cNvPr id="484368" name="Object 16"/>
          <p:cNvGraphicFramePr>
            <a:graphicFrameLocks noChangeAspect="1"/>
          </p:cNvGraphicFramePr>
          <p:nvPr>
            <p:extLst>
              <p:ext uri="{D42A27DB-BD31-4B8C-83A1-F6EECF244321}">
                <p14:modId xmlns:p14="http://schemas.microsoft.com/office/powerpoint/2010/main" val="1370879949"/>
              </p:ext>
            </p:extLst>
          </p:nvPr>
        </p:nvGraphicFramePr>
        <p:xfrm>
          <a:off x="7337647" y="5359574"/>
          <a:ext cx="2179008" cy="940680"/>
        </p:xfrm>
        <a:graphic>
          <a:graphicData uri="http://schemas.openxmlformats.org/presentationml/2006/ole">
            <mc:AlternateContent xmlns:mc="http://schemas.openxmlformats.org/markup-compatibility/2006">
              <mc:Choice xmlns:v="urn:schemas-microsoft-com:vml" Requires="v">
                <p:oleObj spid="_x0000_s1064796" name="方程式" r:id="rId16" imgW="1117440" imgH="482400" progId="Equation.3">
                  <p:embed/>
                </p:oleObj>
              </mc:Choice>
              <mc:Fallback>
                <p:oleObj name="方程式" r:id="rId16" imgW="1117440" imgH="482400" progId="Equation.3">
                  <p:embed/>
                  <p:pic>
                    <p:nvPicPr>
                      <p:cNvPr id="0" name=""/>
                      <p:cNvPicPr>
                        <a:picLocks noChangeAspect="1" noChangeArrowheads="1"/>
                      </p:cNvPicPr>
                      <p:nvPr/>
                    </p:nvPicPr>
                    <p:blipFill>
                      <a:blip r:embed="rId17"/>
                      <a:srcRect r="-3082"/>
                      <a:stretch>
                        <a:fillRect/>
                      </a:stretch>
                    </p:blipFill>
                    <p:spPr bwMode="auto">
                      <a:xfrm>
                        <a:off x="7337647" y="5359574"/>
                        <a:ext cx="2179008" cy="94068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aphicFrame>
        <p:nvGraphicFramePr>
          <p:cNvPr id="484369" name="Object 17"/>
          <p:cNvGraphicFramePr>
            <a:graphicFrameLocks noChangeAspect="1"/>
          </p:cNvGraphicFramePr>
          <p:nvPr>
            <p:extLst>
              <p:ext uri="{D42A27DB-BD31-4B8C-83A1-F6EECF244321}">
                <p14:modId xmlns:p14="http://schemas.microsoft.com/office/powerpoint/2010/main" val="2530538973"/>
              </p:ext>
            </p:extLst>
          </p:nvPr>
        </p:nvGraphicFramePr>
        <p:xfrm>
          <a:off x="7363152" y="4542026"/>
          <a:ext cx="1807650" cy="891540"/>
        </p:xfrm>
        <a:graphic>
          <a:graphicData uri="http://schemas.openxmlformats.org/presentationml/2006/ole">
            <mc:AlternateContent xmlns:mc="http://schemas.openxmlformats.org/markup-compatibility/2006">
              <mc:Choice xmlns:v="urn:schemas-microsoft-com:vml" Requires="v">
                <p:oleObj spid="_x0000_s1064797" name="方程式" r:id="rId18" imgW="927000" imgH="457200" progId="Equation.3">
                  <p:embed/>
                </p:oleObj>
              </mc:Choice>
              <mc:Fallback>
                <p:oleObj name="方程式" r:id="rId18" imgW="927000" imgH="457200" progId="Equation.3">
                  <p:embed/>
                  <p:pic>
                    <p:nvPicPr>
                      <p:cNvPr id="0" name=""/>
                      <p:cNvPicPr>
                        <a:picLocks noChangeAspect="1" noChangeArrowheads="1"/>
                      </p:cNvPicPr>
                      <p:nvPr/>
                    </p:nvPicPr>
                    <p:blipFill>
                      <a:blip r:embed="rId19"/>
                      <a:srcRect r="-2985"/>
                      <a:stretch>
                        <a:fillRect/>
                      </a:stretch>
                    </p:blipFill>
                    <p:spPr bwMode="auto">
                      <a:xfrm>
                        <a:off x="7363152" y="4542026"/>
                        <a:ext cx="1807650" cy="89154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aphicFrame>
        <p:nvGraphicFramePr>
          <p:cNvPr id="484370" name="Object 18"/>
          <p:cNvGraphicFramePr>
            <a:graphicFrameLocks noChangeAspect="1"/>
          </p:cNvGraphicFramePr>
          <p:nvPr>
            <p:extLst>
              <p:ext uri="{D42A27DB-BD31-4B8C-83A1-F6EECF244321}">
                <p14:modId xmlns:p14="http://schemas.microsoft.com/office/powerpoint/2010/main" val="3321656523"/>
              </p:ext>
            </p:extLst>
          </p:nvPr>
        </p:nvGraphicFramePr>
        <p:xfrm>
          <a:off x="1919855" y="4671962"/>
          <a:ext cx="2699190" cy="891540"/>
        </p:xfrm>
        <a:graphic>
          <a:graphicData uri="http://schemas.openxmlformats.org/presentationml/2006/ole">
            <mc:AlternateContent xmlns:mc="http://schemas.openxmlformats.org/markup-compatibility/2006">
              <mc:Choice xmlns:v="urn:schemas-microsoft-com:vml" Requires="v">
                <p:oleObj spid="_x0000_s1064798" name="方程式" r:id="rId20" imgW="1384200" imgH="457200" progId="Equation.3">
                  <p:embed/>
                </p:oleObj>
              </mc:Choice>
              <mc:Fallback>
                <p:oleObj name="方程式" r:id="rId20" imgW="1384200" imgH="457200" progId="Equation.3">
                  <p:embed/>
                  <p:pic>
                    <p:nvPicPr>
                      <p:cNvPr id="0" name=""/>
                      <p:cNvPicPr>
                        <a:picLocks noChangeAspect="1" noChangeArrowheads="1"/>
                      </p:cNvPicPr>
                      <p:nvPr/>
                    </p:nvPicPr>
                    <p:blipFill>
                      <a:blip r:embed="rId21"/>
                      <a:srcRect r="-3336"/>
                      <a:stretch>
                        <a:fillRect/>
                      </a:stretch>
                    </p:blipFill>
                    <p:spPr bwMode="auto">
                      <a:xfrm>
                        <a:off x="1919855" y="4671962"/>
                        <a:ext cx="2699190" cy="89154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aphicFrame>
        <p:nvGraphicFramePr>
          <p:cNvPr id="484372" name="Object 20"/>
          <p:cNvGraphicFramePr>
            <a:graphicFrameLocks noChangeAspect="1"/>
          </p:cNvGraphicFramePr>
          <p:nvPr>
            <p:extLst>
              <p:ext uri="{D42A27DB-BD31-4B8C-83A1-F6EECF244321}">
                <p14:modId xmlns:p14="http://schemas.microsoft.com/office/powerpoint/2010/main" val="1309185352"/>
              </p:ext>
            </p:extLst>
          </p:nvPr>
        </p:nvGraphicFramePr>
        <p:xfrm>
          <a:off x="4511430" y="2660083"/>
          <a:ext cx="2373084" cy="639576"/>
        </p:xfrm>
        <a:graphic>
          <a:graphicData uri="http://schemas.openxmlformats.org/presentationml/2006/ole">
            <mc:AlternateContent xmlns:mc="http://schemas.openxmlformats.org/markup-compatibility/2006">
              <mc:Choice xmlns:v="urn:schemas-microsoft-com:vml" Requires="v">
                <p:oleObj spid="_x0000_s1064799" name="Equation" r:id="rId22" imgW="1130040" imgH="304560" progId="Equation.3">
                  <p:embed/>
                </p:oleObj>
              </mc:Choice>
              <mc:Fallback>
                <p:oleObj name="Equation" r:id="rId22" imgW="1130040" imgH="30456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r="-3186"/>
                      <a:stretch>
                        <a:fillRect/>
                      </a:stretch>
                    </p:blipFill>
                    <p:spPr bwMode="auto">
                      <a:xfrm>
                        <a:off x="4511430" y="2660083"/>
                        <a:ext cx="2373084" cy="639576"/>
                      </a:xfrm>
                      <a:prstGeom prst="rect">
                        <a:avLst/>
                      </a:prstGeom>
                      <a:solidFill>
                        <a:srgbClr val="99FF99"/>
                      </a:solidFill>
                    </p:spPr>
                  </p:pic>
                </p:oleObj>
              </mc:Fallback>
            </mc:AlternateContent>
          </a:graphicData>
        </a:graphic>
      </p:graphicFrame>
      <p:sp>
        <p:nvSpPr>
          <p:cNvPr id="19479" name="Line 21"/>
          <p:cNvSpPr>
            <a:spLocks noChangeShapeType="1"/>
          </p:cNvSpPr>
          <p:nvPr/>
        </p:nvSpPr>
        <p:spPr bwMode="auto">
          <a:xfrm>
            <a:off x="8616280" y="2063392"/>
            <a:ext cx="0" cy="61595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19480" name="Line 22"/>
          <p:cNvSpPr>
            <a:spLocks noChangeShapeType="1"/>
          </p:cNvSpPr>
          <p:nvPr/>
        </p:nvSpPr>
        <p:spPr bwMode="auto">
          <a:xfrm>
            <a:off x="8616280" y="2676798"/>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9481" name="Line 23"/>
          <p:cNvSpPr>
            <a:spLocks noChangeShapeType="1"/>
          </p:cNvSpPr>
          <p:nvPr/>
        </p:nvSpPr>
        <p:spPr bwMode="auto">
          <a:xfrm>
            <a:off x="9418911" y="1485430"/>
            <a:ext cx="0" cy="615950"/>
          </a:xfrm>
          <a:prstGeom prst="line">
            <a:avLst/>
          </a:prstGeom>
          <a:noFill/>
          <a:ln w="38100">
            <a:solidFill>
              <a:srgbClr val="0000CC"/>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19482" name="Line 24"/>
          <p:cNvSpPr>
            <a:spLocks noChangeShapeType="1"/>
          </p:cNvSpPr>
          <p:nvPr/>
        </p:nvSpPr>
        <p:spPr bwMode="auto">
          <a:xfrm>
            <a:off x="9418911" y="2101380"/>
            <a:ext cx="609600" cy="0"/>
          </a:xfrm>
          <a:prstGeom prst="line">
            <a:avLst/>
          </a:prstGeom>
          <a:noFill/>
          <a:ln w="3810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9484" name="Text Box 26"/>
          <p:cNvSpPr txBox="1">
            <a:spLocks noChangeArrowheads="1"/>
          </p:cNvSpPr>
          <p:nvPr/>
        </p:nvSpPr>
        <p:spPr bwMode="auto">
          <a:xfrm>
            <a:off x="1745474" y="6139326"/>
            <a:ext cx="23278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C00000"/>
                </a:solidFill>
              </a:rPr>
              <a:t>(polar symmetry)</a:t>
            </a:r>
          </a:p>
        </p:txBody>
      </p:sp>
      <p:sp>
        <p:nvSpPr>
          <p:cNvPr id="19485" name="Text Box 27"/>
          <p:cNvSpPr txBox="1">
            <a:spLocks noChangeArrowheads="1"/>
          </p:cNvSpPr>
          <p:nvPr/>
        </p:nvSpPr>
        <p:spPr bwMode="auto">
          <a:xfrm>
            <a:off x="7507098" y="6195129"/>
            <a:ext cx="28055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C00000"/>
                </a:solidFill>
              </a:rPr>
              <a:t>(spherical symmetry)</a:t>
            </a:r>
          </a:p>
        </p:txBody>
      </p:sp>
      <p:sp>
        <p:nvSpPr>
          <p:cNvPr id="5" name="投影片編號版面配置區 4"/>
          <p:cNvSpPr>
            <a:spLocks noGrp="1"/>
          </p:cNvSpPr>
          <p:nvPr>
            <p:ph type="sldNum" sz="quarter" idx="10"/>
          </p:nvPr>
        </p:nvSpPr>
        <p:spPr/>
        <p:txBody>
          <a:bodyPr/>
          <a:lstStyle/>
          <a:p>
            <a:pPr>
              <a:defRPr/>
            </a:pPr>
            <a:fld id="{F4C3976D-8D47-445A-BD61-2F2C1E2596C6}" type="slidenum">
              <a:rPr lang="en-US" altLang="zh-TW" smtClean="0"/>
              <a:pPr>
                <a:defRPr/>
              </a:pPr>
              <a:t>22</a:t>
            </a:fld>
            <a:endParaRPr lang="en-US" altLang="zh-TW" dirty="0"/>
          </a:p>
        </p:txBody>
      </p:sp>
      <p:graphicFrame>
        <p:nvGraphicFramePr>
          <p:cNvPr id="2" name="物件 1"/>
          <p:cNvGraphicFramePr>
            <a:graphicFrameLocks noChangeAspect="1"/>
          </p:cNvGraphicFramePr>
          <p:nvPr>
            <p:extLst>
              <p:ext uri="{D42A27DB-BD31-4B8C-83A1-F6EECF244321}">
                <p14:modId xmlns:p14="http://schemas.microsoft.com/office/powerpoint/2010/main" val="355891039"/>
              </p:ext>
            </p:extLst>
          </p:nvPr>
        </p:nvGraphicFramePr>
        <p:xfrm>
          <a:off x="9509632" y="2636912"/>
          <a:ext cx="1279908" cy="480060"/>
        </p:xfrm>
        <a:graphic>
          <a:graphicData uri="http://schemas.openxmlformats.org/presentationml/2006/ole">
            <mc:AlternateContent xmlns:mc="http://schemas.openxmlformats.org/markup-compatibility/2006">
              <mc:Choice xmlns:v="urn:schemas-microsoft-com:vml" Requires="v">
                <p:oleObj spid="_x0000_s1064800" name="方程式" r:id="rId24" imgW="609480" imgH="228600" progId="Equation.3">
                  <p:embed/>
                </p:oleObj>
              </mc:Choice>
              <mc:Fallback>
                <p:oleObj name="方程式" r:id="rId24" imgW="609480" imgH="228600" progId="Equation.3">
                  <p:embed/>
                  <p:pic>
                    <p:nvPicPr>
                      <p:cNvPr id="0" name=""/>
                      <p:cNvPicPr>
                        <a:picLocks noChangeArrowheads="1"/>
                      </p:cNvPicPr>
                      <p:nvPr/>
                    </p:nvPicPr>
                    <p:blipFill>
                      <a:blip r:embed="rId25"/>
                      <a:srcRect r="-3127"/>
                      <a:stretch>
                        <a:fillRect/>
                      </a:stretch>
                    </p:blipFill>
                    <p:spPr bwMode="auto">
                      <a:xfrm>
                        <a:off x="9509632" y="2636912"/>
                        <a:ext cx="1279908" cy="480060"/>
                      </a:xfrm>
                      <a:prstGeom prst="rect">
                        <a:avLst/>
                      </a:prstGeom>
                      <a:noFill/>
                      <a:ln>
                        <a:noFill/>
                      </a:ln>
                    </p:spPr>
                  </p:pic>
                </p:oleObj>
              </mc:Fallback>
            </mc:AlternateContent>
          </a:graphicData>
        </a:graphic>
      </p:graphicFrame>
      <p:graphicFrame>
        <p:nvGraphicFramePr>
          <p:cNvPr id="6" name="物件 5"/>
          <p:cNvGraphicFramePr>
            <a:graphicFrameLocks noChangeAspect="1"/>
          </p:cNvGraphicFramePr>
          <p:nvPr>
            <p:extLst>
              <p:ext uri="{D42A27DB-BD31-4B8C-83A1-F6EECF244321}">
                <p14:modId xmlns:p14="http://schemas.microsoft.com/office/powerpoint/2010/main" val="676201217"/>
              </p:ext>
            </p:extLst>
          </p:nvPr>
        </p:nvGraphicFramePr>
        <p:xfrm>
          <a:off x="4460344" y="5563502"/>
          <a:ext cx="1412964" cy="532980"/>
        </p:xfrm>
        <a:graphic>
          <a:graphicData uri="http://schemas.openxmlformats.org/presentationml/2006/ole">
            <mc:AlternateContent xmlns:mc="http://schemas.openxmlformats.org/markup-compatibility/2006">
              <mc:Choice xmlns:v="urn:schemas-microsoft-com:vml" Requires="v">
                <p:oleObj spid="_x0000_s1064801" name="方程式" r:id="rId26" imgW="672840" imgH="253800" progId="Equation.3">
                  <p:embed/>
                </p:oleObj>
              </mc:Choice>
              <mc:Fallback>
                <p:oleObj name="方程式" r:id="rId26" imgW="672840" imgH="253800" progId="Equation.3">
                  <p:embed/>
                  <p:pic>
                    <p:nvPicPr>
                      <p:cNvPr id="0" name=""/>
                      <p:cNvPicPr>
                        <a:picLocks noChangeArrowheads="1"/>
                      </p:cNvPicPr>
                      <p:nvPr/>
                    </p:nvPicPr>
                    <p:blipFill>
                      <a:blip r:embed="rId27"/>
                      <a:srcRect r="-3127"/>
                      <a:stretch>
                        <a:fillRect/>
                      </a:stretch>
                    </p:blipFill>
                    <p:spPr bwMode="auto">
                      <a:xfrm>
                        <a:off x="4460344" y="5563502"/>
                        <a:ext cx="1412964" cy="532980"/>
                      </a:xfrm>
                      <a:prstGeom prst="rect">
                        <a:avLst/>
                      </a:prstGeom>
                      <a:solidFill>
                        <a:srgbClr val="FFCCCC"/>
                      </a:solidFill>
                      <a:ln>
                        <a:noFill/>
                      </a:ln>
                      <a:extLst/>
                    </p:spPr>
                  </p:pic>
                </p:oleObj>
              </mc:Fallback>
            </mc:AlternateContent>
          </a:graphicData>
        </a:graphic>
      </p:graphicFrame>
      <p:cxnSp>
        <p:nvCxnSpPr>
          <p:cNvPr id="8" name="直線單箭頭接點 7"/>
          <p:cNvCxnSpPr>
            <a:stCxn id="19482" idx="0"/>
            <a:endCxn id="19476" idx="3"/>
          </p:cNvCxnSpPr>
          <p:nvPr/>
        </p:nvCxnSpPr>
        <p:spPr bwMode="auto">
          <a:xfrm flipV="1">
            <a:off x="9418912" y="1622022"/>
            <a:ext cx="855597" cy="479359"/>
          </a:xfrm>
          <a:prstGeom prst="straightConnector1">
            <a:avLst/>
          </a:prstGeom>
          <a:solidFill>
            <a:schemeClr val="accent1"/>
          </a:solidFill>
          <a:ln w="38100" cap="flat" cmpd="sng" algn="ctr">
            <a:solidFill>
              <a:schemeClr val="tx1"/>
            </a:solidFill>
            <a:prstDash val="solid"/>
            <a:round/>
            <a:headEnd type="none" w="med" len="med"/>
            <a:tailEnd type="triangle" w="lg" len="med"/>
          </a:ln>
          <a:effectLst/>
        </p:spPr>
      </p:cxnSp>
      <p:graphicFrame>
        <p:nvGraphicFramePr>
          <p:cNvPr id="9" name="物件 8"/>
          <p:cNvGraphicFramePr>
            <a:graphicFrameLocks noChangeAspect="1"/>
          </p:cNvGraphicFramePr>
          <p:nvPr>
            <p:extLst>
              <p:ext uri="{D42A27DB-BD31-4B8C-83A1-F6EECF244321}">
                <p14:modId xmlns:p14="http://schemas.microsoft.com/office/powerpoint/2010/main" val="1311780534"/>
              </p:ext>
            </p:extLst>
          </p:nvPr>
        </p:nvGraphicFramePr>
        <p:xfrm>
          <a:off x="9713537" y="1529888"/>
          <a:ext cx="239652" cy="266112"/>
        </p:xfrm>
        <a:graphic>
          <a:graphicData uri="http://schemas.openxmlformats.org/presentationml/2006/ole">
            <mc:AlternateContent xmlns:mc="http://schemas.openxmlformats.org/markup-compatibility/2006">
              <mc:Choice xmlns:v="urn:schemas-microsoft-com:vml" Requires="v">
                <p:oleObj spid="_x0000_s1064802" name="方程式" r:id="rId28" imgW="114120" imgH="126720" progId="Equation.3">
                  <p:embed/>
                </p:oleObj>
              </mc:Choice>
              <mc:Fallback>
                <p:oleObj name="方程式" r:id="rId28" imgW="114120" imgH="126720" progId="Equation.3">
                  <p:embed/>
                  <p:pic>
                    <p:nvPicPr>
                      <p:cNvPr id="0" name=""/>
                      <p:cNvPicPr>
                        <a:picLocks noChangeArrowheads="1"/>
                      </p:cNvPicPr>
                      <p:nvPr/>
                    </p:nvPicPr>
                    <p:blipFill>
                      <a:blip r:embed="rId29"/>
                      <a:srcRect r="-3127"/>
                      <a:stretch>
                        <a:fillRect/>
                      </a:stretch>
                    </p:blipFill>
                    <p:spPr bwMode="auto">
                      <a:xfrm>
                        <a:off x="9713537" y="1529888"/>
                        <a:ext cx="239652" cy="266112"/>
                      </a:xfrm>
                      <a:prstGeom prst="rect">
                        <a:avLst/>
                      </a:prstGeom>
                      <a:noFill/>
                      <a:ln>
                        <a:noFill/>
                      </a:ln>
                    </p:spPr>
                  </p:pic>
                </p:oleObj>
              </mc:Fallback>
            </mc:AlternateContent>
          </a:graphicData>
        </a:graphic>
      </p:graphicFrame>
      <p:sp>
        <p:nvSpPr>
          <p:cNvPr id="35" name="Text Box 9"/>
          <p:cNvSpPr txBox="1">
            <a:spLocks noChangeArrowheads="1"/>
          </p:cNvSpPr>
          <p:nvPr/>
        </p:nvSpPr>
        <p:spPr bwMode="auto">
          <a:xfrm>
            <a:off x="3863751" y="2837508"/>
            <a:ext cx="26481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500" dirty="0"/>
              <a:t>,</a:t>
            </a:r>
            <a:endParaRPr lang="en-US" altLang="zh-TW" sz="2500" i="1" dirty="0"/>
          </a:p>
        </p:txBody>
      </p:sp>
      <p:cxnSp>
        <p:nvCxnSpPr>
          <p:cNvPr id="10" name="直線接點 9"/>
          <p:cNvCxnSpPr/>
          <p:nvPr/>
        </p:nvCxnSpPr>
        <p:spPr bwMode="auto">
          <a:xfrm>
            <a:off x="2678276" y="3212382"/>
            <a:ext cx="1188000" cy="0"/>
          </a:xfrm>
          <a:prstGeom prst="line">
            <a:avLst/>
          </a:prstGeom>
          <a:solidFill>
            <a:schemeClr val="accent1"/>
          </a:solidFill>
          <a:ln w="28575" cap="flat" cmpd="sng" algn="ctr">
            <a:solidFill>
              <a:srgbClr val="C00000"/>
            </a:solidFill>
            <a:prstDash val="solid"/>
            <a:round/>
            <a:headEnd type="none" w="med" len="med"/>
            <a:tailEnd type="none" w="med" len="med"/>
          </a:ln>
          <a:effectLst/>
        </p:spPr>
      </p:cxnSp>
      <p:graphicFrame>
        <p:nvGraphicFramePr>
          <p:cNvPr id="11" name="物件 10"/>
          <p:cNvGraphicFramePr>
            <a:graphicFrameLocks noChangeAspect="1"/>
          </p:cNvGraphicFramePr>
          <p:nvPr>
            <p:extLst>
              <p:ext uri="{D42A27DB-BD31-4B8C-83A1-F6EECF244321}">
                <p14:modId xmlns:p14="http://schemas.microsoft.com/office/powerpoint/2010/main" val="2802305632"/>
              </p:ext>
            </p:extLst>
          </p:nvPr>
        </p:nvGraphicFramePr>
        <p:xfrm>
          <a:off x="9685537" y="4599001"/>
          <a:ext cx="1466640" cy="532980"/>
        </p:xfrm>
        <a:graphic>
          <a:graphicData uri="http://schemas.openxmlformats.org/presentationml/2006/ole">
            <mc:AlternateContent xmlns:mc="http://schemas.openxmlformats.org/markup-compatibility/2006">
              <mc:Choice xmlns:v="urn:schemas-microsoft-com:vml" Requires="v">
                <p:oleObj spid="_x0000_s1064803" name="方程式" r:id="rId30" imgW="698400" imgH="253800" progId="Equation.3">
                  <p:embed/>
                </p:oleObj>
              </mc:Choice>
              <mc:Fallback>
                <p:oleObj name="方程式" r:id="rId30" imgW="698400" imgH="253800" progId="Equation.3">
                  <p:embed/>
                  <p:pic>
                    <p:nvPicPr>
                      <p:cNvPr id="0" name=""/>
                      <p:cNvPicPr>
                        <a:picLocks noChangeArrowheads="1"/>
                      </p:cNvPicPr>
                      <p:nvPr/>
                    </p:nvPicPr>
                    <p:blipFill>
                      <a:blip r:embed="rId31"/>
                      <a:srcRect r="-3127"/>
                      <a:stretch>
                        <a:fillRect/>
                      </a:stretch>
                    </p:blipFill>
                    <p:spPr bwMode="auto">
                      <a:xfrm>
                        <a:off x="9685537" y="4599001"/>
                        <a:ext cx="1466640" cy="53298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 name="動作按鈕: 返回 40">
            <a:hlinkClick r:id="" action="ppaction://hlinkshowjump?jump=lastslideviewed" highlightClick="1"/>
          </p:cNvPr>
          <p:cNvSpPr>
            <a:spLocks noChangeAspect="1"/>
          </p:cNvSpPr>
          <p:nvPr/>
        </p:nvSpPr>
        <p:spPr bwMode="auto">
          <a:xfrm>
            <a:off x="4120894" y="6374516"/>
            <a:ext cx="180000" cy="180000"/>
          </a:xfrm>
          <a:prstGeom prst="actionButtonReturn">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42" name="動作按鈕: 返回 41">
            <a:hlinkClick r:id="" action="ppaction://hlinkshowjump?jump=lastslideviewed" highlightClick="1"/>
          </p:cNvPr>
          <p:cNvSpPr>
            <a:spLocks noChangeAspect="1"/>
          </p:cNvSpPr>
          <p:nvPr/>
        </p:nvSpPr>
        <p:spPr bwMode="auto">
          <a:xfrm>
            <a:off x="11283042" y="6354793"/>
            <a:ext cx="180000" cy="180000"/>
          </a:xfrm>
          <a:prstGeom prst="actionButtonReturn">
            <a:avLst/>
          </a:prstGeom>
          <a:solidFill>
            <a:srgbClr val="3366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cxnSp>
        <p:nvCxnSpPr>
          <p:cNvPr id="4" name="直線單箭頭接點 3"/>
          <p:cNvCxnSpPr/>
          <p:nvPr/>
        </p:nvCxnSpPr>
        <p:spPr bwMode="auto">
          <a:xfrm flipV="1">
            <a:off x="3659525" y="4719903"/>
            <a:ext cx="828000" cy="756000"/>
          </a:xfrm>
          <a:prstGeom prst="straightConnector1">
            <a:avLst/>
          </a:prstGeom>
          <a:solidFill>
            <a:schemeClr val="accent1"/>
          </a:solidFill>
          <a:ln w="28575" cap="flat" cmpd="sng" algn="ctr">
            <a:solidFill>
              <a:srgbClr val="0000CC"/>
            </a:solidFill>
            <a:prstDash val="solid"/>
            <a:round/>
            <a:headEnd type="none" w="med" len="med"/>
            <a:tailEnd type="triangle"/>
          </a:ln>
          <a:effectLst/>
        </p:spPr>
      </p:cxnSp>
      <p:sp>
        <p:nvSpPr>
          <p:cNvPr id="44" name="Text Box 4"/>
          <p:cNvSpPr txBox="1">
            <a:spLocks noChangeArrowheads="1"/>
          </p:cNvSpPr>
          <p:nvPr/>
        </p:nvSpPr>
        <p:spPr bwMode="auto">
          <a:xfrm>
            <a:off x="839416" y="3311949"/>
            <a:ext cx="70839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Introduce new coordinate system, with origin at </a:t>
            </a:r>
            <a:r>
              <a:rPr lang="en-US" altLang="zh-TW" b="1" dirty="0">
                <a:solidFill>
                  <a:srgbClr val="0000CC"/>
                </a:solidFill>
              </a:rPr>
              <a:t>x</a:t>
            </a:r>
            <a:r>
              <a:rPr lang="en-US" altLang="zh-TW" baseline="-25000" dirty="0">
                <a:solidFill>
                  <a:srgbClr val="0000CC"/>
                </a:solidFill>
              </a:rPr>
              <a:t>0</a:t>
            </a:r>
            <a:r>
              <a:rPr lang="en-US" altLang="zh-TW" dirty="0">
                <a:solidFill>
                  <a:srgbClr val="0000CC"/>
                </a:solidFill>
              </a:rPr>
              <a:t>, then</a:t>
            </a:r>
          </a:p>
        </p:txBody>
      </p:sp>
      <p:sp>
        <p:nvSpPr>
          <p:cNvPr id="45" name="Text Box 9"/>
          <p:cNvSpPr txBox="1">
            <a:spLocks noChangeArrowheads="1"/>
          </p:cNvSpPr>
          <p:nvPr/>
        </p:nvSpPr>
        <p:spPr bwMode="auto">
          <a:xfrm>
            <a:off x="3500034" y="5773034"/>
            <a:ext cx="26481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500" dirty="0"/>
              <a:t>,</a:t>
            </a:r>
            <a:endParaRPr lang="en-US" altLang="zh-TW" sz="2500" i="1" dirty="0"/>
          </a:p>
        </p:txBody>
      </p:sp>
      <p:sp>
        <p:nvSpPr>
          <p:cNvPr id="46" name="Text Box 9"/>
          <p:cNvSpPr txBox="1">
            <a:spLocks noChangeArrowheads="1"/>
          </p:cNvSpPr>
          <p:nvPr/>
        </p:nvSpPr>
        <p:spPr bwMode="auto">
          <a:xfrm>
            <a:off x="9048328" y="4722088"/>
            <a:ext cx="26481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500" dirty="0"/>
              <a:t>,</a:t>
            </a:r>
            <a:endParaRPr lang="en-US" altLang="zh-TW" sz="2500" i="1" dirty="0"/>
          </a:p>
        </p:txBody>
      </p:sp>
      <p:sp>
        <p:nvSpPr>
          <p:cNvPr id="43" name="Line 3">
            <a:extLst>
              <a:ext uri="{FF2B5EF4-FFF2-40B4-BE49-F238E27FC236}">
                <a16:creationId xmlns:a16="http://schemas.microsoft.com/office/drawing/2014/main" id="{35B80F8F-DA4A-40F5-9C60-CA1CE5536870}"/>
              </a:ext>
            </a:extLst>
          </p:cNvPr>
          <p:cNvSpPr>
            <a:spLocks noChangeShapeType="1"/>
          </p:cNvSpPr>
          <p:nvPr/>
        </p:nvSpPr>
        <p:spPr bwMode="auto">
          <a:xfrm>
            <a:off x="6096000" y="3890760"/>
            <a:ext cx="0" cy="2736000"/>
          </a:xfrm>
          <a:prstGeom prst="line">
            <a:avLst/>
          </a:prstGeom>
          <a:noFill/>
          <a:ln w="12700">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extLst>
      <p:ext uri="{BB962C8B-B14F-4D97-AF65-F5344CB8AC3E}">
        <p14:creationId xmlns:p14="http://schemas.microsoft.com/office/powerpoint/2010/main" val="31335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9472">
                                            <p:txEl>
                                              <p:pRg st="0" end="0"/>
                                            </p:txEl>
                                          </p:spTgt>
                                        </p:tgtEl>
                                        <p:attrNameLst>
                                          <p:attrName>style.visibility</p:attrName>
                                        </p:attrNameLst>
                                      </p:cBhvr>
                                      <p:to>
                                        <p:strVal val="visible"/>
                                      </p:to>
                                    </p:set>
                                    <p:animEffect transition="in" filter="wipe(left)">
                                      <p:cBhvr>
                                        <p:cTn id="7" dur="500"/>
                                        <p:tgtEl>
                                          <p:spTgt spid="194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250"/>
                                  </p:stCondLst>
                                  <p:childTnLst>
                                    <p:set>
                                      <p:cBhvr>
                                        <p:cTn id="11" dur="1" fill="hold">
                                          <p:stCondLst>
                                            <p:cond delay="0"/>
                                          </p:stCondLst>
                                        </p:cTn>
                                        <p:tgtEl>
                                          <p:spTgt spid="19472">
                                            <p:txEl>
                                              <p:pRg st="1" end="1"/>
                                            </p:txEl>
                                          </p:spTgt>
                                        </p:tgtEl>
                                        <p:attrNameLst>
                                          <p:attrName>style.visibility</p:attrName>
                                        </p:attrNameLst>
                                      </p:cBhvr>
                                      <p:to>
                                        <p:strVal val="visible"/>
                                      </p:to>
                                    </p:set>
                                    <p:animEffect transition="in" filter="wipe(left)">
                                      <p:cBhvr>
                                        <p:cTn id="12" dur="500"/>
                                        <p:tgtEl>
                                          <p:spTgt spid="194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72">
                                            <p:txEl>
                                              <p:pRg st="2" end="2"/>
                                            </p:txEl>
                                          </p:spTgt>
                                        </p:tgtEl>
                                        <p:attrNameLst>
                                          <p:attrName>style.visibility</p:attrName>
                                        </p:attrNameLst>
                                      </p:cBhvr>
                                      <p:to>
                                        <p:strVal val="visible"/>
                                      </p:to>
                                    </p:set>
                                    <p:animEffect transition="in" filter="wipe(left)">
                                      <p:cBhvr>
                                        <p:cTn id="17" dur="500"/>
                                        <p:tgtEl>
                                          <p:spTgt spid="194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250"/>
                                  </p:stCondLst>
                                  <p:childTnLst>
                                    <p:set>
                                      <p:cBhvr>
                                        <p:cTn id="21" dur="1" fill="hold">
                                          <p:stCondLst>
                                            <p:cond delay="0"/>
                                          </p:stCondLst>
                                        </p:cTn>
                                        <p:tgtEl>
                                          <p:spTgt spid="19472">
                                            <p:txEl>
                                              <p:pRg st="3" end="3"/>
                                            </p:txEl>
                                          </p:spTgt>
                                        </p:tgtEl>
                                        <p:attrNameLst>
                                          <p:attrName>style.visibility</p:attrName>
                                        </p:attrNameLst>
                                      </p:cBhvr>
                                      <p:to>
                                        <p:strVal val="visible"/>
                                      </p:to>
                                    </p:set>
                                    <p:animEffect transition="in" filter="wipe(left)">
                                      <p:cBhvr>
                                        <p:cTn id="22" dur="500"/>
                                        <p:tgtEl>
                                          <p:spTgt spid="194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473"/>
                                        </p:tgtEl>
                                        <p:attrNameLst>
                                          <p:attrName>style.visibility</p:attrName>
                                        </p:attrNameLst>
                                      </p:cBhvr>
                                      <p:to>
                                        <p:strVal val="visible"/>
                                      </p:to>
                                    </p:set>
                                    <p:animEffect transition="in" filter="wipe(left)">
                                      <p:cBhvr>
                                        <p:cTn id="27" dur="500"/>
                                        <p:tgtEl>
                                          <p:spTgt spid="1947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84357"/>
                                        </p:tgtEl>
                                        <p:attrNameLst>
                                          <p:attrName>style.visibility</p:attrName>
                                        </p:attrNameLst>
                                      </p:cBhvr>
                                      <p:to>
                                        <p:strVal val="visible"/>
                                      </p:to>
                                    </p:set>
                                    <p:animEffect transition="in" filter="wipe(left)">
                                      <p:cBhvr>
                                        <p:cTn id="32" dur="500"/>
                                        <p:tgtEl>
                                          <p:spTgt spid="48435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474"/>
                                        </p:tgtEl>
                                        <p:attrNameLst>
                                          <p:attrName>style.visibility</p:attrName>
                                        </p:attrNameLst>
                                      </p:cBhvr>
                                      <p:to>
                                        <p:strVal val="visible"/>
                                      </p:to>
                                    </p:set>
                                    <p:animEffect transition="in" filter="wipe(left)">
                                      <p:cBhvr>
                                        <p:cTn id="42" dur="500"/>
                                        <p:tgtEl>
                                          <p:spTgt spid="19474"/>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9480"/>
                                        </p:tgtEl>
                                        <p:attrNameLst>
                                          <p:attrName>style.visibility</p:attrName>
                                        </p:attrNameLst>
                                      </p:cBhvr>
                                      <p:to>
                                        <p:strVal val="visible"/>
                                      </p:to>
                                    </p:set>
                                    <p:animEffect transition="in" filter="wipe(left)">
                                      <p:cBhvr>
                                        <p:cTn id="46" dur="500"/>
                                        <p:tgtEl>
                                          <p:spTgt spid="19480"/>
                                        </p:tgtEl>
                                      </p:cBhvr>
                                    </p:animEffect>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19479"/>
                                        </p:tgtEl>
                                        <p:attrNameLst>
                                          <p:attrName>style.visibility</p:attrName>
                                        </p:attrNameLst>
                                      </p:cBhvr>
                                      <p:to>
                                        <p:strVal val="visible"/>
                                      </p:to>
                                    </p:set>
                                    <p:animEffect transition="in" filter="wipe(down)">
                                      <p:cBhvr>
                                        <p:cTn id="50" dur="500"/>
                                        <p:tgtEl>
                                          <p:spTgt spid="19479"/>
                                        </p:tgtEl>
                                      </p:cBhvr>
                                    </p:animEffect>
                                  </p:childTnLst>
                                </p:cTn>
                              </p:par>
                            </p:childTnLst>
                          </p:cTn>
                        </p:par>
                        <p:par>
                          <p:cTn id="51" fill="hold">
                            <p:stCondLst>
                              <p:cond delay="1500"/>
                            </p:stCondLst>
                            <p:childTnLst>
                              <p:par>
                                <p:cTn id="52" presetID="22" presetClass="entr" presetSubtype="8" fill="hold" grpId="0" nodeType="afterEffect">
                                  <p:stCondLst>
                                    <p:cond delay="250"/>
                                  </p:stCondLst>
                                  <p:childTnLst>
                                    <p:set>
                                      <p:cBhvr>
                                        <p:cTn id="53" dur="1" fill="hold">
                                          <p:stCondLst>
                                            <p:cond delay="0"/>
                                          </p:stCondLst>
                                        </p:cTn>
                                        <p:tgtEl>
                                          <p:spTgt spid="19475"/>
                                        </p:tgtEl>
                                        <p:attrNameLst>
                                          <p:attrName>style.visibility</p:attrName>
                                        </p:attrNameLst>
                                      </p:cBhvr>
                                      <p:to>
                                        <p:strVal val="visible"/>
                                      </p:to>
                                    </p:set>
                                    <p:animEffect transition="in" filter="wipe(left)">
                                      <p:cBhvr>
                                        <p:cTn id="54" dur="500"/>
                                        <p:tgtEl>
                                          <p:spTgt spid="19475"/>
                                        </p:tgtEl>
                                      </p:cBhvr>
                                    </p:animEffect>
                                  </p:childTnLst>
                                </p:cTn>
                              </p:par>
                            </p:childTnLst>
                          </p:cTn>
                        </p:par>
                        <p:par>
                          <p:cTn id="55" fill="hold">
                            <p:stCondLst>
                              <p:cond delay="2250"/>
                            </p:stCondLst>
                            <p:childTnLst>
                              <p:par>
                                <p:cTn id="56" presetID="22" presetClass="entr" presetSubtype="8" fill="hold" nodeType="afterEffect">
                                  <p:stCondLst>
                                    <p:cond delay="0"/>
                                  </p:stCondLst>
                                  <p:childTnLst>
                                    <p:set>
                                      <p:cBhvr>
                                        <p:cTn id="57" dur="1" fill="hold">
                                          <p:stCondLst>
                                            <p:cond delay="0"/>
                                          </p:stCondLst>
                                        </p:cTn>
                                        <p:tgtEl>
                                          <p:spTgt spid="484360"/>
                                        </p:tgtEl>
                                        <p:attrNameLst>
                                          <p:attrName>style.visibility</p:attrName>
                                        </p:attrNameLst>
                                      </p:cBhvr>
                                      <p:to>
                                        <p:strVal val="visible"/>
                                      </p:to>
                                    </p:set>
                                    <p:animEffect transition="in" filter="wipe(left)">
                                      <p:cBhvr>
                                        <p:cTn id="58" dur="500"/>
                                        <p:tgtEl>
                                          <p:spTgt spid="484360"/>
                                        </p:tgtEl>
                                      </p:cBhvr>
                                    </p:animEffect>
                                  </p:childTnLst>
                                </p:cTn>
                              </p:par>
                            </p:childTnLst>
                          </p:cTn>
                        </p:par>
                        <p:par>
                          <p:cTn id="59" fill="hold">
                            <p:stCondLst>
                              <p:cond delay="2750"/>
                            </p:stCondLst>
                            <p:childTnLst>
                              <p:par>
                                <p:cTn id="60" presetID="22" presetClass="entr" presetSubtype="8" fill="hold" grpId="0" nodeType="afterEffect">
                                  <p:stCondLst>
                                    <p:cond delay="250"/>
                                  </p:stCondLst>
                                  <p:childTnLst>
                                    <p:set>
                                      <p:cBhvr>
                                        <p:cTn id="61" dur="1" fill="hold">
                                          <p:stCondLst>
                                            <p:cond delay="0"/>
                                          </p:stCondLst>
                                        </p:cTn>
                                        <p:tgtEl>
                                          <p:spTgt spid="19476"/>
                                        </p:tgtEl>
                                        <p:attrNameLst>
                                          <p:attrName>style.visibility</p:attrName>
                                        </p:attrNameLst>
                                      </p:cBhvr>
                                      <p:to>
                                        <p:strVal val="visible"/>
                                      </p:to>
                                    </p:set>
                                    <p:animEffect transition="in" filter="wipe(left)">
                                      <p:cBhvr>
                                        <p:cTn id="62" dur="500"/>
                                        <p:tgtEl>
                                          <p:spTgt spid="19476"/>
                                        </p:tgtEl>
                                      </p:cBhvr>
                                    </p:animEffect>
                                  </p:childTnLst>
                                </p:cTn>
                              </p:par>
                            </p:childTnLst>
                          </p:cTn>
                        </p:par>
                        <p:par>
                          <p:cTn id="63" fill="hold">
                            <p:stCondLst>
                              <p:cond delay="3500"/>
                            </p:stCondLst>
                            <p:childTnLst>
                              <p:par>
                                <p:cTn id="64" presetID="22" presetClass="entr" presetSubtype="8" fill="hold" nodeType="afterEffect">
                                  <p:stCondLst>
                                    <p:cond delay="0"/>
                                  </p:stCondLst>
                                  <p:childTnLst>
                                    <p:set>
                                      <p:cBhvr>
                                        <p:cTn id="65" dur="1" fill="hold">
                                          <p:stCondLst>
                                            <p:cond delay="0"/>
                                          </p:stCondLst>
                                        </p:cTn>
                                        <p:tgtEl>
                                          <p:spTgt spid="484362"/>
                                        </p:tgtEl>
                                        <p:attrNameLst>
                                          <p:attrName>style.visibility</p:attrName>
                                        </p:attrNameLst>
                                      </p:cBhvr>
                                      <p:to>
                                        <p:strVal val="visible"/>
                                      </p:to>
                                    </p:set>
                                    <p:animEffect transition="in" filter="wipe(left)">
                                      <p:cBhvr>
                                        <p:cTn id="66" dur="500"/>
                                        <p:tgtEl>
                                          <p:spTgt spid="48436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left)">
                                      <p:cBhvr>
                                        <p:cTn id="71" dur="500"/>
                                        <p:tgtEl>
                                          <p:spTgt spid="10"/>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wipe(left)">
                                      <p:cBhvr>
                                        <p:cTn id="75" dur="250"/>
                                        <p:tgtEl>
                                          <p:spTgt spid="35"/>
                                        </p:tgtEl>
                                      </p:cBhvr>
                                    </p:animEffect>
                                  </p:childTnLst>
                                </p:cTn>
                              </p:par>
                            </p:childTnLst>
                          </p:cTn>
                        </p:par>
                        <p:par>
                          <p:cTn id="76" fill="hold">
                            <p:stCondLst>
                              <p:cond delay="750"/>
                            </p:stCondLst>
                            <p:childTnLst>
                              <p:par>
                                <p:cTn id="77" presetID="22" presetClass="entr" presetSubtype="8" fill="hold" nodeType="afterEffect">
                                  <p:stCondLst>
                                    <p:cond delay="0"/>
                                  </p:stCondLst>
                                  <p:childTnLst>
                                    <p:set>
                                      <p:cBhvr>
                                        <p:cTn id="78" dur="1" fill="hold">
                                          <p:stCondLst>
                                            <p:cond delay="0"/>
                                          </p:stCondLst>
                                        </p:cTn>
                                        <p:tgtEl>
                                          <p:spTgt spid="484372"/>
                                        </p:tgtEl>
                                        <p:attrNameLst>
                                          <p:attrName>style.visibility</p:attrName>
                                        </p:attrNameLst>
                                      </p:cBhvr>
                                      <p:to>
                                        <p:strVal val="visible"/>
                                      </p:to>
                                    </p:set>
                                    <p:animEffect transition="in" filter="wipe(left)">
                                      <p:cBhvr>
                                        <p:cTn id="79" dur="500"/>
                                        <p:tgtEl>
                                          <p:spTgt spid="48437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9477"/>
                                        </p:tgtEl>
                                        <p:attrNameLst>
                                          <p:attrName>style.visibility</p:attrName>
                                        </p:attrNameLst>
                                      </p:cBhvr>
                                      <p:to>
                                        <p:strVal val="visible"/>
                                      </p:to>
                                    </p:set>
                                    <p:animEffect transition="in" filter="wipe(left)">
                                      <p:cBhvr>
                                        <p:cTn id="84" dur="500"/>
                                        <p:tgtEl>
                                          <p:spTgt spid="19477"/>
                                        </p:tgtEl>
                                      </p:cBhvr>
                                    </p:animEffect>
                                  </p:childTnLst>
                                </p:cTn>
                              </p:par>
                            </p:childTnLst>
                          </p:cTn>
                        </p:par>
                        <p:par>
                          <p:cTn id="85" fill="hold">
                            <p:stCondLst>
                              <p:cond delay="500"/>
                            </p:stCondLst>
                            <p:childTnLst>
                              <p:par>
                                <p:cTn id="86" presetID="22" presetClass="entr" presetSubtype="8" fill="hold" nodeType="afterEffect">
                                  <p:stCondLst>
                                    <p:cond delay="0"/>
                                  </p:stCondLst>
                                  <p:childTnLst>
                                    <p:set>
                                      <p:cBhvr>
                                        <p:cTn id="87" dur="1" fill="hold">
                                          <p:stCondLst>
                                            <p:cond delay="0"/>
                                          </p:stCondLst>
                                        </p:cTn>
                                        <p:tgtEl>
                                          <p:spTgt spid="484364"/>
                                        </p:tgtEl>
                                        <p:attrNameLst>
                                          <p:attrName>style.visibility</p:attrName>
                                        </p:attrNameLst>
                                      </p:cBhvr>
                                      <p:to>
                                        <p:strVal val="visible"/>
                                      </p:to>
                                    </p:set>
                                    <p:animEffect transition="in" filter="wipe(left)">
                                      <p:cBhvr>
                                        <p:cTn id="88" dur="500"/>
                                        <p:tgtEl>
                                          <p:spTgt spid="484364"/>
                                        </p:tgtEl>
                                      </p:cBhvr>
                                    </p:animEffect>
                                  </p:childTnLst>
                                </p:cTn>
                              </p:par>
                            </p:childTnLst>
                          </p:cTn>
                        </p:par>
                        <p:par>
                          <p:cTn id="89" fill="hold">
                            <p:stCondLst>
                              <p:cond delay="1000"/>
                            </p:stCondLst>
                            <p:childTnLst>
                              <p:par>
                                <p:cTn id="90" presetID="22" presetClass="entr" presetSubtype="1"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wipe(up)">
                                      <p:cBhvr>
                                        <p:cTn id="92" dur="500"/>
                                        <p:tgtEl>
                                          <p:spTgt spid="4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9478"/>
                                        </p:tgtEl>
                                        <p:attrNameLst>
                                          <p:attrName>style.visibility</p:attrName>
                                        </p:attrNameLst>
                                      </p:cBhvr>
                                      <p:to>
                                        <p:strVal val="visible"/>
                                      </p:to>
                                    </p:set>
                                    <p:animEffect transition="in" filter="wipe(left)">
                                      <p:cBhvr>
                                        <p:cTn id="97" dur="500"/>
                                        <p:tgtEl>
                                          <p:spTgt spid="19478"/>
                                        </p:tgtEl>
                                      </p:cBhvr>
                                    </p:animEffect>
                                  </p:childTnLst>
                                </p:cTn>
                              </p:par>
                            </p:childTnLst>
                          </p:cTn>
                        </p:par>
                        <p:par>
                          <p:cTn id="98" fill="hold">
                            <p:stCondLst>
                              <p:cond delay="500"/>
                            </p:stCondLst>
                            <p:childTnLst>
                              <p:par>
                                <p:cTn id="99" presetID="22" presetClass="entr" presetSubtype="8" fill="hold" nodeType="afterEffect">
                                  <p:stCondLst>
                                    <p:cond delay="0"/>
                                  </p:stCondLst>
                                  <p:childTnLst>
                                    <p:set>
                                      <p:cBhvr>
                                        <p:cTn id="100" dur="1" fill="hold">
                                          <p:stCondLst>
                                            <p:cond delay="0"/>
                                          </p:stCondLst>
                                        </p:cTn>
                                        <p:tgtEl>
                                          <p:spTgt spid="484367"/>
                                        </p:tgtEl>
                                        <p:attrNameLst>
                                          <p:attrName>style.visibility</p:attrName>
                                        </p:attrNameLst>
                                      </p:cBhvr>
                                      <p:to>
                                        <p:strVal val="visible"/>
                                      </p:to>
                                    </p:set>
                                    <p:animEffect transition="in" filter="wipe(left)">
                                      <p:cBhvr>
                                        <p:cTn id="101" dur="500"/>
                                        <p:tgtEl>
                                          <p:spTgt spid="484367"/>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wipe(left)">
                                      <p:cBhvr>
                                        <p:cTn id="106" dur="500"/>
                                        <p:tgtEl>
                                          <p:spTgt spid="44"/>
                                        </p:tgtEl>
                                      </p:cBhvr>
                                    </p:animEffect>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19482"/>
                                        </p:tgtEl>
                                        <p:attrNameLst>
                                          <p:attrName>style.visibility</p:attrName>
                                        </p:attrNameLst>
                                      </p:cBhvr>
                                      <p:to>
                                        <p:strVal val="visible"/>
                                      </p:to>
                                    </p:set>
                                    <p:animEffect transition="in" filter="wipe(left)">
                                      <p:cBhvr>
                                        <p:cTn id="110" dur="500"/>
                                        <p:tgtEl>
                                          <p:spTgt spid="19482"/>
                                        </p:tgtEl>
                                      </p:cBhvr>
                                    </p:animEffect>
                                  </p:childTnLst>
                                </p:cTn>
                              </p:par>
                            </p:childTnLst>
                          </p:cTn>
                        </p:par>
                        <p:par>
                          <p:cTn id="111" fill="hold">
                            <p:stCondLst>
                              <p:cond delay="1000"/>
                            </p:stCondLst>
                            <p:childTnLst>
                              <p:par>
                                <p:cTn id="112" presetID="22" presetClass="entr" presetSubtype="4" fill="hold" grpId="0" nodeType="afterEffect">
                                  <p:stCondLst>
                                    <p:cond delay="0"/>
                                  </p:stCondLst>
                                  <p:childTnLst>
                                    <p:set>
                                      <p:cBhvr>
                                        <p:cTn id="113" dur="1" fill="hold">
                                          <p:stCondLst>
                                            <p:cond delay="0"/>
                                          </p:stCondLst>
                                        </p:cTn>
                                        <p:tgtEl>
                                          <p:spTgt spid="19481"/>
                                        </p:tgtEl>
                                        <p:attrNameLst>
                                          <p:attrName>style.visibility</p:attrName>
                                        </p:attrNameLst>
                                      </p:cBhvr>
                                      <p:to>
                                        <p:strVal val="visible"/>
                                      </p:to>
                                    </p:set>
                                    <p:animEffect transition="in" filter="wipe(down)">
                                      <p:cBhvr>
                                        <p:cTn id="114" dur="500"/>
                                        <p:tgtEl>
                                          <p:spTgt spid="19481"/>
                                        </p:tgtEl>
                                      </p:cBhvr>
                                    </p:animEffect>
                                  </p:childTnLst>
                                </p:cTn>
                              </p:par>
                            </p:childTnLst>
                          </p:cTn>
                        </p:par>
                        <p:par>
                          <p:cTn id="115" fill="hold">
                            <p:stCondLst>
                              <p:cond delay="1500"/>
                            </p:stCondLst>
                            <p:childTnLst>
                              <p:par>
                                <p:cTn id="116" presetID="22" presetClass="entr" presetSubtype="8" fill="hold" nodeType="afterEffect">
                                  <p:stCondLst>
                                    <p:cond delay="0"/>
                                  </p:stCondLst>
                                  <p:childTnLst>
                                    <p:set>
                                      <p:cBhvr>
                                        <p:cTn id="117" dur="1" fill="hold">
                                          <p:stCondLst>
                                            <p:cond delay="0"/>
                                          </p:stCondLst>
                                        </p:cTn>
                                        <p:tgtEl>
                                          <p:spTgt spid="8"/>
                                        </p:tgtEl>
                                        <p:attrNameLst>
                                          <p:attrName>style.visibility</p:attrName>
                                        </p:attrNameLst>
                                      </p:cBhvr>
                                      <p:to>
                                        <p:strVal val="visible"/>
                                      </p:to>
                                    </p:set>
                                    <p:animEffect transition="in" filter="wipe(left)">
                                      <p:cBhvr>
                                        <p:cTn id="118" dur="500"/>
                                        <p:tgtEl>
                                          <p:spTgt spid="8"/>
                                        </p:tgtEl>
                                      </p:cBhvr>
                                    </p:animEffect>
                                  </p:childTnLst>
                                </p:cTn>
                              </p:par>
                            </p:childTnLst>
                          </p:cTn>
                        </p:par>
                        <p:par>
                          <p:cTn id="119" fill="hold">
                            <p:stCondLst>
                              <p:cond delay="2000"/>
                            </p:stCondLst>
                            <p:childTnLst>
                              <p:par>
                                <p:cTn id="120" presetID="22" presetClass="entr" presetSubtype="8" fill="hold" nodeType="afterEffect">
                                  <p:stCondLst>
                                    <p:cond delay="0"/>
                                  </p:stCondLst>
                                  <p:childTnLst>
                                    <p:set>
                                      <p:cBhvr>
                                        <p:cTn id="121" dur="1" fill="hold">
                                          <p:stCondLst>
                                            <p:cond delay="0"/>
                                          </p:stCondLst>
                                        </p:cTn>
                                        <p:tgtEl>
                                          <p:spTgt spid="9"/>
                                        </p:tgtEl>
                                        <p:attrNameLst>
                                          <p:attrName>style.visibility</p:attrName>
                                        </p:attrNameLst>
                                      </p:cBhvr>
                                      <p:to>
                                        <p:strVal val="visible"/>
                                      </p:to>
                                    </p:set>
                                    <p:animEffect transition="in" filter="wipe(left)">
                                      <p:cBhvr>
                                        <p:cTn id="122" dur="500"/>
                                        <p:tgtEl>
                                          <p:spTgt spid="9"/>
                                        </p:tgtEl>
                                      </p:cBhvr>
                                    </p:animEffect>
                                  </p:childTnLst>
                                </p:cTn>
                              </p:par>
                            </p:childTnLst>
                          </p:cTn>
                        </p:par>
                        <p:par>
                          <p:cTn id="123" fill="hold">
                            <p:stCondLst>
                              <p:cond delay="2500"/>
                            </p:stCondLst>
                            <p:childTnLst>
                              <p:par>
                                <p:cTn id="124" presetID="22" presetClass="entr" presetSubtype="8" fill="hold" nodeType="afterEffect">
                                  <p:stCondLst>
                                    <p:cond delay="0"/>
                                  </p:stCondLst>
                                  <p:childTnLst>
                                    <p:set>
                                      <p:cBhvr>
                                        <p:cTn id="125" dur="1" fill="hold">
                                          <p:stCondLst>
                                            <p:cond delay="0"/>
                                          </p:stCondLst>
                                        </p:cTn>
                                        <p:tgtEl>
                                          <p:spTgt spid="2"/>
                                        </p:tgtEl>
                                        <p:attrNameLst>
                                          <p:attrName>style.visibility</p:attrName>
                                        </p:attrNameLst>
                                      </p:cBhvr>
                                      <p:to>
                                        <p:strVal val="visible"/>
                                      </p:to>
                                    </p:set>
                                    <p:animEffect transition="in" filter="wipe(left)">
                                      <p:cBhvr>
                                        <p:cTn id="126" dur="500"/>
                                        <p:tgtEl>
                                          <p:spTgt spid="2"/>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nodeType="clickEffect">
                                  <p:stCondLst>
                                    <p:cond delay="0"/>
                                  </p:stCondLst>
                                  <p:childTnLst>
                                    <p:set>
                                      <p:cBhvr>
                                        <p:cTn id="130" dur="1" fill="hold">
                                          <p:stCondLst>
                                            <p:cond delay="0"/>
                                          </p:stCondLst>
                                        </p:cTn>
                                        <p:tgtEl>
                                          <p:spTgt spid="484370"/>
                                        </p:tgtEl>
                                        <p:attrNameLst>
                                          <p:attrName>style.visibility</p:attrName>
                                        </p:attrNameLst>
                                      </p:cBhvr>
                                      <p:to>
                                        <p:strVal val="visible"/>
                                      </p:to>
                                    </p:set>
                                    <p:animEffect transition="in" filter="wipe(left)">
                                      <p:cBhvr>
                                        <p:cTn id="131" dur="500"/>
                                        <p:tgtEl>
                                          <p:spTgt spid="484370"/>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nodeType="clickEffect">
                                  <p:stCondLst>
                                    <p:cond delay="0"/>
                                  </p:stCondLst>
                                  <p:childTnLst>
                                    <p:set>
                                      <p:cBhvr>
                                        <p:cTn id="135" dur="1" fill="hold">
                                          <p:stCondLst>
                                            <p:cond delay="0"/>
                                          </p:stCondLst>
                                        </p:cTn>
                                        <p:tgtEl>
                                          <p:spTgt spid="6"/>
                                        </p:tgtEl>
                                        <p:attrNameLst>
                                          <p:attrName>style.visibility</p:attrName>
                                        </p:attrNameLst>
                                      </p:cBhvr>
                                      <p:to>
                                        <p:strVal val="visible"/>
                                      </p:to>
                                    </p:set>
                                    <p:animEffect transition="in" filter="wipe(left)">
                                      <p:cBhvr>
                                        <p:cTn id="136" dur="500"/>
                                        <p:tgtEl>
                                          <p:spTgt spid="6"/>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nodeType="clickEffect">
                                  <p:stCondLst>
                                    <p:cond delay="0"/>
                                  </p:stCondLst>
                                  <p:childTnLst>
                                    <p:set>
                                      <p:cBhvr>
                                        <p:cTn id="140" dur="1" fill="hold">
                                          <p:stCondLst>
                                            <p:cond delay="0"/>
                                          </p:stCondLst>
                                        </p:cTn>
                                        <p:tgtEl>
                                          <p:spTgt spid="4"/>
                                        </p:tgtEl>
                                        <p:attrNameLst>
                                          <p:attrName>style.visibility</p:attrName>
                                        </p:attrNameLst>
                                      </p:cBhvr>
                                      <p:to>
                                        <p:strVal val="visible"/>
                                      </p:to>
                                    </p:set>
                                    <p:animEffect transition="in" filter="wipe(down)">
                                      <p:cBhvr>
                                        <p:cTn id="141" dur="500"/>
                                        <p:tgtEl>
                                          <p:spTgt spid="4"/>
                                        </p:tgtEl>
                                      </p:cBhvr>
                                    </p:animEffect>
                                  </p:childTnLst>
                                </p:cTn>
                              </p:par>
                            </p:childTnLst>
                          </p:cTn>
                        </p:par>
                        <p:par>
                          <p:cTn id="142" fill="hold">
                            <p:stCondLst>
                              <p:cond delay="500"/>
                            </p:stCondLst>
                            <p:childTnLst>
                              <p:par>
                                <p:cTn id="143" presetID="22" presetClass="entr" presetSubtype="8" fill="hold" grpId="0" nodeType="afterEffect">
                                  <p:stCondLst>
                                    <p:cond delay="0"/>
                                  </p:stCondLst>
                                  <p:childTnLst>
                                    <p:set>
                                      <p:cBhvr>
                                        <p:cTn id="144" dur="1" fill="hold">
                                          <p:stCondLst>
                                            <p:cond delay="0"/>
                                          </p:stCondLst>
                                        </p:cTn>
                                        <p:tgtEl>
                                          <p:spTgt spid="19484"/>
                                        </p:tgtEl>
                                        <p:attrNameLst>
                                          <p:attrName>style.visibility</p:attrName>
                                        </p:attrNameLst>
                                      </p:cBhvr>
                                      <p:to>
                                        <p:strVal val="visible"/>
                                      </p:to>
                                    </p:set>
                                    <p:animEffect transition="in" filter="wipe(left)">
                                      <p:cBhvr>
                                        <p:cTn id="145" dur="500"/>
                                        <p:tgtEl>
                                          <p:spTgt spid="19484"/>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nodeType="clickEffect">
                                  <p:stCondLst>
                                    <p:cond delay="0"/>
                                  </p:stCondLst>
                                  <p:childTnLst>
                                    <p:set>
                                      <p:cBhvr>
                                        <p:cTn id="149" dur="1" fill="hold">
                                          <p:stCondLst>
                                            <p:cond delay="0"/>
                                          </p:stCondLst>
                                        </p:cTn>
                                        <p:tgtEl>
                                          <p:spTgt spid="484365"/>
                                        </p:tgtEl>
                                        <p:attrNameLst>
                                          <p:attrName>style.visibility</p:attrName>
                                        </p:attrNameLst>
                                      </p:cBhvr>
                                      <p:to>
                                        <p:strVal val="visible"/>
                                      </p:to>
                                    </p:set>
                                    <p:animEffect transition="in" filter="wipe(left)">
                                      <p:cBhvr>
                                        <p:cTn id="150" dur="500"/>
                                        <p:tgtEl>
                                          <p:spTgt spid="484365"/>
                                        </p:tgtEl>
                                      </p:cBhvr>
                                    </p:animEffect>
                                  </p:childTnLst>
                                </p:cTn>
                              </p:par>
                            </p:childTnLst>
                          </p:cTn>
                        </p:par>
                        <p:par>
                          <p:cTn id="151" fill="hold">
                            <p:stCondLst>
                              <p:cond delay="500"/>
                            </p:stCondLst>
                            <p:childTnLst>
                              <p:par>
                                <p:cTn id="152" presetID="22" presetClass="entr" presetSubtype="8" fill="hold" grpId="0" nodeType="afterEffect">
                                  <p:stCondLst>
                                    <p:cond delay="0"/>
                                  </p:stCondLst>
                                  <p:childTnLst>
                                    <p:set>
                                      <p:cBhvr>
                                        <p:cTn id="153" dur="1" fill="hold">
                                          <p:stCondLst>
                                            <p:cond delay="0"/>
                                          </p:stCondLst>
                                        </p:cTn>
                                        <p:tgtEl>
                                          <p:spTgt spid="45"/>
                                        </p:tgtEl>
                                        <p:attrNameLst>
                                          <p:attrName>style.visibility</p:attrName>
                                        </p:attrNameLst>
                                      </p:cBhvr>
                                      <p:to>
                                        <p:strVal val="visible"/>
                                      </p:to>
                                    </p:set>
                                    <p:animEffect transition="in" filter="wipe(left)">
                                      <p:cBhvr>
                                        <p:cTn id="154" dur="250"/>
                                        <p:tgtEl>
                                          <p:spTgt spid="45"/>
                                        </p:tgtEl>
                                      </p:cBhvr>
                                    </p:animEffect>
                                  </p:childTnLst>
                                </p:cTn>
                              </p:par>
                            </p:childTnLst>
                          </p:cTn>
                        </p:par>
                        <p:par>
                          <p:cTn id="155" fill="hold">
                            <p:stCondLst>
                              <p:cond delay="750"/>
                            </p:stCondLst>
                            <p:childTnLst>
                              <p:par>
                                <p:cTn id="156" presetID="22" presetClass="entr" presetSubtype="4"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wipe(down)">
                                      <p:cBhvr>
                                        <p:cTn id="158" dur="500"/>
                                        <p:tgtEl>
                                          <p:spTgt spid="41"/>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8" fill="hold" grpId="0" nodeType="clickEffect">
                                  <p:stCondLst>
                                    <p:cond delay="0"/>
                                  </p:stCondLst>
                                  <p:childTnLst>
                                    <p:set>
                                      <p:cBhvr>
                                        <p:cTn id="162" dur="1" fill="hold">
                                          <p:stCondLst>
                                            <p:cond delay="0"/>
                                          </p:stCondLst>
                                        </p:cTn>
                                        <p:tgtEl>
                                          <p:spTgt spid="19485"/>
                                        </p:tgtEl>
                                        <p:attrNameLst>
                                          <p:attrName>style.visibility</p:attrName>
                                        </p:attrNameLst>
                                      </p:cBhvr>
                                      <p:to>
                                        <p:strVal val="visible"/>
                                      </p:to>
                                    </p:set>
                                    <p:animEffect transition="in" filter="wipe(left)">
                                      <p:cBhvr>
                                        <p:cTn id="163" dur="500"/>
                                        <p:tgtEl>
                                          <p:spTgt spid="19485"/>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nodeType="clickEffect">
                                  <p:stCondLst>
                                    <p:cond delay="0"/>
                                  </p:stCondLst>
                                  <p:childTnLst>
                                    <p:set>
                                      <p:cBhvr>
                                        <p:cTn id="167" dur="1" fill="hold">
                                          <p:stCondLst>
                                            <p:cond delay="0"/>
                                          </p:stCondLst>
                                        </p:cTn>
                                        <p:tgtEl>
                                          <p:spTgt spid="484369"/>
                                        </p:tgtEl>
                                        <p:attrNameLst>
                                          <p:attrName>style.visibility</p:attrName>
                                        </p:attrNameLst>
                                      </p:cBhvr>
                                      <p:to>
                                        <p:strVal val="visible"/>
                                      </p:to>
                                    </p:set>
                                    <p:animEffect transition="in" filter="wipe(left)">
                                      <p:cBhvr>
                                        <p:cTn id="168" dur="500"/>
                                        <p:tgtEl>
                                          <p:spTgt spid="484369"/>
                                        </p:tgtEl>
                                      </p:cBhvr>
                                    </p:animEffect>
                                  </p:childTnLst>
                                </p:cTn>
                              </p:par>
                            </p:childTnLst>
                          </p:cTn>
                        </p:par>
                        <p:par>
                          <p:cTn id="169" fill="hold">
                            <p:stCondLst>
                              <p:cond delay="500"/>
                            </p:stCondLst>
                            <p:childTnLst>
                              <p:par>
                                <p:cTn id="170" presetID="22" presetClass="entr" presetSubtype="8" fill="hold" nodeType="afterEffect">
                                  <p:stCondLst>
                                    <p:cond delay="0"/>
                                  </p:stCondLst>
                                  <p:childTnLst>
                                    <p:set>
                                      <p:cBhvr>
                                        <p:cTn id="171" dur="1" fill="hold">
                                          <p:stCondLst>
                                            <p:cond delay="0"/>
                                          </p:stCondLst>
                                        </p:cTn>
                                        <p:tgtEl>
                                          <p:spTgt spid="11"/>
                                        </p:tgtEl>
                                        <p:attrNameLst>
                                          <p:attrName>style.visibility</p:attrName>
                                        </p:attrNameLst>
                                      </p:cBhvr>
                                      <p:to>
                                        <p:strVal val="visible"/>
                                      </p:to>
                                    </p:set>
                                    <p:animEffect transition="in" filter="wipe(left)">
                                      <p:cBhvr>
                                        <p:cTn id="172" dur="500"/>
                                        <p:tgtEl>
                                          <p:spTgt spid="11"/>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nodeType="clickEffect">
                                  <p:stCondLst>
                                    <p:cond delay="0"/>
                                  </p:stCondLst>
                                  <p:childTnLst>
                                    <p:set>
                                      <p:cBhvr>
                                        <p:cTn id="176" dur="1" fill="hold">
                                          <p:stCondLst>
                                            <p:cond delay="0"/>
                                          </p:stCondLst>
                                        </p:cTn>
                                        <p:tgtEl>
                                          <p:spTgt spid="484368"/>
                                        </p:tgtEl>
                                        <p:attrNameLst>
                                          <p:attrName>style.visibility</p:attrName>
                                        </p:attrNameLst>
                                      </p:cBhvr>
                                      <p:to>
                                        <p:strVal val="visible"/>
                                      </p:to>
                                    </p:set>
                                    <p:animEffect transition="in" filter="wipe(left)">
                                      <p:cBhvr>
                                        <p:cTn id="177" dur="500"/>
                                        <p:tgtEl>
                                          <p:spTgt spid="484368"/>
                                        </p:tgtEl>
                                      </p:cBhvr>
                                    </p:animEffect>
                                  </p:childTnLst>
                                </p:cTn>
                              </p:par>
                            </p:childTnLst>
                          </p:cTn>
                        </p:par>
                        <p:par>
                          <p:cTn id="178" fill="hold">
                            <p:stCondLst>
                              <p:cond delay="500"/>
                            </p:stCondLst>
                            <p:childTnLst>
                              <p:par>
                                <p:cTn id="179" presetID="22" presetClass="entr" presetSubtype="8" fill="hold" grpId="0" nodeType="afterEffect">
                                  <p:stCondLst>
                                    <p:cond delay="0"/>
                                  </p:stCondLst>
                                  <p:childTnLst>
                                    <p:set>
                                      <p:cBhvr>
                                        <p:cTn id="180" dur="1" fill="hold">
                                          <p:stCondLst>
                                            <p:cond delay="0"/>
                                          </p:stCondLst>
                                        </p:cTn>
                                        <p:tgtEl>
                                          <p:spTgt spid="46"/>
                                        </p:tgtEl>
                                        <p:attrNameLst>
                                          <p:attrName>style.visibility</p:attrName>
                                        </p:attrNameLst>
                                      </p:cBhvr>
                                      <p:to>
                                        <p:strVal val="visible"/>
                                      </p:to>
                                    </p:set>
                                    <p:animEffect transition="in" filter="wipe(left)">
                                      <p:cBhvr>
                                        <p:cTn id="181" dur="250"/>
                                        <p:tgtEl>
                                          <p:spTgt spid="46"/>
                                        </p:tgtEl>
                                      </p:cBhvr>
                                    </p:animEffect>
                                  </p:childTnLst>
                                </p:cTn>
                              </p:par>
                            </p:childTnLst>
                          </p:cTn>
                        </p:par>
                        <p:par>
                          <p:cTn id="182" fill="hold">
                            <p:stCondLst>
                              <p:cond delay="750"/>
                            </p:stCondLst>
                            <p:childTnLst>
                              <p:par>
                                <p:cTn id="183" presetID="22" presetClass="entr" presetSubtype="4" fill="hold" grpId="0" nodeType="afterEffect">
                                  <p:stCondLst>
                                    <p:cond delay="0"/>
                                  </p:stCondLst>
                                  <p:childTnLst>
                                    <p:set>
                                      <p:cBhvr>
                                        <p:cTn id="184" dur="1" fill="hold">
                                          <p:stCondLst>
                                            <p:cond delay="0"/>
                                          </p:stCondLst>
                                        </p:cTn>
                                        <p:tgtEl>
                                          <p:spTgt spid="42"/>
                                        </p:tgtEl>
                                        <p:attrNameLst>
                                          <p:attrName>style.visibility</p:attrName>
                                        </p:attrNameLst>
                                      </p:cBhvr>
                                      <p:to>
                                        <p:strVal val="visible"/>
                                      </p:to>
                                    </p:set>
                                    <p:animEffect transition="in" filter="wipe(down)">
                                      <p:cBhvr>
                                        <p:cTn id="18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472" grpId="0" uiExpand="1" build="p" bldLvl="3"/>
      <p:bldP spid="19473" grpId="0"/>
      <p:bldP spid="19474" grpId="0" animBg="1"/>
      <p:bldP spid="19475" grpId="0" animBg="1"/>
      <p:bldP spid="19476" grpId="0" animBg="1"/>
      <p:bldP spid="19477" grpId="0"/>
      <p:bldP spid="19478" grpId="0"/>
      <p:bldP spid="19479" grpId="0" animBg="1"/>
      <p:bldP spid="19480" grpId="0" animBg="1"/>
      <p:bldP spid="19481" grpId="0" animBg="1"/>
      <p:bldP spid="19482" grpId="0" animBg="1"/>
      <p:bldP spid="19484" grpId="0"/>
      <p:bldP spid="19485" grpId="0"/>
      <p:bldP spid="35" grpId="0" autoUpdateAnimBg="0"/>
      <p:bldP spid="41" grpId="0" animBg="1"/>
      <p:bldP spid="42" grpId="0" animBg="1"/>
      <p:bldP spid="44" grpId="0"/>
      <p:bldP spid="45" grpId="0" autoUpdateAnimBg="0"/>
      <p:bldP spid="46" grpId="0" autoUpdateAnimBg="0"/>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3748392" y="2456441"/>
            <a:ext cx="708568" cy="331726"/>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20499" name="Rectangle 2"/>
          <p:cNvSpPr>
            <a:spLocks noGrp="1" noChangeArrowheads="1"/>
          </p:cNvSpPr>
          <p:nvPr>
            <p:ph type="title"/>
          </p:nvPr>
        </p:nvSpPr>
        <p:spPr/>
        <p:txBody>
          <a:bodyPr>
            <a:normAutofit/>
          </a:bodyPr>
          <a:lstStyle/>
          <a:p>
            <a:r>
              <a:rPr lang="en-US" altLang="zh-TW" dirty="0"/>
              <a:t>3.2.1 Free-space Green’s function – </a:t>
            </a:r>
            <a:r>
              <a:rPr lang="en-US" altLang="zh-TW" dirty="0">
                <a:solidFill>
                  <a:srgbClr val="0000CC"/>
                </a:solidFill>
              </a:rPr>
              <a:t>2D Laplace</a:t>
            </a:r>
          </a:p>
        </p:txBody>
      </p:sp>
      <p:sp>
        <p:nvSpPr>
          <p:cNvPr id="20500" name="Line 3"/>
          <p:cNvSpPr>
            <a:spLocks noChangeShapeType="1"/>
          </p:cNvSpPr>
          <p:nvPr/>
        </p:nvSpPr>
        <p:spPr bwMode="auto">
          <a:xfrm>
            <a:off x="6096000" y="692696"/>
            <a:ext cx="0" cy="5976000"/>
          </a:xfrm>
          <a:prstGeom prst="line">
            <a:avLst/>
          </a:prstGeom>
          <a:noFill/>
          <a:ln w="12700">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86405" name="Text Box 5"/>
          <p:cNvSpPr txBox="1">
            <a:spLocks noChangeArrowheads="1"/>
          </p:cNvSpPr>
          <p:nvPr/>
        </p:nvSpPr>
        <p:spPr bwMode="auto">
          <a:xfrm>
            <a:off x="6248401" y="692697"/>
            <a:ext cx="4567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cf. Green’s function with ODE, e.g.</a:t>
            </a:r>
            <a:endParaRPr lang="en-US" altLang="zh-TW" i="1" dirty="0"/>
          </a:p>
        </p:txBody>
      </p:sp>
      <p:graphicFrame>
        <p:nvGraphicFramePr>
          <p:cNvPr id="486406" name="Object 6"/>
          <p:cNvGraphicFramePr>
            <a:graphicFrameLocks noChangeAspect="1"/>
          </p:cNvGraphicFramePr>
          <p:nvPr>
            <p:extLst>
              <p:ext uri="{D42A27DB-BD31-4B8C-83A1-F6EECF244321}">
                <p14:modId xmlns:p14="http://schemas.microsoft.com/office/powerpoint/2010/main" val="4033392911"/>
              </p:ext>
            </p:extLst>
          </p:nvPr>
        </p:nvGraphicFramePr>
        <p:xfrm>
          <a:off x="6296025" y="1124744"/>
          <a:ext cx="3590730" cy="891540"/>
        </p:xfrm>
        <a:graphic>
          <a:graphicData uri="http://schemas.openxmlformats.org/presentationml/2006/ole">
            <mc:AlternateContent xmlns:mc="http://schemas.openxmlformats.org/markup-compatibility/2006">
              <mc:Choice xmlns:v="urn:schemas-microsoft-com:vml" Requires="v">
                <p:oleObj spid="_x0000_s1147946" name="方程式" r:id="rId4" imgW="1841400" imgH="457200" progId="Equation.3">
                  <p:embed/>
                </p:oleObj>
              </mc:Choice>
              <mc:Fallback>
                <p:oleObj name="方程式" r:id="rId4" imgW="18414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025" y="1124744"/>
                        <a:ext cx="3590730" cy="89154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486407" name="Object 7"/>
          <p:cNvGraphicFramePr>
            <a:graphicFrameLocks noChangeAspect="1"/>
          </p:cNvGraphicFramePr>
          <p:nvPr>
            <p:extLst>
              <p:ext uri="{D42A27DB-BD31-4B8C-83A1-F6EECF244321}">
                <p14:modId xmlns:p14="http://schemas.microsoft.com/office/powerpoint/2010/main" val="2577557242"/>
              </p:ext>
            </p:extLst>
          </p:nvPr>
        </p:nvGraphicFramePr>
        <p:xfrm>
          <a:off x="6579198" y="2615844"/>
          <a:ext cx="4061070" cy="940680"/>
        </p:xfrm>
        <a:graphic>
          <a:graphicData uri="http://schemas.openxmlformats.org/presentationml/2006/ole">
            <mc:AlternateContent xmlns:mc="http://schemas.openxmlformats.org/markup-compatibility/2006">
              <mc:Choice xmlns:v="urn:schemas-microsoft-com:vml" Requires="v">
                <p:oleObj spid="_x0000_s1147947" name="方程式" r:id="rId6" imgW="2082600" imgH="482400" progId="Equation.3">
                  <p:embed/>
                </p:oleObj>
              </mc:Choice>
              <mc:Fallback>
                <p:oleObj name="方程式" r:id="rId6" imgW="2082600" imgH="482400" progId="Equation.3">
                  <p:embed/>
                  <p:pic>
                    <p:nvPicPr>
                      <p:cNvPr id="0" name=""/>
                      <p:cNvPicPr>
                        <a:picLocks noChangeAspect="1" noChangeArrowheads="1"/>
                      </p:cNvPicPr>
                      <p:nvPr/>
                    </p:nvPicPr>
                    <p:blipFill>
                      <a:blip r:embed="rId7"/>
                      <a:srcRect/>
                      <a:stretch>
                        <a:fillRect/>
                      </a:stretch>
                    </p:blipFill>
                    <p:spPr bwMode="auto">
                      <a:xfrm>
                        <a:off x="6579198" y="2615844"/>
                        <a:ext cx="4061070" cy="94068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sp>
        <p:nvSpPr>
          <p:cNvPr id="486409" name="Text Box 9"/>
          <p:cNvSpPr txBox="1">
            <a:spLocks noChangeArrowheads="1"/>
          </p:cNvSpPr>
          <p:nvPr/>
        </p:nvSpPr>
        <p:spPr bwMode="auto">
          <a:xfrm>
            <a:off x="6181726" y="3548173"/>
            <a:ext cx="101181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t>by BC</a:t>
            </a:r>
          </a:p>
        </p:txBody>
      </p:sp>
      <p:graphicFrame>
        <p:nvGraphicFramePr>
          <p:cNvPr id="486410" name="Object 10"/>
          <p:cNvGraphicFramePr>
            <a:graphicFrameLocks noChangeAspect="1"/>
          </p:cNvGraphicFramePr>
          <p:nvPr>
            <p:extLst>
              <p:ext uri="{D42A27DB-BD31-4B8C-83A1-F6EECF244321}">
                <p14:modId xmlns:p14="http://schemas.microsoft.com/office/powerpoint/2010/main" val="1205364416"/>
              </p:ext>
            </p:extLst>
          </p:nvPr>
        </p:nvGraphicFramePr>
        <p:xfrm>
          <a:off x="6924804" y="3669246"/>
          <a:ext cx="3540888" cy="940680"/>
        </p:xfrm>
        <a:graphic>
          <a:graphicData uri="http://schemas.openxmlformats.org/presentationml/2006/ole">
            <mc:AlternateContent xmlns:mc="http://schemas.openxmlformats.org/markup-compatibility/2006">
              <mc:Choice xmlns:v="urn:schemas-microsoft-com:vml" Requires="v">
                <p:oleObj spid="_x0000_s1147948" name="方程式" r:id="rId8" imgW="1815840" imgH="482400" progId="Equation.3">
                  <p:embed/>
                </p:oleObj>
              </mc:Choice>
              <mc:Fallback>
                <p:oleObj name="方程式" r:id="rId8" imgW="1815840" imgH="482400" progId="Equation.3">
                  <p:embed/>
                  <p:pic>
                    <p:nvPicPr>
                      <p:cNvPr id="0" name=""/>
                      <p:cNvPicPr>
                        <a:picLocks noChangeAspect="1" noChangeArrowheads="1"/>
                      </p:cNvPicPr>
                      <p:nvPr/>
                    </p:nvPicPr>
                    <p:blipFill>
                      <a:blip r:embed="rId9"/>
                      <a:srcRect/>
                      <a:stretch>
                        <a:fillRect/>
                      </a:stretch>
                    </p:blipFill>
                    <p:spPr bwMode="auto">
                      <a:xfrm>
                        <a:off x="6924804" y="3669246"/>
                        <a:ext cx="3540888" cy="940680"/>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grpSp>
        <p:nvGrpSpPr>
          <p:cNvPr id="2" name="Group 11"/>
          <p:cNvGrpSpPr>
            <a:grpSpLocks/>
          </p:cNvGrpSpPr>
          <p:nvPr/>
        </p:nvGrpSpPr>
        <p:grpSpPr bwMode="auto">
          <a:xfrm>
            <a:off x="6181726" y="4560063"/>
            <a:ext cx="2335213" cy="1128713"/>
            <a:chOff x="3174" y="3264"/>
            <a:chExt cx="1471" cy="711"/>
          </a:xfrm>
        </p:grpSpPr>
        <p:sp>
          <p:nvSpPr>
            <p:cNvPr id="20521" name="Text Box 12"/>
            <p:cNvSpPr txBox="1">
              <a:spLocks noChangeArrowheads="1"/>
            </p:cNvSpPr>
            <p:nvPr/>
          </p:nvSpPr>
          <p:spPr bwMode="auto">
            <a:xfrm>
              <a:off x="3174" y="3264"/>
              <a:ext cx="147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solidFill>
                    <a:srgbClr val="0000CC"/>
                  </a:solidFill>
                </a:rPr>
                <a:t>Continuity cond.:</a:t>
              </a:r>
            </a:p>
          </p:txBody>
        </p:sp>
        <p:sp>
          <p:nvSpPr>
            <p:cNvPr id="20522" name="Text Box 13"/>
            <p:cNvSpPr txBox="1">
              <a:spLocks noChangeArrowheads="1"/>
            </p:cNvSpPr>
            <p:nvPr/>
          </p:nvSpPr>
          <p:spPr bwMode="auto">
            <a:xfrm>
              <a:off x="3182" y="3684"/>
              <a:ext cx="106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solidFill>
                    <a:srgbClr val="C00000"/>
                  </a:solidFill>
                </a:rPr>
                <a:t>Jump cond.:</a:t>
              </a:r>
            </a:p>
          </p:txBody>
        </p:sp>
      </p:grpSp>
      <p:graphicFrame>
        <p:nvGraphicFramePr>
          <p:cNvPr id="20496" name="Object 15"/>
          <p:cNvGraphicFramePr>
            <a:graphicFrameLocks noChangeAspect="1"/>
          </p:cNvGraphicFramePr>
          <p:nvPr>
            <p:extLst>
              <p:ext uri="{D42A27DB-BD31-4B8C-83A1-F6EECF244321}">
                <p14:modId xmlns:p14="http://schemas.microsoft.com/office/powerpoint/2010/main" val="3081427876"/>
              </p:ext>
            </p:extLst>
          </p:nvPr>
        </p:nvGraphicFramePr>
        <p:xfrm>
          <a:off x="8731255" y="4560064"/>
          <a:ext cx="1893024" cy="586656"/>
        </p:xfrm>
        <a:graphic>
          <a:graphicData uri="http://schemas.openxmlformats.org/presentationml/2006/ole">
            <mc:AlternateContent xmlns:mc="http://schemas.openxmlformats.org/markup-compatibility/2006">
              <mc:Choice xmlns:v="urn:schemas-microsoft-com:vml" Requires="v">
                <p:oleObj spid="_x0000_s1147949" name="Equation" r:id="rId10" imgW="901440" imgH="279360" progId="Equation.3">
                  <p:embed/>
                </p:oleObj>
              </mc:Choice>
              <mc:Fallback>
                <p:oleObj name="Equation" r:id="rId10" imgW="901440" imgH="27936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r="-3195"/>
                      <a:stretch>
                        <a:fillRect/>
                      </a:stretch>
                    </p:blipFill>
                    <p:spPr bwMode="auto">
                      <a:xfrm>
                        <a:off x="8731255" y="4560064"/>
                        <a:ext cx="1893024" cy="586656"/>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aphicFrame>
        <p:nvGraphicFramePr>
          <p:cNvPr id="20497" name="Object 16"/>
          <p:cNvGraphicFramePr>
            <a:graphicFrameLocks noChangeAspect="1"/>
          </p:cNvGraphicFramePr>
          <p:nvPr>
            <p:extLst>
              <p:ext uri="{D42A27DB-BD31-4B8C-83A1-F6EECF244321}">
                <p14:modId xmlns:p14="http://schemas.microsoft.com/office/powerpoint/2010/main" val="4179839830"/>
              </p:ext>
            </p:extLst>
          </p:nvPr>
        </p:nvGraphicFramePr>
        <p:xfrm>
          <a:off x="8242300" y="5220736"/>
          <a:ext cx="2597760" cy="614592"/>
        </p:xfrm>
        <a:graphic>
          <a:graphicData uri="http://schemas.openxmlformats.org/presentationml/2006/ole">
            <mc:AlternateContent xmlns:mc="http://schemas.openxmlformats.org/markup-compatibility/2006">
              <mc:Choice xmlns:v="urn:schemas-microsoft-com:vml" Requires="v">
                <p:oleObj spid="_x0000_s1147950" name="方程式" r:id="rId12" imgW="1180800" imgH="279360" progId="Equation.3">
                  <p:embed/>
                </p:oleObj>
              </mc:Choice>
              <mc:Fallback>
                <p:oleObj name="方程式" r:id="rId12" imgW="1180800" imgH="279360" progId="Equation.3">
                  <p:embed/>
                  <p:pic>
                    <p:nvPicPr>
                      <p:cNvPr id="0" name=""/>
                      <p:cNvPicPr>
                        <a:picLocks noChangeAspect="1" noChangeArrowheads="1"/>
                      </p:cNvPicPr>
                      <p:nvPr/>
                    </p:nvPicPr>
                    <p:blipFill>
                      <a:blip r:embed="rId13"/>
                      <a:srcRect r="-3082"/>
                      <a:stretch>
                        <a:fillRect/>
                      </a:stretch>
                    </p:blipFill>
                    <p:spPr bwMode="auto">
                      <a:xfrm>
                        <a:off x="8242300" y="5220736"/>
                        <a:ext cx="2597760" cy="614592"/>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sp>
        <p:nvSpPr>
          <p:cNvPr id="486417" name="Text Box 17"/>
          <p:cNvSpPr txBox="1">
            <a:spLocks noChangeArrowheads="1"/>
          </p:cNvSpPr>
          <p:nvPr/>
        </p:nvSpPr>
        <p:spPr bwMode="auto">
          <a:xfrm>
            <a:off x="77450" y="756105"/>
            <a:ext cx="3932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Consider 2D Laplace equation</a:t>
            </a:r>
            <a:endParaRPr lang="en-US" altLang="zh-TW" i="1" dirty="0"/>
          </a:p>
        </p:txBody>
      </p:sp>
      <p:graphicFrame>
        <p:nvGraphicFramePr>
          <p:cNvPr id="486419" name="Object 19"/>
          <p:cNvGraphicFramePr>
            <a:graphicFrameLocks noChangeAspect="1"/>
          </p:cNvGraphicFramePr>
          <p:nvPr>
            <p:extLst>
              <p:ext uri="{D42A27DB-BD31-4B8C-83A1-F6EECF244321}">
                <p14:modId xmlns:p14="http://schemas.microsoft.com/office/powerpoint/2010/main" val="1756691904"/>
              </p:ext>
            </p:extLst>
          </p:nvPr>
        </p:nvGraphicFramePr>
        <p:xfrm>
          <a:off x="699108" y="1190624"/>
          <a:ext cx="2240028" cy="506520"/>
        </p:xfrm>
        <a:graphic>
          <a:graphicData uri="http://schemas.openxmlformats.org/presentationml/2006/ole">
            <mc:AlternateContent xmlns:mc="http://schemas.openxmlformats.org/markup-compatibility/2006">
              <mc:Choice xmlns:v="urn:schemas-microsoft-com:vml" Requires="v">
                <p:oleObj spid="_x0000_s1147951" name="Equation" r:id="rId14" imgW="1066680" imgH="241200" progId="Equation.3">
                  <p:embed/>
                </p:oleObj>
              </mc:Choice>
              <mc:Fallback>
                <p:oleObj name="Equation" r:id="rId14" imgW="1066680" imgH="2412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r="-3038"/>
                      <a:stretch>
                        <a:fillRect/>
                      </a:stretch>
                    </p:blipFill>
                    <p:spPr bwMode="auto">
                      <a:xfrm>
                        <a:off x="699108" y="1190624"/>
                        <a:ext cx="2240028" cy="50652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aphicFrame>
        <p:nvGraphicFramePr>
          <p:cNvPr id="486420" name="Object 20"/>
          <p:cNvGraphicFramePr>
            <a:graphicFrameLocks noChangeAspect="1"/>
          </p:cNvGraphicFramePr>
          <p:nvPr>
            <p:extLst>
              <p:ext uri="{D42A27DB-BD31-4B8C-83A1-F6EECF244321}">
                <p14:modId xmlns:p14="http://schemas.microsoft.com/office/powerpoint/2010/main" val="2438301887"/>
              </p:ext>
            </p:extLst>
          </p:nvPr>
        </p:nvGraphicFramePr>
        <p:xfrm>
          <a:off x="2265363" y="1628800"/>
          <a:ext cx="2906820" cy="532980"/>
        </p:xfrm>
        <a:graphic>
          <a:graphicData uri="http://schemas.openxmlformats.org/presentationml/2006/ole">
            <mc:AlternateContent xmlns:mc="http://schemas.openxmlformats.org/markup-compatibility/2006">
              <mc:Choice xmlns:v="urn:schemas-microsoft-com:vml" Requires="v">
                <p:oleObj spid="_x0000_s1147952" name="方程式" r:id="rId16" imgW="1384200" imgH="253800" progId="Equation.3">
                  <p:embed/>
                </p:oleObj>
              </mc:Choice>
              <mc:Fallback>
                <p:oleObj name="方程式" r:id="rId16" imgW="1384200" imgH="253800" progId="Equation.3">
                  <p:embed/>
                  <p:pic>
                    <p:nvPicPr>
                      <p:cNvPr id="0" name=""/>
                      <p:cNvPicPr>
                        <a:picLocks noChangeAspect="1" noChangeArrowheads="1"/>
                      </p:cNvPicPr>
                      <p:nvPr/>
                    </p:nvPicPr>
                    <p:blipFill>
                      <a:blip r:embed="rId17"/>
                      <a:srcRect r="-3127"/>
                      <a:stretch>
                        <a:fillRect/>
                      </a:stretch>
                    </p:blipFill>
                    <p:spPr bwMode="auto">
                      <a:xfrm>
                        <a:off x="2265363" y="1628800"/>
                        <a:ext cx="2906820" cy="53298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aphicFrame>
        <p:nvGraphicFramePr>
          <p:cNvPr id="486421" name="Object 21"/>
          <p:cNvGraphicFramePr>
            <a:graphicFrameLocks noChangeAspect="1"/>
          </p:cNvGraphicFramePr>
          <p:nvPr>
            <p:extLst>
              <p:ext uri="{D42A27DB-BD31-4B8C-83A1-F6EECF244321}">
                <p14:modId xmlns:p14="http://schemas.microsoft.com/office/powerpoint/2010/main" val="3559321954"/>
              </p:ext>
            </p:extLst>
          </p:nvPr>
        </p:nvGraphicFramePr>
        <p:xfrm>
          <a:off x="1461721" y="2152080"/>
          <a:ext cx="3020706" cy="940680"/>
        </p:xfrm>
        <a:graphic>
          <a:graphicData uri="http://schemas.openxmlformats.org/presentationml/2006/ole">
            <mc:AlternateContent xmlns:mc="http://schemas.openxmlformats.org/markup-compatibility/2006">
              <mc:Choice xmlns:v="urn:schemas-microsoft-com:vml" Requires="v">
                <p:oleObj spid="_x0000_s1147953" name="方程式" r:id="rId18" imgW="1549080" imgH="482400" progId="Equation.3">
                  <p:embed/>
                </p:oleObj>
              </mc:Choice>
              <mc:Fallback>
                <p:oleObj name="方程式" r:id="rId18" imgW="1549080" imgH="482400" progId="Equation.3">
                  <p:embed/>
                  <p:pic>
                    <p:nvPicPr>
                      <p:cNvPr id="0" name=""/>
                      <p:cNvPicPr>
                        <a:picLocks noChangeAspect="1" noChangeArrowheads="1"/>
                      </p:cNvPicPr>
                      <p:nvPr/>
                    </p:nvPicPr>
                    <p:blipFill>
                      <a:blip r:embed="rId19"/>
                      <a:srcRect r="-3125"/>
                      <a:stretch>
                        <a:fillRect/>
                      </a:stretch>
                    </p:blipFill>
                    <p:spPr bwMode="auto">
                      <a:xfrm>
                        <a:off x="1461721" y="2152080"/>
                        <a:ext cx="3020706" cy="94068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aphicFrame>
        <p:nvGraphicFramePr>
          <p:cNvPr id="486422" name="Object 22"/>
          <p:cNvGraphicFramePr>
            <a:graphicFrameLocks noChangeAspect="1"/>
          </p:cNvGraphicFramePr>
          <p:nvPr>
            <p:extLst>
              <p:ext uri="{D42A27DB-BD31-4B8C-83A1-F6EECF244321}">
                <p14:modId xmlns:p14="http://schemas.microsoft.com/office/powerpoint/2010/main" val="2683690744"/>
              </p:ext>
            </p:extLst>
          </p:nvPr>
        </p:nvGraphicFramePr>
        <p:xfrm>
          <a:off x="1639516" y="3191328"/>
          <a:ext cx="1946700" cy="480060"/>
        </p:xfrm>
        <a:graphic>
          <a:graphicData uri="http://schemas.openxmlformats.org/presentationml/2006/ole">
            <mc:AlternateContent xmlns:mc="http://schemas.openxmlformats.org/markup-compatibility/2006">
              <mc:Choice xmlns:v="urn:schemas-microsoft-com:vml" Requires="v">
                <p:oleObj spid="_x0000_s1147954" name="Equation" r:id="rId20" imgW="927000" imgH="228600" progId="Equation.3">
                  <p:embed/>
                </p:oleObj>
              </mc:Choice>
              <mc:Fallback>
                <p:oleObj name="Equation" r:id="rId20" imgW="927000" imgH="2286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r="-3107"/>
                      <a:stretch>
                        <a:fillRect/>
                      </a:stretch>
                    </p:blipFill>
                    <p:spPr bwMode="auto">
                      <a:xfrm>
                        <a:off x="1639516" y="3191328"/>
                        <a:ext cx="1946700" cy="48006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aphicFrame>
        <p:nvGraphicFramePr>
          <p:cNvPr id="486423" name="Object 23"/>
          <p:cNvGraphicFramePr>
            <a:graphicFrameLocks noChangeAspect="1"/>
          </p:cNvGraphicFramePr>
          <p:nvPr>
            <p:extLst>
              <p:ext uri="{D42A27DB-BD31-4B8C-83A1-F6EECF244321}">
                <p14:modId xmlns:p14="http://schemas.microsoft.com/office/powerpoint/2010/main" val="1698853131"/>
              </p:ext>
            </p:extLst>
          </p:nvPr>
        </p:nvGraphicFramePr>
        <p:xfrm>
          <a:off x="1169988" y="-26988"/>
          <a:ext cx="2057400" cy="822960"/>
        </p:xfrm>
        <a:graphic>
          <a:graphicData uri="http://schemas.openxmlformats.org/presentationml/2006/ole">
            <mc:AlternateContent xmlns:mc="http://schemas.openxmlformats.org/markup-compatibility/2006">
              <mc:Choice xmlns:v="urn:schemas-microsoft-com:vml" Requires="v">
                <p:oleObj spid="_x0000_s1147955" name="方程式" r:id="rId22" imgW="1143000" imgH="457200" progId="Equation.3">
                  <p:embed/>
                </p:oleObj>
              </mc:Choice>
              <mc:Fallback>
                <p:oleObj name="方程式" r:id="rId22" imgW="1143000" imgH="457200" progId="Equation.3">
                  <p:embed/>
                  <p:pic>
                    <p:nvPicPr>
                      <p:cNvPr id="0" name=""/>
                      <p:cNvPicPr>
                        <a:picLocks noChangeAspect="1" noChangeArrowheads="1"/>
                      </p:cNvPicPr>
                      <p:nvPr/>
                    </p:nvPicPr>
                    <p:blipFill>
                      <a:blip r:embed="rId23"/>
                      <a:srcRect l="-7767"/>
                      <a:stretch>
                        <a:fillRect/>
                      </a:stretch>
                    </p:blipFill>
                    <p:spPr bwMode="auto">
                      <a:xfrm>
                        <a:off x="1169988" y="-26988"/>
                        <a:ext cx="2057400" cy="822960"/>
                      </a:xfrm>
                      <a:prstGeom prst="rect">
                        <a:avLst/>
                      </a:prstGeom>
                      <a:solidFill>
                        <a:srgbClr val="CCCCFF"/>
                      </a:solidFill>
                    </p:spPr>
                  </p:pic>
                </p:oleObj>
              </mc:Fallback>
            </mc:AlternateContent>
          </a:graphicData>
        </a:graphic>
      </p:graphicFrame>
      <p:graphicFrame>
        <p:nvGraphicFramePr>
          <p:cNvPr id="486425" name="Object 25"/>
          <p:cNvGraphicFramePr>
            <a:graphicFrameLocks noChangeAspect="1"/>
          </p:cNvGraphicFramePr>
          <p:nvPr>
            <p:extLst>
              <p:ext uri="{D42A27DB-BD31-4B8C-83A1-F6EECF244321}">
                <p14:modId xmlns:p14="http://schemas.microsoft.com/office/powerpoint/2010/main" val="3929558212"/>
              </p:ext>
            </p:extLst>
          </p:nvPr>
        </p:nvGraphicFramePr>
        <p:xfrm>
          <a:off x="8529509" y="6057902"/>
          <a:ext cx="3174480" cy="609120"/>
        </p:xfrm>
        <a:graphic>
          <a:graphicData uri="http://schemas.openxmlformats.org/presentationml/2006/ole">
            <mc:AlternateContent xmlns:mc="http://schemas.openxmlformats.org/markup-compatibility/2006">
              <mc:Choice xmlns:v="urn:schemas-microsoft-com:vml" Requires="v">
                <p:oleObj spid="_x0000_s1147956" name="方程式" r:id="rId24" imgW="1587240" imgH="304560" progId="Equation.3">
                  <p:embed/>
                </p:oleObj>
              </mc:Choice>
              <mc:Fallback>
                <p:oleObj name="方程式" r:id="rId24" imgW="1587240" imgH="304560" progId="Equation.3">
                  <p:embed/>
                  <p:pic>
                    <p:nvPicPr>
                      <p:cNvPr id="0" name=""/>
                      <p:cNvPicPr>
                        <a:picLocks noChangeAspect="1" noChangeArrowheads="1"/>
                      </p:cNvPicPr>
                      <p:nvPr/>
                    </p:nvPicPr>
                    <p:blipFill>
                      <a:blip r:embed="rId25"/>
                      <a:srcRect r="-1993" b="-6165"/>
                      <a:stretch>
                        <a:fillRect/>
                      </a:stretch>
                    </p:blipFill>
                    <p:spPr bwMode="auto">
                      <a:xfrm>
                        <a:off x="8529509" y="6057902"/>
                        <a:ext cx="3174480" cy="609120"/>
                      </a:xfrm>
                      <a:prstGeom prst="rect">
                        <a:avLst/>
                      </a:prstGeom>
                      <a:solidFill>
                        <a:srgbClr val="FFCC66"/>
                      </a:solidFill>
                    </p:spPr>
                  </p:pic>
                </p:oleObj>
              </mc:Fallback>
            </mc:AlternateContent>
          </a:graphicData>
        </a:graphic>
      </p:graphicFrame>
      <p:sp>
        <p:nvSpPr>
          <p:cNvPr id="486426" name="Text Box 26"/>
          <p:cNvSpPr txBox="1">
            <a:spLocks noChangeArrowheads="1"/>
          </p:cNvSpPr>
          <p:nvPr/>
        </p:nvSpPr>
        <p:spPr bwMode="auto">
          <a:xfrm>
            <a:off x="6250576" y="6153690"/>
            <a:ext cx="2077616" cy="442035"/>
          </a:xfrm>
          <a:prstGeom prst="rect">
            <a:avLst/>
          </a:prstGeom>
          <a:solidFill>
            <a:srgbClr val="FFCC66"/>
          </a:solidFill>
          <a:ln>
            <a:noFill/>
          </a:ln>
          <a:extLst/>
        </p:spPr>
        <p:txBody>
          <a:bodyPr wrap="none" lIns="36000" tIns="36000" rIns="0" b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Green’s theorem</a:t>
            </a:r>
            <a:endParaRPr lang="en-US" altLang="zh-TW" i="1" dirty="0"/>
          </a:p>
        </p:txBody>
      </p:sp>
      <p:graphicFrame>
        <p:nvGraphicFramePr>
          <p:cNvPr id="486427" name="Object 27"/>
          <p:cNvGraphicFramePr>
            <a:graphicFrameLocks noChangeAspect="1"/>
          </p:cNvGraphicFramePr>
          <p:nvPr>
            <p:extLst>
              <p:ext uri="{D42A27DB-BD31-4B8C-83A1-F6EECF244321}">
                <p14:modId xmlns:p14="http://schemas.microsoft.com/office/powerpoint/2010/main" val="3290041928"/>
              </p:ext>
            </p:extLst>
          </p:nvPr>
        </p:nvGraphicFramePr>
        <p:xfrm>
          <a:off x="1656539" y="4273839"/>
          <a:ext cx="2426814" cy="940680"/>
        </p:xfrm>
        <a:graphic>
          <a:graphicData uri="http://schemas.openxmlformats.org/presentationml/2006/ole">
            <mc:AlternateContent xmlns:mc="http://schemas.openxmlformats.org/markup-compatibility/2006">
              <mc:Choice xmlns:v="urn:schemas-microsoft-com:vml" Requires="v">
                <p:oleObj spid="_x0000_s1147957" name="方程式" r:id="rId26" imgW="1244520" imgH="482400" progId="Equation.3">
                  <p:embed/>
                </p:oleObj>
              </mc:Choice>
              <mc:Fallback>
                <p:oleObj name="方程式" r:id="rId26" imgW="1244520" imgH="482400" progId="Equation.3">
                  <p:embed/>
                  <p:pic>
                    <p:nvPicPr>
                      <p:cNvPr id="0" name=""/>
                      <p:cNvPicPr>
                        <a:picLocks noChangeAspect="1" noChangeArrowheads="1"/>
                      </p:cNvPicPr>
                      <p:nvPr/>
                    </p:nvPicPr>
                    <p:blipFill>
                      <a:blip r:embed="rId27"/>
                      <a:srcRect r="-3119"/>
                      <a:stretch>
                        <a:fillRect/>
                      </a:stretch>
                    </p:blipFill>
                    <p:spPr bwMode="auto">
                      <a:xfrm>
                        <a:off x="1656539" y="4273839"/>
                        <a:ext cx="2426814" cy="94068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aphicFrame>
        <p:nvGraphicFramePr>
          <p:cNvPr id="486428" name="Object 28"/>
          <p:cNvGraphicFramePr>
            <a:graphicFrameLocks noChangeAspect="1"/>
          </p:cNvGraphicFramePr>
          <p:nvPr>
            <p:extLst>
              <p:ext uri="{D42A27DB-BD31-4B8C-83A1-F6EECF244321}">
                <p14:modId xmlns:p14="http://schemas.microsoft.com/office/powerpoint/2010/main" val="3590798848"/>
              </p:ext>
            </p:extLst>
          </p:nvPr>
        </p:nvGraphicFramePr>
        <p:xfrm>
          <a:off x="1074366" y="5321158"/>
          <a:ext cx="1226232" cy="452844"/>
        </p:xfrm>
        <a:graphic>
          <a:graphicData uri="http://schemas.openxmlformats.org/presentationml/2006/ole">
            <mc:AlternateContent xmlns:mc="http://schemas.openxmlformats.org/markup-compatibility/2006">
              <mc:Choice xmlns:v="urn:schemas-microsoft-com:vml" Requires="v">
                <p:oleObj spid="_x0000_s1147958" name="方程式" r:id="rId28" imgW="583920" imgH="215640" progId="Equation.3">
                  <p:embed/>
                </p:oleObj>
              </mc:Choice>
              <mc:Fallback>
                <p:oleObj name="方程式" r:id="rId28" imgW="583920" imgH="215640" progId="Equation.3">
                  <p:embed/>
                  <p:pic>
                    <p:nvPicPr>
                      <p:cNvPr id="0" name=""/>
                      <p:cNvPicPr>
                        <a:picLocks noChangeAspect="1" noChangeArrowheads="1"/>
                      </p:cNvPicPr>
                      <p:nvPr/>
                    </p:nvPicPr>
                    <p:blipFill>
                      <a:blip r:embed="rId29"/>
                      <a:srcRect r="-2933"/>
                      <a:stretch>
                        <a:fillRect/>
                      </a:stretch>
                    </p:blipFill>
                    <p:spPr bwMode="auto">
                      <a:xfrm>
                        <a:off x="1074366" y="5321158"/>
                        <a:ext cx="1226232" cy="452844"/>
                      </a:xfrm>
                      <a:prstGeom prst="rect">
                        <a:avLst/>
                      </a:prstGeom>
                      <a:solidFill>
                        <a:srgbClr val="99FF99"/>
                      </a:solidFill>
                    </p:spPr>
                  </p:pic>
                </p:oleObj>
              </mc:Fallback>
            </mc:AlternateContent>
          </a:graphicData>
        </a:graphic>
      </p:graphicFrame>
      <p:graphicFrame>
        <p:nvGraphicFramePr>
          <p:cNvPr id="486429" name="Object 29"/>
          <p:cNvGraphicFramePr>
            <a:graphicFrameLocks noChangeAspect="1"/>
          </p:cNvGraphicFramePr>
          <p:nvPr>
            <p:extLst>
              <p:ext uri="{D42A27DB-BD31-4B8C-83A1-F6EECF244321}">
                <p14:modId xmlns:p14="http://schemas.microsoft.com/office/powerpoint/2010/main" val="1669455963"/>
              </p:ext>
            </p:extLst>
          </p:nvPr>
        </p:nvGraphicFramePr>
        <p:xfrm>
          <a:off x="3287723" y="5137141"/>
          <a:ext cx="2005614" cy="767286"/>
        </p:xfrm>
        <a:graphic>
          <a:graphicData uri="http://schemas.openxmlformats.org/presentationml/2006/ole">
            <mc:AlternateContent xmlns:mc="http://schemas.openxmlformats.org/markup-compatibility/2006">
              <mc:Choice xmlns:v="urn:schemas-microsoft-com:vml" Requires="v">
                <p:oleObj spid="_x0000_s1147959" name="Equation" r:id="rId30" imgW="1028520" imgH="393480" progId="Equation.3">
                  <p:embed/>
                </p:oleObj>
              </mc:Choice>
              <mc:Fallback>
                <p:oleObj name="Equation" r:id="rId30" imgW="1028520" imgH="393480"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r="-3149"/>
                      <a:stretch>
                        <a:fillRect/>
                      </a:stretch>
                    </p:blipFill>
                    <p:spPr bwMode="auto">
                      <a:xfrm>
                        <a:off x="3287723" y="5137141"/>
                        <a:ext cx="2005614" cy="767286"/>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sp>
        <p:nvSpPr>
          <p:cNvPr id="486430" name="Line 30"/>
          <p:cNvSpPr>
            <a:spLocks noChangeShapeType="1"/>
          </p:cNvSpPr>
          <p:nvPr/>
        </p:nvSpPr>
        <p:spPr bwMode="auto">
          <a:xfrm flipV="1">
            <a:off x="4938788" y="5303590"/>
            <a:ext cx="365125" cy="425450"/>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0519" name="Line 32"/>
          <p:cNvSpPr>
            <a:spLocks noChangeShapeType="1"/>
          </p:cNvSpPr>
          <p:nvPr/>
        </p:nvSpPr>
        <p:spPr bwMode="auto">
          <a:xfrm>
            <a:off x="3089570" y="4920113"/>
            <a:ext cx="571501"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0520" name="Line 33"/>
          <p:cNvSpPr>
            <a:spLocks noChangeShapeType="1"/>
          </p:cNvSpPr>
          <p:nvPr/>
        </p:nvSpPr>
        <p:spPr bwMode="auto">
          <a:xfrm>
            <a:off x="11231662" y="6515389"/>
            <a:ext cx="419100"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0517" name="Line 35"/>
          <p:cNvSpPr>
            <a:spLocks noChangeShapeType="1"/>
          </p:cNvSpPr>
          <p:nvPr/>
        </p:nvSpPr>
        <p:spPr bwMode="auto">
          <a:xfrm>
            <a:off x="10342578" y="6488061"/>
            <a:ext cx="90000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0518" name="Line 36"/>
          <p:cNvSpPr>
            <a:spLocks noChangeShapeType="1"/>
          </p:cNvSpPr>
          <p:nvPr/>
        </p:nvSpPr>
        <p:spPr bwMode="auto">
          <a:xfrm>
            <a:off x="1975603" y="5227916"/>
            <a:ext cx="936624"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86438" name="Line 38"/>
          <p:cNvSpPr>
            <a:spLocks noChangeShapeType="1"/>
          </p:cNvSpPr>
          <p:nvPr/>
        </p:nvSpPr>
        <p:spPr bwMode="auto">
          <a:xfrm flipV="1">
            <a:off x="3898529" y="3113879"/>
            <a:ext cx="2192770" cy="327022"/>
          </a:xfrm>
          <a:prstGeom prst="line">
            <a:avLst/>
          </a:prstGeom>
          <a:noFill/>
          <a:ln w="28575">
            <a:solidFill>
              <a:srgbClr val="0000CC"/>
            </a:solidFill>
            <a:prstDash val="sysDot"/>
            <a:round/>
            <a:headEnd type="triangle" w="lg" len="lg"/>
            <a:tailEnd type="triangle" w="lg" len="lg"/>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486439" name="Object 39"/>
          <p:cNvGraphicFramePr>
            <a:graphicFrameLocks noChangeAspect="1"/>
          </p:cNvGraphicFramePr>
          <p:nvPr>
            <p:extLst>
              <p:ext uri="{D42A27DB-BD31-4B8C-83A1-F6EECF244321}">
                <p14:modId xmlns:p14="http://schemas.microsoft.com/office/powerpoint/2010/main" val="951374633"/>
              </p:ext>
            </p:extLst>
          </p:nvPr>
        </p:nvGraphicFramePr>
        <p:xfrm>
          <a:off x="6583896" y="2617222"/>
          <a:ext cx="4061070" cy="940680"/>
        </p:xfrm>
        <a:graphic>
          <a:graphicData uri="http://schemas.openxmlformats.org/presentationml/2006/ole">
            <mc:AlternateContent xmlns:mc="http://schemas.openxmlformats.org/markup-compatibility/2006">
              <mc:Choice xmlns:v="urn:schemas-microsoft-com:vml" Requires="v">
                <p:oleObj spid="_x0000_s1147960" name="方程式" r:id="rId32" imgW="2082600" imgH="482400" progId="Equation.3">
                  <p:embed/>
                </p:oleObj>
              </mc:Choice>
              <mc:Fallback>
                <p:oleObj name="方程式" r:id="rId32" imgW="2082600" imgH="482400" progId="Equation.3">
                  <p:embed/>
                  <p:pic>
                    <p:nvPicPr>
                      <p:cNvPr id="0" name=""/>
                      <p:cNvPicPr>
                        <a:picLocks noChangeAspect="1" noChangeArrowheads="1"/>
                      </p:cNvPicPr>
                      <p:nvPr/>
                    </p:nvPicPr>
                    <p:blipFill>
                      <a:blip r:embed="rId33"/>
                      <a:srcRect/>
                      <a:stretch>
                        <a:fillRect/>
                      </a:stretch>
                    </p:blipFill>
                    <p:spPr bwMode="auto">
                      <a:xfrm>
                        <a:off x="6583896" y="2617222"/>
                        <a:ext cx="4061070" cy="940680"/>
                      </a:xfrm>
                      <a:prstGeom prst="rect">
                        <a:avLst/>
                      </a:prstGeom>
                      <a:solidFill>
                        <a:srgbClr val="CCECFF"/>
                      </a:solidFill>
                    </p:spPr>
                  </p:pic>
                </p:oleObj>
              </mc:Fallback>
            </mc:AlternateContent>
          </a:graphicData>
        </a:graphic>
      </p:graphicFrame>
      <p:sp>
        <p:nvSpPr>
          <p:cNvPr id="20514" name="Line 41"/>
          <p:cNvSpPr>
            <a:spLocks noChangeShapeType="1"/>
          </p:cNvSpPr>
          <p:nvPr/>
        </p:nvSpPr>
        <p:spPr bwMode="auto">
          <a:xfrm>
            <a:off x="4442872" y="4732769"/>
            <a:ext cx="1807703" cy="740771"/>
          </a:xfrm>
          <a:prstGeom prst="line">
            <a:avLst/>
          </a:prstGeom>
          <a:noFill/>
          <a:ln w="28575">
            <a:solidFill>
              <a:srgbClr val="008000"/>
            </a:solidFill>
            <a:prstDash val="sysDot"/>
            <a:round/>
            <a:headEnd type="triangle" w="lg" len="lg"/>
            <a:tailEnd type="triangle" w="lg" len="lg"/>
          </a:ln>
          <a:extLst>
            <a:ext uri="{909E8E84-426E-40DD-AFC4-6F175D3DCCD1}">
              <a14:hiddenFill xmlns:a14="http://schemas.microsoft.com/office/drawing/2010/main">
                <a:noFill/>
              </a14:hiddenFill>
            </a:ext>
          </a:extLst>
        </p:spPr>
        <p:txBody>
          <a:bodyPr/>
          <a:lstStyle/>
          <a:p>
            <a:endParaRPr lang="zh-TW" altLang="en-US"/>
          </a:p>
        </p:txBody>
      </p:sp>
      <p:grpSp>
        <p:nvGrpSpPr>
          <p:cNvPr id="20515" name="Group 49"/>
          <p:cNvGrpSpPr>
            <a:grpSpLocks/>
          </p:cNvGrpSpPr>
          <p:nvPr/>
        </p:nvGrpSpPr>
        <p:grpSpPr bwMode="auto">
          <a:xfrm>
            <a:off x="6274545" y="5180209"/>
            <a:ext cx="4446588" cy="587375"/>
            <a:chOff x="3190" y="3557"/>
            <a:chExt cx="2801" cy="370"/>
          </a:xfrm>
        </p:grpSpPr>
        <p:sp>
          <p:nvSpPr>
            <p:cNvPr id="20516" name="Text Box 43"/>
            <p:cNvSpPr txBox="1">
              <a:spLocks noChangeArrowheads="1"/>
            </p:cNvSpPr>
            <p:nvPr/>
          </p:nvSpPr>
          <p:spPr bwMode="auto">
            <a:xfrm>
              <a:off x="3190" y="3598"/>
              <a:ext cx="1105" cy="301"/>
            </a:xfrm>
            <a:prstGeom prst="rect">
              <a:avLst/>
            </a:prstGeom>
            <a:solidFill>
              <a:srgbClr val="FF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500" dirty="0"/>
                <a:t>Jump cond.:</a:t>
              </a:r>
            </a:p>
          </p:txBody>
        </p:sp>
        <p:graphicFrame>
          <p:nvGraphicFramePr>
            <p:cNvPr id="20495" name="Object 44"/>
            <p:cNvGraphicFramePr>
              <a:graphicFrameLocks noChangeAspect="1"/>
            </p:cNvGraphicFramePr>
            <p:nvPr>
              <p:extLst>
                <p:ext uri="{D42A27DB-BD31-4B8C-83A1-F6EECF244321}">
                  <p14:modId xmlns:p14="http://schemas.microsoft.com/office/powerpoint/2010/main" val="230042510"/>
                </p:ext>
              </p:extLst>
            </p:nvPr>
          </p:nvGraphicFramePr>
          <p:xfrm>
            <a:off x="4429" y="3557"/>
            <a:ext cx="1562" cy="370"/>
          </p:xfrm>
          <a:graphic>
            <a:graphicData uri="http://schemas.openxmlformats.org/presentationml/2006/ole">
              <mc:AlternateContent xmlns:mc="http://schemas.openxmlformats.org/markup-compatibility/2006">
                <mc:Choice xmlns:v="urn:schemas-microsoft-com:vml" Requires="v">
                  <p:oleObj spid="_x0000_s1147961" name="方程式" r:id="rId34" imgW="1180800" imgH="279360" progId="Equation.3">
                    <p:embed/>
                  </p:oleObj>
                </mc:Choice>
                <mc:Fallback>
                  <p:oleObj name="方程式" r:id="rId34" imgW="1180800" imgH="279360" progId="Equation.3">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r="-3082"/>
                        <a:stretch>
                          <a:fillRect/>
                        </a:stretch>
                      </p:blipFill>
                      <p:spPr bwMode="auto">
                        <a:xfrm>
                          <a:off x="4429" y="3557"/>
                          <a:ext cx="1562" cy="370"/>
                        </a:xfrm>
                        <a:prstGeom prst="rect">
                          <a:avLst/>
                        </a:prstGeom>
                        <a:solidFill>
                          <a:srgbClr val="FFCCFF"/>
                        </a:solidFill>
                      </p:spPr>
                    </p:pic>
                  </p:oleObj>
                </mc:Fallback>
              </mc:AlternateContent>
            </a:graphicData>
          </a:graphic>
        </p:graphicFrame>
      </p:grpSp>
      <p:sp>
        <p:nvSpPr>
          <p:cNvPr id="486445" name="Text Box 45"/>
          <p:cNvSpPr txBox="1">
            <a:spLocks noChangeArrowheads="1"/>
          </p:cNvSpPr>
          <p:nvPr/>
        </p:nvSpPr>
        <p:spPr bwMode="auto">
          <a:xfrm>
            <a:off x="1676653" y="1649558"/>
            <a:ext cx="4908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t>let</a:t>
            </a:r>
          </a:p>
        </p:txBody>
      </p:sp>
      <p:sp>
        <p:nvSpPr>
          <p:cNvPr id="9" name="投影片編號版面配置區 8"/>
          <p:cNvSpPr>
            <a:spLocks noGrp="1"/>
          </p:cNvSpPr>
          <p:nvPr>
            <p:ph type="sldNum" sz="quarter" idx="10"/>
          </p:nvPr>
        </p:nvSpPr>
        <p:spPr/>
        <p:txBody>
          <a:bodyPr/>
          <a:lstStyle/>
          <a:p>
            <a:pPr>
              <a:defRPr/>
            </a:pPr>
            <a:fld id="{F4C3976D-8D47-445A-BD61-2F2C1E2596C6}" type="slidenum">
              <a:rPr lang="en-US" altLang="zh-TW" smtClean="0"/>
              <a:pPr>
                <a:defRPr/>
              </a:pPr>
              <a:t>23</a:t>
            </a:fld>
            <a:endParaRPr lang="en-US" altLang="zh-TW" dirty="0"/>
          </a:p>
        </p:txBody>
      </p:sp>
      <p:sp>
        <p:nvSpPr>
          <p:cNvPr id="43" name="AutoShape 28"/>
          <p:cNvSpPr>
            <a:spLocks noChangeArrowheads="1"/>
          </p:cNvSpPr>
          <p:nvPr/>
        </p:nvSpPr>
        <p:spPr bwMode="auto">
          <a:xfrm>
            <a:off x="1091472" y="2548474"/>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44" name="AutoShape 28"/>
          <p:cNvSpPr>
            <a:spLocks noChangeArrowheads="1"/>
          </p:cNvSpPr>
          <p:nvPr/>
        </p:nvSpPr>
        <p:spPr bwMode="auto">
          <a:xfrm>
            <a:off x="1283079" y="3347596"/>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45" name="AutoShape 28"/>
          <p:cNvSpPr>
            <a:spLocks noChangeArrowheads="1"/>
          </p:cNvSpPr>
          <p:nvPr/>
        </p:nvSpPr>
        <p:spPr bwMode="auto">
          <a:xfrm>
            <a:off x="1324259" y="4653136"/>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46" name="AutoShape 28"/>
          <p:cNvSpPr>
            <a:spLocks noChangeArrowheads="1"/>
          </p:cNvSpPr>
          <p:nvPr/>
        </p:nvSpPr>
        <p:spPr bwMode="auto">
          <a:xfrm>
            <a:off x="3035713" y="5437807"/>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cxnSp>
        <p:nvCxnSpPr>
          <p:cNvPr id="47" name="直線接點 46"/>
          <p:cNvCxnSpPr/>
          <p:nvPr/>
        </p:nvCxnSpPr>
        <p:spPr bwMode="auto">
          <a:xfrm>
            <a:off x="6096000" y="6093296"/>
            <a:ext cx="6048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50" name="Line 32"/>
          <p:cNvSpPr>
            <a:spLocks noChangeShapeType="1"/>
          </p:cNvSpPr>
          <p:nvPr/>
        </p:nvSpPr>
        <p:spPr bwMode="auto">
          <a:xfrm>
            <a:off x="3300760" y="3585276"/>
            <a:ext cx="285750" cy="0"/>
          </a:xfrm>
          <a:prstGeom prst="line">
            <a:avLst/>
          </a:prstGeom>
          <a:noFill/>
          <a:ln w="28575">
            <a:solidFill>
              <a:srgbClr val="7030A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1" name="Line 32"/>
          <p:cNvSpPr>
            <a:spLocks noChangeShapeType="1"/>
          </p:cNvSpPr>
          <p:nvPr/>
        </p:nvSpPr>
        <p:spPr bwMode="auto">
          <a:xfrm>
            <a:off x="2288084" y="3585276"/>
            <a:ext cx="285750" cy="0"/>
          </a:xfrm>
          <a:prstGeom prst="line">
            <a:avLst/>
          </a:prstGeom>
          <a:noFill/>
          <a:ln w="28575">
            <a:solidFill>
              <a:srgbClr val="7030A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2" name="Line 32"/>
          <p:cNvSpPr>
            <a:spLocks noChangeShapeType="1"/>
          </p:cNvSpPr>
          <p:nvPr/>
        </p:nvSpPr>
        <p:spPr bwMode="auto">
          <a:xfrm>
            <a:off x="1420979" y="3105106"/>
            <a:ext cx="2141942" cy="0"/>
          </a:xfrm>
          <a:prstGeom prst="line">
            <a:avLst/>
          </a:prstGeom>
          <a:noFill/>
          <a:ln w="28575">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 name="動作按鈕: 返回 3">
            <a:hlinkClick r:id="rId36" action="ppaction://hlinkpres?slideindex=4&amp;slidetitle=3.3 Example – Laplace eq. in a disk (cont.1)" highlightClick="1"/>
          </p:cNvPr>
          <p:cNvSpPr>
            <a:spLocks noChangeAspect="1"/>
          </p:cNvSpPr>
          <p:nvPr/>
        </p:nvSpPr>
        <p:spPr bwMode="auto">
          <a:xfrm>
            <a:off x="12514267" y="6390095"/>
            <a:ext cx="180000" cy="180000"/>
          </a:xfrm>
          <a:prstGeom prst="actionButtonReturn">
            <a:avLst/>
          </a:prstGeom>
          <a:solidFill>
            <a:srgbClr val="CC99FF"/>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53" name="動作按鈕: 返回 52">
            <a:hlinkClick r:id="" action="ppaction://hlinkshowjump?jump=lastslideviewed" highlightClick="1"/>
          </p:cNvPr>
          <p:cNvSpPr>
            <a:spLocks noChangeAspect="1"/>
          </p:cNvSpPr>
          <p:nvPr/>
        </p:nvSpPr>
        <p:spPr bwMode="auto">
          <a:xfrm>
            <a:off x="5738736" y="5630760"/>
            <a:ext cx="180000" cy="180000"/>
          </a:xfrm>
          <a:prstGeom prst="actionButtonReturn">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54" name="AutoShape 28"/>
          <p:cNvSpPr>
            <a:spLocks noChangeArrowheads="1"/>
          </p:cNvSpPr>
          <p:nvPr/>
        </p:nvSpPr>
        <p:spPr bwMode="auto">
          <a:xfrm>
            <a:off x="6248400" y="2978978"/>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55" name="AutoShape 28"/>
          <p:cNvSpPr>
            <a:spLocks noChangeArrowheads="1"/>
          </p:cNvSpPr>
          <p:nvPr/>
        </p:nvSpPr>
        <p:spPr bwMode="auto">
          <a:xfrm>
            <a:off x="6492072" y="4128012"/>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56" name="Text Box 9"/>
          <p:cNvSpPr txBox="1">
            <a:spLocks noChangeArrowheads="1"/>
          </p:cNvSpPr>
          <p:nvPr/>
        </p:nvSpPr>
        <p:spPr bwMode="auto">
          <a:xfrm>
            <a:off x="6168009" y="2087115"/>
            <a:ext cx="8178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t>ODE</a:t>
            </a:r>
          </a:p>
        </p:txBody>
      </p:sp>
      <p:sp>
        <p:nvSpPr>
          <p:cNvPr id="57" name="AutoShape 28"/>
          <p:cNvSpPr>
            <a:spLocks noChangeArrowheads="1"/>
          </p:cNvSpPr>
          <p:nvPr/>
        </p:nvSpPr>
        <p:spPr bwMode="auto">
          <a:xfrm>
            <a:off x="7176120" y="2234905"/>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aphicFrame>
        <p:nvGraphicFramePr>
          <p:cNvPr id="5" name="物件 4"/>
          <p:cNvGraphicFramePr>
            <a:graphicFrameLocks noChangeAspect="1"/>
          </p:cNvGraphicFramePr>
          <p:nvPr>
            <p:extLst>
              <p:ext uri="{D42A27DB-BD31-4B8C-83A1-F6EECF244321}">
                <p14:modId xmlns:p14="http://schemas.microsoft.com/office/powerpoint/2010/main" val="1280475435"/>
              </p:ext>
            </p:extLst>
          </p:nvPr>
        </p:nvGraphicFramePr>
        <p:xfrm>
          <a:off x="7675534" y="2147272"/>
          <a:ext cx="2479680" cy="426384"/>
        </p:xfrm>
        <a:graphic>
          <a:graphicData uri="http://schemas.openxmlformats.org/presentationml/2006/ole">
            <mc:AlternateContent xmlns:mc="http://schemas.openxmlformats.org/markup-compatibility/2006">
              <mc:Choice xmlns:v="urn:schemas-microsoft-com:vml" Requires="v">
                <p:oleObj spid="_x0000_s1147962" name="方程式" r:id="rId37" imgW="1180800" imgH="203040" progId="Equation.3">
                  <p:embed/>
                </p:oleObj>
              </mc:Choice>
              <mc:Fallback>
                <p:oleObj name="方程式" r:id="rId37" imgW="1180800" imgH="203040" progId="Equation.3">
                  <p:embed/>
                  <p:pic>
                    <p:nvPicPr>
                      <p:cNvPr id="0" name=""/>
                      <p:cNvPicPr>
                        <a:picLocks noChangeAspect="1" noChangeArrowheads="1"/>
                      </p:cNvPicPr>
                      <p:nvPr/>
                    </p:nvPicPr>
                    <p:blipFill>
                      <a:blip r:embed="rId38"/>
                      <a:srcRect/>
                      <a:stretch>
                        <a:fillRect/>
                      </a:stretch>
                    </p:blipFill>
                    <p:spPr bwMode="auto">
                      <a:xfrm>
                        <a:off x="7675534" y="2147272"/>
                        <a:ext cx="2479680" cy="426384"/>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Line 41"/>
          <p:cNvSpPr>
            <a:spLocks noChangeShapeType="1"/>
          </p:cNvSpPr>
          <p:nvPr/>
        </p:nvSpPr>
        <p:spPr bwMode="auto">
          <a:xfrm flipV="1">
            <a:off x="4583832" y="2353802"/>
            <a:ext cx="1621608" cy="319070"/>
          </a:xfrm>
          <a:prstGeom prst="line">
            <a:avLst/>
          </a:prstGeom>
          <a:noFill/>
          <a:ln w="28575">
            <a:solidFill>
              <a:srgbClr val="C00000"/>
            </a:solidFill>
            <a:prstDash val="sysDot"/>
            <a:round/>
            <a:headEnd type="triangle" w="lg" len="lg"/>
            <a:tailEnd type="triangle" w="lg" len="lg"/>
          </a:ln>
          <a:extLst>
            <a:ext uri="{909E8E84-426E-40DD-AFC4-6F175D3DCCD1}">
              <a14:hiddenFill xmlns:a14="http://schemas.microsoft.com/office/drawing/2010/main">
                <a:noFill/>
              </a14:hiddenFill>
            </a:ext>
          </a:extLst>
        </p:spPr>
        <p:txBody>
          <a:bodyPr/>
          <a:lstStyle/>
          <a:p>
            <a:endParaRPr lang="zh-TW" altLang="en-US"/>
          </a:p>
        </p:txBody>
      </p:sp>
      <p:sp>
        <p:nvSpPr>
          <p:cNvPr id="59" name="動作按鈕: 上一項 58">
            <a:hlinkClick r:id="rId39" action="ppaction://hlinksldjump" highlightClick="1"/>
          </p:cNvPr>
          <p:cNvSpPr>
            <a:spLocks noChangeAspect="1"/>
          </p:cNvSpPr>
          <p:nvPr/>
        </p:nvSpPr>
        <p:spPr bwMode="auto">
          <a:xfrm>
            <a:off x="600477" y="2245662"/>
            <a:ext cx="180000" cy="180000"/>
          </a:xfrm>
          <a:prstGeom prst="actionButtonBackPrevious">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60" name="Text Box 17"/>
          <p:cNvSpPr txBox="1">
            <a:spLocks noChangeArrowheads="1"/>
          </p:cNvSpPr>
          <p:nvPr/>
        </p:nvSpPr>
        <p:spPr bwMode="auto">
          <a:xfrm>
            <a:off x="342629" y="3622642"/>
            <a:ext cx="4362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integrating both two sides of PDE</a:t>
            </a:r>
            <a:endParaRPr lang="en-US" altLang="zh-TW" i="1" dirty="0">
              <a:solidFill>
                <a:srgbClr val="0000CC"/>
              </a:solidFill>
            </a:endParaRPr>
          </a:p>
        </p:txBody>
      </p:sp>
      <p:sp>
        <p:nvSpPr>
          <p:cNvPr id="61" name="Text Box 17"/>
          <p:cNvSpPr txBox="1">
            <a:spLocks noChangeArrowheads="1"/>
          </p:cNvSpPr>
          <p:nvPr/>
        </p:nvSpPr>
        <p:spPr bwMode="auto">
          <a:xfrm>
            <a:off x="263352" y="5901805"/>
            <a:ext cx="57278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solidFill>
                  <a:srgbClr val="C00000"/>
                </a:solidFill>
              </a:rPr>
              <a:t>looking for only solution of DE but not with BC</a:t>
            </a:r>
            <a:endParaRPr lang="en-US" altLang="zh-TW" sz="2200" i="1" dirty="0">
              <a:solidFill>
                <a:srgbClr val="C00000"/>
              </a:solidFill>
            </a:endParaRPr>
          </a:p>
        </p:txBody>
      </p:sp>
      <p:sp>
        <p:nvSpPr>
          <p:cNvPr id="62" name="Text Box 17"/>
          <p:cNvSpPr txBox="1">
            <a:spLocks noChangeArrowheads="1"/>
          </p:cNvSpPr>
          <p:nvPr/>
        </p:nvSpPr>
        <p:spPr bwMode="auto">
          <a:xfrm>
            <a:off x="911424" y="6237313"/>
            <a:ext cx="20987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solidFill>
                  <a:srgbClr val="0000CC"/>
                </a:solidFill>
                <a:sym typeface="Wingdings" panose="05000000000000000000" pitchFamily="2" charset="2"/>
              </a:rPr>
              <a:t> </a:t>
            </a:r>
            <a:r>
              <a:rPr lang="en-US" altLang="zh-TW" sz="2200" dirty="0">
                <a:solidFill>
                  <a:srgbClr val="0000CC"/>
                </a:solidFill>
              </a:rPr>
              <a:t>particular sol. </a:t>
            </a:r>
            <a:endParaRPr lang="en-US" altLang="zh-TW" sz="2200" i="1" dirty="0">
              <a:solidFill>
                <a:srgbClr val="0000CC"/>
              </a:solidFill>
            </a:endParaRPr>
          </a:p>
        </p:txBody>
      </p:sp>
      <p:sp>
        <p:nvSpPr>
          <p:cNvPr id="63" name="Text Box 17"/>
          <p:cNvSpPr txBox="1">
            <a:spLocks noChangeArrowheads="1"/>
          </p:cNvSpPr>
          <p:nvPr/>
        </p:nvSpPr>
        <p:spPr bwMode="auto">
          <a:xfrm>
            <a:off x="2783633" y="6237313"/>
            <a:ext cx="17188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solidFill>
                  <a:srgbClr val="0000CC"/>
                </a:solidFill>
              </a:rPr>
              <a:t>, singular sol. </a:t>
            </a:r>
            <a:endParaRPr lang="en-US" altLang="zh-TW" sz="2200" i="1" dirty="0">
              <a:solidFill>
                <a:srgbClr val="0000CC"/>
              </a:solidFill>
            </a:endParaRPr>
          </a:p>
        </p:txBody>
      </p:sp>
      <p:grpSp>
        <p:nvGrpSpPr>
          <p:cNvPr id="64" name="Group 2"/>
          <p:cNvGrpSpPr>
            <a:grpSpLocks/>
          </p:cNvGrpSpPr>
          <p:nvPr/>
        </p:nvGrpSpPr>
        <p:grpSpPr bwMode="auto">
          <a:xfrm>
            <a:off x="5219278" y="4078758"/>
            <a:ext cx="876722" cy="823913"/>
            <a:chOff x="4581" y="2430"/>
            <a:chExt cx="629" cy="519"/>
          </a:xfrm>
          <a:solidFill>
            <a:srgbClr val="FFFF00"/>
          </a:solidFill>
        </p:grpSpPr>
        <p:sp>
          <p:nvSpPr>
            <p:cNvPr id="65" name="Freeform 3"/>
            <p:cNvSpPr>
              <a:spLocks/>
            </p:cNvSpPr>
            <p:nvPr/>
          </p:nvSpPr>
          <p:spPr bwMode="auto">
            <a:xfrm>
              <a:off x="4581" y="2430"/>
              <a:ext cx="629" cy="519"/>
            </a:xfrm>
            <a:custGeom>
              <a:avLst/>
              <a:gdLst>
                <a:gd name="T0" fmla="*/ 595 w 1657"/>
                <a:gd name="T1" fmla="*/ 1539 h 1556"/>
                <a:gd name="T2" fmla="*/ 278 w 1657"/>
                <a:gd name="T3" fmla="*/ 1491 h 1556"/>
                <a:gd name="T4" fmla="*/ 230 w 1657"/>
                <a:gd name="T5" fmla="*/ 1472 h 1556"/>
                <a:gd name="T6" fmla="*/ 192 w 1657"/>
                <a:gd name="T7" fmla="*/ 1462 h 1556"/>
                <a:gd name="T8" fmla="*/ 134 w 1657"/>
                <a:gd name="T9" fmla="*/ 1366 h 1556"/>
                <a:gd name="T10" fmla="*/ 76 w 1657"/>
                <a:gd name="T11" fmla="*/ 1270 h 1556"/>
                <a:gd name="T12" fmla="*/ 0 w 1657"/>
                <a:gd name="T13" fmla="*/ 915 h 1556"/>
                <a:gd name="T14" fmla="*/ 19 w 1657"/>
                <a:gd name="T15" fmla="*/ 780 h 1556"/>
                <a:gd name="T16" fmla="*/ 48 w 1657"/>
                <a:gd name="T17" fmla="*/ 300 h 1556"/>
                <a:gd name="T18" fmla="*/ 115 w 1657"/>
                <a:gd name="T19" fmla="*/ 214 h 1556"/>
                <a:gd name="T20" fmla="*/ 422 w 1657"/>
                <a:gd name="T21" fmla="*/ 51 h 1556"/>
                <a:gd name="T22" fmla="*/ 844 w 1657"/>
                <a:gd name="T23" fmla="*/ 3 h 1556"/>
                <a:gd name="T24" fmla="*/ 1142 w 1657"/>
                <a:gd name="T25" fmla="*/ 51 h 1556"/>
                <a:gd name="T26" fmla="*/ 1488 w 1657"/>
                <a:gd name="T27" fmla="*/ 108 h 1556"/>
                <a:gd name="T28" fmla="*/ 1526 w 1657"/>
                <a:gd name="T29" fmla="*/ 185 h 1556"/>
                <a:gd name="T30" fmla="*/ 1584 w 1657"/>
                <a:gd name="T31" fmla="*/ 310 h 1556"/>
                <a:gd name="T32" fmla="*/ 1612 w 1657"/>
                <a:gd name="T33" fmla="*/ 540 h 1556"/>
                <a:gd name="T34" fmla="*/ 1632 w 1657"/>
                <a:gd name="T35" fmla="*/ 752 h 1556"/>
                <a:gd name="T36" fmla="*/ 1622 w 1657"/>
                <a:gd name="T37" fmla="*/ 1116 h 1556"/>
                <a:gd name="T38" fmla="*/ 1536 w 1657"/>
                <a:gd name="T39" fmla="*/ 1222 h 1556"/>
                <a:gd name="T40" fmla="*/ 1276 w 1657"/>
                <a:gd name="T41" fmla="*/ 1452 h 1556"/>
                <a:gd name="T42" fmla="*/ 1161 w 1657"/>
                <a:gd name="T43" fmla="*/ 1491 h 1556"/>
                <a:gd name="T44" fmla="*/ 672 w 1657"/>
                <a:gd name="T45" fmla="*/ 1529 h 1556"/>
                <a:gd name="T46" fmla="*/ 595 w 1657"/>
                <a:gd name="T47" fmla="*/ 1539 h 15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57"/>
                <a:gd name="T73" fmla="*/ 0 h 1556"/>
                <a:gd name="T74" fmla="*/ 1657 w 1657"/>
                <a:gd name="T75" fmla="*/ 1556 h 15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57" h="1556">
                  <a:moveTo>
                    <a:pt x="595" y="1539"/>
                  </a:moveTo>
                  <a:cubicBezTo>
                    <a:pt x="498" y="1501"/>
                    <a:pt x="381" y="1506"/>
                    <a:pt x="278" y="1491"/>
                  </a:cubicBezTo>
                  <a:cubicBezTo>
                    <a:pt x="262" y="1485"/>
                    <a:pt x="246" y="1477"/>
                    <a:pt x="230" y="1472"/>
                  </a:cubicBezTo>
                  <a:cubicBezTo>
                    <a:pt x="218" y="1468"/>
                    <a:pt x="202" y="1471"/>
                    <a:pt x="192" y="1462"/>
                  </a:cubicBezTo>
                  <a:cubicBezTo>
                    <a:pt x="163" y="1437"/>
                    <a:pt x="152" y="1398"/>
                    <a:pt x="134" y="1366"/>
                  </a:cubicBezTo>
                  <a:cubicBezTo>
                    <a:pt x="115" y="1334"/>
                    <a:pt x="90" y="1305"/>
                    <a:pt x="76" y="1270"/>
                  </a:cubicBezTo>
                  <a:cubicBezTo>
                    <a:pt x="31" y="1157"/>
                    <a:pt x="14" y="1036"/>
                    <a:pt x="0" y="915"/>
                  </a:cubicBezTo>
                  <a:cubicBezTo>
                    <a:pt x="5" y="870"/>
                    <a:pt x="16" y="825"/>
                    <a:pt x="19" y="780"/>
                  </a:cubicBezTo>
                  <a:cubicBezTo>
                    <a:pt x="28" y="632"/>
                    <a:pt x="13" y="450"/>
                    <a:pt x="48" y="300"/>
                  </a:cubicBezTo>
                  <a:cubicBezTo>
                    <a:pt x="57" y="260"/>
                    <a:pt x="89" y="244"/>
                    <a:pt x="115" y="214"/>
                  </a:cubicBezTo>
                  <a:cubicBezTo>
                    <a:pt x="203" y="116"/>
                    <a:pt x="289" y="69"/>
                    <a:pt x="422" y="51"/>
                  </a:cubicBezTo>
                  <a:cubicBezTo>
                    <a:pt x="570" y="0"/>
                    <a:pt x="665" y="9"/>
                    <a:pt x="844" y="3"/>
                  </a:cubicBezTo>
                  <a:cubicBezTo>
                    <a:pt x="1022" y="17"/>
                    <a:pt x="922" y="4"/>
                    <a:pt x="1142" y="51"/>
                  </a:cubicBezTo>
                  <a:cubicBezTo>
                    <a:pt x="1260" y="76"/>
                    <a:pt x="1375" y="73"/>
                    <a:pt x="1488" y="108"/>
                  </a:cubicBezTo>
                  <a:cubicBezTo>
                    <a:pt x="1506" y="188"/>
                    <a:pt x="1482" y="106"/>
                    <a:pt x="1526" y="185"/>
                  </a:cubicBezTo>
                  <a:cubicBezTo>
                    <a:pt x="1547" y="223"/>
                    <a:pt x="1567" y="270"/>
                    <a:pt x="1584" y="310"/>
                  </a:cubicBezTo>
                  <a:cubicBezTo>
                    <a:pt x="1596" y="389"/>
                    <a:pt x="1607" y="458"/>
                    <a:pt x="1612" y="540"/>
                  </a:cubicBezTo>
                  <a:cubicBezTo>
                    <a:pt x="1624" y="738"/>
                    <a:pt x="1602" y="664"/>
                    <a:pt x="1632" y="752"/>
                  </a:cubicBezTo>
                  <a:cubicBezTo>
                    <a:pt x="1641" y="872"/>
                    <a:pt x="1657" y="999"/>
                    <a:pt x="1622" y="1116"/>
                  </a:cubicBezTo>
                  <a:cubicBezTo>
                    <a:pt x="1608" y="1162"/>
                    <a:pt x="1569" y="1189"/>
                    <a:pt x="1536" y="1222"/>
                  </a:cubicBezTo>
                  <a:cubicBezTo>
                    <a:pt x="1466" y="1293"/>
                    <a:pt x="1369" y="1423"/>
                    <a:pt x="1276" y="1452"/>
                  </a:cubicBezTo>
                  <a:cubicBezTo>
                    <a:pt x="1215" y="1495"/>
                    <a:pt x="1282" y="1454"/>
                    <a:pt x="1161" y="1491"/>
                  </a:cubicBezTo>
                  <a:cubicBezTo>
                    <a:pt x="1009" y="1538"/>
                    <a:pt x="830" y="1523"/>
                    <a:pt x="672" y="1529"/>
                  </a:cubicBezTo>
                  <a:cubicBezTo>
                    <a:pt x="651" y="1534"/>
                    <a:pt x="612" y="1556"/>
                    <a:pt x="595" y="1539"/>
                  </a:cubicBezTo>
                  <a:close/>
                </a:path>
              </a:pathLst>
            </a:custGeom>
            <a:grpFill/>
            <a:ln>
              <a:noFill/>
            </a:ln>
            <a:extLst>
              <a:ext uri="{91240B29-F687-4F45-9708-019B960494DF}">
                <a14:hiddenLine xmlns:a14="http://schemas.microsoft.com/office/drawing/2010/main" w="12700">
                  <a:solidFill>
                    <a:srgbClr val="000000"/>
                  </a:solidFill>
                  <a:round/>
                  <a:headEnd/>
                  <a:tailEnd/>
                </a14:hiddenLine>
              </a:ext>
            </a:extLst>
          </p:spPr>
          <p:txBody>
            <a:bodyPr/>
            <a:lstStyle/>
            <a:p>
              <a:pPr eaLnBrk="0" hangingPunct="0"/>
              <a:endParaRPr lang="zh-TW" altLang="en-US"/>
            </a:p>
          </p:txBody>
        </p:sp>
        <p:sp>
          <p:nvSpPr>
            <p:cNvPr id="67" name="Oval 5"/>
            <p:cNvSpPr>
              <a:spLocks noChangeArrowheads="1"/>
            </p:cNvSpPr>
            <p:nvPr/>
          </p:nvSpPr>
          <p:spPr bwMode="auto">
            <a:xfrm>
              <a:off x="4890" y="2657"/>
              <a:ext cx="68" cy="68"/>
            </a:xfrm>
            <a:prstGeom prst="ellipse">
              <a:avLst/>
            </a:prstGeom>
            <a:solidFill>
              <a:srgbClr val="0000CC"/>
            </a:solidFill>
            <a:ln w="12700">
              <a:solidFill>
                <a:schemeClr val="accent1"/>
              </a:solidFill>
              <a:round/>
              <a:headEnd/>
              <a:tailEnd/>
            </a:ln>
          </p:spPr>
          <p:txBody>
            <a:bodyPr wrap="none" anchor="ctr"/>
            <a:lstStyle/>
            <a:p>
              <a:pPr eaLnBrk="0" hangingPunct="0"/>
              <a:endParaRPr lang="zh-TW" altLang="en-US"/>
            </a:p>
          </p:txBody>
        </p:sp>
        <p:graphicFrame>
          <p:nvGraphicFramePr>
            <p:cNvPr id="68" name="Object 6"/>
            <p:cNvGraphicFramePr>
              <a:graphicFrameLocks noChangeAspect="1"/>
            </p:cNvGraphicFramePr>
            <p:nvPr>
              <p:extLst>
                <p:ext uri="{D42A27DB-BD31-4B8C-83A1-F6EECF244321}">
                  <p14:modId xmlns:p14="http://schemas.microsoft.com/office/powerpoint/2010/main" val="2405918624"/>
                </p:ext>
              </p:extLst>
            </p:nvPr>
          </p:nvGraphicFramePr>
          <p:xfrm>
            <a:off x="4745" y="2647"/>
            <a:ext cx="231" cy="288"/>
          </p:xfrm>
          <a:graphic>
            <a:graphicData uri="http://schemas.openxmlformats.org/presentationml/2006/ole">
              <mc:AlternateContent xmlns:mc="http://schemas.openxmlformats.org/markup-compatibility/2006">
                <mc:Choice xmlns:v="urn:schemas-microsoft-com:vml" Requires="v">
                  <p:oleObj spid="_x0000_s1147963" name="Equation" r:id="rId40" imgW="177480" imgH="228600" progId="Equation.3">
                    <p:embed/>
                  </p:oleObj>
                </mc:Choice>
                <mc:Fallback>
                  <p:oleObj name="Equation" r:id="rId40" imgW="177480" imgH="228600" progId="Equation.3">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r="-3111"/>
                        <a:stretch>
                          <a:fillRect/>
                        </a:stretch>
                      </p:blipFill>
                      <p:spPr bwMode="auto">
                        <a:xfrm>
                          <a:off x="4745" y="2647"/>
                          <a:ext cx="231" cy="288"/>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pSp>
      <p:sp>
        <p:nvSpPr>
          <p:cNvPr id="78" name="橢圓 77"/>
          <p:cNvSpPr>
            <a:spLocks noChangeAspect="1"/>
          </p:cNvSpPr>
          <p:nvPr/>
        </p:nvSpPr>
        <p:spPr bwMode="auto">
          <a:xfrm>
            <a:off x="5323709" y="4130872"/>
            <a:ext cx="648000" cy="648000"/>
          </a:xfrm>
          <a:prstGeom prst="ellipse">
            <a:avLst/>
          </a:prstGeom>
          <a:noFill/>
          <a:ln w="28575" cap="flat" cmpd="sng" algn="ctr">
            <a:solidFill>
              <a:srgbClr val="C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cxnSp>
        <p:nvCxnSpPr>
          <p:cNvPr id="7" name="直線單箭頭接點 6"/>
          <p:cNvCxnSpPr>
            <a:cxnSpLocks noChangeAspect="1"/>
          </p:cNvCxnSpPr>
          <p:nvPr/>
        </p:nvCxnSpPr>
        <p:spPr bwMode="auto">
          <a:xfrm flipV="1">
            <a:off x="5700417" y="4213692"/>
            <a:ext cx="180000" cy="25495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aphicFrame>
        <p:nvGraphicFramePr>
          <p:cNvPr id="79" name="Object 6"/>
          <p:cNvGraphicFramePr>
            <a:graphicFrameLocks noChangeAspect="1"/>
          </p:cNvGraphicFramePr>
          <p:nvPr>
            <p:extLst>
              <p:ext uri="{D42A27DB-BD31-4B8C-83A1-F6EECF244321}">
                <p14:modId xmlns:p14="http://schemas.microsoft.com/office/powerpoint/2010/main" val="3376433781"/>
              </p:ext>
            </p:extLst>
          </p:nvPr>
        </p:nvGraphicFramePr>
        <p:xfrm>
          <a:off x="5551910" y="4166033"/>
          <a:ext cx="261937" cy="279400"/>
        </p:xfrm>
        <a:graphic>
          <a:graphicData uri="http://schemas.openxmlformats.org/presentationml/2006/ole">
            <mc:AlternateContent xmlns:mc="http://schemas.openxmlformats.org/markup-compatibility/2006">
              <mc:Choice xmlns:v="urn:schemas-microsoft-com:vml" Requires="v">
                <p:oleObj spid="_x0000_s1147964" name="方程式" r:id="rId42" imgW="126720" imgH="139680" progId="Equation.3">
                  <p:embed/>
                </p:oleObj>
              </mc:Choice>
              <mc:Fallback>
                <p:oleObj name="方程式" r:id="rId42" imgW="126720" imgH="139680" progId="Equation.3">
                  <p:embed/>
                  <p:pic>
                    <p:nvPicPr>
                      <p:cNvPr id="0" name=""/>
                      <p:cNvPicPr>
                        <a:picLocks noChangeAspect="1" noChangeArrowheads="1"/>
                      </p:cNvPicPr>
                      <p:nvPr/>
                    </p:nvPicPr>
                    <p:blipFill>
                      <a:blip r:embed="rId43"/>
                      <a:srcRect r="-3111"/>
                      <a:stretch>
                        <a:fillRect/>
                      </a:stretch>
                    </p:blipFill>
                    <p:spPr bwMode="auto">
                      <a:xfrm>
                        <a:off x="5551910" y="4166033"/>
                        <a:ext cx="261937" cy="27940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sp>
        <p:nvSpPr>
          <p:cNvPr id="69" name="Text Box 45"/>
          <p:cNvSpPr txBox="1">
            <a:spLocks noChangeArrowheads="1"/>
          </p:cNvSpPr>
          <p:nvPr/>
        </p:nvSpPr>
        <p:spPr bwMode="auto">
          <a:xfrm>
            <a:off x="479376" y="2456441"/>
            <a:ext cx="6703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000" dirty="0"/>
              <a:t>PDE</a:t>
            </a:r>
          </a:p>
        </p:txBody>
      </p:sp>
      <p:sp>
        <p:nvSpPr>
          <p:cNvPr id="70" name="Text Box 45"/>
          <p:cNvSpPr txBox="1">
            <a:spLocks noChangeArrowheads="1"/>
          </p:cNvSpPr>
          <p:nvPr/>
        </p:nvSpPr>
        <p:spPr bwMode="auto">
          <a:xfrm>
            <a:off x="3748393" y="2788167"/>
            <a:ext cx="16337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000" dirty="0">
                <a:solidFill>
                  <a:srgbClr val="0000CC"/>
                </a:solidFill>
              </a:rPr>
              <a:t>(polar </a:t>
            </a:r>
            <a:r>
              <a:rPr lang="en-US" altLang="zh-TW" sz="2000" dirty="0" err="1">
                <a:solidFill>
                  <a:srgbClr val="0000CC"/>
                </a:solidFill>
              </a:rPr>
              <a:t>symm</a:t>
            </a:r>
            <a:r>
              <a:rPr lang="en-US" altLang="zh-TW" sz="2000" dirty="0">
                <a:solidFill>
                  <a:srgbClr val="0000CC"/>
                </a:solidFill>
              </a:rPr>
              <a:t>.)</a:t>
            </a:r>
          </a:p>
        </p:txBody>
      </p:sp>
      <p:sp>
        <p:nvSpPr>
          <p:cNvPr id="71" name="AutoShape 28"/>
          <p:cNvSpPr>
            <a:spLocks noChangeArrowheads="1"/>
          </p:cNvSpPr>
          <p:nvPr/>
        </p:nvSpPr>
        <p:spPr bwMode="auto">
          <a:xfrm>
            <a:off x="767408" y="5447701"/>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72" name="Text Box 17"/>
          <p:cNvSpPr txBox="1">
            <a:spLocks noChangeArrowheads="1"/>
          </p:cNvSpPr>
          <p:nvPr/>
        </p:nvSpPr>
        <p:spPr bwMode="auto">
          <a:xfrm>
            <a:off x="1527101" y="3978743"/>
            <a:ext cx="34197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solidFill>
                  <a:srgbClr val="C00000"/>
                </a:solidFill>
              </a:rPr>
              <a:t>(by Green’s theorem, and </a:t>
            </a:r>
            <a:r>
              <a:rPr lang="en-US" altLang="zh-TW" sz="2000" b="1" dirty="0">
                <a:solidFill>
                  <a:srgbClr val="C00000"/>
                </a:solidFill>
              </a:rPr>
              <a:t>n</a:t>
            </a:r>
            <a:r>
              <a:rPr lang="en-US" altLang="zh-TW" sz="2000" dirty="0">
                <a:solidFill>
                  <a:srgbClr val="C00000"/>
                </a:solidFill>
                <a:latin typeface="Symbol" panose="05050102010706020507" pitchFamily="18" charset="2"/>
              </a:rPr>
              <a:t>=</a:t>
            </a:r>
            <a:r>
              <a:rPr lang="en-US" altLang="zh-TW" sz="2000" b="1" dirty="0" err="1">
                <a:solidFill>
                  <a:srgbClr val="C00000"/>
                </a:solidFill>
              </a:rPr>
              <a:t>e</a:t>
            </a:r>
            <a:r>
              <a:rPr lang="en-US" altLang="zh-TW" sz="2000" i="1" baseline="-25000" dirty="0" err="1">
                <a:solidFill>
                  <a:srgbClr val="C00000"/>
                </a:solidFill>
              </a:rPr>
              <a:t>r</a:t>
            </a:r>
            <a:r>
              <a:rPr lang="en-US" altLang="zh-TW" sz="2000" dirty="0">
                <a:solidFill>
                  <a:srgbClr val="C00000"/>
                </a:solidFill>
              </a:rPr>
              <a:t>)</a:t>
            </a:r>
            <a:endParaRPr lang="en-US" altLang="zh-TW" sz="2000" i="1" dirty="0">
              <a:solidFill>
                <a:srgbClr val="C00000"/>
              </a:solidFill>
            </a:endParaRPr>
          </a:p>
        </p:txBody>
      </p:sp>
      <p:sp>
        <p:nvSpPr>
          <p:cNvPr id="73" name="AutoShape 28"/>
          <p:cNvSpPr>
            <a:spLocks noChangeArrowheads="1"/>
          </p:cNvSpPr>
          <p:nvPr/>
        </p:nvSpPr>
        <p:spPr bwMode="auto">
          <a:xfrm>
            <a:off x="6500400" y="5858023"/>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8" name="文字方塊 7"/>
          <p:cNvSpPr txBox="1"/>
          <p:nvPr/>
        </p:nvSpPr>
        <p:spPr>
          <a:xfrm>
            <a:off x="6816081" y="5661248"/>
            <a:ext cx="800219" cy="369332"/>
          </a:xfrm>
          <a:prstGeom prst="rect">
            <a:avLst/>
          </a:prstGeom>
          <a:noFill/>
        </p:spPr>
        <p:txBody>
          <a:bodyPr wrap="none" tIns="0" bIns="0" rtlCol="0">
            <a:spAutoFit/>
          </a:bodyPr>
          <a:lstStyle/>
          <a:p>
            <a:r>
              <a:rPr lang="en-US" altLang="zh-TW" dirty="0"/>
              <a:t>……</a:t>
            </a:r>
            <a:endParaRPr lang="zh-TW" altLang="en-US" dirty="0"/>
          </a:p>
        </p:txBody>
      </p:sp>
      <p:sp>
        <p:nvSpPr>
          <p:cNvPr id="75" name="Text Box 17"/>
          <p:cNvSpPr txBox="1">
            <a:spLocks noChangeArrowheads="1"/>
          </p:cNvSpPr>
          <p:nvPr/>
        </p:nvSpPr>
        <p:spPr bwMode="auto">
          <a:xfrm>
            <a:off x="4549038" y="5659328"/>
            <a:ext cx="1124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1800" dirty="0">
                <a:solidFill>
                  <a:srgbClr val="0000CC"/>
                </a:solidFill>
              </a:rPr>
              <a:t>(take </a:t>
            </a:r>
            <a:r>
              <a:rPr lang="en-US" altLang="zh-TW" sz="1800" i="1" dirty="0">
                <a:solidFill>
                  <a:srgbClr val="0000CC"/>
                </a:solidFill>
              </a:rPr>
              <a:t>B</a:t>
            </a:r>
            <a:r>
              <a:rPr lang="en-US" altLang="zh-TW" sz="1800" dirty="0">
                <a:solidFill>
                  <a:srgbClr val="0000CC"/>
                </a:solidFill>
                <a:latin typeface="Symbol" panose="05050102010706020507" pitchFamily="18" charset="2"/>
              </a:rPr>
              <a:t>=</a:t>
            </a:r>
            <a:r>
              <a:rPr lang="en-US" altLang="zh-TW" sz="1800" dirty="0">
                <a:solidFill>
                  <a:srgbClr val="0000CC"/>
                </a:solidFill>
              </a:rPr>
              <a:t>0)</a:t>
            </a:r>
            <a:endParaRPr lang="en-US" altLang="zh-TW" sz="1800" i="1" dirty="0">
              <a:solidFill>
                <a:srgbClr val="0000CC"/>
              </a:solidFill>
            </a:endParaRPr>
          </a:p>
        </p:txBody>
      </p:sp>
    </p:spTree>
    <p:extLst>
      <p:ext uri="{BB962C8B-B14F-4D97-AF65-F5344CB8AC3E}">
        <p14:creationId xmlns:p14="http://schemas.microsoft.com/office/powerpoint/2010/main" val="1387799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6417"/>
                                        </p:tgtEl>
                                        <p:attrNameLst>
                                          <p:attrName>style.visibility</p:attrName>
                                        </p:attrNameLst>
                                      </p:cBhvr>
                                      <p:to>
                                        <p:strVal val="visible"/>
                                      </p:to>
                                    </p:set>
                                    <p:animEffect transition="in" filter="wipe(left)">
                                      <p:cBhvr>
                                        <p:cTn id="7" dur="500"/>
                                        <p:tgtEl>
                                          <p:spTgt spid="486417"/>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86419"/>
                                        </p:tgtEl>
                                        <p:attrNameLst>
                                          <p:attrName>style.visibility</p:attrName>
                                        </p:attrNameLst>
                                      </p:cBhvr>
                                      <p:to>
                                        <p:strVal val="visible"/>
                                      </p:to>
                                    </p:set>
                                    <p:animEffect transition="in" filter="wipe(left)">
                                      <p:cBhvr>
                                        <p:cTn id="11" dur="500"/>
                                        <p:tgtEl>
                                          <p:spTgt spid="486419"/>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0500"/>
                                        </p:tgtEl>
                                        <p:attrNameLst>
                                          <p:attrName>style.visibility</p:attrName>
                                        </p:attrNameLst>
                                      </p:cBhvr>
                                      <p:to>
                                        <p:strVal val="visible"/>
                                      </p:to>
                                    </p:set>
                                    <p:animEffect transition="in" filter="wipe(up)">
                                      <p:cBhvr>
                                        <p:cTn id="15" dur="500"/>
                                        <p:tgtEl>
                                          <p:spTgt spid="2050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86405"/>
                                        </p:tgtEl>
                                        <p:attrNameLst>
                                          <p:attrName>style.visibility</p:attrName>
                                        </p:attrNameLst>
                                      </p:cBhvr>
                                      <p:to>
                                        <p:strVal val="visible"/>
                                      </p:to>
                                    </p:set>
                                    <p:animEffect transition="in" filter="wipe(left)">
                                      <p:cBhvr>
                                        <p:cTn id="20" dur="500"/>
                                        <p:tgtEl>
                                          <p:spTgt spid="486405"/>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486406"/>
                                        </p:tgtEl>
                                        <p:attrNameLst>
                                          <p:attrName>style.visibility</p:attrName>
                                        </p:attrNameLst>
                                      </p:cBhvr>
                                      <p:to>
                                        <p:strVal val="visible"/>
                                      </p:to>
                                    </p:set>
                                    <p:animEffect transition="in" filter="wipe(left)">
                                      <p:cBhvr>
                                        <p:cTn id="24" dur="500"/>
                                        <p:tgtEl>
                                          <p:spTgt spid="48640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wipe(left)">
                                      <p:cBhvr>
                                        <p:cTn id="29" dur="500"/>
                                        <p:tgtEl>
                                          <p:spTgt spid="5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left)">
                                      <p:cBhvr>
                                        <p:cTn id="33" dur="500"/>
                                        <p:tgtEl>
                                          <p:spTgt spid="57"/>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486407"/>
                                        </p:tgtEl>
                                        <p:attrNameLst>
                                          <p:attrName>style.visibility</p:attrName>
                                        </p:attrNameLst>
                                      </p:cBhvr>
                                      <p:to>
                                        <p:strVal val="visible"/>
                                      </p:to>
                                    </p:set>
                                    <p:animEffect transition="in" filter="wipe(left)">
                                      <p:cBhvr>
                                        <p:cTn id="46" dur="500"/>
                                        <p:tgtEl>
                                          <p:spTgt spid="48640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86409"/>
                                        </p:tgtEl>
                                        <p:attrNameLst>
                                          <p:attrName>style.visibility</p:attrName>
                                        </p:attrNameLst>
                                      </p:cBhvr>
                                      <p:to>
                                        <p:strVal val="visible"/>
                                      </p:to>
                                    </p:set>
                                    <p:animEffect transition="in" filter="wipe(left)">
                                      <p:cBhvr>
                                        <p:cTn id="51" dur="500"/>
                                        <p:tgtEl>
                                          <p:spTgt spid="48640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left)">
                                      <p:cBhvr>
                                        <p:cTn id="56" dur="500"/>
                                        <p:tgtEl>
                                          <p:spTgt spid="55"/>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486410"/>
                                        </p:tgtEl>
                                        <p:attrNameLst>
                                          <p:attrName>style.visibility</p:attrName>
                                        </p:attrNameLst>
                                      </p:cBhvr>
                                      <p:to>
                                        <p:strVal val="visible"/>
                                      </p:to>
                                    </p:set>
                                    <p:animEffect transition="in" filter="wipe(left)">
                                      <p:cBhvr>
                                        <p:cTn id="60" dur="500"/>
                                        <p:tgtEl>
                                          <p:spTgt spid="48641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ipe(left)">
                                      <p:cBhvr>
                                        <p:cTn id="65" dur="500"/>
                                        <p:tgtEl>
                                          <p:spTgt spid="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0496"/>
                                        </p:tgtEl>
                                        <p:attrNameLst>
                                          <p:attrName>style.visibility</p:attrName>
                                        </p:attrNameLst>
                                      </p:cBhvr>
                                      <p:to>
                                        <p:strVal val="visible"/>
                                      </p:to>
                                    </p:set>
                                    <p:animEffect transition="in" filter="wipe(left)">
                                      <p:cBhvr>
                                        <p:cTn id="70" dur="500"/>
                                        <p:tgtEl>
                                          <p:spTgt spid="20496"/>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20497"/>
                                        </p:tgtEl>
                                        <p:attrNameLst>
                                          <p:attrName>style.visibility</p:attrName>
                                        </p:attrNameLst>
                                      </p:cBhvr>
                                      <p:to>
                                        <p:strVal val="visible"/>
                                      </p:to>
                                    </p:set>
                                    <p:animEffect transition="in" filter="wipe(left)">
                                      <p:cBhvr>
                                        <p:cTn id="74" dur="500"/>
                                        <p:tgtEl>
                                          <p:spTgt spid="2049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wipe(left)">
                                      <p:cBhvr>
                                        <p:cTn id="79" dur="500"/>
                                        <p:tgtEl>
                                          <p:spTgt spid="73"/>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left)">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86445"/>
                                        </p:tgtEl>
                                        <p:attrNameLst>
                                          <p:attrName>style.visibility</p:attrName>
                                        </p:attrNameLst>
                                      </p:cBhvr>
                                      <p:to>
                                        <p:strVal val="visible"/>
                                      </p:to>
                                    </p:set>
                                    <p:animEffect transition="in" filter="wipe(left)">
                                      <p:cBhvr>
                                        <p:cTn id="88" dur="500"/>
                                        <p:tgtEl>
                                          <p:spTgt spid="486445"/>
                                        </p:tgtEl>
                                      </p:cBhvr>
                                    </p:animEffect>
                                  </p:childTnLst>
                                </p:cTn>
                              </p:par>
                            </p:childTnLst>
                          </p:cTn>
                        </p:par>
                        <p:par>
                          <p:cTn id="89" fill="hold">
                            <p:stCondLst>
                              <p:cond delay="500"/>
                            </p:stCondLst>
                            <p:childTnLst>
                              <p:par>
                                <p:cTn id="90" presetID="22" presetClass="entr" presetSubtype="8" fill="hold" nodeType="afterEffect">
                                  <p:stCondLst>
                                    <p:cond delay="0"/>
                                  </p:stCondLst>
                                  <p:childTnLst>
                                    <p:set>
                                      <p:cBhvr>
                                        <p:cTn id="91" dur="1" fill="hold">
                                          <p:stCondLst>
                                            <p:cond delay="0"/>
                                          </p:stCondLst>
                                        </p:cTn>
                                        <p:tgtEl>
                                          <p:spTgt spid="486420"/>
                                        </p:tgtEl>
                                        <p:attrNameLst>
                                          <p:attrName>style.visibility</p:attrName>
                                        </p:attrNameLst>
                                      </p:cBhvr>
                                      <p:to>
                                        <p:strVal val="visible"/>
                                      </p:to>
                                    </p:set>
                                    <p:animEffect transition="in" filter="wipe(left)">
                                      <p:cBhvr>
                                        <p:cTn id="92" dur="500"/>
                                        <p:tgtEl>
                                          <p:spTgt spid="48642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left)">
                                      <p:cBhvr>
                                        <p:cTn id="97" dur="500"/>
                                        <p:tgtEl>
                                          <p:spTgt spid="69"/>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wipe(left)">
                                      <p:cBhvr>
                                        <p:cTn id="101" dur="500"/>
                                        <p:tgtEl>
                                          <p:spTgt spid="43"/>
                                        </p:tgtEl>
                                      </p:cBhvr>
                                    </p:animEffect>
                                  </p:childTnLst>
                                </p:cTn>
                              </p:par>
                            </p:childTnLst>
                          </p:cTn>
                        </p:par>
                        <p:par>
                          <p:cTn id="102" fill="hold">
                            <p:stCondLst>
                              <p:cond delay="1000"/>
                            </p:stCondLst>
                            <p:childTnLst>
                              <p:par>
                                <p:cTn id="103" presetID="22" presetClass="entr" presetSubtype="2" fill="hold" grpId="0" nodeType="afterEffect">
                                  <p:stCondLst>
                                    <p:cond delay="0"/>
                                  </p:stCondLst>
                                  <p:childTnLst>
                                    <p:set>
                                      <p:cBhvr>
                                        <p:cTn id="104" dur="1" fill="hold">
                                          <p:stCondLst>
                                            <p:cond delay="0"/>
                                          </p:stCondLst>
                                        </p:cTn>
                                        <p:tgtEl>
                                          <p:spTgt spid="59"/>
                                        </p:tgtEl>
                                        <p:attrNameLst>
                                          <p:attrName>style.visibility</p:attrName>
                                        </p:attrNameLst>
                                      </p:cBhvr>
                                      <p:to>
                                        <p:strVal val="visible"/>
                                      </p:to>
                                    </p:set>
                                    <p:animEffect transition="in" filter="wipe(right)">
                                      <p:cBhvr>
                                        <p:cTn id="105" dur="500"/>
                                        <p:tgtEl>
                                          <p:spTgt spid="59"/>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486421"/>
                                        </p:tgtEl>
                                        <p:attrNameLst>
                                          <p:attrName>style.visibility</p:attrName>
                                        </p:attrNameLst>
                                      </p:cBhvr>
                                      <p:to>
                                        <p:strVal val="visible"/>
                                      </p:to>
                                    </p:set>
                                    <p:animEffect transition="in" filter="wipe(left)">
                                      <p:cBhvr>
                                        <p:cTn id="110" dur="500"/>
                                        <p:tgtEl>
                                          <p:spTgt spid="486421"/>
                                        </p:tgtEl>
                                      </p:cBhvr>
                                    </p:animEffect>
                                  </p:childTnLst>
                                </p:cTn>
                              </p:par>
                            </p:childTnLst>
                          </p:cTn>
                        </p:par>
                        <p:par>
                          <p:cTn id="111" fill="hold">
                            <p:stCondLst>
                              <p:cond delay="500"/>
                            </p:stCondLst>
                            <p:childTnLst>
                              <p:par>
                                <p:cTn id="112" presetID="22" presetClass="entr" presetSubtype="8" fill="hold" grpId="0" nodeType="afterEffect">
                                  <p:stCondLst>
                                    <p:cond delay="0"/>
                                  </p:stCondLst>
                                  <p:childTnLst>
                                    <p:set>
                                      <p:cBhvr>
                                        <p:cTn id="113" dur="1" fill="hold">
                                          <p:stCondLst>
                                            <p:cond delay="0"/>
                                          </p:stCondLst>
                                        </p:cTn>
                                        <p:tgtEl>
                                          <p:spTgt spid="6"/>
                                        </p:tgtEl>
                                        <p:attrNameLst>
                                          <p:attrName>style.visibility</p:attrName>
                                        </p:attrNameLst>
                                      </p:cBhvr>
                                      <p:to>
                                        <p:strVal val="visible"/>
                                      </p:to>
                                    </p:set>
                                    <p:animEffect transition="in" filter="wipe(left)">
                                      <p:cBhvr>
                                        <p:cTn id="114" dur="500"/>
                                        <p:tgtEl>
                                          <p:spTgt spid="6"/>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wipe(left)">
                                      <p:cBhvr>
                                        <p:cTn id="119" dur="500"/>
                                        <p:tgtEl>
                                          <p:spTgt spid="70"/>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58"/>
                                        </p:tgtEl>
                                        <p:attrNameLst>
                                          <p:attrName>style.visibility</p:attrName>
                                        </p:attrNameLst>
                                      </p:cBhvr>
                                      <p:to>
                                        <p:strVal val="visible"/>
                                      </p:to>
                                    </p:set>
                                    <p:animEffect transition="in" filter="wipe(left)">
                                      <p:cBhvr>
                                        <p:cTn id="124" dur="500"/>
                                        <p:tgtEl>
                                          <p:spTgt spid="58"/>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44"/>
                                        </p:tgtEl>
                                        <p:attrNameLst>
                                          <p:attrName>style.visibility</p:attrName>
                                        </p:attrNameLst>
                                      </p:cBhvr>
                                      <p:to>
                                        <p:strVal val="visible"/>
                                      </p:to>
                                    </p:set>
                                    <p:animEffect transition="in" filter="wipe(left)">
                                      <p:cBhvr>
                                        <p:cTn id="129" dur="500"/>
                                        <p:tgtEl>
                                          <p:spTgt spid="44"/>
                                        </p:tgtEl>
                                      </p:cBhvr>
                                    </p:animEffect>
                                  </p:childTnLst>
                                </p:cTn>
                              </p:par>
                            </p:childTnLst>
                          </p:cTn>
                        </p:par>
                        <p:par>
                          <p:cTn id="130" fill="hold">
                            <p:stCondLst>
                              <p:cond delay="500"/>
                            </p:stCondLst>
                            <p:childTnLst>
                              <p:par>
                                <p:cTn id="131" presetID="22" presetClass="entr" presetSubtype="8" fill="hold" nodeType="afterEffect">
                                  <p:stCondLst>
                                    <p:cond delay="0"/>
                                  </p:stCondLst>
                                  <p:childTnLst>
                                    <p:set>
                                      <p:cBhvr>
                                        <p:cTn id="132" dur="1" fill="hold">
                                          <p:stCondLst>
                                            <p:cond delay="0"/>
                                          </p:stCondLst>
                                        </p:cTn>
                                        <p:tgtEl>
                                          <p:spTgt spid="486422"/>
                                        </p:tgtEl>
                                        <p:attrNameLst>
                                          <p:attrName>style.visibility</p:attrName>
                                        </p:attrNameLst>
                                      </p:cBhvr>
                                      <p:to>
                                        <p:strVal val="visible"/>
                                      </p:to>
                                    </p:set>
                                    <p:animEffect transition="in" filter="wipe(left)">
                                      <p:cBhvr>
                                        <p:cTn id="133" dur="500"/>
                                        <p:tgtEl>
                                          <p:spTgt spid="486422"/>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486438"/>
                                        </p:tgtEl>
                                        <p:attrNameLst>
                                          <p:attrName>style.visibility</p:attrName>
                                        </p:attrNameLst>
                                      </p:cBhvr>
                                      <p:to>
                                        <p:strVal val="visible"/>
                                      </p:to>
                                    </p:set>
                                    <p:animEffect transition="in" filter="wipe(left)">
                                      <p:cBhvr>
                                        <p:cTn id="138" dur="500"/>
                                        <p:tgtEl>
                                          <p:spTgt spid="486438"/>
                                        </p:tgtEl>
                                      </p:cBhvr>
                                    </p:animEffect>
                                  </p:childTnLst>
                                </p:cTn>
                              </p:par>
                            </p:childTnLst>
                          </p:cTn>
                        </p:par>
                        <p:par>
                          <p:cTn id="139" fill="hold">
                            <p:stCondLst>
                              <p:cond delay="500"/>
                            </p:stCondLst>
                            <p:childTnLst>
                              <p:par>
                                <p:cTn id="140" presetID="22" presetClass="entr" presetSubtype="8" fill="hold" nodeType="afterEffect">
                                  <p:stCondLst>
                                    <p:cond delay="0"/>
                                  </p:stCondLst>
                                  <p:childTnLst>
                                    <p:set>
                                      <p:cBhvr>
                                        <p:cTn id="141" dur="1" fill="hold">
                                          <p:stCondLst>
                                            <p:cond delay="0"/>
                                          </p:stCondLst>
                                        </p:cTn>
                                        <p:tgtEl>
                                          <p:spTgt spid="486439"/>
                                        </p:tgtEl>
                                        <p:attrNameLst>
                                          <p:attrName>style.visibility</p:attrName>
                                        </p:attrNameLst>
                                      </p:cBhvr>
                                      <p:to>
                                        <p:strVal val="visible"/>
                                      </p:to>
                                    </p:set>
                                    <p:animEffect transition="in" filter="wipe(left)">
                                      <p:cBhvr>
                                        <p:cTn id="142" dur="500"/>
                                        <p:tgtEl>
                                          <p:spTgt spid="486439"/>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51"/>
                                        </p:tgtEl>
                                        <p:attrNameLst>
                                          <p:attrName>style.visibility</p:attrName>
                                        </p:attrNameLst>
                                      </p:cBhvr>
                                      <p:to>
                                        <p:strVal val="visible"/>
                                      </p:to>
                                    </p:set>
                                    <p:animEffect transition="in" filter="wipe(left)">
                                      <p:cBhvr>
                                        <p:cTn id="147" dur="500"/>
                                        <p:tgtEl>
                                          <p:spTgt spid="51"/>
                                        </p:tgtEl>
                                      </p:cBhvr>
                                    </p:animEffect>
                                  </p:childTnLst>
                                </p:cTn>
                              </p:par>
                            </p:childTnLst>
                          </p:cTn>
                        </p:par>
                        <p:par>
                          <p:cTn id="148" fill="hold">
                            <p:stCondLst>
                              <p:cond delay="500"/>
                            </p:stCondLst>
                            <p:childTnLst>
                              <p:par>
                                <p:cTn id="149" presetID="22" presetClass="entr" presetSubtype="8" fill="hold" grpId="0" nodeType="afterEffect">
                                  <p:stCondLst>
                                    <p:cond delay="0"/>
                                  </p:stCondLst>
                                  <p:childTnLst>
                                    <p:set>
                                      <p:cBhvr>
                                        <p:cTn id="150" dur="1" fill="hold">
                                          <p:stCondLst>
                                            <p:cond delay="0"/>
                                          </p:stCondLst>
                                        </p:cTn>
                                        <p:tgtEl>
                                          <p:spTgt spid="50"/>
                                        </p:tgtEl>
                                        <p:attrNameLst>
                                          <p:attrName>style.visibility</p:attrName>
                                        </p:attrNameLst>
                                      </p:cBhvr>
                                      <p:to>
                                        <p:strVal val="visible"/>
                                      </p:to>
                                    </p:set>
                                    <p:animEffect transition="in" filter="wipe(left)">
                                      <p:cBhvr>
                                        <p:cTn id="151" dur="500"/>
                                        <p:tgtEl>
                                          <p:spTgt spid="50"/>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8" fill="hold" nodeType="clickEffect">
                                  <p:stCondLst>
                                    <p:cond delay="0"/>
                                  </p:stCondLst>
                                  <p:childTnLst>
                                    <p:set>
                                      <p:cBhvr>
                                        <p:cTn id="155" dur="1" fill="hold">
                                          <p:stCondLst>
                                            <p:cond delay="0"/>
                                          </p:stCondLst>
                                        </p:cTn>
                                        <p:tgtEl>
                                          <p:spTgt spid="20515"/>
                                        </p:tgtEl>
                                        <p:attrNameLst>
                                          <p:attrName>style.visibility</p:attrName>
                                        </p:attrNameLst>
                                      </p:cBhvr>
                                      <p:to>
                                        <p:strVal val="visible"/>
                                      </p:to>
                                    </p:set>
                                    <p:animEffect transition="in" filter="wipe(left)">
                                      <p:cBhvr>
                                        <p:cTn id="156" dur="500"/>
                                        <p:tgtEl>
                                          <p:spTgt spid="20515"/>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grpId="0" nodeType="click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par>
                          <p:cTn id="162" fill="hold">
                            <p:stCondLst>
                              <p:cond delay="500"/>
                            </p:stCondLst>
                            <p:childTnLst>
                              <p:par>
                                <p:cTn id="163" presetID="22" presetClass="entr" presetSubtype="8" fill="hold" nodeType="afterEffect">
                                  <p:stCondLst>
                                    <p:cond delay="0"/>
                                  </p:stCondLst>
                                  <p:childTnLst>
                                    <p:set>
                                      <p:cBhvr>
                                        <p:cTn id="164" dur="1" fill="hold">
                                          <p:stCondLst>
                                            <p:cond delay="0"/>
                                          </p:stCondLst>
                                        </p:cTn>
                                        <p:tgtEl>
                                          <p:spTgt spid="47"/>
                                        </p:tgtEl>
                                        <p:attrNameLst>
                                          <p:attrName>style.visibility</p:attrName>
                                        </p:attrNameLst>
                                      </p:cBhvr>
                                      <p:to>
                                        <p:strVal val="visible"/>
                                      </p:to>
                                    </p:set>
                                    <p:animEffect transition="in" filter="wipe(left)">
                                      <p:cBhvr>
                                        <p:cTn id="165" dur="500"/>
                                        <p:tgtEl>
                                          <p:spTgt spid="47"/>
                                        </p:tgtEl>
                                      </p:cBhvr>
                                    </p:animEffect>
                                  </p:childTnLst>
                                </p:cTn>
                              </p:par>
                            </p:childTnLst>
                          </p:cTn>
                        </p:par>
                        <p:par>
                          <p:cTn id="166" fill="hold">
                            <p:stCondLst>
                              <p:cond delay="1000"/>
                            </p:stCondLst>
                            <p:childTnLst>
                              <p:par>
                                <p:cTn id="167" presetID="22" presetClass="entr" presetSubtype="8" fill="hold" grpId="0" nodeType="afterEffect">
                                  <p:stCondLst>
                                    <p:cond delay="0"/>
                                  </p:stCondLst>
                                  <p:childTnLst>
                                    <p:set>
                                      <p:cBhvr>
                                        <p:cTn id="168" dur="1" fill="hold">
                                          <p:stCondLst>
                                            <p:cond delay="0"/>
                                          </p:stCondLst>
                                        </p:cTn>
                                        <p:tgtEl>
                                          <p:spTgt spid="486426"/>
                                        </p:tgtEl>
                                        <p:attrNameLst>
                                          <p:attrName>style.visibility</p:attrName>
                                        </p:attrNameLst>
                                      </p:cBhvr>
                                      <p:to>
                                        <p:strVal val="visible"/>
                                      </p:to>
                                    </p:set>
                                    <p:animEffect transition="in" filter="wipe(left)">
                                      <p:cBhvr>
                                        <p:cTn id="169" dur="500"/>
                                        <p:tgtEl>
                                          <p:spTgt spid="486426"/>
                                        </p:tgtEl>
                                      </p:cBhvr>
                                    </p:animEffect>
                                  </p:childTnLst>
                                </p:cTn>
                              </p:par>
                            </p:childTnLst>
                          </p:cTn>
                        </p:par>
                        <p:par>
                          <p:cTn id="170" fill="hold">
                            <p:stCondLst>
                              <p:cond delay="1500"/>
                            </p:stCondLst>
                            <p:childTnLst>
                              <p:par>
                                <p:cTn id="171" presetID="22" presetClass="entr" presetSubtype="8" fill="hold" nodeType="afterEffect">
                                  <p:stCondLst>
                                    <p:cond delay="0"/>
                                  </p:stCondLst>
                                  <p:childTnLst>
                                    <p:set>
                                      <p:cBhvr>
                                        <p:cTn id="172" dur="1" fill="hold">
                                          <p:stCondLst>
                                            <p:cond delay="0"/>
                                          </p:stCondLst>
                                        </p:cTn>
                                        <p:tgtEl>
                                          <p:spTgt spid="486425"/>
                                        </p:tgtEl>
                                        <p:attrNameLst>
                                          <p:attrName>style.visibility</p:attrName>
                                        </p:attrNameLst>
                                      </p:cBhvr>
                                      <p:to>
                                        <p:strVal val="visible"/>
                                      </p:to>
                                    </p:set>
                                    <p:animEffect transition="in" filter="wipe(left)">
                                      <p:cBhvr>
                                        <p:cTn id="173" dur="500"/>
                                        <p:tgtEl>
                                          <p:spTgt spid="486425"/>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nodeType="clickEffect">
                                  <p:stCondLst>
                                    <p:cond delay="0"/>
                                  </p:stCondLst>
                                  <p:childTnLst>
                                    <p:set>
                                      <p:cBhvr>
                                        <p:cTn id="177" dur="1" fill="hold">
                                          <p:stCondLst>
                                            <p:cond delay="0"/>
                                          </p:stCondLst>
                                        </p:cTn>
                                        <p:tgtEl>
                                          <p:spTgt spid="64"/>
                                        </p:tgtEl>
                                        <p:attrNameLst>
                                          <p:attrName>style.visibility</p:attrName>
                                        </p:attrNameLst>
                                      </p:cBhvr>
                                      <p:to>
                                        <p:strVal val="visible"/>
                                      </p:to>
                                    </p:set>
                                    <p:animEffect transition="in" filter="wipe(left)">
                                      <p:cBhvr>
                                        <p:cTn id="178" dur="500"/>
                                        <p:tgtEl>
                                          <p:spTgt spid="64"/>
                                        </p:tgtEl>
                                      </p:cBhvr>
                                    </p:animEffect>
                                  </p:childTnLst>
                                </p:cTn>
                              </p:par>
                            </p:childTnLst>
                          </p:cTn>
                        </p:par>
                        <p:par>
                          <p:cTn id="179" fill="hold">
                            <p:stCondLst>
                              <p:cond delay="500"/>
                            </p:stCondLst>
                            <p:childTnLst>
                              <p:par>
                                <p:cTn id="180" presetID="22" presetClass="entr" presetSubtype="8" fill="hold" grpId="0" nodeType="afterEffect">
                                  <p:stCondLst>
                                    <p:cond delay="0"/>
                                  </p:stCondLst>
                                  <p:childTnLst>
                                    <p:set>
                                      <p:cBhvr>
                                        <p:cTn id="181" dur="1" fill="hold">
                                          <p:stCondLst>
                                            <p:cond delay="0"/>
                                          </p:stCondLst>
                                        </p:cTn>
                                        <p:tgtEl>
                                          <p:spTgt spid="78"/>
                                        </p:tgtEl>
                                        <p:attrNameLst>
                                          <p:attrName>style.visibility</p:attrName>
                                        </p:attrNameLst>
                                      </p:cBhvr>
                                      <p:to>
                                        <p:strVal val="visible"/>
                                      </p:to>
                                    </p:set>
                                    <p:animEffect transition="in" filter="wipe(left)">
                                      <p:cBhvr>
                                        <p:cTn id="182" dur="500"/>
                                        <p:tgtEl>
                                          <p:spTgt spid="78"/>
                                        </p:tgtEl>
                                      </p:cBhvr>
                                    </p:animEffect>
                                  </p:childTnLst>
                                </p:cTn>
                              </p:par>
                            </p:childTnLst>
                          </p:cTn>
                        </p:par>
                        <p:par>
                          <p:cTn id="183" fill="hold">
                            <p:stCondLst>
                              <p:cond delay="1000"/>
                            </p:stCondLst>
                            <p:childTnLst>
                              <p:par>
                                <p:cTn id="184" presetID="22" presetClass="entr" presetSubtype="8" fill="hold" nodeType="afterEffect">
                                  <p:stCondLst>
                                    <p:cond delay="0"/>
                                  </p:stCondLst>
                                  <p:childTnLst>
                                    <p:set>
                                      <p:cBhvr>
                                        <p:cTn id="185" dur="1" fill="hold">
                                          <p:stCondLst>
                                            <p:cond delay="0"/>
                                          </p:stCondLst>
                                        </p:cTn>
                                        <p:tgtEl>
                                          <p:spTgt spid="7"/>
                                        </p:tgtEl>
                                        <p:attrNameLst>
                                          <p:attrName>style.visibility</p:attrName>
                                        </p:attrNameLst>
                                      </p:cBhvr>
                                      <p:to>
                                        <p:strVal val="visible"/>
                                      </p:to>
                                    </p:set>
                                    <p:animEffect transition="in" filter="wipe(left)">
                                      <p:cBhvr>
                                        <p:cTn id="186" dur="500"/>
                                        <p:tgtEl>
                                          <p:spTgt spid="7"/>
                                        </p:tgtEl>
                                      </p:cBhvr>
                                    </p:animEffect>
                                  </p:childTnLst>
                                </p:cTn>
                              </p:par>
                            </p:childTnLst>
                          </p:cTn>
                        </p:par>
                        <p:par>
                          <p:cTn id="187" fill="hold">
                            <p:stCondLst>
                              <p:cond delay="1500"/>
                            </p:stCondLst>
                            <p:childTnLst>
                              <p:par>
                                <p:cTn id="188" presetID="22" presetClass="entr" presetSubtype="8" fill="hold" nodeType="afterEffect">
                                  <p:stCondLst>
                                    <p:cond delay="0"/>
                                  </p:stCondLst>
                                  <p:childTnLst>
                                    <p:set>
                                      <p:cBhvr>
                                        <p:cTn id="189" dur="1" fill="hold">
                                          <p:stCondLst>
                                            <p:cond delay="0"/>
                                          </p:stCondLst>
                                        </p:cTn>
                                        <p:tgtEl>
                                          <p:spTgt spid="79"/>
                                        </p:tgtEl>
                                        <p:attrNameLst>
                                          <p:attrName>style.visibility</p:attrName>
                                        </p:attrNameLst>
                                      </p:cBhvr>
                                      <p:to>
                                        <p:strVal val="visible"/>
                                      </p:to>
                                    </p:set>
                                    <p:animEffect transition="in" filter="wipe(left)">
                                      <p:cBhvr>
                                        <p:cTn id="190" dur="500"/>
                                        <p:tgtEl>
                                          <p:spTgt spid="79"/>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8" fill="hold" grpId="0" nodeType="clickEffect">
                                  <p:stCondLst>
                                    <p:cond delay="0"/>
                                  </p:stCondLst>
                                  <p:childTnLst>
                                    <p:set>
                                      <p:cBhvr>
                                        <p:cTn id="194" dur="1" fill="hold">
                                          <p:stCondLst>
                                            <p:cond delay="0"/>
                                          </p:stCondLst>
                                        </p:cTn>
                                        <p:tgtEl>
                                          <p:spTgt spid="72"/>
                                        </p:tgtEl>
                                        <p:attrNameLst>
                                          <p:attrName>style.visibility</p:attrName>
                                        </p:attrNameLst>
                                      </p:cBhvr>
                                      <p:to>
                                        <p:strVal val="visible"/>
                                      </p:to>
                                    </p:set>
                                    <p:animEffect transition="in" filter="wipe(left)">
                                      <p:cBhvr>
                                        <p:cTn id="195" dur="500"/>
                                        <p:tgtEl>
                                          <p:spTgt spid="72"/>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8" fill="hold" grpId="0" nodeType="clickEffect">
                                  <p:stCondLst>
                                    <p:cond delay="0"/>
                                  </p:stCondLst>
                                  <p:childTnLst>
                                    <p:set>
                                      <p:cBhvr>
                                        <p:cTn id="199" dur="1" fill="hold">
                                          <p:stCondLst>
                                            <p:cond delay="0"/>
                                          </p:stCondLst>
                                        </p:cTn>
                                        <p:tgtEl>
                                          <p:spTgt spid="45"/>
                                        </p:tgtEl>
                                        <p:attrNameLst>
                                          <p:attrName>style.visibility</p:attrName>
                                        </p:attrNameLst>
                                      </p:cBhvr>
                                      <p:to>
                                        <p:strVal val="visible"/>
                                      </p:to>
                                    </p:set>
                                    <p:animEffect transition="in" filter="wipe(left)">
                                      <p:cBhvr>
                                        <p:cTn id="200" dur="500"/>
                                        <p:tgtEl>
                                          <p:spTgt spid="45"/>
                                        </p:tgtEl>
                                      </p:cBhvr>
                                    </p:animEffect>
                                  </p:childTnLst>
                                </p:cTn>
                              </p:par>
                            </p:childTnLst>
                          </p:cTn>
                        </p:par>
                        <p:par>
                          <p:cTn id="201" fill="hold">
                            <p:stCondLst>
                              <p:cond delay="500"/>
                            </p:stCondLst>
                            <p:childTnLst>
                              <p:par>
                                <p:cTn id="202" presetID="22" presetClass="entr" presetSubtype="8" fill="hold" nodeType="afterEffect">
                                  <p:stCondLst>
                                    <p:cond delay="0"/>
                                  </p:stCondLst>
                                  <p:childTnLst>
                                    <p:set>
                                      <p:cBhvr>
                                        <p:cTn id="203" dur="1" fill="hold">
                                          <p:stCondLst>
                                            <p:cond delay="0"/>
                                          </p:stCondLst>
                                        </p:cTn>
                                        <p:tgtEl>
                                          <p:spTgt spid="486427"/>
                                        </p:tgtEl>
                                        <p:attrNameLst>
                                          <p:attrName>style.visibility</p:attrName>
                                        </p:attrNameLst>
                                      </p:cBhvr>
                                      <p:to>
                                        <p:strVal val="visible"/>
                                      </p:to>
                                    </p:set>
                                    <p:animEffect transition="in" filter="wipe(left)">
                                      <p:cBhvr>
                                        <p:cTn id="204" dur="500"/>
                                        <p:tgtEl>
                                          <p:spTgt spid="486427"/>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8" fill="hold" grpId="0" nodeType="clickEffect">
                                  <p:stCondLst>
                                    <p:cond delay="0"/>
                                  </p:stCondLst>
                                  <p:childTnLst>
                                    <p:set>
                                      <p:cBhvr>
                                        <p:cTn id="208" dur="1" fill="hold">
                                          <p:stCondLst>
                                            <p:cond delay="0"/>
                                          </p:stCondLst>
                                        </p:cTn>
                                        <p:tgtEl>
                                          <p:spTgt spid="20519"/>
                                        </p:tgtEl>
                                        <p:attrNameLst>
                                          <p:attrName>style.visibility</p:attrName>
                                        </p:attrNameLst>
                                      </p:cBhvr>
                                      <p:to>
                                        <p:strVal val="visible"/>
                                      </p:to>
                                    </p:set>
                                    <p:animEffect transition="in" filter="wipe(left)">
                                      <p:cBhvr>
                                        <p:cTn id="209" dur="500"/>
                                        <p:tgtEl>
                                          <p:spTgt spid="20519"/>
                                        </p:tgtEl>
                                      </p:cBhvr>
                                    </p:animEffect>
                                  </p:childTnLst>
                                </p:cTn>
                              </p:par>
                            </p:childTnLst>
                          </p:cTn>
                        </p:par>
                        <p:par>
                          <p:cTn id="210" fill="hold">
                            <p:stCondLst>
                              <p:cond delay="500"/>
                            </p:stCondLst>
                            <p:childTnLst>
                              <p:par>
                                <p:cTn id="211" presetID="2" presetClass="entr" presetSubtype="9" fill="hold" grpId="0" nodeType="afterEffect">
                                  <p:stCondLst>
                                    <p:cond delay="0"/>
                                  </p:stCondLst>
                                  <p:childTnLst>
                                    <p:set>
                                      <p:cBhvr>
                                        <p:cTn id="212" dur="1" fill="hold">
                                          <p:stCondLst>
                                            <p:cond delay="0"/>
                                          </p:stCondLst>
                                        </p:cTn>
                                        <p:tgtEl>
                                          <p:spTgt spid="20520"/>
                                        </p:tgtEl>
                                        <p:attrNameLst>
                                          <p:attrName>style.visibility</p:attrName>
                                        </p:attrNameLst>
                                      </p:cBhvr>
                                      <p:to>
                                        <p:strVal val="visible"/>
                                      </p:to>
                                    </p:set>
                                    <p:anim calcmode="lin" valueType="num">
                                      <p:cBhvr additive="base">
                                        <p:cTn id="213" dur="500" fill="hold"/>
                                        <p:tgtEl>
                                          <p:spTgt spid="20520"/>
                                        </p:tgtEl>
                                        <p:attrNameLst>
                                          <p:attrName>ppt_x</p:attrName>
                                        </p:attrNameLst>
                                      </p:cBhvr>
                                      <p:tavLst>
                                        <p:tav tm="0">
                                          <p:val>
                                            <p:strVal val="0-#ppt_w/2"/>
                                          </p:val>
                                        </p:tav>
                                        <p:tav tm="100000">
                                          <p:val>
                                            <p:strVal val="#ppt_x"/>
                                          </p:val>
                                        </p:tav>
                                      </p:tavLst>
                                    </p:anim>
                                    <p:anim calcmode="lin" valueType="num">
                                      <p:cBhvr additive="base">
                                        <p:cTn id="214" dur="500" fill="hold"/>
                                        <p:tgtEl>
                                          <p:spTgt spid="20520"/>
                                        </p:tgtEl>
                                        <p:attrNameLst>
                                          <p:attrName>ppt_y</p:attrName>
                                        </p:attrNameLst>
                                      </p:cBhvr>
                                      <p:tavLst>
                                        <p:tav tm="0">
                                          <p:val>
                                            <p:strVal val="0-#ppt_h/2"/>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20518"/>
                                        </p:tgtEl>
                                        <p:attrNameLst>
                                          <p:attrName>style.visibility</p:attrName>
                                        </p:attrNameLst>
                                      </p:cBhvr>
                                      <p:to>
                                        <p:strVal val="visible"/>
                                      </p:to>
                                    </p:set>
                                    <p:animEffect transition="in" filter="wipe(left)">
                                      <p:cBhvr>
                                        <p:cTn id="219" dur="500"/>
                                        <p:tgtEl>
                                          <p:spTgt spid="20518"/>
                                        </p:tgtEl>
                                      </p:cBhvr>
                                    </p:animEffect>
                                  </p:childTnLst>
                                </p:cTn>
                              </p:par>
                            </p:childTnLst>
                          </p:cTn>
                        </p:par>
                        <p:par>
                          <p:cTn id="220" fill="hold">
                            <p:stCondLst>
                              <p:cond delay="500"/>
                            </p:stCondLst>
                            <p:childTnLst>
                              <p:par>
                                <p:cTn id="221" presetID="2" presetClass="entr" presetSubtype="9" fill="hold" grpId="0" nodeType="afterEffect">
                                  <p:stCondLst>
                                    <p:cond delay="0"/>
                                  </p:stCondLst>
                                  <p:childTnLst>
                                    <p:set>
                                      <p:cBhvr>
                                        <p:cTn id="222" dur="1" fill="hold">
                                          <p:stCondLst>
                                            <p:cond delay="0"/>
                                          </p:stCondLst>
                                        </p:cTn>
                                        <p:tgtEl>
                                          <p:spTgt spid="20517"/>
                                        </p:tgtEl>
                                        <p:attrNameLst>
                                          <p:attrName>style.visibility</p:attrName>
                                        </p:attrNameLst>
                                      </p:cBhvr>
                                      <p:to>
                                        <p:strVal val="visible"/>
                                      </p:to>
                                    </p:set>
                                    <p:anim calcmode="lin" valueType="num">
                                      <p:cBhvr additive="base">
                                        <p:cTn id="223" dur="500" fill="hold"/>
                                        <p:tgtEl>
                                          <p:spTgt spid="20517"/>
                                        </p:tgtEl>
                                        <p:attrNameLst>
                                          <p:attrName>ppt_x</p:attrName>
                                        </p:attrNameLst>
                                      </p:cBhvr>
                                      <p:tavLst>
                                        <p:tav tm="0">
                                          <p:val>
                                            <p:strVal val="0-#ppt_w/2"/>
                                          </p:val>
                                        </p:tav>
                                        <p:tav tm="100000">
                                          <p:val>
                                            <p:strVal val="#ppt_x"/>
                                          </p:val>
                                        </p:tav>
                                      </p:tavLst>
                                    </p:anim>
                                    <p:anim calcmode="lin" valueType="num">
                                      <p:cBhvr additive="base">
                                        <p:cTn id="224" dur="500" fill="hold"/>
                                        <p:tgtEl>
                                          <p:spTgt spid="20517"/>
                                        </p:tgtEl>
                                        <p:attrNameLst>
                                          <p:attrName>ppt_y</p:attrName>
                                        </p:attrNameLst>
                                      </p:cBhvr>
                                      <p:tavLst>
                                        <p:tav tm="0">
                                          <p:val>
                                            <p:strVal val="0-#ppt_h/2"/>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22" presetClass="entr" presetSubtype="8" fill="hold" grpId="0" nodeType="clickEffect">
                                  <p:stCondLst>
                                    <p:cond delay="0"/>
                                  </p:stCondLst>
                                  <p:childTnLst>
                                    <p:set>
                                      <p:cBhvr>
                                        <p:cTn id="228" dur="1" fill="hold">
                                          <p:stCondLst>
                                            <p:cond delay="0"/>
                                          </p:stCondLst>
                                        </p:cTn>
                                        <p:tgtEl>
                                          <p:spTgt spid="20514"/>
                                        </p:tgtEl>
                                        <p:attrNameLst>
                                          <p:attrName>style.visibility</p:attrName>
                                        </p:attrNameLst>
                                      </p:cBhvr>
                                      <p:to>
                                        <p:strVal val="visible"/>
                                      </p:to>
                                    </p:set>
                                    <p:animEffect transition="in" filter="wipe(left)">
                                      <p:cBhvr>
                                        <p:cTn id="229" dur="500"/>
                                        <p:tgtEl>
                                          <p:spTgt spid="20514"/>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8" fill="hold" grpId="0" nodeType="clickEffect">
                                  <p:stCondLst>
                                    <p:cond delay="0"/>
                                  </p:stCondLst>
                                  <p:childTnLst>
                                    <p:set>
                                      <p:cBhvr>
                                        <p:cTn id="233" dur="1" fill="hold">
                                          <p:stCondLst>
                                            <p:cond delay="0"/>
                                          </p:stCondLst>
                                        </p:cTn>
                                        <p:tgtEl>
                                          <p:spTgt spid="71"/>
                                        </p:tgtEl>
                                        <p:attrNameLst>
                                          <p:attrName>style.visibility</p:attrName>
                                        </p:attrNameLst>
                                      </p:cBhvr>
                                      <p:to>
                                        <p:strVal val="visible"/>
                                      </p:to>
                                    </p:set>
                                    <p:animEffect transition="in" filter="wipe(left)">
                                      <p:cBhvr>
                                        <p:cTn id="234" dur="500"/>
                                        <p:tgtEl>
                                          <p:spTgt spid="71"/>
                                        </p:tgtEl>
                                      </p:cBhvr>
                                    </p:animEffect>
                                  </p:childTnLst>
                                </p:cTn>
                              </p:par>
                            </p:childTnLst>
                          </p:cTn>
                        </p:par>
                        <p:par>
                          <p:cTn id="235" fill="hold">
                            <p:stCondLst>
                              <p:cond delay="500"/>
                            </p:stCondLst>
                            <p:childTnLst>
                              <p:par>
                                <p:cTn id="236" presetID="22" presetClass="entr" presetSubtype="8" fill="hold" nodeType="afterEffect">
                                  <p:stCondLst>
                                    <p:cond delay="0"/>
                                  </p:stCondLst>
                                  <p:childTnLst>
                                    <p:set>
                                      <p:cBhvr>
                                        <p:cTn id="237" dur="1" fill="hold">
                                          <p:stCondLst>
                                            <p:cond delay="0"/>
                                          </p:stCondLst>
                                        </p:cTn>
                                        <p:tgtEl>
                                          <p:spTgt spid="486428"/>
                                        </p:tgtEl>
                                        <p:attrNameLst>
                                          <p:attrName>style.visibility</p:attrName>
                                        </p:attrNameLst>
                                      </p:cBhvr>
                                      <p:to>
                                        <p:strVal val="visible"/>
                                      </p:to>
                                    </p:set>
                                    <p:animEffect transition="in" filter="wipe(left)">
                                      <p:cBhvr>
                                        <p:cTn id="238" dur="500"/>
                                        <p:tgtEl>
                                          <p:spTgt spid="486428"/>
                                        </p:tgtEl>
                                      </p:cBhvr>
                                    </p:animEffect>
                                  </p:childTnLst>
                                </p:cTn>
                              </p:par>
                            </p:childTnLst>
                          </p:cTn>
                        </p:par>
                      </p:childTnLst>
                    </p:cTn>
                  </p:par>
                  <p:par>
                    <p:cTn id="239" fill="hold">
                      <p:stCondLst>
                        <p:cond delay="indefinite"/>
                      </p:stCondLst>
                      <p:childTnLst>
                        <p:par>
                          <p:cTn id="240" fill="hold">
                            <p:stCondLst>
                              <p:cond delay="0"/>
                            </p:stCondLst>
                            <p:childTnLst>
                              <p:par>
                                <p:cTn id="241" presetID="22" presetClass="entr" presetSubtype="8" fill="hold" grpId="0" nodeType="clickEffect">
                                  <p:stCondLst>
                                    <p:cond delay="0"/>
                                  </p:stCondLst>
                                  <p:childTnLst>
                                    <p:set>
                                      <p:cBhvr>
                                        <p:cTn id="242" dur="1" fill="hold">
                                          <p:stCondLst>
                                            <p:cond delay="0"/>
                                          </p:stCondLst>
                                        </p:cTn>
                                        <p:tgtEl>
                                          <p:spTgt spid="46"/>
                                        </p:tgtEl>
                                        <p:attrNameLst>
                                          <p:attrName>style.visibility</p:attrName>
                                        </p:attrNameLst>
                                      </p:cBhvr>
                                      <p:to>
                                        <p:strVal val="visible"/>
                                      </p:to>
                                    </p:set>
                                    <p:animEffect transition="in" filter="wipe(left)">
                                      <p:cBhvr>
                                        <p:cTn id="243" dur="500"/>
                                        <p:tgtEl>
                                          <p:spTgt spid="46"/>
                                        </p:tgtEl>
                                      </p:cBhvr>
                                    </p:animEffect>
                                  </p:childTnLst>
                                </p:cTn>
                              </p:par>
                            </p:childTnLst>
                          </p:cTn>
                        </p:par>
                        <p:par>
                          <p:cTn id="244" fill="hold">
                            <p:stCondLst>
                              <p:cond delay="500"/>
                            </p:stCondLst>
                            <p:childTnLst>
                              <p:par>
                                <p:cTn id="245" presetID="22" presetClass="entr" presetSubtype="8" fill="hold" nodeType="afterEffect">
                                  <p:stCondLst>
                                    <p:cond delay="0"/>
                                  </p:stCondLst>
                                  <p:childTnLst>
                                    <p:set>
                                      <p:cBhvr>
                                        <p:cTn id="246" dur="1" fill="hold">
                                          <p:stCondLst>
                                            <p:cond delay="0"/>
                                          </p:stCondLst>
                                        </p:cTn>
                                        <p:tgtEl>
                                          <p:spTgt spid="486429"/>
                                        </p:tgtEl>
                                        <p:attrNameLst>
                                          <p:attrName>style.visibility</p:attrName>
                                        </p:attrNameLst>
                                      </p:cBhvr>
                                      <p:to>
                                        <p:strVal val="visible"/>
                                      </p:to>
                                    </p:set>
                                    <p:animEffect transition="in" filter="wipe(left)">
                                      <p:cBhvr>
                                        <p:cTn id="247" dur="500"/>
                                        <p:tgtEl>
                                          <p:spTgt spid="486429"/>
                                        </p:tgtEl>
                                      </p:cBhvr>
                                    </p:animEffect>
                                  </p:childTnLst>
                                </p:cTn>
                              </p:par>
                            </p:childTnLst>
                          </p:cTn>
                        </p:par>
                        <p:par>
                          <p:cTn id="248" fill="hold">
                            <p:stCondLst>
                              <p:cond delay="1000"/>
                            </p:stCondLst>
                            <p:childTnLst>
                              <p:par>
                                <p:cTn id="249" presetID="22" presetClass="entr" presetSubtype="4" fill="hold" grpId="0" nodeType="afterEffect">
                                  <p:stCondLst>
                                    <p:cond delay="0"/>
                                  </p:stCondLst>
                                  <p:childTnLst>
                                    <p:set>
                                      <p:cBhvr>
                                        <p:cTn id="250" dur="1" fill="hold">
                                          <p:stCondLst>
                                            <p:cond delay="0"/>
                                          </p:stCondLst>
                                        </p:cTn>
                                        <p:tgtEl>
                                          <p:spTgt spid="4"/>
                                        </p:tgtEl>
                                        <p:attrNameLst>
                                          <p:attrName>style.visibility</p:attrName>
                                        </p:attrNameLst>
                                      </p:cBhvr>
                                      <p:to>
                                        <p:strVal val="visible"/>
                                      </p:to>
                                    </p:set>
                                    <p:animEffect transition="in" filter="wipe(down)">
                                      <p:cBhvr>
                                        <p:cTn id="251" dur="500"/>
                                        <p:tgtEl>
                                          <p:spTgt spid="4"/>
                                        </p:tgtEl>
                                      </p:cBhvr>
                                    </p:animEffect>
                                  </p:childTnLst>
                                </p:cTn>
                              </p:par>
                            </p:childTnLst>
                          </p:cTn>
                        </p:par>
                        <p:par>
                          <p:cTn id="252" fill="hold">
                            <p:stCondLst>
                              <p:cond delay="1500"/>
                            </p:stCondLst>
                            <p:childTnLst>
                              <p:par>
                                <p:cTn id="253" presetID="22" presetClass="entr" presetSubtype="4" fill="hold" grpId="0" nodeType="afterEffect">
                                  <p:stCondLst>
                                    <p:cond delay="0"/>
                                  </p:stCondLst>
                                  <p:childTnLst>
                                    <p:set>
                                      <p:cBhvr>
                                        <p:cTn id="254" dur="1" fill="hold">
                                          <p:stCondLst>
                                            <p:cond delay="0"/>
                                          </p:stCondLst>
                                        </p:cTn>
                                        <p:tgtEl>
                                          <p:spTgt spid="53"/>
                                        </p:tgtEl>
                                        <p:attrNameLst>
                                          <p:attrName>style.visibility</p:attrName>
                                        </p:attrNameLst>
                                      </p:cBhvr>
                                      <p:to>
                                        <p:strVal val="visible"/>
                                      </p:to>
                                    </p:set>
                                    <p:animEffect transition="in" filter="wipe(down)">
                                      <p:cBhvr>
                                        <p:cTn id="255" dur="500"/>
                                        <p:tgtEl>
                                          <p:spTgt spid="53"/>
                                        </p:tgtEl>
                                      </p:cBhvr>
                                    </p:animEffect>
                                  </p:childTnLst>
                                </p:cTn>
                              </p:par>
                            </p:childTnLst>
                          </p:cTn>
                        </p:par>
                      </p:childTnLst>
                    </p:cTn>
                  </p:par>
                  <p:par>
                    <p:cTn id="256" fill="hold">
                      <p:stCondLst>
                        <p:cond delay="indefinite"/>
                      </p:stCondLst>
                      <p:childTnLst>
                        <p:par>
                          <p:cTn id="257" fill="hold">
                            <p:stCondLst>
                              <p:cond delay="0"/>
                            </p:stCondLst>
                            <p:childTnLst>
                              <p:par>
                                <p:cTn id="258" presetID="22" presetClass="entr" presetSubtype="8" fill="hold" grpId="0" nodeType="clickEffect">
                                  <p:stCondLst>
                                    <p:cond delay="0"/>
                                  </p:stCondLst>
                                  <p:childTnLst>
                                    <p:set>
                                      <p:cBhvr>
                                        <p:cTn id="259" dur="1" fill="hold">
                                          <p:stCondLst>
                                            <p:cond delay="0"/>
                                          </p:stCondLst>
                                        </p:cTn>
                                        <p:tgtEl>
                                          <p:spTgt spid="486430"/>
                                        </p:tgtEl>
                                        <p:attrNameLst>
                                          <p:attrName>style.visibility</p:attrName>
                                        </p:attrNameLst>
                                      </p:cBhvr>
                                      <p:to>
                                        <p:strVal val="visible"/>
                                      </p:to>
                                    </p:set>
                                    <p:animEffect transition="in" filter="wipe(left)">
                                      <p:cBhvr>
                                        <p:cTn id="260" dur="500"/>
                                        <p:tgtEl>
                                          <p:spTgt spid="486430"/>
                                        </p:tgtEl>
                                      </p:cBhvr>
                                    </p:animEffect>
                                  </p:childTnLst>
                                </p:cTn>
                              </p:par>
                            </p:childTnLst>
                          </p:cTn>
                        </p:par>
                        <p:par>
                          <p:cTn id="261" fill="hold">
                            <p:stCondLst>
                              <p:cond delay="500"/>
                            </p:stCondLst>
                            <p:childTnLst>
                              <p:par>
                                <p:cTn id="262" presetID="22" presetClass="entr" presetSubtype="8" fill="hold" grpId="0" nodeType="afterEffect">
                                  <p:stCondLst>
                                    <p:cond delay="0"/>
                                  </p:stCondLst>
                                  <p:childTnLst>
                                    <p:set>
                                      <p:cBhvr>
                                        <p:cTn id="263" dur="1" fill="hold">
                                          <p:stCondLst>
                                            <p:cond delay="0"/>
                                          </p:stCondLst>
                                        </p:cTn>
                                        <p:tgtEl>
                                          <p:spTgt spid="75"/>
                                        </p:tgtEl>
                                        <p:attrNameLst>
                                          <p:attrName>style.visibility</p:attrName>
                                        </p:attrNameLst>
                                      </p:cBhvr>
                                      <p:to>
                                        <p:strVal val="visible"/>
                                      </p:to>
                                    </p:set>
                                    <p:animEffect transition="in" filter="wipe(left)">
                                      <p:cBhvr>
                                        <p:cTn id="264" dur="500"/>
                                        <p:tgtEl>
                                          <p:spTgt spid="75"/>
                                        </p:tgtEl>
                                      </p:cBhvr>
                                    </p:animEffect>
                                  </p:childTnLst>
                                </p:cTn>
                              </p:par>
                            </p:childTnLst>
                          </p:cTn>
                        </p:par>
                        <p:par>
                          <p:cTn id="265" fill="hold">
                            <p:stCondLst>
                              <p:cond delay="1000"/>
                            </p:stCondLst>
                            <p:childTnLst>
                              <p:par>
                                <p:cTn id="266" presetID="22" presetClass="entr" presetSubtype="8" fill="hold" grpId="0" nodeType="afterEffect">
                                  <p:stCondLst>
                                    <p:cond delay="0"/>
                                  </p:stCondLst>
                                  <p:childTnLst>
                                    <p:set>
                                      <p:cBhvr>
                                        <p:cTn id="267" dur="1" fill="hold">
                                          <p:stCondLst>
                                            <p:cond delay="0"/>
                                          </p:stCondLst>
                                        </p:cTn>
                                        <p:tgtEl>
                                          <p:spTgt spid="61"/>
                                        </p:tgtEl>
                                        <p:attrNameLst>
                                          <p:attrName>style.visibility</p:attrName>
                                        </p:attrNameLst>
                                      </p:cBhvr>
                                      <p:to>
                                        <p:strVal val="visible"/>
                                      </p:to>
                                    </p:set>
                                    <p:animEffect transition="in" filter="wipe(left)">
                                      <p:cBhvr>
                                        <p:cTn id="268" dur="500"/>
                                        <p:tgtEl>
                                          <p:spTgt spid="61"/>
                                        </p:tgtEl>
                                      </p:cBhvr>
                                    </p:animEffect>
                                  </p:childTnLst>
                                </p:cTn>
                              </p:par>
                            </p:childTnLst>
                          </p:cTn>
                        </p:par>
                        <p:par>
                          <p:cTn id="269" fill="hold">
                            <p:stCondLst>
                              <p:cond delay="1500"/>
                            </p:stCondLst>
                            <p:childTnLst>
                              <p:par>
                                <p:cTn id="270" presetID="22" presetClass="entr" presetSubtype="8" fill="hold" grpId="0" nodeType="afterEffect">
                                  <p:stCondLst>
                                    <p:cond delay="0"/>
                                  </p:stCondLst>
                                  <p:childTnLst>
                                    <p:set>
                                      <p:cBhvr>
                                        <p:cTn id="271" dur="1" fill="hold">
                                          <p:stCondLst>
                                            <p:cond delay="0"/>
                                          </p:stCondLst>
                                        </p:cTn>
                                        <p:tgtEl>
                                          <p:spTgt spid="62"/>
                                        </p:tgtEl>
                                        <p:attrNameLst>
                                          <p:attrName>style.visibility</p:attrName>
                                        </p:attrNameLst>
                                      </p:cBhvr>
                                      <p:to>
                                        <p:strVal val="visible"/>
                                      </p:to>
                                    </p:set>
                                    <p:animEffect transition="in" filter="wipe(left)">
                                      <p:cBhvr>
                                        <p:cTn id="272" dur="500"/>
                                        <p:tgtEl>
                                          <p:spTgt spid="62"/>
                                        </p:tgtEl>
                                      </p:cBhvr>
                                    </p:animEffect>
                                  </p:childTnLst>
                                </p:cTn>
                              </p:par>
                            </p:childTnLst>
                          </p:cTn>
                        </p:par>
                        <p:par>
                          <p:cTn id="273" fill="hold">
                            <p:stCondLst>
                              <p:cond delay="2000"/>
                            </p:stCondLst>
                            <p:childTnLst>
                              <p:par>
                                <p:cTn id="274" presetID="22" presetClass="entr" presetSubtype="8" fill="hold" grpId="0" nodeType="afterEffect">
                                  <p:stCondLst>
                                    <p:cond delay="0"/>
                                  </p:stCondLst>
                                  <p:childTnLst>
                                    <p:set>
                                      <p:cBhvr>
                                        <p:cTn id="275" dur="1" fill="hold">
                                          <p:stCondLst>
                                            <p:cond delay="0"/>
                                          </p:stCondLst>
                                        </p:cTn>
                                        <p:tgtEl>
                                          <p:spTgt spid="63"/>
                                        </p:tgtEl>
                                        <p:attrNameLst>
                                          <p:attrName>style.visibility</p:attrName>
                                        </p:attrNameLst>
                                      </p:cBhvr>
                                      <p:to>
                                        <p:strVal val="visible"/>
                                      </p:to>
                                    </p:set>
                                    <p:animEffect transition="in" filter="wipe(left)">
                                      <p:cBhvr>
                                        <p:cTn id="276" dur="500"/>
                                        <p:tgtEl>
                                          <p:spTgt spid="63"/>
                                        </p:tgtEl>
                                      </p:cBhvr>
                                    </p:animEffect>
                                  </p:childTnLst>
                                </p:cTn>
                              </p:par>
                            </p:childTnLst>
                          </p:cTn>
                        </p:par>
                      </p:childTnLst>
                    </p:cTn>
                  </p:par>
                  <p:par>
                    <p:cTn id="277" fill="hold">
                      <p:stCondLst>
                        <p:cond delay="indefinite"/>
                      </p:stCondLst>
                      <p:childTnLst>
                        <p:par>
                          <p:cTn id="278" fill="hold">
                            <p:stCondLst>
                              <p:cond delay="0"/>
                            </p:stCondLst>
                            <p:childTnLst>
                              <p:par>
                                <p:cTn id="279" presetID="22" presetClass="entr" presetSubtype="8" fill="hold" grpId="0" nodeType="clickEffect">
                                  <p:stCondLst>
                                    <p:cond delay="0"/>
                                  </p:stCondLst>
                                  <p:childTnLst>
                                    <p:set>
                                      <p:cBhvr>
                                        <p:cTn id="280" dur="1" fill="hold">
                                          <p:stCondLst>
                                            <p:cond delay="0"/>
                                          </p:stCondLst>
                                        </p:cTn>
                                        <p:tgtEl>
                                          <p:spTgt spid="52"/>
                                        </p:tgtEl>
                                        <p:attrNameLst>
                                          <p:attrName>style.visibility</p:attrName>
                                        </p:attrNameLst>
                                      </p:cBhvr>
                                      <p:to>
                                        <p:strVal val="visible"/>
                                      </p:to>
                                    </p:set>
                                    <p:animEffect transition="in" filter="wipe(left)">
                                      <p:cBhvr>
                                        <p:cTn id="281" dur="500"/>
                                        <p:tgtEl>
                                          <p:spTgt spid="52"/>
                                        </p:tgtEl>
                                      </p:cBhvr>
                                    </p:animEffect>
                                  </p:childTnLst>
                                </p:cTn>
                              </p:par>
                            </p:childTnLst>
                          </p:cTn>
                        </p:par>
                        <p:par>
                          <p:cTn id="282" fill="hold">
                            <p:stCondLst>
                              <p:cond delay="500"/>
                            </p:stCondLst>
                            <p:childTnLst>
                              <p:par>
                                <p:cTn id="283" presetID="22" presetClass="entr" presetSubtype="8" fill="hold" nodeType="afterEffect">
                                  <p:stCondLst>
                                    <p:cond delay="0"/>
                                  </p:stCondLst>
                                  <p:childTnLst>
                                    <p:set>
                                      <p:cBhvr>
                                        <p:cTn id="284" dur="1" fill="hold">
                                          <p:stCondLst>
                                            <p:cond delay="0"/>
                                          </p:stCondLst>
                                        </p:cTn>
                                        <p:tgtEl>
                                          <p:spTgt spid="486423"/>
                                        </p:tgtEl>
                                        <p:attrNameLst>
                                          <p:attrName>style.visibility</p:attrName>
                                        </p:attrNameLst>
                                      </p:cBhvr>
                                      <p:to>
                                        <p:strVal val="visible"/>
                                      </p:to>
                                    </p:set>
                                    <p:animEffect transition="in" filter="wipe(left)">
                                      <p:cBhvr>
                                        <p:cTn id="285" dur="500"/>
                                        <p:tgtEl>
                                          <p:spTgt spid="486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500" grpId="0" animBg="1"/>
      <p:bldP spid="486405" grpId="0"/>
      <p:bldP spid="486409" grpId="0"/>
      <p:bldP spid="486417" grpId="0"/>
      <p:bldP spid="486426" grpId="0" animBg="1"/>
      <p:bldP spid="486430" grpId="0" animBg="1"/>
      <p:bldP spid="20519" grpId="0" animBg="1"/>
      <p:bldP spid="20520" grpId="0" animBg="1"/>
      <p:bldP spid="20517" grpId="0" animBg="1"/>
      <p:bldP spid="20518" grpId="0" animBg="1"/>
      <p:bldP spid="486438" grpId="0" animBg="1"/>
      <p:bldP spid="20514" grpId="0" animBg="1"/>
      <p:bldP spid="486445" grpId="0"/>
      <p:bldP spid="43" grpId="0" animBg="1"/>
      <p:bldP spid="44" grpId="0" animBg="1"/>
      <p:bldP spid="45" grpId="0" animBg="1"/>
      <p:bldP spid="46" grpId="0" animBg="1"/>
      <p:bldP spid="50" grpId="0" animBg="1"/>
      <p:bldP spid="51" grpId="0" animBg="1"/>
      <p:bldP spid="52" grpId="0" animBg="1"/>
      <p:bldP spid="4" grpId="0" animBg="1"/>
      <p:bldP spid="53" grpId="0" animBg="1"/>
      <p:bldP spid="54" grpId="0" animBg="1"/>
      <p:bldP spid="55" grpId="0" animBg="1"/>
      <p:bldP spid="56" grpId="0"/>
      <p:bldP spid="57" grpId="0" animBg="1"/>
      <p:bldP spid="58" grpId="0" animBg="1"/>
      <p:bldP spid="59" grpId="0" animBg="1"/>
      <p:bldP spid="60" grpId="0"/>
      <p:bldP spid="61" grpId="0"/>
      <p:bldP spid="62" grpId="0"/>
      <p:bldP spid="63" grpId="0"/>
      <p:bldP spid="78" grpId="0" animBg="1"/>
      <p:bldP spid="69" grpId="0"/>
      <p:bldP spid="70" grpId="0"/>
      <p:bldP spid="71" grpId="0" animBg="1"/>
      <p:bldP spid="72" grpId="0"/>
      <p:bldP spid="73" grpId="0" animBg="1"/>
      <p:bldP spid="8" grpId="0"/>
      <p:bldP spid="7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0" name="Rectangle 16"/>
          <p:cNvSpPr>
            <a:spLocks noGrp="1" noChangeArrowheads="1"/>
          </p:cNvSpPr>
          <p:nvPr>
            <p:ph type="title"/>
          </p:nvPr>
        </p:nvSpPr>
        <p:spPr/>
        <p:txBody>
          <a:bodyPr>
            <a:normAutofit/>
          </a:bodyPr>
          <a:lstStyle/>
          <a:p>
            <a:r>
              <a:rPr lang="en-US" altLang="zh-TW" dirty="0"/>
              <a:t>3.2.1 Free-space Green’s function – </a:t>
            </a:r>
            <a:r>
              <a:rPr lang="en-US" altLang="zh-TW" dirty="0">
                <a:solidFill>
                  <a:srgbClr val="0000CC"/>
                </a:solidFill>
              </a:rPr>
              <a:t>3D Laplace</a:t>
            </a:r>
          </a:p>
        </p:txBody>
      </p:sp>
      <p:graphicFrame>
        <p:nvGraphicFramePr>
          <p:cNvPr id="488485" name="Object 37"/>
          <p:cNvGraphicFramePr>
            <a:graphicFrameLocks noChangeAspect="1"/>
          </p:cNvGraphicFramePr>
          <p:nvPr>
            <p:extLst>
              <p:ext uri="{D42A27DB-BD31-4B8C-83A1-F6EECF244321}">
                <p14:modId xmlns:p14="http://schemas.microsoft.com/office/powerpoint/2010/main" val="2239286253"/>
              </p:ext>
            </p:extLst>
          </p:nvPr>
        </p:nvGraphicFramePr>
        <p:xfrm>
          <a:off x="9003871" y="6021388"/>
          <a:ext cx="3175000" cy="609600"/>
        </p:xfrm>
        <a:graphic>
          <a:graphicData uri="http://schemas.openxmlformats.org/presentationml/2006/ole">
            <mc:AlternateContent xmlns:mc="http://schemas.openxmlformats.org/markup-compatibility/2006">
              <mc:Choice xmlns:v="urn:schemas-microsoft-com:vml" Requires="v">
                <p:oleObj spid="_x0000_s1056662" name="方程式" r:id="rId4" imgW="1587240" imgH="304560" progId="Equation.3">
                  <p:embed/>
                </p:oleObj>
              </mc:Choice>
              <mc:Fallback>
                <p:oleObj name="方程式" r:id="rId4" imgW="1587240" imgH="304560" progId="Equation.3">
                  <p:embed/>
                  <p:pic>
                    <p:nvPicPr>
                      <p:cNvPr id="0" name=""/>
                      <p:cNvPicPr>
                        <a:picLocks noChangeAspect="1" noChangeArrowheads="1"/>
                      </p:cNvPicPr>
                      <p:nvPr/>
                    </p:nvPicPr>
                    <p:blipFill>
                      <a:blip r:embed="rId5"/>
                      <a:srcRect r="-1993" b="-6165"/>
                      <a:stretch>
                        <a:fillRect/>
                      </a:stretch>
                    </p:blipFill>
                    <p:spPr bwMode="auto">
                      <a:xfrm>
                        <a:off x="9003871" y="6021388"/>
                        <a:ext cx="3175000" cy="609600"/>
                      </a:xfrm>
                      <a:prstGeom prst="rect">
                        <a:avLst/>
                      </a:prstGeom>
                      <a:solidFill>
                        <a:srgbClr val="FFCC66"/>
                      </a:solidFill>
                    </p:spPr>
                  </p:pic>
                </p:oleObj>
              </mc:Fallback>
            </mc:AlternateContent>
          </a:graphicData>
        </a:graphic>
      </p:graphicFrame>
      <p:sp>
        <p:nvSpPr>
          <p:cNvPr id="488486" name="Text Box 38"/>
          <p:cNvSpPr txBox="1">
            <a:spLocks noChangeArrowheads="1"/>
          </p:cNvSpPr>
          <p:nvPr/>
        </p:nvSpPr>
        <p:spPr bwMode="auto">
          <a:xfrm>
            <a:off x="6421876" y="6124965"/>
            <a:ext cx="2338388" cy="436461"/>
          </a:xfrm>
          <a:prstGeom prst="rect">
            <a:avLst/>
          </a:prstGeom>
          <a:noFill/>
          <a:ln>
            <a:noFill/>
          </a:ln>
          <a:extLst/>
        </p:spPr>
        <p:txBody>
          <a:bodyPr lIns="36000" tIns="0" rIns="0" b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600" dirty="0"/>
              <a:t>Green’s theorem</a:t>
            </a:r>
            <a:endParaRPr lang="en-US" altLang="zh-TW" sz="2600" i="1" dirty="0"/>
          </a:p>
        </p:txBody>
      </p:sp>
      <p:grpSp>
        <p:nvGrpSpPr>
          <p:cNvPr id="21522" name="Group 2"/>
          <p:cNvGrpSpPr>
            <a:grpSpLocks/>
          </p:cNvGrpSpPr>
          <p:nvPr/>
        </p:nvGrpSpPr>
        <p:grpSpPr bwMode="auto">
          <a:xfrm>
            <a:off x="8444036" y="3068961"/>
            <a:ext cx="2476500" cy="2130426"/>
            <a:chOff x="4316" y="2009"/>
            <a:chExt cx="1560" cy="1342"/>
          </a:xfrm>
          <a:solidFill>
            <a:srgbClr val="FFFF00"/>
          </a:solidFill>
        </p:grpSpPr>
        <p:sp>
          <p:nvSpPr>
            <p:cNvPr id="21537" name="Freeform 3"/>
            <p:cNvSpPr>
              <a:spLocks/>
            </p:cNvSpPr>
            <p:nvPr/>
          </p:nvSpPr>
          <p:spPr bwMode="auto">
            <a:xfrm>
              <a:off x="4316" y="2009"/>
              <a:ext cx="1560" cy="1342"/>
            </a:xfrm>
            <a:custGeom>
              <a:avLst/>
              <a:gdLst>
                <a:gd name="T0" fmla="*/ 595 w 1657"/>
                <a:gd name="T1" fmla="*/ 1539 h 1556"/>
                <a:gd name="T2" fmla="*/ 278 w 1657"/>
                <a:gd name="T3" fmla="*/ 1491 h 1556"/>
                <a:gd name="T4" fmla="*/ 230 w 1657"/>
                <a:gd name="T5" fmla="*/ 1472 h 1556"/>
                <a:gd name="T6" fmla="*/ 192 w 1657"/>
                <a:gd name="T7" fmla="*/ 1462 h 1556"/>
                <a:gd name="T8" fmla="*/ 134 w 1657"/>
                <a:gd name="T9" fmla="*/ 1366 h 1556"/>
                <a:gd name="T10" fmla="*/ 76 w 1657"/>
                <a:gd name="T11" fmla="*/ 1270 h 1556"/>
                <a:gd name="T12" fmla="*/ 0 w 1657"/>
                <a:gd name="T13" fmla="*/ 915 h 1556"/>
                <a:gd name="T14" fmla="*/ 19 w 1657"/>
                <a:gd name="T15" fmla="*/ 780 h 1556"/>
                <a:gd name="T16" fmla="*/ 48 w 1657"/>
                <a:gd name="T17" fmla="*/ 300 h 1556"/>
                <a:gd name="T18" fmla="*/ 115 w 1657"/>
                <a:gd name="T19" fmla="*/ 214 h 1556"/>
                <a:gd name="T20" fmla="*/ 422 w 1657"/>
                <a:gd name="T21" fmla="*/ 51 h 1556"/>
                <a:gd name="T22" fmla="*/ 844 w 1657"/>
                <a:gd name="T23" fmla="*/ 3 h 1556"/>
                <a:gd name="T24" fmla="*/ 1142 w 1657"/>
                <a:gd name="T25" fmla="*/ 51 h 1556"/>
                <a:gd name="T26" fmla="*/ 1488 w 1657"/>
                <a:gd name="T27" fmla="*/ 108 h 1556"/>
                <a:gd name="T28" fmla="*/ 1526 w 1657"/>
                <a:gd name="T29" fmla="*/ 185 h 1556"/>
                <a:gd name="T30" fmla="*/ 1584 w 1657"/>
                <a:gd name="T31" fmla="*/ 310 h 1556"/>
                <a:gd name="T32" fmla="*/ 1612 w 1657"/>
                <a:gd name="T33" fmla="*/ 540 h 1556"/>
                <a:gd name="T34" fmla="*/ 1632 w 1657"/>
                <a:gd name="T35" fmla="*/ 752 h 1556"/>
                <a:gd name="T36" fmla="*/ 1622 w 1657"/>
                <a:gd name="T37" fmla="*/ 1116 h 1556"/>
                <a:gd name="T38" fmla="*/ 1536 w 1657"/>
                <a:gd name="T39" fmla="*/ 1222 h 1556"/>
                <a:gd name="T40" fmla="*/ 1276 w 1657"/>
                <a:gd name="T41" fmla="*/ 1452 h 1556"/>
                <a:gd name="T42" fmla="*/ 1161 w 1657"/>
                <a:gd name="T43" fmla="*/ 1491 h 1556"/>
                <a:gd name="T44" fmla="*/ 672 w 1657"/>
                <a:gd name="T45" fmla="*/ 1529 h 1556"/>
                <a:gd name="T46" fmla="*/ 595 w 1657"/>
                <a:gd name="T47" fmla="*/ 1539 h 15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57"/>
                <a:gd name="T73" fmla="*/ 0 h 1556"/>
                <a:gd name="T74" fmla="*/ 1657 w 1657"/>
                <a:gd name="T75" fmla="*/ 1556 h 15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57" h="1556">
                  <a:moveTo>
                    <a:pt x="595" y="1539"/>
                  </a:moveTo>
                  <a:cubicBezTo>
                    <a:pt x="498" y="1501"/>
                    <a:pt x="381" y="1506"/>
                    <a:pt x="278" y="1491"/>
                  </a:cubicBezTo>
                  <a:cubicBezTo>
                    <a:pt x="262" y="1485"/>
                    <a:pt x="246" y="1477"/>
                    <a:pt x="230" y="1472"/>
                  </a:cubicBezTo>
                  <a:cubicBezTo>
                    <a:pt x="218" y="1468"/>
                    <a:pt x="202" y="1471"/>
                    <a:pt x="192" y="1462"/>
                  </a:cubicBezTo>
                  <a:cubicBezTo>
                    <a:pt x="163" y="1437"/>
                    <a:pt x="152" y="1398"/>
                    <a:pt x="134" y="1366"/>
                  </a:cubicBezTo>
                  <a:cubicBezTo>
                    <a:pt x="115" y="1334"/>
                    <a:pt x="90" y="1305"/>
                    <a:pt x="76" y="1270"/>
                  </a:cubicBezTo>
                  <a:cubicBezTo>
                    <a:pt x="31" y="1157"/>
                    <a:pt x="14" y="1036"/>
                    <a:pt x="0" y="915"/>
                  </a:cubicBezTo>
                  <a:cubicBezTo>
                    <a:pt x="5" y="870"/>
                    <a:pt x="16" y="825"/>
                    <a:pt x="19" y="780"/>
                  </a:cubicBezTo>
                  <a:cubicBezTo>
                    <a:pt x="28" y="632"/>
                    <a:pt x="13" y="450"/>
                    <a:pt x="48" y="300"/>
                  </a:cubicBezTo>
                  <a:cubicBezTo>
                    <a:pt x="57" y="260"/>
                    <a:pt x="89" y="244"/>
                    <a:pt x="115" y="214"/>
                  </a:cubicBezTo>
                  <a:cubicBezTo>
                    <a:pt x="203" y="116"/>
                    <a:pt x="289" y="69"/>
                    <a:pt x="422" y="51"/>
                  </a:cubicBezTo>
                  <a:cubicBezTo>
                    <a:pt x="570" y="0"/>
                    <a:pt x="665" y="9"/>
                    <a:pt x="844" y="3"/>
                  </a:cubicBezTo>
                  <a:cubicBezTo>
                    <a:pt x="1022" y="17"/>
                    <a:pt x="922" y="4"/>
                    <a:pt x="1142" y="51"/>
                  </a:cubicBezTo>
                  <a:cubicBezTo>
                    <a:pt x="1260" y="76"/>
                    <a:pt x="1375" y="73"/>
                    <a:pt x="1488" y="108"/>
                  </a:cubicBezTo>
                  <a:cubicBezTo>
                    <a:pt x="1506" y="188"/>
                    <a:pt x="1482" y="106"/>
                    <a:pt x="1526" y="185"/>
                  </a:cubicBezTo>
                  <a:cubicBezTo>
                    <a:pt x="1547" y="223"/>
                    <a:pt x="1567" y="270"/>
                    <a:pt x="1584" y="310"/>
                  </a:cubicBezTo>
                  <a:cubicBezTo>
                    <a:pt x="1596" y="389"/>
                    <a:pt x="1607" y="458"/>
                    <a:pt x="1612" y="540"/>
                  </a:cubicBezTo>
                  <a:cubicBezTo>
                    <a:pt x="1624" y="738"/>
                    <a:pt x="1602" y="664"/>
                    <a:pt x="1632" y="752"/>
                  </a:cubicBezTo>
                  <a:cubicBezTo>
                    <a:pt x="1641" y="872"/>
                    <a:pt x="1657" y="999"/>
                    <a:pt x="1622" y="1116"/>
                  </a:cubicBezTo>
                  <a:cubicBezTo>
                    <a:pt x="1608" y="1162"/>
                    <a:pt x="1569" y="1189"/>
                    <a:pt x="1536" y="1222"/>
                  </a:cubicBezTo>
                  <a:cubicBezTo>
                    <a:pt x="1466" y="1293"/>
                    <a:pt x="1369" y="1423"/>
                    <a:pt x="1276" y="1452"/>
                  </a:cubicBezTo>
                  <a:cubicBezTo>
                    <a:pt x="1215" y="1495"/>
                    <a:pt x="1282" y="1454"/>
                    <a:pt x="1161" y="1491"/>
                  </a:cubicBezTo>
                  <a:cubicBezTo>
                    <a:pt x="1009" y="1538"/>
                    <a:pt x="830" y="1523"/>
                    <a:pt x="672" y="1529"/>
                  </a:cubicBezTo>
                  <a:cubicBezTo>
                    <a:pt x="651" y="1534"/>
                    <a:pt x="612" y="1556"/>
                    <a:pt x="595" y="1539"/>
                  </a:cubicBezTo>
                  <a:close/>
                </a:path>
              </a:pathLst>
            </a:custGeom>
            <a:grpFill/>
            <a:ln>
              <a:noFill/>
            </a:ln>
            <a:extLst>
              <a:ext uri="{91240B29-F687-4F45-9708-019B960494DF}">
                <a14:hiddenLine xmlns:a14="http://schemas.microsoft.com/office/drawing/2010/main" w="12700">
                  <a:solidFill>
                    <a:srgbClr val="000000"/>
                  </a:solidFill>
                  <a:round/>
                  <a:headEnd/>
                  <a:tailEnd/>
                </a14:hiddenLine>
              </a:ext>
            </a:extLst>
          </p:spPr>
          <p:txBody>
            <a:bodyPr/>
            <a:lstStyle/>
            <a:p>
              <a:pPr eaLnBrk="0" hangingPunct="0"/>
              <a:endParaRPr lang="zh-TW" altLang="en-US"/>
            </a:p>
          </p:txBody>
        </p:sp>
        <p:sp>
          <p:nvSpPr>
            <p:cNvPr id="21538" name="Oval 4"/>
            <p:cNvSpPr>
              <a:spLocks noChangeArrowheads="1"/>
            </p:cNvSpPr>
            <p:nvPr/>
          </p:nvSpPr>
          <p:spPr bwMode="auto">
            <a:xfrm>
              <a:off x="5515" y="2380"/>
              <a:ext cx="68" cy="68"/>
            </a:xfrm>
            <a:prstGeom prst="ellipse">
              <a:avLst/>
            </a:prstGeom>
            <a:solidFill>
              <a:srgbClr val="0000CC"/>
            </a:solidFill>
            <a:ln w="12700">
              <a:solidFill>
                <a:schemeClr val="tx1"/>
              </a:solidFill>
              <a:round/>
              <a:headEnd/>
              <a:tailEnd/>
            </a:ln>
          </p:spPr>
          <p:txBody>
            <a:bodyPr wrap="none" anchor="ctr"/>
            <a:lstStyle/>
            <a:p>
              <a:pPr eaLnBrk="0" hangingPunct="0"/>
              <a:endParaRPr lang="zh-TW" altLang="en-US"/>
            </a:p>
          </p:txBody>
        </p:sp>
        <p:sp>
          <p:nvSpPr>
            <p:cNvPr id="21539" name="Oval 5"/>
            <p:cNvSpPr>
              <a:spLocks noChangeArrowheads="1"/>
            </p:cNvSpPr>
            <p:nvPr/>
          </p:nvSpPr>
          <p:spPr bwMode="auto">
            <a:xfrm>
              <a:off x="4948" y="2660"/>
              <a:ext cx="68" cy="68"/>
            </a:xfrm>
            <a:prstGeom prst="ellipse">
              <a:avLst/>
            </a:prstGeom>
            <a:solidFill>
              <a:srgbClr val="0000CC"/>
            </a:solidFill>
            <a:ln w="12700">
              <a:solidFill>
                <a:schemeClr val="accent1"/>
              </a:solidFill>
              <a:round/>
              <a:headEnd/>
              <a:tailEnd/>
            </a:ln>
          </p:spPr>
          <p:txBody>
            <a:bodyPr wrap="none" anchor="ctr"/>
            <a:lstStyle/>
            <a:p>
              <a:pPr eaLnBrk="0" hangingPunct="0"/>
              <a:endParaRPr lang="zh-TW" altLang="en-US"/>
            </a:p>
          </p:txBody>
        </p:sp>
        <p:graphicFrame>
          <p:nvGraphicFramePr>
            <p:cNvPr id="21517" name="Object 6"/>
            <p:cNvGraphicFramePr>
              <a:graphicFrameLocks noChangeAspect="1"/>
            </p:cNvGraphicFramePr>
            <p:nvPr>
              <p:extLst>
                <p:ext uri="{D42A27DB-BD31-4B8C-83A1-F6EECF244321}">
                  <p14:modId xmlns:p14="http://schemas.microsoft.com/office/powerpoint/2010/main" val="4159092115"/>
                </p:ext>
              </p:extLst>
            </p:nvPr>
          </p:nvGraphicFramePr>
          <p:xfrm>
            <a:off x="4794" y="2592"/>
            <a:ext cx="224" cy="288"/>
          </p:xfrm>
          <a:graphic>
            <a:graphicData uri="http://schemas.openxmlformats.org/presentationml/2006/ole">
              <mc:AlternateContent xmlns:mc="http://schemas.openxmlformats.org/markup-compatibility/2006">
                <mc:Choice xmlns:v="urn:schemas-microsoft-com:vml" Requires="v">
                  <p:oleObj spid="_x0000_s1056663" name="Equation" r:id="rId6" imgW="177480" imgH="228600" progId="Equation.3">
                    <p:embed/>
                  </p:oleObj>
                </mc:Choice>
                <mc:Fallback>
                  <p:oleObj name="Equation" r:id="rId6" imgW="17748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r="-3111"/>
                        <a:stretch>
                          <a:fillRect/>
                        </a:stretch>
                      </p:blipFill>
                      <p:spPr bwMode="auto">
                        <a:xfrm>
                          <a:off x="4794" y="2592"/>
                          <a:ext cx="224" cy="288"/>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aphicFrame>
          <p:nvGraphicFramePr>
            <p:cNvPr id="21518" name="Object 7"/>
            <p:cNvGraphicFramePr>
              <a:graphicFrameLocks noChangeAspect="1"/>
            </p:cNvGraphicFramePr>
            <p:nvPr>
              <p:extLst>
                <p:ext uri="{D42A27DB-BD31-4B8C-83A1-F6EECF244321}">
                  <p14:modId xmlns:p14="http://schemas.microsoft.com/office/powerpoint/2010/main" val="815487437"/>
                </p:ext>
              </p:extLst>
            </p:nvPr>
          </p:nvGraphicFramePr>
          <p:xfrm>
            <a:off x="5527" y="2240"/>
            <a:ext cx="160" cy="160"/>
          </p:xfrm>
          <a:graphic>
            <a:graphicData uri="http://schemas.openxmlformats.org/presentationml/2006/ole">
              <mc:AlternateContent xmlns:mc="http://schemas.openxmlformats.org/markup-compatibility/2006">
                <mc:Choice xmlns:v="urn:schemas-microsoft-com:vml" Requires="v">
                  <p:oleObj spid="_x0000_s1056664" name="Equation" r:id="rId8" imgW="126720" imgH="126720" progId="Equation.3">
                    <p:embed/>
                  </p:oleObj>
                </mc:Choice>
                <mc:Fallback>
                  <p:oleObj name="Equation" r:id="rId8" imgW="126720" imgH="1267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r="-3111"/>
                        <a:stretch>
                          <a:fillRect/>
                        </a:stretch>
                      </p:blipFill>
                      <p:spPr bwMode="auto">
                        <a:xfrm>
                          <a:off x="5527" y="2240"/>
                          <a:ext cx="160" cy="16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sp>
          <p:nvSpPr>
            <p:cNvPr id="21540" name="Line 8"/>
            <p:cNvSpPr>
              <a:spLocks noChangeShapeType="1"/>
            </p:cNvSpPr>
            <p:nvPr/>
          </p:nvSpPr>
          <p:spPr bwMode="auto">
            <a:xfrm>
              <a:off x="4573" y="2738"/>
              <a:ext cx="0" cy="388"/>
            </a:xfrm>
            <a:prstGeom prst="line">
              <a:avLst/>
            </a:prstGeom>
            <a:grpFill/>
            <a:ln w="38100">
              <a:solidFill>
                <a:schemeClr val="tx1"/>
              </a:solidFill>
              <a:round/>
              <a:headEnd type="triangle" w="med" len="med"/>
              <a:tailEnd/>
            </a:ln>
            <a:extLst/>
          </p:spPr>
          <p:txBody>
            <a:bodyPr/>
            <a:lstStyle/>
            <a:p>
              <a:endParaRPr lang="zh-TW" altLang="en-US"/>
            </a:p>
          </p:txBody>
        </p:sp>
        <p:sp>
          <p:nvSpPr>
            <p:cNvPr id="21541" name="Line 9"/>
            <p:cNvSpPr>
              <a:spLocks noChangeShapeType="1"/>
            </p:cNvSpPr>
            <p:nvPr/>
          </p:nvSpPr>
          <p:spPr bwMode="auto">
            <a:xfrm>
              <a:off x="4573" y="3126"/>
              <a:ext cx="384" cy="0"/>
            </a:xfrm>
            <a:prstGeom prst="line">
              <a:avLst/>
            </a:prstGeom>
            <a:grpFill/>
            <a:ln w="38100">
              <a:solidFill>
                <a:schemeClr val="tx1"/>
              </a:solidFill>
              <a:round/>
              <a:headEnd/>
              <a:tailEnd type="triangle" w="med" len="med"/>
            </a:ln>
            <a:extLst/>
          </p:spPr>
          <p:txBody>
            <a:bodyPr/>
            <a:lstStyle/>
            <a:p>
              <a:endParaRPr lang="zh-TW" altLang="en-US"/>
            </a:p>
          </p:txBody>
        </p:sp>
      </p:grpSp>
      <p:grpSp>
        <p:nvGrpSpPr>
          <p:cNvPr id="3" name="Group 10"/>
          <p:cNvGrpSpPr>
            <a:grpSpLocks/>
          </p:cNvGrpSpPr>
          <p:nvPr/>
        </p:nvGrpSpPr>
        <p:grpSpPr bwMode="auto">
          <a:xfrm>
            <a:off x="9496773" y="3540486"/>
            <a:ext cx="609600" cy="615950"/>
            <a:chOff x="4986" y="2306"/>
            <a:chExt cx="384" cy="388"/>
          </a:xfrm>
        </p:grpSpPr>
        <p:sp>
          <p:nvSpPr>
            <p:cNvPr id="21535" name="Line 11"/>
            <p:cNvSpPr>
              <a:spLocks noChangeShapeType="1"/>
            </p:cNvSpPr>
            <p:nvPr/>
          </p:nvSpPr>
          <p:spPr bwMode="auto">
            <a:xfrm>
              <a:off x="4986" y="2306"/>
              <a:ext cx="0" cy="388"/>
            </a:xfrm>
            <a:prstGeom prst="line">
              <a:avLst/>
            </a:prstGeom>
            <a:noFill/>
            <a:ln w="38100">
              <a:solidFill>
                <a:srgbClr val="0000CC"/>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1536" name="Line 12"/>
            <p:cNvSpPr>
              <a:spLocks noChangeShapeType="1"/>
            </p:cNvSpPr>
            <p:nvPr/>
          </p:nvSpPr>
          <p:spPr bwMode="auto">
            <a:xfrm>
              <a:off x="4986" y="2694"/>
              <a:ext cx="384" cy="0"/>
            </a:xfrm>
            <a:prstGeom prst="line">
              <a:avLst/>
            </a:prstGeom>
            <a:noFill/>
            <a:ln w="3810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grpSp>
        <p:nvGrpSpPr>
          <p:cNvPr id="4" name="Group 13"/>
          <p:cNvGrpSpPr>
            <a:grpSpLocks/>
          </p:cNvGrpSpPr>
          <p:nvPr/>
        </p:nvGrpSpPr>
        <p:grpSpPr bwMode="auto">
          <a:xfrm>
            <a:off x="9496774" y="3613511"/>
            <a:ext cx="923925" cy="533400"/>
            <a:chOff x="4986" y="2352"/>
            <a:chExt cx="582" cy="336"/>
          </a:xfrm>
        </p:grpSpPr>
        <p:graphicFrame>
          <p:nvGraphicFramePr>
            <p:cNvPr id="21516" name="Object 14"/>
            <p:cNvGraphicFramePr>
              <a:graphicFrameLocks noChangeAspect="1"/>
            </p:cNvGraphicFramePr>
            <p:nvPr>
              <p:extLst>
                <p:ext uri="{D42A27DB-BD31-4B8C-83A1-F6EECF244321}">
                  <p14:modId xmlns:p14="http://schemas.microsoft.com/office/powerpoint/2010/main" val="2165317272"/>
                </p:ext>
              </p:extLst>
            </p:nvPr>
          </p:nvGraphicFramePr>
          <p:xfrm>
            <a:off x="5136" y="2352"/>
            <a:ext cx="208" cy="192"/>
          </p:xfrm>
          <a:graphic>
            <a:graphicData uri="http://schemas.openxmlformats.org/presentationml/2006/ole">
              <mc:AlternateContent xmlns:mc="http://schemas.openxmlformats.org/markup-compatibility/2006">
                <mc:Choice xmlns:v="urn:schemas-microsoft-com:vml" Requires="v">
                  <p:oleObj spid="_x0000_s1056665" name="Equation" r:id="rId10" imgW="164880" imgH="152280" progId="Equation.3">
                    <p:embed/>
                  </p:oleObj>
                </mc:Choice>
                <mc:Fallback>
                  <p:oleObj name="Equation" r:id="rId10" imgW="164880" imgH="1522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r="-3111"/>
                        <a:stretch>
                          <a:fillRect/>
                        </a:stretch>
                      </p:blipFill>
                      <p:spPr bwMode="auto">
                        <a:xfrm>
                          <a:off x="5136" y="2352"/>
                          <a:ext cx="208" cy="192"/>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sp>
          <p:nvSpPr>
            <p:cNvPr id="21534" name="Line 15"/>
            <p:cNvSpPr>
              <a:spLocks noChangeShapeType="1"/>
            </p:cNvSpPr>
            <p:nvPr/>
          </p:nvSpPr>
          <p:spPr bwMode="auto">
            <a:xfrm flipV="1">
              <a:off x="4986" y="2400"/>
              <a:ext cx="582" cy="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21525" name="Text Box 17"/>
          <p:cNvSpPr txBox="1">
            <a:spLocks noChangeArrowheads="1"/>
          </p:cNvSpPr>
          <p:nvPr/>
        </p:nvSpPr>
        <p:spPr bwMode="auto">
          <a:xfrm>
            <a:off x="387768" y="734615"/>
            <a:ext cx="307007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600" dirty="0"/>
              <a:t>3D Laplace equation</a:t>
            </a:r>
            <a:endParaRPr lang="en-US" altLang="zh-TW" sz="2600" i="1" dirty="0"/>
          </a:p>
        </p:txBody>
      </p:sp>
      <p:graphicFrame>
        <p:nvGraphicFramePr>
          <p:cNvPr id="488466" name="Object 18"/>
          <p:cNvGraphicFramePr>
            <a:graphicFrameLocks noChangeAspect="1"/>
          </p:cNvGraphicFramePr>
          <p:nvPr>
            <p:extLst>
              <p:ext uri="{D42A27DB-BD31-4B8C-83A1-F6EECF244321}">
                <p14:modId xmlns:p14="http://schemas.microsoft.com/office/powerpoint/2010/main" val="914798972"/>
              </p:ext>
            </p:extLst>
          </p:nvPr>
        </p:nvGraphicFramePr>
        <p:xfrm>
          <a:off x="3627809" y="733820"/>
          <a:ext cx="2293362" cy="518580"/>
        </p:xfrm>
        <a:graphic>
          <a:graphicData uri="http://schemas.openxmlformats.org/presentationml/2006/ole">
            <mc:AlternateContent xmlns:mc="http://schemas.openxmlformats.org/markup-compatibility/2006">
              <mc:Choice xmlns:v="urn:schemas-microsoft-com:vml" Requires="v">
                <p:oleObj spid="_x0000_s1056666" name="Equation" r:id="rId12" imgW="1066680" imgH="241200" progId="Equation.3">
                  <p:embed/>
                </p:oleObj>
              </mc:Choice>
              <mc:Fallback>
                <p:oleObj name="Equation" r:id="rId12" imgW="1066680" imgH="241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r="-3038"/>
                      <a:stretch>
                        <a:fillRect/>
                      </a:stretch>
                    </p:blipFill>
                    <p:spPr bwMode="auto">
                      <a:xfrm>
                        <a:off x="3627809" y="733820"/>
                        <a:ext cx="2293362" cy="51858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aphicFrame>
        <p:nvGraphicFramePr>
          <p:cNvPr id="488467" name="Object 19"/>
          <p:cNvGraphicFramePr>
            <a:graphicFrameLocks noChangeAspect="1"/>
          </p:cNvGraphicFramePr>
          <p:nvPr>
            <p:extLst>
              <p:ext uri="{D42A27DB-BD31-4B8C-83A1-F6EECF244321}">
                <p14:modId xmlns:p14="http://schemas.microsoft.com/office/powerpoint/2010/main" val="3095486586"/>
              </p:ext>
            </p:extLst>
          </p:nvPr>
        </p:nvGraphicFramePr>
        <p:xfrm>
          <a:off x="2423595" y="1419548"/>
          <a:ext cx="1419516" cy="491490"/>
        </p:xfrm>
        <a:graphic>
          <a:graphicData uri="http://schemas.openxmlformats.org/presentationml/2006/ole">
            <mc:AlternateContent xmlns:mc="http://schemas.openxmlformats.org/markup-compatibility/2006">
              <mc:Choice xmlns:v="urn:schemas-microsoft-com:vml" Requires="v">
                <p:oleObj spid="_x0000_s1056667" name="方程式" r:id="rId14" imgW="660240" imgH="228600" progId="Equation.3">
                  <p:embed/>
                </p:oleObj>
              </mc:Choice>
              <mc:Fallback>
                <p:oleObj name="方程式" r:id="rId14" imgW="660240" imgH="228600" progId="Equation.3">
                  <p:embed/>
                  <p:pic>
                    <p:nvPicPr>
                      <p:cNvPr id="0" name=""/>
                      <p:cNvPicPr>
                        <a:picLocks noChangeAspect="1" noChangeArrowheads="1"/>
                      </p:cNvPicPr>
                      <p:nvPr/>
                    </p:nvPicPr>
                    <p:blipFill>
                      <a:blip r:embed="rId15"/>
                      <a:srcRect r="-3172"/>
                      <a:stretch>
                        <a:fillRect/>
                      </a:stretch>
                    </p:blipFill>
                    <p:spPr bwMode="auto">
                      <a:xfrm>
                        <a:off x="2423595" y="1419548"/>
                        <a:ext cx="1419516" cy="49149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aphicFrame>
        <p:nvGraphicFramePr>
          <p:cNvPr id="488468" name="Object 20"/>
          <p:cNvGraphicFramePr>
            <a:graphicFrameLocks noChangeAspect="1"/>
          </p:cNvGraphicFramePr>
          <p:nvPr>
            <p:extLst>
              <p:ext uri="{D42A27DB-BD31-4B8C-83A1-F6EECF244321}">
                <p14:modId xmlns:p14="http://schemas.microsoft.com/office/powerpoint/2010/main" val="3795117785"/>
              </p:ext>
            </p:extLst>
          </p:nvPr>
        </p:nvGraphicFramePr>
        <p:xfrm>
          <a:off x="2267721" y="1968500"/>
          <a:ext cx="3403440" cy="964800"/>
        </p:xfrm>
        <a:graphic>
          <a:graphicData uri="http://schemas.openxmlformats.org/presentationml/2006/ole">
            <mc:AlternateContent xmlns:mc="http://schemas.openxmlformats.org/markup-compatibility/2006">
              <mc:Choice xmlns:v="urn:schemas-microsoft-com:vml" Requires="v">
                <p:oleObj spid="_x0000_s1056668" name="方程式" r:id="rId16" imgW="1701720" imgH="482400" progId="Equation.3">
                  <p:embed/>
                </p:oleObj>
              </mc:Choice>
              <mc:Fallback>
                <p:oleObj name="方程式" r:id="rId16" imgW="1701720" imgH="482400" progId="Equation.3">
                  <p:embed/>
                  <p:pic>
                    <p:nvPicPr>
                      <p:cNvPr id="0" name=""/>
                      <p:cNvPicPr>
                        <a:picLocks noChangeAspect="1" noChangeArrowheads="1"/>
                      </p:cNvPicPr>
                      <p:nvPr/>
                    </p:nvPicPr>
                    <p:blipFill>
                      <a:blip r:embed="rId17"/>
                      <a:srcRect/>
                      <a:stretch>
                        <a:fillRect/>
                      </a:stretch>
                    </p:blipFill>
                    <p:spPr bwMode="auto">
                      <a:xfrm>
                        <a:off x="2267721" y="1968500"/>
                        <a:ext cx="3403440" cy="96480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aphicFrame>
        <p:nvGraphicFramePr>
          <p:cNvPr id="488469" name="Object 21"/>
          <p:cNvGraphicFramePr>
            <a:graphicFrameLocks noChangeAspect="1"/>
          </p:cNvGraphicFramePr>
          <p:nvPr>
            <p:extLst>
              <p:ext uri="{D42A27DB-BD31-4B8C-83A1-F6EECF244321}">
                <p14:modId xmlns:p14="http://schemas.microsoft.com/office/powerpoint/2010/main" val="2186702285"/>
              </p:ext>
            </p:extLst>
          </p:nvPr>
        </p:nvGraphicFramePr>
        <p:xfrm>
          <a:off x="2293813" y="2874154"/>
          <a:ext cx="1523520" cy="786960"/>
        </p:xfrm>
        <a:graphic>
          <a:graphicData uri="http://schemas.openxmlformats.org/presentationml/2006/ole">
            <mc:AlternateContent xmlns:mc="http://schemas.openxmlformats.org/markup-compatibility/2006">
              <mc:Choice xmlns:v="urn:schemas-microsoft-com:vml" Requires="v">
                <p:oleObj spid="_x0000_s1056669" name="Equation" r:id="rId18" imgW="761760" imgH="393480" progId="Equation.3">
                  <p:embed/>
                </p:oleObj>
              </mc:Choice>
              <mc:Fallback>
                <p:oleObj name="Equation" r:id="rId18" imgW="761760" imgH="3934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r="-3308"/>
                      <a:stretch>
                        <a:fillRect/>
                      </a:stretch>
                    </p:blipFill>
                    <p:spPr bwMode="auto">
                      <a:xfrm>
                        <a:off x="2293813" y="2874154"/>
                        <a:ext cx="1523520" cy="78696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aphicFrame>
        <p:nvGraphicFramePr>
          <p:cNvPr id="488470" name="Object 22">
            <a:hlinkClick r:id="rId20" action="ppaction://hlinksldjump"/>
          </p:cNvPr>
          <p:cNvGraphicFramePr>
            <a:graphicFrameLocks noChangeAspect="1"/>
          </p:cNvGraphicFramePr>
          <p:nvPr>
            <p:extLst>
              <p:ext uri="{D42A27DB-BD31-4B8C-83A1-F6EECF244321}">
                <p14:modId xmlns:p14="http://schemas.microsoft.com/office/powerpoint/2010/main" val="3352417715"/>
              </p:ext>
            </p:extLst>
          </p:nvPr>
        </p:nvGraphicFramePr>
        <p:xfrm>
          <a:off x="6866708" y="1989138"/>
          <a:ext cx="3174480" cy="914400"/>
        </p:xfrm>
        <a:graphic>
          <a:graphicData uri="http://schemas.openxmlformats.org/presentationml/2006/ole">
            <mc:AlternateContent xmlns:mc="http://schemas.openxmlformats.org/markup-compatibility/2006">
              <mc:Choice xmlns:v="urn:schemas-microsoft-com:vml" Requires="v">
                <p:oleObj spid="_x0000_s1056670" name="方程式" r:id="rId21" imgW="1587240" imgH="457200" progId="Equation.3">
                  <p:embed/>
                </p:oleObj>
              </mc:Choice>
              <mc:Fallback>
                <p:oleObj name="方程式" r:id="rId21" imgW="1587240" imgH="457200" progId="Equation.3">
                  <p:embed/>
                  <p:pic>
                    <p:nvPicPr>
                      <p:cNvPr id="0" name=""/>
                      <p:cNvPicPr>
                        <a:picLocks noChangeAspect="1" noChangeArrowheads="1"/>
                      </p:cNvPicPr>
                      <p:nvPr/>
                    </p:nvPicPr>
                    <p:blipFill>
                      <a:blip r:embed="rId22"/>
                      <a:srcRect l="-1810"/>
                      <a:stretch>
                        <a:fillRect/>
                      </a:stretch>
                    </p:blipFill>
                    <p:spPr bwMode="auto">
                      <a:xfrm>
                        <a:off x="6866708" y="1989138"/>
                        <a:ext cx="3174480" cy="914400"/>
                      </a:xfrm>
                      <a:prstGeom prst="rect">
                        <a:avLst/>
                      </a:prstGeom>
                      <a:solidFill>
                        <a:srgbClr val="CCECFF"/>
                      </a:solidFill>
                    </p:spPr>
                  </p:pic>
                </p:oleObj>
              </mc:Fallback>
            </mc:AlternateContent>
          </a:graphicData>
        </a:graphic>
      </p:graphicFrame>
      <p:graphicFrame>
        <p:nvGraphicFramePr>
          <p:cNvPr id="488474" name="Object 26"/>
          <p:cNvGraphicFramePr>
            <a:graphicFrameLocks noChangeAspect="1"/>
          </p:cNvGraphicFramePr>
          <p:nvPr>
            <p:extLst>
              <p:ext uri="{D42A27DB-BD31-4B8C-83A1-F6EECF244321}">
                <p14:modId xmlns:p14="http://schemas.microsoft.com/office/powerpoint/2010/main" val="2575391408"/>
              </p:ext>
            </p:extLst>
          </p:nvPr>
        </p:nvGraphicFramePr>
        <p:xfrm>
          <a:off x="2371725" y="4051445"/>
          <a:ext cx="4165200" cy="1015920"/>
        </p:xfrm>
        <a:graphic>
          <a:graphicData uri="http://schemas.openxmlformats.org/presentationml/2006/ole">
            <mc:AlternateContent xmlns:mc="http://schemas.openxmlformats.org/markup-compatibility/2006">
              <mc:Choice xmlns:v="urn:schemas-microsoft-com:vml" Requires="v">
                <p:oleObj spid="_x0000_s1056671" name="方程式" r:id="rId23" imgW="2082600" imgH="507960" progId="Equation.3">
                  <p:embed/>
                </p:oleObj>
              </mc:Choice>
              <mc:Fallback>
                <p:oleObj name="方程式" r:id="rId23" imgW="2082600" imgH="507960" progId="Equation.3">
                  <p:embed/>
                  <p:pic>
                    <p:nvPicPr>
                      <p:cNvPr id="0" name=""/>
                      <p:cNvPicPr>
                        <a:picLocks noChangeAspect="1" noChangeArrowheads="1"/>
                      </p:cNvPicPr>
                      <p:nvPr/>
                    </p:nvPicPr>
                    <p:blipFill>
                      <a:blip r:embed="rId24"/>
                      <a:srcRect r="-3055"/>
                      <a:stretch>
                        <a:fillRect/>
                      </a:stretch>
                    </p:blipFill>
                    <p:spPr bwMode="auto">
                      <a:xfrm>
                        <a:off x="2371725" y="4051445"/>
                        <a:ext cx="4165200" cy="101592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aphicFrame>
        <p:nvGraphicFramePr>
          <p:cNvPr id="488475" name="Object 27"/>
          <p:cNvGraphicFramePr>
            <a:graphicFrameLocks noChangeAspect="1"/>
          </p:cNvGraphicFramePr>
          <p:nvPr>
            <p:extLst>
              <p:ext uri="{D42A27DB-BD31-4B8C-83A1-F6EECF244321}">
                <p14:modId xmlns:p14="http://schemas.microsoft.com/office/powerpoint/2010/main" val="2570849590"/>
              </p:ext>
            </p:extLst>
          </p:nvPr>
        </p:nvGraphicFramePr>
        <p:xfrm>
          <a:off x="2414588" y="5356789"/>
          <a:ext cx="1473200" cy="463550"/>
        </p:xfrm>
        <a:graphic>
          <a:graphicData uri="http://schemas.openxmlformats.org/presentationml/2006/ole">
            <mc:AlternateContent xmlns:mc="http://schemas.openxmlformats.org/markup-compatibility/2006">
              <mc:Choice xmlns:v="urn:schemas-microsoft-com:vml" Requires="v">
                <p:oleObj spid="_x0000_s1056672" name="方程式" r:id="rId25" imgW="685800" imgH="215640" progId="Equation.3">
                  <p:embed/>
                </p:oleObj>
              </mc:Choice>
              <mc:Fallback>
                <p:oleObj name="方程式" r:id="rId25" imgW="685800" imgH="215640" progId="Equation.3">
                  <p:embed/>
                  <p:pic>
                    <p:nvPicPr>
                      <p:cNvPr id="0" name=""/>
                      <p:cNvPicPr>
                        <a:picLocks noChangeAspect="1" noChangeArrowheads="1"/>
                      </p:cNvPicPr>
                      <p:nvPr/>
                    </p:nvPicPr>
                    <p:blipFill>
                      <a:blip r:embed="rId26"/>
                      <a:srcRect r="-3008"/>
                      <a:stretch>
                        <a:fillRect/>
                      </a:stretch>
                    </p:blipFill>
                    <p:spPr bwMode="auto">
                      <a:xfrm>
                        <a:off x="2414588" y="5356789"/>
                        <a:ext cx="1473200" cy="463550"/>
                      </a:xfrm>
                      <a:prstGeom prst="rect">
                        <a:avLst/>
                      </a:prstGeom>
                      <a:solidFill>
                        <a:srgbClr val="FFCCCC"/>
                      </a:solidFill>
                      <a:ln>
                        <a:noFill/>
                      </a:ln>
                    </p:spPr>
                  </p:pic>
                </p:oleObj>
              </mc:Fallback>
            </mc:AlternateContent>
          </a:graphicData>
        </a:graphic>
      </p:graphicFrame>
      <p:graphicFrame>
        <p:nvGraphicFramePr>
          <p:cNvPr id="488476" name="Object 28"/>
          <p:cNvGraphicFramePr>
            <a:graphicFrameLocks noChangeAspect="1"/>
          </p:cNvGraphicFramePr>
          <p:nvPr>
            <p:extLst>
              <p:ext uri="{D42A27DB-BD31-4B8C-83A1-F6EECF244321}">
                <p14:modId xmlns:p14="http://schemas.microsoft.com/office/powerpoint/2010/main" val="1390975567"/>
              </p:ext>
            </p:extLst>
          </p:nvPr>
        </p:nvGraphicFramePr>
        <p:xfrm>
          <a:off x="5091116" y="5085187"/>
          <a:ext cx="2005920" cy="863280"/>
        </p:xfrm>
        <a:graphic>
          <a:graphicData uri="http://schemas.openxmlformats.org/presentationml/2006/ole">
            <mc:AlternateContent xmlns:mc="http://schemas.openxmlformats.org/markup-compatibility/2006">
              <mc:Choice xmlns:v="urn:schemas-microsoft-com:vml" Requires="v">
                <p:oleObj spid="_x0000_s1056673" name="方程式" r:id="rId27" imgW="1002960" imgH="431640" progId="Equation.3">
                  <p:embed/>
                </p:oleObj>
              </mc:Choice>
              <mc:Fallback>
                <p:oleObj name="方程式" r:id="rId27" imgW="1002960" imgH="431640" progId="Equation.3">
                  <p:embed/>
                  <p:pic>
                    <p:nvPicPr>
                      <p:cNvPr id="0" name=""/>
                      <p:cNvPicPr>
                        <a:picLocks noChangeAspect="1" noChangeArrowheads="1"/>
                      </p:cNvPicPr>
                      <p:nvPr/>
                    </p:nvPicPr>
                    <p:blipFill>
                      <a:blip r:embed="rId28"/>
                      <a:srcRect r="-3113"/>
                      <a:stretch>
                        <a:fillRect/>
                      </a:stretch>
                    </p:blipFill>
                    <p:spPr bwMode="auto">
                      <a:xfrm>
                        <a:off x="5091116" y="5085187"/>
                        <a:ext cx="2005920" cy="86328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aphicFrame>
        <p:nvGraphicFramePr>
          <p:cNvPr id="488477" name="Object 29"/>
          <p:cNvGraphicFramePr>
            <a:graphicFrameLocks noChangeAspect="1"/>
          </p:cNvGraphicFramePr>
          <p:nvPr>
            <p:extLst>
              <p:ext uri="{D42A27DB-BD31-4B8C-83A1-F6EECF244321}">
                <p14:modId xmlns:p14="http://schemas.microsoft.com/office/powerpoint/2010/main" val="218590232"/>
              </p:ext>
            </p:extLst>
          </p:nvPr>
        </p:nvGraphicFramePr>
        <p:xfrm>
          <a:off x="5687984" y="1340176"/>
          <a:ext cx="4368456" cy="600624"/>
        </p:xfrm>
        <a:graphic>
          <a:graphicData uri="http://schemas.openxmlformats.org/presentationml/2006/ole">
            <mc:AlternateContent xmlns:mc="http://schemas.openxmlformats.org/markup-compatibility/2006">
              <mc:Choice xmlns:v="urn:schemas-microsoft-com:vml" Requires="v">
                <p:oleObj spid="_x0000_s1056674" name="方程式" r:id="rId29" imgW="2031840" imgH="279360" progId="Equation.3">
                  <p:embed/>
                </p:oleObj>
              </mc:Choice>
              <mc:Fallback>
                <p:oleObj name="方程式" r:id="rId29" imgW="2031840" imgH="279360" progId="Equation.3">
                  <p:embed/>
                  <p:pic>
                    <p:nvPicPr>
                      <p:cNvPr id="0" name=""/>
                      <p:cNvPicPr>
                        <a:picLocks noChangeAspect="1" noChangeArrowheads="1"/>
                      </p:cNvPicPr>
                      <p:nvPr/>
                    </p:nvPicPr>
                    <p:blipFill>
                      <a:blip r:embed="rId30"/>
                      <a:srcRect/>
                      <a:stretch>
                        <a:fillRect/>
                      </a:stretch>
                    </p:blipFill>
                    <p:spPr bwMode="auto">
                      <a:xfrm>
                        <a:off x="5687984" y="1340176"/>
                        <a:ext cx="4368456" cy="600624"/>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sp>
        <p:nvSpPr>
          <p:cNvPr id="488478" name="Line 30"/>
          <p:cNvSpPr>
            <a:spLocks noChangeShapeType="1"/>
          </p:cNvSpPr>
          <p:nvPr/>
        </p:nvSpPr>
        <p:spPr bwMode="auto">
          <a:xfrm flipV="1">
            <a:off x="6744072" y="5275352"/>
            <a:ext cx="252000" cy="425450"/>
          </a:xfrm>
          <a:prstGeom prst="line">
            <a:avLst/>
          </a:prstGeom>
          <a:noFill/>
          <a:ln w="28575">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1532" name="Line 32"/>
          <p:cNvSpPr>
            <a:spLocks noChangeShapeType="1"/>
          </p:cNvSpPr>
          <p:nvPr/>
        </p:nvSpPr>
        <p:spPr bwMode="auto">
          <a:xfrm>
            <a:off x="4327825" y="4814130"/>
            <a:ext cx="1866036"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33" name="Line 33"/>
          <p:cNvSpPr>
            <a:spLocks noChangeShapeType="1"/>
          </p:cNvSpPr>
          <p:nvPr/>
        </p:nvSpPr>
        <p:spPr bwMode="auto">
          <a:xfrm>
            <a:off x="11694605" y="6489718"/>
            <a:ext cx="461010"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30" name="Line 35"/>
          <p:cNvSpPr>
            <a:spLocks noChangeShapeType="1"/>
          </p:cNvSpPr>
          <p:nvPr/>
        </p:nvSpPr>
        <p:spPr bwMode="auto">
          <a:xfrm>
            <a:off x="10787796" y="6473593"/>
            <a:ext cx="86400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31" name="Line 36"/>
          <p:cNvSpPr>
            <a:spLocks noChangeShapeType="1"/>
          </p:cNvSpPr>
          <p:nvPr/>
        </p:nvSpPr>
        <p:spPr bwMode="auto">
          <a:xfrm>
            <a:off x="3191800" y="5090545"/>
            <a:ext cx="1038226"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88487" name="AutoShape 39"/>
          <p:cNvSpPr>
            <a:spLocks noChangeArrowheads="1"/>
          </p:cNvSpPr>
          <p:nvPr/>
        </p:nvSpPr>
        <p:spPr bwMode="auto">
          <a:xfrm>
            <a:off x="4522490" y="5462552"/>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8" name="投影片編號版面配置區 7"/>
          <p:cNvSpPr>
            <a:spLocks noGrp="1"/>
          </p:cNvSpPr>
          <p:nvPr>
            <p:ph type="sldNum" sz="quarter" idx="10"/>
          </p:nvPr>
        </p:nvSpPr>
        <p:spPr/>
        <p:txBody>
          <a:bodyPr/>
          <a:lstStyle/>
          <a:p>
            <a:pPr>
              <a:defRPr/>
            </a:pPr>
            <a:fld id="{F4C3976D-8D47-445A-BD61-2F2C1E2596C6}" type="slidenum">
              <a:rPr lang="en-US" altLang="zh-TW" smtClean="0"/>
              <a:pPr>
                <a:defRPr/>
              </a:pPr>
              <a:t>24</a:t>
            </a:fld>
            <a:endParaRPr lang="en-US" altLang="zh-TW" dirty="0"/>
          </a:p>
        </p:txBody>
      </p:sp>
      <p:sp>
        <p:nvSpPr>
          <p:cNvPr id="38" name="Text Box 45"/>
          <p:cNvSpPr txBox="1">
            <a:spLocks noChangeArrowheads="1"/>
          </p:cNvSpPr>
          <p:nvPr/>
        </p:nvSpPr>
        <p:spPr bwMode="auto">
          <a:xfrm>
            <a:off x="1748662" y="1412926"/>
            <a:ext cx="53091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700" dirty="0"/>
              <a:t>let</a:t>
            </a:r>
          </a:p>
        </p:txBody>
      </p:sp>
      <p:sp>
        <p:nvSpPr>
          <p:cNvPr id="39" name="AutoShape 39"/>
          <p:cNvSpPr>
            <a:spLocks noChangeArrowheads="1"/>
          </p:cNvSpPr>
          <p:nvPr/>
        </p:nvSpPr>
        <p:spPr bwMode="auto">
          <a:xfrm>
            <a:off x="1919536" y="3234184"/>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40" name="AutoShape 39"/>
          <p:cNvSpPr>
            <a:spLocks noChangeArrowheads="1"/>
          </p:cNvSpPr>
          <p:nvPr/>
        </p:nvSpPr>
        <p:spPr bwMode="auto">
          <a:xfrm>
            <a:off x="1919536" y="4476795"/>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41" name="AutoShape 39"/>
          <p:cNvSpPr>
            <a:spLocks noChangeArrowheads="1"/>
          </p:cNvSpPr>
          <p:nvPr/>
        </p:nvSpPr>
        <p:spPr bwMode="auto">
          <a:xfrm>
            <a:off x="2080121" y="5476374"/>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aphicFrame>
        <p:nvGraphicFramePr>
          <p:cNvPr id="2" name="物件 1"/>
          <p:cNvGraphicFramePr>
            <a:graphicFrameLocks noChangeAspect="1"/>
          </p:cNvGraphicFramePr>
          <p:nvPr>
            <p:extLst>
              <p:ext uri="{D42A27DB-BD31-4B8C-83A1-F6EECF244321}">
                <p14:modId xmlns:p14="http://schemas.microsoft.com/office/powerpoint/2010/main" val="2936931006"/>
              </p:ext>
            </p:extLst>
          </p:nvPr>
        </p:nvGraphicFramePr>
        <p:xfrm>
          <a:off x="3763487" y="1405588"/>
          <a:ext cx="1993050" cy="545670"/>
        </p:xfrm>
        <a:graphic>
          <a:graphicData uri="http://schemas.openxmlformats.org/presentationml/2006/ole">
            <mc:AlternateContent xmlns:mc="http://schemas.openxmlformats.org/markup-compatibility/2006">
              <mc:Choice xmlns:v="urn:schemas-microsoft-com:vml" Requires="v">
                <p:oleObj spid="_x0000_s1056675" name="方程式" r:id="rId31" imgW="927000" imgH="253800" progId="Equation.3">
                  <p:embed/>
                </p:oleObj>
              </mc:Choice>
              <mc:Fallback>
                <p:oleObj name="方程式" r:id="rId31" imgW="927000" imgH="253800" progId="Equation.3">
                  <p:embed/>
                  <p:pic>
                    <p:nvPicPr>
                      <p:cNvPr id="0" name=""/>
                      <p:cNvPicPr>
                        <a:picLocks noChangeArrowheads="1"/>
                      </p:cNvPicPr>
                      <p:nvPr/>
                    </p:nvPicPr>
                    <p:blipFill>
                      <a:blip r:embed="rId32"/>
                      <a:srcRect r="-3172"/>
                      <a:stretch>
                        <a:fillRect/>
                      </a:stretch>
                    </p:blipFill>
                    <p:spPr bwMode="auto">
                      <a:xfrm>
                        <a:off x="3763487" y="1405588"/>
                        <a:ext cx="1993050" cy="545670"/>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 name="Text Box 45"/>
          <p:cNvSpPr txBox="1">
            <a:spLocks noChangeArrowheads="1"/>
          </p:cNvSpPr>
          <p:nvPr/>
        </p:nvSpPr>
        <p:spPr bwMode="auto">
          <a:xfrm>
            <a:off x="6221486" y="2222000"/>
            <a:ext cx="47320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700" dirty="0"/>
              <a:t>or</a:t>
            </a:r>
          </a:p>
        </p:txBody>
      </p:sp>
      <p:cxnSp>
        <p:nvCxnSpPr>
          <p:cNvPr id="46" name="直線接點 45"/>
          <p:cNvCxnSpPr/>
          <p:nvPr/>
        </p:nvCxnSpPr>
        <p:spPr bwMode="auto">
          <a:xfrm>
            <a:off x="6348680" y="5985361"/>
            <a:ext cx="5868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cxnSp>
        <p:nvCxnSpPr>
          <p:cNvPr id="48" name="直線接點 47"/>
          <p:cNvCxnSpPr/>
          <p:nvPr/>
        </p:nvCxnSpPr>
        <p:spPr bwMode="auto">
          <a:xfrm>
            <a:off x="6348680" y="5985360"/>
            <a:ext cx="0" cy="684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49" name="AutoShape 39"/>
          <p:cNvSpPr>
            <a:spLocks noChangeArrowheads="1"/>
          </p:cNvSpPr>
          <p:nvPr/>
        </p:nvSpPr>
        <p:spPr bwMode="auto">
          <a:xfrm>
            <a:off x="1828998" y="2420888"/>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52" name="動作按鈕: 返回 51">
            <a:hlinkClick r:id="" action="ppaction://hlinkshowjump?jump=lastslideviewed" highlightClick="1"/>
          </p:cNvPr>
          <p:cNvSpPr>
            <a:spLocks noChangeAspect="1"/>
          </p:cNvSpPr>
          <p:nvPr/>
        </p:nvSpPr>
        <p:spPr bwMode="auto">
          <a:xfrm>
            <a:off x="4545956" y="3094287"/>
            <a:ext cx="180000" cy="180000"/>
          </a:xfrm>
          <a:prstGeom prst="actionButtonReturn">
            <a:avLst/>
          </a:prstGeom>
          <a:solidFill>
            <a:srgbClr val="CC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53" name="動作按鈕: 上一項 52">
            <a:hlinkClick r:id="rId33" action="ppaction://hlinksldjump" highlightClick="1"/>
          </p:cNvPr>
          <p:cNvSpPr>
            <a:spLocks noChangeAspect="1"/>
          </p:cNvSpPr>
          <p:nvPr/>
        </p:nvSpPr>
        <p:spPr bwMode="auto">
          <a:xfrm>
            <a:off x="1441773" y="2697502"/>
            <a:ext cx="180000" cy="180000"/>
          </a:xfrm>
          <a:prstGeom prst="actionButtonBackPrevious">
            <a:avLst/>
          </a:prstGeom>
          <a:solidFill>
            <a:srgbClr val="3366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54" name="Text Box 17"/>
          <p:cNvSpPr txBox="1">
            <a:spLocks noChangeArrowheads="1"/>
          </p:cNvSpPr>
          <p:nvPr/>
        </p:nvSpPr>
        <p:spPr bwMode="auto">
          <a:xfrm>
            <a:off x="1199456" y="3615408"/>
            <a:ext cx="74292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integrating both two sides of PDE (using Green’s theorem)</a:t>
            </a:r>
            <a:endParaRPr lang="en-US" altLang="zh-TW" i="1" dirty="0">
              <a:solidFill>
                <a:srgbClr val="0000CC"/>
              </a:solidFill>
            </a:endParaRPr>
          </a:p>
        </p:txBody>
      </p:sp>
      <p:grpSp>
        <p:nvGrpSpPr>
          <p:cNvPr id="10" name="群組 9"/>
          <p:cNvGrpSpPr/>
          <p:nvPr/>
        </p:nvGrpSpPr>
        <p:grpSpPr>
          <a:xfrm>
            <a:off x="9047883" y="3822614"/>
            <a:ext cx="864096" cy="807000"/>
            <a:chOff x="7760867" y="3822614"/>
            <a:chExt cx="864096" cy="807000"/>
          </a:xfrm>
        </p:grpSpPr>
        <p:sp>
          <p:nvSpPr>
            <p:cNvPr id="5" name="橢圓 4"/>
            <p:cNvSpPr/>
            <p:nvPr/>
          </p:nvSpPr>
          <p:spPr bwMode="auto">
            <a:xfrm>
              <a:off x="7760867" y="3822614"/>
              <a:ext cx="864096" cy="807000"/>
            </a:xfrm>
            <a:prstGeom prst="ellipse">
              <a:avLst/>
            </a:prstGeom>
            <a:noFill/>
            <a:ln w="28575" cap="flat" cmpd="sng" algn="ctr">
              <a:solidFill>
                <a:srgbClr val="C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6" name="橢圓 5"/>
            <p:cNvSpPr/>
            <p:nvPr/>
          </p:nvSpPr>
          <p:spPr bwMode="auto">
            <a:xfrm>
              <a:off x="7760867" y="4053216"/>
              <a:ext cx="864096" cy="241300"/>
            </a:xfrm>
            <a:prstGeom prst="ellipse">
              <a:avLst/>
            </a:prstGeom>
            <a:noFill/>
            <a:ln w="19050" cap="flat" cmpd="sng" algn="ctr">
              <a:solidFill>
                <a:srgbClr val="C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pSp>
      <p:sp>
        <p:nvSpPr>
          <p:cNvPr id="55" name="Text Box 45"/>
          <p:cNvSpPr txBox="1">
            <a:spLocks noChangeArrowheads="1"/>
          </p:cNvSpPr>
          <p:nvPr/>
        </p:nvSpPr>
        <p:spPr bwMode="auto">
          <a:xfrm>
            <a:off x="1127448" y="2276872"/>
            <a:ext cx="6703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000" dirty="0"/>
              <a:t>PDE</a:t>
            </a:r>
          </a:p>
        </p:txBody>
      </p:sp>
      <p:sp>
        <p:nvSpPr>
          <p:cNvPr id="56" name="Text Box 45"/>
          <p:cNvSpPr txBox="1">
            <a:spLocks noChangeArrowheads="1"/>
          </p:cNvSpPr>
          <p:nvPr/>
        </p:nvSpPr>
        <p:spPr bwMode="auto">
          <a:xfrm>
            <a:off x="4678244" y="2708920"/>
            <a:ext cx="2364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000" dirty="0">
                <a:solidFill>
                  <a:srgbClr val="0000CC"/>
                </a:solidFill>
              </a:rPr>
              <a:t>(spherical symmetry)</a:t>
            </a:r>
          </a:p>
        </p:txBody>
      </p:sp>
      <p:sp>
        <p:nvSpPr>
          <p:cNvPr id="57" name="Text Box 17"/>
          <p:cNvSpPr txBox="1">
            <a:spLocks noChangeArrowheads="1"/>
          </p:cNvSpPr>
          <p:nvPr/>
        </p:nvSpPr>
        <p:spPr bwMode="auto">
          <a:xfrm>
            <a:off x="7001486" y="5540423"/>
            <a:ext cx="1124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1800" dirty="0">
                <a:solidFill>
                  <a:srgbClr val="0000CC"/>
                </a:solidFill>
              </a:rPr>
              <a:t>(take </a:t>
            </a:r>
            <a:r>
              <a:rPr lang="en-US" altLang="zh-TW" sz="1800" i="1" dirty="0">
                <a:solidFill>
                  <a:srgbClr val="0000CC"/>
                </a:solidFill>
              </a:rPr>
              <a:t>B</a:t>
            </a:r>
            <a:r>
              <a:rPr lang="en-US" altLang="zh-TW" sz="1800" dirty="0">
                <a:solidFill>
                  <a:srgbClr val="0000CC"/>
                </a:solidFill>
                <a:latin typeface="Symbol" panose="05050102010706020507" pitchFamily="18" charset="2"/>
              </a:rPr>
              <a:t>=</a:t>
            </a:r>
            <a:r>
              <a:rPr lang="en-US" altLang="zh-TW" sz="1800" dirty="0">
                <a:solidFill>
                  <a:srgbClr val="0000CC"/>
                </a:solidFill>
              </a:rPr>
              <a:t>0)</a:t>
            </a:r>
            <a:endParaRPr lang="en-US" altLang="zh-TW" sz="1800" i="1" dirty="0">
              <a:solidFill>
                <a:srgbClr val="0000CC"/>
              </a:solidFill>
            </a:endParaRPr>
          </a:p>
        </p:txBody>
      </p:sp>
      <p:sp>
        <p:nvSpPr>
          <p:cNvPr id="58" name="Text Box 17"/>
          <p:cNvSpPr txBox="1">
            <a:spLocks noChangeArrowheads="1"/>
          </p:cNvSpPr>
          <p:nvPr/>
        </p:nvSpPr>
        <p:spPr bwMode="auto">
          <a:xfrm>
            <a:off x="7517969" y="3951545"/>
            <a:ext cx="856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solidFill>
                  <a:srgbClr val="C00000"/>
                </a:solidFill>
              </a:rPr>
              <a:t>(</a:t>
            </a:r>
            <a:r>
              <a:rPr lang="en-US" altLang="zh-TW" sz="2000" b="1" dirty="0">
                <a:solidFill>
                  <a:srgbClr val="C00000"/>
                </a:solidFill>
              </a:rPr>
              <a:t>n</a:t>
            </a:r>
            <a:r>
              <a:rPr lang="en-US" altLang="zh-TW" sz="2000" dirty="0">
                <a:solidFill>
                  <a:srgbClr val="C00000"/>
                </a:solidFill>
                <a:latin typeface="Symbol" panose="05050102010706020507" pitchFamily="18" charset="2"/>
              </a:rPr>
              <a:t>=</a:t>
            </a:r>
            <a:r>
              <a:rPr lang="en-US" altLang="zh-TW" sz="2000" b="1" dirty="0" err="1">
                <a:solidFill>
                  <a:srgbClr val="C00000"/>
                </a:solidFill>
              </a:rPr>
              <a:t>e</a:t>
            </a:r>
            <a:r>
              <a:rPr lang="en-US" altLang="zh-TW" sz="2000" i="1" baseline="-25000" dirty="0" err="1">
                <a:solidFill>
                  <a:srgbClr val="C00000"/>
                </a:solidFill>
              </a:rPr>
              <a:t>R</a:t>
            </a:r>
            <a:r>
              <a:rPr lang="en-US" altLang="zh-TW" sz="2000" dirty="0">
                <a:solidFill>
                  <a:srgbClr val="C00000"/>
                </a:solidFill>
              </a:rPr>
              <a:t>)</a:t>
            </a:r>
            <a:endParaRPr lang="en-US" altLang="zh-TW" sz="2000" i="1" dirty="0">
              <a:solidFill>
                <a:srgbClr val="C00000"/>
              </a:solidFill>
            </a:endParaRPr>
          </a:p>
        </p:txBody>
      </p:sp>
    </p:spTree>
    <p:extLst>
      <p:ext uri="{BB962C8B-B14F-4D97-AF65-F5344CB8AC3E}">
        <p14:creationId xmlns:p14="http://schemas.microsoft.com/office/powerpoint/2010/main" val="275225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21525"/>
                                        </p:tgtEl>
                                        <p:attrNameLst>
                                          <p:attrName>style.visibility</p:attrName>
                                        </p:attrNameLst>
                                      </p:cBhvr>
                                      <p:to>
                                        <p:strVal val="visible"/>
                                      </p:to>
                                    </p:set>
                                    <p:animEffect transition="in" filter="wipe(left)">
                                      <p:cBhvr>
                                        <p:cTn id="7" dur="500"/>
                                        <p:tgtEl>
                                          <p:spTgt spid="21525"/>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488466"/>
                                        </p:tgtEl>
                                        <p:attrNameLst>
                                          <p:attrName>style.visibility</p:attrName>
                                        </p:attrNameLst>
                                      </p:cBhvr>
                                      <p:to>
                                        <p:strVal val="visible"/>
                                      </p:to>
                                    </p:set>
                                    <p:animEffect transition="in" filter="wipe(left)">
                                      <p:cBhvr>
                                        <p:cTn id="11" dur="750"/>
                                        <p:tgtEl>
                                          <p:spTgt spid="48846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1522"/>
                                        </p:tgtEl>
                                        <p:attrNameLst>
                                          <p:attrName>style.visibility</p:attrName>
                                        </p:attrNameLst>
                                      </p:cBhvr>
                                      <p:to>
                                        <p:strVal val="visible"/>
                                      </p:to>
                                    </p:set>
                                    <p:animEffect transition="in" filter="wipe(left)">
                                      <p:cBhvr>
                                        <p:cTn id="16" dur="500"/>
                                        <p:tgtEl>
                                          <p:spTgt spid="215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88467"/>
                                        </p:tgtEl>
                                        <p:attrNameLst>
                                          <p:attrName>style.visibility</p:attrName>
                                        </p:attrNameLst>
                                      </p:cBhvr>
                                      <p:to>
                                        <p:strVal val="visible"/>
                                      </p:to>
                                    </p:set>
                                    <p:animEffect transition="in" filter="wipe(left)">
                                      <p:cBhvr>
                                        <p:cTn id="25" dur="750"/>
                                        <p:tgtEl>
                                          <p:spTgt spid="48846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9"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0-#ppt_w/2"/>
                                          </p:val>
                                        </p:tav>
                                        <p:tav tm="100000">
                                          <p:val>
                                            <p:strVal val="#ppt_x"/>
                                          </p:val>
                                        </p:tav>
                                      </p:tavLst>
                                    </p:anim>
                                    <p:anim calcmode="lin" valueType="num">
                                      <p:cBhvr additive="base">
                                        <p:cTn id="31"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left)">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88477"/>
                                        </p:tgtEl>
                                        <p:attrNameLst>
                                          <p:attrName>style.visibility</p:attrName>
                                        </p:attrNameLst>
                                      </p:cBhvr>
                                      <p:to>
                                        <p:strVal val="visible"/>
                                      </p:to>
                                    </p:set>
                                    <p:animEffect transition="in" filter="wipe(left)">
                                      <p:cBhvr>
                                        <p:cTn id="46" dur="500"/>
                                        <p:tgtEl>
                                          <p:spTgt spid="48847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left)">
                                      <p:cBhvr>
                                        <p:cTn id="51" dur="500"/>
                                        <p:tgtEl>
                                          <p:spTgt spid="55"/>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wipe(left)">
                                      <p:cBhvr>
                                        <p:cTn id="55" dur="500"/>
                                        <p:tgtEl>
                                          <p:spTgt spid="49"/>
                                        </p:tgtEl>
                                      </p:cBhvr>
                                    </p:animEffect>
                                  </p:childTnLst>
                                </p:cTn>
                              </p:par>
                            </p:childTnLst>
                          </p:cTn>
                        </p:par>
                        <p:par>
                          <p:cTn id="56" fill="hold">
                            <p:stCondLst>
                              <p:cond delay="1000"/>
                            </p:stCondLst>
                            <p:childTnLst>
                              <p:par>
                                <p:cTn id="57" presetID="22" presetClass="entr" presetSubtype="2"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ipe(right)">
                                      <p:cBhvr>
                                        <p:cTn id="59" dur="500"/>
                                        <p:tgtEl>
                                          <p:spTgt spid="5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488468"/>
                                        </p:tgtEl>
                                        <p:attrNameLst>
                                          <p:attrName>style.visibility</p:attrName>
                                        </p:attrNameLst>
                                      </p:cBhvr>
                                      <p:to>
                                        <p:strVal val="visible"/>
                                      </p:to>
                                    </p:set>
                                    <p:animEffect transition="in" filter="wipe(left)">
                                      <p:cBhvr>
                                        <p:cTn id="64" dur="500"/>
                                        <p:tgtEl>
                                          <p:spTgt spid="48846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wipe(left)">
                                      <p:cBhvr>
                                        <p:cTn id="69" dur="500"/>
                                        <p:tgtEl>
                                          <p:spTgt spid="5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left)">
                                      <p:cBhvr>
                                        <p:cTn id="74" dur="500"/>
                                        <p:tgtEl>
                                          <p:spTgt spid="45"/>
                                        </p:tgtEl>
                                      </p:cBhvr>
                                    </p:animEffect>
                                  </p:childTnLst>
                                </p:cTn>
                              </p:par>
                            </p:childTnLst>
                          </p:cTn>
                        </p:par>
                        <p:par>
                          <p:cTn id="75" fill="hold">
                            <p:stCondLst>
                              <p:cond delay="500"/>
                            </p:stCondLst>
                            <p:childTnLst>
                              <p:par>
                                <p:cTn id="76" presetID="22" presetClass="entr" presetSubtype="8" fill="hold" nodeType="afterEffect">
                                  <p:stCondLst>
                                    <p:cond delay="0"/>
                                  </p:stCondLst>
                                  <p:childTnLst>
                                    <p:set>
                                      <p:cBhvr>
                                        <p:cTn id="77" dur="1" fill="hold">
                                          <p:stCondLst>
                                            <p:cond delay="0"/>
                                          </p:stCondLst>
                                        </p:cTn>
                                        <p:tgtEl>
                                          <p:spTgt spid="488470"/>
                                        </p:tgtEl>
                                        <p:attrNameLst>
                                          <p:attrName>style.visibility</p:attrName>
                                        </p:attrNameLst>
                                      </p:cBhvr>
                                      <p:to>
                                        <p:strVal val="visible"/>
                                      </p:to>
                                    </p:set>
                                    <p:animEffect transition="in" filter="wipe(left)">
                                      <p:cBhvr>
                                        <p:cTn id="78" dur="500"/>
                                        <p:tgtEl>
                                          <p:spTgt spid="48847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wipe(left)">
                                      <p:cBhvr>
                                        <p:cTn id="83" dur="500"/>
                                        <p:tgtEl>
                                          <p:spTgt spid="39"/>
                                        </p:tgtEl>
                                      </p:cBhvr>
                                    </p:animEffect>
                                  </p:childTnLst>
                                </p:cTn>
                              </p:par>
                            </p:childTnLst>
                          </p:cTn>
                        </p:par>
                        <p:par>
                          <p:cTn id="84" fill="hold">
                            <p:stCondLst>
                              <p:cond delay="500"/>
                            </p:stCondLst>
                            <p:childTnLst>
                              <p:par>
                                <p:cTn id="85" presetID="22" presetClass="entr" presetSubtype="8" fill="hold" nodeType="afterEffect">
                                  <p:stCondLst>
                                    <p:cond delay="0"/>
                                  </p:stCondLst>
                                  <p:childTnLst>
                                    <p:set>
                                      <p:cBhvr>
                                        <p:cTn id="86" dur="1" fill="hold">
                                          <p:stCondLst>
                                            <p:cond delay="0"/>
                                          </p:stCondLst>
                                        </p:cTn>
                                        <p:tgtEl>
                                          <p:spTgt spid="488469"/>
                                        </p:tgtEl>
                                        <p:attrNameLst>
                                          <p:attrName>style.visibility</p:attrName>
                                        </p:attrNameLst>
                                      </p:cBhvr>
                                      <p:to>
                                        <p:strVal val="visible"/>
                                      </p:to>
                                    </p:set>
                                    <p:animEffect transition="in" filter="wipe(left)">
                                      <p:cBhvr>
                                        <p:cTn id="87" dur="500"/>
                                        <p:tgtEl>
                                          <p:spTgt spid="488469"/>
                                        </p:tgtEl>
                                      </p:cBhvr>
                                    </p:animEffect>
                                  </p:childTnLst>
                                </p:cTn>
                              </p:par>
                            </p:childTnLst>
                          </p:cTn>
                        </p:par>
                        <p:par>
                          <p:cTn id="88" fill="hold">
                            <p:stCondLst>
                              <p:cond delay="1000"/>
                            </p:stCondLst>
                            <p:childTnLst>
                              <p:par>
                                <p:cTn id="89" presetID="22" presetClass="entr" presetSubtype="4" fill="hold" grpId="0" nodeType="after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wipe(down)">
                                      <p:cBhvr>
                                        <p:cTn id="91" dur="500"/>
                                        <p:tgtEl>
                                          <p:spTgt spid="52"/>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wipe(left)">
                                      <p:cBhvr>
                                        <p:cTn id="96" dur="500"/>
                                        <p:tgtEl>
                                          <p:spTgt spid="54"/>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488486"/>
                                        </p:tgtEl>
                                        <p:attrNameLst>
                                          <p:attrName>style.visibility</p:attrName>
                                        </p:attrNameLst>
                                      </p:cBhvr>
                                      <p:to>
                                        <p:strVal val="visible"/>
                                      </p:to>
                                    </p:set>
                                    <p:animEffect transition="in" filter="wipe(left)">
                                      <p:cBhvr>
                                        <p:cTn id="101" dur="500"/>
                                        <p:tgtEl>
                                          <p:spTgt spid="488486"/>
                                        </p:tgtEl>
                                      </p:cBhvr>
                                    </p:animEffect>
                                  </p:childTnLst>
                                </p:cTn>
                              </p:par>
                            </p:childTnLst>
                          </p:cTn>
                        </p:par>
                        <p:par>
                          <p:cTn id="102" fill="hold">
                            <p:stCondLst>
                              <p:cond delay="500"/>
                            </p:stCondLst>
                            <p:childTnLst>
                              <p:par>
                                <p:cTn id="103" presetID="22" presetClass="entr" presetSubtype="8" fill="hold" nodeType="afterEffect">
                                  <p:stCondLst>
                                    <p:cond delay="0"/>
                                  </p:stCondLst>
                                  <p:childTnLst>
                                    <p:set>
                                      <p:cBhvr>
                                        <p:cTn id="104" dur="1" fill="hold">
                                          <p:stCondLst>
                                            <p:cond delay="0"/>
                                          </p:stCondLst>
                                        </p:cTn>
                                        <p:tgtEl>
                                          <p:spTgt spid="488485"/>
                                        </p:tgtEl>
                                        <p:attrNameLst>
                                          <p:attrName>style.visibility</p:attrName>
                                        </p:attrNameLst>
                                      </p:cBhvr>
                                      <p:to>
                                        <p:strVal val="visible"/>
                                      </p:to>
                                    </p:set>
                                    <p:animEffect transition="in" filter="wipe(left)">
                                      <p:cBhvr>
                                        <p:cTn id="105" dur="500"/>
                                        <p:tgtEl>
                                          <p:spTgt spid="488485"/>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nodeType="clickEffect">
                                  <p:stCondLst>
                                    <p:cond delay="0"/>
                                  </p:stCondLst>
                                  <p:childTnLst>
                                    <p:set>
                                      <p:cBhvr>
                                        <p:cTn id="109" dur="1" fill="hold">
                                          <p:stCondLst>
                                            <p:cond delay="0"/>
                                          </p:stCondLst>
                                        </p:cTn>
                                        <p:tgtEl>
                                          <p:spTgt spid="10"/>
                                        </p:tgtEl>
                                        <p:attrNameLst>
                                          <p:attrName>style.visibility</p:attrName>
                                        </p:attrNameLst>
                                      </p:cBhvr>
                                      <p:to>
                                        <p:strVal val="visible"/>
                                      </p:to>
                                    </p:set>
                                    <p:animEffect transition="in" filter="wipe(down)">
                                      <p:cBhvr>
                                        <p:cTn id="110" dur="500"/>
                                        <p:tgtEl>
                                          <p:spTgt spid="10"/>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58"/>
                                        </p:tgtEl>
                                        <p:attrNameLst>
                                          <p:attrName>style.visibility</p:attrName>
                                        </p:attrNameLst>
                                      </p:cBhvr>
                                      <p:to>
                                        <p:strVal val="visible"/>
                                      </p:to>
                                    </p:set>
                                    <p:animEffect transition="in" filter="wipe(left)">
                                      <p:cBhvr>
                                        <p:cTn id="115" dur="500"/>
                                        <p:tgtEl>
                                          <p:spTgt spid="58"/>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wipe(left)">
                                      <p:cBhvr>
                                        <p:cTn id="120" dur="500"/>
                                        <p:tgtEl>
                                          <p:spTgt spid="40"/>
                                        </p:tgtEl>
                                      </p:cBhvr>
                                    </p:animEffect>
                                  </p:childTnLst>
                                </p:cTn>
                              </p:par>
                            </p:childTnLst>
                          </p:cTn>
                        </p:par>
                        <p:par>
                          <p:cTn id="121" fill="hold">
                            <p:stCondLst>
                              <p:cond delay="500"/>
                            </p:stCondLst>
                            <p:childTnLst>
                              <p:par>
                                <p:cTn id="122" presetID="22" presetClass="entr" presetSubtype="8" fill="hold" nodeType="afterEffect">
                                  <p:stCondLst>
                                    <p:cond delay="0"/>
                                  </p:stCondLst>
                                  <p:childTnLst>
                                    <p:set>
                                      <p:cBhvr>
                                        <p:cTn id="123" dur="1" fill="hold">
                                          <p:stCondLst>
                                            <p:cond delay="0"/>
                                          </p:stCondLst>
                                        </p:cTn>
                                        <p:tgtEl>
                                          <p:spTgt spid="488474"/>
                                        </p:tgtEl>
                                        <p:attrNameLst>
                                          <p:attrName>style.visibility</p:attrName>
                                        </p:attrNameLst>
                                      </p:cBhvr>
                                      <p:to>
                                        <p:strVal val="visible"/>
                                      </p:to>
                                    </p:set>
                                    <p:animEffect transition="in" filter="wipe(left)">
                                      <p:cBhvr>
                                        <p:cTn id="124" dur="500"/>
                                        <p:tgtEl>
                                          <p:spTgt spid="488474"/>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21532"/>
                                        </p:tgtEl>
                                        <p:attrNameLst>
                                          <p:attrName>style.visibility</p:attrName>
                                        </p:attrNameLst>
                                      </p:cBhvr>
                                      <p:to>
                                        <p:strVal val="visible"/>
                                      </p:to>
                                    </p:set>
                                    <p:animEffect transition="in" filter="wipe(left)">
                                      <p:cBhvr>
                                        <p:cTn id="129" dur="500"/>
                                        <p:tgtEl>
                                          <p:spTgt spid="21532"/>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1533"/>
                                        </p:tgtEl>
                                        <p:attrNameLst>
                                          <p:attrName>style.visibility</p:attrName>
                                        </p:attrNameLst>
                                      </p:cBhvr>
                                      <p:to>
                                        <p:strVal val="visible"/>
                                      </p:to>
                                    </p:set>
                                    <p:animEffect transition="in" filter="wipe(left)">
                                      <p:cBhvr>
                                        <p:cTn id="133" dur="500"/>
                                        <p:tgtEl>
                                          <p:spTgt spid="21533"/>
                                        </p:tgtEl>
                                      </p:cBhvr>
                                    </p:animEffect>
                                  </p:childTnLst>
                                </p:cTn>
                              </p:par>
                            </p:childTnLst>
                          </p:cTn>
                        </p:par>
                        <p:par>
                          <p:cTn id="134" fill="hold">
                            <p:stCondLst>
                              <p:cond delay="1000"/>
                            </p:stCondLst>
                            <p:childTnLst>
                              <p:par>
                                <p:cTn id="135" presetID="22" presetClass="entr" presetSubtype="8" fill="hold" grpId="0" nodeType="afterEffect">
                                  <p:stCondLst>
                                    <p:cond delay="0"/>
                                  </p:stCondLst>
                                  <p:childTnLst>
                                    <p:set>
                                      <p:cBhvr>
                                        <p:cTn id="136" dur="1" fill="hold">
                                          <p:stCondLst>
                                            <p:cond delay="0"/>
                                          </p:stCondLst>
                                        </p:cTn>
                                        <p:tgtEl>
                                          <p:spTgt spid="21530"/>
                                        </p:tgtEl>
                                        <p:attrNameLst>
                                          <p:attrName>style.visibility</p:attrName>
                                        </p:attrNameLst>
                                      </p:cBhvr>
                                      <p:to>
                                        <p:strVal val="visible"/>
                                      </p:to>
                                    </p:set>
                                    <p:animEffect transition="in" filter="wipe(left)">
                                      <p:cBhvr>
                                        <p:cTn id="137" dur="500"/>
                                        <p:tgtEl>
                                          <p:spTgt spid="21530"/>
                                        </p:tgtEl>
                                      </p:cBhvr>
                                    </p:animEffect>
                                  </p:childTnLst>
                                </p:cTn>
                              </p:par>
                            </p:childTnLst>
                          </p:cTn>
                        </p:par>
                        <p:par>
                          <p:cTn id="138" fill="hold">
                            <p:stCondLst>
                              <p:cond delay="1500"/>
                            </p:stCondLst>
                            <p:childTnLst>
                              <p:par>
                                <p:cTn id="139" presetID="22" presetClass="entr" presetSubtype="8" fill="hold" grpId="0" nodeType="afterEffect">
                                  <p:stCondLst>
                                    <p:cond delay="0"/>
                                  </p:stCondLst>
                                  <p:childTnLst>
                                    <p:set>
                                      <p:cBhvr>
                                        <p:cTn id="140" dur="1" fill="hold">
                                          <p:stCondLst>
                                            <p:cond delay="0"/>
                                          </p:stCondLst>
                                        </p:cTn>
                                        <p:tgtEl>
                                          <p:spTgt spid="21531"/>
                                        </p:tgtEl>
                                        <p:attrNameLst>
                                          <p:attrName>style.visibility</p:attrName>
                                        </p:attrNameLst>
                                      </p:cBhvr>
                                      <p:to>
                                        <p:strVal val="visible"/>
                                      </p:to>
                                    </p:set>
                                    <p:animEffect transition="in" filter="wipe(left)">
                                      <p:cBhvr>
                                        <p:cTn id="141" dur="500"/>
                                        <p:tgtEl>
                                          <p:spTgt spid="21531"/>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41"/>
                                        </p:tgtEl>
                                        <p:attrNameLst>
                                          <p:attrName>style.visibility</p:attrName>
                                        </p:attrNameLst>
                                      </p:cBhvr>
                                      <p:to>
                                        <p:strVal val="visible"/>
                                      </p:to>
                                    </p:set>
                                    <p:animEffect transition="in" filter="wipe(left)">
                                      <p:cBhvr>
                                        <p:cTn id="146" dur="500"/>
                                        <p:tgtEl>
                                          <p:spTgt spid="41"/>
                                        </p:tgtEl>
                                      </p:cBhvr>
                                    </p:animEffect>
                                  </p:childTnLst>
                                </p:cTn>
                              </p:par>
                            </p:childTnLst>
                          </p:cTn>
                        </p:par>
                        <p:par>
                          <p:cTn id="147" fill="hold">
                            <p:stCondLst>
                              <p:cond delay="500"/>
                            </p:stCondLst>
                            <p:childTnLst>
                              <p:par>
                                <p:cTn id="148" presetID="22" presetClass="entr" presetSubtype="8" fill="hold" nodeType="afterEffect">
                                  <p:stCondLst>
                                    <p:cond delay="0"/>
                                  </p:stCondLst>
                                  <p:childTnLst>
                                    <p:set>
                                      <p:cBhvr>
                                        <p:cTn id="149" dur="1" fill="hold">
                                          <p:stCondLst>
                                            <p:cond delay="0"/>
                                          </p:stCondLst>
                                        </p:cTn>
                                        <p:tgtEl>
                                          <p:spTgt spid="488475"/>
                                        </p:tgtEl>
                                        <p:attrNameLst>
                                          <p:attrName>style.visibility</p:attrName>
                                        </p:attrNameLst>
                                      </p:cBhvr>
                                      <p:to>
                                        <p:strVal val="visible"/>
                                      </p:to>
                                    </p:set>
                                    <p:animEffect transition="in" filter="wipe(left)">
                                      <p:cBhvr>
                                        <p:cTn id="150" dur="500"/>
                                        <p:tgtEl>
                                          <p:spTgt spid="488475"/>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488487"/>
                                        </p:tgtEl>
                                        <p:attrNameLst>
                                          <p:attrName>style.visibility</p:attrName>
                                        </p:attrNameLst>
                                      </p:cBhvr>
                                      <p:to>
                                        <p:strVal val="visible"/>
                                      </p:to>
                                    </p:set>
                                    <p:animEffect transition="in" filter="wipe(left)">
                                      <p:cBhvr>
                                        <p:cTn id="155" dur="500"/>
                                        <p:tgtEl>
                                          <p:spTgt spid="488487"/>
                                        </p:tgtEl>
                                      </p:cBhvr>
                                    </p:animEffect>
                                  </p:childTnLst>
                                </p:cTn>
                              </p:par>
                            </p:childTnLst>
                          </p:cTn>
                        </p:par>
                        <p:par>
                          <p:cTn id="156" fill="hold">
                            <p:stCondLst>
                              <p:cond delay="500"/>
                            </p:stCondLst>
                            <p:childTnLst>
                              <p:par>
                                <p:cTn id="157" presetID="22" presetClass="entr" presetSubtype="8" fill="hold" nodeType="afterEffect">
                                  <p:stCondLst>
                                    <p:cond delay="0"/>
                                  </p:stCondLst>
                                  <p:childTnLst>
                                    <p:set>
                                      <p:cBhvr>
                                        <p:cTn id="158" dur="1" fill="hold">
                                          <p:stCondLst>
                                            <p:cond delay="0"/>
                                          </p:stCondLst>
                                        </p:cTn>
                                        <p:tgtEl>
                                          <p:spTgt spid="488476"/>
                                        </p:tgtEl>
                                        <p:attrNameLst>
                                          <p:attrName>style.visibility</p:attrName>
                                        </p:attrNameLst>
                                      </p:cBhvr>
                                      <p:to>
                                        <p:strVal val="visible"/>
                                      </p:to>
                                    </p:set>
                                    <p:animEffect transition="in" filter="wipe(left)">
                                      <p:cBhvr>
                                        <p:cTn id="159" dur="500"/>
                                        <p:tgtEl>
                                          <p:spTgt spid="488476"/>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488478"/>
                                        </p:tgtEl>
                                        <p:attrNameLst>
                                          <p:attrName>style.visibility</p:attrName>
                                        </p:attrNameLst>
                                      </p:cBhvr>
                                      <p:to>
                                        <p:strVal val="visible"/>
                                      </p:to>
                                    </p:set>
                                    <p:animEffect transition="in" filter="wipe(left)">
                                      <p:cBhvr>
                                        <p:cTn id="164" dur="500"/>
                                        <p:tgtEl>
                                          <p:spTgt spid="488478"/>
                                        </p:tgtEl>
                                      </p:cBhvr>
                                    </p:animEffect>
                                  </p:childTnLst>
                                </p:cTn>
                              </p:par>
                            </p:childTnLst>
                          </p:cTn>
                        </p:par>
                        <p:par>
                          <p:cTn id="165" fill="hold">
                            <p:stCondLst>
                              <p:cond delay="500"/>
                            </p:stCondLst>
                            <p:childTnLst>
                              <p:par>
                                <p:cTn id="166" presetID="22" presetClass="entr" presetSubtype="8"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Effect transition="in" filter="wipe(left)">
                                      <p:cBhvr>
                                        <p:cTn id="16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86" grpId="0"/>
      <p:bldP spid="21525" grpId="0"/>
      <p:bldP spid="488478" grpId="0" animBg="1"/>
      <p:bldP spid="21532" grpId="0" animBg="1"/>
      <p:bldP spid="21533" grpId="0" animBg="1"/>
      <p:bldP spid="21530" grpId="0" animBg="1"/>
      <p:bldP spid="21531" grpId="0" animBg="1"/>
      <p:bldP spid="488487" grpId="0" animBg="1"/>
      <p:bldP spid="38" grpId="0"/>
      <p:bldP spid="39" grpId="0" animBg="1"/>
      <p:bldP spid="40" grpId="0" animBg="1"/>
      <p:bldP spid="41" grpId="0" animBg="1"/>
      <p:bldP spid="45" grpId="0"/>
      <p:bldP spid="49" grpId="0" animBg="1"/>
      <p:bldP spid="52" grpId="0" animBg="1"/>
      <p:bldP spid="53" grpId="0" animBg="1"/>
      <p:bldP spid="54" grpId="0"/>
      <p:bldP spid="55"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Rectangle 2"/>
          <p:cNvSpPr>
            <a:spLocks noGrp="1" noChangeArrowheads="1"/>
          </p:cNvSpPr>
          <p:nvPr>
            <p:ph type="title"/>
          </p:nvPr>
        </p:nvSpPr>
        <p:spPr/>
        <p:txBody>
          <a:bodyPr/>
          <a:lstStyle/>
          <a:p>
            <a:r>
              <a:rPr lang="en-US" altLang="zh-TW" dirty="0"/>
              <a:t>3.2 Review – </a:t>
            </a:r>
            <a:r>
              <a:rPr lang="en-US" altLang="zh-TW" dirty="0" err="1"/>
              <a:t>Equi</a:t>
            </a:r>
            <a:r>
              <a:rPr lang="en-US" altLang="zh-TW" dirty="0"/>
              <a:t>-dimensional ODE</a:t>
            </a:r>
          </a:p>
        </p:txBody>
      </p:sp>
      <p:graphicFrame>
        <p:nvGraphicFramePr>
          <p:cNvPr id="22530" name="Object 3"/>
          <p:cNvGraphicFramePr>
            <a:graphicFrameLocks noChangeAspect="1"/>
          </p:cNvGraphicFramePr>
          <p:nvPr>
            <p:extLst>
              <p:ext uri="{D42A27DB-BD31-4B8C-83A1-F6EECF244321}">
                <p14:modId xmlns:p14="http://schemas.microsoft.com/office/powerpoint/2010/main" val="1217224152"/>
              </p:ext>
            </p:extLst>
          </p:nvPr>
        </p:nvGraphicFramePr>
        <p:xfrm>
          <a:off x="6640513" y="1316578"/>
          <a:ext cx="2311200" cy="914400"/>
        </p:xfrm>
        <a:graphic>
          <a:graphicData uri="http://schemas.openxmlformats.org/presentationml/2006/ole">
            <mc:AlternateContent xmlns:mc="http://schemas.openxmlformats.org/markup-compatibility/2006">
              <mc:Choice xmlns:v="urn:schemas-microsoft-com:vml" Requires="v">
                <p:oleObj spid="_x0000_s1077898" name="方程式" r:id="rId4" imgW="1155600" imgH="457200" progId="Equation.3">
                  <p:embed/>
                </p:oleObj>
              </mc:Choice>
              <mc:Fallback>
                <p:oleObj name="方程式" r:id="rId4" imgW="1155600" imgH="457200" progId="Equation.3">
                  <p:embed/>
                  <p:pic>
                    <p:nvPicPr>
                      <p:cNvPr id="0" name=""/>
                      <p:cNvPicPr>
                        <a:picLocks noChangeAspect="1" noChangeArrowheads="1"/>
                      </p:cNvPicPr>
                      <p:nvPr/>
                    </p:nvPicPr>
                    <p:blipFill>
                      <a:blip r:embed="rId5"/>
                      <a:srcRect/>
                      <a:stretch>
                        <a:fillRect/>
                      </a:stretch>
                    </p:blipFill>
                    <p:spPr bwMode="auto">
                      <a:xfrm>
                        <a:off x="6640513" y="1316578"/>
                        <a:ext cx="2311200" cy="914400"/>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sp>
        <p:nvSpPr>
          <p:cNvPr id="490500" name="Text Box 4"/>
          <p:cNvSpPr txBox="1">
            <a:spLocks noChangeArrowheads="1"/>
          </p:cNvSpPr>
          <p:nvPr/>
        </p:nvSpPr>
        <p:spPr bwMode="auto">
          <a:xfrm>
            <a:off x="335360" y="692697"/>
            <a:ext cx="54569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342900" indent="-342900">
              <a:buSzPct val="80000"/>
              <a:buFont typeface="Wingdings" panose="05000000000000000000" pitchFamily="2" charset="2"/>
              <a:buChar char="u"/>
            </a:pPr>
            <a:r>
              <a:rPr lang="en-US" altLang="zh-TW" u="sng" dirty="0" err="1"/>
              <a:t>equi</a:t>
            </a:r>
            <a:r>
              <a:rPr lang="en-US" altLang="zh-TW" u="sng" dirty="0"/>
              <a:t>-dimensional ODE </a:t>
            </a:r>
            <a:r>
              <a:rPr lang="en-US" altLang="zh-TW" dirty="0"/>
              <a:t>(Euler equation)</a:t>
            </a:r>
          </a:p>
        </p:txBody>
      </p:sp>
      <p:graphicFrame>
        <p:nvGraphicFramePr>
          <p:cNvPr id="490501" name="Object 5"/>
          <p:cNvGraphicFramePr>
            <a:graphicFrameLocks noChangeAspect="1"/>
          </p:cNvGraphicFramePr>
          <p:nvPr>
            <p:extLst>
              <p:ext uri="{D42A27DB-BD31-4B8C-83A1-F6EECF244321}">
                <p14:modId xmlns:p14="http://schemas.microsoft.com/office/powerpoint/2010/main" val="3429337531"/>
              </p:ext>
            </p:extLst>
          </p:nvPr>
        </p:nvGraphicFramePr>
        <p:xfrm>
          <a:off x="1784851" y="2996952"/>
          <a:ext cx="1039500" cy="506520"/>
        </p:xfrm>
        <a:graphic>
          <a:graphicData uri="http://schemas.openxmlformats.org/presentationml/2006/ole">
            <mc:AlternateContent xmlns:mc="http://schemas.openxmlformats.org/markup-compatibility/2006">
              <mc:Choice xmlns:v="urn:schemas-microsoft-com:vml" Requires="v">
                <p:oleObj spid="_x0000_s1077899" name="方程式" r:id="rId6" imgW="495000" imgH="241200" progId="Equation.3">
                  <p:embed/>
                </p:oleObj>
              </mc:Choice>
              <mc:Fallback>
                <p:oleObj name="方程式" r:id="rId6" imgW="495000" imgH="241200" progId="Equation.3">
                  <p:embed/>
                  <p:pic>
                    <p:nvPicPr>
                      <p:cNvPr id="0" name=""/>
                      <p:cNvPicPr>
                        <a:picLocks noChangeAspect="1" noChangeArrowheads="1"/>
                      </p:cNvPicPr>
                      <p:nvPr/>
                    </p:nvPicPr>
                    <p:blipFill>
                      <a:blip r:embed="rId7"/>
                      <a:srcRect l="-3488"/>
                      <a:stretch>
                        <a:fillRect/>
                      </a:stretch>
                    </p:blipFill>
                    <p:spPr bwMode="auto">
                      <a:xfrm>
                        <a:off x="1784851" y="2996952"/>
                        <a:ext cx="1039500" cy="506520"/>
                      </a:xfrm>
                      <a:prstGeom prst="rect">
                        <a:avLst/>
                      </a:prstGeom>
                      <a:solidFill>
                        <a:srgbClr val="CCECFF"/>
                      </a:solidFill>
                    </p:spPr>
                  </p:pic>
                </p:oleObj>
              </mc:Fallback>
            </mc:AlternateContent>
          </a:graphicData>
        </a:graphic>
      </p:graphicFrame>
      <p:graphicFrame>
        <p:nvGraphicFramePr>
          <p:cNvPr id="490502" name="Object 6"/>
          <p:cNvGraphicFramePr>
            <a:graphicFrameLocks noChangeAspect="1"/>
          </p:cNvGraphicFramePr>
          <p:nvPr>
            <p:extLst>
              <p:ext uri="{D42A27DB-BD31-4B8C-83A1-F6EECF244321}">
                <p14:modId xmlns:p14="http://schemas.microsoft.com/office/powerpoint/2010/main" val="3988805099"/>
              </p:ext>
            </p:extLst>
          </p:nvPr>
        </p:nvGraphicFramePr>
        <p:xfrm>
          <a:off x="1630312" y="4090639"/>
          <a:ext cx="3173688" cy="480060"/>
        </p:xfrm>
        <a:graphic>
          <a:graphicData uri="http://schemas.openxmlformats.org/presentationml/2006/ole">
            <mc:AlternateContent xmlns:mc="http://schemas.openxmlformats.org/markup-compatibility/2006">
              <mc:Choice xmlns:v="urn:schemas-microsoft-com:vml" Requires="v">
                <p:oleObj spid="_x0000_s1077900" name="方程式" r:id="rId8" imgW="1511280" imgH="228600" progId="Equation.3">
                  <p:embed/>
                </p:oleObj>
              </mc:Choice>
              <mc:Fallback>
                <p:oleObj name="方程式" r:id="rId8" imgW="1511280" imgH="228600" progId="Equation.3">
                  <p:embed/>
                  <p:pic>
                    <p:nvPicPr>
                      <p:cNvPr id="0" name=""/>
                      <p:cNvPicPr>
                        <a:picLocks noChangeAspect="1" noChangeArrowheads="1"/>
                      </p:cNvPicPr>
                      <p:nvPr/>
                    </p:nvPicPr>
                    <p:blipFill>
                      <a:blip r:embed="rId9"/>
                      <a:srcRect/>
                      <a:stretch>
                        <a:fillRect/>
                      </a:stretch>
                    </p:blipFill>
                    <p:spPr bwMode="auto">
                      <a:xfrm>
                        <a:off x="1630312" y="4090639"/>
                        <a:ext cx="3173688" cy="480060"/>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490503" name="Object 7"/>
          <p:cNvGraphicFramePr>
            <a:graphicFrameLocks noChangeAspect="1"/>
          </p:cNvGraphicFramePr>
          <p:nvPr>
            <p:extLst>
              <p:ext uri="{D42A27DB-BD31-4B8C-83A1-F6EECF244321}">
                <p14:modId xmlns:p14="http://schemas.microsoft.com/office/powerpoint/2010/main" val="1664626277"/>
              </p:ext>
            </p:extLst>
          </p:nvPr>
        </p:nvGraphicFramePr>
        <p:xfrm>
          <a:off x="1700003" y="4809477"/>
          <a:ext cx="852768" cy="480060"/>
        </p:xfrm>
        <a:graphic>
          <a:graphicData uri="http://schemas.openxmlformats.org/presentationml/2006/ole">
            <mc:AlternateContent xmlns:mc="http://schemas.openxmlformats.org/markup-compatibility/2006">
              <mc:Choice xmlns:v="urn:schemas-microsoft-com:vml" Requires="v">
                <p:oleObj spid="_x0000_s1077901" name="方程式" r:id="rId10" imgW="406080" imgH="228600" progId="Equation.3">
                  <p:embed/>
                </p:oleObj>
              </mc:Choice>
              <mc:Fallback>
                <p:oleObj name="方程式" r:id="rId10" imgW="406080" imgH="228600" progId="Equation.3">
                  <p:embed/>
                  <p:pic>
                    <p:nvPicPr>
                      <p:cNvPr id="0" name=""/>
                      <p:cNvPicPr>
                        <a:picLocks noChangeAspect="1" noChangeArrowheads="1"/>
                      </p:cNvPicPr>
                      <p:nvPr/>
                    </p:nvPicPr>
                    <p:blipFill>
                      <a:blip r:embed="rId11"/>
                      <a:srcRect/>
                      <a:stretch>
                        <a:fillRect/>
                      </a:stretch>
                    </p:blipFill>
                    <p:spPr bwMode="auto">
                      <a:xfrm>
                        <a:off x="1700003" y="4809477"/>
                        <a:ext cx="852768" cy="480060"/>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490504" name="Object 8"/>
          <p:cNvGraphicFramePr>
            <a:graphicFrameLocks noChangeAspect="1"/>
          </p:cNvGraphicFramePr>
          <p:nvPr>
            <p:extLst>
              <p:ext uri="{D42A27DB-BD31-4B8C-83A1-F6EECF244321}">
                <p14:modId xmlns:p14="http://schemas.microsoft.com/office/powerpoint/2010/main" val="2342057736"/>
              </p:ext>
            </p:extLst>
          </p:nvPr>
        </p:nvGraphicFramePr>
        <p:xfrm>
          <a:off x="1683190" y="5555078"/>
          <a:ext cx="1920240" cy="480060"/>
        </p:xfrm>
        <a:graphic>
          <a:graphicData uri="http://schemas.openxmlformats.org/presentationml/2006/ole">
            <mc:AlternateContent xmlns:mc="http://schemas.openxmlformats.org/markup-compatibility/2006">
              <mc:Choice xmlns:v="urn:schemas-microsoft-com:vml" Requires="v">
                <p:oleObj spid="_x0000_s1077902" name="方程式" r:id="rId12" imgW="914400" imgH="228600" progId="Equation.3">
                  <p:embed/>
                </p:oleObj>
              </mc:Choice>
              <mc:Fallback>
                <p:oleObj name="方程式" r:id="rId12" imgW="914400" imgH="228600" progId="Equation.3">
                  <p:embed/>
                  <p:pic>
                    <p:nvPicPr>
                      <p:cNvPr id="0" name=""/>
                      <p:cNvPicPr>
                        <a:picLocks noChangeAspect="1" noChangeArrowheads="1"/>
                      </p:cNvPicPr>
                      <p:nvPr/>
                    </p:nvPicPr>
                    <p:blipFill>
                      <a:blip r:embed="rId13"/>
                      <a:srcRect/>
                      <a:stretch>
                        <a:fillRect/>
                      </a:stretch>
                    </p:blipFill>
                    <p:spPr bwMode="auto">
                      <a:xfrm>
                        <a:off x="1683190" y="5555078"/>
                        <a:ext cx="1920240" cy="480060"/>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490506" name="AutoShape 10"/>
          <p:cNvSpPr>
            <a:spLocks noChangeArrowheads="1"/>
          </p:cNvSpPr>
          <p:nvPr/>
        </p:nvSpPr>
        <p:spPr bwMode="auto">
          <a:xfrm>
            <a:off x="1161046" y="4256755"/>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490507" name="AutoShape 11"/>
          <p:cNvSpPr>
            <a:spLocks noChangeArrowheads="1"/>
          </p:cNvSpPr>
          <p:nvPr/>
        </p:nvSpPr>
        <p:spPr bwMode="auto">
          <a:xfrm>
            <a:off x="1195939" y="4990824"/>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490508" name="AutoShape 12"/>
          <p:cNvSpPr>
            <a:spLocks noChangeArrowheads="1"/>
          </p:cNvSpPr>
          <p:nvPr/>
        </p:nvSpPr>
        <p:spPr bwMode="auto">
          <a:xfrm>
            <a:off x="1219611" y="5690928"/>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4" name="投影片編號版面配置區 3"/>
          <p:cNvSpPr>
            <a:spLocks noGrp="1"/>
          </p:cNvSpPr>
          <p:nvPr>
            <p:ph type="sldNum" sz="quarter" idx="10"/>
          </p:nvPr>
        </p:nvSpPr>
        <p:spPr/>
        <p:txBody>
          <a:bodyPr/>
          <a:lstStyle/>
          <a:p>
            <a:pPr>
              <a:defRPr/>
            </a:pPr>
            <a:fld id="{F4C3976D-8D47-445A-BD61-2F2C1E2596C6}" type="slidenum">
              <a:rPr lang="en-US" altLang="zh-TW" smtClean="0"/>
              <a:pPr>
                <a:defRPr/>
              </a:pPr>
              <a:t>25</a:t>
            </a:fld>
            <a:endParaRPr lang="en-US" altLang="zh-TW" dirty="0"/>
          </a:p>
        </p:txBody>
      </p:sp>
      <p:sp>
        <p:nvSpPr>
          <p:cNvPr id="14" name="Text Box 45"/>
          <p:cNvSpPr txBox="1">
            <a:spLocks noChangeArrowheads="1"/>
          </p:cNvSpPr>
          <p:nvPr/>
        </p:nvSpPr>
        <p:spPr bwMode="auto">
          <a:xfrm>
            <a:off x="1024563" y="3000619"/>
            <a:ext cx="4908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t>let</a:t>
            </a:r>
          </a:p>
        </p:txBody>
      </p:sp>
      <p:graphicFrame>
        <p:nvGraphicFramePr>
          <p:cNvPr id="2" name="物件 1"/>
          <p:cNvGraphicFramePr>
            <a:graphicFrameLocks noChangeAspect="1"/>
          </p:cNvGraphicFramePr>
          <p:nvPr>
            <p:extLst>
              <p:ext uri="{D42A27DB-BD31-4B8C-83A1-F6EECF244321}">
                <p14:modId xmlns:p14="http://schemas.microsoft.com/office/powerpoint/2010/main" val="1477367758"/>
              </p:ext>
            </p:extLst>
          </p:nvPr>
        </p:nvGraphicFramePr>
        <p:xfrm>
          <a:off x="1088559" y="2050003"/>
          <a:ext cx="2234880" cy="914400"/>
        </p:xfrm>
        <a:graphic>
          <a:graphicData uri="http://schemas.openxmlformats.org/presentationml/2006/ole">
            <mc:AlternateContent xmlns:mc="http://schemas.openxmlformats.org/markup-compatibility/2006">
              <mc:Choice xmlns:v="urn:schemas-microsoft-com:vml" Requires="v">
                <p:oleObj spid="_x0000_s1077903" name="方程式" r:id="rId14" imgW="1117440" imgH="457200" progId="Equation.3">
                  <p:embed/>
                </p:oleObj>
              </mc:Choice>
              <mc:Fallback>
                <p:oleObj name="方程式" r:id="rId14" imgW="1117440" imgH="457200" progId="Equation.3">
                  <p:embed/>
                  <p:pic>
                    <p:nvPicPr>
                      <p:cNvPr id="0" name=""/>
                      <p:cNvPicPr>
                        <a:picLocks noChangeAspect="1" noChangeArrowheads="1"/>
                      </p:cNvPicPr>
                      <p:nvPr/>
                    </p:nvPicPr>
                    <p:blipFill>
                      <a:blip r:embed="rId15"/>
                      <a:srcRect l="-7767"/>
                      <a:stretch>
                        <a:fillRect/>
                      </a:stretch>
                    </p:blipFill>
                    <p:spPr bwMode="auto">
                      <a:xfrm>
                        <a:off x="1088559" y="2050003"/>
                        <a:ext cx="2234880" cy="914400"/>
                      </a:xfrm>
                      <a:prstGeom prst="rect">
                        <a:avLst/>
                      </a:prstGeom>
                      <a:noFill/>
                      <a:ln>
                        <a:noFill/>
                      </a:ln>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3400033509"/>
              </p:ext>
            </p:extLst>
          </p:nvPr>
        </p:nvGraphicFramePr>
        <p:xfrm>
          <a:off x="7388001" y="2276871"/>
          <a:ext cx="1119636" cy="506520"/>
        </p:xfrm>
        <a:graphic>
          <a:graphicData uri="http://schemas.openxmlformats.org/presentationml/2006/ole">
            <mc:AlternateContent xmlns:mc="http://schemas.openxmlformats.org/markup-compatibility/2006">
              <mc:Choice xmlns:v="urn:schemas-microsoft-com:vml" Requires="v">
                <p:oleObj spid="_x0000_s1077904" name="方程式" r:id="rId16" imgW="533160" imgH="241200" progId="Equation.3">
                  <p:embed/>
                </p:oleObj>
              </mc:Choice>
              <mc:Fallback>
                <p:oleObj name="方程式" r:id="rId16" imgW="533160" imgH="241200" progId="Equation.3">
                  <p:embed/>
                  <p:pic>
                    <p:nvPicPr>
                      <p:cNvPr id="0" name=""/>
                      <p:cNvPicPr>
                        <a:picLocks noChangeAspect="1" noChangeArrowheads="1"/>
                      </p:cNvPicPr>
                      <p:nvPr/>
                    </p:nvPicPr>
                    <p:blipFill>
                      <a:blip r:embed="rId17"/>
                      <a:srcRect l="-3488"/>
                      <a:stretch>
                        <a:fillRect/>
                      </a:stretch>
                    </p:blipFill>
                    <p:spPr bwMode="auto">
                      <a:xfrm>
                        <a:off x="7388001" y="2276871"/>
                        <a:ext cx="1119636" cy="506520"/>
                      </a:xfrm>
                      <a:prstGeom prst="rect">
                        <a:avLst/>
                      </a:prstGeom>
                      <a:solidFill>
                        <a:srgbClr val="CCECFF"/>
                      </a:solidFill>
                    </p:spPr>
                  </p:pic>
                </p:oleObj>
              </mc:Fallback>
            </mc:AlternateContent>
          </a:graphicData>
        </a:graphic>
      </p:graphicFrame>
      <p:sp>
        <p:nvSpPr>
          <p:cNvPr id="17" name="Text Box 45"/>
          <p:cNvSpPr txBox="1">
            <a:spLocks noChangeArrowheads="1"/>
          </p:cNvSpPr>
          <p:nvPr/>
        </p:nvSpPr>
        <p:spPr bwMode="auto">
          <a:xfrm>
            <a:off x="6672064" y="2280538"/>
            <a:ext cx="4908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t>let</a:t>
            </a:r>
          </a:p>
        </p:txBody>
      </p:sp>
      <p:graphicFrame>
        <p:nvGraphicFramePr>
          <p:cNvPr id="18" name="Object 6"/>
          <p:cNvGraphicFramePr>
            <a:graphicFrameLocks noChangeAspect="1"/>
          </p:cNvGraphicFramePr>
          <p:nvPr>
            <p:extLst>
              <p:ext uri="{D42A27DB-BD31-4B8C-83A1-F6EECF244321}">
                <p14:modId xmlns:p14="http://schemas.microsoft.com/office/powerpoint/2010/main" val="48232212"/>
              </p:ext>
            </p:extLst>
          </p:nvPr>
        </p:nvGraphicFramePr>
        <p:xfrm>
          <a:off x="6960104" y="3312841"/>
          <a:ext cx="2186352" cy="452844"/>
        </p:xfrm>
        <a:graphic>
          <a:graphicData uri="http://schemas.openxmlformats.org/presentationml/2006/ole">
            <mc:AlternateContent xmlns:mc="http://schemas.openxmlformats.org/markup-compatibility/2006">
              <mc:Choice xmlns:v="urn:schemas-microsoft-com:vml" Requires="v">
                <p:oleObj spid="_x0000_s1077905" name="方程式" r:id="rId18" imgW="1041120" imgH="215640" progId="Equation.3">
                  <p:embed/>
                </p:oleObj>
              </mc:Choice>
              <mc:Fallback>
                <p:oleObj name="方程式" r:id="rId18" imgW="1041120" imgH="215640" progId="Equation.3">
                  <p:embed/>
                  <p:pic>
                    <p:nvPicPr>
                      <p:cNvPr id="0" name=""/>
                      <p:cNvPicPr>
                        <a:picLocks noChangeAspect="1" noChangeArrowheads="1"/>
                      </p:cNvPicPr>
                      <p:nvPr/>
                    </p:nvPicPr>
                    <p:blipFill>
                      <a:blip r:embed="rId19"/>
                      <a:srcRect/>
                      <a:stretch>
                        <a:fillRect/>
                      </a:stretch>
                    </p:blipFill>
                    <p:spPr bwMode="auto">
                      <a:xfrm>
                        <a:off x="6960104" y="3312841"/>
                        <a:ext cx="2186352" cy="452844"/>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19" name="Object 7"/>
          <p:cNvGraphicFramePr>
            <a:graphicFrameLocks noChangeAspect="1"/>
          </p:cNvGraphicFramePr>
          <p:nvPr>
            <p:extLst>
              <p:ext uri="{D42A27DB-BD31-4B8C-83A1-F6EECF244321}">
                <p14:modId xmlns:p14="http://schemas.microsoft.com/office/powerpoint/2010/main" val="3751041273"/>
              </p:ext>
            </p:extLst>
          </p:nvPr>
        </p:nvGraphicFramePr>
        <p:xfrm>
          <a:off x="7054858" y="3934267"/>
          <a:ext cx="1332828" cy="480060"/>
        </p:xfrm>
        <a:graphic>
          <a:graphicData uri="http://schemas.openxmlformats.org/presentationml/2006/ole">
            <mc:AlternateContent xmlns:mc="http://schemas.openxmlformats.org/markup-compatibility/2006">
              <mc:Choice xmlns:v="urn:schemas-microsoft-com:vml" Requires="v">
                <p:oleObj spid="_x0000_s1077906" name="方程式" r:id="rId20" imgW="634680" imgH="228600" progId="Equation.3">
                  <p:embed/>
                </p:oleObj>
              </mc:Choice>
              <mc:Fallback>
                <p:oleObj name="方程式" r:id="rId20" imgW="634680" imgH="228600" progId="Equation.3">
                  <p:embed/>
                  <p:pic>
                    <p:nvPicPr>
                      <p:cNvPr id="0" name=""/>
                      <p:cNvPicPr>
                        <a:picLocks noChangeAspect="1" noChangeArrowheads="1"/>
                      </p:cNvPicPr>
                      <p:nvPr/>
                    </p:nvPicPr>
                    <p:blipFill>
                      <a:blip r:embed="rId21"/>
                      <a:srcRect/>
                      <a:stretch>
                        <a:fillRect/>
                      </a:stretch>
                    </p:blipFill>
                    <p:spPr bwMode="auto">
                      <a:xfrm>
                        <a:off x="7054858" y="3934267"/>
                        <a:ext cx="1332828" cy="480060"/>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20" name="Object 8"/>
          <p:cNvGraphicFramePr>
            <a:graphicFrameLocks noChangeAspect="1"/>
          </p:cNvGraphicFramePr>
          <p:nvPr>
            <p:extLst>
              <p:ext uri="{D42A27DB-BD31-4B8C-83A1-F6EECF244321}">
                <p14:modId xmlns:p14="http://schemas.microsoft.com/office/powerpoint/2010/main" val="1541024516"/>
              </p:ext>
            </p:extLst>
          </p:nvPr>
        </p:nvGraphicFramePr>
        <p:xfrm>
          <a:off x="6948064" y="5003019"/>
          <a:ext cx="1493100" cy="826308"/>
        </p:xfrm>
        <a:graphic>
          <a:graphicData uri="http://schemas.openxmlformats.org/presentationml/2006/ole">
            <mc:AlternateContent xmlns:mc="http://schemas.openxmlformats.org/markup-compatibility/2006">
              <mc:Choice xmlns:v="urn:schemas-microsoft-com:vml" Requires="v">
                <p:oleObj spid="_x0000_s1077907" name="方程式" r:id="rId22" imgW="711000" imgH="393480" progId="Equation.3">
                  <p:embed/>
                </p:oleObj>
              </mc:Choice>
              <mc:Fallback>
                <p:oleObj name="方程式" r:id="rId22" imgW="711000" imgH="39348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948064" y="5003019"/>
                        <a:ext cx="1493100" cy="826308"/>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21" name="AutoShape 10"/>
          <p:cNvSpPr>
            <a:spLocks noChangeArrowheads="1"/>
          </p:cNvSpPr>
          <p:nvPr/>
        </p:nvSpPr>
        <p:spPr bwMode="auto">
          <a:xfrm>
            <a:off x="6474133" y="3464666"/>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22" name="AutoShape 11"/>
          <p:cNvSpPr>
            <a:spLocks noChangeArrowheads="1"/>
          </p:cNvSpPr>
          <p:nvPr/>
        </p:nvSpPr>
        <p:spPr bwMode="auto">
          <a:xfrm>
            <a:off x="6466195" y="4115043"/>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23" name="AutoShape 12"/>
          <p:cNvSpPr>
            <a:spLocks noChangeArrowheads="1"/>
          </p:cNvSpPr>
          <p:nvPr/>
        </p:nvSpPr>
        <p:spPr bwMode="auto">
          <a:xfrm>
            <a:off x="6466195" y="5375822"/>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aphicFrame>
        <p:nvGraphicFramePr>
          <p:cNvPr id="24" name="Object 7"/>
          <p:cNvGraphicFramePr>
            <a:graphicFrameLocks noChangeAspect="1"/>
          </p:cNvGraphicFramePr>
          <p:nvPr>
            <p:extLst>
              <p:ext uri="{D42A27DB-BD31-4B8C-83A1-F6EECF244321}">
                <p14:modId xmlns:p14="http://schemas.microsoft.com/office/powerpoint/2010/main" val="2966306895"/>
              </p:ext>
            </p:extLst>
          </p:nvPr>
        </p:nvGraphicFramePr>
        <p:xfrm>
          <a:off x="3355656" y="4873940"/>
          <a:ext cx="826308" cy="426384"/>
        </p:xfrm>
        <a:graphic>
          <a:graphicData uri="http://schemas.openxmlformats.org/presentationml/2006/ole">
            <mc:AlternateContent xmlns:mc="http://schemas.openxmlformats.org/markup-compatibility/2006">
              <mc:Choice xmlns:v="urn:schemas-microsoft-com:vml" Requires="v">
                <p:oleObj spid="_x0000_s1077908" name="方程式" r:id="rId24" imgW="393480" imgH="203040" progId="Equation.3">
                  <p:embed/>
                </p:oleObj>
              </mc:Choice>
              <mc:Fallback>
                <p:oleObj name="方程式" r:id="rId24" imgW="393480" imgH="203040" progId="Equation.3">
                  <p:embed/>
                  <p:pic>
                    <p:nvPicPr>
                      <p:cNvPr id="0" name=""/>
                      <p:cNvPicPr>
                        <a:picLocks noChangeAspect="1" noChangeArrowheads="1"/>
                      </p:cNvPicPr>
                      <p:nvPr/>
                    </p:nvPicPr>
                    <p:blipFill>
                      <a:blip r:embed="rId25"/>
                      <a:srcRect/>
                      <a:stretch>
                        <a:fillRect/>
                      </a:stretch>
                    </p:blipFill>
                    <p:spPr bwMode="auto">
                      <a:xfrm>
                        <a:off x="3355656" y="4873940"/>
                        <a:ext cx="826308" cy="426384"/>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25" name="AutoShape 11"/>
          <p:cNvSpPr>
            <a:spLocks noChangeArrowheads="1"/>
          </p:cNvSpPr>
          <p:nvPr/>
        </p:nvSpPr>
        <p:spPr bwMode="auto">
          <a:xfrm>
            <a:off x="2905615" y="4976590"/>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26" name="Text Box 45"/>
          <p:cNvSpPr txBox="1">
            <a:spLocks noChangeArrowheads="1"/>
          </p:cNvSpPr>
          <p:nvPr/>
        </p:nvSpPr>
        <p:spPr bwMode="auto">
          <a:xfrm>
            <a:off x="4107400" y="4783352"/>
            <a:ext cx="177644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200" dirty="0"/>
              <a:t>(double roots)</a:t>
            </a:r>
          </a:p>
        </p:txBody>
      </p:sp>
      <p:graphicFrame>
        <p:nvGraphicFramePr>
          <p:cNvPr id="27" name="Object 7"/>
          <p:cNvGraphicFramePr>
            <a:graphicFrameLocks noChangeAspect="1"/>
          </p:cNvGraphicFramePr>
          <p:nvPr>
            <p:extLst>
              <p:ext uri="{D42A27DB-BD31-4B8C-83A1-F6EECF244321}">
                <p14:modId xmlns:p14="http://schemas.microsoft.com/office/powerpoint/2010/main" val="147218152"/>
              </p:ext>
            </p:extLst>
          </p:nvPr>
        </p:nvGraphicFramePr>
        <p:xfrm>
          <a:off x="6943403" y="4581131"/>
          <a:ext cx="1519560" cy="426384"/>
        </p:xfrm>
        <a:graphic>
          <a:graphicData uri="http://schemas.openxmlformats.org/presentationml/2006/ole">
            <mc:AlternateContent xmlns:mc="http://schemas.openxmlformats.org/markup-compatibility/2006">
              <mc:Choice xmlns:v="urn:schemas-microsoft-com:vml" Requires="v">
                <p:oleObj spid="_x0000_s1077909" name="方程式" r:id="rId26" imgW="723600" imgH="203040" progId="Equation.3">
                  <p:embed/>
                </p:oleObj>
              </mc:Choice>
              <mc:Fallback>
                <p:oleObj name="方程式" r:id="rId26" imgW="723600" imgH="20304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943403" y="4581131"/>
                        <a:ext cx="1519560" cy="426384"/>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28" name="AutoShape 11"/>
          <p:cNvSpPr>
            <a:spLocks noChangeArrowheads="1"/>
          </p:cNvSpPr>
          <p:nvPr/>
        </p:nvSpPr>
        <p:spPr bwMode="auto">
          <a:xfrm>
            <a:off x="6456040" y="4733527"/>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cxnSp>
        <p:nvCxnSpPr>
          <p:cNvPr id="5" name="直線接點 4"/>
          <p:cNvCxnSpPr/>
          <p:nvPr/>
        </p:nvCxnSpPr>
        <p:spPr bwMode="auto">
          <a:xfrm>
            <a:off x="6096000" y="764704"/>
            <a:ext cx="0" cy="5796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3" name="動作按鈕: 上一項 2">
            <a:hlinkClick r:id="rId28" action="ppaction://hlinksldjump" highlightClick="1"/>
          </p:cNvPr>
          <p:cNvSpPr>
            <a:spLocks noChangeAspect="1"/>
          </p:cNvSpPr>
          <p:nvPr/>
        </p:nvSpPr>
        <p:spPr bwMode="auto">
          <a:xfrm>
            <a:off x="5499965" y="2016179"/>
            <a:ext cx="180000" cy="180000"/>
          </a:xfrm>
          <a:prstGeom prst="actionButtonBackPrevious">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31" name="動作按鈕: 上一項 30">
            <a:hlinkClick r:id="rId29" action="ppaction://hlinksldjump" highlightClick="1"/>
          </p:cNvPr>
          <p:cNvSpPr>
            <a:spLocks noChangeAspect="1"/>
          </p:cNvSpPr>
          <p:nvPr/>
        </p:nvSpPr>
        <p:spPr bwMode="auto">
          <a:xfrm>
            <a:off x="8674735" y="943257"/>
            <a:ext cx="180000" cy="180000"/>
          </a:xfrm>
          <a:prstGeom prst="actionButtonBackPrevious">
            <a:avLst/>
          </a:prstGeom>
          <a:solidFill>
            <a:srgbClr val="CC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32" name="Text Box 4"/>
          <p:cNvSpPr txBox="1">
            <a:spLocks noChangeArrowheads="1"/>
          </p:cNvSpPr>
          <p:nvPr/>
        </p:nvSpPr>
        <p:spPr bwMode="auto">
          <a:xfrm>
            <a:off x="644597" y="1554514"/>
            <a:ext cx="38414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79388" indent="-179388">
              <a:buFont typeface="Arial" panose="020B0604020202020204" pitchFamily="34" charset="0"/>
              <a:buChar char="•"/>
            </a:pPr>
            <a:r>
              <a:rPr lang="en-US" altLang="zh-TW" dirty="0"/>
              <a:t>recall in p.23 (see also p.21)</a:t>
            </a:r>
          </a:p>
        </p:txBody>
      </p:sp>
      <p:sp>
        <p:nvSpPr>
          <p:cNvPr id="33" name="Text Box 4"/>
          <p:cNvSpPr txBox="1">
            <a:spLocks noChangeArrowheads="1"/>
          </p:cNvSpPr>
          <p:nvPr/>
        </p:nvSpPr>
        <p:spPr bwMode="auto">
          <a:xfrm>
            <a:off x="6198948" y="764704"/>
            <a:ext cx="19787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79388" indent="-179388">
              <a:buFont typeface="Arial" panose="020B0604020202020204" pitchFamily="34" charset="0"/>
              <a:buChar char="•"/>
            </a:pPr>
            <a:r>
              <a:rPr lang="en-US" altLang="zh-TW" dirty="0"/>
              <a:t>recall in p.24</a:t>
            </a:r>
          </a:p>
        </p:txBody>
      </p:sp>
      <p:sp>
        <p:nvSpPr>
          <p:cNvPr id="34" name="Text Box 4"/>
          <p:cNvSpPr txBox="1">
            <a:spLocks noChangeArrowheads="1"/>
          </p:cNvSpPr>
          <p:nvPr/>
        </p:nvSpPr>
        <p:spPr bwMode="auto">
          <a:xfrm>
            <a:off x="487761" y="1119766"/>
            <a:ext cx="52854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200" dirty="0">
                <a:solidFill>
                  <a:srgbClr val="0000CC"/>
                </a:solidFill>
              </a:rPr>
              <a:t>(every term in ODE has the same dimension)</a:t>
            </a:r>
          </a:p>
        </p:txBody>
      </p:sp>
      <p:sp>
        <p:nvSpPr>
          <p:cNvPr id="35" name="Text Box 4"/>
          <p:cNvSpPr txBox="1">
            <a:spLocks noChangeArrowheads="1"/>
          </p:cNvSpPr>
          <p:nvPr/>
        </p:nvSpPr>
        <p:spPr bwMode="auto">
          <a:xfrm>
            <a:off x="4071326" y="5598244"/>
            <a:ext cx="7809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200" dirty="0">
                <a:solidFill>
                  <a:srgbClr val="0000CC"/>
                </a:solidFill>
              </a:rPr>
              <a:t>OK!!</a:t>
            </a:r>
          </a:p>
        </p:txBody>
      </p:sp>
      <p:sp>
        <p:nvSpPr>
          <p:cNvPr id="36" name="Text Box 4"/>
          <p:cNvSpPr txBox="1">
            <a:spLocks noChangeArrowheads="1"/>
          </p:cNvSpPr>
          <p:nvPr/>
        </p:nvSpPr>
        <p:spPr bwMode="auto">
          <a:xfrm>
            <a:off x="9607158" y="5283138"/>
            <a:ext cx="7809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200" dirty="0">
                <a:solidFill>
                  <a:srgbClr val="0000CC"/>
                </a:solidFill>
              </a:rPr>
              <a:t>OK!!</a:t>
            </a:r>
          </a:p>
        </p:txBody>
      </p:sp>
      <p:sp>
        <p:nvSpPr>
          <p:cNvPr id="37" name="Text Box 45"/>
          <p:cNvSpPr txBox="1">
            <a:spLocks noChangeArrowheads="1"/>
          </p:cNvSpPr>
          <p:nvPr/>
        </p:nvSpPr>
        <p:spPr bwMode="auto">
          <a:xfrm>
            <a:off x="3138032" y="3028890"/>
            <a:ext cx="9108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000" dirty="0">
                <a:solidFill>
                  <a:srgbClr val="0000CC"/>
                </a:solidFill>
              </a:rPr>
              <a:t>(why?)</a:t>
            </a:r>
          </a:p>
        </p:txBody>
      </p:sp>
      <p:sp>
        <p:nvSpPr>
          <p:cNvPr id="38" name="Text Box 45"/>
          <p:cNvSpPr txBox="1">
            <a:spLocks noChangeArrowheads="1"/>
          </p:cNvSpPr>
          <p:nvPr/>
        </p:nvSpPr>
        <p:spPr bwMode="auto">
          <a:xfrm>
            <a:off x="1006119" y="3540373"/>
            <a:ext cx="25811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000" dirty="0">
                <a:solidFill>
                  <a:srgbClr val="0000CC"/>
                </a:solidFill>
              </a:rPr>
              <a:t>substitute into ODE (1)</a:t>
            </a:r>
          </a:p>
        </p:txBody>
      </p:sp>
      <p:sp>
        <p:nvSpPr>
          <p:cNvPr id="39" name="Text Box 45"/>
          <p:cNvSpPr txBox="1">
            <a:spLocks noChangeArrowheads="1"/>
          </p:cNvSpPr>
          <p:nvPr/>
        </p:nvSpPr>
        <p:spPr bwMode="auto">
          <a:xfrm>
            <a:off x="6384033" y="2852935"/>
            <a:ext cx="25811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000" dirty="0">
                <a:solidFill>
                  <a:srgbClr val="0000CC"/>
                </a:solidFill>
              </a:rPr>
              <a:t>substitute into ODE (2)</a:t>
            </a:r>
          </a:p>
        </p:txBody>
      </p:sp>
      <p:sp>
        <p:nvSpPr>
          <p:cNvPr id="40" name="Text Box 33">
            <a:extLst>
              <a:ext uri="{FF2B5EF4-FFF2-40B4-BE49-F238E27FC236}">
                <a16:creationId xmlns:a16="http://schemas.microsoft.com/office/drawing/2014/main" id="{8A8B8A88-239E-4207-BC81-0F9D86D839CF}"/>
              </a:ext>
            </a:extLst>
          </p:cNvPr>
          <p:cNvSpPr txBox="1">
            <a:spLocks noChangeArrowheads="1"/>
          </p:cNvSpPr>
          <p:nvPr/>
        </p:nvSpPr>
        <p:spPr bwMode="auto">
          <a:xfrm>
            <a:off x="3605387" y="2304861"/>
            <a:ext cx="557845" cy="3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pPr>
              <a:lnSpc>
                <a:spcPct val="120000"/>
              </a:lnSpc>
              <a:spcBef>
                <a:spcPct val="5000"/>
              </a:spcBef>
            </a:pPr>
            <a:r>
              <a:rPr lang="en-US" altLang="zh-TW" sz="1800" dirty="0">
                <a:solidFill>
                  <a:srgbClr val="0000CC"/>
                </a:solidFill>
              </a:rPr>
              <a:t>--- (1)</a:t>
            </a:r>
          </a:p>
        </p:txBody>
      </p:sp>
      <p:sp>
        <p:nvSpPr>
          <p:cNvPr id="41" name="Text Box 33">
            <a:extLst>
              <a:ext uri="{FF2B5EF4-FFF2-40B4-BE49-F238E27FC236}">
                <a16:creationId xmlns:a16="http://schemas.microsoft.com/office/drawing/2014/main" id="{0AE5B367-05DC-45DB-A63B-8B8DA728B1E1}"/>
              </a:ext>
            </a:extLst>
          </p:cNvPr>
          <p:cNvSpPr txBox="1">
            <a:spLocks noChangeArrowheads="1"/>
          </p:cNvSpPr>
          <p:nvPr/>
        </p:nvSpPr>
        <p:spPr bwMode="auto">
          <a:xfrm>
            <a:off x="9188090" y="1567369"/>
            <a:ext cx="557845" cy="3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pPr>
              <a:lnSpc>
                <a:spcPct val="120000"/>
              </a:lnSpc>
              <a:spcBef>
                <a:spcPct val="5000"/>
              </a:spcBef>
            </a:pPr>
            <a:r>
              <a:rPr lang="en-US" altLang="zh-TW" sz="1800" dirty="0">
                <a:solidFill>
                  <a:srgbClr val="0000CC"/>
                </a:solidFill>
              </a:rPr>
              <a:t>--- (2)</a:t>
            </a:r>
          </a:p>
        </p:txBody>
      </p:sp>
    </p:spTree>
    <p:extLst>
      <p:ext uri="{BB962C8B-B14F-4D97-AF65-F5344CB8AC3E}">
        <p14:creationId xmlns:p14="http://schemas.microsoft.com/office/powerpoint/2010/main" val="112729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0500"/>
                                        </p:tgtEl>
                                        <p:attrNameLst>
                                          <p:attrName>style.visibility</p:attrName>
                                        </p:attrNameLst>
                                      </p:cBhvr>
                                      <p:to>
                                        <p:strVal val="visible"/>
                                      </p:to>
                                    </p:set>
                                    <p:animEffect transition="in" filter="wipe(left)">
                                      <p:cBhvr>
                                        <p:cTn id="7" dur="500"/>
                                        <p:tgtEl>
                                          <p:spTgt spid="490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par>
                          <p:cTn id="18" fill="hold">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left)">
                                      <p:cBhvr>
                                        <p:cTn id="30" dur="25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490501"/>
                                        </p:tgtEl>
                                        <p:attrNameLst>
                                          <p:attrName>style.visibility</p:attrName>
                                        </p:attrNameLst>
                                      </p:cBhvr>
                                      <p:to>
                                        <p:strVal val="visible"/>
                                      </p:to>
                                    </p:set>
                                    <p:animEffect transition="in" filter="wipe(left)">
                                      <p:cBhvr>
                                        <p:cTn id="39" dur="750"/>
                                        <p:tgtEl>
                                          <p:spTgt spid="490501"/>
                                        </p:tgtEl>
                                      </p:cBhvr>
                                    </p:animEffect>
                                  </p:childTnLst>
                                </p:cTn>
                              </p:par>
                            </p:childTnLst>
                          </p:cTn>
                        </p:par>
                        <p:par>
                          <p:cTn id="40" fill="hold">
                            <p:stCondLst>
                              <p:cond delay="125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left)">
                                      <p:cBhvr>
                                        <p:cTn id="48" dur="500"/>
                                        <p:tgtEl>
                                          <p:spTgt spid="38"/>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490506"/>
                                        </p:tgtEl>
                                        <p:attrNameLst>
                                          <p:attrName>style.visibility</p:attrName>
                                        </p:attrNameLst>
                                      </p:cBhvr>
                                      <p:to>
                                        <p:strVal val="visible"/>
                                      </p:to>
                                    </p:set>
                                    <p:animEffect transition="in" filter="wipe(left)">
                                      <p:cBhvr>
                                        <p:cTn id="52" dur="500"/>
                                        <p:tgtEl>
                                          <p:spTgt spid="490506"/>
                                        </p:tgtEl>
                                      </p:cBhvr>
                                    </p:animEffect>
                                  </p:childTnLst>
                                </p:cTn>
                              </p:par>
                            </p:childTnLst>
                          </p:cTn>
                        </p:par>
                        <p:par>
                          <p:cTn id="53" fill="hold">
                            <p:stCondLst>
                              <p:cond delay="1000"/>
                            </p:stCondLst>
                            <p:childTnLst>
                              <p:par>
                                <p:cTn id="54" presetID="22" presetClass="entr" presetSubtype="8" fill="hold" nodeType="afterEffect">
                                  <p:stCondLst>
                                    <p:cond delay="0"/>
                                  </p:stCondLst>
                                  <p:childTnLst>
                                    <p:set>
                                      <p:cBhvr>
                                        <p:cTn id="55" dur="1" fill="hold">
                                          <p:stCondLst>
                                            <p:cond delay="0"/>
                                          </p:stCondLst>
                                        </p:cTn>
                                        <p:tgtEl>
                                          <p:spTgt spid="490502"/>
                                        </p:tgtEl>
                                        <p:attrNameLst>
                                          <p:attrName>style.visibility</p:attrName>
                                        </p:attrNameLst>
                                      </p:cBhvr>
                                      <p:to>
                                        <p:strVal val="visible"/>
                                      </p:to>
                                    </p:set>
                                    <p:animEffect transition="in" filter="wipe(left)">
                                      <p:cBhvr>
                                        <p:cTn id="56" dur="500"/>
                                        <p:tgtEl>
                                          <p:spTgt spid="49050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90507"/>
                                        </p:tgtEl>
                                        <p:attrNameLst>
                                          <p:attrName>style.visibility</p:attrName>
                                        </p:attrNameLst>
                                      </p:cBhvr>
                                      <p:to>
                                        <p:strVal val="visible"/>
                                      </p:to>
                                    </p:set>
                                    <p:animEffect transition="in" filter="wipe(left)">
                                      <p:cBhvr>
                                        <p:cTn id="61" dur="500"/>
                                        <p:tgtEl>
                                          <p:spTgt spid="490507"/>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490503"/>
                                        </p:tgtEl>
                                        <p:attrNameLst>
                                          <p:attrName>style.visibility</p:attrName>
                                        </p:attrNameLst>
                                      </p:cBhvr>
                                      <p:to>
                                        <p:strVal val="visible"/>
                                      </p:to>
                                    </p:set>
                                    <p:animEffect transition="in" filter="wipe(left)">
                                      <p:cBhvr>
                                        <p:cTn id="65" dur="500"/>
                                        <p:tgtEl>
                                          <p:spTgt spid="49050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500"/>
                                        <p:tgtEl>
                                          <p:spTgt spid="25"/>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wipe(left)">
                                      <p:cBhvr>
                                        <p:cTn id="74" dur="500"/>
                                        <p:tgtEl>
                                          <p:spTgt spid="24"/>
                                        </p:tgtEl>
                                      </p:cBhvr>
                                    </p:animEffect>
                                  </p:childTnLst>
                                </p:cTn>
                              </p:par>
                            </p:childTnLst>
                          </p:cTn>
                        </p:par>
                        <p:par>
                          <p:cTn id="75" fill="hold">
                            <p:stCondLst>
                              <p:cond delay="1000"/>
                            </p:stCondLst>
                            <p:childTnLst>
                              <p:par>
                                <p:cTn id="76" presetID="22" presetClass="entr" presetSubtype="8" fill="hold" grpId="0" nodeType="afterEffect">
                                  <p:stCondLst>
                                    <p:cond delay="1000"/>
                                  </p:stCondLst>
                                  <p:childTnLst>
                                    <p:set>
                                      <p:cBhvr>
                                        <p:cTn id="77" dur="1" fill="hold">
                                          <p:stCondLst>
                                            <p:cond delay="0"/>
                                          </p:stCondLst>
                                        </p:cTn>
                                        <p:tgtEl>
                                          <p:spTgt spid="26"/>
                                        </p:tgtEl>
                                        <p:attrNameLst>
                                          <p:attrName>style.visibility</p:attrName>
                                        </p:attrNameLst>
                                      </p:cBhvr>
                                      <p:to>
                                        <p:strVal val="visible"/>
                                      </p:to>
                                    </p:set>
                                    <p:animEffect transition="in" filter="wipe(left)">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490508"/>
                                        </p:tgtEl>
                                        <p:attrNameLst>
                                          <p:attrName>style.visibility</p:attrName>
                                        </p:attrNameLst>
                                      </p:cBhvr>
                                      <p:to>
                                        <p:strVal val="visible"/>
                                      </p:to>
                                    </p:set>
                                    <p:animEffect transition="in" filter="wipe(left)">
                                      <p:cBhvr>
                                        <p:cTn id="83" dur="500"/>
                                        <p:tgtEl>
                                          <p:spTgt spid="490508"/>
                                        </p:tgtEl>
                                      </p:cBhvr>
                                    </p:animEffect>
                                  </p:childTnLst>
                                </p:cTn>
                              </p:par>
                            </p:childTnLst>
                          </p:cTn>
                        </p:par>
                        <p:par>
                          <p:cTn id="84" fill="hold">
                            <p:stCondLst>
                              <p:cond delay="500"/>
                            </p:stCondLst>
                            <p:childTnLst>
                              <p:par>
                                <p:cTn id="85" presetID="22" presetClass="entr" presetSubtype="8" fill="hold" nodeType="afterEffect">
                                  <p:stCondLst>
                                    <p:cond delay="0"/>
                                  </p:stCondLst>
                                  <p:childTnLst>
                                    <p:set>
                                      <p:cBhvr>
                                        <p:cTn id="86" dur="1" fill="hold">
                                          <p:stCondLst>
                                            <p:cond delay="0"/>
                                          </p:stCondLst>
                                        </p:cTn>
                                        <p:tgtEl>
                                          <p:spTgt spid="490504"/>
                                        </p:tgtEl>
                                        <p:attrNameLst>
                                          <p:attrName>style.visibility</p:attrName>
                                        </p:attrNameLst>
                                      </p:cBhvr>
                                      <p:to>
                                        <p:strVal val="visible"/>
                                      </p:to>
                                    </p:set>
                                    <p:animEffect transition="in" filter="wipe(left)">
                                      <p:cBhvr>
                                        <p:cTn id="87" dur="500"/>
                                        <p:tgtEl>
                                          <p:spTgt spid="490504"/>
                                        </p:tgtEl>
                                      </p:cBhvr>
                                    </p:animEffect>
                                  </p:childTnLst>
                                </p:cTn>
                              </p:par>
                            </p:childTnLst>
                          </p:cTn>
                        </p:par>
                        <p:par>
                          <p:cTn id="88" fill="hold">
                            <p:stCondLst>
                              <p:cond delay="1000"/>
                            </p:stCondLst>
                            <p:childTnLst>
                              <p:par>
                                <p:cTn id="89" presetID="22" presetClass="entr" presetSubtype="8"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wipe(left)">
                                      <p:cBhvr>
                                        <p:cTn id="91" dur="500"/>
                                        <p:tgtEl>
                                          <p:spTgt spid="35"/>
                                        </p:tgtEl>
                                      </p:cBhvr>
                                    </p:animEffect>
                                  </p:childTnLst>
                                </p:cTn>
                              </p:par>
                            </p:childTnLst>
                          </p:cTn>
                        </p:par>
                        <p:par>
                          <p:cTn id="92" fill="hold">
                            <p:stCondLst>
                              <p:cond delay="1500"/>
                            </p:stCondLst>
                            <p:childTnLst>
                              <p:par>
                                <p:cTn id="93" presetID="22" presetClass="entr" presetSubtype="1" fill="hold" nodeType="after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wipe(up)">
                                      <p:cBhvr>
                                        <p:cTn id="95" dur="500"/>
                                        <p:tgtEl>
                                          <p:spTgt spid="5"/>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left)">
                                      <p:cBhvr>
                                        <p:cTn id="100" dur="500"/>
                                        <p:tgtEl>
                                          <p:spTgt spid="33"/>
                                        </p:tgtEl>
                                      </p:cBhvr>
                                    </p:animEffect>
                                  </p:childTnLst>
                                </p:cTn>
                              </p:par>
                            </p:childTnLst>
                          </p:cTn>
                        </p:par>
                        <p:par>
                          <p:cTn id="101" fill="hold">
                            <p:stCondLst>
                              <p:cond delay="500"/>
                            </p:stCondLst>
                            <p:childTnLst>
                              <p:par>
                                <p:cTn id="102" presetID="22" presetClass="entr" presetSubtype="2" fill="hold" grpId="0" nodeType="after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wipe(right)">
                                      <p:cBhvr>
                                        <p:cTn id="104" dur="500"/>
                                        <p:tgtEl>
                                          <p:spTgt spid="31"/>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22530"/>
                                        </p:tgtEl>
                                        <p:attrNameLst>
                                          <p:attrName>style.visibility</p:attrName>
                                        </p:attrNameLst>
                                      </p:cBhvr>
                                      <p:to>
                                        <p:strVal val="visible"/>
                                      </p:to>
                                    </p:set>
                                    <p:animEffect transition="in" filter="wipe(left)">
                                      <p:cBhvr>
                                        <p:cTn id="109" dur="500"/>
                                        <p:tgtEl>
                                          <p:spTgt spid="22530"/>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41"/>
                                        </p:tgtEl>
                                        <p:attrNameLst>
                                          <p:attrName>style.visibility</p:attrName>
                                        </p:attrNameLst>
                                      </p:cBhvr>
                                      <p:to>
                                        <p:strVal val="visible"/>
                                      </p:to>
                                    </p:set>
                                    <p:animEffect transition="in" filter="wipe(left)">
                                      <p:cBhvr>
                                        <p:cTn id="113" dur="250"/>
                                        <p:tgtEl>
                                          <p:spTgt spid="41"/>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7"/>
                                        </p:tgtEl>
                                        <p:attrNameLst>
                                          <p:attrName>style.visibility</p:attrName>
                                        </p:attrNameLst>
                                      </p:cBhvr>
                                      <p:to>
                                        <p:strVal val="visible"/>
                                      </p:to>
                                    </p:set>
                                    <p:animEffect transition="in" filter="wipe(left)">
                                      <p:cBhvr>
                                        <p:cTn id="118" dur="500"/>
                                        <p:tgtEl>
                                          <p:spTgt spid="17"/>
                                        </p:tgtEl>
                                      </p:cBhvr>
                                    </p:animEffect>
                                  </p:childTnLst>
                                </p:cTn>
                              </p:par>
                            </p:childTnLst>
                          </p:cTn>
                        </p:par>
                        <p:par>
                          <p:cTn id="119" fill="hold">
                            <p:stCondLst>
                              <p:cond delay="500"/>
                            </p:stCondLst>
                            <p:childTnLst>
                              <p:par>
                                <p:cTn id="120" presetID="22" presetClass="entr" presetSubtype="8" fill="hold" nodeType="afterEffect">
                                  <p:stCondLst>
                                    <p:cond delay="0"/>
                                  </p:stCondLst>
                                  <p:childTnLst>
                                    <p:set>
                                      <p:cBhvr>
                                        <p:cTn id="121" dur="1" fill="hold">
                                          <p:stCondLst>
                                            <p:cond delay="0"/>
                                          </p:stCondLst>
                                        </p:cTn>
                                        <p:tgtEl>
                                          <p:spTgt spid="16"/>
                                        </p:tgtEl>
                                        <p:attrNameLst>
                                          <p:attrName>style.visibility</p:attrName>
                                        </p:attrNameLst>
                                      </p:cBhvr>
                                      <p:to>
                                        <p:strVal val="visible"/>
                                      </p:to>
                                    </p:set>
                                    <p:animEffect transition="in" filter="wipe(left)">
                                      <p:cBhvr>
                                        <p:cTn id="122" dur="750"/>
                                        <p:tgtEl>
                                          <p:spTgt spid="16"/>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wipe(left)">
                                      <p:cBhvr>
                                        <p:cTn id="127" dur="500"/>
                                        <p:tgtEl>
                                          <p:spTgt spid="39"/>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21"/>
                                        </p:tgtEl>
                                        <p:attrNameLst>
                                          <p:attrName>style.visibility</p:attrName>
                                        </p:attrNameLst>
                                      </p:cBhvr>
                                      <p:to>
                                        <p:strVal val="visible"/>
                                      </p:to>
                                    </p:set>
                                    <p:animEffect transition="in" filter="wipe(left)">
                                      <p:cBhvr>
                                        <p:cTn id="131" dur="500"/>
                                        <p:tgtEl>
                                          <p:spTgt spid="21"/>
                                        </p:tgtEl>
                                      </p:cBhvr>
                                    </p:animEffect>
                                  </p:childTnLst>
                                </p:cTn>
                              </p:par>
                            </p:childTnLst>
                          </p:cTn>
                        </p:par>
                        <p:par>
                          <p:cTn id="132" fill="hold">
                            <p:stCondLst>
                              <p:cond delay="1000"/>
                            </p:stCondLst>
                            <p:childTnLst>
                              <p:par>
                                <p:cTn id="133" presetID="22" presetClass="entr" presetSubtype="8"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left)">
                                      <p:cBhvr>
                                        <p:cTn id="135" dur="500"/>
                                        <p:tgtEl>
                                          <p:spTgt spid="18"/>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22"/>
                                        </p:tgtEl>
                                        <p:attrNameLst>
                                          <p:attrName>style.visibility</p:attrName>
                                        </p:attrNameLst>
                                      </p:cBhvr>
                                      <p:to>
                                        <p:strVal val="visible"/>
                                      </p:to>
                                    </p:set>
                                    <p:animEffect transition="in" filter="wipe(left)">
                                      <p:cBhvr>
                                        <p:cTn id="140" dur="500"/>
                                        <p:tgtEl>
                                          <p:spTgt spid="22"/>
                                        </p:tgtEl>
                                      </p:cBhvr>
                                    </p:animEffect>
                                  </p:childTnLst>
                                </p:cTn>
                              </p:par>
                            </p:childTnLst>
                          </p:cTn>
                        </p:par>
                        <p:par>
                          <p:cTn id="141" fill="hold">
                            <p:stCondLst>
                              <p:cond delay="500"/>
                            </p:stCondLst>
                            <p:childTnLst>
                              <p:par>
                                <p:cTn id="142" presetID="22" presetClass="entr" presetSubtype="8" fill="hold" nodeType="afterEffect">
                                  <p:stCondLst>
                                    <p:cond delay="0"/>
                                  </p:stCondLst>
                                  <p:childTnLst>
                                    <p:set>
                                      <p:cBhvr>
                                        <p:cTn id="143" dur="1" fill="hold">
                                          <p:stCondLst>
                                            <p:cond delay="0"/>
                                          </p:stCondLst>
                                        </p:cTn>
                                        <p:tgtEl>
                                          <p:spTgt spid="19"/>
                                        </p:tgtEl>
                                        <p:attrNameLst>
                                          <p:attrName>style.visibility</p:attrName>
                                        </p:attrNameLst>
                                      </p:cBhvr>
                                      <p:to>
                                        <p:strVal val="visible"/>
                                      </p:to>
                                    </p:set>
                                    <p:animEffect transition="in" filter="wipe(left)">
                                      <p:cBhvr>
                                        <p:cTn id="144" dur="500"/>
                                        <p:tgtEl>
                                          <p:spTgt spid="19"/>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28"/>
                                        </p:tgtEl>
                                        <p:attrNameLst>
                                          <p:attrName>style.visibility</p:attrName>
                                        </p:attrNameLst>
                                      </p:cBhvr>
                                      <p:to>
                                        <p:strVal val="visible"/>
                                      </p:to>
                                    </p:set>
                                    <p:animEffect transition="in" filter="wipe(left)">
                                      <p:cBhvr>
                                        <p:cTn id="149" dur="500"/>
                                        <p:tgtEl>
                                          <p:spTgt spid="28"/>
                                        </p:tgtEl>
                                      </p:cBhvr>
                                    </p:animEffect>
                                  </p:childTnLst>
                                </p:cTn>
                              </p:par>
                            </p:childTnLst>
                          </p:cTn>
                        </p:par>
                        <p:par>
                          <p:cTn id="150" fill="hold">
                            <p:stCondLst>
                              <p:cond delay="500"/>
                            </p:stCondLst>
                            <p:childTnLst>
                              <p:par>
                                <p:cTn id="151" presetID="22" presetClass="entr" presetSubtype="8"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Effect transition="in" filter="wipe(left)">
                                      <p:cBhvr>
                                        <p:cTn id="153" dur="500"/>
                                        <p:tgtEl>
                                          <p:spTgt spid="27"/>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23"/>
                                        </p:tgtEl>
                                        <p:attrNameLst>
                                          <p:attrName>style.visibility</p:attrName>
                                        </p:attrNameLst>
                                      </p:cBhvr>
                                      <p:to>
                                        <p:strVal val="visible"/>
                                      </p:to>
                                    </p:set>
                                    <p:animEffect transition="in" filter="wipe(left)">
                                      <p:cBhvr>
                                        <p:cTn id="158" dur="500"/>
                                        <p:tgtEl>
                                          <p:spTgt spid="23"/>
                                        </p:tgtEl>
                                      </p:cBhvr>
                                    </p:animEffect>
                                  </p:childTnLst>
                                </p:cTn>
                              </p:par>
                            </p:childTnLst>
                          </p:cTn>
                        </p:par>
                        <p:par>
                          <p:cTn id="159" fill="hold">
                            <p:stCondLst>
                              <p:cond delay="500"/>
                            </p:stCondLst>
                            <p:childTnLst>
                              <p:par>
                                <p:cTn id="160" presetID="22" presetClass="entr" presetSubtype="8" fill="hold" nodeType="afterEffect">
                                  <p:stCondLst>
                                    <p:cond delay="0"/>
                                  </p:stCondLst>
                                  <p:childTnLst>
                                    <p:set>
                                      <p:cBhvr>
                                        <p:cTn id="161" dur="1" fill="hold">
                                          <p:stCondLst>
                                            <p:cond delay="0"/>
                                          </p:stCondLst>
                                        </p:cTn>
                                        <p:tgtEl>
                                          <p:spTgt spid="20"/>
                                        </p:tgtEl>
                                        <p:attrNameLst>
                                          <p:attrName>style.visibility</p:attrName>
                                        </p:attrNameLst>
                                      </p:cBhvr>
                                      <p:to>
                                        <p:strVal val="visible"/>
                                      </p:to>
                                    </p:set>
                                    <p:animEffect transition="in" filter="wipe(left)">
                                      <p:cBhvr>
                                        <p:cTn id="162" dur="500"/>
                                        <p:tgtEl>
                                          <p:spTgt spid="20"/>
                                        </p:tgtEl>
                                      </p:cBhvr>
                                    </p:animEffect>
                                  </p:childTnLst>
                                </p:cTn>
                              </p:par>
                            </p:childTnLst>
                          </p:cTn>
                        </p:par>
                        <p:par>
                          <p:cTn id="163" fill="hold">
                            <p:stCondLst>
                              <p:cond delay="1000"/>
                            </p:stCondLst>
                            <p:childTnLst>
                              <p:par>
                                <p:cTn id="164" presetID="22" presetClass="entr" presetSubtype="8" fill="hold" grpId="0" nodeType="afterEffect">
                                  <p:stCondLst>
                                    <p:cond delay="250"/>
                                  </p:stCondLst>
                                  <p:childTnLst>
                                    <p:set>
                                      <p:cBhvr>
                                        <p:cTn id="165" dur="1" fill="hold">
                                          <p:stCondLst>
                                            <p:cond delay="0"/>
                                          </p:stCondLst>
                                        </p:cTn>
                                        <p:tgtEl>
                                          <p:spTgt spid="36"/>
                                        </p:tgtEl>
                                        <p:attrNameLst>
                                          <p:attrName>style.visibility</p:attrName>
                                        </p:attrNameLst>
                                      </p:cBhvr>
                                      <p:to>
                                        <p:strVal val="visible"/>
                                      </p:to>
                                    </p:set>
                                    <p:animEffect transition="in" filter="wipe(left)">
                                      <p:cBhvr>
                                        <p:cTn id="16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0" grpId="0" autoUpdateAnimBg="0"/>
      <p:bldP spid="490506" grpId="0" animBg="1"/>
      <p:bldP spid="490507" grpId="0" animBg="1"/>
      <p:bldP spid="490508" grpId="0" animBg="1"/>
      <p:bldP spid="14" grpId="0"/>
      <p:bldP spid="17" grpId="0"/>
      <p:bldP spid="21" grpId="0" animBg="1"/>
      <p:bldP spid="22" grpId="0" animBg="1"/>
      <p:bldP spid="23" grpId="0" animBg="1"/>
      <p:bldP spid="25" grpId="0" animBg="1"/>
      <p:bldP spid="26" grpId="0"/>
      <p:bldP spid="28" grpId="0" animBg="1"/>
      <p:bldP spid="3" grpId="0" animBg="1"/>
      <p:bldP spid="31" grpId="0" animBg="1"/>
      <p:bldP spid="32" grpId="0" autoUpdateAnimBg="0"/>
      <p:bldP spid="33" grpId="0" autoUpdateAnimBg="0"/>
      <p:bldP spid="34" grpId="0" autoUpdateAnimBg="0"/>
      <p:bldP spid="35" grpId="0" autoUpdateAnimBg="0"/>
      <p:bldP spid="36" grpId="0" autoUpdateAnimBg="0"/>
      <p:bldP spid="37" grpId="0"/>
      <p:bldP spid="38" grpId="0"/>
      <p:bldP spid="39" grpId="0"/>
      <p:bldP spid="40" grpId="0"/>
      <p:bldP spid="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bwMode="auto">
          <a:xfrm>
            <a:off x="6199797" y="2495727"/>
            <a:ext cx="3384362" cy="666000"/>
          </a:xfrm>
          <a:prstGeom prst="rect">
            <a:avLst/>
          </a:prstGeom>
          <a:solidFill>
            <a:srgbClr val="99FF9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12" name="矩形 11"/>
          <p:cNvSpPr/>
          <p:nvPr/>
        </p:nvSpPr>
        <p:spPr bwMode="auto">
          <a:xfrm>
            <a:off x="4054556" y="2551094"/>
            <a:ext cx="648000" cy="288000"/>
          </a:xfrm>
          <a:prstGeom prst="rect">
            <a:avLst/>
          </a:prstGeom>
          <a:solidFill>
            <a:schemeClr val="accent1">
              <a:lumMod val="40000"/>
              <a:lumOff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11" name="矩形 10"/>
          <p:cNvSpPr/>
          <p:nvPr/>
        </p:nvSpPr>
        <p:spPr bwMode="auto">
          <a:xfrm>
            <a:off x="3645658" y="2092893"/>
            <a:ext cx="1476000" cy="324000"/>
          </a:xfrm>
          <a:prstGeom prst="rect">
            <a:avLst/>
          </a:prstGeom>
          <a:solidFill>
            <a:srgbClr val="CC99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23561" name="Rectangle 2"/>
          <p:cNvSpPr>
            <a:spLocks noGrp="1" noChangeArrowheads="1"/>
          </p:cNvSpPr>
          <p:nvPr>
            <p:ph type="title"/>
          </p:nvPr>
        </p:nvSpPr>
        <p:spPr/>
        <p:txBody>
          <a:bodyPr>
            <a:normAutofit/>
          </a:bodyPr>
          <a:lstStyle/>
          <a:p>
            <a:r>
              <a:rPr lang="en-US" altLang="zh-TW" dirty="0"/>
              <a:t>3.2.2 Free-space Green’s function – </a:t>
            </a:r>
            <a:r>
              <a:rPr lang="en-US" altLang="zh-TW" dirty="0">
                <a:solidFill>
                  <a:srgbClr val="0000CC"/>
                </a:solidFill>
              </a:rPr>
              <a:t>heat eq.</a:t>
            </a:r>
            <a:r>
              <a:rPr lang="en-US" altLang="zh-TW" dirty="0"/>
              <a:t>-1</a:t>
            </a:r>
          </a:p>
        </p:txBody>
      </p:sp>
      <p:sp>
        <p:nvSpPr>
          <p:cNvPr id="23562" name="Text Box 3"/>
          <p:cNvSpPr txBox="1">
            <a:spLocks noChangeArrowheads="1"/>
          </p:cNvSpPr>
          <p:nvPr/>
        </p:nvSpPr>
        <p:spPr bwMode="auto">
          <a:xfrm>
            <a:off x="320873" y="735088"/>
            <a:ext cx="4169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1D heat equation, </a:t>
            </a:r>
            <a:r>
              <a:rPr lang="en-US" altLang="zh-TW" dirty="0">
                <a:solidFill>
                  <a:srgbClr val="0000CC"/>
                </a:solidFill>
              </a:rPr>
              <a:t>infinite length</a:t>
            </a:r>
            <a:endParaRPr lang="en-US" altLang="zh-TW" i="1" dirty="0">
              <a:solidFill>
                <a:srgbClr val="0000CC"/>
              </a:solidFill>
            </a:endParaRPr>
          </a:p>
        </p:txBody>
      </p:sp>
      <p:graphicFrame>
        <p:nvGraphicFramePr>
          <p:cNvPr id="492548" name="Object 4"/>
          <p:cNvGraphicFramePr>
            <a:graphicFrameLocks noChangeAspect="1"/>
          </p:cNvGraphicFramePr>
          <p:nvPr>
            <p:extLst>
              <p:ext uri="{D42A27DB-BD31-4B8C-83A1-F6EECF244321}">
                <p14:modId xmlns:p14="http://schemas.microsoft.com/office/powerpoint/2010/main" val="1239428903"/>
              </p:ext>
            </p:extLst>
          </p:nvPr>
        </p:nvGraphicFramePr>
        <p:xfrm>
          <a:off x="543737" y="2008917"/>
          <a:ext cx="4581252" cy="1733238"/>
        </p:xfrm>
        <a:graphic>
          <a:graphicData uri="http://schemas.openxmlformats.org/presentationml/2006/ole">
            <mc:AlternateContent xmlns:mc="http://schemas.openxmlformats.org/markup-compatibility/2006">
              <mc:Choice xmlns:v="urn:schemas-microsoft-com:vml" Requires="v">
                <p:oleObj spid="_x0000_s1108498" name="Equation" r:id="rId4" imgW="2349360" imgH="888840" progId="Equation.DSMT4">
                  <p:embed/>
                </p:oleObj>
              </mc:Choice>
              <mc:Fallback>
                <p:oleObj name="Equation" r:id="rId4" imgW="2349360" imgH="888840" progId="Equation.DSMT4">
                  <p:embed/>
                  <p:pic>
                    <p:nvPicPr>
                      <p:cNvPr id="0" name=""/>
                      <p:cNvPicPr>
                        <a:picLocks noChangeAspect="1" noChangeArrowheads="1"/>
                      </p:cNvPicPr>
                      <p:nvPr/>
                    </p:nvPicPr>
                    <p:blipFill>
                      <a:blip r:embed="rId5"/>
                      <a:srcRect/>
                      <a:stretch>
                        <a:fillRect/>
                      </a:stretch>
                    </p:blipFill>
                    <p:spPr bwMode="auto">
                      <a:xfrm>
                        <a:off x="543737" y="2008917"/>
                        <a:ext cx="4581252" cy="1733238"/>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pSp>
        <p:nvGrpSpPr>
          <p:cNvPr id="23563" name="Group 5"/>
          <p:cNvGrpSpPr>
            <a:grpSpLocks/>
          </p:cNvGrpSpPr>
          <p:nvPr/>
        </p:nvGrpSpPr>
        <p:grpSpPr bwMode="auto">
          <a:xfrm>
            <a:off x="911424" y="1196752"/>
            <a:ext cx="4140202" cy="736600"/>
            <a:chOff x="528" y="1304"/>
            <a:chExt cx="2608" cy="464"/>
          </a:xfrm>
        </p:grpSpPr>
        <p:sp>
          <p:nvSpPr>
            <p:cNvPr id="23569" name="Line 6"/>
            <p:cNvSpPr>
              <a:spLocks noChangeShapeType="1"/>
            </p:cNvSpPr>
            <p:nvPr/>
          </p:nvSpPr>
          <p:spPr bwMode="auto">
            <a:xfrm>
              <a:off x="528" y="1768"/>
              <a:ext cx="260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71" name="Line 8"/>
            <p:cNvSpPr>
              <a:spLocks noChangeShapeType="1"/>
            </p:cNvSpPr>
            <p:nvPr/>
          </p:nvSpPr>
          <p:spPr bwMode="auto">
            <a:xfrm>
              <a:off x="2592" y="1536"/>
              <a:ext cx="432"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23559" name="Object 9"/>
            <p:cNvGraphicFramePr>
              <a:graphicFrameLocks noChangeAspect="1"/>
            </p:cNvGraphicFramePr>
            <p:nvPr>
              <p:extLst>
                <p:ext uri="{D42A27DB-BD31-4B8C-83A1-F6EECF244321}">
                  <p14:modId xmlns:p14="http://schemas.microsoft.com/office/powerpoint/2010/main" val="3496264089"/>
                </p:ext>
              </p:extLst>
            </p:nvPr>
          </p:nvGraphicFramePr>
          <p:xfrm>
            <a:off x="2835" y="1304"/>
            <a:ext cx="168" cy="185"/>
          </p:xfrm>
          <a:graphic>
            <a:graphicData uri="http://schemas.openxmlformats.org/presentationml/2006/ole">
              <mc:AlternateContent xmlns:mc="http://schemas.openxmlformats.org/markup-compatibility/2006">
                <mc:Choice xmlns:v="urn:schemas-microsoft-com:vml" Requires="v">
                  <p:oleObj spid="_x0000_s1108499" name="Equation" r:id="rId6" imgW="126720" imgH="139680" progId="Equation.3">
                    <p:embed/>
                  </p:oleObj>
                </mc:Choice>
                <mc:Fallback>
                  <p:oleObj name="Equation" r:id="rId6" imgW="126720" imgH="1396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r="-3111"/>
                        <a:stretch>
                          <a:fillRect/>
                        </a:stretch>
                      </p:blipFill>
                      <p:spPr bwMode="auto">
                        <a:xfrm>
                          <a:off x="2835" y="1304"/>
                          <a:ext cx="168" cy="185"/>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pSp>
      <p:sp>
        <p:nvSpPr>
          <p:cNvPr id="492554" name="Line 10"/>
          <p:cNvSpPr>
            <a:spLocks noChangeShapeType="1"/>
          </p:cNvSpPr>
          <p:nvPr/>
        </p:nvSpPr>
        <p:spPr bwMode="auto">
          <a:xfrm>
            <a:off x="47328" y="3861048"/>
            <a:ext cx="6048000" cy="0"/>
          </a:xfrm>
          <a:prstGeom prst="line">
            <a:avLst/>
          </a:prstGeom>
          <a:noFill/>
          <a:ln w="12700">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92555" name="Line 11"/>
          <p:cNvSpPr>
            <a:spLocks noChangeShapeType="1"/>
          </p:cNvSpPr>
          <p:nvPr/>
        </p:nvSpPr>
        <p:spPr bwMode="auto">
          <a:xfrm>
            <a:off x="6096000" y="692696"/>
            <a:ext cx="0" cy="5940000"/>
          </a:xfrm>
          <a:prstGeom prst="line">
            <a:avLst/>
          </a:prstGeom>
          <a:noFill/>
          <a:ln w="12700">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92558" name="Text Box 14"/>
          <p:cNvSpPr txBox="1">
            <a:spLocks noChangeArrowheads="1"/>
          </p:cNvSpPr>
          <p:nvPr/>
        </p:nvSpPr>
        <p:spPr bwMode="auto">
          <a:xfrm>
            <a:off x="335360" y="3923047"/>
            <a:ext cx="53418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79388" indent="-179388">
              <a:buSzPct val="120000"/>
              <a:buFont typeface="Arial" panose="020B0604020202020204" pitchFamily="34" charset="0"/>
              <a:buChar char="•"/>
            </a:pPr>
            <a:r>
              <a:rPr lang="en-US" altLang="zh-TW" dirty="0"/>
              <a:t>method 1: Laplace transform pair over  </a:t>
            </a:r>
            <a:r>
              <a:rPr lang="en-US" altLang="zh-TW" i="1" dirty="0"/>
              <a:t>t</a:t>
            </a:r>
          </a:p>
        </p:txBody>
      </p:sp>
      <p:graphicFrame>
        <p:nvGraphicFramePr>
          <p:cNvPr id="492559" name="Object 15"/>
          <p:cNvGraphicFramePr>
            <a:graphicFrameLocks noChangeAspect="1"/>
          </p:cNvGraphicFramePr>
          <p:nvPr>
            <p:extLst>
              <p:ext uri="{D42A27DB-BD31-4B8C-83A1-F6EECF244321}">
                <p14:modId xmlns:p14="http://schemas.microsoft.com/office/powerpoint/2010/main" val="2086499575"/>
              </p:ext>
            </p:extLst>
          </p:nvPr>
        </p:nvGraphicFramePr>
        <p:xfrm>
          <a:off x="723420" y="4421588"/>
          <a:ext cx="3738852" cy="1436292"/>
        </p:xfrm>
        <a:graphic>
          <a:graphicData uri="http://schemas.openxmlformats.org/presentationml/2006/ole">
            <mc:AlternateContent xmlns:mc="http://schemas.openxmlformats.org/markup-compatibility/2006">
              <mc:Choice xmlns:v="urn:schemas-microsoft-com:vml" Requires="v">
                <p:oleObj spid="_x0000_s1108500" name="方程式" r:id="rId8" imgW="1917360" imgH="736560" progId="Equation.3">
                  <p:embed/>
                </p:oleObj>
              </mc:Choice>
              <mc:Fallback>
                <p:oleObj name="方程式" r:id="rId8" imgW="1917360" imgH="736560" progId="Equation.3">
                  <p:embed/>
                  <p:pic>
                    <p:nvPicPr>
                      <p:cNvPr id="0" name=""/>
                      <p:cNvPicPr>
                        <a:picLocks noChangeAspect="1" noChangeArrowheads="1"/>
                      </p:cNvPicPr>
                      <p:nvPr/>
                    </p:nvPicPr>
                    <p:blipFill>
                      <a:blip r:embed="rId9"/>
                      <a:srcRect/>
                      <a:stretch>
                        <a:fillRect/>
                      </a:stretch>
                    </p:blipFill>
                    <p:spPr bwMode="auto">
                      <a:xfrm>
                        <a:off x="723420" y="4421588"/>
                        <a:ext cx="3738852" cy="1436292"/>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aphicFrame>
        <p:nvGraphicFramePr>
          <p:cNvPr id="492560" name="Object 16"/>
          <p:cNvGraphicFramePr>
            <a:graphicFrameLocks noChangeAspect="1"/>
          </p:cNvGraphicFramePr>
          <p:nvPr>
            <p:extLst>
              <p:ext uri="{D42A27DB-BD31-4B8C-83A1-F6EECF244321}">
                <p14:modId xmlns:p14="http://schemas.microsoft.com/office/powerpoint/2010/main" val="362912907"/>
              </p:ext>
            </p:extLst>
          </p:nvPr>
        </p:nvGraphicFramePr>
        <p:xfrm>
          <a:off x="6560135" y="4971506"/>
          <a:ext cx="3045978" cy="767286"/>
        </p:xfrm>
        <a:graphic>
          <a:graphicData uri="http://schemas.openxmlformats.org/presentationml/2006/ole">
            <mc:AlternateContent xmlns:mc="http://schemas.openxmlformats.org/markup-compatibility/2006">
              <mc:Choice xmlns:v="urn:schemas-microsoft-com:vml" Requires="v">
                <p:oleObj spid="_x0000_s1108501" name="方程式" r:id="rId10" imgW="1562040" imgH="393480" progId="Equation.3">
                  <p:embed/>
                </p:oleObj>
              </mc:Choice>
              <mc:Fallback>
                <p:oleObj name="方程式" r:id="rId10" imgW="1562040" imgH="393480" progId="Equation.3">
                  <p:embed/>
                  <p:pic>
                    <p:nvPicPr>
                      <p:cNvPr id="0" name=""/>
                      <p:cNvPicPr>
                        <a:picLocks noChangeAspect="1" noChangeArrowheads="1"/>
                      </p:cNvPicPr>
                      <p:nvPr/>
                    </p:nvPicPr>
                    <p:blipFill>
                      <a:blip r:embed="rId11"/>
                      <a:srcRect/>
                      <a:stretch>
                        <a:fillRect/>
                      </a:stretch>
                    </p:blipFill>
                    <p:spPr bwMode="auto">
                      <a:xfrm>
                        <a:off x="6560135" y="4971506"/>
                        <a:ext cx="3045978" cy="767286"/>
                      </a:xfrm>
                      <a:prstGeom prst="rect">
                        <a:avLst/>
                      </a:prstGeom>
                      <a:noFill/>
                    </p:spPr>
                  </p:pic>
                </p:oleObj>
              </mc:Fallback>
            </mc:AlternateContent>
          </a:graphicData>
        </a:graphic>
      </p:graphicFrame>
      <p:graphicFrame>
        <p:nvGraphicFramePr>
          <p:cNvPr id="492561" name="Object 17"/>
          <p:cNvGraphicFramePr>
            <a:graphicFrameLocks noChangeAspect="1"/>
          </p:cNvGraphicFramePr>
          <p:nvPr>
            <p:extLst>
              <p:ext uri="{D42A27DB-BD31-4B8C-83A1-F6EECF244321}">
                <p14:modId xmlns:p14="http://schemas.microsoft.com/office/powerpoint/2010/main" val="1857497996"/>
              </p:ext>
            </p:extLst>
          </p:nvPr>
        </p:nvGraphicFramePr>
        <p:xfrm>
          <a:off x="6634610" y="5900338"/>
          <a:ext cx="4779216" cy="767286"/>
        </p:xfrm>
        <a:graphic>
          <a:graphicData uri="http://schemas.openxmlformats.org/presentationml/2006/ole">
            <mc:AlternateContent xmlns:mc="http://schemas.openxmlformats.org/markup-compatibility/2006">
              <mc:Choice xmlns:v="urn:schemas-microsoft-com:vml" Requires="v">
                <p:oleObj spid="_x0000_s1108502" name="方程式" r:id="rId12" imgW="2450880" imgH="393480" progId="Equation.3">
                  <p:embed/>
                </p:oleObj>
              </mc:Choice>
              <mc:Fallback>
                <p:oleObj name="方程式" r:id="rId12" imgW="2450880" imgH="3934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34610" y="5900338"/>
                        <a:ext cx="4779216" cy="767286"/>
                      </a:xfrm>
                      <a:prstGeom prst="rect">
                        <a:avLst/>
                      </a:prstGeom>
                      <a:noFill/>
                    </p:spPr>
                  </p:pic>
                </p:oleObj>
              </mc:Fallback>
            </mc:AlternateContent>
          </a:graphicData>
        </a:graphic>
      </p:graphicFrame>
      <p:sp>
        <p:nvSpPr>
          <p:cNvPr id="492562" name="AutoShape 18"/>
          <p:cNvSpPr>
            <a:spLocks noChangeArrowheads="1"/>
          </p:cNvSpPr>
          <p:nvPr/>
        </p:nvSpPr>
        <p:spPr bwMode="auto">
          <a:xfrm>
            <a:off x="6240016" y="5331859"/>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4" name="投影片編號版面配置區 3"/>
          <p:cNvSpPr>
            <a:spLocks noGrp="1"/>
          </p:cNvSpPr>
          <p:nvPr>
            <p:ph type="sldNum" sz="quarter" idx="10"/>
          </p:nvPr>
        </p:nvSpPr>
        <p:spPr/>
        <p:txBody>
          <a:bodyPr/>
          <a:lstStyle/>
          <a:p>
            <a:pPr>
              <a:defRPr/>
            </a:pPr>
            <a:fld id="{F4C3976D-8D47-445A-BD61-2F2C1E2596C6}" type="slidenum">
              <a:rPr lang="en-US" altLang="zh-TW" smtClean="0"/>
              <a:pPr>
                <a:defRPr/>
              </a:pPr>
              <a:t>26</a:t>
            </a:fld>
            <a:endParaRPr lang="en-US" altLang="zh-TW" dirty="0"/>
          </a:p>
        </p:txBody>
      </p:sp>
      <p:sp>
        <p:nvSpPr>
          <p:cNvPr id="24" name="Oval 7"/>
          <p:cNvSpPr>
            <a:spLocks noChangeAspect="1" noChangeArrowheads="1"/>
          </p:cNvSpPr>
          <p:nvPr/>
        </p:nvSpPr>
        <p:spPr bwMode="auto">
          <a:xfrm>
            <a:off x="2732460" y="1857152"/>
            <a:ext cx="144000" cy="144000"/>
          </a:xfrm>
          <a:prstGeom prst="ellipse">
            <a:avLst/>
          </a:prstGeom>
          <a:solidFill>
            <a:srgbClr val="0000CC"/>
          </a:solidFill>
          <a:ln w="12700">
            <a:solidFill>
              <a:schemeClr val="tx1"/>
            </a:solidFill>
            <a:round/>
            <a:headEnd/>
            <a:tailEnd/>
          </a:ln>
        </p:spPr>
        <p:txBody>
          <a:bodyPr wrap="none" anchor="ctr"/>
          <a:lstStyle/>
          <a:p>
            <a:pPr eaLnBrk="0" hangingPunct="0"/>
            <a:endParaRPr lang="zh-TW" altLang="en-US"/>
          </a:p>
        </p:txBody>
      </p:sp>
      <p:graphicFrame>
        <p:nvGraphicFramePr>
          <p:cNvPr id="2" name="物件 1"/>
          <p:cNvGraphicFramePr>
            <a:graphicFrameLocks noChangeAspect="1"/>
          </p:cNvGraphicFramePr>
          <p:nvPr>
            <p:extLst>
              <p:ext uri="{D42A27DB-BD31-4B8C-83A1-F6EECF244321}">
                <p14:modId xmlns:p14="http://schemas.microsoft.com/office/powerpoint/2010/main" val="1060172855"/>
              </p:ext>
            </p:extLst>
          </p:nvPr>
        </p:nvGraphicFramePr>
        <p:xfrm>
          <a:off x="2171662" y="1353670"/>
          <a:ext cx="1173312" cy="452844"/>
        </p:xfrm>
        <a:graphic>
          <a:graphicData uri="http://schemas.openxmlformats.org/presentationml/2006/ole">
            <mc:AlternateContent xmlns:mc="http://schemas.openxmlformats.org/markup-compatibility/2006">
              <mc:Choice xmlns:v="urn:schemas-microsoft-com:vml" Requires="v">
                <p:oleObj spid="_x0000_s1108503" name="方程式" r:id="rId14" imgW="558720" imgH="215640" progId="Equation.3">
                  <p:embed/>
                </p:oleObj>
              </mc:Choice>
              <mc:Fallback>
                <p:oleObj name="方程式" r:id="rId14" imgW="558720" imgH="215640" progId="Equation.3">
                  <p:embed/>
                  <p:pic>
                    <p:nvPicPr>
                      <p:cNvPr id="0" name=""/>
                      <p:cNvPicPr>
                        <a:picLocks noChangeAspect="1" noChangeArrowheads="1"/>
                      </p:cNvPicPr>
                      <p:nvPr/>
                    </p:nvPicPr>
                    <p:blipFill>
                      <a:blip r:embed="rId15"/>
                      <a:srcRect/>
                      <a:stretch>
                        <a:fillRect/>
                      </a:stretch>
                    </p:blipFill>
                    <p:spPr bwMode="auto">
                      <a:xfrm>
                        <a:off x="2171662" y="1353670"/>
                        <a:ext cx="1173312" cy="452844"/>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 Box 3"/>
          <p:cNvSpPr txBox="1">
            <a:spLocks noChangeArrowheads="1"/>
          </p:cNvSpPr>
          <p:nvPr/>
        </p:nvSpPr>
        <p:spPr bwMode="auto">
          <a:xfrm>
            <a:off x="3428938" y="3243023"/>
            <a:ext cx="697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(IC)</a:t>
            </a:r>
            <a:endParaRPr lang="en-US" altLang="zh-TW" i="1" dirty="0">
              <a:solidFill>
                <a:srgbClr val="0000CC"/>
              </a:solidFill>
            </a:endParaRPr>
          </a:p>
        </p:txBody>
      </p:sp>
      <p:sp>
        <p:nvSpPr>
          <p:cNvPr id="27" name="Text Box 3"/>
          <p:cNvSpPr txBox="1">
            <a:spLocks noChangeArrowheads="1"/>
          </p:cNvSpPr>
          <p:nvPr/>
        </p:nvSpPr>
        <p:spPr bwMode="auto">
          <a:xfrm>
            <a:off x="3406485" y="2839095"/>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C00000"/>
                </a:solidFill>
              </a:rPr>
              <a:t>(BC)</a:t>
            </a:r>
            <a:endParaRPr lang="en-US" altLang="zh-TW" i="1" dirty="0">
              <a:solidFill>
                <a:srgbClr val="C00000"/>
              </a:solidFill>
            </a:endParaRPr>
          </a:p>
        </p:txBody>
      </p:sp>
      <p:cxnSp>
        <p:nvCxnSpPr>
          <p:cNvPr id="5" name="直線接點 4"/>
          <p:cNvCxnSpPr/>
          <p:nvPr/>
        </p:nvCxnSpPr>
        <p:spPr bwMode="auto">
          <a:xfrm>
            <a:off x="2468131" y="3309920"/>
            <a:ext cx="1008000" cy="0"/>
          </a:xfrm>
          <a:prstGeom prst="line">
            <a:avLst/>
          </a:prstGeom>
          <a:solidFill>
            <a:schemeClr val="accent1"/>
          </a:solidFill>
          <a:ln w="28575" cap="flat" cmpd="sng" algn="ctr">
            <a:solidFill>
              <a:srgbClr val="C00000"/>
            </a:solidFill>
            <a:prstDash val="solid"/>
            <a:round/>
            <a:headEnd type="none" w="med" len="med"/>
            <a:tailEnd type="none" w="med" len="med"/>
          </a:ln>
          <a:effectLst/>
        </p:spPr>
      </p:cxnSp>
      <p:cxnSp>
        <p:nvCxnSpPr>
          <p:cNvPr id="30" name="直線接點 29"/>
          <p:cNvCxnSpPr/>
          <p:nvPr/>
        </p:nvCxnSpPr>
        <p:spPr bwMode="auto">
          <a:xfrm>
            <a:off x="2468131" y="3656890"/>
            <a:ext cx="648000" cy="0"/>
          </a:xfrm>
          <a:prstGeom prst="line">
            <a:avLst/>
          </a:prstGeom>
          <a:solidFill>
            <a:schemeClr val="accent1"/>
          </a:solidFill>
          <a:ln w="28575" cap="flat" cmpd="sng" algn="ctr">
            <a:solidFill>
              <a:srgbClr val="0000CC"/>
            </a:solidFill>
            <a:prstDash val="solid"/>
            <a:round/>
            <a:headEnd type="none" w="med" len="med"/>
            <a:tailEnd type="none" w="med" len="med"/>
          </a:ln>
          <a:effectLst/>
        </p:spPr>
      </p:cxnSp>
      <p:sp>
        <p:nvSpPr>
          <p:cNvPr id="32" name="Text Box 3"/>
          <p:cNvSpPr txBox="1">
            <a:spLocks noChangeArrowheads="1"/>
          </p:cNvSpPr>
          <p:nvPr/>
        </p:nvSpPr>
        <p:spPr bwMode="auto">
          <a:xfrm>
            <a:off x="3853149" y="5621178"/>
            <a:ext cx="21627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i="1" dirty="0"/>
              <a:t>Br</a:t>
            </a:r>
            <a:r>
              <a:rPr lang="en-US" altLang="zh-TW" sz="2000" dirty="0"/>
              <a:t>: Bromwich path</a:t>
            </a:r>
            <a:endParaRPr lang="en-US" altLang="zh-TW" sz="2000" i="1" dirty="0"/>
          </a:p>
        </p:txBody>
      </p:sp>
      <p:sp>
        <p:nvSpPr>
          <p:cNvPr id="3" name="橢圓 2"/>
          <p:cNvSpPr/>
          <p:nvPr/>
        </p:nvSpPr>
        <p:spPr bwMode="auto">
          <a:xfrm>
            <a:off x="2154352" y="4844318"/>
            <a:ext cx="252000" cy="2520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6" name="物件 5"/>
          <p:cNvGraphicFramePr>
            <a:graphicFrameLocks noChangeAspect="1"/>
          </p:cNvGraphicFramePr>
          <p:nvPr>
            <p:extLst>
              <p:ext uri="{D42A27DB-BD31-4B8C-83A1-F6EECF244321}">
                <p14:modId xmlns:p14="http://schemas.microsoft.com/office/powerpoint/2010/main" val="3299207192"/>
              </p:ext>
            </p:extLst>
          </p:nvPr>
        </p:nvGraphicFramePr>
        <p:xfrm>
          <a:off x="10056442" y="5157194"/>
          <a:ext cx="719712" cy="372708"/>
        </p:xfrm>
        <a:graphic>
          <a:graphicData uri="http://schemas.openxmlformats.org/presentationml/2006/ole">
            <mc:AlternateContent xmlns:mc="http://schemas.openxmlformats.org/markup-compatibility/2006">
              <mc:Choice xmlns:v="urn:schemas-microsoft-com:vml" Requires="v">
                <p:oleObj spid="_x0000_s1108504" name="方程式" r:id="rId16" imgW="342720" imgH="177480" progId="Equation.3">
                  <p:embed/>
                </p:oleObj>
              </mc:Choice>
              <mc:Fallback>
                <p:oleObj name="方程式" r:id="rId16" imgW="342720" imgH="177480" progId="Equation.3">
                  <p:embed/>
                  <p:pic>
                    <p:nvPicPr>
                      <p:cNvPr id="0" name=""/>
                      <p:cNvPicPr>
                        <a:picLocks noChangeAspect="1" noChangeArrowheads="1"/>
                      </p:cNvPicPr>
                      <p:nvPr/>
                    </p:nvPicPr>
                    <p:blipFill>
                      <a:blip r:embed="rId17"/>
                      <a:srcRect/>
                      <a:stretch>
                        <a:fillRect/>
                      </a:stretch>
                    </p:blipFill>
                    <p:spPr bwMode="auto">
                      <a:xfrm>
                        <a:off x="10056442" y="5157194"/>
                        <a:ext cx="719712" cy="372708"/>
                      </a:xfrm>
                      <a:prstGeom prst="rect">
                        <a:avLst/>
                      </a:prstGeom>
                      <a:solidFill>
                        <a:srgbClr val="CCECFF"/>
                      </a:solidFill>
                      <a:ln>
                        <a:noFill/>
                      </a:ln>
                      <a:extLst/>
                    </p:spPr>
                  </p:pic>
                </p:oleObj>
              </mc:Fallback>
            </mc:AlternateContent>
          </a:graphicData>
        </a:graphic>
      </p:graphicFrame>
      <p:sp>
        <p:nvSpPr>
          <p:cNvPr id="28" name="Text Box 9"/>
          <p:cNvSpPr txBox="1">
            <a:spLocks noChangeArrowheads="1"/>
          </p:cNvSpPr>
          <p:nvPr/>
        </p:nvSpPr>
        <p:spPr bwMode="auto">
          <a:xfrm>
            <a:off x="9552384" y="5085185"/>
            <a:ext cx="27122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700" dirty="0"/>
              <a:t>,</a:t>
            </a:r>
            <a:endParaRPr lang="en-US" altLang="zh-TW" sz="2700" i="1" dirty="0"/>
          </a:p>
        </p:txBody>
      </p:sp>
      <p:sp>
        <p:nvSpPr>
          <p:cNvPr id="29" name="橢圓 28"/>
          <p:cNvSpPr/>
          <p:nvPr/>
        </p:nvSpPr>
        <p:spPr bwMode="auto">
          <a:xfrm>
            <a:off x="2665793" y="5463074"/>
            <a:ext cx="252000" cy="2520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15" name="物件 14"/>
          <p:cNvGraphicFramePr>
            <a:graphicFrameLocks noChangeAspect="1"/>
          </p:cNvGraphicFramePr>
          <p:nvPr>
            <p:extLst>
              <p:ext uri="{D42A27DB-BD31-4B8C-83A1-F6EECF244321}">
                <p14:modId xmlns:p14="http://schemas.microsoft.com/office/powerpoint/2010/main" val="3175598215"/>
              </p:ext>
            </p:extLst>
          </p:nvPr>
        </p:nvGraphicFramePr>
        <p:xfrm>
          <a:off x="6875038" y="762150"/>
          <a:ext cx="1592262" cy="727075"/>
        </p:xfrm>
        <a:graphic>
          <a:graphicData uri="http://schemas.openxmlformats.org/presentationml/2006/ole">
            <mc:AlternateContent xmlns:mc="http://schemas.openxmlformats.org/markup-compatibility/2006">
              <mc:Choice xmlns:v="urn:schemas-microsoft-com:vml" Requires="v">
                <p:oleObj spid="_x0000_s1108505" name="方程式" r:id="rId18" imgW="723600" imgH="330120" progId="Equation.3">
                  <p:embed/>
                </p:oleObj>
              </mc:Choice>
              <mc:Fallback>
                <p:oleObj name="方程式" r:id="rId18" imgW="723600" imgH="330120" progId="Equation.3">
                  <p:embed/>
                  <p:pic>
                    <p:nvPicPr>
                      <p:cNvPr id="0" name=""/>
                      <p:cNvPicPr>
                        <a:picLocks noChangeAspect="1" noChangeArrowheads="1"/>
                      </p:cNvPicPr>
                      <p:nvPr/>
                    </p:nvPicPr>
                    <p:blipFill>
                      <a:blip r:embed="rId19"/>
                      <a:srcRect/>
                      <a:stretch>
                        <a:fillRect/>
                      </a:stretch>
                    </p:blipFill>
                    <p:spPr bwMode="auto">
                      <a:xfrm>
                        <a:off x="6875038" y="762150"/>
                        <a:ext cx="1592262" cy="727075"/>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 name="Text Box 3"/>
          <p:cNvSpPr txBox="1">
            <a:spLocks noChangeArrowheads="1"/>
          </p:cNvSpPr>
          <p:nvPr/>
        </p:nvSpPr>
        <p:spPr bwMode="auto">
          <a:xfrm>
            <a:off x="594019" y="5993225"/>
            <a:ext cx="51443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Apply Laplace transform to the problem</a:t>
            </a:r>
          </a:p>
        </p:txBody>
      </p:sp>
      <p:sp>
        <p:nvSpPr>
          <p:cNvPr id="40" name="AutoShape 19"/>
          <p:cNvSpPr>
            <a:spLocks noChangeArrowheads="1"/>
          </p:cNvSpPr>
          <p:nvPr/>
        </p:nvSpPr>
        <p:spPr bwMode="auto">
          <a:xfrm>
            <a:off x="6326109" y="1848924"/>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7" name="動作按鈕: 返回 6">
            <a:hlinkClick r:id="" action="ppaction://hlinkshowjump?jump=lastslideviewed" highlightClick="1"/>
          </p:cNvPr>
          <p:cNvSpPr>
            <a:spLocks noChangeAspect="1"/>
          </p:cNvSpPr>
          <p:nvPr/>
        </p:nvSpPr>
        <p:spPr bwMode="auto">
          <a:xfrm>
            <a:off x="11744263" y="3111095"/>
            <a:ext cx="180000" cy="180000"/>
          </a:xfrm>
          <a:prstGeom prst="actionButtonReturn">
            <a:avLst/>
          </a:prstGeom>
          <a:solidFill>
            <a:srgbClr val="33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37" name="Text Box 14"/>
          <p:cNvSpPr txBox="1">
            <a:spLocks noChangeArrowheads="1"/>
          </p:cNvSpPr>
          <p:nvPr/>
        </p:nvSpPr>
        <p:spPr bwMode="auto">
          <a:xfrm>
            <a:off x="6118205" y="4551121"/>
            <a:ext cx="4506362"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300" dirty="0">
                <a:solidFill>
                  <a:srgbClr val="0000CC"/>
                </a:solidFill>
              </a:rPr>
              <a:t>using BC + continuity &amp; jump cond.</a:t>
            </a:r>
            <a:endParaRPr lang="en-US" altLang="zh-TW" sz="2300" i="1" dirty="0">
              <a:solidFill>
                <a:srgbClr val="0000CC"/>
              </a:solidFill>
            </a:endParaRPr>
          </a:p>
        </p:txBody>
      </p:sp>
      <p:graphicFrame>
        <p:nvGraphicFramePr>
          <p:cNvPr id="38" name="物件 37"/>
          <p:cNvGraphicFramePr>
            <a:graphicFrameLocks noChangeAspect="1"/>
          </p:cNvGraphicFramePr>
          <p:nvPr>
            <p:extLst>
              <p:ext uri="{D42A27DB-BD31-4B8C-83A1-F6EECF244321}">
                <p14:modId xmlns:p14="http://schemas.microsoft.com/office/powerpoint/2010/main" val="3395826589"/>
              </p:ext>
            </p:extLst>
          </p:nvPr>
        </p:nvGraphicFramePr>
        <p:xfrm>
          <a:off x="6706963" y="1487702"/>
          <a:ext cx="1712736" cy="868680"/>
        </p:xfrm>
        <a:graphic>
          <a:graphicData uri="http://schemas.openxmlformats.org/presentationml/2006/ole">
            <mc:AlternateContent xmlns:mc="http://schemas.openxmlformats.org/markup-compatibility/2006">
              <mc:Choice xmlns:v="urn:schemas-microsoft-com:vml" Requires="v">
                <p:oleObj spid="_x0000_s1108506" name="方程式" r:id="rId20" imgW="901440" imgH="457200" progId="Equation.3">
                  <p:embed/>
                </p:oleObj>
              </mc:Choice>
              <mc:Fallback>
                <p:oleObj name="方程式" r:id="rId20" imgW="901440" imgH="457200" progId="Equation.3">
                  <p:embed/>
                  <p:pic>
                    <p:nvPicPr>
                      <p:cNvPr id="0" name=""/>
                      <p:cNvPicPr>
                        <a:picLocks noChangeAspect="1" noChangeArrowheads="1"/>
                      </p:cNvPicPr>
                      <p:nvPr/>
                    </p:nvPicPr>
                    <p:blipFill>
                      <a:blip r:embed="rId21"/>
                      <a:srcRect/>
                      <a:stretch>
                        <a:fillRect/>
                      </a:stretch>
                    </p:blipFill>
                    <p:spPr bwMode="auto">
                      <a:xfrm>
                        <a:off x="6706963" y="1487702"/>
                        <a:ext cx="1712736" cy="868680"/>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物件 40"/>
          <p:cNvGraphicFramePr>
            <a:graphicFrameLocks noChangeAspect="1"/>
          </p:cNvGraphicFramePr>
          <p:nvPr>
            <p:extLst>
              <p:ext uri="{D42A27DB-BD31-4B8C-83A1-F6EECF244321}">
                <p14:modId xmlns:p14="http://schemas.microsoft.com/office/powerpoint/2010/main" val="1827555780"/>
              </p:ext>
            </p:extLst>
          </p:nvPr>
        </p:nvGraphicFramePr>
        <p:xfrm>
          <a:off x="8420437" y="1410221"/>
          <a:ext cx="2123136" cy="868680"/>
        </p:xfrm>
        <a:graphic>
          <a:graphicData uri="http://schemas.openxmlformats.org/presentationml/2006/ole">
            <mc:AlternateContent xmlns:mc="http://schemas.openxmlformats.org/markup-compatibility/2006">
              <mc:Choice xmlns:v="urn:schemas-microsoft-com:vml" Requires="v">
                <p:oleObj spid="_x0000_s1108507" name="方程式" r:id="rId22" imgW="1117440" imgH="457200" progId="Equation.3">
                  <p:embed/>
                </p:oleObj>
              </mc:Choice>
              <mc:Fallback>
                <p:oleObj name="方程式" r:id="rId22" imgW="1117440" imgH="457200" progId="Equation.3">
                  <p:embed/>
                  <p:pic>
                    <p:nvPicPr>
                      <p:cNvPr id="0" name=""/>
                      <p:cNvPicPr>
                        <a:picLocks noChangeAspect="1" noChangeArrowheads="1"/>
                      </p:cNvPicPr>
                      <p:nvPr/>
                    </p:nvPicPr>
                    <p:blipFill>
                      <a:blip r:embed="rId23"/>
                      <a:srcRect/>
                      <a:stretch>
                        <a:fillRect/>
                      </a:stretch>
                    </p:blipFill>
                    <p:spPr bwMode="auto">
                      <a:xfrm>
                        <a:off x="8420437" y="1410221"/>
                        <a:ext cx="2123136" cy="868680"/>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 name="AutoShape 18"/>
          <p:cNvSpPr>
            <a:spLocks noChangeArrowheads="1"/>
          </p:cNvSpPr>
          <p:nvPr/>
        </p:nvSpPr>
        <p:spPr bwMode="auto">
          <a:xfrm>
            <a:off x="6240016" y="3811594"/>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aphicFrame>
        <p:nvGraphicFramePr>
          <p:cNvPr id="44" name="物件 43"/>
          <p:cNvGraphicFramePr>
            <a:graphicFrameLocks noChangeAspect="1"/>
          </p:cNvGraphicFramePr>
          <p:nvPr>
            <p:extLst>
              <p:ext uri="{D42A27DB-BD31-4B8C-83A1-F6EECF244321}">
                <p14:modId xmlns:p14="http://schemas.microsoft.com/office/powerpoint/2010/main" val="3297696490"/>
              </p:ext>
            </p:extLst>
          </p:nvPr>
        </p:nvGraphicFramePr>
        <p:xfrm>
          <a:off x="6232270" y="2492613"/>
          <a:ext cx="1616292" cy="820116"/>
        </p:xfrm>
        <a:graphic>
          <a:graphicData uri="http://schemas.openxmlformats.org/presentationml/2006/ole">
            <mc:AlternateContent xmlns:mc="http://schemas.openxmlformats.org/markup-compatibility/2006">
              <mc:Choice xmlns:v="urn:schemas-microsoft-com:vml" Requires="v">
                <p:oleObj spid="_x0000_s1108508" name="方程式" r:id="rId24" imgW="850680" imgH="431640" progId="Equation.3">
                  <p:embed/>
                </p:oleObj>
              </mc:Choice>
              <mc:Fallback>
                <p:oleObj name="方程式" r:id="rId24" imgW="850680" imgH="431640" progId="Equation.3">
                  <p:embed/>
                  <p:pic>
                    <p:nvPicPr>
                      <p:cNvPr id="0" name=""/>
                      <p:cNvPicPr>
                        <a:picLocks noChangeAspect="1" noChangeArrowheads="1"/>
                      </p:cNvPicPr>
                      <p:nvPr/>
                    </p:nvPicPr>
                    <p:blipFill>
                      <a:blip r:embed="rId25"/>
                      <a:srcRect/>
                      <a:stretch>
                        <a:fillRect/>
                      </a:stretch>
                    </p:blipFill>
                    <p:spPr bwMode="auto">
                      <a:xfrm>
                        <a:off x="6232270" y="2492613"/>
                        <a:ext cx="1616292" cy="820116"/>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 name="物件 44"/>
          <p:cNvGraphicFramePr>
            <a:graphicFrameLocks noChangeAspect="1"/>
          </p:cNvGraphicFramePr>
          <p:nvPr>
            <p:extLst>
              <p:ext uri="{D42A27DB-BD31-4B8C-83A1-F6EECF244321}">
                <p14:modId xmlns:p14="http://schemas.microsoft.com/office/powerpoint/2010/main" val="17302467"/>
              </p:ext>
            </p:extLst>
          </p:nvPr>
        </p:nvGraphicFramePr>
        <p:xfrm>
          <a:off x="7752185" y="2579038"/>
          <a:ext cx="1831975" cy="471487"/>
        </p:xfrm>
        <a:graphic>
          <a:graphicData uri="http://schemas.openxmlformats.org/presentationml/2006/ole">
            <mc:AlternateContent xmlns:mc="http://schemas.openxmlformats.org/markup-compatibility/2006">
              <mc:Choice xmlns:v="urn:schemas-microsoft-com:vml" Requires="v">
                <p:oleObj spid="_x0000_s1108509" name="方程式" r:id="rId26" imgW="939600" imgH="241200" progId="Equation.3">
                  <p:embed/>
                </p:oleObj>
              </mc:Choice>
              <mc:Fallback>
                <p:oleObj name="方程式" r:id="rId26" imgW="939600" imgH="241200" progId="Equation.3">
                  <p:embed/>
                  <p:pic>
                    <p:nvPicPr>
                      <p:cNvPr id="0" name=""/>
                      <p:cNvPicPr>
                        <a:picLocks noChangeAspect="1" noChangeArrowheads="1"/>
                      </p:cNvPicPr>
                      <p:nvPr/>
                    </p:nvPicPr>
                    <p:blipFill>
                      <a:blip r:embed="rId27"/>
                      <a:srcRect/>
                      <a:stretch>
                        <a:fillRect/>
                      </a:stretch>
                    </p:blipFill>
                    <p:spPr bwMode="auto">
                      <a:xfrm>
                        <a:off x="7752185" y="2579038"/>
                        <a:ext cx="1831975" cy="471487"/>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橢圓 8"/>
          <p:cNvSpPr/>
          <p:nvPr/>
        </p:nvSpPr>
        <p:spPr bwMode="auto">
          <a:xfrm>
            <a:off x="3261088" y="4531355"/>
            <a:ext cx="464870" cy="432000"/>
          </a:xfrm>
          <a:prstGeom prst="ellipse">
            <a:avLst/>
          </a:prstGeom>
          <a:noFill/>
          <a:ln w="28575" cap="flat" cmpd="sng" algn="ctr">
            <a:solidFill>
              <a:srgbClr val="0000CC"/>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46" name="橢圓 45"/>
          <p:cNvSpPr/>
          <p:nvPr/>
        </p:nvSpPr>
        <p:spPr bwMode="auto">
          <a:xfrm>
            <a:off x="3777979" y="5195352"/>
            <a:ext cx="360000" cy="396000"/>
          </a:xfrm>
          <a:prstGeom prst="ellipse">
            <a:avLst/>
          </a:prstGeom>
          <a:noFill/>
          <a:ln w="28575" cap="flat" cmpd="sng" algn="ctr">
            <a:solidFill>
              <a:srgbClr val="0000CC"/>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47" name="物件 46"/>
          <p:cNvGraphicFramePr>
            <a:graphicFrameLocks noChangeAspect="1"/>
          </p:cNvGraphicFramePr>
          <p:nvPr>
            <p:extLst>
              <p:ext uri="{D42A27DB-BD31-4B8C-83A1-F6EECF244321}">
                <p14:modId xmlns:p14="http://schemas.microsoft.com/office/powerpoint/2010/main" val="3924042414"/>
              </p:ext>
            </p:extLst>
          </p:nvPr>
        </p:nvGraphicFramePr>
        <p:xfrm>
          <a:off x="10521666" y="1496789"/>
          <a:ext cx="916560" cy="868680"/>
        </p:xfrm>
        <a:graphic>
          <a:graphicData uri="http://schemas.openxmlformats.org/presentationml/2006/ole">
            <mc:AlternateContent xmlns:mc="http://schemas.openxmlformats.org/markup-compatibility/2006">
              <mc:Choice xmlns:v="urn:schemas-microsoft-com:vml" Requires="v">
                <p:oleObj spid="_x0000_s1108510" name="方程式" r:id="rId28" imgW="482400" imgH="457200" progId="Equation.3">
                  <p:embed/>
                </p:oleObj>
              </mc:Choice>
              <mc:Fallback>
                <p:oleObj name="方程式" r:id="rId28" imgW="482400" imgH="457200" progId="Equation.3">
                  <p:embed/>
                  <p:pic>
                    <p:nvPicPr>
                      <p:cNvPr id="0" name=""/>
                      <p:cNvPicPr>
                        <a:picLocks noChangeAspect="1" noChangeArrowheads="1"/>
                      </p:cNvPicPr>
                      <p:nvPr/>
                    </p:nvPicPr>
                    <p:blipFill>
                      <a:blip r:embed="rId29"/>
                      <a:srcRect/>
                      <a:stretch>
                        <a:fillRect/>
                      </a:stretch>
                    </p:blipFill>
                    <p:spPr bwMode="auto">
                      <a:xfrm>
                        <a:off x="10521666" y="1496789"/>
                        <a:ext cx="916560" cy="868680"/>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 name="物件 47"/>
          <p:cNvGraphicFramePr>
            <a:graphicFrameLocks noChangeAspect="1"/>
          </p:cNvGraphicFramePr>
          <p:nvPr>
            <p:extLst>
              <p:ext uri="{D42A27DB-BD31-4B8C-83A1-F6EECF244321}">
                <p14:modId xmlns:p14="http://schemas.microsoft.com/office/powerpoint/2010/main" val="2699010223"/>
              </p:ext>
            </p:extLst>
          </p:nvPr>
        </p:nvGraphicFramePr>
        <p:xfrm>
          <a:off x="4126564" y="2899502"/>
          <a:ext cx="791856" cy="420498"/>
        </p:xfrm>
        <a:graphic>
          <a:graphicData uri="http://schemas.openxmlformats.org/presentationml/2006/ole">
            <mc:AlternateContent xmlns:mc="http://schemas.openxmlformats.org/markup-compatibility/2006">
              <mc:Choice xmlns:v="urn:schemas-microsoft-com:vml" Requires="v">
                <p:oleObj spid="_x0000_s1108511" name="方程式" r:id="rId30" imgW="406080" imgH="215640" progId="Equation.3">
                  <p:embed/>
                </p:oleObj>
              </mc:Choice>
              <mc:Fallback>
                <p:oleObj name="方程式" r:id="rId30" imgW="406080" imgH="215640" progId="Equation.3">
                  <p:embed/>
                  <p:pic>
                    <p:nvPicPr>
                      <p:cNvPr id="0" name=""/>
                      <p:cNvPicPr>
                        <a:picLocks noChangeAspect="1" noChangeArrowheads="1"/>
                      </p:cNvPicPr>
                      <p:nvPr/>
                    </p:nvPicPr>
                    <p:blipFill>
                      <a:blip r:embed="rId31"/>
                      <a:srcRect/>
                      <a:stretch>
                        <a:fillRect/>
                      </a:stretch>
                    </p:blipFill>
                    <p:spPr bwMode="auto">
                      <a:xfrm>
                        <a:off x="4126564" y="2899502"/>
                        <a:ext cx="791856" cy="420498"/>
                      </a:xfrm>
                      <a:prstGeom prst="rect">
                        <a:avLst/>
                      </a:prstGeom>
                      <a:solidFill>
                        <a:srgbClr val="FFFF00"/>
                      </a:solidFill>
                      <a:ln>
                        <a:noFill/>
                      </a:ln>
                      <a:extLst/>
                    </p:spPr>
                  </p:pic>
                </p:oleObj>
              </mc:Fallback>
            </mc:AlternateContent>
          </a:graphicData>
        </a:graphic>
      </p:graphicFrame>
      <p:sp>
        <p:nvSpPr>
          <p:cNvPr id="49" name="Text Box 14"/>
          <p:cNvSpPr txBox="1">
            <a:spLocks noChangeArrowheads="1"/>
          </p:cNvSpPr>
          <p:nvPr/>
        </p:nvSpPr>
        <p:spPr bwMode="auto">
          <a:xfrm>
            <a:off x="9480375" y="3967552"/>
            <a:ext cx="25811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solidFill>
                  <a:srgbClr val="C00000"/>
                </a:solidFill>
              </a:rPr>
              <a:t>(transformed BC) </a:t>
            </a:r>
            <a:r>
              <a:rPr lang="en-US" altLang="zh-TW" sz="1800" dirty="0">
                <a:solidFill>
                  <a:srgbClr val="0000CC"/>
                </a:solidFill>
              </a:rPr>
              <a:t>no IC</a:t>
            </a:r>
            <a:endParaRPr lang="en-US" altLang="zh-TW" sz="2000" i="1" dirty="0">
              <a:solidFill>
                <a:srgbClr val="C00000"/>
              </a:solidFill>
            </a:endParaRPr>
          </a:p>
        </p:txBody>
      </p:sp>
      <p:sp>
        <p:nvSpPr>
          <p:cNvPr id="50" name="Text Box 14"/>
          <p:cNvSpPr txBox="1">
            <a:spLocks noChangeArrowheads="1"/>
          </p:cNvSpPr>
          <p:nvPr/>
        </p:nvSpPr>
        <p:spPr bwMode="auto">
          <a:xfrm>
            <a:off x="6157917" y="5639054"/>
            <a:ext cx="44037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1800" dirty="0">
                <a:solidFill>
                  <a:srgbClr val="0000CC"/>
                </a:solidFill>
              </a:rPr>
              <a:t>then from table of Laplace transform, one has</a:t>
            </a:r>
            <a:endParaRPr lang="en-US" altLang="zh-TW" sz="1800" i="1" dirty="0">
              <a:solidFill>
                <a:srgbClr val="0000CC"/>
              </a:solidFill>
            </a:endParaRPr>
          </a:p>
        </p:txBody>
      </p:sp>
      <p:sp>
        <p:nvSpPr>
          <p:cNvPr id="51" name="Text Box 3"/>
          <p:cNvSpPr txBox="1">
            <a:spLocks noChangeArrowheads="1"/>
          </p:cNvSpPr>
          <p:nvPr/>
        </p:nvSpPr>
        <p:spPr bwMode="auto">
          <a:xfrm>
            <a:off x="9610345" y="2634843"/>
            <a:ext cx="2133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1800" dirty="0">
                <a:solidFill>
                  <a:srgbClr val="0000CC"/>
                </a:solidFill>
              </a:rPr>
              <a:t>(integration by parts)</a:t>
            </a:r>
            <a:endParaRPr lang="en-US" altLang="zh-TW" sz="1800" i="1" dirty="0">
              <a:solidFill>
                <a:srgbClr val="0000CC"/>
              </a:solidFill>
            </a:endParaRPr>
          </a:p>
        </p:txBody>
      </p:sp>
      <p:graphicFrame>
        <p:nvGraphicFramePr>
          <p:cNvPr id="52" name="Object 12"/>
          <p:cNvGraphicFramePr>
            <a:graphicFrameLocks noChangeAspect="1"/>
          </p:cNvGraphicFramePr>
          <p:nvPr>
            <p:extLst>
              <p:ext uri="{D42A27DB-BD31-4B8C-83A1-F6EECF244321}">
                <p14:modId xmlns:p14="http://schemas.microsoft.com/office/powerpoint/2010/main" val="3694681883"/>
              </p:ext>
            </p:extLst>
          </p:nvPr>
        </p:nvGraphicFramePr>
        <p:xfrm>
          <a:off x="6706789" y="4039789"/>
          <a:ext cx="2748330" cy="519480"/>
        </p:xfrm>
        <a:graphic>
          <a:graphicData uri="http://schemas.openxmlformats.org/presentationml/2006/ole">
            <mc:AlternateContent xmlns:mc="http://schemas.openxmlformats.org/markup-compatibility/2006">
              <mc:Choice xmlns:v="urn:schemas-microsoft-com:vml" Requires="v">
                <p:oleObj spid="_x0000_s1108512" name="方程式" r:id="rId32" imgW="1409400" imgH="266400" progId="Equation.3">
                  <p:embed/>
                </p:oleObj>
              </mc:Choice>
              <mc:Fallback>
                <p:oleObj name="方程式" r:id="rId32" imgW="1409400" imgH="266400" progId="Equation.3">
                  <p:embed/>
                  <p:pic>
                    <p:nvPicPr>
                      <p:cNvPr id="0" name=""/>
                      <p:cNvPicPr>
                        <a:picLocks noChangeAspect="1" noChangeArrowheads="1"/>
                      </p:cNvPicPr>
                      <p:nvPr/>
                    </p:nvPicPr>
                    <p:blipFill>
                      <a:blip r:embed="rId33"/>
                      <a:srcRect/>
                      <a:stretch>
                        <a:fillRect/>
                      </a:stretch>
                    </p:blipFill>
                    <p:spPr bwMode="auto">
                      <a:xfrm>
                        <a:off x="6706789" y="4039789"/>
                        <a:ext cx="2748330" cy="519480"/>
                      </a:xfrm>
                      <a:prstGeom prst="rect">
                        <a:avLst/>
                      </a:prstGeom>
                      <a:solidFill>
                        <a:srgbClr val="FFFF00"/>
                      </a:solidFill>
                      <a:extLst/>
                    </p:spPr>
                  </p:pic>
                </p:oleObj>
              </mc:Fallback>
            </mc:AlternateContent>
          </a:graphicData>
        </a:graphic>
      </p:graphicFrame>
      <p:graphicFrame>
        <p:nvGraphicFramePr>
          <p:cNvPr id="492556" name="Object 12"/>
          <p:cNvGraphicFramePr>
            <a:graphicFrameLocks noChangeAspect="1"/>
          </p:cNvGraphicFramePr>
          <p:nvPr>
            <p:extLst>
              <p:ext uri="{D42A27DB-BD31-4B8C-83A1-F6EECF244321}">
                <p14:modId xmlns:p14="http://schemas.microsoft.com/office/powerpoint/2010/main" val="1547882102"/>
              </p:ext>
            </p:extLst>
          </p:nvPr>
        </p:nvGraphicFramePr>
        <p:xfrm>
          <a:off x="6562725" y="3227389"/>
          <a:ext cx="4061070" cy="1287468"/>
        </p:xfrm>
        <a:graphic>
          <a:graphicData uri="http://schemas.openxmlformats.org/presentationml/2006/ole">
            <mc:AlternateContent xmlns:mc="http://schemas.openxmlformats.org/markup-compatibility/2006">
              <mc:Choice xmlns:v="urn:schemas-microsoft-com:vml" Requires="v">
                <p:oleObj spid="_x0000_s1108513" name="Equation" r:id="rId34" imgW="2082600" imgH="660240" progId="Equation.DSMT4">
                  <p:embed/>
                </p:oleObj>
              </mc:Choice>
              <mc:Fallback>
                <p:oleObj name="Equation" r:id="rId34" imgW="2082600" imgH="660240" progId="Equation.DSMT4">
                  <p:embed/>
                  <p:pic>
                    <p:nvPicPr>
                      <p:cNvPr id="0" name=""/>
                      <p:cNvPicPr>
                        <a:picLocks noChangeAspect="1" noChangeArrowheads="1"/>
                      </p:cNvPicPr>
                      <p:nvPr/>
                    </p:nvPicPr>
                    <p:blipFill>
                      <a:blip r:embed="rId35"/>
                      <a:srcRect/>
                      <a:stretch>
                        <a:fillRect/>
                      </a:stretch>
                    </p:blipFill>
                    <p:spPr bwMode="auto">
                      <a:xfrm>
                        <a:off x="6562725" y="3227389"/>
                        <a:ext cx="4061070" cy="1287468"/>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sp>
        <p:nvSpPr>
          <p:cNvPr id="53" name="Text Box 3">
            <a:extLst>
              <a:ext uri="{FF2B5EF4-FFF2-40B4-BE49-F238E27FC236}">
                <a16:creationId xmlns:a16="http://schemas.microsoft.com/office/drawing/2014/main" id="{AE79658B-68D0-4DE0-833F-5B8580E00E81}"/>
              </a:ext>
            </a:extLst>
          </p:cNvPr>
          <p:cNvSpPr txBox="1">
            <a:spLocks noChangeArrowheads="1"/>
          </p:cNvSpPr>
          <p:nvPr/>
        </p:nvSpPr>
        <p:spPr bwMode="auto">
          <a:xfrm>
            <a:off x="6200441" y="893215"/>
            <a:ext cx="5597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i.e.</a:t>
            </a:r>
          </a:p>
        </p:txBody>
      </p:sp>
      <p:sp>
        <p:nvSpPr>
          <p:cNvPr id="54" name="AutoShape 18">
            <a:extLst>
              <a:ext uri="{FF2B5EF4-FFF2-40B4-BE49-F238E27FC236}">
                <a16:creationId xmlns:a16="http://schemas.microsoft.com/office/drawing/2014/main" id="{CF6C072F-45CF-4134-AA8B-D11B7B7593B0}"/>
              </a:ext>
            </a:extLst>
          </p:cNvPr>
          <p:cNvSpPr>
            <a:spLocks noChangeArrowheads="1"/>
          </p:cNvSpPr>
          <p:nvPr/>
        </p:nvSpPr>
        <p:spPr bwMode="auto">
          <a:xfrm>
            <a:off x="6240016" y="6273336"/>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Tree>
    <p:extLst>
      <p:ext uri="{BB962C8B-B14F-4D97-AF65-F5344CB8AC3E}">
        <p14:creationId xmlns:p14="http://schemas.microsoft.com/office/powerpoint/2010/main" val="719308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562"/>
                                        </p:tgtEl>
                                        <p:attrNameLst>
                                          <p:attrName>style.visibility</p:attrName>
                                        </p:attrNameLst>
                                      </p:cBhvr>
                                      <p:to>
                                        <p:strVal val="visible"/>
                                      </p:to>
                                    </p:set>
                                    <p:animEffect transition="in" filter="wipe(left)">
                                      <p:cBhvr>
                                        <p:cTn id="7" dur="500"/>
                                        <p:tgtEl>
                                          <p:spTgt spid="2356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3563"/>
                                        </p:tgtEl>
                                        <p:attrNameLst>
                                          <p:attrName>style.visibility</p:attrName>
                                        </p:attrNameLst>
                                      </p:cBhvr>
                                      <p:to>
                                        <p:strVal val="visible"/>
                                      </p:to>
                                    </p:set>
                                    <p:animEffect transition="in" filter="wipe(left)">
                                      <p:cBhvr>
                                        <p:cTn id="11" dur="500"/>
                                        <p:tgtEl>
                                          <p:spTgt spid="23563"/>
                                        </p:tgtEl>
                                      </p:cBhvr>
                                    </p:animEffect>
                                  </p:childTnLst>
                                </p:cTn>
                              </p:par>
                            </p:childTnLst>
                          </p:cTn>
                        </p:par>
                        <p:par>
                          <p:cTn id="12" fill="hold">
                            <p:stCondLst>
                              <p:cond delay="1000"/>
                            </p:stCondLst>
                            <p:childTnLst>
                              <p:par>
                                <p:cTn id="13" presetID="2" presetClass="entr" presetSubtype="9"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92548"/>
                                        </p:tgtEl>
                                        <p:attrNameLst>
                                          <p:attrName>style.visibility</p:attrName>
                                        </p:attrNameLst>
                                      </p:cBhvr>
                                      <p:to>
                                        <p:strVal val="visible"/>
                                      </p:to>
                                    </p:set>
                                    <p:animEffect transition="in" filter="wipe(left)">
                                      <p:cBhvr>
                                        <p:cTn id="25" dur="500"/>
                                        <p:tgtEl>
                                          <p:spTgt spid="49254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92554"/>
                                        </p:tgtEl>
                                        <p:attrNameLst>
                                          <p:attrName>style.visibility</p:attrName>
                                        </p:attrNameLst>
                                      </p:cBhvr>
                                      <p:to>
                                        <p:strVal val="visible"/>
                                      </p:to>
                                    </p:set>
                                    <p:animEffect transition="in" filter="wipe(left)">
                                      <p:cBhvr>
                                        <p:cTn id="57" dur="500"/>
                                        <p:tgtEl>
                                          <p:spTgt spid="492554"/>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492558"/>
                                        </p:tgtEl>
                                        <p:attrNameLst>
                                          <p:attrName>style.visibility</p:attrName>
                                        </p:attrNameLst>
                                      </p:cBhvr>
                                      <p:to>
                                        <p:strVal val="visible"/>
                                      </p:to>
                                    </p:set>
                                    <p:animEffect transition="in" filter="wipe(left)">
                                      <p:cBhvr>
                                        <p:cTn id="61" dur="500"/>
                                        <p:tgtEl>
                                          <p:spTgt spid="492558"/>
                                        </p:tgtEl>
                                      </p:cBhvr>
                                    </p:animEffect>
                                  </p:childTnLst>
                                </p:cTn>
                              </p:par>
                            </p:childTnLst>
                          </p:cTn>
                        </p:par>
                        <p:par>
                          <p:cTn id="62" fill="hold">
                            <p:stCondLst>
                              <p:cond delay="1000"/>
                            </p:stCondLst>
                            <p:childTnLst>
                              <p:par>
                                <p:cTn id="63" presetID="22" presetClass="entr" presetSubtype="8" fill="hold" nodeType="afterEffect">
                                  <p:stCondLst>
                                    <p:cond delay="0"/>
                                  </p:stCondLst>
                                  <p:childTnLst>
                                    <p:set>
                                      <p:cBhvr>
                                        <p:cTn id="64" dur="1" fill="hold">
                                          <p:stCondLst>
                                            <p:cond delay="0"/>
                                          </p:stCondLst>
                                        </p:cTn>
                                        <p:tgtEl>
                                          <p:spTgt spid="492559"/>
                                        </p:tgtEl>
                                        <p:attrNameLst>
                                          <p:attrName>style.visibility</p:attrName>
                                        </p:attrNameLst>
                                      </p:cBhvr>
                                      <p:to>
                                        <p:strVal val="visible"/>
                                      </p:to>
                                    </p:set>
                                    <p:animEffect transition="in" filter="wipe(left)">
                                      <p:cBhvr>
                                        <p:cTn id="65" dur="500"/>
                                        <p:tgtEl>
                                          <p:spTgt spid="492559"/>
                                        </p:tgtEl>
                                      </p:cBhvr>
                                    </p:animEffect>
                                  </p:childTnLst>
                                </p:cTn>
                              </p:par>
                            </p:childTnLst>
                          </p:cTn>
                        </p:par>
                        <p:par>
                          <p:cTn id="66" fill="hold">
                            <p:stCondLst>
                              <p:cond delay="1500"/>
                            </p:stCondLst>
                            <p:childTnLst>
                              <p:par>
                                <p:cTn id="67" presetID="2" presetClass="entr" presetSubtype="3" fill="hold" grpId="0" nodeType="after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additive="base">
                                        <p:cTn id="69" dur="500" fill="hold"/>
                                        <p:tgtEl>
                                          <p:spTgt spid="9"/>
                                        </p:tgtEl>
                                        <p:attrNameLst>
                                          <p:attrName>ppt_x</p:attrName>
                                        </p:attrNameLst>
                                      </p:cBhvr>
                                      <p:tavLst>
                                        <p:tav tm="0">
                                          <p:val>
                                            <p:strVal val="1+#ppt_w/2"/>
                                          </p:val>
                                        </p:tav>
                                        <p:tav tm="100000">
                                          <p:val>
                                            <p:strVal val="#ppt_x"/>
                                          </p:val>
                                        </p:tav>
                                      </p:tavLst>
                                    </p:anim>
                                    <p:anim calcmode="lin" valueType="num">
                                      <p:cBhvr additive="base">
                                        <p:cTn id="7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3"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1+#ppt_w/2"/>
                                          </p:val>
                                        </p:tav>
                                        <p:tav tm="100000">
                                          <p:val>
                                            <p:strVal val="#ppt_x"/>
                                          </p:val>
                                        </p:tav>
                                      </p:tavLst>
                                    </p:anim>
                                    <p:anim calcmode="lin" valueType="num">
                                      <p:cBhvr additive="base">
                                        <p:cTn id="7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3" fill="hold" grpId="0" nodeType="click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500" fill="hold"/>
                                        <p:tgtEl>
                                          <p:spTgt spid="46"/>
                                        </p:tgtEl>
                                        <p:attrNameLst>
                                          <p:attrName>ppt_x</p:attrName>
                                        </p:attrNameLst>
                                      </p:cBhvr>
                                      <p:tavLst>
                                        <p:tav tm="0">
                                          <p:val>
                                            <p:strVal val="1+#ppt_w/2"/>
                                          </p:val>
                                        </p:tav>
                                        <p:tav tm="100000">
                                          <p:val>
                                            <p:strVal val="#ppt_x"/>
                                          </p:val>
                                        </p:tav>
                                      </p:tavLst>
                                    </p:anim>
                                    <p:anim calcmode="lin" valueType="num">
                                      <p:cBhvr additive="base">
                                        <p:cTn id="82"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3"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500" fill="hold"/>
                                        <p:tgtEl>
                                          <p:spTgt spid="29"/>
                                        </p:tgtEl>
                                        <p:attrNameLst>
                                          <p:attrName>ppt_x</p:attrName>
                                        </p:attrNameLst>
                                      </p:cBhvr>
                                      <p:tavLst>
                                        <p:tav tm="0">
                                          <p:val>
                                            <p:strVal val="1+#ppt_w/2"/>
                                          </p:val>
                                        </p:tav>
                                        <p:tav tm="100000">
                                          <p:val>
                                            <p:strVal val="#ppt_x"/>
                                          </p:val>
                                        </p:tav>
                                      </p:tavLst>
                                    </p:anim>
                                    <p:anim calcmode="lin" valueType="num">
                                      <p:cBhvr additive="base">
                                        <p:cTn id="88" dur="500" fill="hold"/>
                                        <p:tgtEl>
                                          <p:spTgt spid="29"/>
                                        </p:tgtEl>
                                        <p:attrNameLst>
                                          <p:attrName>ppt_y</p:attrName>
                                        </p:attrNameLst>
                                      </p:cBhvr>
                                      <p:tavLst>
                                        <p:tav tm="0">
                                          <p:val>
                                            <p:strVal val="0-#ppt_h/2"/>
                                          </p:val>
                                        </p:tav>
                                        <p:tav tm="100000">
                                          <p:val>
                                            <p:strVal val="#ppt_y"/>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wipe(left)">
                                      <p:cBhvr>
                                        <p:cTn id="97" dur="500"/>
                                        <p:tgtEl>
                                          <p:spTgt spid="39"/>
                                        </p:tgtEl>
                                      </p:cBhvr>
                                    </p:animEffect>
                                  </p:childTnLst>
                                </p:cTn>
                              </p:par>
                            </p:childTnLst>
                          </p:cTn>
                        </p:par>
                        <p:par>
                          <p:cTn id="98" fill="hold">
                            <p:stCondLst>
                              <p:cond delay="500"/>
                            </p:stCondLst>
                            <p:childTnLst>
                              <p:par>
                                <p:cTn id="99" presetID="22" presetClass="entr" presetSubtype="1" fill="hold" grpId="0" nodeType="afterEffect">
                                  <p:stCondLst>
                                    <p:cond delay="0"/>
                                  </p:stCondLst>
                                  <p:childTnLst>
                                    <p:set>
                                      <p:cBhvr>
                                        <p:cTn id="100" dur="1" fill="hold">
                                          <p:stCondLst>
                                            <p:cond delay="0"/>
                                          </p:stCondLst>
                                        </p:cTn>
                                        <p:tgtEl>
                                          <p:spTgt spid="492555"/>
                                        </p:tgtEl>
                                        <p:attrNameLst>
                                          <p:attrName>style.visibility</p:attrName>
                                        </p:attrNameLst>
                                      </p:cBhvr>
                                      <p:to>
                                        <p:strVal val="visible"/>
                                      </p:to>
                                    </p:set>
                                    <p:animEffect transition="in" filter="wipe(up)">
                                      <p:cBhvr>
                                        <p:cTn id="101" dur="500"/>
                                        <p:tgtEl>
                                          <p:spTgt spid="492555"/>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53"/>
                                        </p:tgtEl>
                                        <p:attrNameLst>
                                          <p:attrName>style.visibility</p:attrName>
                                        </p:attrNameLst>
                                      </p:cBhvr>
                                      <p:to>
                                        <p:strVal val="visible"/>
                                      </p:to>
                                    </p:set>
                                    <p:animEffect transition="in" filter="wipe(left)">
                                      <p:cBhvr>
                                        <p:cTn id="106" dur="500"/>
                                        <p:tgtEl>
                                          <p:spTgt spid="53"/>
                                        </p:tgtEl>
                                      </p:cBhvr>
                                    </p:animEffect>
                                  </p:childTnLst>
                                </p:cTn>
                              </p:par>
                            </p:childTnLst>
                          </p:cTn>
                        </p:par>
                        <p:par>
                          <p:cTn id="107" fill="hold">
                            <p:stCondLst>
                              <p:cond delay="500"/>
                            </p:stCondLst>
                            <p:childTnLst>
                              <p:par>
                                <p:cTn id="108" presetID="22" presetClass="entr" presetSubtype="8" fill="hold" nodeType="after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wipe(left)">
                                      <p:cBhvr>
                                        <p:cTn id="110" dur="500"/>
                                        <p:tgtEl>
                                          <p:spTgt spid="15"/>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wipe(left)">
                                      <p:cBhvr>
                                        <p:cTn id="115" dur="500"/>
                                        <p:tgtEl>
                                          <p:spTgt spid="40"/>
                                        </p:tgtEl>
                                      </p:cBhvr>
                                    </p:animEffect>
                                  </p:childTnLst>
                                </p:cTn>
                              </p:par>
                            </p:childTnLst>
                          </p:cTn>
                        </p:par>
                        <p:par>
                          <p:cTn id="116" fill="hold">
                            <p:stCondLst>
                              <p:cond delay="500"/>
                            </p:stCondLst>
                            <p:childTnLst>
                              <p:par>
                                <p:cTn id="117" presetID="22" presetClass="entr" presetSubtype="8" fill="hold" nodeType="after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wipe(left)">
                                      <p:cBhvr>
                                        <p:cTn id="119" dur="500"/>
                                        <p:tgtEl>
                                          <p:spTgt spid="38"/>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wipe(left)">
                                      <p:cBhvr>
                                        <p:cTn id="124" dur="500"/>
                                        <p:tgtEl>
                                          <p:spTgt spid="41"/>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47"/>
                                        </p:tgtEl>
                                        <p:attrNameLst>
                                          <p:attrName>style.visibility</p:attrName>
                                        </p:attrNameLst>
                                      </p:cBhvr>
                                      <p:to>
                                        <p:strVal val="visible"/>
                                      </p:to>
                                    </p:set>
                                    <p:animEffect transition="in" filter="wipe(left)">
                                      <p:cBhvr>
                                        <p:cTn id="129" dur="500"/>
                                        <p:tgtEl>
                                          <p:spTgt spid="47"/>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44"/>
                                        </p:tgtEl>
                                        <p:attrNameLst>
                                          <p:attrName>style.visibility</p:attrName>
                                        </p:attrNameLst>
                                      </p:cBhvr>
                                      <p:to>
                                        <p:strVal val="visible"/>
                                      </p:to>
                                    </p:set>
                                    <p:animEffect transition="in" filter="wipe(left)">
                                      <p:cBhvr>
                                        <p:cTn id="134" dur="500"/>
                                        <p:tgtEl>
                                          <p:spTgt spid="44"/>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childTnLst>
                                    <p:set>
                                      <p:cBhvr>
                                        <p:cTn id="138" dur="1" fill="hold">
                                          <p:stCondLst>
                                            <p:cond delay="0"/>
                                          </p:stCondLst>
                                        </p:cTn>
                                        <p:tgtEl>
                                          <p:spTgt spid="45"/>
                                        </p:tgtEl>
                                        <p:attrNameLst>
                                          <p:attrName>style.visibility</p:attrName>
                                        </p:attrNameLst>
                                      </p:cBhvr>
                                      <p:to>
                                        <p:strVal val="visible"/>
                                      </p:to>
                                    </p:set>
                                    <p:animEffect transition="in" filter="wipe(left)">
                                      <p:cBhvr>
                                        <p:cTn id="139" dur="500"/>
                                        <p:tgtEl>
                                          <p:spTgt spid="45"/>
                                        </p:tgtEl>
                                      </p:cBhvr>
                                    </p:animEffect>
                                  </p:childTnLst>
                                </p:cTn>
                              </p:par>
                            </p:childTnLst>
                          </p:cTn>
                        </p:par>
                        <p:par>
                          <p:cTn id="140" fill="hold">
                            <p:stCondLst>
                              <p:cond delay="500"/>
                            </p:stCondLst>
                            <p:childTnLst>
                              <p:par>
                                <p:cTn id="141" presetID="22" presetClass="entr" presetSubtype="8" fill="hold" grpId="0" nodeType="afterEffect">
                                  <p:stCondLst>
                                    <p:cond delay="0"/>
                                  </p:stCondLst>
                                  <p:childTnLst>
                                    <p:set>
                                      <p:cBhvr>
                                        <p:cTn id="142" dur="1" fill="hold">
                                          <p:stCondLst>
                                            <p:cond delay="0"/>
                                          </p:stCondLst>
                                        </p:cTn>
                                        <p:tgtEl>
                                          <p:spTgt spid="51"/>
                                        </p:tgtEl>
                                        <p:attrNameLst>
                                          <p:attrName>style.visibility</p:attrName>
                                        </p:attrNameLst>
                                      </p:cBhvr>
                                      <p:to>
                                        <p:strVal val="visible"/>
                                      </p:to>
                                    </p:set>
                                    <p:animEffect transition="in" filter="wipe(left)">
                                      <p:cBhvr>
                                        <p:cTn id="143" dur="500"/>
                                        <p:tgtEl>
                                          <p:spTgt spid="51"/>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13"/>
                                        </p:tgtEl>
                                        <p:attrNameLst>
                                          <p:attrName>style.visibility</p:attrName>
                                        </p:attrNameLst>
                                      </p:cBhvr>
                                      <p:to>
                                        <p:strVal val="visible"/>
                                      </p:to>
                                    </p:set>
                                    <p:animEffect transition="in" filter="wipe(left)">
                                      <p:cBhvr>
                                        <p:cTn id="148" dur="750"/>
                                        <p:tgtEl>
                                          <p:spTgt spid="13"/>
                                        </p:tgtEl>
                                      </p:cBhvr>
                                    </p:animEffect>
                                  </p:childTnLst>
                                </p:cTn>
                              </p:par>
                            </p:childTnLst>
                          </p:cTn>
                        </p:par>
                        <p:par>
                          <p:cTn id="149" fill="hold">
                            <p:stCondLst>
                              <p:cond delay="750"/>
                            </p:stCondLst>
                            <p:childTnLst>
                              <p:par>
                                <p:cTn id="150" presetID="22" presetClass="entr" presetSubtype="4" fill="hold" grpId="0" nodeType="afterEffect">
                                  <p:stCondLst>
                                    <p:cond delay="0"/>
                                  </p:stCondLst>
                                  <p:childTnLst>
                                    <p:set>
                                      <p:cBhvr>
                                        <p:cTn id="151" dur="1" fill="hold">
                                          <p:stCondLst>
                                            <p:cond delay="0"/>
                                          </p:stCondLst>
                                        </p:cTn>
                                        <p:tgtEl>
                                          <p:spTgt spid="7"/>
                                        </p:tgtEl>
                                        <p:attrNameLst>
                                          <p:attrName>style.visibility</p:attrName>
                                        </p:attrNameLst>
                                      </p:cBhvr>
                                      <p:to>
                                        <p:strVal val="visible"/>
                                      </p:to>
                                    </p:set>
                                    <p:animEffect transition="in" filter="wipe(down)">
                                      <p:cBhvr>
                                        <p:cTn id="152" dur="500"/>
                                        <p:tgtEl>
                                          <p:spTgt spid="7"/>
                                        </p:tgtEl>
                                      </p:cBhvr>
                                    </p:animEffect>
                                  </p:childTnLst>
                                </p:cTn>
                              </p:par>
                            </p:childTnLst>
                          </p:cTn>
                        </p:par>
                        <p:par>
                          <p:cTn id="153" fill="hold">
                            <p:stCondLst>
                              <p:cond delay="1250"/>
                            </p:stCondLst>
                            <p:childTnLst>
                              <p:par>
                                <p:cTn id="154" presetID="22" presetClass="entr" presetSubtype="8"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left)">
                                      <p:cBhvr>
                                        <p:cTn id="156" dur="500"/>
                                        <p:tgtEl>
                                          <p:spTgt spid="42"/>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nodeType="clickEffect">
                                  <p:stCondLst>
                                    <p:cond delay="0"/>
                                  </p:stCondLst>
                                  <p:childTnLst>
                                    <p:set>
                                      <p:cBhvr>
                                        <p:cTn id="160" dur="1" fill="hold">
                                          <p:stCondLst>
                                            <p:cond delay="0"/>
                                          </p:stCondLst>
                                        </p:cTn>
                                        <p:tgtEl>
                                          <p:spTgt spid="492556"/>
                                        </p:tgtEl>
                                        <p:attrNameLst>
                                          <p:attrName>style.visibility</p:attrName>
                                        </p:attrNameLst>
                                      </p:cBhvr>
                                      <p:to>
                                        <p:strVal val="visible"/>
                                      </p:to>
                                    </p:set>
                                    <p:animEffect transition="in" filter="wipe(left)">
                                      <p:cBhvr>
                                        <p:cTn id="161" dur="500"/>
                                        <p:tgtEl>
                                          <p:spTgt spid="492556"/>
                                        </p:tgtEl>
                                      </p:cBhvr>
                                    </p:animEffect>
                                  </p:childTnLst>
                                </p:cTn>
                              </p:par>
                            </p:childTnLst>
                          </p:cTn>
                        </p:par>
                      </p:childTnLst>
                    </p:cTn>
                  </p:par>
                  <p:par>
                    <p:cTn id="162" fill="hold">
                      <p:stCondLst>
                        <p:cond delay="indefinite"/>
                      </p:stCondLst>
                      <p:childTnLst>
                        <p:par>
                          <p:cTn id="163" fill="hold">
                            <p:stCondLst>
                              <p:cond delay="0"/>
                            </p:stCondLst>
                            <p:childTnLst>
                              <p:par>
                                <p:cTn id="164" presetID="2" presetClass="entr" presetSubtype="12" fill="hold" nodeType="clickEffect">
                                  <p:stCondLst>
                                    <p:cond delay="0"/>
                                  </p:stCondLst>
                                  <p:childTnLst>
                                    <p:set>
                                      <p:cBhvr>
                                        <p:cTn id="165" dur="1" fill="hold">
                                          <p:stCondLst>
                                            <p:cond delay="0"/>
                                          </p:stCondLst>
                                        </p:cTn>
                                        <p:tgtEl>
                                          <p:spTgt spid="48"/>
                                        </p:tgtEl>
                                        <p:attrNameLst>
                                          <p:attrName>style.visibility</p:attrName>
                                        </p:attrNameLst>
                                      </p:cBhvr>
                                      <p:to>
                                        <p:strVal val="visible"/>
                                      </p:to>
                                    </p:set>
                                    <p:anim calcmode="lin" valueType="num">
                                      <p:cBhvr additive="base">
                                        <p:cTn id="166" dur="500" fill="hold"/>
                                        <p:tgtEl>
                                          <p:spTgt spid="48"/>
                                        </p:tgtEl>
                                        <p:attrNameLst>
                                          <p:attrName>ppt_x</p:attrName>
                                        </p:attrNameLst>
                                      </p:cBhvr>
                                      <p:tavLst>
                                        <p:tav tm="0">
                                          <p:val>
                                            <p:strVal val="0-#ppt_w/2"/>
                                          </p:val>
                                        </p:tav>
                                        <p:tav tm="100000">
                                          <p:val>
                                            <p:strVal val="#ppt_x"/>
                                          </p:val>
                                        </p:tav>
                                      </p:tavLst>
                                    </p:anim>
                                    <p:anim calcmode="lin" valueType="num">
                                      <p:cBhvr additive="base">
                                        <p:cTn id="16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nodeType="clickEffect">
                                  <p:stCondLst>
                                    <p:cond delay="0"/>
                                  </p:stCondLst>
                                  <p:childTnLst>
                                    <p:set>
                                      <p:cBhvr>
                                        <p:cTn id="171" dur="1" fill="hold">
                                          <p:stCondLst>
                                            <p:cond delay="0"/>
                                          </p:stCondLst>
                                        </p:cTn>
                                        <p:tgtEl>
                                          <p:spTgt spid="52"/>
                                        </p:tgtEl>
                                        <p:attrNameLst>
                                          <p:attrName>style.visibility</p:attrName>
                                        </p:attrNameLst>
                                      </p:cBhvr>
                                      <p:to>
                                        <p:strVal val="visible"/>
                                      </p:to>
                                    </p:set>
                                    <p:animEffect transition="in" filter="wipe(left)">
                                      <p:cBhvr>
                                        <p:cTn id="172" dur="500"/>
                                        <p:tgtEl>
                                          <p:spTgt spid="52"/>
                                        </p:tgtEl>
                                      </p:cBhvr>
                                    </p:animEffect>
                                  </p:childTnLst>
                                </p:cTn>
                              </p:par>
                            </p:childTnLst>
                          </p:cTn>
                        </p:par>
                        <p:par>
                          <p:cTn id="173" fill="hold">
                            <p:stCondLst>
                              <p:cond delay="500"/>
                            </p:stCondLst>
                            <p:childTnLst>
                              <p:par>
                                <p:cTn id="174" presetID="22" presetClass="entr" presetSubtype="8" fill="hold" grpId="0" nodeType="afterEffect">
                                  <p:stCondLst>
                                    <p:cond delay="0"/>
                                  </p:stCondLst>
                                  <p:childTnLst>
                                    <p:set>
                                      <p:cBhvr>
                                        <p:cTn id="175" dur="1" fill="hold">
                                          <p:stCondLst>
                                            <p:cond delay="0"/>
                                          </p:stCondLst>
                                        </p:cTn>
                                        <p:tgtEl>
                                          <p:spTgt spid="49"/>
                                        </p:tgtEl>
                                        <p:attrNameLst>
                                          <p:attrName>style.visibility</p:attrName>
                                        </p:attrNameLst>
                                      </p:cBhvr>
                                      <p:to>
                                        <p:strVal val="visible"/>
                                      </p:to>
                                    </p:set>
                                    <p:animEffect transition="in" filter="wipe(left)">
                                      <p:cBhvr>
                                        <p:cTn id="176" dur="500"/>
                                        <p:tgtEl>
                                          <p:spTgt spid="49"/>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8" fill="hold" grpId="0" nodeType="clickEffect">
                                  <p:stCondLst>
                                    <p:cond delay="0"/>
                                  </p:stCondLst>
                                  <p:childTnLst>
                                    <p:set>
                                      <p:cBhvr>
                                        <p:cTn id="180" dur="1" fill="hold">
                                          <p:stCondLst>
                                            <p:cond delay="0"/>
                                          </p:stCondLst>
                                        </p:cTn>
                                        <p:tgtEl>
                                          <p:spTgt spid="492562"/>
                                        </p:tgtEl>
                                        <p:attrNameLst>
                                          <p:attrName>style.visibility</p:attrName>
                                        </p:attrNameLst>
                                      </p:cBhvr>
                                      <p:to>
                                        <p:strVal val="visible"/>
                                      </p:to>
                                    </p:set>
                                    <p:animEffect transition="in" filter="wipe(left)">
                                      <p:cBhvr>
                                        <p:cTn id="181" dur="500"/>
                                        <p:tgtEl>
                                          <p:spTgt spid="492562"/>
                                        </p:tgtEl>
                                      </p:cBhvr>
                                    </p:animEffect>
                                  </p:childTnLst>
                                </p:cTn>
                              </p:par>
                            </p:childTnLst>
                          </p:cTn>
                        </p:par>
                        <p:par>
                          <p:cTn id="182" fill="hold">
                            <p:stCondLst>
                              <p:cond delay="500"/>
                            </p:stCondLst>
                            <p:childTnLst>
                              <p:par>
                                <p:cTn id="183" presetID="22" presetClass="entr" presetSubtype="8" fill="hold" grpId="0" nodeType="afterEffect">
                                  <p:stCondLst>
                                    <p:cond delay="0"/>
                                  </p:stCondLst>
                                  <p:childTnLst>
                                    <p:set>
                                      <p:cBhvr>
                                        <p:cTn id="184" dur="1" fill="hold">
                                          <p:stCondLst>
                                            <p:cond delay="0"/>
                                          </p:stCondLst>
                                        </p:cTn>
                                        <p:tgtEl>
                                          <p:spTgt spid="37"/>
                                        </p:tgtEl>
                                        <p:attrNameLst>
                                          <p:attrName>style.visibility</p:attrName>
                                        </p:attrNameLst>
                                      </p:cBhvr>
                                      <p:to>
                                        <p:strVal val="visible"/>
                                      </p:to>
                                    </p:set>
                                    <p:animEffect transition="in" filter="wipe(left)">
                                      <p:cBhvr>
                                        <p:cTn id="185" dur="500"/>
                                        <p:tgtEl>
                                          <p:spTgt spid="37"/>
                                        </p:tgtEl>
                                      </p:cBhvr>
                                    </p:animEffect>
                                  </p:childTnLst>
                                </p:cTn>
                              </p:par>
                            </p:childTnLst>
                          </p:cTn>
                        </p:par>
                      </p:childTnLst>
                    </p:cTn>
                  </p:par>
                  <p:par>
                    <p:cTn id="186" fill="hold">
                      <p:stCondLst>
                        <p:cond delay="indefinite"/>
                      </p:stCondLst>
                      <p:childTnLst>
                        <p:par>
                          <p:cTn id="187" fill="hold">
                            <p:stCondLst>
                              <p:cond delay="0"/>
                            </p:stCondLst>
                            <p:childTnLst>
                              <p:par>
                                <p:cTn id="188" presetID="22" presetClass="entr" presetSubtype="8" fill="hold" nodeType="clickEffect">
                                  <p:stCondLst>
                                    <p:cond delay="0"/>
                                  </p:stCondLst>
                                  <p:childTnLst>
                                    <p:set>
                                      <p:cBhvr>
                                        <p:cTn id="189" dur="1" fill="hold">
                                          <p:stCondLst>
                                            <p:cond delay="0"/>
                                          </p:stCondLst>
                                        </p:cTn>
                                        <p:tgtEl>
                                          <p:spTgt spid="492560"/>
                                        </p:tgtEl>
                                        <p:attrNameLst>
                                          <p:attrName>style.visibility</p:attrName>
                                        </p:attrNameLst>
                                      </p:cBhvr>
                                      <p:to>
                                        <p:strVal val="visible"/>
                                      </p:to>
                                    </p:set>
                                    <p:animEffect transition="in" filter="wipe(left)">
                                      <p:cBhvr>
                                        <p:cTn id="190" dur="500"/>
                                        <p:tgtEl>
                                          <p:spTgt spid="492560"/>
                                        </p:tgtEl>
                                      </p:cBhvr>
                                    </p:animEffect>
                                  </p:childTnLst>
                                </p:cTn>
                              </p:par>
                            </p:childTnLst>
                          </p:cTn>
                        </p:par>
                        <p:par>
                          <p:cTn id="191" fill="hold">
                            <p:stCondLst>
                              <p:cond delay="500"/>
                            </p:stCondLst>
                            <p:childTnLst>
                              <p:par>
                                <p:cTn id="192" presetID="22" presetClass="entr" presetSubtype="8" fill="hold" grpId="0" nodeType="afterEffect">
                                  <p:stCondLst>
                                    <p:cond delay="0"/>
                                  </p:stCondLst>
                                  <p:childTnLst>
                                    <p:set>
                                      <p:cBhvr>
                                        <p:cTn id="193" dur="1" fill="hold">
                                          <p:stCondLst>
                                            <p:cond delay="0"/>
                                          </p:stCondLst>
                                        </p:cTn>
                                        <p:tgtEl>
                                          <p:spTgt spid="28"/>
                                        </p:tgtEl>
                                        <p:attrNameLst>
                                          <p:attrName>style.visibility</p:attrName>
                                        </p:attrNameLst>
                                      </p:cBhvr>
                                      <p:to>
                                        <p:strVal val="visible"/>
                                      </p:to>
                                    </p:set>
                                    <p:animEffect transition="in" filter="wipe(left)">
                                      <p:cBhvr>
                                        <p:cTn id="194" dur="500"/>
                                        <p:tgtEl>
                                          <p:spTgt spid="28"/>
                                        </p:tgtEl>
                                      </p:cBhvr>
                                    </p:animEffect>
                                  </p:childTnLst>
                                </p:cTn>
                              </p:par>
                            </p:childTnLst>
                          </p:cTn>
                        </p:par>
                        <p:par>
                          <p:cTn id="195" fill="hold">
                            <p:stCondLst>
                              <p:cond delay="1000"/>
                            </p:stCondLst>
                            <p:childTnLst>
                              <p:par>
                                <p:cTn id="196" presetID="22" presetClass="entr" presetSubtype="8" fill="hold" nodeType="afterEffect">
                                  <p:stCondLst>
                                    <p:cond delay="0"/>
                                  </p:stCondLst>
                                  <p:childTnLst>
                                    <p:set>
                                      <p:cBhvr>
                                        <p:cTn id="197" dur="1" fill="hold">
                                          <p:stCondLst>
                                            <p:cond delay="0"/>
                                          </p:stCondLst>
                                        </p:cTn>
                                        <p:tgtEl>
                                          <p:spTgt spid="6"/>
                                        </p:tgtEl>
                                        <p:attrNameLst>
                                          <p:attrName>style.visibility</p:attrName>
                                        </p:attrNameLst>
                                      </p:cBhvr>
                                      <p:to>
                                        <p:strVal val="visible"/>
                                      </p:to>
                                    </p:set>
                                    <p:animEffect transition="in" filter="wipe(left)">
                                      <p:cBhvr>
                                        <p:cTn id="198" dur="500"/>
                                        <p:tgtEl>
                                          <p:spTgt spid="6"/>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8" fill="hold" grpId="0" nodeType="clickEffect">
                                  <p:stCondLst>
                                    <p:cond delay="0"/>
                                  </p:stCondLst>
                                  <p:childTnLst>
                                    <p:set>
                                      <p:cBhvr>
                                        <p:cTn id="202" dur="1" fill="hold">
                                          <p:stCondLst>
                                            <p:cond delay="0"/>
                                          </p:stCondLst>
                                        </p:cTn>
                                        <p:tgtEl>
                                          <p:spTgt spid="50"/>
                                        </p:tgtEl>
                                        <p:attrNameLst>
                                          <p:attrName>style.visibility</p:attrName>
                                        </p:attrNameLst>
                                      </p:cBhvr>
                                      <p:to>
                                        <p:strVal val="visible"/>
                                      </p:to>
                                    </p:set>
                                    <p:animEffect transition="in" filter="wipe(left)">
                                      <p:cBhvr>
                                        <p:cTn id="203" dur="500"/>
                                        <p:tgtEl>
                                          <p:spTgt spid="50"/>
                                        </p:tgtEl>
                                      </p:cBhvr>
                                    </p:animEffect>
                                  </p:childTnLst>
                                </p:cTn>
                              </p:par>
                            </p:childTnLst>
                          </p:cTn>
                        </p:par>
                      </p:childTnLst>
                    </p:cTn>
                  </p:par>
                  <p:par>
                    <p:cTn id="204" fill="hold">
                      <p:stCondLst>
                        <p:cond delay="indefinite"/>
                      </p:stCondLst>
                      <p:childTnLst>
                        <p:par>
                          <p:cTn id="205" fill="hold">
                            <p:stCondLst>
                              <p:cond delay="0"/>
                            </p:stCondLst>
                            <p:childTnLst>
                              <p:par>
                                <p:cTn id="206" presetID="22" presetClass="entr" presetSubtype="8" fill="hold" grpId="0" nodeType="clickEffect">
                                  <p:stCondLst>
                                    <p:cond delay="0"/>
                                  </p:stCondLst>
                                  <p:childTnLst>
                                    <p:set>
                                      <p:cBhvr>
                                        <p:cTn id="207" dur="1" fill="hold">
                                          <p:stCondLst>
                                            <p:cond delay="0"/>
                                          </p:stCondLst>
                                        </p:cTn>
                                        <p:tgtEl>
                                          <p:spTgt spid="54"/>
                                        </p:tgtEl>
                                        <p:attrNameLst>
                                          <p:attrName>style.visibility</p:attrName>
                                        </p:attrNameLst>
                                      </p:cBhvr>
                                      <p:to>
                                        <p:strVal val="visible"/>
                                      </p:to>
                                    </p:set>
                                    <p:animEffect transition="in" filter="wipe(left)">
                                      <p:cBhvr>
                                        <p:cTn id="208" dur="500"/>
                                        <p:tgtEl>
                                          <p:spTgt spid="54"/>
                                        </p:tgtEl>
                                      </p:cBhvr>
                                    </p:animEffect>
                                  </p:childTnLst>
                                </p:cTn>
                              </p:par>
                            </p:childTnLst>
                          </p:cTn>
                        </p:par>
                        <p:par>
                          <p:cTn id="209" fill="hold">
                            <p:stCondLst>
                              <p:cond delay="500"/>
                            </p:stCondLst>
                            <p:childTnLst>
                              <p:par>
                                <p:cTn id="210" presetID="22" presetClass="entr" presetSubtype="8" fill="hold" nodeType="afterEffect">
                                  <p:stCondLst>
                                    <p:cond delay="0"/>
                                  </p:stCondLst>
                                  <p:childTnLst>
                                    <p:set>
                                      <p:cBhvr>
                                        <p:cTn id="211" dur="1" fill="hold">
                                          <p:stCondLst>
                                            <p:cond delay="0"/>
                                          </p:stCondLst>
                                        </p:cTn>
                                        <p:tgtEl>
                                          <p:spTgt spid="492561"/>
                                        </p:tgtEl>
                                        <p:attrNameLst>
                                          <p:attrName>style.visibility</p:attrName>
                                        </p:attrNameLst>
                                      </p:cBhvr>
                                      <p:to>
                                        <p:strVal val="visible"/>
                                      </p:to>
                                    </p:set>
                                    <p:animEffect transition="in" filter="wipe(left)">
                                      <p:cBhvr>
                                        <p:cTn id="212" dur="500"/>
                                        <p:tgtEl>
                                          <p:spTgt spid="492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P spid="23562" grpId="0"/>
      <p:bldP spid="492554" grpId="0" animBg="1"/>
      <p:bldP spid="492555" grpId="0" animBg="1"/>
      <p:bldP spid="492558" grpId="0"/>
      <p:bldP spid="492562" grpId="0" animBg="1"/>
      <p:bldP spid="24" grpId="0" animBg="1"/>
      <p:bldP spid="26" grpId="0"/>
      <p:bldP spid="27" grpId="0"/>
      <p:bldP spid="32" grpId="0"/>
      <p:bldP spid="3" grpId="0" animBg="1"/>
      <p:bldP spid="28" grpId="0" autoUpdateAnimBg="0"/>
      <p:bldP spid="29" grpId="0" animBg="1"/>
      <p:bldP spid="39" grpId="0"/>
      <p:bldP spid="40" grpId="0" animBg="1"/>
      <p:bldP spid="7" grpId="0" animBg="1"/>
      <p:bldP spid="37" grpId="0"/>
      <p:bldP spid="42" grpId="0" animBg="1"/>
      <p:bldP spid="9" grpId="0" animBg="1"/>
      <p:bldP spid="46" grpId="0" animBg="1"/>
      <p:bldP spid="49" grpId="0"/>
      <p:bldP spid="50" grpId="0"/>
      <p:bldP spid="51" grpId="0"/>
      <p:bldP spid="53" grpId="0"/>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bwMode="auto">
          <a:xfrm>
            <a:off x="4123425" y="2669313"/>
            <a:ext cx="726173" cy="324541"/>
          </a:xfrm>
          <a:prstGeom prst="rect">
            <a:avLst/>
          </a:prstGeom>
          <a:solidFill>
            <a:srgbClr val="CCEC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46" name="矩形 45"/>
          <p:cNvSpPr/>
          <p:nvPr/>
        </p:nvSpPr>
        <p:spPr bwMode="auto">
          <a:xfrm>
            <a:off x="3706274" y="2211411"/>
            <a:ext cx="1512000" cy="316835"/>
          </a:xfrm>
          <a:prstGeom prst="rect">
            <a:avLst/>
          </a:prstGeom>
          <a:solidFill>
            <a:srgbClr val="FFCC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24587" name="Rectangle 3"/>
          <p:cNvSpPr>
            <a:spLocks noGrp="1" noChangeArrowheads="1"/>
          </p:cNvSpPr>
          <p:nvPr>
            <p:ph type="title"/>
          </p:nvPr>
        </p:nvSpPr>
        <p:spPr/>
        <p:txBody>
          <a:bodyPr>
            <a:normAutofit/>
          </a:bodyPr>
          <a:lstStyle/>
          <a:p>
            <a:r>
              <a:rPr lang="en-US" altLang="zh-TW" dirty="0"/>
              <a:t>3.2.2 Free-space Green’s function – </a:t>
            </a:r>
            <a:r>
              <a:rPr lang="en-US" altLang="zh-TW" dirty="0">
                <a:solidFill>
                  <a:srgbClr val="0000CC"/>
                </a:solidFill>
              </a:rPr>
              <a:t>heat eq</a:t>
            </a:r>
            <a:r>
              <a:rPr lang="en-US" altLang="zh-TW" dirty="0"/>
              <a:t>.-2</a:t>
            </a:r>
          </a:p>
        </p:txBody>
      </p:sp>
      <p:graphicFrame>
        <p:nvGraphicFramePr>
          <p:cNvPr id="494594" name="Object 2"/>
          <p:cNvGraphicFramePr>
            <a:graphicFrameLocks noChangeAspect="1"/>
          </p:cNvGraphicFramePr>
          <p:nvPr>
            <p:extLst>
              <p:ext uri="{D42A27DB-BD31-4B8C-83A1-F6EECF244321}">
                <p14:modId xmlns:p14="http://schemas.microsoft.com/office/powerpoint/2010/main" val="2484291589"/>
              </p:ext>
            </p:extLst>
          </p:nvPr>
        </p:nvGraphicFramePr>
        <p:xfrm>
          <a:off x="6693356" y="2669989"/>
          <a:ext cx="3175614" cy="988920"/>
        </p:xfrm>
        <a:graphic>
          <a:graphicData uri="http://schemas.openxmlformats.org/presentationml/2006/ole">
            <mc:AlternateContent xmlns:mc="http://schemas.openxmlformats.org/markup-compatibility/2006">
              <mc:Choice xmlns:v="urn:schemas-microsoft-com:vml" Requires="v">
                <p:oleObj spid="_x0000_s1106349" name="方程式" r:id="rId4" imgW="1549080" imgH="482400" progId="Equation.3">
                  <p:embed/>
                </p:oleObj>
              </mc:Choice>
              <mc:Fallback>
                <p:oleObj name="方程式" r:id="rId4" imgW="1549080" imgH="482400" progId="Equation.3">
                  <p:embed/>
                  <p:pic>
                    <p:nvPicPr>
                      <p:cNvPr id="0" name=""/>
                      <p:cNvPicPr>
                        <a:picLocks noChangeAspect="1" noChangeArrowheads="1"/>
                      </p:cNvPicPr>
                      <p:nvPr/>
                    </p:nvPicPr>
                    <p:blipFill>
                      <a:blip r:embed="rId5"/>
                      <a:srcRect/>
                      <a:stretch>
                        <a:fillRect/>
                      </a:stretch>
                    </p:blipFill>
                    <p:spPr bwMode="auto">
                      <a:xfrm>
                        <a:off x="6693356" y="2669989"/>
                        <a:ext cx="3175614" cy="988920"/>
                      </a:xfrm>
                      <a:prstGeom prst="rect">
                        <a:avLst/>
                      </a:prstGeom>
                      <a:solidFill>
                        <a:srgbClr val="CCECFF"/>
                      </a:solidFill>
                    </p:spPr>
                  </p:pic>
                </p:oleObj>
              </mc:Fallback>
            </mc:AlternateContent>
          </a:graphicData>
        </a:graphic>
      </p:graphicFrame>
      <p:sp>
        <p:nvSpPr>
          <p:cNvPr id="494603" name="Line 11"/>
          <p:cNvSpPr>
            <a:spLocks noChangeShapeType="1"/>
          </p:cNvSpPr>
          <p:nvPr/>
        </p:nvSpPr>
        <p:spPr bwMode="auto">
          <a:xfrm>
            <a:off x="-24680" y="4077072"/>
            <a:ext cx="6120000" cy="0"/>
          </a:xfrm>
          <a:prstGeom prst="line">
            <a:avLst/>
          </a:prstGeom>
          <a:noFill/>
          <a:ln w="12700">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94604" name="Line 12"/>
          <p:cNvSpPr>
            <a:spLocks noChangeShapeType="1"/>
          </p:cNvSpPr>
          <p:nvPr/>
        </p:nvSpPr>
        <p:spPr bwMode="auto">
          <a:xfrm>
            <a:off x="6096000" y="692696"/>
            <a:ext cx="0" cy="5976000"/>
          </a:xfrm>
          <a:prstGeom prst="line">
            <a:avLst/>
          </a:prstGeom>
          <a:noFill/>
          <a:ln w="12700">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494605" name="Object 13"/>
          <p:cNvGraphicFramePr>
            <a:graphicFrameLocks noChangeAspect="1"/>
          </p:cNvGraphicFramePr>
          <p:nvPr>
            <p:extLst>
              <p:ext uri="{D42A27DB-BD31-4B8C-83A1-F6EECF244321}">
                <p14:modId xmlns:p14="http://schemas.microsoft.com/office/powerpoint/2010/main" val="3350692036"/>
              </p:ext>
            </p:extLst>
          </p:nvPr>
        </p:nvGraphicFramePr>
        <p:xfrm>
          <a:off x="6590029" y="1241415"/>
          <a:ext cx="2996640" cy="1320480"/>
        </p:xfrm>
        <a:graphic>
          <a:graphicData uri="http://schemas.openxmlformats.org/presentationml/2006/ole">
            <mc:AlternateContent xmlns:mc="http://schemas.openxmlformats.org/markup-compatibility/2006">
              <mc:Choice xmlns:v="urn:schemas-microsoft-com:vml" Requires="v">
                <p:oleObj spid="_x0000_s1106350" name="方程式" r:id="rId6" imgW="1498320" imgH="660240" progId="Equation.3">
                  <p:embed/>
                </p:oleObj>
              </mc:Choice>
              <mc:Fallback>
                <p:oleObj name="方程式" r:id="rId6" imgW="1498320" imgH="660240" progId="Equation.3">
                  <p:embed/>
                  <p:pic>
                    <p:nvPicPr>
                      <p:cNvPr id="0" name=""/>
                      <p:cNvPicPr>
                        <a:picLocks noChangeAspect="1" noChangeArrowheads="1"/>
                      </p:cNvPicPr>
                      <p:nvPr/>
                    </p:nvPicPr>
                    <p:blipFill>
                      <a:blip r:embed="rId7"/>
                      <a:srcRect r="-3076"/>
                      <a:stretch>
                        <a:fillRect/>
                      </a:stretch>
                    </p:blipFill>
                    <p:spPr bwMode="auto">
                      <a:xfrm>
                        <a:off x="6590029" y="1241415"/>
                        <a:ext cx="2996640" cy="132048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sp>
        <p:nvSpPr>
          <p:cNvPr id="494607" name="Text Box 15"/>
          <p:cNvSpPr txBox="1">
            <a:spLocks noChangeArrowheads="1"/>
          </p:cNvSpPr>
          <p:nvPr/>
        </p:nvSpPr>
        <p:spPr bwMode="auto">
          <a:xfrm>
            <a:off x="236959" y="4179896"/>
            <a:ext cx="5327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79388" indent="-179388">
              <a:buSzPct val="120000"/>
              <a:buFont typeface="Arial" panose="020B0604020202020204" pitchFamily="34" charset="0"/>
              <a:buChar char="•"/>
            </a:pPr>
            <a:r>
              <a:rPr lang="en-US" altLang="zh-TW" dirty="0"/>
              <a:t>method 2: Fourier transform pair over  </a:t>
            </a:r>
            <a:r>
              <a:rPr lang="en-US" altLang="zh-TW" i="1" dirty="0"/>
              <a:t>x</a:t>
            </a:r>
          </a:p>
        </p:txBody>
      </p:sp>
      <p:graphicFrame>
        <p:nvGraphicFramePr>
          <p:cNvPr id="494608" name="Object 16"/>
          <p:cNvGraphicFramePr>
            <a:graphicFrameLocks noChangeAspect="1"/>
          </p:cNvGraphicFramePr>
          <p:nvPr>
            <p:extLst>
              <p:ext uri="{D42A27DB-BD31-4B8C-83A1-F6EECF244321}">
                <p14:modId xmlns:p14="http://schemas.microsoft.com/office/powerpoint/2010/main" val="982063550"/>
              </p:ext>
            </p:extLst>
          </p:nvPr>
        </p:nvGraphicFramePr>
        <p:xfrm>
          <a:off x="983432" y="4611943"/>
          <a:ext cx="3987360" cy="1422000"/>
        </p:xfrm>
        <a:graphic>
          <a:graphicData uri="http://schemas.openxmlformats.org/presentationml/2006/ole">
            <mc:AlternateContent xmlns:mc="http://schemas.openxmlformats.org/markup-compatibility/2006">
              <mc:Choice xmlns:v="urn:schemas-microsoft-com:vml" Requires="v">
                <p:oleObj spid="_x0000_s1106351" name="方程式" r:id="rId8" imgW="1993680" imgH="711000" progId="Equation.3">
                  <p:embed/>
                </p:oleObj>
              </mc:Choice>
              <mc:Fallback>
                <p:oleObj name="方程式" r:id="rId8" imgW="1993680" imgH="711000" progId="Equation.3">
                  <p:embed/>
                  <p:pic>
                    <p:nvPicPr>
                      <p:cNvPr id="0" name=""/>
                      <p:cNvPicPr>
                        <a:picLocks noChangeAspect="1" noChangeArrowheads="1"/>
                      </p:cNvPicPr>
                      <p:nvPr/>
                    </p:nvPicPr>
                    <p:blipFill>
                      <a:blip r:embed="rId9"/>
                      <a:srcRect r="-3192"/>
                      <a:stretch>
                        <a:fillRect/>
                      </a:stretch>
                    </p:blipFill>
                    <p:spPr bwMode="auto">
                      <a:xfrm>
                        <a:off x="983432" y="4611943"/>
                        <a:ext cx="3987360" cy="142200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sp>
        <p:nvSpPr>
          <p:cNvPr id="494611" name="AutoShape 19"/>
          <p:cNvSpPr>
            <a:spLocks noChangeArrowheads="1"/>
          </p:cNvSpPr>
          <p:nvPr/>
        </p:nvSpPr>
        <p:spPr bwMode="auto">
          <a:xfrm>
            <a:off x="6312024" y="4429618"/>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494612" name="AutoShape 20"/>
          <p:cNvSpPr>
            <a:spLocks noChangeArrowheads="1"/>
          </p:cNvSpPr>
          <p:nvPr/>
        </p:nvSpPr>
        <p:spPr bwMode="auto">
          <a:xfrm>
            <a:off x="6312024" y="5086640"/>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4" name="投影片編號版面配置區 3"/>
          <p:cNvSpPr>
            <a:spLocks noGrp="1"/>
          </p:cNvSpPr>
          <p:nvPr>
            <p:ph type="sldNum" sz="quarter" idx="10"/>
          </p:nvPr>
        </p:nvSpPr>
        <p:spPr/>
        <p:txBody>
          <a:bodyPr/>
          <a:lstStyle/>
          <a:p>
            <a:pPr>
              <a:defRPr/>
            </a:pPr>
            <a:fld id="{F4C3976D-8D47-445A-BD61-2F2C1E2596C6}" type="slidenum">
              <a:rPr lang="en-US" altLang="zh-TW" smtClean="0"/>
              <a:pPr>
                <a:defRPr/>
              </a:pPr>
              <a:t>27</a:t>
            </a:fld>
            <a:endParaRPr lang="en-US" altLang="zh-TW" dirty="0"/>
          </a:p>
        </p:txBody>
      </p:sp>
      <p:sp>
        <p:nvSpPr>
          <p:cNvPr id="24" name="AutoShape 19"/>
          <p:cNvSpPr>
            <a:spLocks noChangeArrowheads="1"/>
          </p:cNvSpPr>
          <p:nvPr/>
        </p:nvSpPr>
        <p:spPr bwMode="auto">
          <a:xfrm>
            <a:off x="6270098" y="1829462"/>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25" name="AutoShape 19"/>
          <p:cNvSpPr>
            <a:spLocks noChangeArrowheads="1"/>
          </p:cNvSpPr>
          <p:nvPr/>
        </p:nvSpPr>
        <p:spPr bwMode="auto">
          <a:xfrm>
            <a:off x="6312024" y="3167422"/>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aphicFrame>
        <p:nvGraphicFramePr>
          <p:cNvPr id="2" name="物件 1"/>
          <p:cNvGraphicFramePr>
            <a:graphicFrameLocks noChangeAspect="1"/>
          </p:cNvGraphicFramePr>
          <p:nvPr>
            <p:extLst>
              <p:ext uri="{D42A27DB-BD31-4B8C-83A1-F6EECF244321}">
                <p14:modId xmlns:p14="http://schemas.microsoft.com/office/powerpoint/2010/main" val="2549572525"/>
              </p:ext>
            </p:extLst>
          </p:nvPr>
        </p:nvGraphicFramePr>
        <p:xfrm>
          <a:off x="6744072" y="4293096"/>
          <a:ext cx="1999620" cy="426384"/>
        </p:xfrm>
        <a:graphic>
          <a:graphicData uri="http://schemas.openxmlformats.org/presentationml/2006/ole">
            <mc:AlternateContent xmlns:mc="http://schemas.openxmlformats.org/markup-compatibility/2006">
              <mc:Choice xmlns:v="urn:schemas-microsoft-com:vml" Requires="v">
                <p:oleObj spid="_x0000_s1106352" name="方程式" r:id="rId10" imgW="952200" imgH="203040" progId="Equation.3">
                  <p:embed/>
                </p:oleObj>
              </mc:Choice>
              <mc:Fallback>
                <p:oleObj name="方程式" r:id="rId10" imgW="952200" imgH="203040" progId="Equation.3">
                  <p:embed/>
                  <p:pic>
                    <p:nvPicPr>
                      <p:cNvPr id="0" name=""/>
                      <p:cNvPicPr>
                        <a:picLocks noChangeAspect="1" noChangeArrowheads="1"/>
                      </p:cNvPicPr>
                      <p:nvPr/>
                    </p:nvPicPr>
                    <p:blipFill>
                      <a:blip r:embed="rId11"/>
                      <a:srcRect/>
                      <a:stretch>
                        <a:fillRect/>
                      </a:stretch>
                    </p:blipFill>
                    <p:spPr bwMode="auto">
                      <a:xfrm>
                        <a:off x="6744072" y="4293096"/>
                        <a:ext cx="1999620" cy="426384"/>
                      </a:xfrm>
                      <a:prstGeom prst="rect">
                        <a:avLst/>
                      </a:prstGeom>
                      <a:solidFill>
                        <a:srgbClr val="CCECFF"/>
                      </a:solidFill>
                      <a:ln>
                        <a:noFill/>
                      </a:ln>
                    </p:spPr>
                  </p:pic>
                </p:oleObj>
              </mc:Fallback>
            </mc:AlternateContent>
          </a:graphicData>
        </a:graphic>
      </p:graphicFrame>
      <p:graphicFrame>
        <p:nvGraphicFramePr>
          <p:cNvPr id="3" name="物件 2"/>
          <p:cNvGraphicFramePr>
            <a:graphicFrameLocks noChangeAspect="1"/>
          </p:cNvGraphicFramePr>
          <p:nvPr>
            <p:extLst>
              <p:ext uri="{D42A27DB-BD31-4B8C-83A1-F6EECF244321}">
                <p14:modId xmlns:p14="http://schemas.microsoft.com/office/powerpoint/2010/main" val="1134741641"/>
              </p:ext>
            </p:extLst>
          </p:nvPr>
        </p:nvGraphicFramePr>
        <p:xfrm>
          <a:off x="6714633" y="4883316"/>
          <a:ext cx="2853144" cy="532980"/>
        </p:xfrm>
        <a:graphic>
          <a:graphicData uri="http://schemas.openxmlformats.org/presentationml/2006/ole">
            <mc:AlternateContent xmlns:mc="http://schemas.openxmlformats.org/markup-compatibility/2006">
              <mc:Choice xmlns:v="urn:schemas-microsoft-com:vml" Requires="v">
                <p:oleObj spid="_x0000_s1106353" name="Equation" r:id="rId12" imgW="1358640" imgH="253800" progId="Equation.DSMT4">
                  <p:embed/>
                </p:oleObj>
              </mc:Choice>
              <mc:Fallback>
                <p:oleObj name="Equation" r:id="rId12" imgW="1358640" imgH="253800" progId="Equation.DSMT4">
                  <p:embed/>
                  <p:pic>
                    <p:nvPicPr>
                      <p:cNvPr id="0" name=""/>
                      <p:cNvPicPr>
                        <a:picLocks noChangeAspect="1" noChangeArrowheads="1"/>
                      </p:cNvPicPr>
                      <p:nvPr/>
                    </p:nvPicPr>
                    <p:blipFill>
                      <a:blip r:embed="rId13"/>
                      <a:srcRect/>
                      <a:stretch>
                        <a:fillRect/>
                      </a:stretch>
                    </p:blipFill>
                    <p:spPr bwMode="auto">
                      <a:xfrm>
                        <a:off x="6714633" y="4883316"/>
                        <a:ext cx="2853144" cy="532980"/>
                      </a:xfrm>
                      <a:prstGeom prst="rect">
                        <a:avLst/>
                      </a:prstGeom>
                      <a:noFill/>
                      <a:ln>
                        <a:noFill/>
                      </a:ln>
                    </p:spPr>
                  </p:pic>
                </p:oleObj>
              </mc:Fallback>
            </mc:AlternateContent>
          </a:graphicData>
        </a:graphic>
      </p:graphicFrame>
      <p:graphicFrame>
        <p:nvGraphicFramePr>
          <p:cNvPr id="5" name="物件 4"/>
          <p:cNvGraphicFramePr>
            <a:graphicFrameLocks noChangeAspect="1"/>
          </p:cNvGraphicFramePr>
          <p:nvPr>
            <p:extLst>
              <p:ext uri="{D42A27DB-BD31-4B8C-83A1-F6EECF244321}">
                <p14:modId xmlns:p14="http://schemas.microsoft.com/office/powerpoint/2010/main" val="4041907631"/>
              </p:ext>
            </p:extLst>
          </p:nvPr>
        </p:nvGraphicFramePr>
        <p:xfrm>
          <a:off x="6645376" y="5823241"/>
          <a:ext cx="4779216" cy="767286"/>
        </p:xfrm>
        <a:graphic>
          <a:graphicData uri="http://schemas.openxmlformats.org/presentationml/2006/ole">
            <mc:AlternateContent xmlns:mc="http://schemas.openxmlformats.org/markup-compatibility/2006">
              <mc:Choice xmlns:v="urn:schemas-microsoft-com:vml" Requires="v">
                <p:oleObj spid="_x0000_s1106354" name="方程式" r:id="rId14" imgW="2450880" imgH="393480" progId="Equation.3">
                  <p:embed/>
                </p:oleObj>
              </mc:Choice>
              <mc:Fallback>
                <p:oleObj name="方程式" r:id="rId14" imgW="2450880" imgH="393480" progId="Equation.3">
                  <p:embed/>
                  <p:pic>
                    <p:nvPicPr>
                      <p:cNvPr id="0" name=""/>
                      <p:cNvPicPr>
                        <a:picLocks noChangeAspect="1" noChangeArrowheads="1"/>
                      </p:cNvPicPr>
                      <p:nvPr/>
                    </p:nvPicPr>
                    <p:blipFill>
                      <a:blip r:embed="rId15"/>
                      <a:srcRect/>
                      <a:stretch>
                        <a:fillRect/>
                      </a:stretch>
                    </p:blipFill>
                    <p:spPr bwMode="auto">
                      <a:xfrm>
                        <a:off x="6645376" y="5823241"/>
                        <a:ext cx="4779216" cy="767286"/>
                      </a:xfrm>
                      <a:prstGeom prst="rect">
                        <a:avLst/>
                      </a:prstGeom>
                      <a:noFill/>
                      <a:ln>
                        <a:noFill/>
                      </a:ln>
                      <a:extLst/>
                    </p:spPr>
                  </p:pic>
                </p:oleObj>
              </mc:Fallback>
            </mc:AlternateContent>
          </a:graphicData>
        </a:graphic>
      </p:graphicFrame>
      <p:sp>
        <p:nvSpPr>
          <p:cNvPr id="30" name="Text Box 3"/>
          <p:cNvSpPr txBox="1">
            <a:spLocks noChangeArrowheads="1"/>
          </p:cNvSpPr>
          <p:nvPr/>
        </p:nvSpPr>
        <p:spPr bwMode="auto">
          <a:xfrm>
            <a:off x="238814" y="738058"/>
            <a:ext cx="4169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1D heat equation, </a:t>
            </a:r>
            <a:r>
              <a:rPr lang="en-US" altLang="zh-TW" dirty="0">
                <a:solidFill>
                  <a:srgbClr val="0000CC"/>
                </a:solidFill>
              </a:rPr>
              <a:t>infinite length</a:t>
            </a:r>
            <a:endParaRPr lang="en-US" altLang="zh-TW" i="1" dirty="0">
              <a:solidFill>
                <a:srgbClr val="0000CC"/>
              </a:solidFill>
            </a:endParaRPr>
          </a:p>
        </p:txBody>
      </p:sp>
      <p:graphicFrame>
        <p:nvGraphicFramePr>
          <p:cNvPr id="31" name="Object 4"/>
          <p:cNvGraphicFramePr>
            <a:graphicFrameLocks noChangeAspect="1"/>
          </p:cNvGraphicFramePr>
          <p:nvPr>
            <p:extLst>
              <p:ext uri="{D42A27DB-BD31-4B8C-83A1-F6EECF244321}">
                <p14:modId xmlns:p14="http://schemas.microsoft.com/office/powerpoint/2010/main" val="4071624338"/>
              </p:ext>
            </p:extLst>
          </p:nvPr>
        </p:nvGraphicFramePr>
        <p:xfrm>
          <a:off x="515511" y="2124151"/>
          <a:ext cx="4698720" cy="1777680"/>
        </p:xfrm>
        <a:graphic>
          <a:graphicData uri="http://schemas.openxmlformats.org/presentationml/2006/ole">
            <mc:AlternateContent xmlns:mc="http://schemas.openxmlformats.org/markup-compatibility/2006">
              <mc:Choice xmlns:v="urn:schemas-microsoft-com:vml" Requires="v">
                <p:oleObj spid="_x0000_s1106355" name="方程式" r:id="rId16" imgW="2349360" imgH="888840" progId="Equation.3">
                  <p:embed/>
                </p:oleObj>
              </mc:Choice>
              <mc:Fallback>
                <p:oleObj name="方程式" r:id="rId16" imgW="2349360" imgH="888840" progId="Equation.3">
                  <p:embed/>
                  <p:pic>
                    <p:nvPicPr>
                      <p:cNvPr id="0" name=""/>
                      <p:cNvPicPr>
                        <a:picLocks noChangeAspect="1" noChangeArrowheads="1"/>
                      </p:cNvPicPr>
                      <p:nvPr/>
                    </p:nvPicPr>
                    <p:blipFill>
                      <a:blip r:embed="rId17"/>
                      <a:srcRect/>
                      <a:stretch>
                        <a:fillRect/>
                      </a:stretch>
                    </p:blipFill>
                    <p:spPr bwMode="auto">
                      <a:xfrm>
                        <a:off x="515511" y="2124151"/>
                        <a:ext cx="4698720" cy="177768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pSp>
        <p:nvGrpSpPr>
          <p:cNvPr id="32" name="Group 5"/>
          <p:cNvGrpSpPr>
            <a:grpSpLocks/>
          </p:cNvGrpSpPr>
          <p:nvPr/>
        </p:nvGrpSpPr>
        <p:grpSpPr bwMode="auto">
          <a:xfrm>
            <a:off x="911424" y="1340768"/>
            <a:ext cx="4032251" cy="736600"/>
            <a:chOff x="528" y="1304"/>
            <a:chExt cx="2540" cy="464"/>
          </a:xfrm>
        </p:grpSpPr>
        <p:sp>
          <p:nvSpPr>
            <p:cNvPr id="33" name="Line 6"/>
            <p:cNvSpPr>
              <a:spLocks noChangeShapeType="1"/>
            </p:cNvSpPr>
            <p:nvPr/>
          </p:nvSpPr>
          <p:spPr bwMode="auto">
            <a:xfrm>
              <a:off x="528" y="1768"/>
              <a:ext cx="254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4" name="Line 8"/>
            <p:cNvSpPr>
              <a:spLocks noChangeShapeType="1"/>
            </p:cNvSpPr>
            <p:nvPr/>
          </p:nvSpPr>
          <p:spPr bwMode="auto">
            <a:xfrm>
              <a:off x="2592" y="1536"/>
              <a:ext cx="432"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35" name="Object 9"/>
            <p:cNvGraphicFramePr>
              <a:graphicFrameLocks noChangeAspect="1"/>
            </p:cNvGraphicFramePr>
            <p:nvPr>
              <p:extLst>
                <p:ext uri="{D42A27DB-BD31-4B8C-83A1-F6EECF244321}">
                  <p14:modId xmlns:p14="http://schemas.microsoft.com/office/powerpoint/2010/main" val="3847181812"/>
                </p:ext>
              </p:extLst>
            </p:nvPr>
          </p:nvGraphicFramePr>
          <p:xfrm>
            <a:off x="2835" y="1304"/>
            <a:ext cx="168" cy="185"/>
          </p:xfrm>
          <a:graphic>
            <a:graphicData uri="http://schemas.openxmlformats.org/presentationml/2006/ole">
              <mc:AlternateContent xmlns:mc="http://schemas.openxmlformats.org/markup-compatibility/2006">
                <mc:Choice xmlns:v="urn:schemas-microsoft-com:vml" Requires="v">
                  <p:oleObj spid="_x0000_s1106356" name="Equation" r:id="rId18" imgW="126720" imgH="139680" progId="Equation.DSMT4">
                    <p:embed/>
                  </p:oleObj>
                </mc:Choice>
                <mc:Fallback>
                  <p:oleObj name="Equation" r:id="rId18" imgW="126720" imgH="1396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r="-3111"/>
                        <a:stretch>
                          <a:fillRect/>
                        </a:stretch>
                      </p:blipFill>
                      <p:spPr bwMode="auto">
                        <a:xfrm>
                          <a:off x="2835" y="1304"/>
                          <a:ext cx="168" cy="185"/>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pSp>
      <p:sp>
        <p:nvSpPr>
          <p:cNvPr id="36" name="Oval 7"/>
          <p:cNvSpPr>
            <a:spLocks noChangeAspect="1" noChangeArrowheads="1"/>
          </p:cNvSpPr>
          <p:nvPr/>
        </p:nvSpPr>
        <p:spPr bwMode="auto">
          <a:xfrm>
            <a:off x="2732459" y="2001168"/>
            <a:ext cx="144000" cy="144000"/>
          </a:xfrm>
          <a:prstGeom prst="ellipse">
            <a:avLst/>
          </a:prstGeom>
          <a:solidFill>
            <a:srgbClr val="0000CC"/>
          </a:solidFill>
          <a:ln w="12700">
            <a:solidFill>
              <a:schemeClr val="tx1"/>
            </a:solidFill>
            <a:round/>
            <a:headEnd/>
            <a:tailEnd/>
          </a:ln>
        </p:spPr>
        <p:txBody>
          <a:bodyPr wrap="none" anchor="ctr"/>
          <a:lstStyle/>
          <a:p>
            <a:pPr eaLnBrk="0" hangingPunct="0"/>
            <a:endParaRPr lang="zh-TW" altLang="en-US"/>
          </a:p>
        </p:txBody>
      </p:sp>
      <p:graphicFrame>
        <p:nvGraphicFramePr>
          <p:cNvPr id="37" name="物件 36"/>
          <p:cNvGraphicFramePr>
            <a:graphicFrameLocks noChangeAspect="1"/>
          </p:cNvGraphicFramePr>
          <p:nvPr>
            <p:extLst>
              <p:ext uri="{D42A27DB-BD31-4B8C-83A1-F6EECF244321}">
                <p14:modId xmlns:p14="http://schemas.microsoft.com/office/powerpoint/2010/main" val="2207482494"/>
              </p:ext>
            </p:extLst>
          </p:nvPr>
        </p:nvGraphicFramePr>
        <p:xfrm>
          <a:off x="2135565" y="1442263"/>
          <a:ext cx="1173312" cy="452844"/>
        </p:xfrm>
        <a:graphic>
          <a:graphicData uri="http://schemas.openxmlformats.org/presentationml/2006/ole">
            <mc:AlternateContent xmlns:mc="http://schemas.openxmlformats.org/markup-compatibility/2006">
              <mc:Choice xmlns:v="urn:schemas-microsoft-com:vml" Requires="v">
                <p:oleObj spid="_x0000_s1106357" name="方程式" r:id="rId20" imgW="558720" imgH="215640" progId="Equation.3">
                  <p:embed/>
                </p:oleObj>
              </mc:Choice>
              <mc:Fallback>
                <p:oleObj name="方程式" r:id="rId20" imgW="558720" imgH="215640" progId="Equation.3">
                  <p:embed/>
                  <p:pic>
                    <p:nvPicPr>
                      <p:cNvPr id="0" name=""/>
                      <p:cNvPicPr>
                        <a:picLocks noChangeAspect="1" noChangeArrowheads="1"/>
                      </p:cNvPicPr>
                      <p:nvPr/>
                    </p:nvPicPr>
                    <p:blipFill>
                      <a:blip r:embed="rId21"/>
                      <a:srcRect/>
                      <a:stretch>
                        <a:fillRect/>
                      </a:stretch>
                    </p:blipFill>
                    <p:spPr bwMode="auto">
                      <a:xfrm>
                        <a:off x="2135565" y="1442263"/>
                        <a:ext cx="1173312" cy="452844"/>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 name="Text Box 3"/>
          <p:cNvSpPr txBox="1">
            <a:spLocks noChangeArrowheads="1"/>
          </p:cNvSpPr>
          <p:nvPr/>
        </p:nvSpPr>
        <p:spPr bwMode="auto">
          <a:xfrm>
            <a:off x="3487905" y="3446810"/>
            <a:ext cx="697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(IC)</a:t>
            </a:r>
            <a:endParaRPr lang="en-US" altLang="zh-TW" i="1" dirty="0">
              <a:solidFill>
                <a:srgbClr val="0000CC"/>
              </a:solidFill>
            </a:endParaRPr>
          </a:p>
        </p:txBody>
      </p:sp>
      <p:sp>
        <p:nvSpPr>
          <p:cNvPr id="39" name="Text Box 3"/>
          <p:cNvSpPr txBox="1">
            <a:spLocks noChangeArrowheads="1"/>
          </p:cNvSpPr>
          <p:nvPr/>
        </p:nvSpPr>
        <p:spPr bwMode="auto">
          <a:xfrm>
            <a:off x="3436608" y="2983234"/>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C00000"/>
                </a:solidFill>
              </a:rPr>
              <a:t>(BC)</a:t>
            </a:r>
            <a:endParaRPr lang="en-US" altLang="zh-TW" i="1" dirty="0">
              <a:solidFill>
                <a:srgbClr val="C00000"/>
              </a:solidFill>
            </a:endParaRPr>
          </a:p>
        </p:txBody>
      </p:sp>
      <p:sp>
        <p:nvSpPr>
          <p:cNvPr id="7" name="橢圓 6"/>
          <p:cNvSpPr/>
          <p:nvPr/>
        </p:nvSpPr>
        <p:spPr bwMode="auto">
          <a:xfrm>
            <a:off x="3647722" y="4745819"/>
            <a:ext cx="504000" cy="2520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42" name="橢圓 41"/>
          <p:cNvSpPr/>
          <p:nvPr/>
        </p:nvSpPr>
        <p:spPr bwMode="auto">
          <a:xfrm>
            <a:off x="4092668" y="5379141"/>
            <a:ext cx="360000" cy="2520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43" name="橢圓 42"/>
          <p:cNvSpPr/>
          <p:nvPr/>
        </p:nvSpPr>
        <p:spPr bwMode="auto">
          <a:xfrm>
            <a:off x="2272437" y="5258949"/>
            <a:ext cx="468000" cy="792000"/>
          </a:xfrm>
          <a:prstGeom prst="ellipse">
            <a:avLst/>
          </a:prstGeom>
          <a:noFill/>
          <a:ln w="2857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44" name="橢圓 43"/>
          <p:cNvSpPr/>
          <p:nvPr/>
        </p:nvSpPr>
        <p:spPr bwMode="auto">
          <a:xfrm>
            <a:off x="2266111" y="4673282"/>
            <a:ext cx="108000" cy="648000"/>
          </a:xfrm>
          <a:prstGeom prst="ellipse">
            <a:avLst/>
          </a:prstGeom>
          <a:noFill/>
          <a:ln w="2857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40" name="Text Box 14"/>
          <p:cNvSpPr txBox="1">
            <a:spLocks noChangeArrowheads="1"/>
          </p:cNvSpPr>
          <p:nvPr/>
        </p:nvSpPr>
        <p:spPr bwMode="auto">
          <a:xfrm>
            <a:off x="6098783" y="3774812"/>
            <a:ext cx="1100622"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300" dirty="0">
                <a:solidFill>
                  <a:srgbClr val="0000CC"/>
                </a:solidFill>
              </a:rPr>
              <a:t>using IC</a:t>
            </a:r>
            <a:endParaRPr lang="en-US" altLang="zh-TW" sz="2300" i="1" dirty="0">
              <a:solidFill>
                <a:srgbClr val="C00000"/>
              </a:solidFill>
            </a:endParaRPr>
          </a:p>
        </p:txBody>
      </p:sp>
      <p:sp>
        <p:nvSpPr>
          <p:cNvPr id="6" name="動作按鈕: 上一項 5">
            <a:hlinkClick r:id="rId22" action="ppaction://hlinkpres?slideindex=58&amp;slidetitle=Example – 13: Eigenfunction Expansion (cont.2)" highlightClick="1"/>
          </p:cNvPr>
          <p:cNvSpPr>
            <a:spLocks noChangeAspect="1"/>
          </p:cNvSpPr>
          <p:nvPr/>
        </p:nvSpPr>
        <p:spPr bwMode="auto">
          <a:xfrm>
            <a:off x="5627968" y="4309484"/>
            <a:ext cx="180000" cy="180000"/>
          </a:xfrm>
          <a:prstGeom prst="actionButtonBackPrevious">
            <a:avLst/>
          </a:prstGeom>
          <a:solidFill>
            <a:srgbClr val="FFFF00"/>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41" name="Text Box 3"/>
          <p:cNvSpPr txBox="1">
            <a:spLocks noChangeArrowheads="1"/>
          </p:cNvSpPr>
          <p:nvPr/>
        </p:nvSpPr>
        <p:spPr bwMode="auto">
          <a:xfrm>
            <a:off x="623392" y="5991671"/>
            <a:ext cx="50786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Apply Fourier transform to the problem</a:t>
            </a:r>
          </a:p>
        </p:txBody>
      </p:sp>
      <p:graphicFrame>
        <p:nvGraphicFramePr>
          <p:cNvPr id="47" name="物件 46"/>
          <p:cNvGraphicFramePr>
            <a:graphicFrameLocks noChangeAspect="1"/>
          </p:cNvGraphicFramePr>
          <p:nvPr>
            <p:extLst>
              <p:ext uri="{D42A27DB-BD31-4B8C-83A1-F6EECF244321}">
                <p14:modId xmlns:p14="http://schemas.microsoft.com/office/powerpoint/2010/main" val="1622174885"/>
              </p:ext>
            </p:extLst>
          </p:nvPr>
        </p:nvGraphicFramePr>
        <p:xfrm>
          <a:off x="4207987" y="3374801"/>
          <a:ext cx="1015920" cy="507600"/>
        </p:xfrm>
        <a:graphic>
          <a:graphicData uri="http://schemas.openxmlformats.org/presentationml/2006/ole">
            <mc:AlternateContent xmlns:mc="http://schemas.openxmlformats.org/markup-compatibility/2006">
              <mc:Choice xmlns:v="urn:schemas-microsoft-com:vml" Requires="v">
                <p:oleObj spid="_x0000_s1106358" name="方程式" r:id="rId23" imgW="507960" imgH="253800" progId="Equation.3">
                  <p:embed/>
                </p:oleObj>
              </mc:Choice>
              <mc:Fallback>
                <p:oleObj name="方程式" r:id="rId23" imgW="507960" imgH="253800" progId="Equation.3">
                  <p:embed/>
                  <p:pic>
                    <p:nvPicPr>
                      <p:cNvPr id="0" name=""/>
                      <p:cNvPicPr>
                        <a:picLocks noChangeAspect="1" noChangeArrowheads="1"/>
                      </p:cNvPicPr>
                      <p:nvPr/>
                    </p:nvPicPr>
                    <p:blipFill>
                      <a:blip r:embed="rId24"/>
                      <a:srcRect/>
                      <a:stretch>
                        <a:fillRect/>
                      </a:stretch>
                    </p:blipFill>
                    <p:spPr bwMode="auto">
                      <a:xfrm>
                        <a:off x="4207987" y="3374801"/>
                        <a:ext cx="1015920" cy="507600"/>
                      </a:xfrm>
                      <a:prstGeom prst="rect">
                        <a:avLst/>
                      </a:prstGeom>
                      <a:solidFill>
                        <a:srgbClr val="FFFF00"/>
                      </a:solidFill>
                      <a:ln>
                        <a:noFill/>
                      </a:ln>
                      <a:extLst/>
                    </p:spPr>
                  </p:pic>
                </p:oleObj>
              </mc:Fallback>
            </mc:AlternateContent>
          </a:graphicData>
        </a:graphic>
      </p:graphicFrame>
      <p:graphicFrame>
        <p:nvGraphicFramePr>
          <p:cNvPr id="49" name="Object 13"/>
          <p:cNvGraphicFramePr>
            <a:graphicFrameLocks noChangeAspect="1"/>
          </p:cNvGraphicFramePr>
          <p:nvPr>
            <p:extLst>
              <p:ext uri="{D42A27DB-BD31-4B8C-83A1-F6EECF244321}">
                <p14:modId xmlns:p14="http://schemas.microsoft.com/office/powerpoint/2010/main" val="426349467"/>
              </p:ext>
            </p:extLst>
          </p:nvPr>
        </p:nvGraphicFramePr>
        <p:xfrm>
          <a:off x="7761094" y="630256"/>
          <a:ext cx="2419578" cy="869130"/>
        </p:xfrm>
        <a:graphic>
          <a:graphicData uri="http://schemas.openxmlformats.org/presentationml/2006/ole">
            <mc:AlternateContent xmlns:mc="http://schemas.openxmlformats.org/markup-compatibility/2006">
              <mc:Choice xmlns:v="urn:schemas-microsoft-com:vml" Requires="v">
                <p:oleObj spid="_x0000_s1106359" name="方程式" r:id="rId25" imgW="1307880" imgH="469800" progId="Equation.3">
                  <p:embed/>
                </p:oleObj>
              </mc:Choice>
              <mc:Fallback>
                <p:oleObj name="方程式" r:id="rId25" imgW="1307880" imgH="469800" progId="Equation.3">
                  <p:embed/>
                  <p:pic>
                    <p:nvPicPr>
                      <p:cNvPr id="0" name=""/>
                      <p:cNvPicPr>
                        <a:picLocks noChangeAspect="1" noChangeArrowheads="1"/>
                      </p:cNvPicPr>
                      <p:nvPr/>
                    </p:nvPicPr>
                    <p:blipFill>
                      <a:blip r:embed="rId26"/>
                      <a:srcRect r="-3076"/>
                      <a:stretch>
                        <a:fillRect/>
                      </a:stretch>
                    </p:blipFill>
                    <p:spPr bwMode="auto">
                      <a:xfrm>
                        <a:off x="7761094" y="630256"/>
                        <a:ext cx="2419578" cy="869130"/>
                      </a:xfrm>
                      <a:prstGeom prst="rect">
                        <a:avLst/>
                      </a:prstGeom>
                      <a:noFill/>
                      <a:extLst/>
                    </p:spPr>
                  </p:pic>
                </p:oleObj>
              </mc:Fallback>
            </mc:AlternateContent>
          </a:graphicData>
        </a:graphic>
      </p:graphicFrame>
      <p:sp>
        <p:nvSpPr>
          <p:cNvPr id="9" name="動作按鈕: 上一項 8">
            <a:hlinkClick r:id="rId27" action="ppaction://hlinksldjump" highlightClick="1"/>
          </p:cNvPr>
          <p:cNvSpPr>
            <a:spLocks noChangeAspect="1"/>
          </p:cNvSpPr>
          <p:nvPr/>
        </p:nvSpPr>
        <p:spPr bwMode="auto">
          <a:xfrm>
            <a:off x="11312344" y="908799"/>
            <a:ext cx="180000" cy="180000"/>
          </a:xfrm>
          <a:prstGeom prst="actionButtonBackPrevious">
            <a:avLst/>
          </a:prstGeom>
          <a:solidFill>
            <a:srgbClr val="33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cxnSp>
        <p:nvCxnSpPr>
          <p:cNvPr id="11" name="直線單箭頭接點 10"/>
          <p:cNvCxnSpPr/>
          <p:nvPr/>
        </p:nvCxnSpPr>
        <p:spPr bwMode="auto">
          <a:xfrm flipV="1">
            <a:off x="7536160" y="2753723"/>
            <a:ext cx="324000" cy="390893"/>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sp>
        <p:nvSpPr>
          <p:cNvPr id="50" name="Text Box 14"/>
          <p:cNvSpPr txBox="1">
            <a:spLocks noChangeArrowheads="1"/>
          </p:cNvSpPr>
          <p:nvPr/>
        </p:nvSpPr>
        <p:spPr bwMode="auto">
          <a:xfrm>
            <a:off x="7170023" y="3774812"/>
            <a:ext cx="5010346"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300" dirty="0">
                <a:solidFill>
                  <a:srgbClr val="0000CC"/>
                </a:solidFill>
              </a:rPr>
              <a:t>+ jump cond., </a:t>
            </a:r>
            <a:r>
              <a:rPr lang="en-US" altLang="zh-TW" sz="2300" dirty="0">
                <a:solidFill>
                  <a:srgbClr val="C00000"/>
                </a:solidFill>
              </a:rPr>
              <a:t>but no continuity condition</a:t>
            </a:r>
            <a:endParaRPr lang="en-US" altLang="zh-TW" sz="2300" i="1" dirty="0">
              <a:solidFill>
                <a:srgbClr val="C00000"/>
              </a:solidFill>
            </a:endParaRPr>
          </a:p>
        </p:txBody>
      </p:sp>
      <p:sp>
        <p:nvSpPr>
          <p:cNvPr id="51" name="動作按鈕: 返回 50">
            <a:hlinkClick r:id="" action="ppaction://hlinkshowjump?jump=lastslideviewed" highlightClick="1"/>
          </p:cNvPr>
          <p:cNvSpPr>
            <a:spLocks noChangeAspect="1"/>
          </p:cNvSpPr>
          <p:nvPr/>
        </p:nvSpPr>
        <p:spPr bwMode="auto">
          <a:xfrm>
            <a:off x="11883967" y="6129320"/>
            <a:ext cx="180000" cy="180000"/>
          </a:xfrm>
          <a:prstGeom prst="actionButtonReturn">
            <a:avLst/>
          </a:prstGeom>
          <a:solidFill>
            <a:srgbClr val="33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52" name="Text Box 14"/>
          <p:cNvSpPr txBox="1">
            <a:spLocks noChangeArrowheads="1"/>
          </p:cNvSpPr>
          <p:nvPr/>
        </p:nvSpPr>
        <p:spPr bwMode="auto">
          <a:xfrm>
            <a:off x="9479453" y="1996768"/>
            <a:ext cx="19752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90000"/>
              </a:lnSpc>
              <a:buClr>
                <a:schemeClr val="accent2"/>
              </a:buClr>
              <a:buSzPct val="120000"/>
              <a:buFont typeface="Wingdings" pitchFamily="2" charset="2"/>
              <a:buNone/>
            </a:pPr>
            <a:r>
              <a:rPr lang="en-US" altLang="zh-TW" sz="2000" dirty="0">
                <a:solidFill>
                  <a:srgbClr val="C00000"/>
                </a:solidFill>
              </a:rPr>
              <a:t>(transformed IC) </a:t>
            </a:r>
            <a:br>
              <a:rPr lang="en-US" altLang="zh-TW" sz="2000" dirty="0">
                <a:solidFill>
                  <a:srgbClr val="C00000"/>
                </a:solidFill>
              </a:rPr>
            </a:br>
            <a:r>
              <a:rPr lang="en-US" altLang="zh-TW" sz="2000" dirty="0">
                <a:solidFill>
                  <a:srgbClr val="C00000"/>
                </a:solidFill>
              </a:rPr>
              <a:t> </a:t>
            </a:r>
            <a:r>
              <a:rPr lang="en-US" altLang="zh-TW" sz="1600" dirty="0">
                <a:solidFill>
                  <a:srgbClr val="0000CC"/>
                </a:solidFill>
              </a:rPr>
              <a:t>no BC (why?)</a:t>
            </a:r>
            <a:endParaRPr lang="en-US" altLang="zh-TW" sz="1600" i="1" dirty="0">
              <a:solidFill>
                <a:srgbClr val="C00000"/>
              </a:solidFill>
            </a:endParaRPr>
          </a:p>
        </p:txBody>
      </p:sp>
      <p:sp>
        <p:nvSpPr>
          <p:cNvPr id="53" name="Text Box 14"/>
          <p:cNvSpPr txBox="1">
            <a:spLocks noChangeArrowheads="1"/>
          </p:cNvSpPr>
          <p:nvPr/>
        </p:nvSpPr>
        <p:spPr bwMode="auto">
          <a:xfrm>
            <a:off x="6084612" y="5478848"/>
            <a:ext cx="43524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1800" dirty="0">
                <a:solidFill>
                  <a:srgbClr val="0000CC"/>
                </a:solidFill>
              </a:rPr>
              <a:t>then from table of Fourier transform, one has</a:t>
            </a:r>
            <a:endParaRPr lang="en-US" altLang="zh-TW" sz="1800" i="1" dirty="0">
              <a:solidFill>
                <a:srgbClr val="0000CC"/>
              </a:solidFill>
            </a:endParaRPr>
          </a:p>
        </p:txBody>
      </p:sp>
      <p:graphicFrame>
        <p:nvGraphicFramePr>
          <p:cNvPr id="54" name="Object 13"/>
          <p:cNvGraphicFramePr>
            <a:graphicFrameLocks noChangeAspect="1"/>
          </p:cNvGraphicFramePr>
          <p:nvPr>
            <p:extLst>
              <p:ext uri="{D42A27DB-BD31-4B8C-83A1-F6EECF244321}">
                <p14:modId xmlns:p14="http://schemas.microsoft.com/office/powerpoint/2010/main" val="1830991161"/>
              </p:ext>
            </p:extLst>
          </p:nvPr>
        </p:nvGraphicFramePr>
        <p:xfrm>
          <a:off x="6778833" y="2073354"/>
          <a:ext cx="2463120" cy="507600"/>
        </p:xfrm>
        <a:graphic>
          <a:graphicData uri="http://schemas.openxmlformats.org/presentationml/2006/ole">
            <mc:AlternateContent xmlns:mc="http://schemas.openxmlformats.org/markup-compatibility/2006">
              <mc:Choice xmlns:v="urn:schemas-microsoft-com:vml" Requires="v">
                <p:oleObj spid="_x0000_s1106360" name="方程式" r:id="rId28" imgW="1231560" imgH="253800" progId="Equation.3">
                  <p:embed/>
                </p:oleObj>
              </mc:Choice>
              <mc:Fallback>
                <p:oleObj name="方程式" r:id="rId28" imgW="1231560" imgH="253800" progId="Equation.3">
                  <p:embed/>
                  <p:pic>
                    <p:nvPicPr>
                      <p:cNvPr id="0" name=""/>
                      <p:cNvPicPr>
                        <a:picLocks noChangeAspect="1" noChangeArrowheads="1"/>
                      </p:cNvPicPr>
                      <p:nvPr/>
                    </p:nvPicPr>
                    <p:blipFill>
                      <a:blip r:embed="rId29"/>
                      <a:srcRect r="-3076"/>
                      <a:stretch>
                        <a:fillRect/>
                      </a:stretch>
                    </p:blipFill>
                    <p:spPr bwMode="auto">
                      <a:xfrm>
                        <a:off x="6778833" y="2073354"/>
                        <a:ext cx="2463120" cy="507600"/>
                      </a:xfrm>
                      <a:prstGeom prst="rect">
                        <a:avLst/>
                      </a:prstGeom>
                      <a:solidFill>
                        <a:srgbClr val="FFFF00"/>
                      </a:solidFill>
                      <a:extLst/>
                    </p:spPr>
                  </p:pic>
                </p:oleObj>
              </mc:Fallback>
            </mc:AlternateContent>
          </a:graphicData>
        </a:graphic>
      </p:graphicFrame>
      <p:sp>
        <p:nvSpPr>
          <p:cNvPr id="48" name="Text Box 3"/>
          <p:cNvSpPr txBox="1">
            <a:spLocks noChangeArrowheads="1"/>
          </p:cNvSpPr>
          <p:nvPr/>
        </p:nvSpPr>
        <p:spPr bwMode="auto">
          <a:xfrm>
            <a:off x="6558904" y="856078"/>
            <a:ext cx="9861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solidFill>
                  <a:srgbClr val="0000CC"/>
                </a:solidFill>
              </a:rPr>
              <a:t>PDE </a:t>
            </a:r>
            <a:r>
              <a:rPr lang="en-US" altLang="zh-TW" sz="2000" dirty="0">
                <a:solidFill>
                  <a:srgbClr val="0000CC"/>
                </a:solidFill>
                <a:sym typeface="Wingdings" panose="05000000000000000000" pitchFamily="2" charset="2"/>
              </a:rPr>
              <a:t></a:t>
            </a:r>
            <a:endParaRPr lang="en-US" altLang="zh-TW" sz="2000" dirty="0">
              <a:solidFill>
                <a:srgbClr val="0000CC"/>
              </a:solidFill>
            </a:endParaRPr>
          </a:p>
        </p:txBody>
      </p:sp>
      <p:sp>
        <p:nvSpPr>
          <p:cNvPr id="55" name="AutoShape 20">
            <a:extLst>
              <a:ext uri="{FF2B5EF4-FFF2-40B4-BE49-F238E27FC236}">
                <a16:creationId xmlns:a16="http://schemas.microsoft.com/office/drawing/2014/main" id="{5004C356-1A50-40EF-B484-9F481081D04A}"/>
              </a:ext>
            </a:extLst>
          </p:cNvPr>
          <p:cNvSpPr>
            <a:spLocks noChangeArrowheads="1"/>
          </p:cNvSpPr>
          <p:nvPr/>
        </p:nvSpPr>
        <p:spPr bwMode="auto">
          <a:xfrm>
            <a:off x="6312024" y="6129320"/>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Tree>
    <p:extLst>
      <p:ext uri="{BB962C8B-B14F-4D97-AF65-F5344CB8AC3E}">
        <p14:creationId xmlns:p14="http://schemas.microsoft.com/office/powerpoint/2010/main" val="343706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250"/>
                            </p:stCondLst>
                            <p:childTnLst>
                              <p:par>
                                <p:cTn id="13" presetID="2" presetClass="entr" presetSubtype="9"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0-#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500"/>
                                        <p:tgtEl>
                                          <p:spTgt spid="39"/>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500"/>
                                        <p:tgtEl>
                                          <p:spTgt spid="38"/>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94603"/>
                                        </p:tgtEl>
                                        <p:attrNameLst>
                                          <p:attrName>style.visibility</p:attrName>
                                        </p:attrNameLst>
                                      </p:cBhvr>
                                      <p:to>
                                        <p:strVal val="visible"/>
                                      </p:to>
                                    </p:set>
                                    <p:animEffect transition="in" filter="wipe(left)">
                                      <p:cBhvr>
                                        <p:cTn id="46" dur="500"/>
                                        <p:tgtEl>
                                          <p:spTgt spid="494603"/>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494607"/>
                                        </p:tgtEl>
                                        <p:attrNameLst>
                                          <p:attrName>style.visibility</p:attrName>
                                        </p:attrNameLst>
                                      </p:cBhvr>
                                      <p:to>
                                        <p:strVal val="visible"/>
                                      </p:to>
                                    </p:set>
                                    <p:animEffect transition="in" filter="wipe(left)">
                                      <p:cBhvr>
                                        <p:cTn id="50" dur="500"/>
                                        <p:tgtEl>
                                          <p:spTgt spid="494607"/>
                                        </p:tgtEl>
                                      </p:cBhvr>
                                    </p:animEffect>
                                  </p:childTnLst>
                                </p:cTn>
                              </p:par>
                            </p:childTnLst>
                          </p:cTn>
                        </p:par>
                        <p:par>
                          <p:cTn id="51" fill="hold">
                            <p:stCondLst>
                              <p:cond delay="1000"/>
                            </p:stCondLst>
                            <p:childTnLst>
                              <p:par>
                                <p:cTn id="52" presetID="22" presetClass="entr" presetSubtype="2"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right)">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94608"/>
                                        </p:tgtEl>
                                        <p:attrNameLst>
                                          <p:attrName>style.visibility</p:attrName>
                                        </p:attrNameLst>
                                      </p:cBhvr>
                                      <p:to>
                                        <p:strVal val="visible"/>
                                      </p:to>
                                    </p:set>
                                    <p:animEffect transition="in" filter="wipe(left)">
                                      <p:cBhvr>
                                        <p:cTn id="59" dur="500"/>
                                        <p:tgtEl>
                                          <p:spTgt spid="494608"/>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3"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additive="base">
                                        <p:cTn id="64" dur="500" fill="hold"/>
                                        <p:tgtEl>
                                          <p:spTgt spid="7"/>
                                        </p:tgtEl>
                                        <p:attrNameLst>
                                          <p:attrName>ppt_x</p:attrName>
                                        </p:attrNameLst>
                                      </p:cBhvr>
                                      <p:tavLst>
                                        <p:tav tm="0">
                                          <p:val>
                                            <p:strVal val="1+#ppt_w/2"/>
                                          </p:val>
                                        </p:tav>
                                        <p:tav tm="100000">
                                          <p:val>
                                            <p:strVal val="#ppt_x"/>
                                          </p:val>
                                        </p:tav>
                                      </p:tavLst>
                                    </p:anim>
                                    <p:anim calcmode="lin" valueType="num">
                                      <p:cBhvr additive="base">
                                        <p:cTn id="65" dur="500" fill="hold"/>
                                        <p:tgtEl>
                                          <p:spTgt spid="7"/>
                                        </p:tgtEl>
                                        <p:attrNameLst>
                                          <p:attrName>ppt_y</p:attrName>
                                        </p:attrNameLst>
                                      </p:cBhvr>
                                      <p:tavLst>
                                        <p:tav tm="0">
                                          <p:val>
                                            <p:strVal val="0-#ppt_h/2"/>
                                          </p:val>
                                        </p:tav>
                                        <p:tav tm="100000">
                                          <p:val>
                                            <p:strVal val="#ppt_y"/>
                                          </p:val>
                                        </p:tav>
                                      </p:tavLst>
                                    </p:anim>
                                  </p:childTnLst>
                                </p:cTn>
                              </p:par>
                            </p:childTnLst>
                          </p:cTn>
                        </p:par>
                        <p:par>
                          <p:cTn id="66" fill="hold">
                            <p:stCondLst>
                              <p:cond delay="500"/>
                            </p:stCondLst>
                            <p:childTnLst>
                              <p:par>
                                <p:cTn id="67" presetID="2" presetClass="entr" presetSubtype="3"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500" fill="hold"/>
                                        <p:tgtEl>
                                          <p:spTgt spid="42"/>
                                        </p:tgtEl>
                                        <p:attrNameLst>
                                          <p:attrName>ppt_x</p:attrName>
                                        </p:attrNameLst>
                                      </p:cBhvr>
                                      <p:tavLst>
                                        <p:tav tm="0">
                                          <p:val>
                                            <p:strVal val="1+#ppt_w/2"/>
                                          </p:val>
                                        </p:tav>
                                        <p:tav tm="100000">
                                          <p:val>
                                            <p:strVal val="#ppt_x"/>
                                          </p:val>
                                        </p:tav>
                                      </p:tavLst>
                                    </p:anim>
                                    <p:anim calcmode="lin" valueType="num">
                                      <p:cBhvr additive="base">
                                        <p:cTn id="70"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up)">
                                      <p:cBhvr>
                                        <p:cTn id="75" dur="500"/>
                                        <p:tgtEl>
                                          <p:spTgt spid="44"/>
                                        </p:tgtEl>
                                      </p:cBhvr>
                                    </p:animEffect>
                                  </p:childTnLst>
                                </p:cTn>
                              </p:par>
                            </p:childTnLst>
                          </p:cTn>
                        </p:par>
                        <p:par>
                          <p:cTn id="76" fill="hold">
                            <p:stCondLst>
                              <p:cond delay="500"/>
                            </p:stCondLst>
                            <p:childTnLst>
                              <p:par>
                                <p:cTn id="77" presetID="22" presetClass="entr" presetSubtype="1"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up)">
                                      <p:cBhvr>
                                        <p:cTn id="79" dur="500"/>
                                        <p:tgtEl>
                                          <p:spTgt spid="4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wipe(left)">
                                      <p:cBhvr>
                                        <p:cTn id="84" dur="500"/>
                                        <p:tgtEl>
                                          <p:spTgt spid="41"/>
                                        </p:tgtEl>
                                      </p:cBhvr>
                                    </p:animEffect>
                                  </p:childTnLst>
                                </p:cTn>
                              </p:par>
                            </p:childTnLst>
                          </p:cTn>
                        </p:par>
                        <p:par>
                          <p:cTn id="85" fill="hold">
                            <p:stCondLst>
                              <p:cond delay="500"/>
                            </p:stCondLst>
                            <p:childTnLst>
                              <p:par>
                                <p:cTn id="86" presetID="22" presetClass="entr" presetSubtype="2"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wipe(right)">
                                      <p:cBhvr>
                                        <p:cTn id="88" dur="500"/>
                                        <p:tgtEl>
                                          <p:spTgt spid="9"/>
                                        </p:tgtEl>
                                      </p:cBhvr>
                                    </p:animEffect>
                                  </p:childTnLst>
                                </p:cTn>
                              </p:par>
                            </p:childTnLst>
                          </p:cTn>
                        </p:par>
                        <p:par>
                          <p:cTn id="89" fill="hold">
                            <p:stCondLst>
                              <p:cond delay="1000"/>
                            </p:stCondLst>
                            <p:childTnLst>
                              <p:par>
                                <p:cTn id="90" presetID="22" presetClass="entr" presetSubtype="1" fill="hold" grpId="0" nodeType="afterEffect">
                                  <p:stCondLst>
                                    <p:cond delay="0"/>
                                  </p:stCondLst>
                                  <p:childTnLst>
                                    <p:set>
                                      <p:cBhvr>
                                        <p:cTn id="91" dur="1" fill="hold">
                                          <p:stCondLst>
                                            <p:cond delay="0"/>
                                          </p:stCondLst>
                                        </p:cTn>
                                        <p:tgtEl>
                                          <p:spTgt spid="494604"/>
                                        </p:tgtEl>
                                        <p:attrNameLst>
                                          <p:attrName>style.visibility</p:attrName>
                                        </p:attrNameLst>
                                      </p:cBhvr>
                                      <p:to>
                                        <p:strVal val="visible"/>
                                      </p:to>
                                    </p:set>
                                    <p:animEffect transition="in" filter="wipe(up)">
                                      <p:cBhvr>
                                        <p:cTn id="92" dur="500"/>
                                        <p:tgtEl>
                                          <p:spTgt spid="49460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wipe(left)">
                                      <p:cBhvr>
                                        <p:cTn id="97" dur="500"/>
                                        <p:tgtEl>
                                          <p:spTgt spid="48"/>
                                        </p:tgtEl>
                                      </p:cBhvr>
                                    </p:animEffect>
                                  </p:childTnLst>
                                </p:cTn>
                              </p:par>
                            </p:childTnLst>
                          </p:cTn>
                        </p:par>
                        <p:par>
                          <p:cTn id="98" fill="hold">
                            <p:stCondLst>
                              <p:cond delay="500"/>
                            </p:stCondLst>
                            <p:childTnLst>
                              <p:par>
                                <p:cTn id="99" presetID="2" presetClass="entr" presetSubtype="6" fill="hold" nodeType="afterEffect">
                                  <p:stCondLst>
                                    <p:cond delay="0"/>
                                  </p:stCondLst>
                                  <p:childTnLst>
                                    <p:set>
                                      <p:cBhvr>
                                        <p:cTn id="100" dur="1" fill="hold">
                                          <p:stCondLst>
                                            <p:cond delay="0"/>
                                          </p:stCondLst>
                                        </p:cTn>
                                        <p:tgtEl>
                                          <p:spTgt spid="49"/>
                                        </p:tgtEl>
                                        <p:attrNameLst>
                                          <p:attrName>style.visibility</p:attrName>
                                        </p:attrNameLst>
                                      </p:cBhvr>
                                      <p:to>
                                        <p:strVal val="visible"/>
                                      </p:to>
                                    </p:set>
                                    <p:anim calcmode="lin" valueType="num">
                                      <p:cBhvr additive="base">
                                        <p:cTn id="101" dur="500" fill="hold"/>
                                        <p:tgtEl>
                                          <p:spTgt spid="49"/>
                                        </p:tgtEl>
                                        <p:attrNameLst>
                                          <p:attrName>ppt_x</p:attrName>
                                        </p:attrNameLst>
                                      </p:cBhvr>
                                      <p:tavLst>
                                        <p:tav tm="0">
                                          <p:val>
                                            <p:strVal val="1+#ppt_w/2"/>
                                          </p:val>
                                        </p:tav>
                                        <p:tav tm="100000">
                                          <p:val>
                                            <p:strVal val="#ppt_x"/>
                                          </p:val>
                                        </p:tav>
                                      </p:tavLst>
                                    </p:anim>
                                    <p:anim calcmode="lin" valueType="num">
                                      <p:cBhvr additive="base">
                                        <p:cTn id="10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wipe(left)">
                                      <p:cBhvr>
                                        <p:cTn id="107" dur="500"/>
                                        <p:tgtEl>
                                          <p:spTgt spid="24"/>
                                        </p:tgtEl>
                                      </p:cBhvr>
                                    </p:animEffect>
                                  </p:childTnLst>
                                </p:cTn>
                              </p:par>
                            </p:childTnLst>
                          </p:cTn>
                        </p:par>
                        <p:par>
                          <p:cTn id="108" fill="hold">
                            <p:stCondLst>
                              <p:cond delay="500"/>
                            </p:stCondLst>
                            <p:childTnLst>
                              <p:par>
                                <p:cTn id="109" presetID="22" presetClass="entr" presetSubtype="8" fill="hold" nodeType="afterEffect">
                                  <p:stCondLst>
                                    <p:cond delay="0"/>
                                  </p:stCondLst>
                                  <p:childTnLst>
                                    <p:set>
                                      <p:cBhvr>
                                        <p:cTn id="110" dur="1" fill="hold">
                                          <p:stCondLst>
                                            <p:cond delay="0"/>
                                          </p:stCondLst>
                                        </p:cTn>
                                        <p:tgtEl>
                                          <p:spTgt spid="494605"/>
                                        </p:tgtEl>
                                        <p:attrNameLst>
                                          <p:attrName>style.visibility</p:attrName>
                                        </p:attrNameLst>
                                      </p:cBhvr>
                                      <p:to>
                                        <p:strVal val="visible"/>
                                      </p:to>
                                    </p:set>
                                    <p:animEffect transition="in" filter="wipe(left)">
                                      <p:cBhvr>
                                        <p:cTn id="111" dur="500"/>
                                        <p:tgtEl>
                                          <p:spTgt spid="494605"/>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12" fill="hold" nodeType="click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500" fill="hold"/>
                                        <p:tgtEl>
                                          <p:spTgt spid="47"/>
                                        </p:tgtEl>
                                        <p:attrNameLst>
                                          <p:attrName>ppt_x</p:attrName>
                                        </p:attrNameLst>
                                      </p:cBhvr>
                                      <p:tavLst>
                                        <p:tav tm="0">
                                          <p:val>
                                            <p:strVal val="0-#ppt_w/2"/>
                                          </p:val>
                                        </p:tav>
                                        <p:tav tm="100000">
                                          <p:val>
                                            <p:strVal val="#ppt_x"/>
                                          </p:val>
                                        </p:tav>
                                      </p:tavLst>
                                    </p:anim>
                                    <p:anim calcmode="lin" valueType="num">
                                      <p:cBhvr additive="base">
                                        <p:cTn id="117"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54"/>
                                        </p:tgtEl>
                                        <p:attrNameLst>
                                          <p:attrName>style.visibility</p:attrName>
                                        </p:attrNameLst>
                                      </p:cBhvr>
                                      <p:to>
                                        <p:strVal val="visible"/>
                                      </p:to>
                                    </p:set>
                                    <p:animEffect transition="in" filter="wipe(left)">
                                      <p:cBhvr>
                                        <p:cTn id="122" dur="500"/>
                                        <p:tgtEl>
                                          <p:spTgt spid="54"/>
                                        </p:tgtEl>
                                      </p:cBhvr>
                                    </p:animEffect>
                                  </p:childTnLst>
                                </p:cTn>
                              </p:par>
                            </p:childTnLst>
                          </p:cTn>
                        </p:par>
                        <p:par>
                          <p:cTn id="123" fill="hold">
                            <p:stCondLst>
                              <p:cond delay="500"/>
                            </p:stCondLst>
                            <p:childTnLst>
                              <p:par>
                                <p:cTn id="124" presetID="22" presetClass="entr" presetSubtype="8" fill="hold" grpId="0" nodeType="after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wipe(left)">
                                      <p:cBhvr>
                                        <p:cTn id="126" dur="500"/>
                                        <p:tgtEl>
                                          <p:spTgt spid="52"/>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25"/>
                                        </p:tgtEl>
                                        <p:attrNameLst>
                                          <p:attrName>style.visibility</p:attrName>
                                        </p:attrNameLst>
                                      </p:cBhvr>
                                      <p:to>
                                        <p:strVal val="visible"/>
                                      </p:to>
                                    </p:set>
                                    <p:animEffect transition="in" filter="wipe(left)">
                                      <p:cBhvr>
                                        <p:cTn id="131" dur="500"/>
                                        <p:tgtEl>
                                          <p:spTgt spid="25"/>
                                        </p:tgtEl>
                                      </p:cBhvr>
                                    </p:animEffect>
                                  </p:childTnLst>
                                </p:cTn>
                              </p:par>
                            </p:childTnLst>
                          </p:cTn>
                        </p:par>
                        <p:par>
                          <p:cTn id="132" fill="hold">
                            <p:stCondLst>
                              <p:cond delay="500"/>
                            </p:stCondLst>
                            <p:childTnLst>
                              <p:par>
                                <p:cTn id="133" presetID="22" presetClass="entr" presetSubtype="8" fill="hold" nodeType="afterEffect">
                                  <p:stCondLst>
                                    <p:cond delay="0"/>
                                  </p:stCondLst>
                                  <p:childTnLst>
                                    <p:set>
                                      <p:cBhvr>
                                        <p:cTn id="134" dur="1" fill="hold">
                                          <p:stCondLst>
                                            <p:cond delay="0"/>
                                          </p:stCondLst>
                                        </p:cTn>
                                        <p:tgtEl>
                                          <p:spTgt spid="494594"/>
                                        </p:tgtEl>
                                        <p:attrNameLst>
                                          <p:attrName>style.visibility</p:attrName>
                                        </p:attrNameLst>
                                      </p:cBhvr>
                                      <p:to>
                                        <p:strVal val="visible"/>
                                      </p:to>
                                    </p:set>
                                    <p:animEffect transition="in" filter="wipe(left)">
                                      <p:cBhvr>
                                        <p:cTn id="135" dur="500"/>
                                        <p:tgtEl>
                                          <p:spTgt spid="494594"/>
                                        </p:tgtEl>
                                      </p:cBhvr>
                                    </p:animEffect>
                                  </p:childTnLst>
                                </p:cTn>
                              </p:par>
                            </p:childTnLst>
                          </p:cTn>
                        </p:par>
                        <p:par>
                          <p:cTn id="136" fill="hold">
                            <p:stCondLst>
                              <p:cond delay="1000"/>
                            </p:stCondLst>
                            <p:childTnLst>
                              <p:par>
                                <p:cTn id="137" presetID="22" presetClass="entr" presetSubtype="8" fill="hold" grpId="0" nodeType="after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wipe(left)">
                                      <p:cBhvr>
                                        <p:cTn id="139" dur="500"/>
                                        <p:tgtEl>
                                          <p:spTgt spid="40"/>
                                        </p:tgtEl>
                                      </p:cBhvr>
                                    </p:animEffect>
                                  </p:childTnLst>
                                </p:cTn>
                              </p:par>
                            </p:childTnLst>
                          </p:cTn>
                        </p:par>
                        <p:par>
                          <p:cTn id="140" fill="hold">
                            <p:stCondLst>
                              <p:cond delay="1500"/>
                            </p:stCondLst>
                            <p:childTnLst>
                              <p:par>
                                <p:cTn id="141" presetID="22" presetClass="entr" presetSubtype="4" fill="hold" nodeType="afterEffect">
                                  <p:stCondLst>
                                    <p:cond delay="0"/>
                                  </p:stCondLst>
                                  <p:childTnLst>
                                    <p:set>
                                      <p:cBhvr>
                                        <p:cTn id="142" dur="1" fill="hold">
                                          <p:stCondLst>
                                            <p:cond delay="0"/>
                                          </p:stCondLst>
                                        </p:cTn>
                                        <p:tgtEl>
                                          <p:spTgt spid="11"/>
                                        </p:tgtEl>
                                        <p:attrNameLst>
                                          <p:attrName>style.visibility</p:attrName>
                                        </p:attrNameLst>
                                      </p:cBhvr>
                                      <p:to>
                                        <p:strVal val="visible"/>
                                      </p:to>
                                    </p:set>
                                    <p:animEffect transition="in" filter="wipe(down)">
                                      <p:cBhvr>
                                        <p:cTn id="143" dur="500"/>
                                        <p:tgtEl>
                                          <p:spTgt spid="11"/>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50"/>
                                        </p:tgtEl>
                                        <p:attrNameLst>
                                          <p:attrName>style.visibility</p:attrName>
                                        </p:attrNameLst>
                                      </p:cBhvr>
                                      <p:to>
                                        <p:strVal val="visible"/>
                                      </p:to>
                                    </p:set>
                                    <p:animEffect transition="in" filter="wipe(left)">
                                      <p:cBhvr>
                                        <p:cTn id="148" dur="500"/>
                                        <p:tgtEl>
                                          <p:spTgt spid="50"/>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494611"/>
                                        </p:tgtEl>
                                        <p:attrNameLst>
                                          <p:attrName>style.visibility</p:attrName>
                                        </p:attrNameLst>
                                      </p:cBhvr>
                                      <p:to>
                                        <p:strVal val="visible"/>
                                      </p:to>
                                    </p:set>
                                    <p:animEffect transition="in" filter="wipe(left)">
                                      <p:cBhvr>
                                        <p:cTn id="153" dur="500"/>
                                        <p:tgtEl>
                                          <p:spTgt spid="494611"/>
                                        </p:tgtEl>
                                      </p:cBhvr>
                                    </p:animEffect>
                                  </p:childTnLst>
                                </p:cTn>
                              </p:par>
                            </p:childTnLst>
                          </p:cTn>
                        </p:par>
                        <p:par>
                          <p:cTn id="154" fill="hold">
                            <p:stCondLst>
                              <p:cond delay="500"/>
                            </p:stCondLst>
                            <p:childTnLst>
                              <p:par>
                                <p:cTn id="155" presetID="22" presetClass="entr" presetSubtype="8" fill="hold" nodeType="afterEffect">
                                  <p:stCondLst>
                                    <p:cond delay="0"/>
                                  </p:stCondLst>
                                  <p:childTnLst>
                                    <p:set>
                                      <p:cBhvr>
                                        <p:cTn id="156" dur="1" fill="hold">
                                          <p:stCondLst>
                                            <p:cond delay="0"/>
                                          </p:stCondLst>
                                        </p:cTn>
                                        <p:tgtEl>
                                          <p:spTgt spid="2"/>
                                        </p:tgtEl>
                                        <p:attrNameLst>
                                          <p:attrName>style.visibility</p:attrName>
                                        </p:attrNameLst>
                                      </p:cBhvr>
                                      <p:to>
                                        <p:strVal val="visible"/>
                                      </p:to>
                                    </p:set>
                                    <p:animEffect transition="in" filter="wipe(left)">
                                      <p:cBhvr>
                                        <p:cTn id="157" dur="500"/>
                                        <p:tgtEl>
                                          <p:spTgt spid="2"/>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494612"/>
                                        </p:tgtEl>
                                        <p:attrNameLst>
                                          <p:attrName>style.visibility</p:attrName>
                                        </p:attrNameLst>
                                      </p:cBhvr>
                                      <p:to>
                                        <p:strVal val="visible"/>
                                      </p:to>
                                    </p:set>
                                    <p:animEffect transition="in" filter="wipe(left)">
                                      <p:cBhvr>
                                        <p:cTn id="162" dur="500"/>
                                        <p:tgtEl>
                                          <p:spTgt spid="494612"/>
                                        </p:tgtEl>
                                      </p:cBhvr>
                                    </p:animEffect>
                                  </p:childTnLst>
                                </p:cTn>
                              </p:par>
                            </p:childTnLst>
                          </p:cTn>
                        </p:par>
                        <p:par>
                          <p:cTn id="163" fill="hold">
                            <p:stCondLst>
                              <p:cond delay="500"/>
                            </p:stCondLst>
                            <p:childTnLst>
                              <p:par>
                                <p:cTn id="164" presetID="22" presetClass="entr" presetSubtype="8" fill="hold" nodeType="afterEffect">
                                  <p:stCondLst>
                                    <p:cond delay="0"/>
                                  </p:stCondLst>
                                  <p:childTnLst>
                                    <p:set>
                                      <p:cBhvr>
                                        <p:cTn id="165" dur="1" fill="hold">
                                          <p:stCondLst>
                                            <p:cond delay="0"/>
                                          </p:stCondLst>
                                        </p:cTn>
                                        <p:tgtEl>
                                          <p:spTgt spid="3"/>
                                        </p:tgtEl>
                                        <p:attrNameLst>
                                          <p:attrName>style.visibility</p:attrName>
                                        </p:attrNameLst>
                                      </p:cBhvr>
                                      <p:to>
                                        <p:strVal val="visible"/>
                                      </p:to>
                                    </p:set>
                                    <p:animEffect transition="in" filter="wipe(left)">
                                      <p:cBhvr>
                                        <p:cTn id="166" dur="500"/>
                                        <p:tgtEl>
                                          <p:spTgt spid="3"/>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grpId="0" nodeType="clickEffect">
                                  <p:stCondLst>
                                    <p:cond delay="0"/>
                                  </p:stCondLst>
                                  <p:childTnLst>
                                    <p:set>
                                      <p:cBhvr>
                                        <p:cTn id="170" dur="1" fill="hold">
                                          <p:stCondLst>
                                            <p:cond delay="0"/>
                                          </p:stCondLst>
                                        </p:cTn>
                                        <p:tgtEl>
                                          <p:spTgt spid="53"/>
                                        </p:tgtEl>
                                        <p:attrNameLst>
                                          <p:attrName>style.visibility</p:attrName>
                                        </p:attrNameLst>
                                      </p:cBhvr>
                                      <p:to>
                                        <p:strVal val="visible"/>
                                      </p:to>
                                    </p:set>
                                    <p:animEffect transition="in" filter="wipe(left)">
                                      <p:cBhvr>
                                        <p:cTn id="171" dur="500"/>
                                        <p:tgtEl>
                                          <p:spTgt spid="53"/>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55"/>
                                        </p:tgtEl>
                                        <p:attrNameLst>
                                          <p:attrName>style.visibility</p:attrName>
                                        </p:attrNameLst>
                                      </p:cBhvr>
                                      <p:to>
                                        <p:strVal val="visible"/>
                                      </p:to>
                                    </p:set>
                                    <p:animEffect transition="in" filter="wipe(left)">
                                      <p:cBhvr>
                                        <p:cTn id="176" dur="500"/>
                                        <p:tgtEl>
                                          <p:spTgt spid="55"/>
                                        </p:tgtEl>
                                      </p:cBhvr>
                                    </p:animEffect>
                                  </p:childTnLst>
                                </p:cTn>
                              </p:par>
                            </p:childTnLst>
                          </p:cTn>
                        </p:par>
                        <p:par>
                          <p:cTn id="177" fill="hold">
                            <p:stCondLst>
                              <p:cond delay="500"/>
                            </p:stCondLst>
                            <p:childTnLst>
                              <p:par>
                                <p:cTn id="178" presetID="22" presetClass="entr" presetSubtype="8" fill="hold" nodeType="afterEffect">
                                  <p:stCondLst>
                                    <p:cond delay="0"/>
                                  </p:stCondLst>
                                  <p:childTnLst>
                                    <p:set>
                                      <p:cBhvr>
                                        <p:cTn id="179" dur="1" fill="hold">
                                          <p:stCondLst>
                                            <p:cond delay="0"/>
                                          </p:stCondLst>
                                        </p:cTn>
                                        <p:tgtEl>
                                          <p:spTgt spid="5"/>
                                        </p:tgtEl>
                                        <p:attrNameLst>
                                          <p:attrName>style.visibility</p:attrName>
                                        </p:attrNameLst>
                                      </p:cBhvr>
                                      <p:to>
                                        <p:strVal val="visible"/>
                                      </p:to>
                                    </p:set>
                                    <p:animEffect transition="in" filter="wipe(left)">
                                      <p:cBhvr>
                                        <p:cTn id="180" dur="500"/>
                                        <p:tgtEl>
                                          <p:spTgt spid="5"/>
                                        </p:tgtEl>
                                      </p:cBhvr>
                                    </p:animEffect>
                                  </p:childTnLst>
                                </p:cTn>
                              </p:par>
                            </p:childTnLst>
                          </p:cTn>
                        </p:par>
                        <p:par>
                          <p:cTn id="181" fill="hold">
                            <p:stCondLst>
                              <p:cond delay="1000"/>
                            </p:stCondLst>
                            <p:childTnLst>
                              <p:par>
                                <p:cTn id="182" presetID="22" presetClass="entr" presetSubtype="4" fill="hold" grpId="0" nodeType="afterEffect">
                                  <p:stCondLst>
                                    <p:cond delay="0"/>
                                  </p:stCondLst>
                                  <p:childTnLst>
                                    <p:set>
                                      <p:cBhvr>
                                        <p:cTn id="183" dur="1" fill="hold">
                                          <p:stCondLst>
                                            <p:cond delay="0"/>
                                          </p:stCondLst>
                                        </p:cTn>
                                        <p:tgtEl>
                                          <p:spTgt spid="51"/>
                                        </p:tgtEl>
                                        <p:attrNameLst>
                                          <p:attrName>style.visibility</p:attrName>
                                        </p:attrNameLst>
                                      </p:cBhvr>
                                      <p:to>
                                        <p:strVal val="visible"/>
                                      </p:to>
                                    </p:set>
                                    <p:animEffect transition="in" filter="wipe(down)">
                                      <p:cBhvr>
                                        <p:cTn id="18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94603" grpId="0" animBg="1"/>
      <p:bldP spid="494604" grpId="0" animBg="1"/>
      <p:bldP spid="494607" grpId="0"/>
      <p:bldP spid="494611" grpId="0" animBg="1"/>
      <p:bldP spid="494612" grpId="0" animBg="1"/>
      <p:bldP spid="24" grpId="0" animBg="1"/>
      <p:bldP spid="25" grpId="0" animBg="1"/>
      <p:bldP spid="30" grpId="0"/>
      <p:bldP spid="36" grpId="0" animBg="1"/>
      <p:bldP spid="38" grpId="0"/>
      <p:bldP spid="39" grpId="0"/>
      <p:bldP spid="7" grpId="0" animBg="1"/>
      <p:bldP spid="42" grpId="0" animBg="1"/>
      <p:bldP spid="43" grpId="0" animBg="1"/>
      <p:bldP spid="44" grpId="0" animBg="1"/>
      <p:bldP spid="40" grpId="0"/>
      <p:bldP spid="6" grpId="0" animBg="1"/>
      <p:bldP spid="41" grpId="0"/>
      <p:bldP spid="9" grpId="0" animBg="1"/>
      <p:bldP spid="50" grpId="0"/>
      <p:bldP spid="51" grpId="0" animBg="1"/>
      <p:bldP spid="52" grpId="0"/>
      <p:bldP spid="53" grpId="0"/>
      <p:bldP spid="48" grpId="0"/>
      <p:bldP spid="5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9" name="Rectangle 2"/>
          <p:cNvSpPr>
            <a:spLocks noGrp="1" noChangeArrowheads="1"/>
          </p:cNvSpPr>
          <p:nvPr>
            <p:ph type="title"/>
          </p:nvPr>
        </p:nvSpPr>
        <p:spPr/>
        <p:txBody>
          <a:bodyPr>
            <a:normAutofit/>
          </a:bodyPr>
          <a:lstStyle/>
          <a:p>
            <a:r>
              <a:rPr lang="en-US" altLang="zh-TW" sz="3000" dirty="0"/>
              <a:t>3.2 Remarks – Free space Green’s function of heat eq.</a:t>
            </a:r>
          </a:p>
        </p:txBody>
      </p:sp>
      <p:sp>
        <p:nvSpPr>
          <p:cNvPr id="25610" name="Text Box 3"/>
          <p:cNvSpPr txBox="1">
            <a:spLocks noChangeArrowheads="1"/>
          </p:cNvSpPr>
          <p:nvPr/>
        </p:nvSpPr>
        <p:spPr bwMode="auto">
          <a:xfrm>
            <a:off x="278454" y="764705"/>
            <a:ext cx="5440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recall, for 1D heat equation, </a:t>
            </a:r>
            <a:r>
              <a:rPr lang="en-US" altLang="zh-TW" dirty="0">
                <a:solidFill>
                  <a:srgbClr val="0000CC"/>
                </a:solidFill>
              </a:rPr>
              <a:t>infinite length</a:t>
            </a:r>
            <a:endParaRPr lang="en-US" altLang="zh-TW" i="1" dirty="0">
              <a:solidFill>
                <a:srgbClr val="0000CC"/>
              </a:solidFill>
            </a:endParaRPr>
          </a:p>
        </p:txBody>
      </p:sp>
      <p:grpSp>
        <p:nvGrpSpPr>
          <p:cNvPr id="25611" name="Group 5"/>
          <p:cNvGrpSpPr>
            <a:grpSpLocks/>
          </p:cNvGrpSpPr>
          <p:nvPr/>
        </p:nvGrpSpPr>
        <p:grpSpPr bwMode="auto">
          <a:xfrm>
            <a:off x="1631504" y="1340768"/>
            <a:ext cx="4248150" cy="407988"/>
            <a:chOff x="528" y="1495"/>
            <a:chExt cx="2676" cy="257"/>
          </a:xfrm>
        </p:grpSpPr>
        <p:sp>
          <p:nvSpPr>
            <p:cNvPr id="25617" name="Line 6"/>
            <p:cNvSpPr>
              <a:spLocks noChangeShapeType="1"/>
            </p:cNvSpPr>
            <p:nvPr/>
          </p:nvSpPr>
          <p:spPr bwMode="auto">
            <a:xfrm>
              <a:off x="528" y="1732"/>
              <a:ext cx="2496"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18" name="Oval 7"/>
            <p:cNvSpPr>
              <a:spLocks noChangeArrowheads="1"/>
            </p:cNvSpPr>
            <p:nvPr/>
          </p:nvSpPr>
          <p:spPr bwMode="auto">
            <a:xfrm>
              <a:off x="1756" y="1684"/>
              <a:ext cx="68" cy="68"/>
            </a:xfrm>
            <a:prstGeom prst="ellipse">
              <a:avLst/>
            </a:prstGeom>
            <a:solidFill>
              <a:srgbClr val="0000CC"/>
            </a:solidFill>
            <a:ln w="12700">
              <a:solidFill>
                <a:schemeClr val="tx1"/>
              </a:solidFill>
              <a:round/>
              <a:headEnd/>
              <a:tailEnd/>
            </a:ln>
          </p:spPr>
          <p:txBody>
            <a:bodyPr wrap="none" anchor="ctr"/>
            <a:lstStyle/>
            <a:p>
              <a:pPr eaLnBrk="0" hangingPunct="0"/>
              <a:endParaRPr lang="zh-TW" altLang="en-US"/>
            </a:p>
          </p:txBody>
        </p:sp>
        <p:sp>
          <p:nvSpPr>
            <p:cNvPr id="25619" name="Line 8"/>
            <p:cNvSpPr>
              <a:spLocks noChangeShapeType="1"/>
            </p:cNvSpPr>
            <p:nvPr/>
          </p:nvSpPr>
          <p:spPr bwMode="auto">
            <a:xfrm>
              <a:off x="2772" y="1733"/>
              <a:ext cx="432"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25607" name="Object 9"/>
            <p:cNvGraphicFramePr>
              <a:graphicFrameLocks noChangeAspect="1"/>
            </p:cNvGraphicFramePr>
            <p:nvPr>
              <p:extLst>
                <p:ext uri="{D42A27DB-BD31-4B8C-83A1-F6EECF244321}">
                  <p14:modId xmlns:p14="http://schemas.microsoft.com/office/powerpoint/2010/main" val="1293149479"/>
                </p:ext>
              </p:extLst>
            </p:nvPr>
          </p:nvGraphicFramePr>
          <p:xfrm>
            <a:off x="3014" y="1495"/>
            <a:ext cx="168" cy="185"/>
          </p:xfrm>
          <a:graphic>
            <a:graphicData uri="http://schemas.openxmlformats.org/presentationml/2006/ole">
              <mc:AlternateContent xmlns:mc="http://schemas.openxmlformats.org/markup-compatibility/2006">
                <mc:Choice xmlns:v="urn:schemas-microsoft-com:vml" Requires="v">
                  <p:oleObj spid="_x0000_s1102120" name="Equation" r:id="rId4" imgW="126720" imgH="139680" progId="Equation.3">
                    <p:embed/>
                  </p:oleObj>
                </mc:Choice>
                <mc:Fallback>
                  <p:oleObj name="Equation" r:id="rId4" imgW="126720" imgH="139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3111"/>
                        <a:stretch>
                          <a:fillRect/>
                        </a:stretch>
                      </p:blipFill>
                      <p:spPr bwMode="auto">
                        <a:xfrm>
                          <a:off x="3014" y="1495"/>
                          <a:ext cx="168" cy="185"/>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pSp>
      <p:graphicFrame>
        <p:nvGraphicFramePr>
          <p:cNvPr id="496650" name="Object 10"/>
          <p:cNvGraphicFramePr>
            <a:graphicFrameLocks noChangeAspect="1"/>
          </p:cNvGraphicFramePr>
          <p:nvPr>
            <p:extLst>
              <p:ext uri="{D42A27DB-BD31-4B8C-83A1-F6EECF244321}">
                <p14:modId xmlns:p14="http://schemas.microsoft.com/office/powerpoint/2010/main" val="659798011"/>
              </p:ext>
            </p:extLst>
          </p:nvPr>
        </p:nvGraphicFramePr>
        <p:xfrm>
          <a:off x="696976" y="4497969"/>
          <a:ext cx="5050134" cy="806634"/>
        </p:xfrm>
        <a:graphic>
          <a:graphicData uri="http://schemas.openxmlformats.org/presentationml/2006/ole">
            <mc:AlternateContent xmlns:mc="http://schemas.openxmlformats.org/markup-compatibility/2006">
              <mc:Choice xmlns:v="urn:schemas-microsoft-com:vml" Requires="v">
                <p:oleObj spid="_x0000_s1102121" name="Equation" r:id="rId6" imgW="2463480" imgH="393480" progId="Equation.3">
                  <p:embed/>
                </p:oleObj>
              </mc:Choice>
              <mc:Fallback>
                <p:oleObj name="Equation" r:id="rId6" imgW="246348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976" y="4497969"/>
                        <a:ext cx="5050134" cy="806634"/>
                      </a:xfrm>
                      <a:prstGeom prst="rect">
                        <a:avLst/>
                      </a:prstGeom>
                      <a:noFill/>
                      <a:extLst>
                        <a:ext uri="{909E8E84-426E-40DD-AFC4-6F175D3DCCD1}">
                          <a14:hiddenFill xmlns:a14="http://schemas.microsoft.com/office/drawing/2010/main">
                            <a:solidFill>
                              <a:schemeClr val="bg2"/>
                            </a:solidFill>
                          </a14:hiddenFill>
                        </a:ext>
                      </a:extLst>
                    </p:spPr>
                  </p:pic>
                </p:oleObj>
              </mc:Fallback>
            </mc:AlternateContent>
          </a:graphicData>
        </a:graphic>
      </p:graphicFrame>
      <p:graphicFrame>
        <p:nvGraphicFramePr>
          <p:cNvPr id="496653" name="Object 13"/>
          <p:cNvGraphicFramePr>
            <a:graphicFrameLocks noChangeAspect="1"/>
          </p:cNvGraphicFramePr>
          <p:nvPr>
            <p:extLst>
              <p:ext uri="{D42A27DB-BD31-4B8C-83A1-F6EECF244321}">
                <p14:modId xmlns:p14="http://schemas.microsoft.com/office/powerpoint/2010/main" val="2989386296"/>
              </p:ext>
            </p:extLst>
          </p:nvPr>
        </p:nvGraphicFramePr>
        <p:xfrm>
          <a:off x="6580192" y="3279339"/>
          <a:ext cx="3174480" cy="863280"/>
        </p:xfrm>
        <a:graphic>
          <a:graphicData uri="http://schemas.openxmlformats.org/presentationml/2006/ole">
            <mc:AlternateContent xmlns:mc="http://schemas.openxmlformats.org/markup-compatibility/2006">
              <mc:Choice xmlns:v="urn:schemas-microsoft-com:vml" Requires="v">
                <p:oleObj spid="_x0000_s1102122" name="方程式" r:id="rId8" imgW="1587240" imgH="431640" progId="Equation.3">
                  <p:embed/>
                </p:oleObj>
              </mc:Choice>
              <mc:Fallback>
                <p:oleObj name="方程式" r:id="rId8" imgW="1587240" imgH="431640" progId="Equation.3">
                  <p:embed/>
                  <p:pic>
                    <p:nvPicPr>
                      <p:cNvPr id="0" name=""/>
                      <p:cNvPicPr>
                        <a:picLocks noChangeAspect="1" noChangeArrowheads="1"/>
                      </p:cNvPicPr>
                      <p:nvPr/>
                    </p:nvPicPr>
                    <p:blipFill>
                      <a:blip r:embed="rId9"/>
                      <a:srcRect/>
                      <a:stretch>
                        <a:fillRect/>
                      </a:stretch>
                    </p:blipFill>
                    <p:spPr bwMode="auto">
                      <a:xfrm>
                        <a:off x="6580192" y="3279339"/>
                        <a:ext cx="3174480" cy="863280"/>
                      </a:xfrm>
                      <a:prstGeom prst="rect">
                        <a:avLst/>
                      </a:prstGeom>
                      <a:solidFill>
                        <a:srgbClr val="FFFF00"/>
                      </a:solidFill>
                    </p:spPr>
                  </p:pic>
                </p:oleObj>
              </mc:Fallback>
            </mc:AlternateContent>
          </a:graphicData>
        </a:graphic>
      </p:graphicFrame>
      <p:sp>
        <p:nvSpPr>
          <p:cNvPr id="496654" name="Text Box 14"/>
          <p:cNvSpPr txBox="1">
            <a:spLocks noChangeArrowheads="1"/>
          </p:cNvSpPr>
          <p:nvPr/>
        </p:nvSpPr>
        <p:spPr bwMode="auto">
          <a:xfrm>
            <a:off x="6168008" y="5179495"/>
            <a:ext cx="4225837"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457200" indent="-457200"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spcBef>
                <a:spcPts val="600"/>
              </a:spcBef>
              <a:spcAft>
                <a:spcPts val="4200"/>
              </a:spcAft>
              <a:buClr>
                <a:srgbClr val="A50021"/>
              </a:buClr>
              <a:buSzPct val="120000"/>
              <a:buFont typeface="Wingdings" pitchFamily="2" charset="2"/>
              <a:buAutoNum type="arabicPeriod"/>
            </a:pPr>
            <a:r>
              <a:rPr lang="en-US" altLang="zh-TW" sz="2200" dirty="0">
                <a:solidFill>
                  <a:srgbClr val="A50021"/>
                </a:solidFill>
                <a:latin typeface="Arial" charset="0"/>
              </a:rPr>
              <a:t>why??      </a:t>
            </a:r>
          </a:p>
          <a:p>
            <a:pPr>
              <a:spcBef>
                <a:spcPts val="1200"/>
              </a:spcBef>
              <a:spcAft>
                <a:spcPts val="3600"/>
              </a:spcAft>
              <a:buClr>
                <a:srgbClr val="A50021"/>
              </a:buClr>
              <a:buSzPct val="120000"/>
              <a:buFont typeface="Wingdings" pitchFamily="2" charset="2"/>
              <a:buAutoNum type="arabicPeriod"/>
            </a:pPr>
            <a:r>
              <a:rPr lang="en-US" altLang="zh-TW" sz="2200" dirty="0">
                <a:solidFill>
                  <a:srgbClr val="A50021"/>
                </a:solidFill>
                <a:latin typeface="Arial" charset="0"/>
              </a:rPr>
              <a:t>How about higher dimension</a:t>
            </a:r>
          </a:p>
        </p:txBody>
      </p:sp>
      <p:graphicFrame>
        <p:nvGraphicFramePr>
          <p:cNvPr id="496655" name="Object 15"/>
          <p:cNvGraphicFramePr>
            <a:graphicFrameLocks noChangeAspect="1"/>
          </p:cNvGraphicFramePr>
          <p:nvPr>
            <p:extLst>
              <p:ext uri="{D42A27DB-BD31-4B8C-83A1-F6EECF244321}">
                <p14:modId xmlns:p14="http://schemas.microsoft.com/office/powerpoint/2010/main" val="2996041873"/>
              </p:ext>
            </p:extLst>
          </p:nvPr>
        </p:nvGraphicFramePr>
        <p:xfrm>
          <a:off x="1154315" y="2205487"/>
          <a:ext cx="3072960" cy="1777680"/>
        </p:xfrm>
        <a:graphic>
          <a:graphicData uri="http://schemas.openxmlformats.org/presentationml/2006/ole">
            <mc:AlternateContent xmlns:mc="http://schemas.openxmlformats.org/markup-compatibility/2006">
              <mc:Choice xmlns:v="urn:schemas-microsoft-com:vml" Requires="v">
                <p:oleObj spid="_x0000_s1102123" name="方程式" r:id="rId10" imgW="1536480" imgH="888840" progId="Equation.3">
                  <p:embed/>
                </p:oleObj>
              </mc:Choice>
              <mc:Fallback>
                <p:oleObj name="方程式" r:id="rId10" imgW="1536480" imgH="888840" progId="Equation.3">
                  <p:embed/>
                  <p:pic>
                    <p:nvPicPr>
                      <p:cNvPr id="0" name=""/>
                      <p:cNvPicPr>
                        <a:picLocks noChangeAspect="1" noChangeArrowheads="1"/>
                      </p:cNvPicPr>
                      <p:nvPr/>
                    </p:nvPicPr>
                    <p:blipFill>
                      <a:blip r:embed="rId11"/>
                      <a:srcRect/>
                      <a:stretch>
                        <a:fillRect/>
                      </a:stretch>
                    </p:blipFill>
                    <p:spPr bwMode="auto">
                      <a:xfrm>
                        <a:off x="1154315" y="2205487"/>
                        <a:ext cx="3072960" cy="177768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sp>
        <p:nvSpPr>
          <p:cNvPr id="25614" name="Line 11"/>
          <p:cNvSpPr>
            <a:spLocks noChangeShapeType="1"/>
          </p:cNvSpPr>
          <p:nvPr/>
        </p:nvSpPr>
        <p:spPr bwMode="auto">
          <a:xfrm>
            <a:off x="6095996" y="692251"/>
            <a:ext cx="0" cy="5940429"/>
          </a:xfrm>
          <a:prstGeom prst="line">
            <a:avLst/>
          </a:prstGeom>
          <a:noFill/>
          <a:ln w="12700">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496659" name="Object 19"/>
          <p:cNvGraphicFramePr>
            <a:graphicFrameLocks noChangeAspect="1"/>
          </p:cNvGraphicFramePr>
          <p:nvPr>
            <p:extLst>
              <p:ext uri="{D42A27DB-BD31-4B8C-83A1-F6EECF244321}">
                <p14:modId xmlns:p14="http://schemas.microsoft.com/office/powerpoint/2010/main" val="2502905691"/>
              </p:ext>
            </p:extLst>
          </p:nvPr>
        </p:nvGraphicFramePr>
        <p:xfrm>
          <a:off x="6295157" y="1071563"/>
          <a:ext cx="4241800" cy="1930400"/>
        </p:xfrm>
        <a:graphic>
          <a:graphicData uri="http://schemas.openxmlformats.org/presentationml/2006/ole">
            <mc:AlternateContent xmlns:mc="http://schemas.openxmlformats.org/markup-compatibility/2006">
              <mc:Choice xmlns:v="urn:schemas-microsoft-com:vml" Requires="v">
                <p:oleObj spid="_x0000_s1102124" name="Equation" r:id="rId12" imgW="2120760" imgH="965160" progId="Equation.DSMT4">
                  <p:embed/>
                </p:oleObj>
              </mc:Choice>
              <mc:Fallback>
                <p:oleObj name="Equation" r:id="rId12" imgW="2120760" imgH="965160" progId="Equation.DSMT4">
                  <p:embed/>
                  <p:pic>
                    <p:nvPicPr>
                      <p:cNvPr id="0" name=""/>
                      <p:cNvPicPr>
                        <a:picLocks noChangeAspect="1" noChangeArrowheads="1"/>
                      </p:cNvPicPr>
                      <p:nvPr/>
                    </p:nvPicPr>
                    <p:blipFill>
                      <a:blip r:embed="rId13"/>
                      <a:srcRect/>
                      <a:stretch>
                        <a:fillRect/>
                      </a:stretch>
                    </p:blipFill>
                    <p:spPr bwMode="auto">
                      <a:xfrm>
                        <a:off x="6295157" y="1071563"/>
                        <a:ext cx="4241800" cy="193040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aphicFrame>
        <p:nvGraphicFramePr>
          <p:cNvPr id="496660" name="Object 20"/>
          <p:cNvGraphicFramePr>
            <a:graphicFrameLocks noChangeAspect="1"/>
          </p:cNvGraphicFramePr>
          <p:nvPr>
            <p:extLst>
              <p:ext uri="{D42A27DB-BD31-4B8C-83A1-F6EECF244321}">
                <p14:modId xmlns:p14="http://schemas.microsoft.com/office/powerpoint/2010/main" val="3879286504"/>
              </p:ext>
            </p:extLst>
          </p:nvPr>
        </p:nvGraphicFramePr>
        <p:xfrm>
          <a:off x="7906648" y="4077072"/>
          <a:ext cx="3301920" cy="1015920"/>
        </p:xfrm>
        <a:graphic>
          <a:graphicData uri="http://schemas.openxmlformats.org/presentationml/2006/ole">
            <mc:AlternateContent xmlns:mc="http://schemas.openxmlformats.org/markup-compatibility/2006">
              <mc:Choice xmlns:v="urn:schemas-microsoft-com:vml" Requires="v">
                <p:oleObj spid="_x0000_s1102125" name="方程式" r:id="rId14" imgW="1650960" imgH="507960" progId="Equation.3">
                  <p:embed/>
                </p:oleObj>
              </mc:Choice>
              <mc:Fallback>
                <p:oleObj name="方程式" r:id="rId14" imgW="1650960" imgH="507960" progId="Equation.3">
                  <p:embed/>
                  <p:pic>
                    <p:nvPicPr>
                      <p:cNvPr id="0" name=""/>
                      <p:cNvPicPr>
                        <a:picLocks noChangeAspect="1" noChangeArrowheads="1"/>
                      </p:cNvPicPr>
                      <p:nvPr/>
                    </p:nvPicPr>
                    <p:blipFill>
                      <a:blip r:embed="rId15"/>
                      <a:srcRect/>
                      <a:stretch>
                        <a:fillRect/>
                      </a:stretch>
                    </p:blipFill>
                    <p:spPr bwMode="auto">
                      <a:xfrm>
                        <a:off x="7906648" y="4077072"/>
                        <a:ext cx="3301920" cy="1015920"/>
                      </a:xfrm>
                      <a:prstGeom prst="rect">
                        <a:avLst/>
                      </a:prstGeom>
                      <a:solidFill>
                        <a:srgbClr val="FFFF00"/>
                      </a:solidFill>
                    </p:spPr>
                  </p:pic>
                </p:oleObj>
              </mc:Fallback>
            </mc:AlternateContent>
          </a:graphicData>
        </a:graphic>
      </p:graphicFrame>
      <p:sp>
        <p:nvSpPr>
          <p:cNvPr id="5" name="投影片編號版面配置區 4"/>
          <p:cNvSpPr>
            <a:spLocks noGrp="1"/>
          </p:cNvSpPr>
          <p:nvPr>
            <p:ph type="sldNum" sz="quarter" idx="10"/>
          </p:nvPr>
        </p:nvSpPr>
        <p:spPr/>
        <p:txBody>
          <a:bodyPr/>
          <a:lstStyle/>
          <a:p>
            <a:pPr>
              <a:defRPr/>
            </a:pPr>
            <a:fld id="{F4C3976D-8D47-445A-BD61-2F2C1E2596C6}" type="slidenum">
              <a:rPr lang="en-US" altLang="zh-TW" smtClean="0"/>
              <a:pPr>
                <a:defRPr/>
              </a:pPr>
              <a:t>28</a:t>
            </a:fld>
            <a:endParaRPr lang="en-US" altLang="zh-TW" dirty="0"/>
          </a:p>
        </p:txBody>
      </p:sp>
      <p:sp>
        <p:nvSpPr>
          <p:cNvPr id="20" name="AutoShape 19"/>
          <p:cNvSpPr>
            <a:spLocks noChangeArrowheads="1"/>
          </p:cNvSpPr>
          <p:nvPr/>
        </p:nvSpPr>
        <p:spPr bwMode="auto">
          <a:xfrm>
            <a:off x="6256586" y="3638680"/>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cxnSp>
        <p:nvCxnSpPr>
          <p:cNvPr id="4" name="直線接點 3"/>
          <p:cNvCxnSpPr/>
          <p:nvPr/>
        </p:nvCxnSpPr>
        <p:spPr bwMode="auto">
          <a:xfrm>
            <a:off x="8360147" y="1823257"/>
            <a:ext cx="2052000" cy="0"/>
          </a:xfrm>
          <a:prstGeom prst="line">
            <a:avLst/>
          </a:prstGeom>
          <a:solidFill>
            <a:schemeClr val="accent1"/>
          </a:solidFill>
          <a:ln w="28575" cap="flat" cmpd="sng" algn="ctr">
            <a:solidFill>
              <a:srgbClr val="0000CC"/>
            </a:solidFill>
            <a:prstDash val="solid"/>
            <a:round/>
            <a:headEnd type="none" w="med" len="med"/>
            <a:tailEnd type="none" w="med" len="med"/>
          </a:ln>
          <a:effectLst/>
        </p:spPr>
      </p:cxnSp>
      <p:sp>
        <p:nvSpPr>
          <p:cNvPr id="23" name="Text Box 3"/>
          <p:cNvSpPr txBox="1">
            <a:spLocks noChangeArrowheads="1"/>
          </p:cNvSpPr>
          <p:nvPr/>
        </p:nvSpPr>
        <p:spPr bwMode="auto">
          <a:xfrm>
            <a:off x="9728300" y="1905767"/>
            <a:ext cx="72006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(IC)</a:t>
            </a:r>
            <a:endParaRPr lang="en-US" altLang="zh-TW" i="1" dirty="0">
              <a:solidFill>
                <a:srgbClr val="0000CC"/>
              </a:solidFill>
            </a:endParaRPr>
          </a:p>
        </p:txBody>
      </p:sp>
      <p:sp>
        <p:nvSpPr>
          <p:cNvPr id="24" name="Text Box 3"/>
          <p:cNvSpPr txBox="1">
            <a:spLocks noChangeArrowheads="1"/>
          </p:cNvSpPr>
          <p:nvPr/>
        </p:nvSpPr>
        <p:spPr bwMode="auto">
          <a:xfrm>
            <a:off x="9728300" y="2481831"/>
            <a:ext cx="82586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C00000"/>
                </a:solidFill>
              </a:rPr>
              <a:t>(BC)</a:t>
            </a:r>
            <a:endParaRPr lang="en-US" altLang="zh-TW" i="1" dirty="0">
              <a:solidFill>
                <a:srgbClr val="C00000"/>
              </a:solidFill>
            </a:endParaRPr>
          </a:p>
        </p:txBody>
      </p:sp>
      <p:graphicFrame>
        <p:nvGraphicFramePr>
          <p:cNvPr id="2" name="物件 1"/>
          <p:cNvGraphicFramePr>
            <a:graphicFrameLocks noChangeAspect="1"/>
          </p:cNvGraphicFramePr>
          <p:nvPr>
            <p:extLst>
              <p:ext uri="{D42A27DB-BD31-4B8C-83A1-F6EECF244321}">
                <p14:modId xmlns:p14="http://schemas.microsoft.com/office/powerpoint/2010/main" val="985078565"/>
              </p:ext>
            </p:extLst>
          </p:nvPr>
        </p:nvGraphicFramePr>
        <p:xfrm>
          <a:off x="7835579" y="5142913"/>
          <a:ext cx="2264922" cy="468630"/>
        </p:xfrm>
        <a:graphic>
          <a:graphicData uri="http://schemas.openxmlformats.org/presentationml/2006/ole">
            <mc:AlternateContent xmlns:mc="http://schemas.openxmlformats.org/markup-compatibility/2006">
              <mc:Choice xmlns:v="urn:schemas-microsoft-com:vml" Requires="v">
                <p:oleObj spid="_x0000_s1102126" name="方程式" r:id="rId16" imgW="1104840" imgH="228600" progId="Equation.3">
                  <p:embed/>
                </p:oleObj>
              </mc:Choice>
              <mc:Fallback>
                <p:oleObj name="方程式" r:id="rId16" imgW="1104840" imgH="228600" progId="Equation.3">
                  <p:embed/>
                  <p:pic>
                    <p:nvPicPr>
                      <p:cNvPr id="0" name=""/>
                      <p:cNvPicPr>
                        <a:picLocks noChangeAspect="1" noChangeArrowheads="1"/>
                      </p:cNvPicPr>
                      <p:nvPr/>
                    </p:nvPicPr>
                    <p:blipFill>
                      <a:blip r:embed="rId17"/>
                      <a:srcRect/>
                      <a:stretch>
                        <a:fillRect/>
                      </a:stretch>
                    </p:blipFill>
                    <p:spPr bwMode="auto">
                      <a:xfrm>
                        <a:off x="7835579" y="5142913"/>
                        <a:ext cx="2264922" cy="468630"/>
                      </a:xfrm>
                      <a:prstGeom prst="rect">
                        <a:avLst/>
                      </a:prstGeom>
                      <a:solidFill>
                        <a:srgbClr val="99FF99"/>
                      </a:solidFill>
                      <a:ln>
                        <a:noFill/>
                      </a:ln>
                    </p:spPr>
                  </p:pic>
                </p:oleObj>
              </mc:Fallback>
            </mc:AlternateContent>
          </a:graphicData>
        </a:graphic>
      </p:graphicFrame>
      <p:sp>
        <p:nvSpPr>
          <p:cNvPr id="26" name="動作按鈕: 起點 25">
            <a:hlinkClick r:id="" action="ppaction://hlinkshowjump?jump=firstslide" highlightClick="1"/>
          </p:cNvPr>
          <p:cNvSpPr>
            <a:spLocks noChangeAspect="1"/>
          </p:cNvSpPr>
          <p:nvPr/>
        </p:nvSpPr>
        <p:spPr bwMode="auto">
          <a:xfrm>
            <a:off x="11964672" y="6453336"/>
            <a:ext cx="180000" cy="180000"/>
          </a:xfrm>
          <a:prstGeom prst="actionButtonBeginning">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27" name="Text Box 3"/>
          <p:cNvSpPr txBox="1">
            <a:spLocks noChangeArrowheads="1"/>
          </p:cNvSpPr>
          <p:nvPr/>
        </p:nvSpPr>
        <p:spPr bwMode="auto">
          <a:xfrm>
            <a:off x="551384" y="4110525"/>
            <a:ext cx="34628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solidFill>
                  <a:srgbClr val="0000CC"/>
                </a:solidFill>
              </a:rPr>
              <a:t>From p. 26 &amp; 27, the solution is</a:t>
            </a:r>
            <a:endParaRPr lang="en-US" altLang="zh-TW" sz="2000" i="1" dirty="0">
              <a:solidFill>
                <a:srgbClr val="0000CC"/>
              </a:solidFill>
            </a:endParaRPr>
          </a:p>
        </p:txBody>
      </p:sp>
      <p:sp>
        <p:nvSpPr>
          <p:cNvPr id="28" name="Text Box 3"/>
          <p:cNvSpPr txBox="1">
            <a:spLocks noChangeArrowheads="1"/>
          </p:cNvSpPr>
          <p:nvPr/>
        </p:nvSpPr>
        <p:spPr bwMode="auto">
          <a:xfrm>
            <a:off x="6199907" y="692697"/>
            <a:ext cx="48358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77800" indent="-177800">
              <a:buSzPct val="120000"/>
              <a:buFont typeface="Arial" panose="020B0604020202020204" pitchFamily="34" charset="0"/>
              <a:buChar char="•"/>
            </a:pPr>
            <a:r>
              <a:rPr lang="en-US" altLang="zh-TW" dirty="0"/>
              <a:t>now, consider </a:t>
            </a:r>
            <a:r>
              <a:rPr lang="en-US" altLang="zh-TW" dirty="0">
                <a:solidFill>
                  <a:srgbClr val="0000CC"/>
                </a:solidFill>
              </a:rPr>
              <a:t>(source at </a:t>
            </a:r>
            <a:r>
              <a:rPr lang="en-US" altLang="zh-TW" i="1" dirty="0">
                <a:solidFill>
                  <a:srgbClr val="0000CC"/>
                </a:solidFill>
              </a:rPr>
              <a:t>x</a:t>
            </a:r>
            <a:r>
              <a:rPr lang="en-US" altLang="zh-TW" dirty="0">
                <a:solidFill>
                  <a:srgbClr val="0000CC"/>
                </a:solidFill>
                <a:latin typeface="Symbol" panose="05050102010706020507" pitchFamily="18" charset="2"/>
              </a:rPr>
              <a:t>=</a:t>
            </a:r>
            <a:r>
              <a:rPr lang="en-US" altLang="zh-TW" i="1" dirty="0">
                <a:solidFill>
                  <a:srgbClr val="0000CC"/>
                </a:solidFill>
              </a:rPr>
              <a:t>x</a:t>
            </a:r>
            <a:r>
              <a:rPr lang="en-US" altLang="zh-TW" baseline="-25000" dirty="0">
                <a:solidFill>
                  <a:srgbClr val="0000CC"/>
                </a:solidFill>
              </a:rPr>
              <a:t>0</a:t>
            </a:r>
            <a:r>
              <a:rPr lang="en-US" altLang="zh-TW" dirty="0">
                <a:solidFill>
                  <a:srgbClr val="0000CC"/>
                </a:solidFill>
              </a:rPr>
              <a:t>, </a:t>
            </a:r>
            <a:r>
              <a:rPr lang="en-US" altLang="zh-TW" i="1" dirty="0">
                <a:solidFill>
                  <a:srgbClr val="0000CC"/>
                </a:solidFill>
              </a:rPr>
              <a:t>t</a:t>
            </a:r>
            <a:r>
              <a:rPr lang="en-US" altLang="zh-TW" dirty="0">
                <a:solidFill>
                  <a:srgbClr val="0000CC"/>
                </a:solidFill>
                <a:latin typeface="Symbol" panose="05050102010706020507" pitchFamily="18" charset="2"/>
              </a:rPr>
              <a:t>=</a:t>
            </a:r>
            <a:r>
              <a:rPr lang="en-US" altLang="zh-TW" i="1" dirty="0">
                <a:solidFill>
                  <a:srgbClr val="0000CC"/>
                </a:solidFill>
              </a:rPr>
              <a:t>t</a:t>
            </a:r>
            <a:r>
              <a:rPr lang="en-US" altLang="zh-TW" baseline="-25000" dirty="0">
                <a:solidFill>
                  <a:srgbClr val="0000CC"/>
                </a:solidFill>
              </a:rPr>
              <a:t>0</a:t>
            </a:r>
            <a:r>
              <a:rPr lang="en-US" altLang="zh-TW" dirty="0">
                <a:solidFill>
                  <a:srgbClr val="0000CC"/>
                </a:solidFill>
              </a:rPr>
              <a:t>)</a:t>
            </a:r>
            <a:endParaRPr lang="en-US" altLang="zh-TW" i="1" dirty="0">
              <a:solidFill>
                <a:srgbClr val="0000CC"/>
              </a:solidFill>
            </a:endParaRPr>
          </a:p>
        </p:txBody>
      </p:sp>
      <p:sp>
        <p:nvSpPr>
          <p:cNvPr id="29" name="Text Box 14"/>
          <p:cNvSpPr txBox="1">
            <a:spLocks noChangeArrowheads="1"/>
          </p:cNvSpPr>
          <p:nvPr/>
        </p:nvSpPr>
        <p:spPr bwMode="auto">
          <a:xfrm>
            <a:off x="191344" y="5315792"/>
            <a:ext cx="353654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457200" indent="-457200"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77800" indent="-177800">
              <a:spcAft>
                <a:spcPts val="900"/>
              </a:spcAft>
              <a:buClr>
                <a:srgbClr val="A50021"/>
              </a:buClr>
              <a:buSzPct val="120000"/>
              <a:buFont typeface="Arial" panose="020B0604020202020204" pitchFamily="34" charset="0"/>
              <a:buChar char="•"/>
            </a:pPr>
            <a:r>
              <a:rPr lang="en-US" altLang="zh-TW" sz="2200" u="sng" dirty="0">
                <a:solidFill>
                  <a:srgbClr val="A50021"/>
                </a:solidFill>
                <a:latin typeface="Arial" charset="0"/>
              </a:rPr>
              <a:t>physical interpretation</a:t>
            </a:r>
            <a:r>
              <a:rPr lang="en-US" altLang="zh-TW" sz="2200" b="1" dirty="0">
                <a:solidFill>
                  <a:srgbClr val="A50021"/>
                </a:solidFill>
                <a:latin typeface="Arial" charset="0"/>
              </a:rPr>
              <a:t> ??</a:t>
            </a:r>
          </a:p>
        </p:txBody>
      </p:sp>
      <p:sp>
        <p:nvSpPr>
          <p:cNvPr id="30" name="動作按鈕: 返回 29">
            <a:hlinkClick r:id="" action="ppaction://hlinkshowjump?jump=lastslideviewed" highlightClick="1"/>
          </p:cNvPr>
          <p:cNvSpPr>
            <a:spLocks noChangeAspect="1"/>
          </p:cNvSpPr>
          <p:nvPr/>
        </p:nvSpPr>
        <p:spPr bwMode="auto">
          <a:xfrm>
            <a:off x="11496600" y="3710979"/>
            <a:ext cx="180000" cy="180000"/>
          </a:xfrm>
          <a:prstGeom prst="actionButtonReturn">
            <a:avLst/>
          </a:prstGeom>
          <a:solidFill>
            <a:srgbClr val="FF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31" name="Text Box 3"/>
          <p:cNvSpPr txBox="1">
            <a:spLocks noChangeArrowheads="1"/>
          </p:cNvSpPr>
          <p:nvPr/>
        </p:nvSpPr>
        <p:spPr bwMode="auto">
          <a:xfrm>
            <a:off x="480268" y="5746679"/>
            <a:ext cx="528069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90000"/>
              </a:lnSpc>
              <a:buClr>
                <a:schemeClr val="accent2"/>
              </a:buClr>
              <a:buSzPct val="120000"/>
              <a:buFont typeface="Wingdings" pitchFamily="2" charset="2"/>
              <a:buNone/>
            </a:pPr>
            <a:r>
              <a:rPr lang="en-US" altLang="zh-TW" dirty="0">
                <a:solidFill>
                  <a:srgbClr val="0000CC"/>
                </a:solidFill>
              </a:rPr>
              <a:t>-- can not be reasonable rigorously, but it</a:t>
            </a:r>
            <a:br>
              <a:rPr lang="en-US" altLang="zh-TW" dirty="0">
                <a:solidFill>
                  <a:srgbClr val="0000CC"/>
                </a:solidFill>
              </a:rPr>
            </a:br>
            <a:r>
              <a:rPr lang="en-US" altLang="zh-TW" dirty="0">
                <a:solidFill>
                  <a:srgbClr val="0000CC"/>
                </a:solidFill>
              </a:rPr>
              <a:t>   is still a very good approximation</a:t>
            </a:r>
            <a:endParaRPr lang="en-US" altLang="zh-TW" i="1" dirty="0">
              <a:solidFill>
                <a:srgbClr val="0000CC"/>
              </a:solidFill>
            </a:endParaRPr>
          </a:p>
        </p:txBody>
      </p:sp>
      <p:sp>
        <p:nvSpPr>
          <p:cNvPr id="32" name="Text Box 3"/>
          <p:cNvSpPr txBox="1">
            <a:spLocks noChangeArrowheads="1"/>
          </p:cNvSpPr>
          <p:nvPr/>
        </p:nvSpPr>
        <p:spPr bwMode="auto">
          <a:xfrm>
            <a:off x="6915018" y="5611543"/>
            <a:ext cx="407259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90000"/>
              </a:lnSpc>
              <a:buClr>
                <a:schemeClr val="accent2"/>
              </a:buClr>
              <a:buSzPct val="120000"/>
              <a:buFont typeface="Wingdings" pitchFamily="2" charset="2"/>
              <a:buNone/>
            </a:pPr>
            <a:r>
              <a:rPr lang="en-US" altLang="zh-TW" sz="1800" dirty="0">
                <a:solidFill>
                  <a:srgbClr val="0000CC"/>
                </a:solidFill>
              </a:rPr>
              <a:t>(mathematically: constant coefficients DE</a:t>
            </a:r>
          </a:p>
          <a:p>
            <a:pPr>
              <a:lnSpc>
                <a:spcPct val="90000"/>
              </a:lnSpc>
              <a:buClr>
                <a:schemeClr val="accent2"/>
              </a:buClr>
              <a:buSzPct val="120000"/>
              <a:buFont typeface="Wingdings" pitchFamily="2" charset="2"/>
              <a:buNone/>
            </a:pPr>
            <a:r>
              <a:rPr lang="en-US" altLang="zh-TW" sz="1800" dirty="0">
                <a:solidFill>
                  <a:srgbClr val="0000CC"/>
                </a:solidFill>
              </a:rPr>
              <a:t>  physically: homogeneous medium)</a:t>
            </a:r>
            <a:endParaRPr lang="en-US" altLang="zh-TW" sz="1800" i="1" dirty="0">
              <a:solidFill>
                <a:srgbClr val="0000CC"/>
              </a:solidFill>
            </a:endParaRPr>
          </a:p>
        </p:txBody>
      </p:sp>
      <p:sp>
        <p:nvSpPr>
          <p:cNvPr id="33" name="Text Box 3"/>
          <p:cNvSpPr txBox="1">
            <a:spLocks noChangeArrowheads="1"/>
          </p:cNvSpPr>
          <p:nvPr/>
        </p:nvSpPr>
        <p:spPr bwMode="auto">
          <a:xfrm>
            <a:off x="4486755" y="3501009"/>
            <a:ext cx="697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(IC)</a:t>
            </a:r>
            <a:endParaRPr lang="en-US" altLang="zh-TW" i="1" dirty="0">
              <a:solidFill>
                <a:srgbClr val="0000CC"/>
              </a:solidFill>
            </a:endParaRPr>
          </a:p>
        </p:txBody>
      </p:sp>
      <p:sp>
        <p:nvSpPr>
          <p:cNvPr id="34" name="Text Box 3"/>
          <p:cNvSpPr txBox="1">
            <a:spLocks noChangeArrowheads="1"/>
          </p:cNvSpPr>
          <p:nvPr/>
        </p:nvSpPr>
        <p:spPr bwMode="auto">
          <a:xfrm>
            <a:off x="4439816" y="3068961"/>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C00000"/>
                </a:solidFill>
              </a:rPr>
              <a:t>(BC)</a:t>
            </a:r>
            <a:endParaRPr lang="en-US" altLang="zh-TW" i="1" dirty="0">
              <a:solidFill>
                <a:srgbClr val="C00000"/>
              </a:solidFill>
            </a:endParaRPr>
          </a:p>
        </p:txBody>
      </p:sp>
      <p:sp>
        <p:nvSpPr>
          <p:cNvPr id="36" name="Text Box 3"/>
          <p:cNvSpPr txBox="1">
            <a:spLocks noChangeArrowheads="1"/>
          </p:cNvSpPr>
          <p:nvPr/>
        </p:nvSpPr>
        <p:spPr bwMode="auto">
          <a:xfrm>
            <a:off x="6168008" y="2947246"/>
            <a:ext cx="16193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solidFill>
                  <a:srgbClr val="0000CC"/>
                </a:solidFill>
              </a:rPr>
              <a:t>the solution is</a:t>
            </a:r>
            <a:endParaRPr lang="en-US" altLang="zh-TW" sz="2000" i="1" dirty="0">
              <a:solidFill>
                <a:srgbClr val="0000CC"/>
              </a:solidFill>
            </a:endParaRPr>
          </a:p>
        </p:txBody>
      </p:sp>
      <p:graphicFrame>
        <p:nvGraphicFramePr>
          <p:cNvPr id="37" name="物件 36"/>
          <p:cNvGraphicFramePr>
            <a:graphicFrameLocks noChangeAspect="1"/>
          </p:cNvGraphicFramePr>
          <p:nvPr>
            <p:extLst>
              <p:ext uri="{D42A27DB-BD31-4B8C-83A1-F6EECF244321}">
                <p14:modId xmlns:p14="http://schemas.microsoft.com/office/powerpoint/2010/main" val="2901766222"/>
              </p:ext>
            </p:extLst>
          </p:nvPr>
        </p:nvGraphicFramePr>
        <p:xfrm>
          <a:off x="3043173" y="1280310"/>
          <a:ext cx="1089504" cy="420498"/>
        </p:xfrm>
        <a:graphic>
          <a:graphicData uri="http://schemas.openxmlformats.org/presentationml/2006/ole">
            <mc:AlternateContent xmlns:mc="http://schemas.openxmlformats.org/markup-compatibility/2006">
              <mc:Choice xmlns:v="urn:schemas-microsoft-com:vml" Requires="v">
                <p:oleObj spid="_x0000_s1102127" name="方程式" r:id="rId18" imgW="558720" imgH="215640" progId="Equation.3">
                  <p:embed/>
                </p:oleObj>
              </mc:Choice>
              <mc:Fallback>
                <p:oleObj name="方程式" r:id="rId18" imgW="558720" imgH="215640" progId="Equation.3">
                  <p:embed/>
                  <p:pic>
                    <p:nvPicPr>
                      <p:cNvPr id="0" name=""/>
                      <p:cNvPicPr>
                        <a:picLocks noChangeAspect="1" noChangeArrowheads="1"/>
                      </p:cNvPicPr>
                      <p:nvPr/>
                    </p:nvPicPr>
                    <p:blipFill>
                      <a:blip r:embed="rId19"/>
                      <a:srcRect/>
                      <a:stretch>
                        <a:fillRect/>
                      </a:stretch>
                    </p:blipFill>
                    <p:spPr bwMode="auto">
                      <a:xfrm>
                        <a:off x="3043173" y="1280310"/>
                        <a:ext cx="1089504" cy="420498"/>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 name="Text Box 3"/>
          <p:cNvSpPr txBox="1">
            <a:spLocks noChangeArrowheads="1"/>
          </p:cNvSpPr>
          <p:nvPr/>
        </p:nvSpPr>
        <p:spPr bwMode="auto">
          <a:xfrm>
            <a:off x="2448184" y="1767810"/>
            <a:ext cx="22076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solidFill>
                  <a:srgbClr val="0000CC"/>
                </a:solidFill>
              </a:rPr>
              <a:t>(source at </a:t>
            </a:r>
            <a:r>
              <a:rPr lang="en-US" altLang="zh-TW" sz="2000" i="1" dirty="0">
                <a:solidFill>
                  <a:srgbClr val="0000CC"/>
                </a:solidFill>
              </a:rPr>
              <a:t>x</a:t>
            </a:r>
            <a:r>
              <a:rPr lang="en-US" altLang="zh-TW" sz="2000" dirty="0">
                <a:solidFill>
                  <a:srgbClr val="0000CC"/>
                </a:solidFill>
                <a:latin typeface="Symbol" panose="05050102010706020507" pitchFamily="18" charset="2"/>
              </a:rPr>
              <a:t>=</a:t>
            </a:r>
            <a:r>
              <a:rPr lang="en-US" altLang="zh-TW" sz="2000" dirty="0">
                <a:solidFill>
                  <a:srgbClr val="0000CC"/>
                </a:solidFill>
              </a:rPr>
              <a:t>0, </a:t>
            </a:r>
            <a:r>
              <a:rPr lang="en-US" altLang="zh-TW" sz="2000" i="1" dirty="0">
                <a:solidFill>
                  <a:srgbClr val="0000CC"/>
                </a:solidFill>
              </a:rPr>
              <a:t>t</a:t>
            </a:r>
            <a:r>
              <a:rPr lang="en-US" altLang="zh-TW" sz="2000" dirty="0">
                <a:solidFill>
                  <a:srgbClr val="0000CC"/>
                </a:solidFill>
                <a:latin typeface="Symbol" panose="05050102010706020507" pitchFamily="18" charset="2"/>
              </a:rPr>
              <a:t>=</a:t>
            </a:r>
            <a:r>
              <a:rPr lang="en-US" altLang="zh-TW" sz="2000" dirty="0">
                <a:solidFill>
                  <a:srgbClr val="0000CC"/>
                </a:solidFill>
              </a:rPr>
              <a:t>0)</a:t>
            </a:r>
            <a:endParaRPr lang="en-US" altLang="zh-TW" sz="2000" i="1" dirty="0">
              <a:solidFill>
                <a:srgbClr val="0000CC"/>
              </a:solidFill>
            </a:endParaRPr>
          </a:p>
        </p:txBody>
      </p:sp>
    </p:spTree>
    <p:extLst>
      <p:ext uri="{BB962C8B-B14F-4D97-AF65-F5344CB8AC3E}">
        <p14:creationId xmlns:p14="http://schemas.microsoft.com/office/powerpoint/2010/main" val="2034167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10"/>
                                        </p:tgtEl>
                                        <p:attrNameLst>
                                          <p:attrName>style.visibility</p:attrName>
                                        </p:attrNameLst>
                                      </p:cBhvr>
                                      <p:to>
                                        <p:strVal val="visible"/>
                                      </p:to>
                                    </p:set>
                                    <p:animEffect transition="in" filter="wipe(left)">
                                      <p:cBhvr>
                                        <p:cTn id="7" dur="500"/>
                                        <p:tgtEl>
                                          <p:spTgt spid="256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611"/>
                                        </p:tgtEl>
                                        <p:attrNameLst>
                                          <p:attrName>style.visibility</p:attrName>
                                        </p:attrNameLst>
                                      </p:cBhvr>
                                      <p:to>
                                        <p:strVal val="visible"/>
                                      </p:to>
                                    </p:set>
                                    <p:animEffect transition="in" filter="wipe(left)">
                                      <p:cBhvr>
                                        <p:cTn id="11" dur="500"/>
                                        <p:tgtEl>
                                          <p:spTgt spid="256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96655"/>
                                        </p:tgtEl>
                                        <p:attrNameLst>
                                          <p:attrName>style.visibility</p:attrName>
                                        </p:attrNameLst>
                                      </p:cBhvr>
                                      <p:to>
                                        <p:strVal val="visible"/>
                                      </p:to>
                                    </p:set>
                                    <p:animEffect transition="in" filter="wipe(left)">
                                      <p:cBhvr>
                                        <p:cTn id="25" dur="500"/>
                                        <p:tgtEl>
                                          <p:spTgt spid="49665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500"/>
                                        <p:tgtEl>
                                          <p:spTgt spid="34"/>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496650"/>
                                        </p:tgtEl>
                                        <p:attrNameLst>
                                          <p:attrName>style.visibility</p:attrName>
                                        </p:attrNameLst>
                                      </p:cBhvr>
                                      <p:to>
                                        <p:strVal val="visible"/>
                                      </p:to>
                                    </p:set>
                                    <p:animEffect transition="in" filter="wipe(left)">
                                      <p:cBhvr>
                                        <p:cTn id="42" dur="500"/>
                                        <p:tgtEl>
                                          <p:spTgt spid="49665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Effect transition="in" filter="wipe(left)">
                                      <p:cBhvr>
                                        <p:cTn id="47" dur="500"/>
                                        <p:tgtEl>
                                          <p:spTgt spid="2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left)">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left)">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96659"/>
                                        </p:tgtEl>
                                        <p:attrNameLst>
                                          <p:attrName>style.visibility</p:attrName>
                                        </p:attrNameLst>
                                      </p:cBhvr>
                                      <p:to>
                                        <p:strVal val="visible"/>
                                      </p:to>
                                    </p:set>
                                    <p:animEffect transition="in" filter="wipe(left)">
                                      <p:cBhvr>
                                        <p:cTn id="62" dur="500"/>
                                        <p:tgtEl>
                                          <p:spTgt spid="496659"/>
                                        </p:tgtEl>
                                      </p:cBhvr>
                                    </p:animEffec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left)">
                                      <p:cBhvr>
                                        <p:cTn id="66" dur="500"/>
                                        <p:tgtEl>
                                          <p:spTgt spid="4"/>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500"/>
                                        <p:tgtEl>
                                          <p:spTgt spid="23"/>
                                        </p:tgtEl>
                                      </p:cBhvr>
                                    </p:animEffect>
                                  </p:childTnLst>
                                </p:cTn>
                              </p:par>
                            </p:childTnLst>
                          </p:cTn>
                        </p:par>
                        <p:par>
                          <p:cTn id="71" fill="hold">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wipe(left)">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left)">
                                      <p:cBhvr>
                                        <p:cTn id="83" dur="5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496653"/>
                                        </p:tgtEl>
                                        <p:attrNameLst>
                                          <p:attrName>style.visibility</p:attrName>
                                        </p:attrNameLst>
                                      </p:cBhvr>
                                      <p:to>
                                        <p:strVal val="visible"/>
                                      </p:to>
                                    </p:set>
                                    <p:animEffect transition="in" filter="wipe(left)">
                                      <p:cBhvr>
                                        <p:cTn id="88" dur="500"/>
                                        <p:tgtEl>
                                          <p:spTgt spid="496653"/>
                                        </p:tgtEl>
                                      </p:cBhvr>
                                    </p:animEffect>
                                  </p:childTnLst>
                                </p:cTn>
                              </p:par>
                            </p:childTnLst>
                          </p:cTn>
                        </p:par>
                        <p:par>
                          <p:cTn id="89" fill="hold">
                            <p:stCondLst>
                              <p:cond delay="500"/>
                            </p:stCondLst>
                            <p:childTnLst>
                              <p:par>
                                <p:cTn id="90" presetID="22" presetClass="entr" presetSubtype="8" fill="hold" nodeType="afterEffect">
                                  <p:stCondLst>
                                    <p:cond delay="0"/>
                                  </p:stCondLst>
                                  <p:childTnLst>
                                    <p:set>
                                      <p:cBhvr>
                                        <p:cTn id="91" dur="1" fill="hold">
                                          <p:stCondLst>
                                            <p:cond delay="0"/>
                                          </p:stCondLst>
                                        </p:cTn>
                                        <p:tgtEl>
                                          <p:spTgt spid="496660"/>
                                        </p:tgtEl>
                                        <p:attrNameLst>
                                          <p:attrName>style.visibility</p:attrName>
                                        </p:attrNameLst>
                                      </p:cBhvr>
                                      <p:to>
                                        <p:strVal val="visible"/>
                                      </p:to>
                                    </p:set>
                                    <p:animEffect transition="in" filter="wipe(left)">
                                      <p:cBhvr>
                                        <p:cTn id="92" dur="500"/>
                                        <p:tgtEl>
                                          <p:spTgt spid="49666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down)">
                                      <p:cBhvr>
                                        <p:cTn id="95" dur="5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496654">
                                            <p:txEl>
                                              <p:pRg st="0" end="0"/>
                                            </p:txEl>
                                          </p:spTgt>
                                        </p:tgtEl>
                                        <p:attrNameLst>
                                          <p:attrName>style.visibility</p:attrName>
                                        </p:attrNameLst>
                                      </p:cBhvr>
                                      <p:to>
                                        <p:strVal val="visible"/>
                                      </p:to>
                                    </p:set>
                                    <p:animEffect transition="in" filter="wipe(left)">
                                      <p:cBhvr>
                                        <p:cTn id="100" dur="500"/>
                                        <p:tgtEl>
                                          <p:spTgt spid="496654">
                                            <p:txEl>
                                              <p:pRg st="0" end="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wipe(left)">
                                      <p:cBhvr>
                                        <p:cTn id="105" dur="500"/>
                                        <p:tgtEl>
                                          <p:spTgt spid="2"/>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500"/>
                                        <p:tgtEl>
                                          <p:spTgt spid="32"/>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496654">
                                            <p:txEl>
                                              <p:pRg st="1" end="1"/>
                                            </p:txEl>
                                          </p:spTgt>
                                        </p:tgtEl>
                                        <p:attrNameLst>
                                          <p:attrName>style.visibility</p:attrName>
                                        </p:attrNameLst>
                                      </p:cBhvr>
                                      <p:to>
                                        <p:strVal val="visible"/>
                                      </p:to>
                                    </p:set>
                                    <p:animEffect transition="in" filter="wipe(left)">
                                      <p:cBhvr>
                                        <p:cTn id="115" dur="500"/>
                                        <p:tgtEl>
                                          <p:spTgt spid="496654">
                                            <p:txEl>
                                              <p:pRg st="1" end="1"/>
                                            </p:txEl>
                                          </p:spTgt>
                                        </p:tgtEl>
                                      </p:cBhvr>
                                    </p:animEffect>
                                  </p:childTnLst>
                                </p:cTn>
                              </p:par>
                            </p:childTnLst>
                          </p:cTn>
                        </p:par>
                        <p:par>
                          <p:cTn id="116" fill="hold">
                            <p:stCondLst>
                              <p:cond delay="500"/>
                            </p:stCondLst>
                            <p:childTnLst>
                              <p:par>
                                <p:cTn id="117" presetID="22" presetClass="entr" presetSubtype="2" fill="hold" grpId="0" nodeType="after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wipe(right)">
                                      <p:cBhvr>
                                        <p:cTn id="1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p:bldP spid="496654" grpId="0" uiExpand="1" build="p" autoUpdateAnimBg="0"/>
      <p:bldP spid="20" grpId="0" animBg="1"/>
      <p:bldP spid="23" grpId="0"/>
      <p:bldP spid="24" grpId="0"/>
      <p:bldP spid="26" grpId="0" animBg="1"/>
      <p:bldP spid="27" grpId="0"/>
      <p:bldP spid="28" grpId="0"/>
      <p:bldP spid="29" grpId="0" build="p" autoUpdateAnimBg="0"/>
      <p:bldP spid="30" grpId="0" animBg="1"/>
      <p:bldP spid="31" grpId="0"/>
      <p:bldP spid="32" grpId="0"/>
      <p:bldP spid="33" grpId="0"/>
      <p:bldP spid="34" grpId="0"/>
      <p:bldP spid="36"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6300174" y="1062982"/>
            <a:ext cx="2792523" cy="756000"/>
            <a:chOff x="57387" y="3169996"/>
            <a:chExt cx="2792523" cy="756000"/>
          </a:xfrm>
          <a:solidFill>
            <a:srgbClr val="FFFF00"/>
          </a:solidFill>
        </p:grpSpPr>
        <p:sp>
          <p:nvSpPr>
            <p:cNvPr id="7" name="矩形 6"/>
            <p:cNvSpPr/>
            <p:nvPr/>
          </p:nvSpPr>
          <p:spPr bwMode="auto">
            <a:xfrm>
              <a:off x="57387" y="3169996"/>
              <a:ext cx="2792523" cy="756000"/>
            </a:xfrm>
            <a:prstGeom prst="rect">
              <a:avLst/>
            </a:pr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11" name="物件 10"/>
            <p:cNvGraphicFramePr>
              <a:graphicFrameLocks noChangeAspect="1"/>
            </p:cNvGraphicFramePr>
            <p:nvPr>
              <p:extLst>
                <p:ext uri="{D42A27DB-BD31-4B8C-83A1-F6EECF244321}">
                  <p14:modId xmlns:p14="http://schemas.microsoft.com/office/powerpoint/2010/main" val="4165418595"/>
                </p:ext>
              </p:extLst>
            </p:nvPr>
          </p:nvGraphicFramePr>
          <p:xfrm>
            <a:off x="177971" y="3250294"/>
            <a:ext cx="2620764" cy="491490"/>
          </p:xfrm>
          <a:graphic>
            <a:graphicData uri="http://schemas.openxmlformats.org/presentationml/2006/ole">
              <mc:AlternateContent xmlns:mc="http://schemas.openxmlformats.org/markup-compatibility/2006">
                <mc:Choice xmlns:v="urn:schemas-microsoft-com:vml" Requires="v">
                  <p:oleObj spid="_x0000_s1035032" name="方程式" r:id="rId4" imgW="1218960" imgH="228600" progId="Equation.3">
                    <p:embed/>
                  </p:oleObj>
                </mc:Choice>
                <mc:Fallback>
                  <p:oleObj name="方程式" r:id="rId4" imgW="1218960" imgH="228600" progId="Equation.3">
                    <p:embed/>
                    <p:pic>
                      <p:nvPicPr>
                        <p:cNvPr id="11" name="物件 10"/>
                        <p:cNvPicPr>
                          <a:picLocks noChangeAspect="1" noChangeArrowheads="1"/>
                        </p:cNvPicPr>
                        <p:nvPr/>
                      </p:nvPicPr>
                      <p:blipFill>
                        <a:blip r:embed="rId5"/>
                        <a:srcRect r="-3026"/>
                        <a:stretch>
                          <a:fillRect/>
                        </a:stretch>
                      </p:blipFill>
                      <p:spPr bwMode="auto">
                        <a:xfrm>
                          <a:off x="177971" y="3250294"/>
                          <a:ext cx="2620764" cy="491490"/>
                        </a:xfrm>
                        <a:prstGeom prst="rect">
                          <a:avLst/>
                        </a:prstGeom>
                        <a:noFill/>
                        <a:ln>
                          <a:noFill/>
                        </a:ln>
                      </p:spPr>
                    </p:pic>
                  </p:oleObj>
                </mc:Fallback>
              </mc:AlternateContent>
            </a:graphicData>
          </a:graphic>
        </p:graphicFrame>
      </p:grpSp>
      <p:sp>
        <p:nvSpPr>
          <p:cNvPr id="26634" name="Rectangle 2"/>
          <p:cNvSpPr>
            <a:spLocks noGrp="1" noChangeArrowheads="1"/>
          </p:cNvSpPr>
          <p:nvPr>
            <p:ph type="title"/>
          </p:nvPr>
        </p:nvSpPr>
        <p:spPr/>
        <p:txBody>
          <a:bodyPr/>
          <a:lstStyle/>
          <a:p>
            <a:r>
              <a:rPr lang="en-US" altLang="zh-TW" dirty="0"/>
              <a:t>3.3 </a:t>
            </a:r>
            <a:r>
              <a:rPr lang="en-US" altLang="zh-TW" dirty="0">
                <a:solidFill>
                  <a:srgbClr val="C00000"/>
                </a:solidFill>
              </a:rPr>
              <a:t>Method of images</a:t>
            </a:r>
            <a:r>
              <a:rPr lang="en-US" altLang="zh-TW" dirty="0"/>
              <a:t> – 1 (Introduction)</a:t>
            </a:r>
          </a:p>
        </p:txBody>
      </p:sp>
      <p:graphicFrame>
        <p:nvGraphicFramePr>
          <p:cNvPr id="26626" name="Object 3"/>
          <p:cNvGraphicFramePr>
            <a:graphicFrameLocks noChangeAspect="1"/>
          </p:cNvGraphicFramePr>
          <p:nvPr>
            <p:extLst>
              <p:ext uri="{D42A27DB-BD31-4B8C-83A1-F6EECF244321}">
                <p14:modId xmlns:p14="http://schemas.microsoft.com/office/powerpoint/2010/main" val="366789905"/>
              </p:ext>
            </p:extLst>
          </p:nvPr>
        </p:nvGraphicFramePr>
        <p:xfrm>
          <a:off x="739317" y="1569008"/>
          <a:ext cx="4347000" cy="960120"/>
        </p:xfrm>
        <a:graphic>
          <a:graphicData uri="http://schemas.openxmlformats.org/presentationml/2006/ole">
            <mc:AlternateContent xmlns:mc="http://schemas.openxmlformats.org/markup-compatibility/2006">
              <mc:Choice xmlns:v="urn:schemas-microsoft-com:vml" Requires="v">
                <p:oleObj spid="_x0000_s1035033" name="方程式" r:id="rId6" imgW="2070000" imgH="457200" progId="Equation.3">
                  <p:embed/>
                </p:oleObj>
              </mc:Choice>
              <mc:Fallback>
                <p:oleObj name="方程式" r:id="rId6" imgW="2070000" imgH="457200" progId="Equation.3">
                  <p:embed/>
                  <p:pic>
                    <p:nvPicPr>
                      <p:cNvPr id="26626" name="Object 3"/>
                      <p:cNvPicPr>
                        <a:picLocks noChangeAspect="1" noChangeArrowheads="1"/>
                      </p:cNvPicPr>
                      <p:nvPr/>
                    </p:nvPicPr>
                    <p:blipFill>
                      <a:blip r:embed="rId7"/>
                      <a:srcRect r="-3026"/>
                      <a:stretch>
                        <a:fillRect/>
                      </a:stretch>
                    </p:blipFill>
                    <p:spPr bwMode="auto">
                      <a:xfrm>
                        <a:off x="739317" y="1569008"/>
                        <a:ext cx="4347000" cy="96012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sp>
        <p:nvSpPr>
          <p:cNvPr id="498692" name="Freeform 4"/>
          <p:cNvSpPr>
            <a:spLocks/>
          </p:cNvSpPr>
          <p:nvPr/>
        </p:nvSpPr>
        <p:spPr bwMode="auto">
          <a:xfrm>
            <a:off x="1362218" y="4797152"/>
            <a:ext cx="3221614" cy="1446396"/>
          </a:xfrm>
          <a:custGeom>
            <a:avLst/>
            <a:gdLst>
              <a:gd name="T0" fmla="*/ 2147483647 w 3180"/>
              <a:gd name="T1" fmla="*/ 2147483647 h 2435"/>
              <a:gd name="T2" fmla="*/ 2147483647 w 3180"/>
              <a:gd name="T3" fmla="*/ 2147483647 h 2435"/>
              <a:gd name="T4" fmla="*/ 2147483647 w 3180"/>
              <a:gd name="T5" fmla="*/ 2147483647 h 2435"/>
              <a:gd name="T6" fmla="*/ 2147483647 w 3180"/>
              <a:gd name="T7" fmla="*/ 2147483647 h 2435"/>
              <a:gd name="T8" fmla="*/ 2147483647 w 3180"/>
              <a:gd name="T9" fmla="*/ 2147483647 h 2435"/>
              <a:gd name="T10" fmla="*/ 2147483647 w 3180"/>
              <a:gd name="T11" fmla="*/ 2147483647 h 2435"/>
              <a:gd name="T12" fmla="*/ 2147483647 w 3180"/>
              <a:gd name="T13" fmla="*/ 2147483647 h 2435"/>
              <a:gd name="T14" fmla="*/ 2147483647 w 3180"/>
              <a:gd name="T15" fmla="*/ 2147483647 h 2435"/>
              <a:gd name="T16" fmla="*/ 2147483647 w 3180"/>
              <a:gd name="T17" fmla="*/ 2147483647 h 2435"/>
              <a:gd name="T18" fmla="*/ 2147483647 w 3180"/>
              <a:gd name="T19" fmla="*/ 2147483647 h 2435"/>
              <a:gd name="T20" fmla="*/ 2147483647 w 3180"/>
              <a:gd name="T21" fmla="*/ 2147483647 h 2435"/>
              <a:gd name="T22" fmla="*/ 2147483647 w 3180"/>
              <a:gd name="T23" fmla="*/ 2147483647 h 2435"/>
              <a:gd name="T24" fmla="*/ 2147483647 w 3180"/>
              <a:gd name="T25" fmla="*/ 2147483647 h 2435"/>
              <a:gd name="T26" fmla="*/ 2147483647 w 3180"/>
              <a:gd name="T27" fmla="*/ 2147483647 h 2435"/>
              <a:gd name="T28" fmla="*/ 2147483647 w 3180"/>
              <a:gd name="T29" fmla="*/ 2147483647 h 2435"/>
              <a:gd name="T30" fmla="*/ 2147483647 w 3180"/>
              <a:gd name="T31" fmla="*/ 2147483647 h 2435"/>
              <a:gd name="T32" fmla="*/ 2147483647 w 3180"/>
              <a:gd name="T33" fmla="*/ 2147483647 h 2435"/>
              <a:gd name="T34" fmla="*/ 2147483647 w 3180"/>
              <a:gd name="T35" fmla="*/ 2147483647 h 2435"/>
              <a:gd name="T36" fmla="*/ 2147483647 w 3180"/>
              <a:gd name="T37" fmla="*/ 2147483647 h 2435"/>
              <a:gd name="T38" fmla="*/ 2147483647 w 3180"/>
              <a:gd name="T39" fmla="*/ 2147483647 h 2435"/>
              <a:gd name="T40" fmla="*/ 2147483647 w 3180"/>
              <a:gd name="T41" fmla="*/ 2147483647 h 2435"/>
              <a:gd name="T42" fmla="*/ 2147483647 w 3180"/>
              <a:gd name="T43" fmla="*/ 2147483647 h 2435"/>
              <a:gd name="T44" fmla="*/ 2147483647 w 3180"/>
              <a:gd name="T45" fmla="*/ 2147483647 h 2435"/>
              <a:gd name="T46" fmla="*/ 2147483647 w 3180"/>
              <a:gd name="T47" fmla="*/ 2147483647 h 2435"/>
              <a:gd name="T48" fmla="*/ 2147483647 w 3180"/>
              <a:gd name="T49" fmla="*/ 2147483647 h 24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80"/>
              <a:gd name="T76" fmla="*/ 0 h 2435"/>
              <a:gd name="T77" fmla="*/ 3180 w 3180"/>
              <a:gd name="T78" fmla="*/ 2435 h 24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80" h="2435">
                <a:moveTo>
                  <a:pt x="1098" y="2306"/>
                </a:moveTo>
                <a:cubicBezTo>
                  <a:pt x="901" y="2246"/>
                  <a:pt x="1124" y="2330"/>
                  <a:pt x="915" y="2306"/>
                </a:cubicBezTo>
                <a:cubicBezTo>
                  <a:pt x="882" y="2297"/>
                  <a:pt x="747" y="2351"/>
                  <a:pt x="714" y="2343"/>
                </a:cubicBezTo>
                <a:cubicBezTo>
                  <a:pt x="690" y="2337"/>
                  <a:pt x="524" y="2275"/>
                  <a:pt x="503" y="2261"/>
                </a:cubicBezTo>
                <a:cubicBezTo>
                  <a:pt x="445" y="2222"/>
                  <a:pt x="256" y="2156"/>
                  <a:pt x="220" y="2105"/>
                </a:cubicBezTo>
                <a:cubicBezTo>
                  <a:pt x="181" y="2055"/>
                  <a:pt x="266" y="1933"/>
                  <a:pt x="238" y="1877"/>
                </a:cubicBezTo>
                <a:cubicBezTo>
                  <a:pt x="147" y="1698"/>
                  <a:pt x="321" y="1685"/>
                  <a:pt x="293" y="1493"/>
                </a:cubicBezTo>
                <a:cubicBezTo>
                  <a:pt x="303" y="1422"/>
                  <a:pt x="149" y="1189"/>
                  <a:pt x="156" y="1118"/>
                </a:cubicBezTo>
                <a:cubicBezTo>
                  <a:pt x="174" y="883"/>
                  <a:pt x="3" y="779"/>
                  <a:pt x="74" y="542"/>
                </a:cubicBezTo>
                <a:cubicBezTo>
                  <a:pt x="93" y="479"/>
                  <a:pt x="0" y="386"/>
                  <a:pt x="53" y="339"/>
                </a:cubicBezTo>
                <a:cubicBezTo>
                  <a:pt x="232" y="184"/>
                  <a:pt x="406" y="109"/>
                  <a:pt x="676" y="81"/>
                </a:cubicBezTo>
                <a:cubicBezTo>
                  <a:pt x="976" y="0"/>
                  <a:pt x="1168" y="14"/>
                  <a:pt x="1531" y="5"/>
                </a:cubicBezTo>
                <a:cubicBezTo>
                  <a:pt x="1892" y="27"/>
                  <a:pt x="1690" y="6"/>
                  <a:pt x="2136" y="81"/>
                </a:cubicBezTo>
                <a:cubicBezTo>
                  <a:pt x="2375" y="120"/>
                  <a:pt x="2608" y="116"/>
                  <a:pt x="2837" y="171"/>
                </a:cubicBezTo>
                <a:cubicBezTo>
                  <a:pt x="2874" y="298"/>
                  <a:pt x="2825" y="168"/>
                  <a:pt x="2914" y="293"/>
                </a:cubicBezTo>
                <a:cubicBezTo>
                  <a:pt x="2957" y="353"/>
                  <a:pt x="2998" y="427"/>
                  <a:pt x="3032" y="491"/>
                </a:cubicBezTo>
                <a:cubicBezTo>
                  <a:pt x="3056" y="616"/>
                  <a:pt x="3079" y="725"/>
                  <a:pt x="3089" y="855"/>
                </a:cubicBezTo>
                <a:cubicBezTo>
                  <a:pt x="3113" y="1168"/>
                  <a:pt x="3068" y="1051"/>
                  <a:pt x="3129" y="1190"/>
                </a:cubicBezTo>
                <a:cubicBezTo>
                  <a:pt x="3148" y="1380"/>
                  <a:pt x="3180" y="1581"/>
                  <a:pt x="3109" y="1767"/>
                </a:cubicBezTo>
                <a:cubicBezTo>
                  <a:pt x="3081" y="1839"/>
                  <a:pt x="3002" y="1882"/>
                  <a:pt x="2935" y="1934"/>
                </a:cubicBezTo>
                <a:cubicBezTo>
                  <a:pt x="2793" y="2047"/>
                  <a:pt x="2596" y="2252"/>
                  <a:pt x="2407" y="2298"/>
                </a:cubicBezTo>
                <a:cubicBezTo>
                  <a:pt x="2284" y="2366"/>
                  <a:pt x="2420" y="2302"/>
                  <a:pt x="2174" y="2360"/>
                </a:cubicBezTo>
                <a:cubicBezTo>
                  <a:pt x="1866" y="2435"/>
                  <a:pt x="1710" y="2325"/>
                  <a:pt x="1390" y="2334"/>
                </a:cubicBezTo>
                <a:cubicBezTo>
                  <a:pt x="1205" y="2348"/>
                  <a:pt x="1305" y="2280"/>
                  <a:pt x="1244" y="2297"/>
                </a:cubicBezTo>
                <a:cubicBezTo>
                  <a:pt x="1195" y="2292"/>
                  <a:pt x="1143" y="2277"/>
                  <a:pt x="1098" y="2306"/>
                </a:cubicBezTo>
                <a:close/>
              </a:path>
            </a:pathLst>
          </a:custGeom>
          <a:solidFill>
            <a:srgbClr val="CCFFFF"/>
          </a:solidFill>
          <a:ln>
            <a:noFill/>
          </a:ln>
          <a:extLst/>
        </p:spPr>
        <p:txBody>
          <a:bodyPr/>
          <a:lstStyle/>
          <a:p>
            <a:pPr eaLnBrk="0" hangingPunct="0"/>
            <a:endParaRPr lang="zh-TW" altLang="en-US"/>
          </a:p>
        </p:txBody>
      </p:sp>
      <p:grpSp>
        <p:nvGrpSpPr>
          <p:cNvPr id="2" name="Group 5"/>
          <p:cNvGrpSpPr>
            <a:grpSpLocks/>
          </p:cNvGrpSpPr>
          <p:nvPr/>
        </p:nvGrpSpPr>
        <p:grpSpPr bwMode="auto">
          <a:xfrm>
            <a:off x="1992352" y="4979724"/>
            <a:ext cx="1305423" cy="1100763"/>
            <a:chOff x="4227" y="1055"/>
            <a:chExt cx="1152" cy="1134"/>
          </a:xfrm>
        </p:grpSpPr>
        <p:sp>
          <p:nvSpPr>
            <p:cNvPr id="26645" name="Freeform 6"/>
            <p:cNvSpPr>
              <a:spLocks noChangeAspect="1"/>
            </p:cNvSpPr>
            <p:nvPr/>
          </p:nvSpPr>
          <p:spPr bwMode="auto">
            <a:xfrm rot="5400000">
              <a:off x="4236" y="1046"/>
              <a:ext cx="1134" cy="1152"/>
            </a:xfrm>
            <a:custGeom>
              <a:avLst/>
              <a:gdLst>
                <a:gd name="T0" fmla="*/ 4705 w 832"/>
                <a:gd name="T1" fmla="*/ 8432 h 964"/>
                <a:gd name="T2" fmla="*/ 1350 w 832"/>
                <a:gd name="T3" fmla="*/ 7915 h 964"/>
                <a:gd name="T4" fmla="*/ 843 w 832"/>
                <a:gd name="T5" fmla="*/ 7688 h 964"/>
                <a:gd name="T6" fmla="*/ 783 w 832"/>
                <a:gd name="T7" fmla="*/ 7521 h 964"/>
                <a:gd name="T8" fmla="*/ 381 w 832"/>
                <a:gd name="T9" fmla="*/ 7183 h 964"/>
                <a:gd name="T10" fmla="*/ 98 w 832"/>
                <a:gd name="T11" fmla="*/ 6333 h 964"/>
                <a:gd name="T12" fmla="*/ 98 w 832"/>
                <a:gd name="T13" fmla="*/ 4296 h 964"/>
                <a:gd name="T14" fmla="*/ 381 w 832"/>
                <a:gd name="T15" fmla="*/ 3163 h 964"/>
                <a:gd name="T16" fmla="*/ 728 w 832"/>
                <a:gd name="T17" fmla="*/ 2032 h 964"/>
                <a:gd name="T18" fmla="*/ 1410 w 832"/>
                <a:gd name="T19" fmla="*/ 901 h 964"/>
                <a:gd name="T20" fmla="*/ 3497 w 832"/>
                <a:gd name="T21" fmla="*/ 0 h 964"/>
                <a:gd name="T22" fmla="*/ 4247 w 832"/>
                <a:gd name="T23" fmla="*/ 56 h 964"/>
                <a:gd name="T24" fmla="*/ 5837 w 832"/>
                <a:gd name="T25" fmla="*/ 618 h 964"/>
                <a:gd name="T26" fmla="*/ 6687 w 832"/>
                <a:gd name="T27" fmla="*/ 1922 h 964"/>
                <a:gd name="T28" fmla="*/ 7255 w 832"/>
                <a:gd name="T29" fmla="*/ 3788 h 964"/>
                <a:gd name="T30" fmla="*/ 6739 w 832"/>
                <a:gd name="T31" fmla="*/ 6957 h 964"/>
                <a:gd name="T32" fmla="*/ 6407 w 832"/>
                <a:gd name="T33" fmla="*/ 7466 h 964"/>
                <a:gd name="T34" fmla="*/ 5437 w 832"/>
                <a:gd name="T35" fmla="*/ 8197 h 964"/>
                <a:gd name="T36" fmla="*/ 4705 w 832"/>
                <a:gd name="T37" fmla="*/ 8432 h 9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2"/>
                <a:gd name="T58" fmla="*/ 0 h 964"/>
                <a:gd name="T59" fmla="*/ 832 w 832"/>
                <a:gd name="T60" fmla="*/ 964 h 9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2" h="964">
                  <a:moveTo>
                    <a:pt x="530" y="954"/>
                  </a:moveTo>
                  <a:cubicBezTo>
                    <a:pt x="409" y="919"/>
                    <a:pt x="277" y="917"/>
                    <a:pt x="152" y="896"/>
                  </a:cubicBezTo>
                  <a:cubicBezTo>
                    <a:pt x="139" y="892"/>
                    <a:pt x="107" y="884"/>
                    <a:pt x="95" y="870"/>
                  </a:cubicBezTo>
                  <a:cubicBezTo>
                    <a:pt x="91" y="865"/>
                    <a:pt x="92" y="856"/>
                    <a:pt x="88" y="851"/>
                  </a:cubicBezTo>
                  <a:cubicBezTo>
                    <a:pt x="76" y="836"/>
                    <a:pt x="56" y="828"/>
                    <a:pt x="43" y="813"/>
                  </a:cubicBezTo>
                  <a:cubicBezTo>
                    <a:pt x="21" y="788"/>
                    <a:pt x="17" y="748"/>
                    <a:pt x="11" y="717"/>
                  </a:cubicBezTo>
                  <a:cubicBezTo>
                    <a:pt x="7" y="611"/>
                    <a:pt x="0" y="579"/>
                    <a:pt x="11" y="486"/>
                  </a:cubicBezTo>
                  <a:cubicBezTo>
                    <a:pt x="16" y="443"/>
                    <a:pt x="33" y="400"/>
                    <a:pt x="43" y="358"/>
                  </a:cubicBezTo>
                  <a:cubicBezTo>
                    <a:pt x="56" y="301"/>
                    <a:pt x="54" y="278"/>
                    <a:pt x="82" y="230"/>
                  </a:cubicBezTo>
                  <a:cubicBezTo>
                    <a:pt x="94" y="178"/>
                    <a:pt x="131" y="145"/>
                    <a:pt x="159" y="102"/>
                  </a:cubicBezTo>
                  <a:cubicBezTo>
                    <a:pt x="182" y="28"/>
                    <a:pt x="324" y="11"/>
                    <a:pt x="395" y="0"/>
                  </a:cubicBezTo>
                  <a:cubicBezTo>
                    <a:pt x="423" y="2"/>
                    <a:pt x="451" y="3"/>
                    <a:pt x="479" y="6"/>
                  </a:cubicBezTo>
                  <a:cubicBezTo>
                    <a:pt x="532" y="12"/>
                    <a:pt x="599" y="56"/>
                    <a:pt x="658" y="70"/>
                  </a:cubicBezTo>
                  <a:cubicBezTo>
                    <a:pt x="689" y="122"/>
                    <a:pt x="727" y="163"/>
                    <a:pt x="754" y="218"/>
                  </a:cubicBezTo>
                  <a:cubicBezTo>
                    <a:pt x="787" y="285"/>
                    <a:pt x="790" y="361"/>
                    <a:pt x="818" y="429"/>
                  </a:cubicBezTo>
                  <a:cubicBezTo>
                    <a:pt x="832" y="531"/>
                    <a:pt x="825" y="693"/>
                    <a:pt x="760" y="787"/>
                  </a:cubicBezTo>
                  <a:cubicBezTo>
                    <a:pt x="752" y="814"/>
                    <a:pt x="739" y="824"/>
                    <a:pt x="722" y="845"/>
                  </a:cubicBezTo>
                  <a:cubicBezTo>
                    <a:pt x="685" y="890"/>
                    <a:pt x="671" y="917"/>
                    <a:pt x="613" y="928"/>
                  </a:cubicBezTo>
                  <a:cubicBezTo>
                    <a:pt x="577" y="952"/>
                    <a:pt x="571" y="964"/>
                    <a:pt x="530" y="954"/>
                  </a:cubicBezTo>
                  <a:close/>
                </a:path>
              </a:pathLst>
            </a:custGeom>
            <a:solidFill>
              <a:srgbClr val="FFFF00"/>
            </a:solidFill>
            <a:ln w="12700">
              <a:solidFill>
                <a:schemeClr val="tx1"/>
              </a:solidFill>
              <a:round/>
              <a:headEnd/>
              <a:tailEnd/>
            </a:ln>
          </p:spPr>
          <p:txBody>
            <a:bodyPr/>
            <a:lstStyle/>
            <a:p>
              <a:pPr eaLnBrk="0" hangingPunct="0"/>
              <a:endParaRPr lang="zh-TW" altLang="en-US"/>
            </a:p>
          </p:txBody>
        </p:sp>
        <p:graphicFrame>
          <p:nvGraphicFramePr>
            <p:cNvPr id="26632" name="Object 7"/>
            <p:cNvGraphicFramePr>
              <a:graphicFrameLocks/>
            </p:cNvGraphicFramePr>
            <p:nvPr>
              <p:extLst/>
            </p:nvPr>
          </p:nvGraphicFramePr>
          <p:xfrm>
            <a:off x="4946" y="1694"/>
            <a:ext cx="233" cy="251"/>
          </p:xfrm>
          <a:graphic>
            <a:graphicData uri="http://schemas.openxmlformats.org/presentationml/2006/ole">
              <mc:AlternateContent xmlns:mc="http://schemas.openxmlformats.org/markup-compatibility/2006">
                <mc:Choice xmlns:v="urn:schemas-microsoft-com:vml" Requires="v">
                  <p:oleObj spid="_x0000_s1035034" name="方程式" r:id="rId8" imgW="164880" imgH="164880" progId="Equation.3">
                    <p:embed/>
                  </p:oleObj>
                </mc:Choice>
                <mc:Fallback>
                  <p:oleObj name="方程式" r:id="rId8" imgW="164880" imgH="164880" progId="Equation.3">
                    <p:embed/>
                    <p:pic>
                      <p:nvPicPr>
                        <p:cNvPr id="26632" name="Object 7"/>
                        <p:cNvPicPr>
                          <a:picLocks noChangeAspect="1" noChangeArrowheads="1"/>
                        </p:cNvPicPr>
                        <p:nvPr/>
                      </p:nvPicPr>
                      <p:blipFill>
                        <a:blip r:embed="rId9">
                          <a:extLst>
                            <a:ext uri="{28A0092B-C50C-407E-A947-70E740481C1C}">
                              <a14:useLocalDpi xmlns:a14="http://schemas.microsoft.com/office/drawing/2010/main" val="0"/>
                            </a:ext>
                          </a:extLst>
                        </a:blip>
                        <a:srcRect t="-2184" r="-10918" b="-2184"/>
                        <a:stretch>
                          <a:fillRect/>
                        </a:stretch>
                      </p:blipFill>
                      <p:spPr bwMode="auto">
                        <a:xfrm>
                          <a:off x="4946" y="1694"/>
                          <a:ext cx="233" cy="251"/>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pSp>
      <p:grpSp>
        <p:nvGrpSpPr>
          <p:cNvPr id="3" name="Group 8"/>
          <p:cNvGrpSpPr>
            <a:grpSpLocks/>
          </p:cNvGrpSpPr>
          <p:nvPr/>
        </p:nvGrpSpPr>
        <p:grpSpPr bwMode="auto">
          <a:xfrm>
            <a:off x="2285870" y="5298181"/>
            <a:ext cx="366713" cy="457200"/>
            <a:chOff x="3851" y="2407"/>
            <a:chExt cx="231" cy="288"/>
          </a:xfrm>
        </p:grpSpPr>
        <p:graphicFrame>
          <p:nvGraphicFramePr>
            <p:cNvPr id="26631" name="Object 9"/>
            <p:cNvGraphicFramePr>
              <a:graphicFrameLocks noChangeAspect="1"/>
            </p:cNvGraphicFramePr>
            <p:nvPr>
              <p:extLst/>
            </p:nvPr>
          </p:nvGraphicFramePr>
          <p:xfrm>
            <a:off x="3851" y="2407"/>
            <a:ext cx="231" cy="288"/>
          </p:xfrm>
          <a:graphic>
            <a:graphicData uri="http://schemas.openxmlformats.org/presentationml/2006/ole">
              <mc:AlternateContent xmlns:mc="http://schemas.openxmlformats.org/markup-compatibility/2006">
                <mc:Choice xmlns:v="urn:schemas-microsoft-com:vml" Requires="v">
                  <p:oleObj spid="_x0000_s1035035" name="Equation" r:id="rId10" imgW="177480" imgH="228600" progId="Equation.3">
                    <p:embed/>
                  </p:oleObj>
                </mc:Choice>
                <mc:Fallback>
                  <p:oleObj name="Equation" r:id="rId10" imgW="177480" imgH="228600" progId="Equation.3">
                    <p:embed/>
                    <p:pic>
                      <p:nvPicPr>
                        <p:cNvPr id="26631" name="Object 9"/>
                        <p:cNvPicPr>
                          <a:picLocks noChangeAspect="1" noChangeArrowheads="1"/>
                        </p:cNvPicPr>
                        <p:nvPr/>
                      </p:nvPicPr>
                      <p:blipFill>
                        <a:blip r:embed="rId11">
                          <a:extLst>
                            <a:ext uri="{28A0092B-C50C-407E-A947-70E740481C1C}">
                              <a14:useLocalDpi xmlns:a14="http://schemas.microsoft.com/office/drawing/2010/main" val="0"/>
                            </a:ext>
                          </a:extLst>
                        </a:blip>
                        <a:srcRect r="-3111"/>
                        <a:stretch>
                          <a:fillRect/>
                        </a:stretch>
                      </p:blipFill>
                      <p:spPr bwMode="auto">
                        <a:xfrm>
                          <a:off x="3851" y="2407"/>
                          <a:ext cx="231" cy="288"/>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sp>
          <p:nvSpPr>
            <p:cNvPr id="26644" name="Oval 10"/>
            <p:cNvSpPr>
              <a:spLocks noChangeArrowheads="1"/>
            </p:cNvSpPr>
            <p:nvPr/>
          </p:nvSpPr>
          <p:spPr bwMode="auto">
            <a:xfrm>
              <a:off x="3984" y="2450"/>
              <a:ext cx="68" cy="68"/>
            </a:xfrm>
            <a:prstGeom prst="ellipse">
              <a:avLst/>
            </a:prstGeom>
            <a:solidFill>
              <a:srgbClr val="0000CC"/>
            </a:solidFill>
            <a:ln w="12700">
              <a:solidFill>
                <a:srgbClr val="0000CC"/>
              </a:solidFill>
              <a:round/>
              <a:headEnd/>
              <a:tailEnd/>
            </a:ln>
          </p:spPr>
          <p:txBody>
            <a:bodyPr wrap="none" anchor="ctr"/>
            <a:lstStyle/>
            <a:p>
              <a:pPr eaLnBrk="0" hangingPunct="0"/>
              <a:endParaRPr lang="zh-TW" altLang="en-US"/>
            </a:p>
          </p:txBody>
        </p:sp>
      </p:grpSp>
      <p:grpSp>
        <p:nvGrpSpPr>
          <p:cNvPr id="4" name="Group 11"/>
          <p:cNvGrpSpPr>
            <a:grpSpLocks/>
          </p:cNvGrpSpPr>
          <p:nvPr/>
        </p:nvGrpSpPr>
        <p:grpSpPr bwMode="auto">
          <a:xfrm>
            <a:off x="3431704" y="5411771"/>
            <a:ext cx="396876" cy="541338"/>
            <a:chOff x="5313" y="2457"/>
            <a:chExt cx="250" cy="341"/>
          </a:xfrm>
        </p:grpSpPr>
        <p:graphicFrame>
          <p:nvGraphicFramePr>
            <p:cNvPr id="26630" name="Object 12"/>
            <p:cNvGraphicFramePr>
              <a:graphicFrameLocks noChangeAspect="1"/>
            </p:cNvGraphicFramePr>
            <p:nvPr>
              <p:extLst/>
            </p:nvPr>
          </p:nvGraphicFramePr>
          <p:xfrm>
            <a:off x="5349" y="2457"/>
            <a:ext cx="214" cy="288"/>
          </p:xfrm>
          <a:graphic>
            <a:graphicData uri="http://schemas.openxmlformats.org/presentationml/2006/ole">
              <mc:AlternateContent xmlns:mc="http://schemas.openxmlformats.org/markup-compatibility/2006">
                <mc:Choice xmlns:v="urn:schemas-microsoft-com:vml" Requires="v">
                  <p:oleObj spid="_x0000_s1035036" name="方程式" r:id="rId12" imgW="164880" imgH="228600" progId="Equation.3">
                    <p:embed/>
                  </p:oleObj>
                </mc:Choice>
                <mc:Fallback>
                  <p:oleObj name="方程式" r:id="rId12" imgW="164880" imgH="228600" progId="Equation.3">
                    <p:embed/>
                    <p:pic>
                      <p:nvPicPr>
                        <p:cNvPr id="26630" name="Object 12"/>
                        <p:cNvPicPr>
                          <a:picLocks noChangeAspect="1" noChangeArrowheads="1"/>
                        </p:cNvPicPr>
                        <p:nvPr/>
                      </p:nvPicPr>
                      <p:blipFill>
                        <a:blip r:embed="rId13"/>
                        <a:srcRect r="-3111"/>
                        <a:stretch>
                          <a:fillRect/>
                        </a:stretch>
                      </p:blipFill>
                      <p:spPr bwMode="auto">
                        <a:xfrm>
                          <a:off x="5349" y="2457"/>
                          <a:ext cx="214" cy="288"/>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sp>
          <p:nvSpPr>
            <p:cNvPr id="26643" name="Oval 13"/>
            <p:cNvSpPr>
              <a:spLocks noChangeArrowheads="1"/>
            </p:cNvSpPr>
            <p:nvPr/>
          </p:nvSpPr>
          <p:spPr bwMode="auto">
            <a:xfrm>
              <a:off x="5313" y="2730"/>
              <a:ext cx="68" cy="68"/>
            </a:xfrm>
            <a:prstGeom prst="ellipse">
              <a:avLst/>
            </a:prstGeom>
            <a:solidFill>
              <a:srgbClr val="C00000"/>
            </a:solidFill>
            <a:ln w="12700">
              <a:solidFill>
                <a:srgbClr val="C00000"/>
              </a:solidFill>
              <a:round/>
              <a:headEnd/>
              <a:tailEnd/>
            </a:ln>
          </p:spPr>
          <p:txBody>
            <a:bodyPr wrap="none" anchor="ctr"/>
            <a:lstStyle/>
            <a:p>
              <a:pPr eaLnBrk="0" hangingPunct="0"/>
              <a:endParaRPr lang="zh-TW" altLang="en-US"/>
            </a:p>
          </p:txBody>
        </p:sp>
      </p:grpSp>
      <p:grpSp>
        <p:nvGrpSpPr>
          <p:cNvPr id="5" name="Group 14"/>
          <p:cNvGrpSpPr>
            <a:grpSpLocks/>
          </p:cNvGrpSpPr>
          <p:nvPr/>
        </p:nvGrpSpPr>
        <p:grpSpPr bwMode="auto">
          <a:xfrm>
            <a:off x="3503713" y="4979723"/>
            <a:ext cx="471489" cy="457200"/>
            <a:chOff x="5184" y="1397"/>
            <a:chExt cx="297" cy="288"/>
          </a:xfrm>
        </p:grpSpPr>
        <p:graphicFrame>
          <p:nvGraphicFramePr>
            <p:cNvPr id="26629" name="Object 15"/>
            <p:cNvGraphicFramePr>
              <a:graphicFrameLocks noChangeAspect="1"/>
            </p:cNvGraphicFramePr>
            <p:nvPr>
              <p:extLst/>
            </p:nvPr>
          </p:nvGraphicFramePr>
          <p:xfrm>
            <a:off x="5251" y="1397"/>
            <a:ext cx="230" cy="288"/>
          </p:xfrm>
          <a:graphic>
            <a:graphicData uri="http://schemas.openxmlformats.org/presentationml/2006/ole">
              <mc:AlternateContent xmlns:mc="http://schemas.openxmlformats.org/markup-compatibility/2006">
                <mc:Choice xmlns:v="urn:schemas-microsoft-com:vml" Requires="v">
                  <p:oleObj spid="_x0000_s1035037" name="Equation" r:id="rId14" imgW="177480" imgH="228600" progId="Equation.3">
                    <p:embed/>
                  </p:oleObj>
                </mc:Choice>
                <mc:Fallback>
                  <p:oleObj name="Equation" r:id="rId14" imgW="177480" imgH="228600" progId="Equation.3">
                    <p:embed/>
                    <p:pic>
                      <p:nvPicPr>
                        <p:cNvPr id="26629" name="Object 15"/>
                        <p:cNvPicPr>
                          <a:picLocks noChangeAspect="1" noChangeArrowheads="1"/>
                        </p:cNvPicPr>
                        <p:nvPr/>
                      </p:nvPicPr>
                      <p:blipFill>
                        <a:blip r:embed="rId15">
                          <a:extLst>
                            <a:ext uri="{28A0092B-C50C-407E-A947-70E740481C1C}">
                              <a14:useLocalDpi xmlns:a14="http://schemas.microsoft.com/office/drawing/2010/main" val="0"/>
                            </a:ext>
                          </a:extLst>
                        </a:blip>
                        <a:srcRect r="-3111"/>
                        <a:stretch>
                          <a:fillRect/>
                        </a:stretch>
                      </p:blipFill>
                      <p:spPr bwMode="auto">
                        <a:xfrm>
                          <a:off x="5251" y="1397"/>
                          <a:ext cx="230" cy="288"/>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sp>
          <p:nvSpPr>
            <p:cNvPr id="26642" name="Oval 16"/>
            <p:cNvSpPr>
              <a:spLocks noChangeArrowheads="1"/>
            </p:cNvSpPr>
            <p:nvPr/>
          </p:nvSpPr>
          <p:spPr bwMode="auto">
            <a:xfrm>
              <a:off x="5184" y="1552"/>
              <a:ext cx="68" cy="68"/>
            </a:xfrm>
            <a:prstGeom prst="ellipse">
              <a:avLst/>
            </a:prstGeom>
            <a:solidFill>
              <a:srgbClr val="C00000"/>
            </a:solidFill>
            <a:ln w="12700">
              <a:solidFill>
                <a:srgbClr val="C00000"/>
              </a:solidFill>
              <a:round/>
              <a:headEnd/>
              <a:tailEnd/>
            </a:ln>
          </p:spPr>
          <p:txBody>
            <a:bodyPr wrap="none" anchor="ctr"/>
            <a:lstStyle/>
            <a:p>
              <a:pPr eaLnBrk="0" hangingPunct="0"/>
              <a:endParaRPr lang="zh-TW" altLang="en-US"/>
            </a:p>
          </p:txBody>
        </p:sp>
      </p:grpSp>
      <p:sp>
        <p:nvSpPr>
          <p:cNvPr id="8" name="投影片編號版面配置區 7"/>
          <p:cNvSpPr>
            <a:spLocks noGrp="1"/>
          </p:cNvSpPr>
          <p:nvPr>
            <p:ph type="sldNum" sz="quarter" idx="10"/>
          </p:nvPr>
        </p:nvSpPr>
        <p:spPr/>
        <p:txBody>
          <a:bodyPr/>
          <a:lstStyle/>
          <a:p>
            <a:pPr>
              <a:defRPr/>
            </a:pPr>
            <a:fld id="{F4C3976D-8D47-445A-BD61-2F2C1E2596C6}" type="slidenum">
              <a:rPr lang="en-US" altLang="zh-TW" smtClean="0"/>
              <a:pPr>
                <a:defRPr/>
              </a:pPr>
              <a:t>29</a:t>
            </a:fld>
            <a:endParaRPr lang="en-US" altLang="zh-TW" dirty="0"/>
          </a:p>
        </p:txBody>
      </p:sp>
      <p:sp>
        <p:nvSpPr>
          <p:cNvPr id="22" name="Text Box 3"/>
          <p:cNvSpPr txBox="1">
            <a:spLocks noChangeArrowheads="1"/>
          </p:cNvSpPr>
          <p:nvPr/>
        </p:nvSpPr>
        <p:spPr bwMode="auto">
          <a:xfrm>
            <a:off x="7002518" y="5597910"/>
            <a:ext cx="3937296" cy="430887"/>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solidFill>
                  <a:srgbClr val="0000CC"/>
                </a:solidFill>
              </a:rPr>
              <a:t>Method of fundamental solutions</a:t>
            </a:r>
            <a:endParaRPr lang="en-US" altLang="zh-TW" sz="2200" i="1" dirty="0">
              <a:solidFill>
                <a:srgbClr val="0000CC"/>
              </a:solidFill>
            </a:endParaRPr>
          </a:p>
        </p:txBody>
      </p:sp>
      <p:sp>
        <p:nvSpPr>
          <p:cNvPr id="25" name="Text Box 3"/>
          <p:cNvSpPr txBox="1">
            <a:spLocks noChangeArrowheads="1"/>
          </p:cNvSpPr>
          <p:nvPr/>
        </p:nvSpPr>
        <p:spPr bwMode="auto">
          <a:xfrm>
            <a:off x="34792" y="660615"/>
            <a:ext cx="5673529" cy="830997"/>
          </a:xfrm>
          <a:prstGeom prst="rect">
            <a:avLst/>
          </a:prstGeom>
          <a:noFill/>
          <a:ln>
            <a:noFill/>
          </a:ln>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Green’s functions in </a:t>
            </a:r>
            <a:r>
              <a:rPr lang="en-US" altLang="zh-TW" b="1" dirty="0">
                <a:solidFill>
                  <a:srgbClr val="0000CC"/>
                </a:solidFill>
              </a:rPr>
              <a:t>bounded regions </a:t>
            </a:r>
            <a:r>
              <a:rPr lang="en-US" altLang="zh-TW" dirty="0"/>
              <a:t>with Dirichlet/Neumann BCs,   e.g. </a:t>
            </a:r>
            <a:endParaRPr lang="en-US" altLang="zh-TW" i="1" dirty="0"/>
          </a:p>
        </p:txBody>
      </p:sp>
      <p:sp>
        <p:nvSpPr>
          <p:cNvPr id="26" name="Text Box 3"/>
          <p:cNvSpPr txBox="1">
            <a:spLocks noChangeArrowheads="1"/>
          </p:cNvSpPr>
          <p:nvPr/>
        </p:nvSpPr>
        <p:spPr bwMode="auto">
          <a:xfrm>
            <a:off x="119336" y="2564904"/>
            <a:ext cx="5797530" cy="2308324"/>
          </a:xfrm>
          <a:prstGeom prst="rect">
            <a:avLst/>
          </a:prstGeom>
          <a:noFill/>
          <a:ln>
            <a:noFill/>
          </a:ln>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80975" indent="-180975">
              <a:buSzPct val="120000"/>
              <a:buFont typeface="Arial" panose="020B0604020202020204" pitchFamily="34" charset="0"/>
              <a:buChar char="•"/>
            </a:pPr>
            <a:r>
              <a:rPr lang="en-US" altLang="zh-TW" u="sng" dirty="0">
                <a:solidFill>
                  <a:srgbClr val="C00000"/>
                </a:solidFill>
              </a:rPr>
              <a:t>Basic idea</a:t>
            </a:r>
            <a:r>
              <a:rPr lang="en-US" altLang="zh-TW" dirty="0"/>
              <a:t>: Superimpose several </a:t>
            </a:r>
            <a:r>
              <a:rPr lang="en-US" altLang="zh-TW" b="1" dirty="0">
                <a:solidFill>
                  <a:srgbClr val="006600"/>
                </a:solidFill>
              </a:rPr>
              <a:t>free space Green functions </a:t>
            </a:r>
            <a:r>
              <a:rPr lang="en-US" altLang="zh-TW" dirty="0"/>
              <a:t>with suitable choices of </a:t>
            </a:r>
            <a:r>
              <a:rPr lang="en-US" altLang="zh-TW" b="1" dirty="0">
                <a:solidFill>
                  <a:srgbClr val="C00000"/>
                </a:solidFill>
              </a:rPr>
              <a:t>strengths</a:t>
            </a:r>
            <a:r>
              <a:rPr lang="en-US" altLang="zh-TW" dirty="0"/>
              <a:t> and </a:t>
            </a:r>
            <a:r>
              <a:rPr lang="en-US" altLang="zh-TW" b="1" dirty="0">
                <a:solidFill>
                  <a:srgbClr val="C00000"/>
                </a:solidFill>
              </a:rPr>
              <a:t>locations</a:t>
            </a:r>
            <a:r>
              <a:rPr lang="en-US" altLang="zh-TW" dirty="0"/>
              <a:t> of singular points together with any </a:t>
            </a:r>
            <a:r>
              <a:rPr lang="en-US" altLang="zh-TW" dirty="0">
                <a:solidFill>
                  <a:srgbClr val="0000CC"/>
                </a:solidFill>
              </a:rPr>
              <a:t>homogeneous solution of PDE</a:t>
            </a:r>
            <a:r>
              <a:rPr lang="en-US" altLang="zh-TW" dirty="0"/>
              <a:t>, so that the specified BC’s are satisfied.</a:t>
            </a:r>
            <a:endParaRPr lang="en-US" altLang="zh-TW" i="1" dirty="0"/>
          </a:p>
        </p:txBody>
      </p:sp>
      <p:cxnSp>
        <p:nvCxnSpPr>
          <p:cNvPr id="10" name="直線接點 9"/>
          <p:cNvCxnSpPr/>
          <p:nvPr/>
        </p:nvCxnSpPr>
        <p:spPr bwMode="auto">
          <a:xfrm>
            <a:off x="6111552" y="3489066"/>
            <a:ext cx="60480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aphicFrame>
        <p:nvGraphicFramePr>
          <p:cNvPr id="498707" name="Object 19"/>
          <p:cNvGraphicFramePr>
            <a:graphicFrameLocks noChangeAspect="1"/>
          </p:cNvGraphicFramePr>
          <p:nvPr>
            <p:extLst>
              <p:ext uri="{D42A27DB-BD31-4B8C-83A1-F6EECF244321}">
                <p14:modId xmlns:p14="http://schemas.microsoft.com/office/powerpoint/2010/main" val="1809680685"/>
              </p:ext>
            </p:extLst>
          </p:nvPr>
        </p:nvGraphicFramePr>
        <p:xfrm>
          <a:off x="6111552" y="4196704"/>
          <a:ext cx="5994000" cy="888480"/>
        </p:xfrm>
        <a:graphic>
          <a:graphicData uri="http://schemas.openxmlformats.org/presentationml/2006/ole">
            <mc:AlternateContent xmlns:mc="http://schemas.openxmlformats.org/markup-compatibility/2006">
              <mc:Choice xmlns:v="urn:schemas-microsoft-com:vml" Requires="v">
                <p:oleObj spid="_x0000_s1035038" name="方程式" r:id="rId16" imgW="2997000" imgH="444240" progId="Equation.3">
                  <p:embed/>
                </p:oleObj>
              </mc:Choice>
              <mc:Fallback>
                <p:oleObj name="方程式" r:id="rId16" imgW="2997000" imgH="444240" progId="Equation.3">
                  <p:embed/>
                  <p:pic>
                    <p:nvPicPr>
                      <p:cNvPr id="498707" name="Object 19"/>
                      <p:cNvPicPr>
                        <a:picLocks noChangeAspect="1" noChangeArrowheads="1"/>
                      </p:cNvPicPr>
                      <p:nvPr/>
                    </p:nvPicPr>
                    <p:blipFill>
                      <a:blip r:embed="rId17"/>
                      <a:srcRect r="-3149"/>
                      <a:stretch>
                        <a:fillRect/>
                      </a:stretch>
                    </p:blipFill>
                    <p:spPr bwMode="auto">
                      <a:xfrm>
                        <a:off x="6111552" y="4196704"/>
                        <a:ext cx="5994000" cy="888480"/>
                      </a:xfrm>
                      <a:prstGeom prst="rect">
                        <a:avLst/>
                      </a:prstGeom>
                      <a:noFill/>
                    </p:spPr>
                  </p:pic>
                </p:oleObj>
              </mc:Fallback>
            </mc:AlternateContent>
          </a:graphicData>
        </a:graphic>
      </p:graphicFrame>
      <p:grpSp>
        <p:nvGrpSpPr>
          <p:cNvPr id="33" name="Group 17"/>
          <p:cNvGrpSpPr>
            <a:grpSpLocks/>
          </p:cNvGrpSpPr>
          <p:nvPr/>
        </p:nvGrpSpPr>
        <p:grpSpPr bwMode="auto">
          <a:xfrm>
            <a:off x="1084042" y="5051732"/>
            <a:ext cx="925512" cy="493713"/>
            <a:chOff x="3750" y="1369"/>
            <a:chExt cx="583" cy="311"/>
          </a:xfrm>
        </p:grpSpPr>
        <p:graphicFrame>
          <p:nvGraphicFramePr>
            <p:cNvPr id="34" name="Object 18"/>
            <p:cNvGraphicFramePr>
              <a:graphicFrameLocks noChangeAspect="1"/>
            </p:cNvGraphicFramePr>
            <p:nvPr>
              <p:extLst/>
            </p:nvPr>
          </p:nvGraphicFramePr>
          <p:xfrm>
            <a:off x="3750" y="1369"/>
            <a:ext cx="354" cy="266"/>
          </p:xfrm>
          <a:graphic>
            <a:graphicData uri="http://schemas.openxmlformats.org/presentationml/2006/ole">
              <mc:AlternateContent xmlns:mc="http://schemas.openxmlformats.org/markup-compatibility/2006">
                <mc:Choice xmlns:v="urn:schemas-microsoft-com:vml" Requires="v">
                  <p:oleObj spid="_x0000_s1035039" name="Equation" r:id="rId18" imgW="228600" imgH="177480" progId="Equation.3">
                    <p:embed/>
                  </p:oleObj>
                </mc:Choice>
                <mc:Fallback>
                  <p:oleObj name="Equation" r:id="rId18" imgW="228600" imgH="177480" progId="Equation.3">
                    <p:embed/>
                    <p:pic>
                      <p:nvPicPr>
                        <p:cNvPr id="34" name="Object 18"/>
                        <p:cNvPicPr>
                          <a:picLocks noChangeAspect="1" noChangeArrowheads="1"/>
                        </p:cNvPicPr>
                        <p:nvPr/>
                      </p:nvPicPr>
                      <p:blipFill>
                        <a:blip r:embed="rId19">
                          <a:extLst>
                            <a:ext uri="{28A0092B-C50C-407E-A947-70E740481C1C}">
                              <a14:useLocalDpi xmlns:a14="http://schemas.microsoft.com/office/drawing/2010/main" val="0"/>
                            </a:ext>
                          </a:extLst>
                        </a:blip>
                        <a:srcRect t="-3149" r="-9860" b="-3149"/>
                        <a:stretch>
                          <a:fillRect/>
                        </a:stretch>
                      </p:blipFill>
                      <p:spPr bwMode="auto">
                        <a:xfrm>
                          <a:off x="3750" y="1369"/>
                          <a:ext cx="354" cy="266"/>
                        </a:xfrm>
                        <a:prstGeom prst="rect">
                          <a:avLst/>
                        </a:prstGeom>
                        <a:noFill/>
                      </p:spPr>
                    </p:pic>
                  </p:oleObj>
                </mc:Fallback>
              </mc:AlternateContent>
            </a:graphicData>
          </a:graphic>
        </p:graphicFrame>
        <p:cxnSp>
          <p:nvCxnSpPr>
            <p:cNvPr id="35" name="AutoShape 19"/>
            <p:cNvCxnSpPr>
              <a:cxnSpLocks noChangeShapeType="1"/>
            </p:cNvCxnSpPr>
            <p:nvPr/>
          </p:nvCxnSpPr>
          <p:spPr bwMode="auto">
            <a:xfrm>
              <a:off x="4089" y="1484"/>
              <a:ext cx="244" cy="196"/>
            </a:xfrm>
            <a:prstGeom prst="curvedConnector3">
              <a:avLst>
                <a:gd name="adj1" fmla="val 50000"/>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grpSp>
      <p:sp>
        <p:nvSpPr>
          <p:cNvPr id="36" name="Text Box 3"/>
          <p:cNvSpPr txBox="1">
            <a:spLocks noChangeArrowheads="1"/>
          </p:cNvSpPr>
          <p:nvPr/>
        </p:nvSpPr>
        <p:spPr bwMode="auto">
          <a:xfrm>
            <a:off x="6176981" y="3688308"/>
            <a:ext cx="1499128" cy="461665"/>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In general,</a:t>
            </a:r>
            <a:endParaRPr lang="en-US" altLang="zh-TW" i="1" dirty="0"/>
          </a:p>
        </p:txBody>
      </p:sp>
      <p:cxnSp>
        <p:nvCxnSpPr>
          <p:cNvPr id="14" name="直線接點 13"/>
          <p:cNvCxnSpPr/>
          <p:nvPr/>
        </p:nvCxnSpPr>
        <p:spPr bwMode="auto">
          <a:xfrm>
            <a:off x="6111552" y="5289534"/>
            <a:ext cx="6048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38" name="Text Box 3"/>
          <p:cNvSpPr txBox="1">
            <a:spLocks noChangeArrowheads="1"/>
          </p:cNvSpPr>
          <p:nvPr/>
        </p:nvSpPr>
        <p:spPr bwMode="auto">
          <a:xfrm>
            <a:off x="6096000" y="5246250"/>
            <a:ext cx="2480166" cy="430887"/>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t>recent development:</a:t>
            </a:r>
            <a:endParaRPr lang="en-US" altLang="zh-TW" sz="2200" i="1" dirty="0"/>
          </a:p>
        </p:txBody>
      </p:sp>
      <p:sp>
        <p:nvSpPr>
          <p:cNvPr id="39" name="Text Box 3"/>
          <p:cNvSpPr txBox="1">
            <a:spLocks noChangeArrowheads="1"/>
          </p:cNvSpPr>
          <p:nvPr/>
        </p:nvSpPr>
        <p:spPr bwMode="auto">
          <a:xfrm>
            <a:off x="7002515" y="5950441"/>
            <a:ext cx="2419252" cy="430887"/>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solidFill>
                  <a:srgbClr val="C00000"/>
                </a:solidFill>
              </a:rPr>
              <a:t>(numerical method)</a:t>
            </a:r>
            <a:endParaRPr lang="en-US" altLang="zh-TW" sz="2200" i="1" dirty="0">
              <a:solidFill>
                <a:srgbClr val="C00000"/>
              </a:solidFill>
            </a:endParaRPr>
          </a:p>
        </p:txBody>
      </p:sp>
      <p:sp>
        <p:nvSpPr>
          <p:cNvPr id="41" name="AutoShape 19"/>
          <p:cNvSpPr>
            <a:spLocks noChangeArrowheads="1"/>
          </p:cNvSpPr>
          <p:nvPr/>
        </p:nvSpPr>
        <p:spPr bwMode="auto">
          <a:xfrm>
            <a:off x="6240016" y="836712"/>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40" name="Text Box 3"/>
          <p:cNvSpPr txBox="1">
            <a:spLocks noChangeArrowheads="1"/>
          </p:cNvSpPr>
          <p:nvPr/>
        </p:nvSpPr>
        <p:spPr bwMode="auto">
          <a:xfrm>
            <a:off x="6346799" y="2425723"/>
            <a:ext cx="3026791" cy="400110"/>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solidFill>
                  <a:srgbClr val="0000CC"/>
                </a:solidFill>
              </a:rPr>
              <a:t>(satisfy PDE automatically)</a:t>
            </a:r>
            <a:endParaRPr lang="en-US" altLang="zh-TW" sz="2000" i="1" dirty="0">
              <a:solidFill>
                <a:srgbClr val="0000CC"/>
              </a:solidFill>
            </a:endParaRPr>
          </a:p>
        </p:txBody>
      </p:sp>
      <p:sp>
        <p:nvSpPr>
          <p:cNvPr id="12" name="文字方塊 11"/>
          <p:cNvSpPr txBox="1"/>
          <p:nvPr/>
        </p:nvSpPr>
        <p:spPr>
          <a:xfrm>
            <a:off x="7235346" y="1712796"/>
            <a:ext cx="1844256" cy="646331"/>
          </a:xfrm>
          <a:prstGeom prst="rect">
            <a:avLst/>
          </a:prstGeom>
          <a:noFill/>
        </p:spPr>
        <p:txBody>
          <a:bodyPr wrap="square" rtlCol="0">
            <a:spAutoFit/>
          </a:bodyPr>
          <a:lstStyle/>
          <a:p>
            <a:pPr algn="ctr"/>
            <a:r>
              <a:rPr lang="en-US" altLang="zh-TW" sz="1800" dirty="0">
                <a:solidFill>
                  <a:srgbClr val="0000CC"/>
                </a:solidFill>
              </a:rPr>
              <a:t>as if in unbounded region</a:t>
            </a:r>
            <a:endParaRPr lang="zh-TW" altLang="en-US" sz="1800" dirty="0">
              <a:solidFill>
                <a:srgbClr val="0000CC"/>
              </a:solidFill>
            </a:endParaRPr>
          </a:p>
        </p:txBody>
      </p:sp>
      <p:grpSp>
        <p:nvGrpSpPr>
          <p:cNvPr id="13" name="群組 12"/>
          <p:cNvGrpSpPr/>
          <p:nvPr/>
        </p:nvGrpSpPr>
        <p:grpSpPr>
          <a:xfrm>
            <a:off x="9624392" y="1711055"/>
            <a:ext cx="2592288" cy="646331"/>
            <a:chOff x="4337390" y="4565394"/>
            <a:chExt cx="2592288" cy="646331"/>
          </a:xfrm>
        </p:grpSpPr>
        <p:sp>
          <p:nvSpPr>
            <p:cNvPr id="42" name="文字方塊 41"/>
            <p:cNvSpPr txBox="1"/>
            <p:nvPr/>
          </p:nvSpPr>
          <p:spPr>
            <a:xfrm>
              <a:off x="4337390" y="4565394"/>
              <a:ext cx="2592288" cy="646331"/>
            </a:xfrm>
            <a:prstGeom prst="rect">
              <a:avLst/>
            </a:prstGeom>
            <a:noFill/>
          </p:spPr>
          <p:txBody>
            <a:bodyPr wrap="square" rtlCol="0">
              <a:spAutoFit/>
            </a:bodyPr>
            <a:lstStyle/>
            <a:p>
              <a:r>
                <a:rPr lang="en-US" altLang="zh-TW" sz="1800" dirty="0">
                  <a:solidFill>
                    <a:srgbClr val="C00000"/>
                  </a:solidFill>
                </a:rPr>
                <a:t>corrections to satisfy BC;</a:t>
              </a:r>
            </a:p>
            <a:p>
              <a:r>
                <a:rPr lang="en-US" altLang="zh-TW" sz="1800" dirty="0">
                  <a:solidFill>
                    <a:srgbClr val="C00000"/>
                  </a:solidFill>
                </a:rPr>
                <a:t>      outside domain </a:t>
              </a:r>
              <a:r>
                <a:rPr lang="en-US" altLang="zh-TW" sz="1800" i="1" dirty="0">
                  <a:solidFill>
                    <a:srgbClr val="C00000"/>
                  </a:solidFill>
                </a:rPr>
                <a:t>D</a:t>
              </a:r>
              <a:endParaRPr lang="zh-TW" altLang="en-US" sz="1800" i="1" dirty="0">
                <a:solidFill>
                  <a:srgbClr val="C00000"/>
                </a:solidFill>
              </a:endParaRPr>
            </a:p>
          </p:txBody>
        </p:sp>
        <p:graphicFrame>
          <p:nvGraphicFramePr>
            <p:cNvPr id="43" name="物件 42"/>
            <p:cNvGraphicFramePr>
              <a:graphicFrameLocks noChangeAspect="1"/>
            </p:cNvGraphicFramePr>
            <p:nvPr>
              <p:extLst>
                <p:ext uri="{D42A27DB-BD31-4B8C-83A1-F6EECF244321}">
                  <p14:modId xmlns:p14="http://schemas.microsoft.com/office/powerpoint/2010/main" val="3969628417"/>
                </p:ext>
              </p:extLst>
            </p:nvPr>
          </p:nvGraphicFramePr>
          <p:xfrm>
            <a:off x="4409398" y="4805239"/>
            <a:ext cx="292842" cy="397980"/>
          </p:xfrm>
          <a:graphic>
            <a:graphicData uri="http://schemas.openxmlformats.org/presentationml/2006/ole">
              <mc:AlternateContent xmlns:mc="http://schemas.openxmlformats.org/markup-compatibility/2006">
                <mc:Choice xmlns:v="urn:schemas-microsoft-com:vml" Requires="v">
                  <p:oleObj spid="_x0000_s1035040" name="Equation" r:id="rId20" imgW="177480" imgH="241200" progId="Equation.DSMT4">
                    <p:embed/>
                  </p:oleObj>
                </mc:Choice>
                <mc:Fallback>
                  <p:oleObj name="Equation" r:id="rId20" imgW="177480" imgH="241200" progId="Equation.DSMT4">
                    <p:embed/>
                    <p:pic>
                      <p:nvPicPr>
                        <p:cNvPr id="43" name="物件 42"/>
                        <p:cNvPicPr>
                          <a:picLocks noChangeAspect="1" noChangeArrowheads="1"/>
                        </p:cNvPicPr>
                        <p:nvPr/>
                      </p:nvPicPr>
                      <p:blipFill>
                        <a:blip r:embed="rId21"/>
                        <a:srcRect r="-3026"/>
                        <a:stretch>
                          <a:fillRect/>
                        </a:stretch>
                      </p:blipFill>
                      <p:spPr bwMode="auto">
                        <a:xfrm>
                          <a:off x="4409398" y="4805239"/>
                          <a:ext cx="292842" cy="397980"/>
                        </a:xfrm>
                        <a:prstGeom prst="rect">
                          <a:avLst/>
                        </a:prstGeom>
                        <a:noFill/>
                        <a:ln>
                          <a:noFill/>
                        </a:ln>
                        <a:extLst/>
                      </p:spPr>
                    </p:pic>
                  </p:oleObj>
                </mc:Fallback>
              </mc:AlternateContent>
            </a:graphicData>
          </a:graphic>
        </p:graphicFrame>
      </p:grpSp>
      <p:sp>
        <p:nvSpPr>
          <p:cNvPr id="44" name="Line 11">
            <a:extLst>
              <a:ext uri="{FF2B5EF4-FFF2-40B4-BE49-F238E27FC236}">
                <a16:creationId xmlns:a16="http://schemas.microsoft.com/office/drawing/2014/main" id="{44FDF8EC-B309-4F71-BB7D-3A9E02DFD9F1}"/>
              </a:ext>
            </a:extLst>
          </p:cNvPr>
          <p:cNvSpPr>
            <a:spLocks noChangeShapeType="1"/>
          </p:cNvSpPr>
          <p:nvPr/>
        </p:nvSpPr>
        <p:spPr bwMode="auto">
          <a:xfrm>
            <a:off x="6095996" y="728931"/>
            <a:ext cx="0" cy="5940429"/>
          </a:xfrm>
          <a:prstGeom prst="line">
            <a:avLst/>
          </a:prstGeom>
          <a:noFill/>
          <a:ln w="12700">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6" name="物件 5"/>
          <p:cNvGraphicFramePr>
            <a:graphicFrameLocks noChangeAspect="1"/>
          </p:cNvGraphicFramePr>
          <p:nvPr>
            <p:extLst>
              <p:ext uri="{D42A27DB-BD31-4B8C-83A1-F6EECF244321}">
                <p14:modId xmlns:p14="http://schemas.microsoft.com/office/powerpoint/2010/main" val="4090436238"/>
              </p:ext>
            </p:extLst>
          </p:nvPr>
        </p:nvGraphicFramePr>
        <p:xfrm>
          <a:off x="8904312" y="1078680"/>
          <a:ext cx="2948940" cy="736848"/>
        </p:xfrm>
        <a:graphic>
          <a:graphicData uri="http://schemas.openxmlformats.org/presentationml/2006/ole">
            <mc:AlternateContent xmlns:mc="http://schemas.openxmlformats.org/markup-compatibility/2006">
              <mc:Choice xmlns:v="urn:schemas-microsoft-com:vml" Requires="v">
                <p:oleObj spid="_x0000_s1035041" name="Equation" r:id="rId22" imgW="1371600" imgH="342720" progId="Equation.DSMT4">
                  <p:embed/>
                </p:oleObj>
              </mc:Choice>
              <mc:Fallback>
                <p:oleObj name="Equation" r:id="rId22" imgW="1371600" imgH="342720" progId="Equation.DSMT4">
                  <p:embed/>
                  <p:pic>
                    <p:nvPicPr>
                      <p:cNvPr id="6" name="物件 5"/>
                      <p:cNvPicPr>
                        <a:picLocks noChangeAspect="1" noChangeArrowheads="1"/>
                      </p:cNvPicPr>
                      <p:nvPr/>
                    </p:nvPicPr>
                    <p:blipFill>
                      <a:blip r:embed="rId23"/>
                      <a:srcRect r="-3026"/>
                      <a:stretch>
                        <a:fillRect/>
                      </a:stretch>
                    </p:blipFill>
                    <p:spPr bwMode="auto">
                      <a:xfrm>
                        <a:off x="8904312" y="1078680"/>
                        <a:ext cx="2948940" cy="736848"/>
                      </a:xfrm>
                      <a:prstGeom prst="rect">
                        <a:avLst/>
                      </a:prstGeom>
                      <a:solidFill>
                        <a:srgbClr val="FFFF00"/>
                      </a:solidFill>
                      <a:ln>
                        <a:noFill/>
                      </a:ln>
                      <a:extLst/>
                    </p:spPr>
                  </p:pic>
                </p:oleObj>
              </mc:Fallback>
            </mc:AlternateContent>
          </a:graphicData>
        </a:graphic>
      </p:graphicFrame>
      <p:sp>
        <p:nvSpPr>
          <p:cNvPr id="498708" name="Line 20"/>
          <p:cNvSpPr>
            <a:spLocks noChangeShapeType="1"/>
          </p:cNvSpPr>
          <p:nvPr/>
        </p:nvSpPr>
        <p:spPr bwMode="auto">
          <a:xfrm>
            <a:off x="10529491" y="1562393"/>
            <a:ext cx="379288"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98709" name="Line 21"/>
          <p:cNvSpPr>
            <a:spLocks noChangeShapeType="1"/>
          </p:cNvSpPr>
          <p:nvPr/>
        </p:nvSpPr>
        <p:spPr bwMode="auto">
          <a:xfrm>
            <a:off x="9552384" y="1576429"/>
            <a:ext cx="304800"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7" name="Line 20"/>
          <p:cNvSpPr>
            <a:spLocks noChangeShapeType="1"/>
          </p:cNvSpPr>
          <p:nvPr/>
        </p:nvSpPr>
        <p:spPr bwMode="auto">
          <a:xfrm>
            <a:off x="11208568" y="1561890"/>
            <a:ext cx="554462"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extLst>
      <p:ext uri="{BB962C8B-B14F-4D97-AF65-F5344CB8AC3E}">
        <p14:creationId xmlns:p14="http://schemas.microsoft.com/office/powerpoint/2010/main" val="57796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250"/>
                                  </p:stCondLst>
                                  <p:childTnLst>
                                    <p:set>
                                      <p:cBhvr>
                                        <p:cTn id="10" dur="1" fill="hold">
                                          <p:stCondLst>
                                            <p:cond delay="0"/>
                                          </p:stCondLst>
                                        </p:cTn>
                                        <p:tgtEl>
                                          <p:spTgt spid="26626"/>
                                        </p:tgtEl>
                                        <p:attrNameLst>
                                          <p:attrName>style.visibility</p:attrName>
                                        </p:attrNameLst>
                                      </p:cBhvr>
                                      <p:to>
                                        <p:strVal val="visible"/>
                                      </p:to>
                                    </p:set>
                                    <p:animEffect transition="in" filter="wipe(left)">
                                      <p:cBhvr>
                                        <p:cTn id="11" dur="500"/>
                                        <p:tgtEl>
                                          <p:spTgt spid="26626"/>
                                        </p:tgtEl>
                                      </p:cBhvr>
                                    </p:animEffect>
                                  </p:childTnLst>
                                </p:cTn>
                              </p:par>
                            </p:childTnLst>
                          </p:cTn>
                        </p:par>
                        <p:par>
                          <p:cTn id="12" fill="hold">
                            <p:stCondLst>
                              <p:cond delay="1250"/>
                            </p:stCondLst>
                            <p:childTnLst>
                              <p:par>
                                <p:cTn id="13" presetID="22" presetClass="entr" presetSubtype="8"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2250"/>
                            </p:stCondLst>
                            <p:childTnLst>
                              <p:par>
                                <p:cTn id="17" presetID="22" presetClass="entr" presetSubtype="8" fill="hold" nodeType="afterEffect">
                                  <p:stCondLst>
                                    <p:cond delay="25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3000"/>
                            </p:stCondLst>
                            <p:childTnLst>
                              <p:par>
                                <p:cTn id="21" presetID="22" presetClass="entr" presetSubtype="8" fill="hold" nodeType="afterEffect">
                                  <p:stCondLst>
                                    <p:cond delay="25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checkerboard(across)">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98692"/>
                                        </p:tgtEl>
                                        <p:attrNameLst>
                                          <p:attrName>style.visibility</p:attrName>
                                        </p:attrNameLst>
                                      </p:cBhvr>
                                      <p:to>
                                        <p:strVal val="visible"/>
                                      </p:to>
                                    </p:set>
                                    <p:animEffect transition="in" filter="wipe(left)">
                                      <p:cBhvr>
                                        <p:cTn id="33" dur="500"/>
                                        <p:tgtEl>
                                          <p:spTgt spid="49869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left)">
                                      <p:cBhvr>
                                        <p:cTn id="38" dur="500"/>
                                        <p:tgtEl>
                                          <p:spTgt spid="41"/>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par>
                                <p:cTn id="52" presetID="22" presetClass="entr" presetSubtype="8"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left)">
                                      <p:cBhvr>
                                        <p:cTn id="59" dur="500"/>
                                        <p:tgtEl>
                                          <p:spTgt spid="6"/>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498709"/>
                                        </p:tgtEl>
                                        <p:attrNameLst>
                                          <p:attrName>style.visibility</p:attrName>
                                        </p:attrNameLst>
                                      </p:cBhvr>
                                      <p:to>
                                        <p:strVal val="visible"/>
                                      </p:to>
                                    </p:set>
                                    <p:animEffect transition="in" filter="wipe(left)">
                                      <p:cBhvr>
                                        <p:cTn id="63" dur="500"/>
                                        <p:tgtEl>
                                          <p:spTgt spid="498709"/>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498708"/>
                                        </p:tgtEl>
                                        <p:attrNameLst>
                                          <p:attrName>style.visibility</p:attrName>
                                        </p:attrNameLst>
                                      </p:cBhvr>
                                      <p:to>
                                        <p:strVal val="visible"/>
                                      </p:to>
                                    </p:set>
                                    <p:animEffect transition="in" filter="wipe(left)">
                                      <p:cBhvr>
                                        <p:cTn id="67" dur="500"/>
                                        <p:tgtEl>
                                          <p:spTgt spid="498708"/>
                                        </p:tgtEl>
                                      </p:cBhvr>
                                    </p:animEffect>
                                  </p:childTnLst>
                                </p:cTn>
                              </p:par>
                            </p:childTnLst>
                          </p:cTn>
                        </p:par>
                        <p:par>
                          <p:cTn id="68" fill="hold">
                            <p:stCondLst>
                              <p:cond delay="1500"/>
                            </p:stCondLst>
                            <p:childTnLst>
                              <p:par>
                                <p:cTn id="69" presetID="22" presetClass="entr" presetSubtype="8"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left)">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wipe(left)">
                                      <p:cBhvr>
                                        <p:cTn id="76" dur="500"/>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wipe(left)">
                                      <p:cBhvr>
                                        <p:cTn id="81" dur="500"/>
                                        <p:tgtEl>
                                          <p:spTgt spid="13"/>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wipe(left)">
                                      <p:cBhvr>
                                        <p:cTn id="86" dur="500"/>
                                        <p:tgtEl>
                                          <p:spTgt spid="4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500"/>
                                        <p:tgtEl>
                                          <p:spTgt spid="36"/>
                                        </p:tgtEl>
                                      </p:cBhvr>
                                    </p:animEffect>
                                  </p:childTnLst>
                                </p:cTn>
                              </p:par>
                            </p:childTnLst>
                          </p:cTn>
                        </p:par>
                        <p:par>
                          <p:cTn id="92" fill="hold">
                            <p:stCondLst>
                              <p:cond delay="500"/>
                            </p:stCondLst>
                            <p:childTnLst>
                              <p:par>
                                <p:cTn id="93" presetID="22" presetClass="entr" presetSubtype="8" fill="hold" nodeType="afterEffect">
                                  <p:stCondLst>
                                    <p:cond delay="0"/>
                                  </p:stCondLst>
                                  <p:childTnLst>
                                    <p:set>
                                      <p:cBhvr>
                                        <p:cTn id="94" dur="1" fill="hold">
                                          <p:stCondLst>
                                            <p:cond delay="0"/>
                                          </p:stCondLst>
                                        </p:cTn>
                                        <p:tgtEl>
                                          <p:spTgt spid="498707"/>
                                        </p:tgtEl>
                                        <p:attrNameLst>
                                          <p:attrName>style.visibility</p:attrName>
                                        </p:attrNameLst>
                                      </p:cBhvr>
                                      <p:to>
                                        <p:strVal val="visible"/>
                                      </p:to>
                                    </p:set>
                                    <p:animEffect transition="in" filter="wipe(left)">
                                      <p:cBhvr>
                                        <p:cTn id="95" dur="500"/>
                                        <p:tgtEl>
                                          <p:spTgt spid="49870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wipe(left)">
                                      <p:cBhvr>
                                        <p:cTn id="100" dur="500"/>
                                        <p:tgtEl>
                                          <p:spTgt spid="14"/>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wipe(left)">
                                      <p:cBhvr>
                                        <p:cTn id="104" dur="500"/>
                                        <p:tgtEl>
                                          <p:spTgt spid="38"/>
                                        </p:tgtEl>
                                      </p:cBhvr>
                                    </p:animEffect>
                                  </p:childTnLst>
                                </p:cTn>
                              </p:par>
                            </p:childTnLst>
                          </p:cTn>
                        </p:par>
                        <p:par>
                          <p:cTn id="105" fill="hold">
                            <p:stCondLst>
                              <p:cond delay="1000"/>
                            </p:stCondLst>
                            <p:childTnLst>
                              <p:par>
                                <p:cTn id="106" presetID="22" presetClass="entr" presetSubtype="8"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wipe(left)">
                                      <p:cBhvr>
                                        <p:cTn id="108" dur="500"/>
                                        <p:tgtEl>
                                          <p:spTgt spid="22"/>
                                        </p:tgtEl>
                                      </p:cBhvr>
                                    </p:animEffect>
                                  </p:childTnLst>
                                </p:cTn>
                              </p:par>
                            </p:childTnLst>
                          </p:cTn>
                        </p:par>
                        <p:par>
                          <p:cTn id="109" fill="hold">
                            <p:stCondLst>
                              <p:cond delay="1500"/>
                            </p:stCondLst>
                            <p:childTnLst>
                              <p:par>
                                <p:cTn id="110" presetID="22" presetClass="entr" presetSubtype="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wipe(left)">
                                      <p:cBhvr>
                                        <p:cTn id="1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2" grpId="0" animBg="1"/>
      <p:bldP spid="22" grpId="0"/>
      <p:bldP spid="25" grpId="0"/>
      <p:bldP spid="26" grpId="0"/>
      <p:bldP spid="36" grpId="0"/>
      <p:bldP spid="38" grpId="0"/>
      <p:bldP spid="39" grpId="0"/>
      <p:bldP spid="41" grpId="0" animBg="1"/>
      <p:bldP spid="40" grpId="0"/>
      <p:bldP spid="12" grpId="0"/>
      <p:bldP spid="498708" grpId="0" animBg="1"/>
      <p:bldP spid="498709"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6" name="Rectangle 3"/>
          <p:cNvSpPr>
            <a:spLocks noGrp="1" noChangeArrowheads="1"/>
          </p:cNvSpPr>
          <p:nvPr>
            <p:ph type="title"/>
          </p:nvPr>
        </p:nvSpPr>
        <p:spPr/>
        <p:txBody>
          <a:bodyPr>
            <a:normAutofit/>
          </a:bodyPr>
          <a:lstStyle/>
          <a:p>
            <a:r>
              <a:rPr lang="en-US" altLang="zh-TW" dirty="0"/>
              <a:t>1.2 </a:t>
            </a:r>
            <a:r>
              <a:rPr lang="en-US" altLang="zh-TW" dirty="0">
                <a:solidFill>
                  <a:srgbClr val="C00000"/>
                </a:solidFill>
              </a:rPr>
              <a:t>Types of PDE</a:t>
            </a:r>
            <a:r>
              <a:rPr lang="en-US" altLang="zh-TW" sz="2700" dirty="0">
                <a:solidFill>
                  <a:srgbClr val="C00000"/>
                </a:solidFill>
              </a:rPr>
              <a:t>: </a:t>
            </a:r>
            <a:r>
              <a:rPr lang="en-US" altLang="zh-TW" sz="2800" dirty="0">
                <a:solidFill>
                  <a:srgbClr val="0000CC"/>
                </a:solidFill>
              </a:rPr>
              <a:t>2nd order</a:t>
            </a:r>
            <a:r>
              <a:rPr lang="en-US" altLang="zh-TW" sz="2800" dirty="0"/>
              <a:t> PDE in </a:t>
            </a:r>
            <a:r>
              <a:rPr lang="en-US" altLang="zh-TW" sz="2800" dirty="0">
                <a:solidFill>
                  <a:srgbClr val="0000CC"/>
                </a:solidFill>
              </a:rPr>
              <a:t>2</a:t>
            </a:r>
            <a:r>
              <a:rPr lang="en-US" altLang="zh-TW" sz="2800" dirty="0"/>
              <a:t> independent variables</a:t>
            </a:r>
          </a:p>
        </p:txBody>
      </p:sp>
      <p:graphicFrame>
        <p:nvGraphicFramePr>
          <p:cNvPr id="2051" name="Object 4"/>
          <p:cNvGraphicFramePr>
            <a:graphicFrameLocks noChangeAspect="1"/>
          </p:cNvGraphicFramePr>
          <p:nvPr>
            <p:extLst>
              <p:ext uri="{D42A27DB-BD31-4B8C-83A1-F6EECF244321}">
                <p14:modId xmlns:p14="http://schemas.microsoft.com/office/powerpoint/2010/main" val="462121055"/>
              </p:ext>
            </p:extLst>
          </p:nvPr>
        </p:nvGraphicFramePr>
        <p:xfrm>
          <a:off x="1847528" y="719583"/>
          <a:ext cx="3085164" cy="518580"/>
        </p:xfrm>
        <a:graphic>
          <a:graphicData uri="http://schemas.openxmlformats.org/presentationml/2006/ole">
            <mc:AlternateContent xmlns:mc="http://schemas.openxmlformats.org/markup-compatibility/2006">
              <mc:Choice xmlns:v="urn:schemas-microsoft-com:vml" Requires="v">
                <p:oleObj spid="_x0000_s786321" name="Equation" r:id="rId4" imgW="1434960" imgH="241200" progId="Equation.DSMT4">
                  <p:embed/>
                </p:oleObj>
              </mc:Choice>
              <mc:Fallback>
                <p:oleObj name="Equation" r:id="rId4" imgW="1434960" imgH="241200" progId="Equation.DSMT4">
                  <p:embed/>
                  <p:pic>
                    <p:nvPicPr>
                      <p:cNvPr id="2051" name="Object 4"/>
                      <p:cNvPicPr>
                        <a:picLocks noChangeAspect="1" noChangeArrowheads="1"/>
                      </p:cNvPicPr>
                      <p:nvPr/>
                    </p:nvPicPr>
                    <p:blipFill>
                      <a:blip r:embed="rId5"/>
                      <a:srcRect t="-2985" b="-2985"/>
                      <a:stretch>
                        <a:fillRect/>
                      </a:stretch>
                    </p:blipFill>
                    <p:spPr bwMode="auto">
                      <a:xfrm>
                        <a:off x="1847528" y="719583"/>
                        <a:ext cx="3085164" cy="51858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sp>
        <p:nvSpPr>
          <p:cNvPr id="5" name="投影片編號版面配置區 4"/>
          <p:cNvSpPr>
            <a:spLocks noGrp="1"/>
          </p:cNvSpPr>
          <p:nvPr>
            <p:ph type="sldNum" sz="quarter" idx="10"/>
          </p:nvPr>
        </p:nvSpPr>
        <p:spPr/>
        <p:txBody>
          <a:bodyPr/>
          <a:lstStyle/>
          <a:p>
            <a:pPr>
              <a:defRPr/>
            </a:pPr>
            <a:fld id="{F4C3976D-8D47-445A-BD61-2F2C1E2596C6}" type="slidenum">
              <a:rPr lang="en-US" altLang="zh-TW" smtClean="0"/>
              <a:pPr>
                <a:defRPr/>
              </a:pPr>
              <a:t>3</a:t>
            </a:fld>
            <a:endParaRPr lang="en-US" altLang="zh-TW" dirty="0"/>
          </a:p>
        </p:txBody>
      </p:sp>
      <p:sp>
        <p:nvSpPr>
          <p:cNvPr id="49" name="Text Box 6"/>
          <p:cNvSpPr txBox="1">
            <a:spLocks noChangeArrowheads="1"/>
          </p:cNvSpPr>
          <p:nvPr/>
        </p:nvSpPr>
        <p:spPr bwMode="auto">
          <a:xfrm>
            <a:off x="436938" y="803651"/>
            <a:ext cx="1183585" cy="350865"/>
          </a:xfrm>
          <a:prstGeom prst="rect">
            <a:avLst/>
          </a:prstGeom>
          <a:noFill/>
          <a:ln>
            <a:noFill/>
          </a:ln>
        </p:spPr>
        <p:txBody>
          <a:bodyPr wrap="none" lIns="72000" tIns="0" rIns="0" b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95000"/>
              </a:lnSpc>
              <a:buClr>
                <a:schemeClr val="accent2"/>
              </a:buClr>
              <a:buSzPct val="120000"/>
              <a:buFont typeface="Wingdings" pitchFamily="2" charset="2"/>
              <a:buNone/>
            </a:pPr>
            <a:r>
              <a:rPr lang="en-US" altLang="zh-TW" dirty="0">
                <a:solidFill>
                  <a:srgbClr val="0000CC"/>
                </a:solidFill>
              </a:rPr>
              <a:t>Consider</a:t>
            </a:r>
          </a:p>
        </p:txBody>
      </p:sp>
      <p:sp>
        <p:nvSpPr>
          <p:cNvPr id="57" name="Text Box 6"/>
          <p:cNvSpPr txBox="1">
            <a:spLocks noChangeArrowheads="1"/>
          </p:cNvSpPr>
          <p:nvPr/>
        </p:nvSpPr>
        <p:spPr bwMode="auto">
          <a:xfrm>
            <a:off x="47328" y="1299442"/>
            <a:ext cx="5976664" cy="4255973"/>
          </a:xfrm>
          <a:prstGeom prst="rect">
            <a:avLst/>
          </a:prstGeom>
          <a:noFill/>
          <a:ln>
            <a:noFill/>
          </a:ln>
        </p:spPr>
        <p:txBody>
          <a:bodyPr wrap="square" lIns="72000" tIns="0" rIns="0" b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342900" indent="-342900">
              <a:lnSpc>
                <a:spcPts val="3100"/>
              </a:lnSpc>
              <a:spcBef>
                <a:spcPts val="1200"/>
              </a:spcBef>
              <a:buSzPct val="80000"/>
              <a:buFont typeface="Wingdings" panose="05000000000000000000" pitchFamily="2" charset="2"/>
              <a:buChar char="u"/>
            </a:pPr>
            <a:r>
              <a:rPr lang="en-US" altLang="zh-TW" dirty="0"/>
              <a:t>Reasons to study classification:</a:t>
            </a:r>
          </a:p>
          <a:p>
            <a:pPr marL="804863" lvl="1" indent="-358775">
              <a:lnSpc>
                <a:spcPts val="3100"/>
              </a:lnSpc>
              <a:spcBef>
                <a:spcPts val="600"/>
              </a:spcBef>
              <a:spcAft>
                <a:spcPts val="300"/>
              </a:spcAft>
              <a:buClr>
                <a:srgbClr val="006600"/>
              </a:buClr>
              <a:buSzPct val="120000"/>
              <a:buFont typeface="Wingdings" panose="05000000000000000000" pitchFamily="2" charset="2"/>
              <a:buChar char="Ø"/>
            </a:pPr>
            <a:r>
              <a:rPr lang="en-US" altLang="zh-TW" dirty="0"/>
              <a:t>Solutions are different fundamentally for different types of equations.</a:t>
            </a:r>
          </a:p>
          <a:p>
            <a:pPr marL="804863" lvl="1" indent="-358775">
              <a:lnSpc>
                <a:spcPts val="3100"/>
              </a:lnSpc>
              <a:spcBef>
                <a:spcPts val="600"/>
              </a:spcBef>
              <a:spcAft>
                <a:spcPts val="300"/>
              </a:spcAft>
              <a:buClr>
                <a:srgbClr val="006600"/>
              </a:buClr>
              <a:buSzPct val="120000"/>
              <a:buFont typeface="Wingdings" panose="05000000000000000000" pitchFamily="2" charset="2"/>
              <a:buChar char="Ø"/>
            </a:pPr>
            <a:r>
              <a:rPr lang="en-US" altLang="zh-TW" dirty="0">
                <a:solidFill>
                  <a:srgbClr val="0000CC"/>
                </a:solidFill>
              </a:rPr>
              <a:t>Only some classes of problems (IVP, BVP, IBVP) are likely to have solution or to be well-posed, depending on types of PDEs.</a:t>
            </a:r>
          </a:p>
          <a:p>
            <a:pPr marL="804863" lvl="1" indent="-358775">
              <a:lnSpc>
                <a:spcPts val="3100"/>
              </a:lnSpc>
              <a:spcBef>
                <a:spcPts val="600"/>
              </a:spcBef>
              <a:spcAft>
                <a:spcPts val="300"/>
              </a:spcAft>
              <a:buClr>
                <a:srgbClr val="006600"/>
              </a:buClr>
              <a:buSzPct val="120000"/>
              <a:buFont typeface="Wingdings" panose="05000000000000000000" pitchFamily="2" charset="2"/>
              <a:buChar char="Ø"/>
            </a:pPr>
            <a:r>
              <a:rPr lang="en-US" altLang="zh-TW" dirty="0"/>
              <a:t>Help to reduce PDEs into canonical forms, which are more convenient to find solutions.</a:t>
            </a:r>
          </a:p>
        </p:txBody>
      </p:sp>
      <p:sp>
        <p:nvSpPr>
          <p:cNvPr id="7" name="Text Box 6"/>
          <p:cNvSpPr txBox="1">
            <a:spLocks noChangeArrowheads="1"/>
          </p:cNvSpPr>
          <p:nvPr/>
        </p:nvSpPr>
        <p:spPr bwMode="auto">
          <a:xfrm>
            <a:off x="6046916" y="2595585"/>
            <a:ext cx="6313780" cy="321627"/>
          </a:xfrm>
          <a:prstGeom prst="rect">
            <a:avLst/>
          </a:prstGeom>
          <a:noFill/>
          <a:ln>
            <a:noFill/>
          </a:ln>
        </p:spPr>
        <p:txBody>
          <a:bodyPr wrap="none" tIns="0" b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95000"/>
              </a:lnSpc>
              <a:buClr>
                <a:schemeClr val="accent2"/>
              </a:buClr>
              <a:buSzPct val="120000"/>
              <a:buFont typeface="Wingdings" pitchFamily="2" charset="2"/>
              <a:buNone/>
            </a:pPr>
            <a:r>
              <a:rPr lang="en-US" altLang="zh-TW" sz="2200" b="1" dirty="0">
                <a:solidFill>
                  <a:srgbClr val="C00000"/>
                </a:solidFill>
              </a:rPr>
              <a:t>Proper choices of </a:t>
            </a:r>
            <a:r>
              <a:rPr lang="en-US" altLang="zh-TW" sz="2200" b="1" i="1" dirty="0">
                <a:solidFill>
                  <a:srgbClr val="C00000"/>
                </a:solidFill>
                <a:latin typeface="Symbol" pitchFamily="18" charset="2"/>
              </a:rPr>
              <a:t>f</a:t>
            </a:r>
            <a:r>
              <a:rPr lang="en-US" altLang="zh-TW" sz="2200" b="1" dirty="0">
                <a:solidFill>
                  <a:srgbClr val="C00000"/>
                </a:solidFill>
              </a:rPr>
              <a:t>  and</a:t>
            </a:r>
            <a:r>
              <a:rPr lang="en-US" altLang="zh-TW" sz="2200" b="1" dirty="0">
                <a:solidFill>
                  <a:srgbClr val="C00000"/>
                </a:solidFill>
                <a:latin typeface="Symbol" pitchFamily="18" charset="2"/>
              </a:rPr>
              <a:t> </a:t>
            </a:r>
            <a:r>
              <a:rPr lang="en-US" altLang="zh-TW" sz="2200" b="1" i="1" dirty="0">
                <a:solidFill>
                  <a:srgbClr val="C00000"/>
                </a:solidFill>
                <a:latin typeface="Symbol" pitchFamily="18" charset="2"/>
              </a:rPr>
              <a:t>y </a:t>
            </a:r>
            <a:r>
              <a:rPr lang="en-US" altLang="zh-TW" sz="2200" b="1" dirty="0">
                <a:solidFill>
                  <a:srgbClr val="C00000"/>
                </a:solidFill>
              </a:rPr>
              <a:t>may make PDE simpler.</a:t>
            </a:r>
          </a:p>
        </p:txBody>
      </p:sp>
      <p:sp>
        <p:nvSpPr>
          <p:cNvPr id="8" name="Text Box 6"/>
          <p:cNvSpPr txBox="1">
            <a:spLocks noChangeArrowheads="1"/>
          </p:cNvSpPr>
          <p:nvPr/>
        </p:nvSpPr>
        <p:spPr bwMode="auto">
          <a:xfrm>
            <a:off x="6321606" y="1270667"/>
            <a:ext cx="4769648" cy="701731"/>
          </a:xfrm>
          <a:prstGeom prst="rect">
            <a:avLst/>
          </a:prstGeom>
          <a:noFill/>
          <a:ln>
            <a:noFill/>
          </a:ln>
        </p:spPr>
        <p:txBody>
          <a:bodyPr wrap="square" tIns="0" b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95000"/>
              </a:lnSpc>
              <a:buClr>
                <a:schemeClr val="accent2"/>
              </a:buClr>
              <a:buSzPct val="120000"/>
              <a:buFont typeface="Wingdings" pitchFamily="2" charset="2"/>
              <a:buNone/>
            </a:pPr>
            <a:r>
              <a:rPr lang="en-US" altLang="zh-TW" dirty="0">
                <a:solidFill>
                  <a:srgbClr val="0000CC"/>
                </a:solidFill>
              </a:rPr>
              <a:t>Introduce new independent variables </a:t>
            </a:r>
          </a:p>
          <a:p>
            <a:pPr>
              <a:lnSpc>
                <a:spcPct val="95000"/>
              </a:lnSpc>
              <a:buClr>
                <a:schemeClr val="accent2"/>
              </a:buClr>
              <a:buSzPct val="120000"/>
              <a:buFont typeface="Wingdings" pitchFamily="2" charset="2"/>
              <a:buNone/>
            </a:pPr>
            <a:r>
              <a:rPr lang="en-US" altLang="zh-TW" i="1" dirty="0">
                <a:solidFill>
                  <a:srgbClr val="0000CC"/>
                </a:solidFill>
                <a:latin typeface="Symbol" panose="05050102010706020507" pitchFamily="18" charset="2"/>
              </a:rPr>
              <a:t>      f</a:t>
            </a:r>
            <a:r>
              <a:rPr lang="en-US" altLang="zh-TW" sz="800" i="1" dirty="0">
                <a:solidFill>
                  <a:srgbClr val="0000CC"/>
                </a:solidFill>
                <a:latin typeface="Symbol" panose="05050102010706020507" pitchFamily="18" charset="2"/>
              </a:rPr>
              <a:t>  </a:t>
            </a:r>
            <a:r>
              <a:rPr lang="en-US" altLang="zh-TW" dirty="0">
                <a:solidFill>
                  <a:srgbClr val="0000CC"/>
                </a:solidFill>
              </a:rPr>
              <a:t>(</a:t>
            </a:r>
            <a:r>
              <a:rPr lang="en-US" altLang="zh-TW" i="1" dirty="0" err="1">
                <a:solidFill>
                  <a:srgbClr val="0000CC"/>
                </a:solidFill>
              </a:rPr>
              <a:t>x</a:t>
            </a:r>
            <a:r>
              <a:rPr lang="en-US" altLang="zh-TW" dirty="0" err="1">
                <a:solidFill>
                  <a:srgbClr val="0000CC"/>
                </a:solidFill>
              </a:rPr>
              <a:t>,</a:t>
            </a:r>
            <a:r>
              <a:rPr lang="en-US" altLang="zh-TW" i="1" dirty="0" err="1">
                <a:solidFill>
                  <a:srgbClr val="0000CC"/>
                </a:solidFill>
              </a:rPr>
              <a:t>y</a:t>
            </a:r>
            <a:r>
              <a:rPr lang="en-US" altLang="zh-TW" dirty="0">
                <a:solidFill>
                  <a:srgbClr val="0000CC"/>
                </a:solidFill>
              </a:rPr>
              <a:t>) &amp; </a:t>
            </a:r>
            <a:r>
              <a:rPr lang="en-US" altLang="zh-TW" i="1" dirty="0">
                <a:solidFill>
                  <a:srgbClr val="0000CC"/>
                </a:solidFill>
                <a:latin typeface="Symbol" panose="05050102010706020507" pitchFamily="18" charset="2"/>
              </a:rPr>
              <a:t>y</a:t>
            </a:r>
            <a:r>
              <a:rPr lang="en-US" altLang="zh-TW" sz="800" i="1" dirty="0">
                <a:solidFill>
                  <a:srgbClr val="0000CC"/>
                </a:solidFill>
                <a:latin typeface="Symbol" panose="05050102010706020507" pitchFamily="18" charset="2"/>
              </a:rPr>
              <a:t> </a:t>
            </a:r>
            <a:r>
              <a:rPr lang="en-US" altLang="zh-TW" dirty="0">
                <a:solidFill>
                  <a:srgbClr val="0000CC"/>
                </a:solidFill>
              </a:rPr>
              <a:t>(</a:t>
            </a:r>
            <a:r>
              <a:rPr lang="en-US" altLang="zh-TW" i="1" dirty="0" err="1">
                <a:solidFill>
                  <a:srgbClr val="0000CC"/>
                </a:solidFill>
              </a:rPr>
              <a:t>x</a:t>
            </a:r>
            <a:r>
              <a:rPr lang="en-US" altLang="zh-TW" dirty="0" err="1">
                <a:solidFill>
                  <a:srgbClr val="0000CC"/>
                </a:solidFill>
              </a:rPr>
              <a:t>,</a:t>
            </a:r>
            <a:r>
              <a:rPr lang="en-US" altLang="zh-TW" i="1" dirty="0" err="1">
                <a:solidFill>
                  <a:srgbClr val="0000CC"/>
                </a:solidFill>
              </a:rPr>
              <a:t>y</a:t>
            </a:r>
            <a:r>
              <a:rPr lang="en-US" altLang="zh-TW" dirty="0">
                <a:solidFill>
                  <a:srgbClr val="0000CC"/>
                </a:solidFill>
              </a:rPr>
              <a:t>)</a:t>
            </a:r>
            <a:endParaRPr lang="en-US" altLang="zh-TW" i="1" dirty="0">
              <a:solidFill>
                <a:srgbClr val="0000CC"/>
              </a:solidFill>
            </a:endParaRPr>
          </a:p>
        </p:txBody>
      </p:sp>
      <p:graphicFrame>
        <p:nvGraphicFramePr>
          <p:cNvPr id="11" name="Object 26"/>
          <p:cNvGraphicFramePr>
            <a:graphicFrameLocks noChangeAspect="1"/>
          </p:cNvGraphicFramePr>
          <p:nvPr>
            <p:extLst>
              <p:ext uri="{D42A27DB-BD31-4B8C-83A1-F6EECF244321}">
                <p14:modId xmlns:p14="http://schemas.microsoft.com/office/powerpoint/2010/main" val="1440054357"/>
              </p:ext>
            </p:extLst>
          </p:nvPr>
        </p:nvGraphicFramePr>
        <p:xfrm>
          <a:off x="6906592" y="3775683"/>
          <a:ext cx="2717800" cy="863600"/>
        </p:xfrm>
        <a:graphic>
          <a:graphicData uri="http://schemas.openxmlformats.org/presentationml/2006/ole">
            <mc:AlternateContent xmlns:mc="http://schemas.openxmlformats.org/markup-compatibility/2006">
              <mc:Choice xmlns:v="urn:schemas-microsoft-com:vml" Requires="v">
                <p:oleObj spid="_x0000_s786322" name="方程式" r:id="rId6" imgW="1358640" imgH="431640" progId="Equation.3">
                  <p:embed/>
                </p:oleObj>
              </mc:Choice>
              <mc:Fallback>
                <p:oleObj name="方程式" r:id="rId6" imgW="1358640" imgH="431640" progId="Equation.3">
                  <p:embed/>
                  <p:pic>
                    <p:nvPicPr>
                      <p:cNvPr id="0" name=""/>
                      <p:cNvPicPr>
                        <a:picLocks noChangeAspect="1" noChangeArrowheads="1"/>
                      </p:cNvPicPr>
                      <p:nvPr/>
                    </p:nvPicPr>
                    <p:blipFill>
                      <a:blip r:embed="rId7"/>
                      <a:srcRect t="-3008" b="-3008"/>
                      <a:stretch>
                        <a:fillRect/>
                      </a:stretch>
                    </p:blipFill>
                    <p:spPr bwMode="auto">
                      <a:xfrm>
                        <a:off x="6906592" y="3775683"/>
                        <a:ext cx="2717800" cy="863600"/>
                      </a:xfrm>
                      <a:prstGeom prst="rect">
                        <a:avLst/>
                      </a:prstGeom>
                      <a:noFill/>
                    </p:spPr>
                  </p:pic>
                </p:oleObj>
              </mc:Fallback>
            </mc:AlternateContent>
          </a:graphicData>
        </a:graphic>
      </p:graphicFrame>
      <p:sp>
        <p:nvSpPr>
          <p:cNvPr id="12" name="AutoShape 28"/>
          <p:cNvSpPr>
            <a:spLocks noChangeArrowheads="1"/>
          </p:cNvSpPr>
          <p:nvPr/>
        </p:nvSpPr>
        <p:spPr bwMode="auto">
          <a:xfrm>
            <a:off x="6384032" y="4117483"/>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aphicFrame>
        <p:nvGraphicFramePr>
          <p:cNvPr id="14" name="Object 26"/>
          <p:cNvGraphicFramePr>
            <a:graphicFrameLocks noChangeAspect="1"/>
          </p:cNvGraphicFramePr>
          <p:nvPr>
            <p:extLst>
              <p:ext uri="{D42A27DB-BD31-4B8C-83A1-F6EECF244321}">
                <p14:modId xmlns:p14="http://schemas.microsoft.com/office/powerpoint/2010/main" val="1952449894"/>
              </p:ext>
            </p:extLst>
          </p:nvPr>
        </p:nvGraphicFramePr>
        <p:xfrm>
          <a:off x="6827108" y="4639283"/>
          <a:ext cx="2768600" cy="863600"/>
        </p:xfrm>
        <a:graphic>
          <a:graphicData uri="http://schemas.openxmlformats.org/presentationml/2006/ole">
            <mc:AlternateContent xmlns:mc="http://schemas.openxmlformats.org/markup-compatibility/2006">
              <mc:Choice xmlns:v="urn:schemas-microsoft-com:vml" Requires="v">
                <p:oleObj spid="_x0000_s786323" name="方程式" r:id="rId8" imgW="1384200" imgH="431640" progId="Equation.3">
                  <p:embed/>
                </p:oleObj>
              </mc:Choice>
              <mc:Fallback>
                <p:oleObj name="方程式" r:id="rId8" imgW="1384200" imgH="431640" progId="Equation.3">
                  <p:embed/>
                  <p:pic>
                    <p:nvPicPr>
                      <p:cNvPr id="0" name=""/>
                      <p:cNvPicPr>
                        <a:picLocks noChangeAspect="1" noChangeArrowheads="1"/>
                      </p:cNvPicPr>
                      <p:nvPr/>
                    </p:nvPicPr>
                    <p:blipFill>
                      <a:blip r:embed="rId9"/>
                      <a:srcRect t="-3008" b="-3008"/>
                      <a:stretch>
                        <a:fillRect/>
                      </a:stretch>
                    </p:blipFill>
                    <p:spPr bwMode="auto">
                      <a:xfrm>
                        <a:off x="6827108" y="4639283"/>
                        <a:ext cx="2768600" cy="863600"/>
                      </a:xfrm>
                      <a:prstGeom prst="rect">
                        <a:avLst/>
                      </a:prstGeom>
                      <a:noFill/>
                    </p:spPr>
                  </p:pic>
                </p:oleObj>
              </mc:Fallback>
            </mc:AlternateContent>
          </a:graphicData>
        </a:graphic>
      </p:graphicFrame>
      <p:sp>
        <p:nvSpPr>
          <p:cNvPr id="15" name="Text Box 6"/>
          <p:cNvSpPr txBox="1">
            <a:spLocks noChangeArrowheads="1"/>
          </p:cNvSpPr>
          <p:nvPr/>
        </p:nvSpPr>
        <p:spPr bwMode="auto">
          <a:xfrm>
            <a:off x="6321606" y="2126383"/>
            <a:ext cx="5527475" cy="350865"/>
          </a:xfrm>
          <a:prstGeom prst="rect">
            <a:avLst/>
          </a:prstGeom>
          <a:noFill/>
          <a:ln>
            <a:noFill/>
          </a:ln>
        </p:spPr>
        <p:txBody>
          <a:bodyPr wrap="none" tIns="0" b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95000"/>
              </a:lnSpc>
              <a:buClr>
                <a:schemeClr val="accent2"/>
              </a:buClr>
              <a:buSzPct val="120000"/>
              <a:buFont typeface="Wingdings" pitchFamily="2" charset="2"/>
              <a:buNone/>
            </a:pPr>
            <a:r>
              <a:rPr lang="en-US" altLang="zh-TW" dirty="0">
                <a:solidFill>
                  <a:srgbClr val="0000CC"/>
                </a:solidFill>
              </a:rPr>
              <a:t>i.e. treat </a:t>
            </a:r>
            <a:r>
              <a:rPr lang="en-US" altLang="zh-TW" i="1" dirty="0">
                <a:solidFill>
                  <a:srgbClr val="0000CC"/>
                </a:solidFill>
              </a:rPr>
              <a:t>u</a:t>
            </a:r>
            <a:r>
              <a:rPr lang="en-US" altLang="zh-TW" dirty="0">
                <a:solidFill>
                  <a:srgbClr val="0000CC"/>
                </a:solidFill>
              </a:rPr>
              <a:t>(</a:t>
            </a:r>
            <a:r>
              <a:rPr lang="en-US" altLang="zh-TW" i="1" dirty="0" err="1">
                <a:solidFill>
                  <a:srgbClr val="0000CC"/>
                </a:solidFill>
              </a:rPr>
              <a:t>x</a:t>
            </a:r>
            <a:r>
              <a:rPr lang="en-US" altLang="zh-TW" dirty="0" err="1">
                <a:solidFill>
                  <a:srgbClr val="0000CC"/>
                </a:solidFill>
              </a:rPr>
              <a:t>,</a:t>
            </a:r>
            <a:r>
              <a:rPr lang="en-US" altLang="zh-TW" i="1" dirty="0" err="1">
                <a:solidFill>
                  <a:srgbClr val="0000CC"/>
                </a:solidFill>
              </a:rPr>
              <a:t>y</a:t>
            </a:r>
            <a:r>
              <a:rPr lang="en-US" altLang="zh-TW" dirty="0">
                <a:solidFill>
                  <a:srgbClr val="0000CC"/>
                </a:solidFill>
              </a:rPr>
              <a:t>) as </a:t>
            </a:r>
            <a:r>
              <a:rPr lang="en-US" altLang="zh-TW" i="1" dirty="0">
                <a:solidFill>
                  <a:srgbClr val="0000CC"/>
                </a:solidFill>
              </a:rPr>
              <a:t>u</a:t>
            </a:r>
            <a:r>
              <a:rPr lang="en-US" altLang="zh-TW" dirty="0">
                <a:solidFill>
                  <a:srgbClr val="0000CC"/>
                </a:solidFill>
              </a:rPr>
              <a:t>(</a:t>
            </a:r>
            <a:r>
              <a:rPr lang="en-US" altLang="zh-TW" i="1" dirty="0">
                <a:solidFill>
                  <a:srgbClr val="0000CC"/>
                </a:solidFill>
                <a:latin typeface="Symbol" panose="05050102010706020507" pitchFamily="18" charset="2"/>
              </a:rPr>
              <a:t>f</a:t>
            </a:r>
            <a:r>
              <a:rPr lang="en-US" altLang="zh-TW" sz="800" i="1" dirty="0">
                <a:solidFill>
                  <a:srgbClr val="0000CC"/>
                </a:solidFill>
                <a:latin typeface="Symbol" panose="05050102010706020507" pitchFamily="18" charset="2"/>
              </a:rPr>
              <a:t> </a:t>
            </a:r>
            <a:r>
              <a:rPr lang="en-US" altLang="zh-TW" dirty="0">
                <a:solidFill>
                  <a:srgbClr val="0000CC"/>
                </a:solidFill>
              </a:rPr>
              <a:t>,</a:t>
            </a:r>
            <a:r>
              <a:rPr lang="en-US" altLang="zh-TW" i="1" dirty="0">
                <a:solidFill>
                  <a:srgbClr val="0000CC"/>
                </a:solidFill>
                <a:latin typeface="Symbol" panose="05050102010706020507" pitchFamily="18" charset="2"/>
              </a:rPr>
              <a:t>y</a:t>
            </a:r>
            <a:r>
              <a:rPr lang="en-US" altLang="zh-TW" dirty="0">
                <a:solidFill>
                  <a:srgbClr val="0000CC"/>
                </a:solidFill>
              </a:rPr>
              <a:t>) </a:t>
            </a:r>
            <a:r>
              <a:rPr lang="en-US" altLang="zh-TW" dirty="0">
                <a:solidFill>
                  <a:srgbClr val="0000CC"/>
                </a:solidFill>
                <a:latin typeface="Symbol" panose="05050102010706020507" pitchFamily="18" charset="2"/>
              </a:rPr>
              <a:t>= </a:t>
            </a:r>
            <a:r>
              <a:rPr lang="en-US" altLang="zh-TW" i="1" dirty="0">
                <a:solidFill>
                  <a:srgbClr val="0000CC"/>
                </a:solidFill>
              </a:rPr>
              <a:t>u</a:t>
            </a:r>
            <a:r>
              <a:rPr lang="en-US" altLang="zh-TW" dirty="0">
                <a:solidFill>
                  <a:srgbClr val="0000CC"/>
                </a:solidFill>
              </a:rPr>
              <a:t>(</a:t>
            </a:r>
            <a:r>
              <a:rPr lang="en-US" altLang="zh-TW" i="1" dirty="0">
                <a:solidFill>
                  <a:srgbClr val="0000CC"/>
                </a:solidFill>
                <a:latin typeface="Symbol" panose="05050102010706020507" pitchFamily="18" charset="2"/>
              </a:rPr>
              <a:t>f</a:t>
            </a:r>
            <a:r>
              <a:rPr lang="en-US" altLang="zh-TW" sz="800" i="1" dirty="0">
                <a:solidFill>
                  <a:srgbClr val="0000CC"/>
                </a:solidFill>
                <a:latin typeface="Symbol" panose="05050102010706020507" pitchFamily="18" charset="2"/>
              </a:rPr>
              <a:t>  </a:t>
            </a:r>
            <a:r>
              <a:rPr lang="en-US" altLang="zh-TW" dirty="0">
                <a:solidFill>
                  <a:srgbClr val="0000CC"/>
                </a:solidFill>
              </a:rPr>
              <a:t>(</a:t>
            </a:r>
            <a:r>
              <a:rPr lang="en-US" altLang="zh-TW" i="1" dirty="0" err="1">
                <a:solidFill>
                  <a:srgbClr val="0000CC"/>
                </a:solidFill>
              </a:rPr>
              <a:t>x</a:t>
            </a:r>
            <a:r>
              <a:rPr lang="en-US" altLang="zh-TW" dirty="0" err="1">
                <a:solidFill>
                  <a:srgbClr val="0000CC"/>
                </a:solidFill>
              </a:rPr>
              <a:t>,</a:t>
            </a:r>
            <a:r>
              <a:rPr lang="en-US" altLang="zh-TW" i="1" dirty="0" err="1">
                <a:solidFill>
                  <a:srgbClr val="0000CC"/>
                </a:solidFill>
              </a:rPr>
              <a:t>y</a:t>
            </a:r>
            <a:r>
              <a:rPr lang="en-US" altLang="zh-TW" dirty="0">
                <a:solidFill>
                  <a:srgbClr val="0000CC"/>
                </a:solidFill>
              </a:rPr>
              <a:t>),</a:t>
            </a:r>
            <a:r>
              <a:rPr lang="en-US" altLang="zh-TW" i="1" dirty="0">
                <a:solidFill>
                  <a:srgbClr val="0000CC"/>
                </a:solidFill>
                <a:latin typeface="Symbol" panose="05050102010706020507" pitchFamily="18" charset="2"/>
              </a:rPr>
              <a:t>y</a:t>
            </a:r>
            <a:r>
              <a:rPr lang="en-US" altLang="zh-TW" sz="800" i="1" dirty="0">
                <a:solidFill>
                  <a:srgbClr val="0000CC"/>
                </a:solidFill>
                <a:latin typeface="Symbol" panose="05050102010706020507" pitchFamily="18" charset="2"/>
              </a:rPr>
              <a:t> </a:t>
            </a:r>
            <a:r>
              <a:rPr lang="en-US" altLang="zh-TW" dirty="0">
                <a:solidFill>
                  <a:srgbClr val="0000CC"/>
                </a:solidFill>
              </a:rPr>
              <a:t>(</a:t>
            </a:r>
            <a:r>
              <a:rPr lang="en-US" altLang="zh-TW" i="1" dirty="0" err="1">
                <a:solidFill>
                  <a:srgbClr val="0000CC"/>
                </a:solidFill>
              </a:rPr>
              <a:t>x</a:t>
            </a:r>
            <a:r>
              <a:rPr lang="en-US" altLang="zh-TW" dirty="0" err="1">
                <a:solidFill>
                  <a:srgbClr val="0000CC"/>
                </a:solidFill>
              </a:rPr>
              <a:t>,</a:t>
            </a:r>
            <a:r>
              <a:rPr lang="en-US" altLang="zh-TW" i="1" dirty="0" err="1">
                <a:solidFill>
                  <a:srgbClr val="0000CC"/>
                </a:solidFill>
              </a:rPr>
              <a:t>y</a:t>
            </a:r>
            <a:r>
              <a:rPr lang="en-US" altLang="zh-TW" dirty="0">
                <a:solidFill>
                  <a:srgbClr val="0000CC"/>
                </a:solidFill>
              </a:rPr>
              <a:t>))</a:t>
            </a:r>
            <a:endParaRPr lang="en-US" altLang="zh-TW" i="1" dirty="0">
              <a:solidFill>
                <a:srgbClr val="0000CC"/>
              </a:solidFill>
            </a:endParaRPr>
          </a:p>
        </p:txBody>
      </p:sp>
      <p:sp>
        <p:nvSpPr>
          <p:cNvPr id="16" name="Text Box 6"/>
          <p:cNvSpPr txBox="1">
            <a:spLocks noChangeArrowheads="1"/>
          </p:cNvSpPr>
          <p:nvPr/>
        </p:nvSpPr>
        <p:spPr bwMode="auto">
          <a:xfrm>
            <a:off x="6140175" y="3047207"/>
            <a:ext cx="3839513" cy="321627"/>
          </a:xfrm>
          <a:prstGeom prst="rect">
            <a:avLst/>
          </a:prstGeom>
          <a:noFill/>
          <a:ln>
            <a:noFill/>
          </a:ln>
        </p:spPr>
        <p:txBody>
          <a:bodyPr wrap="none" tIns="0" b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95000"/>
              </a:lnSpc>
              <a:buClr>
                <a:schemeClr val="accent2"/>
              </a:buClr>
              <a:buSzPct val="120000"/>
            </a:pPr>
            <a:r>
              <a:rPr lang="en-US" altLang="zh-TW" sz="2200" dirty="0"/>
              <a:t>But now </a:t>
            </a:r>
            <a:r>
              <a:rPr lang="en-US" altLang="zh-TW" sz="2200" i="1" dirty="0"/>
              <a:t>u</a:t>
            </a:r>
            <a:r>
              <a:rPr lang="en-US" altLang="zh-TW" sz="2200" dirty="0"/>
              <a:t>=</a:t>
            </a:r>
            <a:r>
              <a:rPr lang="en-US" altLang="zh-TW" sz="2200" i="1" dirty="0"/>
              <a:t>u</a:t>
            </a:r>
            <a:r>
              <a:rPr lang="en-US" altLang="zh-TW" sz="2200" dirty="0"/>
              <a:t>(</a:t>
            </a:r>
            <a:r>
              <a:rPr lang="en-US" altLang="zh-TW" sz="2200" i="1" dirty="0">
                <a:latin typeface="Symbol" panose="05050102010706020507" pitchFamily="18" charset="2"/>
              </a:rPr>
              <a:t>f </a:t>
            </a:r>
            <a:r>
              <a:rPr lang="en-US" altLang="zh-TW" sz="2200" dirty="0"/>
              <a:t>,</a:t>
            </a:r>
            <a:r>
              <a:rPr lang="en-US" altLang="zh-TW" sz="2200" i="1" dirty="0">
                <a:latin typeface="Symbol" panose="05050102010706020507" pitchFamily="18" charset="2"/>
              </a:rPr>
              <a:t>y</a:t>
            </a:r>
            <a:r>
              <a:rPr lang="en-US" altLang="zh-TW" sz="2200" dirty="0"/>
              <a:t>), what is </a:t>
            </a:r>
            <a:r>
              <a:rPr lang="en-US" altLang="zh-TW" sz="2200" i="1" dirty="0" err="1"/>
              <a:t>u</a:t>
            </a:r>
            <a:r>
              <a:rPr lang="en-US" altLang="zh-TW" sz="2200" dirty="0" err="1"/>
              <a:t>,</a:t>
            </a:r>
            <a:r>
              <a:rPr lang="en-US" altLang="zh-TW" sz="2200" i="1" baseline="-25000" dirty="0" err="1"/>
              <a:t>x</a:t>
            </a:r>
            <a:r>
              <a:rPr lang="en-US" altLang="zh-TW" sz="2200" dirty="0"/>
              <a:t>? </a:t>
            </a:r>
            <a:endParaRPr lang="en-US" altLang="zh-TW" sz="2200" dirty="0">
              <a:solidFill>
                <a:srgbClr val="C00000"/>
              </a:solidFill>
            </a:endParaRPr>
          </a:p>
        </p:txBody>
      </p:sp>
      <p:sp>
        <p:nvSpPr>
          <p:cNvPr id="17" name="Text Box 6"/>
          <p:cNvSpPr txBox="1">
            <a:spLocks noChangeArrowheads="1"/>
          </p:cNvSpPr>
          <p:nvPr/>
        </p:nvSpPr>
        <p:spPr bwMode="auto">
          <a:xfrm>
            <a:off x="6143528" y="3478540"/>
            <a:ext cx="1819729" cy="292388"/>
          </a:xfrm>
          <a:prstGeom prst="rect">
            <a:avLst/>
          </a:prstGeom>
          <a:noFill/>
          <a:ln>
            <a:noFill/>
          </a:ln>
        </p:spPr>
        <p:txBody>
          <a:bodyPr wrap="none" tIns="0" b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95000"/>
              </a:lnSpc>
              <a:buClr>
                <a:schemeClr val="accent2"/>
              </a:buClr>
              <a:buSzPct val="120000"/>
            </a:pPr>
            <a:r>
              <a:rPr lang="en-US" altLang="zh-TW" sz="2000" dirty="0">
                <a:solidFill>
                  <a:srgbClr val="0000CC"/>
                </a:solidFill>
              </a:rPr>
              <a:t>From chain rule</a:t>
            </a:r>
          </a:p>
        </p:txBody>
      </p:sp>
      <p:sp>
        <p:nvSpPr>
          <p:cNvPr id="18" name="Text Box 6">
            <a:extLst>
              <a:ext uri="{FF2B5EF4-FFF2-40B4-BE49-F238E27FC236}">
                <a16:creationId xmlns:a16="http://schemas.microsoft.com/office/drawing/2014/main" id="{71D60D98-FB17-4A21-9FCC-5352BABC60CA}"/>
              </a:ext>
            </a:extLst>
          </p:cNvPr>
          <p:cNvSpPr txBox="1">
            <a:spLocks noChangeArrowheads="1"/>
          </p:cNvSpPr>
          <p:nvPr/>
        </p:nvSpPr>
        <p:spPr bwMode="auto">
          <a:xfrm>
            <a:off x="6181616" y="808092"/>
            <a:ext cx="1308619" cy="370294"/>
          </a:xfrm>
          <a:prstGeom prst="rect">
            <a:avLst/>
          </a:prstGeom>
          <a:noFill/>
          <a:ln>
            <a:noFill/>
          </a:ln>
        </p:spPr>
        <p:txBody>
          <a:bodyPr wrap="none" lIns="72000" tIns="0" rIns="0" b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342900" indent="-342900">
              <a:lnSpc>
                <a:spcPts val="3100"/>
              </a:lnSpc>
              <a:spcBef>
                <a:spcPts val="600"/>
              </a:spcBef>
              <a:buClr>
                <a:schemeClr val="tx1"/>
              </a:buClr>
              <a:buSzPct val="80000"/>
              <a:buFont typeface="Wingdings" panose="05000000000000000000" pitchFamily="2" charset="2"/>
              <a:buChar char="u"/>
            </a:pPr>
            <a:r>
              <a:rPr lang="en-US" altLang="zh-TW" dirty="0"/>
              <a:t>How??</a:t>
            </a:r>
          </a:p>
        </p:txBody>
      </p:sp>
      <p:cxnSp>
        <p:nvCxnSpPr>
          <p:cNvPr id="19" name="直線接點 18">
            <a:extLst>
              <a:ext uri="{FF2B5EF4-FFF2-40B4-BE49-F238E27FC236}">
                <a16:creationId xmlns:a16="http://schemas.microsoft.com/office/drawing/2014/main" id="{81D44799-0226-4FD6-AA1B-B89833124EFC}"/>
              </a:ext>
            </a:extLst>
          </p:cNvPr>
          <p:cNvCxnSpPr/>
          <p:nvPr/>
        </p:nvCxnSpPr>
        <p:spPr bwMode="auto">
          <a:xfrm>
            <a:off x="6096000" y="692696"/>
            <a:ext cx="0" cy="5904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20" name="Text Box 33">
            <a:extLst>
              <a:ext uri="{FF2B5EF4-FFF2-40B4-BE49-F238E27FC236}">
                <a16:creationId xmlns:a16="http://schemas.microsoft.com/office/drawing/2014/main" id="{DE24C0B5-A808-4F1D-AB4D-D716F661636B}"/>
              </a:ext>
            </a:extLst>
          </p:cNvPr>
          <p:cNvSpPr txBox="1">
            <a:spLocks noChangeArrowheads="1"/>
          </p:cNvSpPr>
          <p:nvPr/>
        </p:nvSpPr>
        <p:spPr bwMode="auto">
          <a:xfrm>
            <a:off x="5004700" y="771855"/>
            <a:ext cx="557845" cy="3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pPr>
              <a:lnSpc>
                <a:spcPct val="120000"/>
              </a:lnSpc>
              <a:spcBef>
                <a:spcPct val="5000"/>
              </a:spcBef>
            </a:pPr>
            <a:r>
              <a:rPr lang="en-US" altLang="zh-TW" sz="1800" dirty="0">
                <a:solidFill>
                  <a:srgbClr val="0000CC"/>
                </a:solidFill>
              </a:rPr>
              <a:t>--- (1)</a:t>
            </a:r>
          </a:p>
        </p:txBody>
      </p:sp>
      <p:sp>
        <p:nvSpPr>
          <p:cNvPr id="21" name="動作按鈕: 返回 20">
            <a:hlinkClick r:id="" action="ppaction://hlinkshowjump?jump=lastslideviewed" highlightClick="1"/>
            <a:extLst>
              <a:ext uri="{FF2B5EF4-FFF2-40B4-BE49-F238E27FC236}">
                <a16:creationId xmlns:a16="http://schemas.microsoft.com/office/drawing/2014/main" id="{B5234578-B5E5-42E6-94B1-8B10FF76D56A}"/>
              </a:ext>
            </a:extLst>
          </p:cNvPr>
          <p:cNvSpPr>
            <a:spLocks noChangeAspect="1"/>
          </p:cNvSpPr>
          <p:nvPr/>
        </p:nvSpPr>
        <p:spPr bwMode="auto">
          <a:xfrm>
            <a:off x="5748098" y="869073"/>
            <a:ext cx="180000" cy="180000"/>
          </a:xfrm>
          <a:prstGeom prst="actionButtonReturn">
            <a:avLst/>
          </a:prstGeom>
          <a:solidFill>
            <a:srgbClr val="CCCC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Tree>
    <p:extLst>
      <p:ext uri="{BB962C8B-B14F-4D97-AF65-F5344CB8AC3E}">
        <p14:creationId xmlns:p14="http://schemas.microsoft.com/office/powerpoint/2010/main" val="195520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wipe(left)">
                                      <p:cBhvr>
                                        <p:cTn id="11" dur="500"/>
                                        <p:tgtEl>
                                          <p:spTgt spid="2051"/>
                                        </p:tgtEl>
                                      </p:cBhvr>
                                    </p:animEffect>
                                  </p:childTnLst>
                                </p:cTn>
                              </p:par>
                            </p:childTnLst>
                          </p:cTn>
                        </p:par>
                        <p:par>
                          <p:cTn id="12" fill="hold">
                            <p:stCondLst>
                              <p:cond delay="1000"/>
                            </p:stCondLst>
                            <p:childTnLst>
                              <p:par>
                                <p:cTn id="13" presetID="22" presetClass="entr" presetSubtype="8" fill="hold" grpId="0" nodeType="afterEffect">
                                  <p:stCondLst>
                                    <p:cond delay="25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250"/>
                                        <p:tgtEl>
                                          <p:spTgt spid="2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7">
                                            <p:txEl>
                                              <p:pRg st="0" end="0"/>
                                            </p:txEl>
                                          </p:spTgt>
                                        </p:tgtEl>
                                        <p:attrNameLst>
                                          <p:attrName>style.visibility</p:attrName>
                                        </p:attrNameLst>
                                      </p:cBhvr>
                                      <p:to>
                                        <p:strVal val="visible"/>
                                      </p:to>
                                    </p:set>
                                    <p:animEffect transition="in" filter="wipe(left)">
                                      <p:cBhvr>
                                        <p:cTn id="24" dur="500"/>
                                        <p:tgtEl>
                                          <p:spTgt spid="5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7">
                                            <p:txEl>
                                              <p:pRg st="1" end="1"/>
                                            </p:txEl>
                                          </p:spTgt>
                                        </p:tgtEl>
                                        <p:attrNameLst>
                                          <p:attrName>style.visibility</p:attrName>
                                        </p:attrNameLst>
                                      </p:cBhvr>
                                      <p:to>
                                        <p:strVal val="visible"/>
                                      </p:to>
                                    </p:set>
                                    <p:animEffect transition="in" filter="wipe(left)">
                                      <p:cBhvr>
                                        <p:cTn id="29" dur="500"/>
                                        <p:tgtEl>
                                          <p:spTgt spid="5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7">
                                            <p:txEl>
                                              <p:pRg st="2" end="2"/>
                                            </p:txEl>
                                          </p:spTgt>
                                        </p:tgtEl>
                                        <p:attrNameLst>
                                          <p:attrName>style.visibility</p:attrName>
                                        </p:attrNameLst>
                                      </p:cBhvr>
                                      <p:to>
                                        <p:strVal val="visible"/>
                                      </p:to>
                                    </p:set>
                                    <p:animEffect transition="in" filter="wipe(left)">
                                      <p:cBhvr>
                                        <p:cTn id="34" dur="500"/>
                                        <p:tgtEl>
                                          <p:spTgt spid="5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7">
                                            <p:txEl>
                                              <p:pRg st="3" end="3"/>
                                            </p:txEl>
                                          </p:spTgt>
                                        </p:tgtEl>
                                        <p:attrNameLst>
                                          <p:attrName>style.visibility</p:attrName>
                                        </p:attrNameLst>
                                      </p:cBhvr>
                                      <p:to>
                                        <p:strVal val="visible"/>
                                      </p:to>
                                    </p:set>
                                    <p:animEffect transition="in" filter="wipe(left)">
                                      <p:cBhvr>
                                        <p:cTn id="39" dur="500"/>
                                        <p:tgtEl>
                                          <p:spTgt spid="57">
                                            <p:txEl>
                                              <p:pRg st="3" end="3"/>
                                            </p:txEl>
                                          </p:spTgt>
                                        </p:tgtEl>
                                      </p:cBhvr>
                                    </p:animEffect>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8">
                                            <p:txEl>
                                              <p:pRg st="0" end="0"/>
                                            </p:txEl>
                                          </p:spTgt>
                                        </p:tgtEl>
                                        <p:attrNameLst>
                                          <p:attrName>style.visibility</p:attrName>
                                        </p:attrNameLst>
                                      </p:cBhvr>
                                      <p:to>
                                        <p:strVal val="visible"/>
                                      </p:to>
                                    </p:set>
                                    <p:animEffect transition="in" filter="wipe(left)">
                                      <p:cBhvr>
                                        <p:cTn id="48" dur="500"/>
                                        <p:tgtEl>
                                          <p:spTgt spid="18">
                                            <p:txEl>
                                              <p:pRg st="0" end="0"/>
                                            </p:txEl>
                                          </p:spTgt>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left)">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childTnLst>
                          </p:cTn>
                        </p:par>
                        <p:par>
                          <p:cTn id="78" fill="hold">
                            <p:stCondLst>
                              <p:cond delay="500"/>
                            </p:stCondLst>
                            <p:childTnLst>
                              <p:par>
                                <p:cTn id="79" presetID="22" presetClass="entr" presetSubtype="8"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wipe(left)">
                                      <p:cBhvr>
                                        <p:cTn id="81" dur="500"/>
                                        <p:tgtEl>
                                          <p:spTgt spid="11"/>
                                        </p:tgtEl>
                                      </p:cBhvr>
                                    </p:animEffect>
                                  </p:childTnLst>
                                </p:cTn>
                              </p:par>
                            </p:childTnLst>
                          </p:cTn>
                        </p:par>
                        <p:par>
                          <p:cTn id="82" fill="hold">
                            <p:stCondLst>
                              <p:cond delay="1000"/>
                            </p:stCondLst>
                            <p:childTnLst>
                              <p:par>
                                <p:cTn id="83" presetID="22" presetClass="entr" presetSubtype="8" fill="hold"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wipe(left)">
                                      <p:cBhvr>
                                        <p:cTn id="8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7" grpId="0" uiExpand="1" build="p" bldLvl="2"/>
      <p:bldP spid="7" grpId="0"/>
      <p:bldP spid="8" grpId="0"/>
      <p:bldP spid="12" grpId="0" animBg="1"/>
      <p:bldP spid="15" grpId="0"/>
      <p:bldP spid="16" grpId="0"/>
      <p:bldP spid="17" grpId="0"/>
      <p:bldP spid="18" grpId="0" uiExpand="1" build="p"/>
      <p:bldP spid="20" grpId="0"/>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4"/>
          <p:cNvSpPr>
            <a:spLocks/>
          </p:cNvSpPr>
          <p:nvPr/>
        </p:nvSpPr>
        <p:spPr bwMode="auto">
          <a:xfrm>
            <a:off x="7392145" y="846545"/>
            <a:ext cx="3539115" cy="2664295"/>
          </a:xfrm>
          <a:custGeom>
            <a:avLst/>
            <a:gdLst>
              <a:gd name="T0" fmla="*/ 2147483647 w 3180"/>
              <a:gd name="T1" fmla="*/ 2147483647 h 2435"/>
              <a:gd name="T2" fmla="*/ 2147483647 w 3180"/>
              <a:gd name="T3" fmla="*/ 2147483647 h 2435"/>
              <a:gd name="T4" fmla="*/ 2147483647 w 3180"/>
              <a:gd name="T5" fmla="*/ 2147483647 h 2435"/>
              <a:gd name="T6" fmla="*/ 2147483647 w 3180"/>
              <a:gd name="T7" fmla="*/ 2147483647 h 2435"/>
              <a:gd name="T8" fmla="*/ 2147483647 w 3180"/>
              <a:gd name="T9" fmla="*/ 2147483647 h 2435"/>
              <a:gd name="T10" fmla="*/ 2147483647 w 3180"/>
              <a:gd name="T11" fmla="*/ 2147483647 h 2435"/>
              <a:gd name="T12" fmla="*/ 2147483647 w 3180"/>
              <a:gd name="T13" fmla="*/ 2147483647 h 2435"/>
              <a:gd name="T14" fmla="*/ 2147483647 w 3180"/>
              <a:gd name="T15" fmla="*/ 2147483647 h 2435"/>
              <a:gd name="T16" fmla="*/ 2147483647 w 3180"/>
              <a:gd name="T17" fmla="*/ 2147483647 h 2435"/>
              <a:gd name="T18" fmla="*/ 2147483647 w 3180"/>
              <a:gd name="T19" fmla="*/ 2147483647 h 2435"/>
              <a:gd name="T20" fmla="*/ 2147483647 w 3180"/>
              <a:gd name="T21" fmla="*/ 2147483647 h 2435"/>
              <a:gd name="T22" fmla="*/ 2147483647 w 3180"/>
              <a:gd name="T23" fmla="*/ 2147483647 h 2435"/>
              <a:gd name="T24" fmla="*/ 2147483647 w 3180"/>
              <a:gd name="T25" fmla="*/ 2147483647 h 2435"/>
              <a:gd name="T26" fmla="*/ 2147483647 w 3180"/>
              <a:gd name="T27" fmla="*/ 2147483647 h 2435"/>
              <a:gd name="T28" fmla="*/ 2147483647 w 3180"/>
              <a:gd name="T29" fmla="*/ 2147483647 h 2435"/>
              <a:gd name="T30" fmla="*/ 2147483647 w 3180"/>
              <a:gd name="T31" fmla="*/ 2147483647 h 2435"/>
              <a:gd name="T32" fmla="*/ 2147483647 w 3180"/>
              <a:gd name="T33" fmla="*/ 2147483647 h 2435"/>
              <a:gd name="T34" fmla="*/ 2147483647 w 3180"/>
              <a:gd name="T35" fmla="*/ 2147483647 h 2435"/>
              <a:gd name="T36" fmla="*/ 2147483647 w 3180"/>
              <a:gd name="T37" fmla="*/ 2147483647 h 2435"/>
              <a:gd name="T38" fmla="*/ 2147483647 w 3180"/>
              <a:gd name="T39" fmla="*/ 2147483647 h 2435"/>
              <a:gd name="T40" fmla="*/ 2147483647 w 3180"/>
              <a:gd name="T41" fmla="*/ 2147483647 h 2435"/>
              <a:gd name="T42" fmla="*/ 2147483647 w 3180"/>
              <a:gd name="T43" fmla="*/ 2147483647 h 2435"/>
              <a:gd name="T44" fmla="*/ 2147483647 w 3180"/>
              <a:gd name="T45" fmla="*/ 2147483647 h 2435"/>
              <a:gd name="T46" fmla="*/ 2147483647 w 3180"/>
              <a:gd name="T47" fmla="*/ 2147483647 h 2435"/>
              <a:gd name="T48" fmla="*/ 2147483647 w 3180"/>
              <a:gd name="T49" fmla="*/ 2147483647 h 24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80"/>
              <a:gd name="T76" fmla="*/ 0 h 2435"/>
              <a:gd name="T77" fmla="*/ 3180 w 3180"/>
              <a:gd name="T78" fmla="*/ 2435 h 24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80" h="2435">
                <a:moveTo>
                  <a:pt x="1098" y="2306"/>
                </a:moveTo>
                <a:cubicBezTo>
                  <a:pt x="901" y="2246"/>
                  <a:pt x="1124" y="2330"/>
                  <a:pt x="915" y="2306"/>
                </a:cubicBezTo>
                <a:cubicBezTo>
                  <a:pt x="882" y="2297"/>
                  <a:pt x="747" y="2351"/>
                  <a:pt x="714" y="2343"/>
                </a:cubicBezTo>
                <a:cubicBezTo>
                  <a:pt x="690" y="2337"/>
                  <a:pt x="524" y="2275"/>
                  <a:pt x="503" y="2261"/>
                </a:cubicBezTo>
                <a:cubicBezTo>
                  <a:pt x="445" y="2222"/>
                  <a:pt x="256" y="2156"/>
                  <a:pt x="220" y="2105"/>
                </a:cubicBezTo>
                <a:cubicBezTo>
                  <a:pt x="181" y="2055"/>
                  <a:pt x="266" y="1933"/>
                  <a:pt x="238" y="1877"/>
                </a:cubicBezTo>
                <a:cubicBezTo>
                  <a:pt x="147" y="1698"/>
                  <a:pt x="321" y="1685"/>
                  <a:pt x="293" y="1493"/>
                </a:cubicBezTo>
                <a:cubicBezTo>
                  <a:pt x="303" y="1422"/>
                  <a:pt x="149" y="1189"/>
                  <a:pt x="156" y="1118"/>
                </a:cubicBezTo>
                <a:cubicBezTo>
                  <a:pt x="174" y="883"/>
                  <a:pt x="3" y="779"/>
                  <a:pt x="74" y="542"/>
                </a:cubicBezTo>
                <a:cubicBezTo>
                  <a:pt x="93" y="479"/>
                  <a:pt x="0" y="386"/>
                  <a:pt x="53" y="339"/>
                </a:cubicBezTo>
                <a:cubicBezTo>
                  <a:pt x="232" y="184"/>
                  <a:pt x="406" y="109"/>
                  <a:pt x="676" y="81"/>
                </a:cubicBezTo>
                <a:cubicBezTo>
                  <a:pt x="976" y="0"/>
                  <a:pt x="1168" y="14"/>
                  <a:pt x="1531" y="5"/>
                </a:cubicBezTo>
                <a:cubicBezTo>
                  <a:pt x="1892" y="27"/>
                  <a:pt x="1690" y="6"/>
                  <a:pt x="2136" y="81"/>
                </a:cubicBezTo>
                <a:cubicBezTo>
                  <a:pt x="2375" y="120"/>
                  <a:pt x="2608" y="116"/>
                  <a:pt x="2837" y="171"/>
                </a:cubicBezTo>
                <a:cubicBezTo>
                  <a:pt x="2874" y="298"/>
                  <a:pt x="2825" y="168"/>
                  <a:pt x="2914" y="293"/>
                </a:cubicBezTo>
                <a:cubicBezTo>
                  <a:pt x="2957" y="353"/>
                  <a:pt x="2998" y="427"/>
                  <a:pt x="3032" y="491"/>
                </a:cubicBezTo>
                <a:cubicBezTo>
                  <a:pt x="3056" y="616"/>
                  <a:pt x="3079" y="725"/>
                  <a:pt x="3089" y="855"/>
                </a:cubicBezTo>
                <a:cubicBezTo>
                  <a:pt x="3113" y="1168"/>
                  <a:pt x="3068" y="1051"/>
                  <a:pt x="3129" y="1190"/>
                </a:cubicBezTo>
                <a:cubicBezTo>
                  <a:pt x="3148" y="1380"/>
                  <a:pt x="3180" y="1581"/>
                  <a:pt x="3109" y="1767"/>
                </a:cubicBezTo>
                <a:cubicBezTo>
                  <a:pt x="3081" y="1839"/>
                  <a:pt x="3002" y="1882"/>
                  <a:pt x="2935" y="1934"/>
                </a:cubicBezTo>
                <a:cubicBezTo>
                  <a:pt x="2793" y="2047"/>
                  <a:pt x="2596" y="2252"/>
                  <a:pt x="2407" y="2298"/>
                </a:cubicBezTo>
                <a:cubicBezTo>
                  <a:pt x="2284" y="2366"/>
                  <a:pt x="2420" y="2302"/>
                  <a:pt x="2174" y="2360"/>
                </a:cubicBezTo>
                <a:cubicBezTo>
                  <a:pt x="1866" y="2435"/>
                  <a:pt x="1710" y="2325"/>
                  <a:pt x="1390" y="2334"/>
                </a:cubicBezTo>
                <a:cubicBezTo>
                  <a:pt x="1205" y="2348"/>
                  <a:pt x="1305" y="2280"/>
                  <a:pt x="1244" y="2297"/>
                </a:cubicBezTo>
                <a:cubicBezTo>
                  <a:pt x="1195" y="2292"/>
                  <a:pt x="1143" y="2277"/>
                  <a:pt x="1098" y="2306"/>
                </a:cubicBezTo>
                <a:close/>
              </a:path>
            </a:pathLst>
          </a:custGeom>
          <a:solidFill>
            <a:srgbClr val="CCFFFF"/>
          </a:solidFill>
          <a:ln>
            <a:noFill/>
          </a:ln>
          <a:extLst/>
        </p:spPr>
        <p:txBody>
          <a:bodyPr/>
          <a:lstStyle/>
          <a:p>
            <a:pPr eaLnBrk="0" hangingPunct="0"/>
            <a:endParaRPr lang="zh-TW" altLang="en-US"/>
          </a:p>
        </p:txBody>
      </p:sp>
      <p:sp>
        <p:nvSpPr>
          <p:cNvPr id="27660" name="Rectangle 2"/>
          <p:cNvSpPr>
            <a:spLocks noGrp="1" noChangeArrowheads="1"/>
          </p:cNvSpPr>
          <p:nvPr>
            <p:ph type="title"/>
          </p:nvPr>
        </p:nvSpPr>
        <p:spPr>
          <a:xfrm>
            <a:off x="40399" y="35480"/>
            <a:ext cx="12140308" cy="612000"/>
          </a:xfrm>
        </p:spPr>
        <p:txBody>
          <a:bodyPr/>
          <a:lstStyle/>
          <a:p>
            <a:r>
              <a:rPr lang="en-US" altLang="zh-TW" dirty="0"/>
              <a:t>3.3.1 Method of images – </a:t>
            </a:r>
            <a:r>
              <a:rPr lang="en-US" altLang="zh-TW" dirty="0">
                <a:solidFill>
                  <a:srgbClr val="0000CC"/>
                </a:solidFill>
              </a:rPr>
              <a:t>half</a:t>
            </a:r>
            <a:r>
              <a:rPr lang="en-US" altLang="zh-TW" baseline="0" dirty="0">
                <a:solidFill>
                  <a:srgbClr val="0000CC"/>
                </a:solidFill>
              </a:rPr>
              <a:t> plane</a:t>
            </a:r>
            <a:r>
              <a:rPr lang="en-US" altLang="zh-TW" baseline="0" dirty="0"/>
              <a:t> -1</a:t>
            </a:r>
            <a:endParaRPr lang="en-US" altLang="zh-TW" dirty="0"/>
          </a:p>
        </p:txBody>
      </p:sp>
      <p:graphicFrame>
        <p:nvGraphicFramePr>
          <p:cNvPr id="500739" name="Object 3"/>
          <p:cNvGraphicFramePr>
            <a:graphicFrameLocks noChangeAspect="1"/>
          </p:cNvGraphicFramePr>
          <p:nvPr>
            <p:extLst>
              <p:ext uri="{D42A27DB-BD31-4B8C-83A1-F6EECF244321}">
                <p14:modId xmlns:p14="http://schemas.microsoft.com/office/powerpoint/2010/main" val="588439473"/>
              </p:ext>
            </p:extLst>
          </p:nvPr>
        </p:nvGraphicFramePr>
        <p:xfrm>
          <a:off x="191344" y="692696"/>
          <a:ext cx="6054048" cy="1546776"/>
        </p:xfrm>
        <a:graphic>
          <a:graphicData uri="http://schemas.openxmlformats.org/presentationml/2006/ole">
            <mc:AlternateContent xmlns:mc="http://schemas.openxmlformats.org/markup-compatibility/2006">
              <mc:Choice xmlns:v="urn:schemas-microsoft-com:vml" Requires="v">
                <p:oleObj spid="_x0000_s1133768" name="方程式" r:id="rId4" imgW="2882880" imgH="736560" progId="Equation.3">
                  <p:embed/>
                </p:oleObj>
              </mc:Choice>
              <mc:Fallback>
                <p:oleObj name="方程式" r:id="rId4" imgW="2882880" imgH="736560" progId="Equation.3">
                  <p:embed/>
                  <p:pic>
                    <p:nvPicPr>
                      <p:cNvPr id="0" name=""/>
                      <p:cNvPicPr>
                        <a:picLocks noChangeAspect="1" noChangeArrowheads="1"/>
                      </p:cNvPicPr>
                      <p:nvPr/>
                    </p:nvPicPr>
                    <p:blipFill>
                      <a:blip r:embed="rId5"/>
                      <a:srcRect r="-2994"/>
                      <a:stretch>
                        <a:fillRect/>
                      </a:stretch>
                    </p:blipFill>
                    <p:spPr bwMode="auto">
                      <a:xfrm>
                        <a:off x="191344" y="692696"/>
                        <a:ext cx="6054048" cy="1546776"/>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pSp>
        <p:nvGrpSpPr>
          <p:cNvPr id="2" name="Group 4"/>
          <p:cNvGrpSpPr>
            <a:grpSpLocks/>
          </p:cNvGrpSpPr>
          <p:nvPr/>
        </p:nvGrpSpPr>
        <p:grpSpPr bwMode="auto">
          <a:xfrm>
            <a:off x="8830373" y="774536"/>
            <a:ext cx="2143126" cy="2609850"/>
            <a:chOff x="4505" y="1151"/>
            <a:chExt cx="1350" cy="1644"/>
          </a:xfrm>
        </p:grpSpPr>
        <p:sp>
          <p:nvSpPr>
            <p:cNvPr id="27673" name="Freeform 5"/>
            <p:cNvSpPr>
              <a:spLocks noChangeAspect="1"/>
            </p:cNvSpPr>
            <p:nvPr/>
          </p:nvSpPr>
          <p:spPr bwMode="auto">
            <a:xfrm>
              <a:off x="4624" y="1410"/>
              <a:ext cx="1020" cy="1385"/>
            </a:xfrm>
            <a:custGeom>
              <a:avLst/>
              <a:gdLst>
                <a:gd name="T0" fmla="*/ 0 w 2208"/>
                <a:gd name="T1" fmla="*/ 25 h 3072"/>
                <a:gd name="T2" fmla="*/ 0 w 2208"/>
                <a:gd name="T3" fmla="*/ 0 h 3072"/>
                <a:gd name="T4" fmla="*/ 1 w 2208"/>
                <a:gd name="T5" fmla="*/ 0 h 3072"/>
                <a:gd name="T6" fmla="*/ 3 w 2208"/>
                <a:gd name="T7" fmla="*/ 1 h 3072"/>
                <a:gd name="T8" fmla="*/ 5 w 2208"/>
                <a:gd name="T9" fmla="*/ 2 h 3072"/>
                <a:gd name="T10" fmla="*/ 7 w 2208"/>
                <a:gd name="T11" fmla="*/ 4 h 3072"/>
                <a:gd name="T12" fmla="*/ 9 w 2208"/>
                <a:gd name="T13" fmla="*/ 5 h 3072"/>
                <a:gd name="T14" fmla="*/ 10 w 2208"/>
                <a:gd name="T15" fmla="*/ 7 h 3072"/>
                <a:gd name="T16" fmla="*/ 11 w 2208"/>
                <a:gd name="T17" fmla="*/ 9 h 3072"/>
                <a:gd name="T18" fmla="*/ 11 w 2208"/>
                <a:gd name="T19" fmla="*/ 13 h 3072"/>
                <a:gd name="T20" fmla="*/ 11 w 2208"/>
                <a:gd name="T21" fmla="*/ 17 h 3072"/>
                <a:gd name="T22" fmla="*/ 10 w 2208"/>
                <a:gd name="T23" fmla="*/ 20 h 3072"/>
                <a:gd name="T24" fmla="*/ 9 w 2208"/>
                <a:gd name="T25" fmla="*/ 22 h 3072"/>
                <a:gd name="T26" fmla="*/ 7 w 2208"/>
                <a:gd name="T27" fmla="*/ 24 h 3072"/>
                <a:gd name="T28" fmla="*/ 4 w 2208"/>
                <a:gd name="T29" fmla="*/ 25 h 3072"/>
                <a:gd name="T30" fmla="*/ 1 w 2208"/>
                <a:gd name="T31" fmla="*/ 26 h 3072"/>
                <a:gd name="T32" fmla="*/ 0 w 2208"/>
                <a:gd name="T33" fmla="*/ 25 h 30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08"/>
                <a:gd name="T52" fmla="*/ 0 h 3072"/>
                <a:gd name="T53" fmla="*/ 2208 w 2208"/>
                <a:gd name="T54" fmla="*/ 3072 h 30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08" h="3072">
                  <a:moveTo>
                    <a:pt x="0" y="3024"/>
                  </a:moveTo>
                  <a:lnTo>
                    <a:pt x="0" y="0"/>
                  </a:lnTo>
                  <a:lnTo>
                    <a:pt x="240" y="48"/>
                  </a:lnTo>
                  <a:lnTo>
                    <a:pt x="576" y="96"/>
                  </a:lnTo>
                  <a:lnTo>
                    <a:pt x="1008" y="240"/>
                  </a:lnTo>
                  <a:lnTo>
                    <a:pt x="1440" y="432"/>
                  </a:lnTo>
                  <a:lnTo>
                    <a:pt x="1872" y="624"/>
                  </a:lnTo>
                  <a:lnTo>
                    <a:pt x="2064" y="816"/>
                  </a:lnTo>
                  <a:lnTo>
                    <a:pt x="2160" y="1152"/>
                  </a:lnTo>
                  <a:lnTo>
                    <a:pt x="2208" y="1488"/>
                  </a:lnTo>
                  <a:lnTo>
                    <a:pt x="2160" y="2016"/>
                  </a:lnTo>
                  <a:lnTo>
                    <a:pt x="2064" y="2352"/>
                  </a:lnTo>
                  <a:lnTo>
                    <a:pt x="1776" y="2592"/>
                  </a:lnTo>
                  <a:lnTo>
                    <a:pt x="1344" y="2880"/>
                  </a:lnTo>
                  <a:lnTo>
                    <a:pt x="864" y="3024"/>
                  </a:lnTo>
                  <a:lnTo>
                    <a:pt x="288" y="3072"/>
                  </a:lnTo>
                  <a:lnTo>
                    <a:pt x="0" y="3024"/>
                  </a:lnTo>
                  <a:close/>
                </a:path>
              </a:pathLst>
            </a:custGeom>
            <a:solidFill>
              <a:srgbClr val="FFFF00"/>
            </a:solidFill>
            <a:ln w="9525">
              <a:solidFill>
                <a:schemeClr val="tx1"/>
              </a:solidFill>
              <a:round/>
              <a:headEnd/>
              <a:tailEnd/>
            </a:ln>
          </p:spPr>
          <p:txBody>
            <a:bodyPr/>
            <a:lstStyle/>
            <a:p>
              <a:pPr eaLnBrk="0" hangingPunct="0"/>
              <a:endParaRPr lang="zh-TW" altLang="en-US"/>
            </a:p>
          </p:txBody>
        </p:sp>
        <p:sp>
          <p:nvSpPr>
            <p:cNvPr id="27674" name="Line 6"/>
            <p:cNvSpPr>
              <a:spLocks noChangeAspect="1" noChangeShapeType="1"/>
            </p:cNvSpPr>
            <p:nvPr/>
          </p:nvSpPr>
          <p:spPr bwMode="auto">
            <a:xfrm>
              <a:off x="4624" y="2104"/>
              <a:ext cx="110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75" name="Line 7"/>
            <p:cNvSpPr>
              <a:spLocks noChangeAspect="1" noChangeShapeType="1"/>
            </p:cNvSpPr>
            <p:nvPr/>
          </p:nvSpPr>
          <p:spPr bwMode="auto">
            <a:xfrm flipV="1">
              <a:off x="4624" y="1367"/>
              <a:ext cx="0" cy="142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graphicFrame>
          <p:nvGraphicFramePr>
            <p:cNvPr id="27657" name="Object 8"/>
            <p:cNvGraphicFramePr>
              <a:graphicFrameLocks noChangeAspect="1"/>
            </p:cNvGraphicFramePr>
            <p:nvPr>
              <p:extLst>
                <p:ext uri="{D42A27DB-BD31-4B8C-83A1-F6EECF244321}">
                  <p14:modId xmlns:p14="http://schemas.microsoft.com/office/powerpoint/2010/main" val="327092300"/>
                </p:ext>
              </p:extLst>
            </p:nvPr>
          </p:nvGraphicFramePr>
          <p:xfrm>
            <a:off x="5687" y="1896"/>
            <a:ext cx="168" cy="185"/>
          </p:xfrm>
          <a:graphic>
            <a:graphicData uri="http://schemas.openxmlformats.org/presentationml/2006/ole">
              <mc:AlternateContent xmlns:mc="http://schemas.openxmlformats.org/markup-compatibility/2006">
                <mc:Choice xmlns:v="urn:schemas-microsoft-com:vml" Requires="v">
                  <p:oleObj spid="_x0000_s1133769" name="方程式" r:id="rId6" imgW="126720" imgH="139680" progId="Equation.3">
                    <p:embed/>
                  </p:oleObj>
                </mc:Choice>
                <mc:Fallback>
                  <p:oleObj name="方程式" r:id="rId6" imgW="126720" imgH="139680" progId="Equation.3">
                    <p:embed/>
                    <p:pic>
                      <p:nvPicPr>
                        <p:cNvPr id="0" name=""/>
                        <p:cNvPicPr>
                          <a:picLocks noChangeAspect="1" noChangeArrowheads="1"/>
                        </p:cNvPicPr>
                        <p:nvPr/>
                      </p:nvPicPr>
                      <p:blipFill>
                        <a:blip r:embed="rId7"/>
                        <a:srcRect/>
                        <a:stretch>
                          <a:fillRect/>
                        </a:stretch>
                      </p:blipFill>
                      <p:spPr bwMode="auto">
                        <a:xfrm>
                          <a:off x="5687" y="1896"/>
                          <a:ext cx="168" cy="1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8" name="Object 9"/>
            <p:cNvGraphicFramePr>
              <a:graphicFrameLocks noChangeAspect="1"/>
            </p:cNvGraphicFramePr>
            <p:nvPr>
              <p:extLst>
                <p:ext uri="{D42A27DB-BD31-4B8C-83A1-F6EECF244321}">
                  <p14:modId xmlns:p14="http://schemas.microsoft.com/office/powerpoint/2010/main" val="2424396339"/>
                </p:ext>
              </p:extLst>
            </p:nvPr>
          </p:nvGraphicFramePr>
          <p:xfrm>
            <a:off x="4505" y="1151"/>
            <a:ext cx="185" cy="218"/>
          </p:xfrm>
          <a:graphic>
            <a:graphicData uri="http://schemas.openxmlformats.org/presentationml/2006/ole">
              <mc:AlternateContent xmlns:mc="http://schemas.openxmlformats.org/markup-compatibility/2006">
                <mc:Choice xmlns:v="urn:schemas-microsoft-com:vml" Requires="v">
                  <p:oleObj spid="_x0000_s1133770" name="方程式" r:id="rId8" imgW="139680" imgH="164880" progId="Equation.3">
                    <p:embed/>
                  </p:oleObj>
                </mc:Choice>
                <mc:Fallback>
                  <p:oleObj name="方程式" r:id="rId8" imgW="139680" imgH="164880" progId="Equation.3">
                    <p:embed/>
                    <p:pic>
                      <p:nvPicPr>
                        <p:cNvPr id="0" name=""/>
                        <p:cNvPicPr>
                          <a:picLocks noChangeAspect="1" noChangeArrowheads="1"/>
                        </p:cNvPicPr>
                        <p:nvPr/>
                      </p:nvPicPr>
                      <p:blipFill>
                        <a:blip r:embed="rId9"/>
                        <a:srcRect/>
                        <a:stretch>
                          <a:fillRect/>
                        </a:stretch>
                      </p:blipFill>
                      <p:spPr bwMode="auto">
                        <a:xfrm>
                          <a:off x="4505" y="1151"/>
                          <a:ext cx="185" cy="2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10"/>
          <p:cNvGrpSpPr>
            <a:grpSpLocks/>
          </p:cNvGrpSpPr>
          <p:nvPr/>
        </p:nvGrpSpPr>
        <p:grpSpPr bwMode="auto">
          <a:xfrm>
            <a:off x="9403659" y="2628739"/>
            <a:ext cx="915988" cy="533400"/>
            <a:chOff x="4862" y="2319"/>
            <a:chExt cx="577" cy="336"/>
          </a:xfrm>
        </p:grpSpPr>
        <p:sp>
          <p:nvSpPr>
            <p:cNvPr id="27672" name="AutoShape 11"/>
            <p:cNvSpPr>
              <a:spLocks noChangeAspect="1" noChangeArrowheads="1"/>
            </p:cNvSpPr>
            <p:nvPr/>
          </p:nvSpPr>
          <p:spPr bwMode="auto">
            <a:xfrm>
              <a:off x="5079" y="2319"/>
              <a:ext cx="68" cy="68"/>
            </a:xfrm>
            <a:prstGeom prst="octagon">
              <a:avLst>
                <a:gd name="adj" fmla="val 29287"/>
              </a:avLst>
            </a:prstGeom>
            <a:solidFill>
              <a:srgbClr val="0000CC"/>
            </a:solidFill>
            <a:ln w="9525">
              <a:solidFill>
                <a:srgbClr val="0000CC"/>
              </a:solidFill>
              <a:miter lim="800000"/>
              <a:headEnd/>
              <a:tailEnd/>
            </a:ln>
          </p:spPr>
          <p:txBody>
            <a:bodyPr wrap="none" anchor="ctr"/>
            <a:lstStyle/>
            <a:p>
              <a:pPr eaLnBrk="0" hangingPunct="0"/>
              <a:endParaRPr lang="zh-TW" altLang="en-US"/>
            </a:p>
          </p:txBody>
        </p:sp>
        <p:graphicFrame>
          <p:nvGraphicFramePr>
            <p:cNvPr id="27656" name="Object 12"/>
            <p:cNvGraphicFramePr>
              <a:graphicFrameLocks noChangeAspect="1"/>
            </p:cNvGraphicFramePr>
            <p:nvPr>
              <p:extLst/>
            </p:nvPr>
          </p:nvGraphicFramePr>
          <p:xfrm>
            <a:off x="4862" y="2374"/>
            <a:ext cx="577" cy="281"/>
          </p:xfrm>
          <a:graphic>
            <a:graphicData uri="http://schemas.openxmlformats.org/presentationml/2006/ole">
              <mc:AlternateContent xmlns:mc="http://schemas.openxmlformats.org/markup-compatibility/2006">
                <mc:Choice xmlns:v="urn:schemas-microsoft-com:vml" Requires="v">
                  <p:oleObj spid="_x0000_s1133771" name="Equation" r:id="rId10" imgW="469800" imgH="228600" progId="Equation.3">
                    <p:embed/>
                  </p:oleObj>
                </mc:Choice>
                <mc:Fallback>
                  <p:oleObj name="Equation" r:id="rId10" imgW="4698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2" y="2374"/>
                          <a:ext cx="577" cy="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13"/>
          <p:cNvGrpSpPr>
            <a:grpSpLocks/>
          </p:cNvGrpSpPr>
          <p:nvPr/>
        </p:nvGrpSpPr>
        <p:grpSpPr bwMode="auto">
          <a:xfrm>
            <a:off x="7808018" y="1306348"/>
            <a:ext cx="1195387" cy="382588"/>
            <a:chOff x="3861" y="1486"/>
            <a:chExt cx="753" cy="241"/>
          </a:xfrm>
        </p:grpSpPr>
        <p:graphicFrame>
          <p:nvGraphicFramePr>
            <p:cNvPr id="27655" name="Object 14"/>
            <p:cNvGraphicFramePr>
              <a:graphicFrameLocks noChangeAspect="1"/>
            </p:cNvGraphicFramePr>
            <p:nvPr>
              <p:extLst>
                <p:ext uri="{D42A27DB-BD31-4B8C-83A1-F6EECF244321}">
                  <p14:modId xmlns:p14="http://schemas.microsoft.com/office/powerpoint/2010/main" val="2111388113"/>
                </p:ext>
              </p:extLst>
            </p:nvPr>
          </p:nvGraphicFramePr>
          <p:xfrm>
            <a:off x="3861" y="1486"/>
            <a:ext cx="521" cy="235"/>
          </p:xfrm>
          <a:graphic>
            <a:graphicData uri="http://schemas.openxmlformats.org/presentationml/2006/ole">
              <mc:AlternateContent xmlns:mc="http://schemas.openxmlformats.org/markup-compatibility/2006">
                <mc:Choice xmlns:v="urn:schemas-microsoft-com:vml" Requires="v">
                  <p:oleObj spid="_x0000_s1133772" name="Equation" r:id="rId12" imgW="393480" imgH="177480" progId="Equation.3">
                    <p:embed/>
                  </p:oleObj>
                </mc:Choice>
                <mc:Fallback>
                  <p:oleObj name="Equation" r:id="rId12" imgW="393480" imgH="1774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61" y="1486"/>
                          <a:ext cx="521" cy="2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7671" name="AutoShape 15"/>
            <p:cNvCxnSpPr>
              <a:cxnSpLocks noChangeAspect="1" noChangeShapeType="1"/>
            </p:cNvCxnSpPr>
            <p:nvPr/>
          </p:nvCxnSpPr>
          <p:spPr bwMode="auto">
            <a:xfrm rot="10800000">
              <a:off x="4416" y="1612"/>
              <a:ext cx="198" cy="115"/>
            </a:xfrm>
            <a:prstGeom prst="curvedConnector3">
              <a:avLst>
                <a:gd name="adj1" fmla="val 49889"/>
              </a:avLst>
            </a:prstGeom>
            <a:noFill/>
            <a:ln w="38100" cap="rnd">
              <a:solidFill>
                <a:srgbClr val="000066"/>
              </a:solidFill>
              <a:prstDash val="sysDot"/>
              <a:round/>
              <a:headEnd type="triangle" w="med" len="med"/>
              <a:tailEnd/>
            </a:ln>
            <a:extLst>
              <a:ext uri="{909E8E84-426E-40DD-AFC4-6F175D3DCCD1}">
                <a14:hiddenFill xmlns:a14="http://schemas.microsoft.com/office/drawing/2010/main">
                  <a:noFill/>
                </a14:hiddenFill>
              </a:ext>
            </a:extLst>
          </p:spPr>
        </p:cxnSp>
      </p:grpSp>
      <p:sp>
        <p:nvSpPr>
          <p:cNvPr id="27670" name="Text Box 17"/>
          <p:cNvSpPr txBox="1">
            <a:spLocks noChangeArrowheads="1"/>
          </p:cNvSpPr>
          <p:nvPr/>
        </p:nvSpPr>
        <p:spPr bwMode="auto">
          <a:xfrm>
            <a:off x="264749" y="2251080"/>
            <a:ext cx="39677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by method of images, consider</a:t>
            </a:r>
            <a:endParaRPr lang="en-US" altLang="zh-TW" i="1" dirty="0"/>
          </a:p>
        </p:txBody>
      </p:sp>
      <p:graphicFrame>
        <p:nvGraphicFramePr>
          <p:cNvPr id="500755" name="Object 19"/>
          <p:cNvGraphicFramePr>
            <a:graphicFrameLocks noChangeAspect="1"/>
          </p:cNvGraphicFramePr>
          <p:nvPr>
            <p:extLst>
              <p:ext uri="{D42A27DB-BD31-4B8C-83A1-F6EECF244321}">
                <p14:modId xmlns:p14="http://schemas.microsoft.com/office/powerpoint/2010/main" val="2825568514"/>
              </p:ext>
            </p:extLst>
          </p:nvPr>
        </p:nvGraphicFramePr>
        <p:xfrm>
          <a:off x="742566" y="4555165"/>
          <a:ext cx="4036500" cy="1039662"/>
        </p:xfrm>
        <a:graphic>
          <a:graphicData uri="http://schemas.openxmlformats.org/presentationml/2006/ole">
            <mc:AlternateContent xmlns:mc="http://schemas.openxmlformats.org/markup-compatibility/2006">
              <mc:Choice xmlns:v="urn:schemas-microsoft-com:vml" Requires="v">
                <p:oleObj spid="_x0000_s1133773" name="方程式" r:id="rId14" imgW="2070000" imgH="533160" progId="Equation.3">
                  <p:embed/>
                </p:oleObj>
              </mc:Choice>
              <mc:Fallback>
                <p:oleObj name="方程式" r:id="rId14" imgW="2070000" imgH="533160" progId="Equation.3">
                  <p:embed/>
                  <p:pic>
                    <p:nvPicPr>
                      <p:cNvPr id="0" name=""/>
                      <p:cNvPicPr>
                        <a:picLocks noChangeAspect="1" noChangeArrowheads="1"/>
                      </p:cNvPicPr>
                      <p:nvPr/>
                    </p:nvPicPr>
                    <p:blipFill>
                      <a:blip r:embed="rId15"/>
                      <a:srcRect r="-3131"/>
                      <a:stretch>
                        <a:fillRect/>
                      </a:stretch>
                    </p:blipFill>
                    <p:spPr bwMode="auto">
                      <a:xfrm>
                        <a:off x="742566" y="4555165"/>
                        <a:ext cx="4036500" cy="1039662"/>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pSp>
        <p:nvGrpSpPr>
          <p:cNvPr id="6" name="Group 20"/>
          <p:cNvGrpSpPr>
            <a:grpSpLocks/>
          </p:cNvGrpSpPr>
          <p:nvPr/>
        </p:nvGrpSpPr>
        <p:grpSpPr bwMode="auto">
          <a:xfrm>
            <a:off x="7681017" y="2628739"/>
            <a:ext cx="2138362" cy="533400"/>
            <a:chOff x="3781" y="2319"/>
            <a:chExt cx="1347" cy="336"/>
          </a:xfrm>
        </p:grpSpPr>
        <p:graphicFrame>
          <p:nvGraphicFramePr>
            <p:cNvPr id="27653" name="Object 21"/>
            <p:cNvGraphicFramePr>
              <a:graphicFrameLocks noChangeAspect="1"/>
            </p:cNvGraphicFramePr>
            <p:nvPr>
              <p:extLst/>
            </p:nvPr>
          </p:nvGraphicFramePr>
          <p:xfrm>
            <a:off x="3781" y="2374"/>
            <a:ext cx="717" cy="281"/>
          </p:xfrm>
          <a:graphic>
            <a:graphicData uri="http://schemas.openxmlformats.org/presentationml/2006/ole">
              <mc:AlternateContent xmlns:mc="http://schemas.openxmlformats.org/markup-compatibility/2006">
                <mc:Choice xmlns:v="urn:schemas-microsoft-com:vml" Requires="v">
                  <p:oleObj spid="_x0000_s1133774" name="Equation" r:id="rId16" imgW="583920" imgH="228600" progId="Equation.3">
                    <p:embed/>
                  </p:oleObj>
                </mc:Choice>
                <mc:Fallback>
                  <p:oleObj name="Equation" r:id="rId16" imgW="583920" imgH="228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81" y="2374"/>
                          <a:ext cx="717" cy="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68" name="Line 22"/>
            <p:cNvSpPr>
              <a:spLocks noChangeAspect="1" noChangeShapeType="1"/>
            </p:cNvSpPr>
            <p:nvPr/>
          </p:nvSpPr>
          <p:spPr bwMode="auto">
            <a:xfrm>
              <a:off x="4176" y="2352"/>
              <a:ext cx="952" cy="0"/>
            </a:xfrm>
            <a:prstGeom prst="line">
              <a:avLst/>
            </a:prstGeom>
            <a:noFill/>
            <a:ln w="57150">
              <a:solidFill>
                <a:srgbClr val="C00000"/>
              </a:solidFill>
              <a:prstDash val="sys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7669" name="AutoShape 23"/>
            <p:cNvSpPr>
              <a:spLocks noChangeAspect="1" noChangeArrowheads="1"/>
            </p:cNvSpPr>
            <p:nvPr/>
          </p:nvSpPr>
          <p:spPr bwMode="auto">
            <a:xfrm>
              <a:off x="4127" y="2319"/>
              <a:ext cx="68" cy="68"/>
            </a:xfrm>
            <a:prstGeom prst="octagon">
              <a:avLst>
                <a:gd name="adj" fmla="val 29287"/>
              </a:avLst>
            </a:prstGeom>
            <a:solidFill>
              <a:schemeClr val="tx1"/>
            </a:solidFill>
            <a:ln w="9525">
              <a:solidFill>
                <a:schemeClr val="tx1"/>
              </a:solidFill>
              <a:miter lim="800000"/>
              <a:headEnd/>
              <a:tailEnd/>
            </a:ln>
          </p:spPr>
          <p:txBody>
            <a:bodyPr wrap="none" anchor="ctr"/>
            <a:lstStyle/>
            <a:p>
              <a:pPr eaLnBrk="0" hangingPunct="0"/>
              <a:endParaRPr lang="zh-TW" altLang="en-US"/>
            </a:p>
          </p:txBody>
        </p:sp>
      </p:grpSp>
      <p:sp>
        <p:nvSpPr>
          <p:cNvPr id="500761" name="AutoShape 25"/>
          <p:cNvSpPr>
            <a:spLocks noChangeArrowheads="1"/>
          </p:cNvSpPr>
          <p:nvPr/>
        </p:nvSpPr>
        <p:spPr bwMode="auto">
          <a:xfrm>
            <a:off x="431514" y="4987211"/>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9" name="投影片編號版面配置區 8"/>
          <p:cNvSpPr>
            <a:spLocks noGrp="1"/>
          </p:cNvSpPr>
          <p:nvPr>
            <p:ph type="sldNum" sz="quarter" idx="10"/>
          </p:nvPr>
        </p:nvSpPr>
        <p:spPr/>
        <p:txBody>
          <a:bodyPr/>
          <a:lstStyle/>
          <a:p>
            <a:pPr>
              <a:defRPr/>
            </a:pPr>
            <a:fld id="{F4C3976D-8D47-445A-BD61-2F2C1E2596C6}" type="slidenum">
              <a:rPr lang="en-US" altLang="zh-TW" smtClean="0"/>
              <a:pPr>
                <a:defRPr/>
              </a:pPr>
              <a:t>30</a:t>
            </a:fld>
            <a:endParaRPr lang="en-US" altLang="zh-TW" dirty="0"/>
          </a:p>
        </p:txBody>
      </p:sp>
      <p:graphicFrame>
        <p:nvGraphicFramePr>
          <p:cNvPr id="7" name="物件 6"/>
          <p:cNvGraphicFramePr>
            <a:graphicFrameLocks noChangeAspect="1"/>
          </p:cNvGraphicFramePr>
          <p:nvPr>
            <p:extLst>
              <p:ext uri="{D42A27DB-BD31-4B8C-83A1-F6EECF244321}">
                <p14:modId xmlns:p14="http://schemas.microsoft.com/office/powerpoint/2010/main" val="3378837627"/>
              </p:ext>
            </p:extLst>
          </p:nvPr>
        </p:nvGraphicFramePr>
        <p:xfrm>
          <a:off x="882612" y="3204010"/>
          <a:ext cx="2159892" cy="480060"/>
        </p:xfrm>
        <a:graphic>
          <a:graphicData uri="http://schemas.openxmlformats.org/presentationml/2006/ole">
            <mc:AlternateContent xmlns:mc="http://schemas.openxmlformats.org/markup-compatibility/2006">
              <mc:Choice xmlns:v="urn:schemas-microsoft-com:vml" Requires="v">
                <p:oleObj spid="_x0000_s1133775" name="方程式" r:id="rId18" imgW="1028520" imgH="228600" progId="Equation.3">
                  <p:embed/>
                </p:oleObj>
              </mc:Choice>
              <mc:Fallback>
                <p:oleObj name="方程式" r:id="rId18" imgW="1028520" imgH="228600" progId="Equation.3">
                  <p:embed/>
                  <p:pic>
                    <p:nvPicPr>
                      <p:cNvPr id="0" name=""/>
                      <p:cNvPicPr>
                        <a:picLocks noChangeArrowheads="1"/>
                      </p:cNvPicPr>
                      <p:nvPr/>
                    </p:nvPicPr>
                    <p:blipFill>
                      <a:blip r:embed="rId19"/>
                      <a:srcRect r="-2994"/>
                      <a:stretch>
                        <a:fillRect/>
                      </a:stretch>
                    </p:blipFill>
                    <p:spPr bwMode="auto">
                      <a:xfrm>
                        <a:off x="882612" y="3204010"/>
                        <a:ext cx="2159892" cy="480060"/>
                      </a:xfrm>
                      <a:prstGeom prst="rect">
                        <a:avLst/>
                      </a:prstGeom>
                      <a:solidFill>
                        <a:srgbClr val="CCECFF"/>
                      </a:solidFill>
                      <a:ln>
                        <a:noFill/>
                      </a:ln>
                    </p:spPr>
                  </p:pic>
                </p:oleObj>
              </mc:Fallback>
            </mc:AlternateContent>
          </a:graphicData>
        </a:graphic>
      </p:graphicFrame>
      <p:sp>
        <p:nvSpPr>
          <p:cNvPr id="27" name="Text Box 17"/>
          <p:cNvSpPr txBox="1">
            <a:spLocks noChangeArrowheads="1"/>
          </p:cNvSpPr>
          <p:nvPr/>
        </p:nvSpPr>
        <p:spPr bwMode="auto">
          <a:xfrm>
            <a:off x="6338467" y="3645024"/>
            <a:ext cx="3741730" cy="1431161"/>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65113" indent="-265113">
              <a:spcAft>
                <a:spcPts val="300"/>
              </a:spcAft>
              <a:buClr>
                <a:srgbClr val="C00000"/>
              </a:buClr>
              <a:buSzPct val="120000"/>
              <a:buFont typeface="Wingdings" pitchFamily="2" charset="2"/>
              <a:buChar char="Ø"/>
            </a:pPr>
            <a:r>
              <a:rPr lang="en-US" altLang="zh-TW" dirty="0"/>
              <a:t>how about  Neumann BC?</a:t>
            </a:r>
          </a:p>
          <a:p>
            <a:pPr marL="457200" indent="-457200">
              <a:spcAft>
                <a:spcPts val="300"/>
              </a:spcAft>
              <a:buClr>
                <a:srgbClr val="C00000"/>
              </a:buClr>
              <a:buSzPct val="120000"/>
              <a:buFont typeface="Wingdings" pitchFamily="2" charset="2"/>
              <a:buChar char="Ø"/>
            </a:pPr>
            <a:endParaRPr lang="en-US" altLang="zh-TW" dirty="0"/>
          </a:p>
          <a:p>
            <a:pPr marL="265113" indent="-265113">
              <a:spcBef>
                <a:spcPts val="1200"/>
              </a:spcBef>
              <a:spcAft>
                <a:spcPts val="300"/>
              </a:spcAft>
              <a:buClr>
                <a:srgbClr val="C00000"/>
              </a:buClr>
              <a:buSzPct val="120000"/>
              <a:buFont typeface="Wingdings" pitchFamily="2" charset="2"/>
              <a:buChar char="Ø"/>
            </a:pPr>
            <a:r>
              <a:rPr lang="en-US" altLang="zh-TW" dirty="0"/>
              <a:t>how about 3D problems?</a:t>
            </a:r>
          </a:p>
        </p:txBody>
      </p:sp>
      <p:cxnSp>
        <p:nvCxnSpPr>
          <p:cNvPr id="11" name="直線接點 10"/>
          <p:cNvCxnSpPr/>
          <p:nvPr/>
        </p:nvCxnSpPr>
        <p:spPr bwMode="auto">
          <a:xfrm>
            <a:off x="6086475" y="3451224"/>
            <a:ext cx="0" cy="3168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aphicFrame>
        <p:nvGraphicFramePr>
          <p:cNvPr id="14" name="物件 13"/>
          <p:cNvGraphicFramePr>
            <a:graphicFrameLocks/>
          </p:cNvGraphicFramePr>
          <p:nvPr>
            <p:extLst>
              <p:ext uri="{D42A27DB-BD31-4B8C-83A1-F6EECF244321}">
                <p14:modId xmlns:p14="http://schemas.microsoft.com/office/powerpoint/2010/main" val="4161305448"/>
              </p:ext>
            </p:extLst>
          </p:nvPr>
        </p:nvGraphicFramePr>
        <p:xfrm>
          <a:off x="8031857" y="2286705"/>
          <a:ext cx="431800" cy="333375"/>
        </p:xfrm>
        <a:graphic>
          <a:graphicData uri="http://schemas.openxmlformats.org/presentationml/2006/ole">
            <mc:AlternateContent xmlns:mc="http://schemas.openxmlformats.org/markup-compatibility/2006">
              <mc:Choice xmlns:v="urn:schemas-microsoft-com:vml" Requires="v">
                <p:oleObj spid="_x0000_s1133776" name="方程式" r:id="rId20" imgW="126720" imgH="75960" progId="Equation.3">
                  <p:embed/>
                </p:oleObj>
              </mc:Choice>
              <mc:Fallback>
                <p:oleObj name="方程式" r:id="rId20" imgW="126720" imgH="75960" progId="Equation.3">
                  <p:embed/>
                  <p:pic>
                    <p:nvPicPr>
                      <p:cNvPr id="0" name=""/>
                      <p:cNvPicPr>
                        <a:picLocks noChangeAspect="1" noChangeArrowheads="1"/>
                      </p:cNvPicPr>
                      <p:nvPr/>
                    </p:nvPicPr>
                    <p:blipFill>
                      <a:blip r:embed="rId21"/>
                      <a:srcRect l="-25774" t="-47394" r="-25774" b="-47394"/>
                      <a:stretch>
                        <a:fillRect/>
                      </a:stretch>
                    </p:blipFill>
                    <p:spPr bwMode="auto">
                      <a:xfrm>
                        <a:off x="8031857" y="2286705"/>
                        <a:ext cx="431800" cy="333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物件 14"/>
          <p:cNvGraphicFramePr>
            <a:graphicFrameLocks noChangeAspect="1"/>
          </p:cNvGraphicFramePr>
          <p:nvPr>
            <p:extLst>
              <p:ext uri="{D42A27DB-BD31-4B8C-83A1-F6EECF244321}">
                <p14:modId xmlns:p14="http://schemas.microsoft.com/office/powerpoint/2010/main" val="3898279291"/>
              </p:ext>
            </p:extLst>
          </p:nvPr>
        </p:nvGraphicFramePr>
        <p:xfrm>
          <a:off x="9557718" y="2231321"/>
          <a:ext cx="474663" cy="442912"/>
        </p:xfrm>
        <a:graphic>
          <a:graphicData uri="http://schemas.openxmlformats.org/presentationml/2006/ole">
            <mc:AlternateContent xmlns:mc="http://schemas.openxmlformats.org/markup-compatibility/2006">
              <mc:Choice xmlns:v="urn:schemas-microsoft-com:vml" Requires="v">
                <p:oleObj spid="_x0000_s1133777" name="Equation" r:id="rId22" imgW="139700" imgH="139700" progId="Equation.3">
                  <p:embed/>
                </p:oleObj>
              </mc:Choice>
              <mc:Fallback>
                <p:oleObj name="Equation" r:id="rId22" imgW="139700" imgH="1397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l="-25774" t="-20619" r="-25774" b="-20619"/>
                      <a:stretch>
                        <a:fillRect/>
                      </a:stretch>
                    </p:blipFill>
                    <p:spPr bwMode="auto">
                      <a:xfrm>
                        <a:off x="9557718" y="2231321"/>
                        <a:ext cx="474663" cy="442912"/>
                      </a:xfrm>
                      <a:prstGeom prst="rect">
                        <a:avLst/>
                      </a:prstGeom>
                      <a:noFill/>
                      <a:ln>
                        <a:noFill/>
                      </a:ln>
                    </p:spPr>
                  </p:pic>
                </p:oleObj>
              </mc:Fallback>
            </mc:AlternateContent>
          </a:graphicData>
        </a:graphic>
      </p:graphicFrame>
      <p:sp>
        <p:nvSpPr>
          <p:cNvPr id="35" name="Text Box 17"/>
          <p:cNvSpPr txBox="1">
            <a:spLocks noChangeArrowheads="1"/>
          </p:cNvSpPr>
          <p:nvPr/>
        </p:nvSpPr>
        <p:spPr bwMode="auto">
          <a:xfrm>
            <a:off x="695400" y="6129335"/>
            <a:ext cx="29354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80975" indent="-180975">
              <a:buSzPct val="120000"/>
              <a:buFont typeface="Arial" panose="020B0604020202020204" pitchFamily="34" charset="0"/>
              <a:buChar char="•"/>
            </a:pPr>
            <a:r>
              <a:rPr lang="en-US" altLang="zh-TW" dirty="0"/>
              <a:t>check</a:t>
            </a:r>
            <a:r>
              <a:rPr lang="en-US" altLang="zh-TW" u="sng" dirty="0">
                <a:solidFill>
                  <a:srgbClr val="C00000"/>
                </a:solidFill>
              </a:rPr>
              <a:t> BC at infinity</a:t>
            </a:r>
            <a:r>
              <a:rPr lang="en-US" altLang="zh-TW" dirty="0">
                <a:solidFill>
                  <a:srgbClr val="C00000"/>
                </a:solidFill>
              </a:rPr>
              <a:t>:</a:t>
            </a:r>
            <a:endParaRPr lang="en-US" altLang="zh-TW" i="1" dirty="0">
              <a:solidFill>
                <a:srgbClr val="C00000"/>
              </a:solidFill>
            </a:endParaRPr>
          </a:p>
        </p:txBody>
      </p:sp>
      <p:sp>
        <p:nvSpPr>
          <p:cNvPr id="36" name="Text Box 17"/>
          <p:cNvSpPr txBox="1">
            <a:spLocks noChangeArrowheads="1"/>
          </p:cNvSpPr>
          <p:nvPr/>
        </p:nvSpPr>
        <p:spPr bwMode="auto">
          <a:xfrm>
            <a:off x="3460315" y="6157185"/>
            <a:ext cx="835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C00000"/>
                </a:solidFill>
              </a:rPr>
              <a:t>OK!!</a:t>
            </a:r>
            <a:endParaRPr lang="en-US" altLang="zh-TW" i="1" dirty="0">
              <a:solidFill>
                <a:srgbClr val="C00000"/>
              </a:solidFill>
            </a:endParaRPr>
          </a:p>
        </p:txBody>
      </p:sp>
      <p:sp>
        <p:nvSpPr>
          <p:cNvPr id="38" name="Text Box 3"/>
          <p:cNvSpPr txBox="1">
            <a:spLocks noChangeArrowheads="1"/>
          </p:cNvSpPr>
          <p:nvPr/>
        </p:nvSpPr>
        <p:spPr bwMode="auto">
          <a:xfrm>
            <a:off x="4088016" y="1258871"/>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(BC)</a:t>
            </a:r>
            <a:endParaRPr lang="en-US" altLang="zh-TW" i="1" dirty="0">
              <a:solidFill>
                <a:srgbClr val="0000CC"/>
              </a:solidFill>
            </a:endParaRPr>
          </a:p>
        </p:txBody>
      </p:sp>
      <p:sp>
        <p:nvSpPr>
          <p:cNvPr id="39" name="Text Box 3"/>
          <p:cNvSpPr txBox="1">
            <a:spLocks noChangeArrowheads="1"/>
          </p:cNvSpPr>
          <p:nvPr/>
        </p:nvSpPr>
        <p:spPr bwMode="auto">
          <a:xfrm>
            <a:off x="4086275" y="1767999"/>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(BC)</a:t>
            </a:r>
            <a:endParaRPr lang="en-US" altLang="zh-TW" i="1" dirty="0">
              <a:solidFill>
                <a:srgbClr val="0000CC"/>
              </a:solidFill>
            </a:endParaRPr>
          </a:p>
        </p:txBody>
      </p:sp>
      <p:graphicFrame>
        <p:nvGraphicFramePr>
          <p:cNvPr id="8" name="物件 7"/>
          <p:cNvGraphicFramePr>
            <a:graphicFrameLocks noChangeAspect="1"/>
          </p:cNvGraphicFramePr>
          <p:nvPr>
            <p:extLst>
              <p:ext uri="{D42A27DB-BD31-4B8C-83A1-F6EECF244321}">
                <p14:modId xmlns:p14="http://schemas.microsoft.com/office/powerpoint/2010/main" val="2867001086"/>
              </p:ext>
            </p:extLst>
          </p:nvPr>
        </p:nvGraphicFramePr>
        <p:xfrm>
          <a:off x="3032150" y="3204010"/>
          <a:ext cx="2320164" cy="480060"/>
        </p:xfrm>
        <a:graphic>
          <a:graphicData uri="http://schemas.openxmlformats.org/presentationml/2006/ole">
            <mc:AlternateContent xmlns:mc="http://schemas.openxmlformats.org/markup-compatibility/2006">
              <mc:Choice xmlns:v="urn:schemas-microsoft-com:vml" Requires="v">
                <p:oleObj spid="_x0000_s1133778" name="方程式" r:id="rId24" imgW="1104840" imgH="228600" progId="Equation.3">
                  <p:embed/>
                </p:oleObj>
              </mc:Choice>
              <mc:Fallback>
                <p:oleObj name="方程式" r:id="rId24" imgW="1104840" imgH="228600" progId="Equation.3">
                  <p:embed/>
                  <p:pic>
                    <p:nvPicPr>
                      <p:cNvPr id="0" name=""/>
                      <p:cNvPicPr>
                        <a:picLocks noChangeArrowheads="1"/>
                      </p:cNvPicPr>
                      <p:nvPr/>
                    </p:nvPicPr>
                    <p:blipFill>
                      <a:blip r:embed="rId25"/>
                      <a:srcRect r="-2994"/>
                      <a:stretch>
                        <a:fillRect/>
                      </a:stretch>
                    </p:blipFill>
                    <p:spPr bwMode="auto">
                      <a:xfrm>
                        <a:off x="3032150" y="3204010"/>
                        <a:ext cx="2320164" cy="480060"/>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 name="Object 12"/>
          <p:cNvGraphicFramePr>
            <a:graphicFrameLocks noChangeAspect="1"/>
          </p:cNvGraphicFramePr>
          <p:nvPr>
            <p:extLst>
              <p:ext uri="{D42A27DB-BD31-4B8C-83A1-F6EECF244321}">
                <p14:modId xmlns:p14="http://schemas.microsoft.com/office/powerpoint/2010/main" val="491132854"/>
              </p:ext>
            </p:extLst>
          </p:nvPr>
        </p:nvGraphicFramePr>
        <p:xfrm>
          <a:off x="9476474" y="1459801"/>
          <a:ext cx="718146" cy="420498"/>
        </p:xfrm>
        <a:graphic>
          <a:graphicData uri="http://schemas.openxmlformats.org/presentationml/2006/ole">
            <mc:AlternateContent xmlns:mc="http://schemas.openxmlformats.org/markup-compatibility/2006">
              <mc:Choice xmlns:v="urn:schemas-microsoft-com:vml" Requires="v">
                <p:oleObj spid="_x0000_s1133779" name="方程式" r:id="rId26" imgW="368280" imgH="215640" progId="Equation.3">
                  <p:embed/>
                </p:oleObj>
              </mc:Choice>
              <mc:Fallback>
                <p:oleObj name="方程式" r:id="rId26" imgW="368280" imgH="215640" progId="Equation.3">
                  <p:embed/>
                  <p:pic>
                    <p:nvPicPr>
                      <p:cNvPr id="0" name=""/>
                      <p:cNvPicPr>
                        <a:picLocks noChangeAspect="1" noChangeArrowheads="1"/>
                      </p:cNvPicPr>
                      <p:nvPr/>
                    </p:nvPicPr>
                    <p:blipFill>
                      <a:blip r:embed="rId27"/>
                      <a:srcRect/>
                      <a:stretch>
                        <a:fillRect/>
                      </a:stretch>
                    </p:blipFill>
                    <p:spPr bwMode="auto">
                      <a:xfrm>
                        <a:off x="9476474" y="1459801"/>
                        <a:ext cx="718146" cy="4204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AutoShape 11"/>
          <p:cNvSpPr>
            <a:spLocks noChangeAspect="1" noChangeArrowheads="1"/>
          </p:cNvSpPr>
          <p:nvPr/>
        </p:nvSpPr>
        <p:spPr bwMode="auto">
          <a:xfrm>
            <a:off x="10169847" y="1782648"/>
            <a:ext cx="107950" cy="107950"/>
          </a:xfrm>
          <a:prstGeom prst="octagon">
            <a:avLst>
              <a:gd name="adj" fmla="val 29287"/>
            </a:avLst>
          </a:prstGeom>
          <a:solidFill>
            <a:schemeClr val="tx1"/>
          </a:solidFill>
          <a:ln w="9525">
            <a:solidFill>
              <a:schemeClr val="tx1"/>
            </a:solidFill>
            <a:miter lim="800000"/>
            <a:headEnd/>
            <a:tailEnd/>
          </a:ln>
        </p:spPr>
        <p:txBody>
          <a:bodyPr wrap="none" anchor="ctr"/>
          <a:lstStyle/>
          <a:p>
            <a:pPr eaLnBrk="0" hangingPunct="0"/>
            <a:endParaRPr lang="zh-TW" altLang="en-US"/>
          </a:p>
        </p:txBody>
      </p:sp>
      <p:cxnSp>
        <p:nvCxnSpPr>
          <p:cNvPr id="17" name="直線單箭頭接點 16"/>
          <p:cNvCxnSpPr>
            <a:stCxn id="27669" idx="0"/>
            <a:endCxn id="43" idx="4"/>
          </p:cNvCxnSpPr>
          <p:nvPr/>
        </p:nvCxnSpPr>
        <p:spPr bwMode="auto">
          <a:xfrm flipV="1">
            <a:off x="8338243" y="1858983"/>
            <a:ext cx="1831605" cy="801368"/>
          </a:xfrm>
          <a:prstGeom prst="straightConnector1">
            <a:avLst/>
          </a:prstGeom>
          <a:solidFill>
            <a:schemeClr val="accent1"/>
          </a:solidFill>
          <a:ln w="28575" cap="flat" cmpd="sng" algn="ctr">
            <a:solidFill>
              <a:srgbClr val="006600"/>
            </a:solidFill>
            <a:prstDash val="sysDash"/>
            <a:round/>
            <a:headEnd type="none" w="med" len="med"/>
            <a:tailEnd type="triangle" w="med" len="lg"/>
          </a:ln>
          <a:effectLst/>
        </p:spPr>
      </p:cxnSp>
      <p:cxnSp>
        <p:nvCxnSpPr>
          <p:cNvPr id="20" name="直線單箭頭接點 19"/>
          <p:cNvCxnSpPr>
            <a:stCxn id="27668" idx="1"/>
            <a:endCxn id="43" idx="3"/>
          </p:cNvCxnSpPr>
          <p:nvPr/>
        </p:nvCxnSpPr>
        <p:spPr bwMode="auto">
          <a:xfrm flipV="1">
            <a:off x="9819380" y="1890598"/>
            <a:ext cx="382083" cy="790526"/>
          </a:xfrm>
          <a:prstGeom prst="straightConnector1">
            <a:avLst/>
          </a:prstGeom>
          <a:solidFill>
            <a:schemeClr val="accent1"/>
          </a:solidFill>
          <a:ln w="28575" cap="flat" cmpd="sng" algn="ctr">
            <a:solidFill>
              <a:srgbClr val="006600"/>
            </a:solidFill>
            <a:prstDash val="sysDash"/>
            <a:round/>
            <a:headEnd type="none" w="med" len="med"/>
            <a:tailEnd type="triangle" w="med" len="lg"/>
          </a:ln>
          <a:effectLst/>
        </p:spPr>
      </p:cxnSp>
      <p:graphicFrame>
        <p:nvGraphicFramePr>
          <p:cNvPr id="21" name="物件 20"/>
          <p:cNvGraphicFramePr>
            <a:graphicFrameLocks noChangeAspect="1"/>
          </p:cNvGraphicFramePr>
          <p:nvPr>
            <p:extLst>
              <p:ext uri="{D42A27DB-BD31-4B8C-83A1-F6EECF244321}">
                <p14:modId xmlns:p14="http://schemas.microsoft.com/office/powerpoint/2010/main" val="3557007980"/>
              </p:ext>
            </p:extLst>
          </p:nvPr>
        </p:nvGraphicFramePr>
        <p:xfrm>
          <a:off x="10166227" y="1873907"/>
          <a:ext cx="247104" cy="420498"/>
        </p:xfrm>
        <a:graphic>
          <a:graphicData uri="http://schemas.openxmlformats.org/presentationml/2006/ole">
            <mc:AlternateContent xmlns:mc="http://schemas.openxmlformats.org/markup-compatibility/2006">
              <mc:Choice xmlns:v="urn:schemas-microsoft-com:vml" Requires="v">
                <p:oleObj spid="_x0000_s1133780" name="方程式" r:id="rId28" imgW="126720" imgH="215640" progId="Equation.3">
                  <p:embed/>
                </p:oleObj>
              </mc:Choice>
              <mc:Fallback>
                <p:oleObj name="方程式" r:id="rId28" imgW="126720" imgH="215640" progId="Equation.3">
                  <p:embed/>
                  <p:pic>
                    <p:nvPicPr>
                      <p:cNvPr id="0" name=""/>
                      <p:cNvPicPr>
                        <a:picLocks noChangeAspect="1" noChangeArrowheads="1"/>
                      </p:cNvPicPr>
                      <p:nvPr/>
                    </p:nvPicPr>
                    <p:blipFill>
                      <a:blip r:embed="rId29"/>
                      <a:srcRect/>
                      <a:stretch>
                        <a:fillRect/>
                      </a:stretch>
                    </p:blipFill>
                    <p:spPr bwMode="auto">
                      <a:xfrm>
                        <a:off x="10166227" y="1873907"/>
                        <a:ext cx="247104" cy="42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物件 21"/>
          <p:cNvGraphicFramePr>
            <a:graphicFrameLocks noChangeAspect="1"/>
          </p:cNvGraphicFramePr>
          <p:nvPr>
            <p:extLst>
              <p:ext uri="{D42A27DB-BD31-4B8C-83A1-F6EECF244321}">
                <p14:modId xmlns:p14="http://schemas.microsoft.com/office/powerpoint/2010/main" val="3032544589"/>
              </p:ext>
            </p:extLst>
          </p:nvPr>
        </p:nvGraphicFramePr>
        <p:xfrm>
          <a:off x="9184383" y="1782947"/>
          <a:ext cx="272376" cy="420498"/>
        </p:xfrm>
        <a:graphic>
          <a:graphicData uri="http://schemas.openxmlformats.org/presentationml/2006/ole">
            <mc:AlternateContent xmlns:mc="http://schemas.openxmlformats.org/markup-compatibility/2006">
              <mc:Choice xmlns:v="urn:schemas-microsoft-com:vml" Requires="v">
                <p:oleObj spid="_x0000_s1133781" name="方程式" r:id="rId30" imgW="139680" imgH="215640" progId="Equation.3">
                  <p:embed/>
                </p:oleObj>
              </mc:Choice>
              <mc:Fallback>
                <p:oleObj name="方程式" r:id="rId30" imgW="139680" imgH="215640" progId="Equation.3">
                  <p:embed/>
                  <p:pic>
                    <p:nvPicPr>
                      <p:cNvPr id="0" name=""/>
                      <p:cNvPicPr>
                        <a:picLocks noChangeAspect="1" noChangeArrowheads="1"/>
                      </p:cNvPicPr>
                      <p:nvPr/>
                    </p:nvPicPr>
                    <p:blipFill>
                      <a:blip r:embed="rId31"/>
                      <a:srcRect/>
                      <a:stretch>
                        <a:fillRect/>
                      </a:stretch>
                    </p:blipFill>
                    <p:spPr bwMode="auto">
                      <a:xfrm>
                        <a:off x="9184383" y="1782947"/>
                        <a:ext cx="272376" cy="42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物件 22"/>
          <p:cNvGraphicFramePr>
            <a:graphicFrameLocks noChangeAspect="1"/>
          </p:cNvGraphicFramePr>
          <p:nvPr>
            <p:extLst>
              <p:ext uri="{D42A27DB-BD31-4B8C-83A1-F6EECF244321}">
                <p14:modId xmlns:p14="http://schemas.microsoft.com/office/powerpoint/2010/main" val="550536391"/>
              </p:ext>
            </p:extLst>
          </p:nvPr>
        </p:nvGraphicFramePr>
        <p:xfrm>
          <a:off x="872231" y="3696336"/>
          <a:ext cx="2186694" cy="806634"/>
        </p:xfrm>
        <a:graphic>
          <a:graphicData uri="http://schemas.openxmlformats.org/presentationml/2006/ole">
            <mc:AlternateContent xmlns:mc="http://schemas.openxmlformats.org/markup-compatibility/2006">
              <mc:Choice xmlns:v="urn:schemas-microsoft-com:vml" Requires="v">
                <p:oleObj spid="_x0000_s1133782" name="方程式" r:id="rId32" imgW="1066680" imgH="393480" progId="Equation.3">
                  <p:embed/>
                </p:oleObj>
              </mc:Choice>
              <mc:Fallback>
                <p:oleObj name="方程式" r:id="rId32" imgW="1066680" imgH="393480" progId="Equation.3">
                  <p:embed/>
                  <p:pic>
                    <p:nvPicPr>
                      <p:cNvPr id="0" name=""/>
                      <p:cNvPicPr>
                        <a:picLocks noChangeArrowheads="1"/>
                      </p:cNvPicPr>
                      <p:nvPr/>
                    </p:nvPicPr>
                    <p:blipFill>
                      <a:blip r:embed="rId33"/>
                      <a:srcRect r="-2994"/>
                      <a:stretch>
                        <a:fillRect/>
                      </a:stretch>
                    </p:blipFill>
                    <p:spPr bwMode="auto">
                      <a:xfrm>
                        <a:off x="872231" y="3696336"/>
                        <a:ext cx="2186694" cy="806634"/>
                      </a:xfrm>
                      <a:prstGeom prst="rect">
                        <a:avLst/>
                      </a:prstGeom>
                      <a:solidFill>
                        <a:srgbClr val="FFCCFF"/>
                      </a:solidFill>
                      <a:ln>
                        <a:noFill/>
                      </a:ln>
                      <a:extLst/>
                    </p:spPr>
                  </p:pic>
                </p:oleObj>
              </mc:Fallback>
            </mc:AlternateContent>
          </a:graphicData>
        </a:graphic>
      </p:graphicFrame>
      <p:graphicFrame>
        <p:nvGraphicFramePr>
          <p:cNvPr id="24" name="物件 23"/>
          <p:cNvGraphicFramePr>
            <a:graphicFrameLocks noChangeAspect="1"/>
          </p:cNvGraphicFramePr>
          <p:nvPr>
            <p:extLst>
              <p:ext uri="{D42A27DB-BD31-4B8C-83A1-F6EECF244321}">
                <p14:modId xmlns:p14="http://schemas.microsoft.com/office/powerpoint/2010/main" val="859643523"/>
              </p:ext>
            </p:extLst>
          </p:nvPr>
        </p:nvGraphicFramePr>
        <p:xfrm>
          <a:off x="6782537" y="4099653"/>
          <a:ext cx="3919860" cy="452844"/>
        </p:xfrm>
        <a:graphic>
          <a:graphicData uri="http://schemas.openxmlformats.org/presentationml/2006/ole">
            <mc:AlternateContent xmlns:mc="http://schemas.openxmlformats.org/markup-compatibility/2006">
              <mc:Choice xmlns:v="urn:schemas-microsoft-com:vml" Requires="v">
                <p:oleObj spid="_x0000_s1133783" name="方程式" r:id="rId34" imgW="1866600" imgH="215640" progId="Equation.3">
                  <p:embed/>
                </p:oleObj>
              </mc:Choice>
              <mc:Fallback>
                <p:oleObj name="方程式" r:id="rId34" imgW="1866600" imgH="215640" progId="Equation.3">
                  <p:embed/>
                  <p:pic>
                    <p:nvPicPr>
                      <p:cNvPr id="0" name=""/>
                      <p:cNvPicPr>
                        <a:picLocks noChangeAspect="1" noChangeArrowheads="1"/>
                      </p:cNvPicPr>
                      <p:nvPr/>
                    </p:nvPicPr>
                    <p:blipFill>
                      <a:blip r:embed="rId35"/>
                      <a:srcRect r="-2994"/>
                      <a:stretch>
                        <a:fillRect/>
                      </a:stretch>
                    </p:blipFill>
                    <p:spPr bwMode="auto">
                      <a:xfrm>
                        <a:off x="6782537" y="4099653"/>
                        <a:ext cx="3919860" cy="452844"/>
                      </a:xfrm>
                      <a:prstGeom prst="rect">
                        <a:avLst/>
                      </a:prstGeom>
                      <a:solidFill>
                        <a:srgbClr val="CCECFF"/>
                      </a:solidFill>
                      <a:ln>
                        <a:noFill/>
                      </a:ln>
                    </p:spPr>
                  </p:pic>
                </p:oleObj>
              </mc:Fallback>
            </mc:AlternateContent>
          </a:graphicData>
        </a:graphic>
      </p:graphicFrame>
      <p:graphicFrame>
        <p:nvGraphicFramePr>
          <p:cNvPr id="13" name="物件 12"/>
          <p:cNvGraphicFramePr>
            <a:graphicFrameLocks noChangeAspect="1"/>
          </p:cNvGraphicFramePr>
          <p:nvPr>
            <p:extLst>
              <p:ext uri="{D42A27DB-BD31-4B8C-83A1-F6EECF244321}">
                <p14:modId xmlns:p14="http://schemas.microsoft.com/office/powerpoint/2010/main" val="4153462164"/>
              </p:ext>
            </p:extLst>
          </p:nvPr>
        </p:nvGraphicFramePr>
        <p:xfrm>
          <a:off x="491771" y="2712745"/>
          <a:ext cx="1812888" cy="480060"/>
        </p:xfrm>
        <a:graphic>
          <a:graphicData uri="http://schemas.openxmlformats.org/presentationml/2006/ole">
            <mc:AlternateContent xmlns:mc="http://schemas.openxmlformats.org/markup-compatibility/2006">
              <mc:Choice xmlns:v="urn:schemas-microsoft-com:vml" Requires="v">
                <p:oleObj spid="_x0000_s1133784" name="方程式" r:id="rId36" imgW="863280" imgH="228600" progId="Equation.3">
                  <p:embed/>
                </p:oleObj>
              </mc:Choice>
              <mc:Fallback>
                <p:oleObj name="方程式" r:id="rId36" imgW="863280" imgH="228600" progId="Equation.3">
                  <p:embed/>
                  <p:pic>
                    <p:nvPicPr>
                      <p:cNvPr id="0" name=""/>
                      <p:cNvPicPr>
                        <a:picLocks noChangeArrowheads="1"/>
                      </p:cNvPicPr>
                      <p:nvPr/>
                    </p:nvPicPr>
                    <p:blipFill>
                      <a:blip r:embed="rId37"/>
                      <a:srcRect r="-2994"/>
                      <a:stretch>
                        <a:fillRect/>
                      </a:stretch>
                    </p:blipFill>
                    <p:spPr bwMode="auto">
                      <a:xfrm>
                        <a:off x="491771" y="2712745"/>
                        <a:ext cx="1812888" cy="480060"/>
                      </a:xfrm>
                      <a:prstGeom prst="rect">
                        <a:avLst/>
                      </a:prstGeom>
                      <a:noFill/>
                      <a:ln>
                        <a:noFill/>
                      </a:ln>
                    </p:spPr>
                  </p:pic>
                </p:oleObj>
              </mc:Fallback>
            </mc:AlternateContent>
          </a:graphicData>
        </a:graphic>
      </p:graphicFrame>
      <p:sp>
        <p:nvSpPr>
          <p:cNvPr id="5" name="動作按鈕: 上一項 4">
            <a:hlinkClick r:id="rId38" action="ppaction://hlinksldjump" highlightClick="1"/>
          </p:cNvPr>
          <p:cNvSpPr>
            <a:spLocks noChangeAspect="1"/>
          </p:cNvSpPr>
          <p:nvPr/>
        </p:nvSpPr>
        <p:spPr bwMode="auto">
          <a:xfrm>
            <a:off x="4799856" y="2870016"/>
            <a:ext cx="180000" cy="180000"/>
          </a:xfrm>
          <a:prstGeom prst="actionButtonBackPrevious">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56" name="物件 55">
            <a:hlinkClick r:id="rId39" action="ppaction://hlinksldjump"/>
          </p:cNvPr>
          <p:cNvGraphicFramePr>
            <a:graphicFrameLocks/>
          </p:cNvGraphicFramePr>
          <p:nvPr>
            <p:extLst>
              <p:ext uri="{D42A27DB-BD31-4B8C-83A1-F6EECF244321}">
                <p14:modId xmlns:p14="http://schemas.microsoft.com/office/powerpoint/2010/main" val="1133234131"/>
              </p:ext>
            </p:extLst>
          </p:nvPr>
        </p:nvGraphicFramePr>
        <p:xfrm>
          <a:off x="7059659" y="5733256"/>
          <a:ext cx="1719469" cy="846087"/>
        </p:xfrm>
        <a:graphic>
          <a:graphicData uri="http://schemas.openxmlformats.org/presentationml/2006/ole">
            <mc:AlternateContent xmlns:mc="http://schemas.openxmlformats.org/markup-compatibility/2006">
              <mc:Choice xmlns:v="urn:schemas-microsoft-com:vml" Requires="v">
                <p:oleObj spid="_x0000_s1133785" name="方程式" r:id="rId40" imgW="799753" imgH="393529" progId="Equation.3">
                  <p:embed/>
                </p:oleObj>
              </mc:Choice>
              <mc:Fallback>
                <p:oleObj name="方程式" r:id="rId40" imgW="799753" imgH="393529" progId="Equation.3">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r="-3149"/>
                      <a:stretch>
                        <a:fillRect/>
                      </a:stretch>
                    </p:blipFill>
                    <p:spPr bwMode="auto">
                      <a:xfrm>
                        <a:off x="7059659" y="5733256"/>
                        <a:ext cx="1719469" cy="846087"/>
                      </a:xfrm>
                      <a:prstGeom prst="rect">
                        <a:avLst/>
                      </a:prstGeom>
                      <a:solidFill>
                        <a:srgbClr val="FFC000"/>
                      </a:solidFill>
                      <a:ln>
                        <a:noFill/>
                      </a:ln>
                      <a:extLst/>
                    </p:spPr>
                  </p:pic>
                </p:oleObj>
              </mc:Fallback>
            </mc:AlternateContent>
          </a:graphicData>
        </a:graphic>
      </p:graphicFrame>
      <p:cxnSp>
        <p:nvCxnSpPr>
          <p:cNvPr id="57" name="直線接點 56"/>
          <p:cNvCxnSpPr/>
          <p:nvPr/>
        </p:nvCxnSpPr>
        <p:spPr bwMode="auto">
          <a:xfrm>
            <a:off x="6096000" y="5589240"/>
            <a:ext cx="6048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48" name="Text Box 17"/>
          <p:cNvSpPr txBox="1">
            <a:spLocks noChangeArrowheads="1"/>
          </p:cNvSpPr>
          <p:nvPr/>
        </p:nvSpPr>
        <p:spPr bwMode="auto">
          <a:xfrm>
            <a:off x="8859859" y="6053808"/>
            <a:ext cx="328481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85000"/>
              </a:lnSpc>
              <a:buClr>
                <a:schemeClr val="accent2"/>
              </a:buClr>
              <a:buSzPct val="120000"/>
              <a:buFont typeface="Wingdings" pitchFamily="2" charset="2"/>
              <a:buNone/>
            </a:pPr>
            <a:r>
              <a:rPr lang="en-US" altLang="zh-TW" sz="2000" i="1" dirty="0">
                <a:solidFill>
                  <a:srgbClr val="0000CC"/>
                </a:solidFill>
              </a:rPr>
              <a:t>r </a:t>
            </a:r>
            <a:r>
              <a:rPr lang="en-US" altLang="zh-TW" sz="2000" dirty="0">
                <a:solidFill>
                  <a:srgbClr val="0000CC"/>
                </a:solidFill>
              </a:rPr>
              <a:t>: distance between source &amp; </a:t>
            </a:r>
            <a:br>
              <a:rPr lang="en-US" altLang="zh-TW" sz="2000" dirty="0">
                <a:solidFill>
                  <a:srgbClr val="0000CC"/>
                </a:solidFill>
              </a:rPr>
            </a:br>
            <a:r>
              <a:rPr lang="en-US" altLang="zh-TW" sz="2000" dirty="0">
                <a:solidFill>
                  <a:srgbClr val="0000CC"/>
                </a:solidFill>
              </a:rPr>
              <a:t>     receiver</a:t>
            </a:r>
          </a:p>
        </p:txBody>
      </p:sp>
      <p:sp>
        <p:nvSpPr>
          <p:cNvPr id="49" name="Text Box 17"/>
          <p:cNvSpPr txBox="1">
            <a:spLocks noChangeArrowheads="1"/>
          </p:cNvSpPr>
          <p:nvPr/>
        </p:nvSpPr>
        <p:spPr bwMode="auto">
          <a:xfrm>
            <a:off x="10812024" y="4119679"/>
            <a:ext cx="11945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90000"/>
              </a:lnSpc>
              <a:buClr>
                <a:schemeClr val="accent2"/>
              </a:buClr>
              <a:buSzPct val="120000"/>
              <a:buFont typeface="Wingdings" pitchFamily="2" charset="2"/>
              <a:buNone/>
            </a:pPr>
            <a:r>
              <a:rPr lang="en-US" altLang="zh-TW" sz="2000" dirty="0">
                <a:solidFill>
                  <a:srgbClr val="0000CC"/>
                </a:solidFill>
              </a:rPr>
              <a:t>(see p.31)</a:t>
            </a:r>
          </a:p>
        </p:txBody>
      </p:sp>
      <p:sp>
        <p:nvSpPr>
          <p:cNvPr id="50" name="Text Box 17"/>
          <p:cNvSpPr txBox="1">
            <a:spLocks noChangeArrowheads="1"/>
          </p:cNvSpPr>
          <p:nvPr/>
        </p:nvSpPr>
        <p:spPr bwMode="auto">
          <a:xfrm>
            <a:off x="722948" y="5651365"/>
            <a:ext cx="2162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80975" indent="-180975">
              <a:buSzPct val="120000"/>
              <a:buFont typeface="Arial" panose="020B0604020202020204" pitchFamily="34" charset="0"/>
              <a:buChar char="•"/>
            </a:pPr>
            <a:r>
              <a:rPr lang="en-US" altLang="zh-TW" dirty="0">
                <a:solidFill>
                  <a:srgbClr val="0000CC"/>
                </a:solidFill>
              </a:rPr>
              <a:t>BC along </a:t>
            </a:r>
            <a:r>
              <a:rPr lang="en-US" altLang="zh-TW" i="1" dirty="0">
                <a:solidFill>
                  <a:srgbClr val="0000CC"/>
                </a:solidFill>
              </a:rPr>
              <a:t>x</a:t>
            </a:r>
            <a:r>
              <a:rPr lang="en-US" altLang="zh-TW" dirty="0">
                <a:solidFill>
                  <a:srgbClr val="0000CC"/>
                </a:solidFill>
              </a:rPr>
              <a:t>=0:</a:t>
            </a:r>
            <a:endParaRPr lang="en-US" altLang="zh-TW" i="1" dirty="0">
              <a:solidFill>
                <a:srgbClr val="0000CC"/>
              </a:solidFill>
            </a:endParaRPr>
          </a:p>
        </p:txBody>
      </p:sp>
      <p:sp>
        <p:nvSpPr>
          <p:cNvPr id="51" name="Text Box 17"/>
          <p:cNvSpPr txBox="1">
            <a:spLocks noChangeArrowheads="1"/>
          </p:cNvSpPr>
          <p:nvPr/>
        </p:nvSpPr>
        <p:spPr bwMode="auto">
          <a:xfrm>
            <a:off x="2740235" y="5660165"/>
            <a:ext cx="835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OK!!</a:t>
            </a:r>
            <a:endParaRPr lang="en-US" altLang="zh-TW" i="1" dirty="0">
              <a:solidFill>
                <a:srgbClr val="0000CC"/>
              </a:solidFill>
            </a:endParaRPr>
          </a:p>
        </p:txBody>
      </p:sp>
      <p:sp>
        <p:nvSpPr>
          <p:cNvPr id="52" name="Text Box 17"/>
          <p:cNvSpPr txBox="1">
            <a:spLocks noChangeArrowheads="1"/>
          </p:cNvSpPr>
          <p:nvPr/>
        </p:nvSpPr>
        <p:spPr bwMode="auto">
          <a:xfrm>
            <a:off x="6629574" y="4991449"/>
            <a:ext cx="33570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90000"/>
              </a:lnSpc>
              <a:buClr>
                <a:schemeClr val="accent2"/>
              </a:buClr>
              <a:buSzPct val="120000"/>
              <a:buFont typeface="Wingdings" pitchFamily="2" charset="2"/>
              <a:buNone/>
            </a:pPr>
            <a:r>
              <a:rPr lang="en-US" altLang="zh-TW" sz="2000" dirty="0">
                <a:solidFill>
                  <a:srgbClr val="0000CC"/>
                </a:solidFill>
              </a:rPr>
              <a:t>(both </a:t>
            </a:r>
            <a:r>
              <a:rPr lang="en-US" altLang="zh-TW" sz="2000" dirty="0" err="1">
                <a:solidFill>
                  <a:srgbClr val="0000CC"/>
                </a:solidFill>
              </a:rPr>
              <a:t>Dirichlet</a:t>
            </a:r>
            <a:r>
              <a:rPr lang="en-US" altLang="zh-TW" sz="2000" dirty="0">
                <a:solidFill>
                  <a:srgbClr val="0000CC"/>
                </a:solidFill>
              </a:rPr>
              <a:t>/Neumann BCs)</a:t>
            </a:r>
          </a:p>
        </p:txBody>
      </p:sp>
      <p:sp>
        <p:nvSpPr>
          <p:cNvPr id="53" name="Text Box 17"/>
          <p:cNvSpPr txBox="1">
            <a:spLocks noChangeArrowheads="1"/>
          </p:cNvSpPr>
          <p:nvPr/>
        </p:nvSpPr>
        <p:spPr bwMode="auto">
          <a:xfrm>
            <a:off x="8816501" y="5725418"/>
            <a:ext cx="3076548"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90000"/>
              </a:lnSpc>
              <a:buClr>
                <a:schemeClr val="accent2"/>
              </a:buClr>
              <a:buSzPct val="120000"/>
              <a:buFont typeface="Wingdings" pitchFamily="2" charset="2"/>
              <a:buNone/>
            </a:pPr>
            <a:r>
              <a:rPr lang="en-US" altLang="zh-TW" sz="1800" dirty="0">
                <a:solidFill>
                  <a:srgbClr val="C00000"/>
                </a:solidFill>
              </a:rPr>
              <a:t>2D free-space Green’s function</a:t>
            </a:r>
          </a:p>
        </p:txBody>
      </p:sp>
      <p:sp>
        <p:nvSpPr>
          <p:cNvPr id="54" name="Text Box 17">
            <a:extLst>
              <a:ext uri="{FF2B5EF4-FFF2-40B4-BE49-F238E27FC236}">
                <a16:creationId xmlns:a16="http://schemas.microsoft.com/office/drawing/2014/main" id="{BAC1AAA3-D724-4772-A6EC-585555471377}"/>
              </a:ext>
            </a:extLst>
          </p:cNvPr>
          <p:cNvSpPr txBox="1">
            <a:spLocks noChangeArrowheads="1"/>
          </p:cNvSpPr>
          <p:nvPr/>
        </p:nvSpPr>
        <p:spPr bwMode="auto">
          <a:xfrm>
            <a:off x="6136841" y="5661248"/>
            <a:ext cx="7714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t>recall</a:t>
            </a:r>
          </a:p>
        </p:txBody>
      </p:sp>
    </p:spTree>
    <p:extLst>
      <p:ext uri="{BB962C8B-B14F-4D97-AF65-F5344CB8AC3E}">
        <p14:creationId xmlns:p14="http://schemas.microsoft.com/office/powerpoint/2010/main" val="3582601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00739"/>
                                        </p:tgtEl>
                                        <p:attrNameLst>
                                          <p:attrName>style.visibility</p:attrName>
                                        </p:attrNameLst>
                                      </p:cBhvr>
                                      <p:to>
                                        <p:strVal val="visible"/>
                                      </p:to>
                                    </p:set>
                                    <p:animEffect transition="in" filter="wipe(left)">
                                      <p:cBhvr>
                                        <p:cTn id="7" dur="500"/>
                                        <p:tgtEl>
                                          <p:spTgt spid="5007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par>
                          <p:cTn id="16" fill="hold">
                            <p:stCondLst>
                              <p:cond delay="1500"/>
                            </p:stCondLst>
                            <p:childTnLst>
                              <p:par>
                                <p:cTn id="17" presetID="22" presetClass="entr" presetSubtype="8" fill="hold" nodeType="afterEffect">
                                  <p:stCondLst>
                                    <p:cond delay="50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500"/>
                                        <p:tgtEl>
                                          <p:spTgt spid="43"/>
                                        </p:tgtEl>
                                      </p:cBhvr>
                                    </p:animEffect>
                                  </p:childTnLst>
                                </p:cTn>
                              </p:par>
                              <p:par>
                                <p:cTn id="24" presetID="22" presetClass="entr" presetSubtype="8"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left)">
                                      <p:cBhvr>
                                        <p:cTn id="26" dur="500"/>
                                        <p:tgtEl>
                                          <p:spTgt spid="42"/>
                                        </p:tgtEl>
                                      </p:cBhvr>
                                    </p:animEffect>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670"/>
                                        </p:tgtEl>
                                        <p:attrNameLst>
                                          <p:attrName>style.visibility</p:attrName>
                                        </p:attrNameLst>
                                      </p:cBhvr>
                                      <p:to>
                                        <p:strVal val="visible"/>
                                      </p:to>
                                    </p:set>
                                    <p:animEffect transition="in" filter="wipe(left)">
                                      <p:cBhvr>
                                        <p:cTn id="39" dur="500"/>
                                        <p:tgtEl>
                                          <p:spTgt spid="2767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left)">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left)">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left)">
                                      <p:cBhvr>
                                        <p:cTn id="72" dur="500"/>
                                        <p:tgtEl>
                                          <p:spTgt spid="8"/>
                                        </p:tgtEl>
                                      </p:cBhvr>
                                    </p:animEffect>
                                  </p:childTnLst>
                                </p:cTn>
                              </p:par>
                            </p:childTnLst>
                          </p:cTn>
                        </p:par>
                        <p:par>
                          <p:cTn id="73" fill="hold">
                            <p:stCondLst>
                              <p:cond delay="500"/>
                            </p:stCondLst>
                            <p:childTnLst>
                              <p:par>
                                <p:cTn id="74" presetID="22" presetClass="entr" presetSubtype="2"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wipe(right)">
                                      <p:cBhvr>
                                        <p:cTn id="76" dur="500"/>
                                        <p:tgtEl>
                                          <p:spTgt spid="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wipe(left)">
                                      <p:cBhvr>
                                        <p:cTn id="81" dur="500"/>
                                        <p:tgtEl>
                                          <p:spTgt spid="57"/>
                                        </p:tgtEl>
                                      </p:cBhvr>
                                    </p:animEffect>
                                  </p:childTnLst>
                                </p:cTn>
                              </p:par>
                            </p:childTnLst>
                          </p:cTn>
                        </p:par>
                        <p:par>
                          <p:cTn id="82" fill="hold">
                            <p:stCondLst>
                              <p:cond delay="500"/>
                            </p:stCondLst>
                            <p:childTnLst>
                              <p:par>
                                <p:cTn id="83" presetID="22" presetClass="entr" presetSubtype="1" fill="hold" nodeType="after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up)">
                                      <p:cBhvr>
                                        <p:cTn id="85" dur="500"/>
                                        <p:tgtEl>
                                          <p:spTgt spid="11"/>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54"/>
                                        </p:tgtEl>
                                        <p:attrNameLst>
                                          <p:attrName>style.visibility</p:attrName>
                                        </p:attrNameLst>
                                      </p:cBhvr>
                                      <p:to>
                                        <p:strVal val="visible"/>
                                      </p:to>
                                    </p:set>
                                    <p:animEffect transition="in" filter="wipe(left)">
                                      <p:cBhvr>
                                        <p:cTn id="90" dur="500"/>
                                        <p:tgtEl>
                                          <p:spTgt spid="54"/>
                                        </p:tgtEl>
                                      </p:cBhvr>
                                    </p:animEffect>
                                  </p:childTnLst>
                                </p:cTn>
                              </p:par>
                            </p:childTnLst>
                          </p:cTn>
                        </p:par>
                        <p:par>
                          <p:cTn id="91" fill="hold">
                            <p:stCondLst>
                              <p:cond delay="500"/>
                            </p:stCondLst>
                            <p:childTnLst>
                              <p:par>
                                <p:cTn id="92" presetID="2" presetClass="entr" presetSubtype="9"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additive="base">
                                        <p:cTn id="94" dur="500" fill="hold"/>
                                        <p:tgtEl>
                                          <p:spTgt spid="56"/>
                                        </p:tgtEl>
                                        <p:attrNameLst>
                                          <p:attrName>ppt_x</p:attrName>
                                        </p:attrNameLst>
                                      </p:cBhvr>
                                      <p:tavLst>
                                        <p:tav tm="0">
                                          <p:val>
                                            <p:strVal val="0-#ppt_w/2"/>
                                          </p:val>
                                        </p:tav>
                                        <p:tav tm="100000">
                                          <p:val>
                                            <p:strVal val="#ppt_x"/>
                                          </p:val>
                                        </p:tav>
                                      </p:tavLst>
                                    </p:anim>
                                    <p:anim calcmode="lin" valueType="num">
                                      <p:cBhvr additive="base">
                                        <p:cTn id="95" dur="500" fill="hold"/>
                                        <p:tgtEl>
                                          <p:spTgt spid="56"/>
                                        </p:tgtEl>
                                        <p:attrNameLst>
                                          <p:attrName>ppt_y</p:attrName>
                                        </p:attrNameLst>
                                      </p:cBhvr>
                                      <p:tavLst>
                                        <p:tav tm="0">
                                          <p:val>
                                            <p:strVal val="0-#ppt_h/2"/>
                                          </p:val>
                                        </p:tav>
                                        <p:tav tm="100000">
                                          <p:val>
                                            <p:strVal val="#ppt_y"/>
                                          </p:val>
                                        </p:tav>
                                      </p:tavLst>
                                    </p:anim>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left)">
                                      <p:cBhvr>
                                        <p:cTn id="99" dur="500"/>
                                        <p:tgtEl>
                                          <p:spTgt spid="53"/>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wipe(left)">
                                      <p:cBhvr>
                                        <p:cTn id="104" dur="500"/>
                                        <p:tgtEl>
                                          <p:spTgt spid="4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down)">
                                      <p:cBhvr>
                                        <p:cTn id="109" dur="500"/>
                                        <p:tgtEl>
                                          <p:spTgt spid="20"/>
                                        </p:tgtEl>
                                      </p:cBhvr>
                                    </p:animEffect>
                                  </p:childTnLst>
                                </p:cTn>
                              </p:par>
                            </p:childTnLst>
                          </p:cTn>
                        </p:par>
                        <p:par>
                          <p:cTn id="110" fill="hold">
                            <p:stCondLst>
                              <p:cond delay="500"/>
                            </p:stCondLst>
                            <p:childTnLst>
                              <p:par>
                                <p:cTn id="111" presetID="22" presetClass="entr" presetSubtype="8" fill="hold" nodeType="after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wipe(left)">
                                      <p:cBhvr>
                                        <p:cTn id="113" dur="500"/>
                                        <p:tgtEl>
                                          <p:spTgt spid="21"/>
                                        </p:tgtEl>
                                      </p:cBhvr>
                                    </p:animEffect>
                                  </p:childTnLst>
                                </p:cTn>
                              </p:par>
                            </p:childTnLst>
                          </p:cTn>
                        </p:par>
                        <p:par>
                          <p:cTn id="114" fill="hold">
                            <p:stCondLst>
                              <p:cond delay="1000"/>
                            </p:stCondLst>
                            <p:childTnLst>
                              <p:par>
                                <p:cTn id="115" presetID="22" presetClass="entr" presetSubtype="4" fill="hold" nodeType="afterEffect">
                                  <p:stCondLst>
                                    <p:cond delay="0"/>
                                  </p:stCondLst>
                                  <p:childTnLst>
                                    <p:set>
                                      <p:cBhvr>
                                        <p:cTn id="116" dur="1" fill="hold">
                                          <p:stCondLst>
                                            <p:cond delay="0"/>
                                          </p:stCondLst>
                                        </p:cTn>
                                        <p:tgtEl>
                                          <p:spTgt spid="17"/>
                                        </p:tgtEl>
                                        <p:attrNameLst>
                                          <p:attrName>style.visibility</p:attrName>
                                        </p:attrNameLst>
                                      </p:cBhvr>
                                      <p:to>
                                        <p:strVal val="visible"/>
                                      </p:to>
                                    </p:set>
                                    <p:animEffect transition="in" filter="wipe(down)">
                                      <p:cBhvr>
                                        <p:cTn id="117" dur="500"/>
                                        <p:tgtEl>
                                          <p:spTgt spid="17"/>
                                        </p:tgtEl>
                                      </p:cBhvr>
                                    </p:animEffect>
                                  </p:childTnLst>
                                </p:cTn>
                              </p:par>
                            </p:childTnLst>
                          </p:cTn>
                        </p:par>
                        <p:par>
                          <p:cTn id="118" fill="hold">
                            <p:stCondLst>
                              <p:cond delay="1500"/>
                            </p:stCondLst>
                            <p:childTnLst>
                              <p:par>
                                <p:cTn id="119" presetID="22" presetClass="entr" presetSubtype="8" fill="hold" nodeType="afterEffect">
                                  <p:stCondLst>
                                    <p:cond delay="0"/>
                                  </p:stCondLst>
                                  <p:childTnLst>
                                    <p:set>
                                      <p:cBhvr>
                                        <p:cTn id="120" dur="1" fill="hold">
                                          <p:stCondLst>
                                            <p:cond delay="0"/>
                                          </p:stCondLst>
                                        </p:cTn>
                                        <p:tgtEl>
                                          <p:spTgt spid="22"/>
                                        </p:tgtEl>
                                        <p:attrNameLst>
                                          <p:attrName>style.visibility</p:attrName>
                                        </p:attrNameLst>
                                      </p:cBhvr>
                                      <p:to>
                                        <p:strVal val="visible"/>
                                      </p:to>
                                    </p:set>
                                    <p:animEffect transition="in" filter="wipe(left)">
                                      <p:cBhvr>
                                        <p:cTn id="121" dur="500"/>
                                        <p:tgtEl>
                                          <p:spTgt spid="22"/>
                                        </p:tgtEl>
                                      </p:cBhvr>
                                    </p:animEffect>
                                  </p:childTnLst>
                                </p:cTn>
                              </p:par>
                            </p:childTnLst>
                          </p:cTn>
                        </p:par>
                        <p:par>
                          <p:cTn id="122" fill="hold">
                            <p:stCondLst>
                              <p:cond delay="2000"/>
                            </p:stCondLst>
                            <p:childTnLst>
                              <p:par>
                                <p:cTn id="123" presetID="22" presetClass="entr" presetSubtype="8" fill="hold" nodeType="afterEffect">
                                  <p:stCondLst>
                                    <p:cond delay="0"/>
                                  </p:stCondLst>
                                  <p:childTnLst>
                                    <p:set>
                                      <p:cBhvr>
                                        <p:cTn id="124" dur="1" fill="hold">
                                          <p:stCondLst>
                                            <p:cond delay="0"/>
                                          </p:stCondLst>
                                        </p:cTn>
                                        <p:tgtEl>
                                          <p:spTgt spid="23"/>
                                        </p:tgtEl>
                                        <p:attrNameLst>
                                          <p:attrName>style.visibility</p:attrName>
                                        </p:attrNameLst>
                                      </p:cBhvr>
                                      <p:to>
                                        <p:strVal val="visible"/>
                                      </p:to>
                                    </p:set>
                                    <p:animEffect transition="in" filter="wipe(left)">
                                      <p:cBhvr>
                                        <p:cTn id="125" dur="500"/>
                                        <p:tgtEl>
                                          <p:spTgt spid="23"/>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500761"/>
                                        </p:tgtEl>
                                        <p:attrNameLst>
                                          <p:attrName>style.visibility</p:attrName>
                                        </p:attrNameLst>
                                      </p:cBhvr>
                                      <p:to>
                                        <p:strVal val="visible"/>
                                      </p:to>
                                    </p:set>
                                    <p:animEffect transition="in" filter="wipe(left)">
                                      <p:cBhvr>
                                        <p:cTn id="130" dur="500"/>
                                        <p:tgtEl>
                                          <p:spTgt spid="500761"/>
                                        </p:tgtEl>
                                      </p:cBhvr>
                                    </p:animEffect>
                                  </p:childTnLst>
                                </p:cTn>
                              </p:par>
                            </p:childTnLst>
                          </p:cTn>
                        </p:par>
                        <p:par>
                          <p:cTn id="131" fill="hold">
                            <p:stCondLst>
                              <p:cond delay="500"/>
                            </p:stCondLst>
                            <p:childTnLst>
                              <p:par>
                                <p:cTn id="132" presetID="22" presetClass="entr" presetSubtype="8" fill="hold" nodeType="afterEffect">
                                  <p:stCondLst>
                                    <p:cond delay="0"/>
                                  </p:stCondLst>
                                  <p:childTnLst>
                                    <p:set>
                                      <p:cBhvr>
                                        <p:cTn id="133" dur="1" fill="hold">
                                          <p:stCondLst>
                                            <p:cond delay="0"/>
                                          </p:stCondLst>
                                        </p:cTn>
                                        <p:tgtEl>
                                          <p:spTgt spid="500755"/>
                                        </p:tgtEl>
                                        <p:attrNameLst>
                                          <p:attrName>style.visibility</p:attrName>
                                        </p:attrNameLst>
                                      </p:cBhvr>
                                      <p:to>
                                        <p:strVal val="visible"/>
                                      </p:to>
                                    </p:set>
                                    <p:animEffect transition="in" filter="wipe(left)">
                                      <p:cBhvr>
                                        <p:cTn id="134" dur="500"/>
                                        <p:tgtEl>
                                          <p:spTgt spid="500755"/>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50"/>
                                        </p:tgtEl>
                                        <p:attrNameLst>
                                          <p:attrName>style.visibility</p:attrName>
                                        </p:attrNameLst>
                                      </p:cBhvr>
                                      <p:to>
                                        <p:strVal val="visible"/>
                                      </p:to>
                                    </p:set>
                                    <p:animEffect transition="in" filter="wipe(left)">
                                      <p:cBhvr>
                                        <p:cTn id="139" dur="500"/>
                                        <p:tgtEl>
                                          <p:spTgt spid="50"/>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51"/>
                                        </p:tgtEl>
                                        <p:attrNameLst>
                                          <p:attrName>style.visibility</p:attrName>
                                        </p:attrNameLst>
                                      </p:cBhvr>
                                      <p:to>
                                        <p:strVal val="visible"/>
                                      </p:to>
                                    </p:set>
                                    <p:animEffect transition="in" filter="wipe(left)">
                                      <p:cBhvr>
                                        <p:cTn id="144" dur="500"/>
                                        <p:tgtEl>
                                          <p:spTgt spid="51"/>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35"/>
                                        </p:tgtEl>
                                        <p:attrNameLst>
                                          <p:attrName>style.visibility</p:attrName>
                                        </p:attrNameLst>
                                      </p:cBhvr>
                                      <p:to>
                                        <p:strVal val="visible"/>
                                      </p:to>
                                    </p:set>
                                    <p:animEffect transition="in" filter="wipe(left)">
                                      <p:cBhvr>
                                        <p:cTn id="149" dur="500"/>
                                        <p:tgtEl>
                                          <p:spTgt spid="35"/>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childTnLst>
                                    <p:set>
                                      <p:cBhvr>
                                        <p:cTn id="153" dur="1" fill="hold">
                                          <p:stCondLst>
                                            <p:cond delay="0"/>
                                          </p:stCondLst>
                                        </p:cTn>
                                        <p:tgtEl>
                                          <p:spTgt spid="36"/>
                                        </p:tgtEl>
                                        <p:attrNameLst>
                                          <p:attrName>style.visibility</p:attrName>
                                        </p:attrNameLst>
                                      </p:cBhvr>
                                      <p:to>
                                        <p:strVal val="visible"/>
                                      </p:to>
                                    </p:set>
                                    <p:animEffect transition="in" filter="wipe(left)">
                                      <p:cBhvr>
                                        <p:cTn id="154" dur="500"/>
                                        <p:tgtEl>
                                          <p:spTgt spid="36"/>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grpId="0" nodeType="clickEffect">
                                  <p:stCondLst>
                                    <p:cond delay="0"/>
                                  </p:stCondLst>
                                  <p:childTnLst>
                                    <p:set>
                                      <p:cBhvr>
                                        <p:cTn id="158" dur="1" fill="hold">
                                          <p:stCondLst>
                                            <p:cond delay="0"/>
                                          </p:stCondLst>
                                        </p:cTn>
                                        <p:tgtEl>
                                          <p:spTgt spid="27">
                                            <p:txEl>
                                              <p:pRg st="0" end="0"/>
                                            </p:txEl>
                                          </p:spTgt>
                                        </p:tgtEl>
                                        <p:attrNameLst>
                                          <p:attrName>style.visibility</p:attrName>
                                        </p:attrNameLst>
                                      </p:cBhvr>
                                      <p:to>
                                        <p:strVal val="visible"/>
                                      </p:to>
                                    </p:set>
                                    <p:animEffect transition="in" filter="wipe(left)">
                                      <p:cBhvr>
                                        <p:cTn id="159" dur="500"/>
                                        <p:tgtEl>
                                          <p:spTgt spid="27">
                                            <p:txEl>
                                              <p:pRg st="0" end="0"/>
                                            </p:txEl>
                                          </p:spTgt>
                                        </p:tgtEl>
                                      </p:cBhvr>
                                    </p:animEffect>
                                  </p:childTnLst>
                                </p:cTn>
                              </p:par>
                            </p:childTnLst>
                          </p:cTn>
                        </p:par>
                        <p:par>
                          <p:cTn id="160" fill="hold">
                            <p:stCondLst>
                              <p:cond delay="500"/>
                            </p:stCondLst>
                            <p:childTnLst>
                              <p:par>
                                <p:cTn id="161" presetID="22" presetClass="entr" presetSubtype="8" fill="hold"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grpId="0" nodeType="clickEffect">
                                  <p:stCondLst>
                                    <p:cond delay="0"/>
                                  </p:stCondLst>
                                  <p:childTnLst>
                                    <p:set>
                                      <p:cBhvr>
                                        <p:cTn id="167" dur="1" fill="hold">
                                          <p:stCondLst>
                                            <p:cond delay="0"/>
                                          </p:stCondLst>
                                        </p:cTn>
                                        <p:tgtEl>
                                          <p:spTgt spid="49"/>
                                        </p:tgtEl>
                                        <p:attrNameLst>
                                          <p:attrName>style.visibility</p:attrName>
                                        </p:attrNameLst>
                                      </p:cBhvr>
                                      <p:to>
                                        <p:strVal val="visible"/>
                                      </p:to>
                                    </p:set>
                                    <p:animEffect transition="in" filter="wipe(left)">
                                      <p:cBhvr>
                                        <p:cTn id="168" dur="500"/>
                                        <p:tgtEl>
                                          <p:spTgt spid="49"/>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grpId="0" nodeType="clickEffect">
                                  <p:stCondLst>
                                    <p:cond delay="0"/>
                                  </p:stCondLst>
                                  <p:childTnLst>
                                    <p:set>
                                      <p:cBhvr>
                                        <p:cTn id="172" dur="1" fill="hold">
                                          <p:stCondLst>
                                            <p:cond delay="0"/>
                                          </p:stCondLst>
                                        </p:cTn>
                                        <p:tgtEl>
                                          <p:spTgt spid="27">
                                            <p:txEl>
                                              <p:pRg st="2" end="2"/>
                                            </p:txEl>
                                          </p:spTgt>
                                        </p:tgtEl>
                                        <p:attrNameLst>
                                          <p:attrName>style.visibility</p:attrName>
                                        </p:attrNameLst>
                                      </p:cBhvr>
                                      <p:to>
                                        <p:strVal val="visible"/>
                                      </p:to>
                                    </p:set>
                                    <p:animEffect transition="in" filter="wipe(left)">
                                      <p:cBhvr>
                                        <p:cTn id="173" dur="500"/>
                                        <p:tgtEl>
                                          <p:spTgt spid="27">
                                            <p:txEl>
                                              <p:pRg st="2" end="2"/>
                                            </p:txEl>
                                          </p:spTgt>
                                        </p:tgtEl>
                                      </p:cBhvr>
                                    </p:animEffect>
                                  </p:childTnLst>
                                </p:cTn>
                              </p:par>
                            </p:childTnLst>
                          </p:cTn>
                        </p:par>
                        <p:par>
                          <p:cTn id="174" fill="hold">
                            <p:stCondLst>
                              <p:cond delay="500"/>
                            </p:stCondLst>
                            <p:childTnLst>
                              <p:par>
                                <p:cTn id="175" presetID="22" presetClass="entr" presetSubtype="8" fill="hold" grpId="0" nodeType="afterEffect">
                                  <p:stCondLst>
                                    <p:cond delay="0"/>
                                  </p:stCondLst>
                                  <p:childTnLst>
                                    <p:set>
                                      <p:cBhvr>
                                        <p:cTn id="176" dur="1" fill="hold">
                                          <p:stCondLst>
                                            <p:cond delay="0"/>
                                          </p:stCondLst>
                                        </p:cTn>
                                        <p:tgtEl>
                                          <p:spTgt spid="52"/>
                                        </p:tgtEl>
                                        <p:attrNameLst>
                                          <p:attrName>style.visibility</p:attrName>
                                        </p:attrNameLst>
                                      </p:cBhvr>
                                      <p:to>
                                        <p:strVal val="visible"/>
                                      </p:to>
                                    </p:set>
                                    <p:animEffect transition="in" filter="wipe(left)">
                                      <p:cBhvr>
                                        <p:cTn id="17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7670" grpId="0"/>
      <p:bldP spid="500761" grpId="0" animBg="1"/>
      <p:bldP spid="27" grpId="0" uiExpand="1" build="p"/>
      <p:bldP spid="35" grpId="0"/>
      <p:bldP spid="36" grpId="0"/>
      <p:bldP spid="38" grpId="0"/>
      <p:bldP spid="39" grpId="0"/>
      <p:bldP spid="43" grpId="0" animBg="1"/>
      <p:bldP spid="5" grpId="0" animBg="1"/>
      <p:bldP spid="48" grpId="0"/>
      <p:bldP spid="49" grpId="0"/>
      <p:bldP spid="50" grpId="0"/>
      <p:bldP spid="51" grpId="0"/>
      <p:bldP spid="52" grpId="0"/>
      <p:bldP spid="53" grpId="0"/>
      <p:bldP spid="5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4"/>
          <p:cNvSpPr>
            <a:spLocks/>
          </p:cNvSpPr>
          <p:nvPr/>
        </p:nvSpPr>
        <p:spPr bwMode="auto">
          <a:xfrm>
            <a:off x="7302474" y="846545"/>
            <a:ext cx="3690070" cy="2664295"/>
          </a:xfrm>
          <a:custGeom>
            <a:avLst/>
            <a:gdLst>
              <a:gd name="T0" fmla="*/ 2147483647 w 3180"/>
              <a:gd name="T1" fmla="*/ 2147483647 h 2435"/>
              <a:gd name="T2" fmla="*/ 2147483647 w 3180"/>
              <a:gd name="T3" fmla="*/ 2147483647 h 2435"/>
              <a:gd name="T4" fmla="*/ 2147483647 w 3180"/>
              <a:gd name="T5" fmla="*/ 2147483647 h 2435"/>
              <a:gd name="T6" fmla="*/ 2147483647 w 3180"/>
              <a:gd name="T7" fmla="*/ 2147483647 h 2435"/>
              <a:gd name="T8" fmla="*/ 2147483647 w 3180"/>
              <a:gd name="T9" fmla="*/ 2147483647 h 2435"/>
              <a:gd name="T10" fmla="*/ 2147483647 w 3180"/>
              <a:gd name="T11" fmla="*/ 2147483647 h 2435"/>
              <a:gd name="T12" fmla="*/ 2147483647 w 3180"/>
              <a:gd name="T13" fmla="*/ 2147483647 h 2435"/>
              <a:gd name="T14" fmla="*/ 2147483647 w 3180"/>
              <a:gd name="T15" fmla="*/ 2147483647 h 2435"/>
              <a:gd name="T16" fmla="*/ 2147483647 w 3180"/>
              <a:gd name="T17" fmla="*/ 2147483647 h 2435"/>
              <a:gd name="T18" fmla="*/ 2147483647 w 3180"/>
              <a:gd name="T19" fmla="*/ 2147483647 h 2435"/>
              <a:gd name="T20" fmla="*/ 2147483647 w 3180"/>
              <a:gd name="T21" fmla="*/ 2147483647 h 2435"/>
              <a:gd name="T22" fmla="*/ 2147483647 w 3180"/>
              <a:gd name="T23" fmla="*/ 2147483647 h 2435"/>
              <a:gd name="T24" fmla="*/ 2147483647 w 3180"/>
              <a:gd name="T25" fmla="*/ 2147483647 h 2435"/>
              <a:gd name="T26" fmla="*/ 2147483647 w 3180"/>
              <a:gd name="T27" fmla="*/ 2147483647 h 2435"/>
              <a:gd name="T28" fmla="*/ 2147483647 w 3180"/>
              <a:gd name="T29" fmla="*/ 2147483647 h 2435"/>
              <a:gd name="T30" fmla="*/ 2147483647 w 3180"/>
              <a:gd name="T31" fmla="*/ 2147483647 h 2435"/>
              <a:gd name="T32" fmla="*/ 2147483647 w 3180"/>
              <a:gd name="T33" fmla="*/ 2147483647 h 2435"/>
              <a:gd name="T34" fmla="*/ 2147483647 w 3180"/>
              <a:gd name="T35" fmla="*/ 2147483647 h 2435"/>
              <a:gd name="T36" fmla="*/ 2147483647 w 3180"/>
              <a:gd name="T37" fmla="*/ 2147483647 h 2435"/>
              <a:gd name="T38" fmla="*/ 2147483647 w 3180"/>
              <a:gd name="T39" fmla="*/ 2147483647 h 2435"/>
              <a:gd name="T40" fmla="*/ 2147483647 w 3180"/>
              <a:gd name="T41" fmla="*/ 2147483647 h 2435"/>
              <a:gd name="T42" fmla="*/ 2147483647 w 3180"/>
              <a:gd name="T43" fmla="*/ 2147483647 h 2435"/>
              <a:gd name="T44" fmla="*/ 2147483647 w 3180"/>
              <a:gd name="T45" fmla="*/ 2147483647 h 2435"/>
              <a:gd name="T46" fmla="*/ 2147483647 w 3180"/>
              <a:gd name="T47" fmla="*/ 2147483647 h 2435"/>
              <a:gd name="T48" fmla="*/ 2147483647 w 3180"/>
              <a:gd name="T49" fmla="*/ 2147483647 h 24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80"/>
              <a:gd name="T76" fmla="*/ 0 h 2435"/>
              <a:gd name="T77" fmla="*/ 3180 w 3180"/>
              <a:gd name="T78" fmla="*/ 2435 h 24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80" h="2435">
                <a:moveTo>
                  <a:pt x="1098" y="2306"/>
                </a:moveTo>
                <a:cubicBezTo>
                  <a:pt x="901" y="2246"/>
                  <a:pt x="1124" y="2330"/>
                  <a:pt x="915" y="2306"/>
                </a:cubicBezTo>
                <a:cubicBezTo>
                  <a:pt x="882" y="2297"/>
                  <a:pt x="747" y="2351"/>
                  <a:pt x="714" y="2343"/>
                </a:cubicBezTo>
                <a:cubicBezTo>
                  <a:pt x="690" y="2337"/>
                  <a:pt x="524" y="2275"/>
                  <a:pt x="503" y="2261"/>
                </a:cubicBezTo>
                <a:cubicBezTo>
                  <a:pt x="445" y="2222"/>
                  <a:pt x="256" y="2156"/>
                  <a:pt x="220" y="2105"/>
                </a:cubicBezTo>
                <a:cubicBezTo>
                  <a:pt x="181" y="2055"/>
                  <a:pt x="266" y="1933"/>
                  <a:pt x="238" y="1877"/>
                </a:cubicBezTo>
                <a:cubicBezTo>
                  <a:pt x="147" y="1698"/>
                  <a:pt x="321" y="1685"/>
                  <a:pt x="293" y="1493"/>
                </a:cubicBezTo>
                <a:cubicBezTo>
                  <a:pt x="303" y="1422"/>
                  <a:pt x="149" y="1189"/>
                  <a:pt x="156" y="1118"/>
                </a:cubicBezTo>
                <a:cubicBezTo>
                  <a:pt x="174" y="883"/>
                  <a:pt x="3" y="779"/>
                  <a:pt x="74" y="542"/>
                </a:cubicBezTo>
                <a:cubicBezTo>
                  <a:pt x="93" y="479"/>
                  <a:pt x="0" y="386"/>
                  <a:pt x="53" y="339"/>
                </a:cubicBezTo>
                <a:cubicBezTo>
                  <a:pt x="232" y="184"/>
                  <a:pt x="406" y="109"/>
                  <a:pt x="676" y="81"/>
                </a:cubicBezTo>
                <a:cubicBezTo>
                  <a:pt x="976" y="0"/>
                  <a:pt x="1168" y="14"/>
                  <a:pt x="1531" y="5"/>
                </a:cubicBezTo>
                <a:cubicBezTo>
                  <a:pt x="1892" y="27"/>
                  <a:pt x="1690" y="6"/>
                  <a:pt x="2136" y="81"/>
                </a:cubicBezTo>
                <a:cubicBezTo>
                  <a:pt x="2375" y="120"/>
                  <a:pt x="2608" y="116"/>
                  <a:pt x="2837" y="171"/>
                </a:cubicBezTo>
                <a:cubicBezTo>
                  <a:pt x="2874" y="298"/>
                  <a:pt x="2825" y="168"/>
                  <a:pt x="2914" y="293"/>
                </a:cubicBezTo>
                <a:cubicBezTo>
                  <a:pt x="2957" y="353"/>
                  <a:pt x="2998" y="427"/>
                  <a:pt x="3032" y="491"/>
                </a:cubicBezTo>
                <a:cubicBezTo>
                  <a:pt x="3056" y="616"/>
                  <a:pt x="3079" y="725"/>
                  <a:pt x="3089" y="855"/>
                </a:cubicBezTo>
                <a:cubicBezTo>
                  <a:pt x="3113" y="1168"/>
                  <a:pt x="3068" y="1051"/>
                  <a:pt x="3129" y="1190"/>
                </a:cubicBezTo>
                <a:cubicBezTo>
                  <a:pt x="3148" y="1380"/>
                  <a:pt x="3180" y="1581"/>
                  <a:pt x="3109" y="1767"/>
                </a:cubicBezTo>
                <a:cubicBezTo>
                  <a:pt x="3081" y="1839"/>
                  <a:pt x="3002" y="1882"/>
                  <a:pt x="2935" y="1934"/>
                </a:cubicBezTo>
                <a:cubicBezTo>
                  <a:pt x="2793" y="2047"/>
                  <a:pt x="2596" y="2252"/>
                  <a:pt x="2407" y="2298"/>
                </a:cubicBezTo>
                <a:cubicBezTo>
                  <a:pt x="2284" y="2366"/>
                  <a:pt x="2420" y="2302"/>
                  <a:pt x="2174" y="2360"/>
                </a:cubicBezTo>
                <a:cubicBezTo>
                  <a:pt x="1866" y="2435"/>
                  <a:pt x="1710" y="2325"/>
                  <a:pt x="1390" y="2334"/>
                </a:cubicBezTo>
                <a:cubicBezTo>
                  <a:pt x="1205" y="2348"/>
                  <a:pt x="1305" y="2280"/>
                  <a:pt x="1244" y="2297"/>
                </a:cubicBezTo>
                <a:cubicBezTo>
                  <a:pt x="1195" y="2292"/>
                  <a:pt x="1143" y="2277"/>
                  <a:pt x="1098" y="2306"/>
                </a:cubicBezTo>
                <a:close/>
              </a:path>
            </a:pathLst>
          </a:custGeom>
          <a:solidFill>
            <a:srgbClr val="CCFFFF"/>
          </a:solidFill>
          <a:ln>
            <a:noFill/>
          </a:ln>
          <a:extLst/>
        </p:spPr>
        <p:txBody>
          <a:bodyPr/>
          <a:lstStyle/>
          <a:p>
            <a:pPr eaLnBrk="0" hangingPunct="0"/>
            <a:endParaRPr lang="zh-TW" altLang="en-US"/>
          </a:p>
        </p:txBody>
      </p:sp>
      <p:sp>
        <p:nvSpPr>
          <p:cNvPr id="27660" name="Rectangle 2"/>
          <p:cNvSpPr>
            <a:spLocks noGrp="1" noChangeArrowheads="1"/>
          </p:cNvSpPr>
          <p:nvPr>
            <p:ph type="title"/>
          </p:nvPr>
        </p:nvSpPr>
        <p:spPr/>
        <p:txBody>
          <a:bodyPr/>
          <a:lstStyle/>
          <a:p>
            <a:r>
              <a:rPr lang="en-US" altLang="zh-TW" dirty="0"/>
              <a:t>3.3.1 Method of images – </a:t>
            </a:r>
            <a:r>
              <a:rPr lang="en-US" altLang="zh-TW" dirty="0">
                <a:solidFill>
                  <a:srgbClr val="0000CC"/>
                </a:solidFill>
              </a:rPr>
              <a:t>half</a:t>
            </a:r>
            <a:r>
              <a:rPr lang="en-US" altLang="zh-TW" baseline="0" dirty="0">
                <a:solidFill>
                  <a:srgbClr val="0000CC"/>
                </a:solidFill>
              </a:rPr>
              <a:t> plane</a:t>
            </a:r>
            <a:r>
              <a:rPr lang="en-US" altLang="zh-TW" baseline="0" dirty="0"/>
              <a:t> -2</a:t>
            </a:r>
            <a:endParaRPr lang="en-US" altLang="zh-TW" dirty="0"/>
          </a:p>
        </p:txBody>
      </p:sp>
      <p:graphicFrame>
        <p:nvGraphicFramePr>
          <p:cNvPr id="500739" name="Object 3"/>
          <p:cNvGraphicFramePr>
            <a:graphicFrameLocks noChangeAspect="1"/>
          </p:cNvGraphicFramePr>
          <p:nvPr>
            <p:extLst>
              <p:ext uri="{D42A27DB-BD31-4B8C-83A1-F6EECF244321}">
                <p14:modId xmlns:p14="http://schemas.microsoft.com/office/powerpoint/2010/main" val="260882930"/>
              </p:ext>
            </p:extLst>
          </p:nvPr>
        </p:nvGraphicFramePr>
        <p:xfrm>
          <a:off x="407368" y="764704"/>
          <a:ext cx="6133428" cy="1546776"/>
        </p:xfrm>
        <a:graphic>
          <a:graphicData uri="http://schemas.openxmlformats.org/presentationml/2006/ole">
            <mc:AlternateContent xmlns:mc="http://schemas.openxmlformats.org/markup-compatibility/2006">
              <mc:Choice xmlns:v="urn:schemas-microsoft-com:vml" Requires="v">
                <p:oleObj spid="_x0000_s1092353" name="方程式" r:id="rId4" imgW="2920680" imgH="736560" progId="Equation.3">
                  <p:embed/>
                </p:oleObj>
              </mc:Choice>
              <mc:Fallback>
                <p:oleObj name="方程式" r:id="rId4" imgW="2920680" imgH="736560" progId="Equation.3">
                  <p:embed/>
                  <p:pic>
                    <p:nvPicPr>
                      <p:cNvPr id="0" name=""/>
                      <p:cNvPicPr>
                        <a:picLocks noChangeAspect="1" noChangeArrowheads="1"/>
                      </p:cNvPicPr>
                      <p:nvPr/>
                    </p:nvPicPr>
                    <p:blipFill>
                      <a:blip r:embed="rId5"/>
                      <a:srcRect r="-2994"/>
                      <a:stretch>
                        <a:fillRect/>
                      </a:stretch>
                    </p:blipFill>
                    <p:spPr bwMode="auto">
                      <a:xfrm>
                        <a:off x="407368" y="764704"/>
                        <a:ext cx="6133428" cy="1546776"/>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pSp>
        <p:nvGrpSpPr>
          <p:cNvPr id="2" name="Group 4"/>
          <p:cNvGrpSpPr>
            <a:grpSpLocks/>
          </p:cNvGrpSpPr>
          <p:nvPr/>
        </p:nvGrpSpPr>
        <p:grpSpPr bwMode="auto">
          <a:xfrm>
            <a:off x="8974386" y="774536"/>
            <a:ext cx="2162175" cy="2609850"/>
            <a:chOff x="4505" y="1151"/>
            <a:chExt cx="1362" cy="1644"/>
          </a:xfrm>
        </p:grpSpPr>
        <p:sp>
          <p:nvSpPr>
            <p:cNvPr id="27673" name="Freeform 5"/>
            <p:cNvSpPr>
              <a:spLocks noChangeAspect="1"/>
            </p:cNvSpPr>
            <p:nvPr/>
          </p:nvSpPr>
          <p:spPr bwMode="auto">
            <a:xfrm>
              <a:off x="4624" y="1410"/>
              <a:ext cx="1020" cy="1385"/>
            </a:xfrm>
            <a:custGeom>
              <a:avLst/>
              <a:gdLst>
                <a:gd name="T0" fmla="*/ 0 w 2208"/>
                <a:gd name="T1" fmla="*/ 25 h 3072"/>
                <a:gd name="T2" fmla="*/ 0 w 2208"/>
                <a:gd name="T3" fmla="*/ 0 h 3072"/>
                <a:gd name="T4" fmla="*/ 1 w 2208"/>
                <a:gd name="T5" fmla="*/ 0 h 3072"/>
                <a:gd name="T6" fmla="*/ 3 w 2208"/>
                <a:gd name="T7" fmla="*/ 1 h 3072"/>
                <a:gd name="T8" fmla="*/ 5 w 2208"/>
                <a:gd name="T9" fmla="*/ 2 h 3072"/>
                <a:gd name="T10" fmla="*/ 7 w 2208"/>
                <a:gd name="T11" fmla="*/ 4 h 3072"/>
                <a:gd name="T12" fmla="*/ 9 w 2208"/>
                <a:gd name="T13" fmla="*/ 5 h 3072"/>
                <a:gd name="T14" fmla="*/ 10 w 2208"/>
                <a:gd name="T15" fmla="*/ 7 h 3072"/>
                <a:gd name="T16" fmla="*/ 11 w 2208"/>
                <a:gd name="T17" fmla="*/ 9 h 3072"/>
                <a:gd name="T18" fmla="*/ 11 w 2208"/>
                <a:gd name="T19" fmla="*/ 13 h 3072"/>
                <a:gd name="T20" fmla="*/ 11 w 2208"/>
                <a:gd name="T21" fmla="*/ 17 h 3072"/>
                <a:gd name="T22" fmla="*/ 10 w 2208"/>
                <a:gd name="T23" fmla="*/ 20 h 3072"/>
                <a:gd name="T24" fmla="*/ 9 w 2208"/>
                <a:gd name="T25" fmla="*/ 22 h 3072"/>
                <a:gd name="T26" fmla="*/ 7 w 2208"/>
                <a:gd name="T27" fmla="*/ 24 h 3072"/>
                <a:gd name="T28" fmla="*/ 4 w 2208"/>
                <a:gd name="T29" fmla="*/ 25 h 3072"/>
                <a:gd name="T30" fmla="*/ 1 w 2208"/>
                <a:gd name="T31" fmla="*/ 26 h 3072"/>
                <a:gd name="T32" fmla="*/ 0 w 2208"/>
                <a:gd name="T33" fmla="*/ 25 h 30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08"/>
                <a:gd name="T52" fmla="*/ 0 h 3072"/>
                <a:gd name="T53" fmla="*/ 2208 w 2208"/>
                <a:gd name="T54" fmla="*/ 3072 h 30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08" h="3072">
                  <a:moveTo>
                    <a:pt x="0" y="3024"/>
                  </a:moveTo>
                  <a:lnTo>
                    <a:pt x="0" y="0"/>
                  </a:lnTo>
                  <a:lnTo>
                    <a:pt x="240" y="48"/>
                  </a:lnTo>
                  <a:lnTo>
                    <a:pt x="576" y="96"/>
                  </a:lnTo>
                  <a:lnTo>
                    <a:pt x="1008" y="240"/>
                  </a:lnTo>
                  <a:lnTo>
                    <a:pt x="1440" y="432"/>
                  </a:lnTo>
                  <a:lnTo>
                    <a:pt x="1872" y="624"/>
                  </a:lnTo>
                  <a:lnTo>
                    <a:pt x="2064" y="816"/>
                  </a:lnTo>
                  <a:lnTo>
                    <a:pt x="2160" y="1152"/>
                  </a:lnTo>
                  <a:lnTo>
                    <a:pt x="2208" y="1488"/>
                  </a:lnTo>
                  <a:lnTo>
                    <a:pt x="2160" y="2016"/>
                  </a:lnTo>
                  <a:lnTo>
                    <a:pt x="2064" y="2352"/>
                  </a:lnTo>
                  <a:lnTo>
                    <a:pt x="1776" y="2592"/>
                  </a:lnTo>
                  <a:lnTo>
                    <a:pt x="1344" y="2880"/>
                  </a:lnTo>
                  <a:lnTo>
                    <a:pt x="864" y="3024"/>
                  </a:lnTo>
                  <a:lnTo>
                    <a:pt x="288" y="3072"/>
                  </a:lnTo>
                  <a:lnTo>
                    <a:pt x="0" y="3024"/>
                  </a:lnTo>
                  <a:close/>
                </a:path>
              </a:pathLst>
            </a:custGeom>
            <a:solidFill>
              <a:srgbClr val="FFFF00"/>
            </a:solidFill>
            <a:ln w="9525">
              <a:solidFill>
                <a:schemeClr val="tx1"/>
              </a:solidFill>
              <a:round/>
              <a:headEnd/>
              <a:tailEnd/>
            </a:ln>
          </p:spPr>
          <p:txBody>
            <a:bodyPr/>
            <a:lstStyle/>
            <a:p>
              <a:pPr eaLnBrk="0" hangingPunct="0"/>
              <a:endParaRPr lang="zh-TW" altLang="en-US"/>
            </a:p>
          </p:txBody>
        </p:sp>
        <p:sp>
          <p:nvSpPr>
            <p:cNvPr id="27674" name="Line 6"/>
            <p:cNvSpPr>
              <a:spLocks noChangeAspect="1" noChangeShapeType="1"/>
            </p:cNvSpPr>
            <p:nvPr/>
          </p:nvSpPr>
          <p:spPr bwMode="auto">
            <a:xfrm>
              <a:off x="4624" y="2104"/>
              <a:ext cx="110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75" name="Line 7"/>
            <p:cNvSpPr>
              <a:spLocks noChangeAspect="1" noChangeShapeType="1"/>
            </p:cNvSpPr>
            <p:nvPr/>
          </p:nvSpPr>
          <p:spPr bwMode="auto">
            <a:xfrm flipV="1">
              <a:off x="4624" y="1367"/>
              <a:ext cx="0" cy="142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graphicFrame>
          <p:nvGraphicFramePr>
            <p:cNvPr id="27657" name="Object 8"/>
            <p:cNvGraphicFramePr>
              <a:graphicFrameLocks noChangeAspect="1"/>
            </p:cNvGraphicFramePr>
            <p:nvPr>
              <p:extLst/>
            </p:nvPr>
          </p:nvGraphicFramePr>
          <p:xfrm>
            <a:off x="5687" y="1896"/>
            <a:ext cx="180" cy="198"/>
          </p:xfrm>
          <a:graphic>
            <a:graphicData uri="http://schemas.openxmlformats.org/presentationml/2006/ole">
              <mc:AlternateContent xmlns:mc="http://schemas.openxmlformats.org/markup-compatibility/2006">
                <mc:Choice xmlns:v="urn:schemas-microsoft-com:vml" Requires="v">
                  <p:oleObj spid="_x0000_s1092354" name="方程式" r:id="rId6" imgW="126720" imgH="139680" progId="Equation.3">
                    <p:embed/>
                  </p:oleObj>
                </mc:Choice>
                <mc:Fallback>
                  <p:oleObj name="方程式" r:id="rId6" imgW="126720" imgH="139680" progId="Equation.3">
                    <p:embed/>
                    <p:pic>
                      <p:nvPicPr>
                        <p:cNvPr id="0" name=""/>
                        <p:cNvPicPr>
                          <a:picLocks noChangeAspect="1" noChangeArrowheads="1"/>
                        </p:cNvPicPr>
                        <p:nvPr/>
                      </p:nvPicPr>
                      <p:blipFill>
                        <a:blip r:embed="rId7"/>
                        <a:srcRect/>
                        <a:stretch>
                          <a:fillRect/>
                        </a:stretch>
                      </p:blipFill>
                      <p:spPr bwMode="auto">
                        <a:xfrm>
                          <a:off x="5687" y="1896"/>
                          <a:ext cx="180" cy="1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8" name="Object 9"/>
            <p:cNvGraphicFramePr>
              <a:graphicFrameLocks noChangeAspect="1"/>
            </p:cNvGraphicFramePr>
            <p:nvPr>
              <p:extLst/>
            </p:nvPr>
          </p:nvGraphicFramePr>
          <p:xfrm>
            <a:off x="4505" y="1151"/>
            <a:ext cx="198" cy="234"/>
          </p:xfrm>
          <a:graphic>
            <a:graphicData uri="http://schemas.openxmlformats.org/presentationml/2006/ole">
              <mc:AlternateContent xmlns:mc="http://schemas.openxmlformats.org/markup-compatibility/2006">
                <mc:Choice xmlns:v="urn:schemas-microsoft-com:vml" Requires="v">
                  <p:oleObj spid="_x0000_s1092355" name="方程式" r:id="rId8" imgW="139680" imgH="164880" progId="Equation.3">
                    <p:embed/>
                  </p:oleObj>
                </mc:Choice>
                <mc:Fallback>
                  <p:oleObj name="方程式" r:id="rId8" imgW="139680" imgH="164880" progId="Equation.3">
                    <p:embed/>
                    <p:pic>
                      <p:nvPicPr>
                        <p:cNvPr id="0" name=""/>
                        <p:cNvPicPr>
                          <a:picLocks noChangeAspect="1" noChangeArrowheads="1"/>
                        </p:cNvPicPr>
                        <p:nvPr/>
                      </p:nvPicPr>
                      <p:blipFill>
                        <a:blip r:embed="rId9"/>
                        <a:srcRect/>
                        <a:stretch>
                          <a:fillRect/>
                        </a:stretch>
                      </p:blipFill>
                      <p:spPr bwMode="auto">
                        <a:xfrm>
                          <a:off x="4505" y="1151"/>
                          <a:ext cx="198" cy="2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10"/>
          <p:cNvGrpSpPr>
            <a:grpSpLocks/>
          </p:cNvGrpSpPr>
          <p:nvPr/>
        </p:nvGrpSpPr>
        <p:grpSpPr bwMode="auto">
          <a:xfrm>
            <a:off x="9547675" y="2628739"/>
            <a:ext cx="915988" cy="533400"/>
            <a:chOff x="4862" y="2319"/>
            <a:chExt cx="577" cy="336"/>
          </a:xfrm>
        </p:grpSpPr>
        <p:sp>
          <p:nvSpPr>
            <p:cNvPr id="27672" name="AutoShape 11"/>
            <p:cNvSpPr>
              <a:spLocks noChangeAspect="1" noChangeArrowheads="1"/>
            </p:cNvSpPr>
            <p:nvPr/>
          </p:nvSpPr>
          <p:spPr bwMode="auto">
            <a:xfrm>
              <a:off x="5079" y="2319"/>
              <a:ext cx="68" cy="68"/>
            </a:xfrm>
            <a:prstGeom prst="octagon">
              <a:avLst>
                <a:gd name="adj" fmla="val 29287"/>
              </a:avLst>
            </a:prstGeom>
            <a:solidFill>
              <a:srgbClr val="0000CC"/>
            </a:solidFill>
            <a:ln w="9525">
              <a:solidFill>
                <a:srgbClr val="0000CC"/>
              </a:solidFill>
              <a:miter lim="800000"/>
              <a:headEnd/>
              <a:tailEnd/>
            </a:ln>
          </p:spPr>
          <p:txBody>
            <a:bodyPr wrap="none" anchor="ctr"/>
            <a:lstStyle/>
            <a:p>
              <a:pPr eaLnBrk="0" hangingPunct="0"/>
              <a:endParaRPr lang="zh-TW" altLang="en-US"/>
            </a:p>
          </p:txBody>
        </p:sp>
        <p:graphicFrame>
          <p:nvGraphicFramePr>
            <p:cNvPr id="27656" name="Object 12"/>
            <p:cNvGraphicFramePr>
              <a:graphicFrameLocks noChangeAspect="1"/>
            </p:cNvGraphicFramePr>
            <p:nvPr>
              <p:extLst/>
            </p:nvPr>
          </p:nvGraphicFramePr>
          <p:xfrm>
            <a:off x="4862" y="2374"/>
            <a:ext cx="577" cy="281"/>
          </p:xfrm>
          <a:graphic>
            <a:graphicData uri="http://schemas.openxmlformats.org/presentationml/2006/ole">
              <mc:AlternateContent xmlns:mc="http://schemas.openxmlformats.org/markup-compatibility/2006">
                <mc:Choice xmlns:v="urn:schemas-microsoft-com:vml" Requires="v">
                  <p:oleObj spid="_x0000_s1092356" name="Equation" r:id="rId10" imgW="469800" imgH="228600" progId="Equation.3">
                    <p:embed/>
                  </p:oleObj>
                </mc:Choice>
                <mc:Fallback>
                  <p:oleObj name="Equation" r:id="rId10" imgW="4698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2" y="2374"/>
                          <a:ext cx="577" cy="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13"/>
          <p:cNvGrpSpPr>
            <a:grpSpLocks noChangeAspect="1"/>
          </p:cNvGrpSpPr>
          <p:nvPr/>
        </p:nvGrpSpPr>
        <p:grpSpPr bwMode="auto">
          <a:xfrm>
            <a:off x="7458254" y="1226974"/>
            <a:ext cx="1668463" cy="461963"/>
            <a:chOff x="3711" y="1436"/>
            <a:chExt cx="1051" cy="291"/>
          </a:xfrm>
        </p:grpSpPr>
        <p:graphicFrame>
          <p:nvGraphicFramePr>
            <p:cNvPr id="27655" name="Object 14"/>
            <p:cNvGraphicFramePr>
              <a:graphicFrameLocks noChangeAspect="1"/>
            </p:cNvGraphicFramePr>
            <p:nvPr>
              <p:extLst>
                <p:ext uri="{D42A27DB-BD31-4B8C-83A1-F6EECF244321}">
                  <p14:modId xmlns:p14="http://schemas.microsoft.com/office/powerpoint/2010/main" val="2209610011"/>
                </p:ext>
              </p:extLst>
            </p:nvPr>
          </p:nvGraphicFramePr>
          <p:xfrm>
            <a:off x="3711" y="1436"/>
            <a:ext cx="853" cy="278"/>
          </p:xfrm>
          <a:graphic>
            <a:graphicData uri="http://schemas.openxmlformats.org/presentationml/2006/ole">
              <mc:AlternateContent xmlns:mc="http://schemas.openxmlformats.org/markup-compatibility/2006">
                <mc:Choice xmlns:v="urn:schemas-microsoft-com:vml" Requires="v">
                  <p:oleObj spid="_x0000_s1092357" name="方程式" r:id="rId12" imgW="660240" imgH="215640" progId="Equation.3">
                    <p:embed/>
                  </p:oleObj>
                </mc:Choice>
                <mc:Fallback>
                  <p:oleObj name="方程式" r:id="rId12" imgW="660240" imgH="215640" progId="Equation.3">
                    <p:embed/>
                    <p:pic>
                      <p:nvPicPr>
                        <p:cNvPr id="0" name=""/>
                        <p:cNvPicPr>
                          <a:picLocks noChangeAspect="1" noChangeArrowheads="1"/>
                        </p:cNvPicPr>
                        <p:nvPr/>
                      </p:nvPicPr>
                      <p:blipFill>
                        <a:blip r:embed="rId13"/>
                        <a:srcRect/>
                        <a:stretch>
                          <a:fillRect/>
                        </a:stretch>
                      </p:blipFill>
                      <p:spPr bwMode="auto">
                        <a:xfrm>
                          <a:off x="3711" y="1436"/>
                          <a:ext cx="853"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7671" name="AutoShape 15"/>
            <p:cNvCxnSpPr>
              <a:cxnSpLocks noChangeAspect="1" noChangeShapeType="1"/>
            </p:cNvCxnSpPr>
            <p:nvPr/>
          </p:nvCxnSpPr>
          <p:spPr bwMode="auto">
            <a:xfrm rot="10800000">
              <a:off x="4564" y="1612"/>
              <a:ext cx="198" cy="115"/>
            </a:xfrm>
            <a:prstGeom prst="curvedConnector3">
              <a:avLst>
                <a:gd name="adj1" fmla="val 49889"/>
              </a:avLst>
            </a:prstGeom>
            <a:noFill/>
            <a:ln w="38100" cap="rnd">
              <a:solidFill>
                <a:srgbClr val="000066"/>
              </a:solidFill>
              <a:prstDash val="sysDot"/>
              <a:round/>
              <a:headEnd type="triangle" w="med" len="med"/>
              <a:tailEnd/>
            </a:ln>
            <a:extLst>
              <a:ext uri="{909E8E84-426E-40DD-AFC4-6F175D3DCCD1}">
                <a14:hiddenFill xmlns:a14="http://schemas.microsoft.com/office/drawing/2010/main">
                  <a:noFill/>
                </a14:hiddenFill>
              </a:ext>
            </a:extLst>
          </p:spPr>
        </p:cxnSp>
      </p:grpSp>
      <p:sp>
        <p:nvSpPr>
          <p:cNvPr id="27670" name="Text Box 17"/>
          <p:cNvSpPr txBox="1">
            <a:spLocks noChangeArrowheads="1"/>
          </p:cNvSpPr>
          <p:nvPr/>
        </p:nvSpPr>
        <p:spPr bwMode="auto">
          <a:xfrm>
            <a:off x="545562" y="2217743"/>
            <a:ext cx="4445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600" dirty="0"/>
              <a:t>by method of images, consider</a:t>
            </a:r>
            <a:endParaRPr lang="en-US" altLang="zh-TW" sz="2600" i="1" dirty="0"/>
          </a:p>
        </p:txBody>
      </p:sp>
      <p:grpSp>
        <p:nvGrpSpPr>
          <p:cNvPr id="6" name="Group 20"/>
          <p:cNvGrpSpPr>
            <a:grpSpLocks/>
          </p:cNvGrpSpPr>
          <p:nvPr/>
        </p:nvGrpSpPr>
        <p:grpSpPr bwMode="auto">
          <a:xfrm>
            <a:off x="7825033" y="2628739"/>
            <a:ext cx="2138362" cy="533400"/>
            <a:chOff x="3781" y="2319"/>
            <a:chExt cx="1347" cy="336"/>
          </a:xfrm>
        </p:grpSpPr>
        <p:graphicFrame>
          <p:nvGraphicFramePr>
            <p:cNvPr id="27653" name="Object 21"/>
            <p:cNvGraphicFramePr>
              <a:graphicFrameLocks noChangeAspect="1"/>
            </p:cNvGraphicFramePr>
            <p:nvPr>
              <p:extLst/>
            </p:nvPr>
          </p:nvGraphicFramePr>
          <p:xfrm>
            <a:off x="3781" y="2374"/>
            <a:ext cx="717" cy="281"/>
          </p:xfrm>
          <a:graphic>
            <a:graphicData uri="http://schemas.openxmlformats.org/presentationml/2006/ole">
              <mc:AlternateContent xmlns:mc="http://schemas.openxmlformats.org/markup-compatibility/2006">
                <mc:Choice xmlns:v="urn:schemas-microsoft-com:vml" Requires="v">
                  <p:oleObj spid="_x0000_s1092358" name="Equation" r:id="rId14" imgW="583920" imgH="228600" progId="Equation.3">
                    <p:embed/>
                  </p:oleObj>
                </mc:Choice>
                <mc:Fallback>
                  <p:oleObj name="Equation" r:id="rId14" imgW="583920" imgH="228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81" y="2374"/>
                          <a:ext cx="717" cy="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68" name="Line 22"/>
            <p:cNvSpPr>
              <a:spLocks noChangeAspect="1" noChangeShapeType="1"/>
            </p:cNvSpPr>
            <p:nvPr/>
          </p:nvSpPr>
          <p:spPr bwMode="auto">
            <a:xfrm>
              <a:off x="4176" y="2352"/>
              <a:ext cx="952" cy="0"/>
            </a:xfrm>
            <a:prstGeom prst="line">
              <a:avLst/>
            </a:prstGeom>
            <a:noFill/>
            <a:ln w="57150">
              <a:solidFill>
                <a:srgbClr val="C00000"/>
              </a:solidFill>
              <a:prstDash val="sys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7669" name="AutoShape 23"/>
            <p:cNvSpPr>
              <a:spLocks noChangeAspect="1" noChangeArrowheads="1"/>
            </p:cNvSpPr>
            <p:nvPr/>
          </p:nvSpPr>
          <p:spPr bwMode="auto">
            <a:xfrm>
              <a:off x="4127" y="2319"/>
              <a:ext cx="68" cy="68"/>
            </a:xfrm>
            <a:prstGeom prst="octagon">
              <a:avLst>
                <a:gd name="adj" fmla="val 29287"/>
              </a:avLst>
            </a:prstGeom>
            <a:solidFill>
              <a:schemeClr val="tx1"/>
            </a:solidFill>
            <a:ln w="9525">
              <a:solidFill>
                <a:schemeClr val="tx1"/>
              </a:solidFill>
              <a:miter lim="800000"/>
              <a:headEnd/>
              <a:tailEnd/>
            </a:ln>
          </p:spPr>
          <p:txBody>
            <a:bodyPr wrap="none" anchor="ctr"/>
            <a:lstStyle/>
            <a:p>
              <a:pPr eaLnBrk="0" hangingPunct="0"/>
              <a:endParaRPr lang="zh-TW" altLang="en-US"/>
            </a:p>
          </p:txBody>
        </p:sp>
      </p:grpSp>
      <p:sp>
        <p:nvSpPr>
          <p:cNvPr id="500761" name="AutoShape 25"/>
          <p:cNvSpPr>
            <a:spLocks noChangeArrowheads="1"/>
          </p:cNvSpPr>
          <p:nvPr/>
        </p:nvSpPr>
        <p:spPr bwMode="auto">
          <a:xfrm>
            <a:off x="1127448" y="5512210"/>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9" name="投影片編號版面配置區 8"/>
          <p:cNvSpPr>
            <a:spLocks noGrp="1"/>
          </p:cNvSpPr>
          <p:nvPr>
            <p:ph type="sldNum" sz="quarter" idx="10"/>
          </p:nvPr>
        </p:nvSpPr>
        <p:spPr/>
        <p:txBody>
          <a:bodyPr/>
          <a:lstStyle/>
          <a:p>
            <a:pPr>
              <a:defRPr/>
            </a:pPr>
            <a:fld id="{F4C3976D-8D47-445A-BD61-2F2C1E2596C6}" type="slidenum">
              <a:rPr lang="en-US" altLang="zh-TW" smtClean="0"/>
              <a:pPr>
                <a:defRPr/>
              </a:pPr>
              <a:t>31</a:t>
            </a:fld>
            <a:endParaRPr lang="en-US" altLang="zh-TW" dirty="0"/>
          </a:p>
        </p:txBody>
      </p:sp>
      <p:graphicFrame>
        <p:nvGraphicFramePr>
          <p:cNvPr id="7" name="物件 6"/>
          <p:cNvGraphicFramePr>
            <a:graphicFrameLocks noChangeAspect="1"/>
          </p:cNvGraphicFramePr>
          <p:nvPr>
            <p:extLst>
              <p:ext uri="{D42A27DB-BD31-4B8C-83A1-F6EECF244321}">
                <p14:modId xmlns:p14="http://schemas.microsoft.com/office/powerpoint/2010/main" val="3005027687"/>
              </p:ext>
            </p:extLst>
          </p:nvPr>
        </p:nvGraphicFramePr>
        <p:xfrm>
          <a:off x="1271464" y="3140968"/>
          <a:ext cx="2159892" cy="480060"/>
        </p:xfrm>
        <a:graphic>
          <a:graphicData uri="http://schemas.openxmlformats.org/presentationml/2006/ole">
            <mc:AlternateContent xmlns:mc="http://schemas.openxmlformats.org/markup-compatibility/2006">
              <mc:Choice xmlns:v="urn:schemas-microsoft-com:vml" Requires="v">
                <p:oleObj spid="_x0000_s1092359" name="方程式" r:id="rId16" imgW="1028520" imgH="228600" progId="Equation.3">
                  <p:embed/>
                </p:oleObj>
              </mc:Choice>
              <mc:Fallback>
                <p:oleObj name="方程式" r:id="rId16" imgW="1028520" imgH="228600" progId="Equation.3">
                  <p:embed/>
                  <p:pic>
                    <p:nvPicPr>
                      <p:cNvPr id="0" name=""/>
                      <p:cNvPicPr>
                        <a:picLocks noChangeArrowheads="1"/>
                      </p:cNvPicPr>
                      <p:nvPr/>
                    </p:nvPicPr>
                    <p:blipFill>
                      <a:blip r:embed="rId17"/>
                      <a:srcRect r="-2994"/>
                      <a:stretch>
                        <a:fillRect/>
                      </a:stretch>
                    </p:blipFill>
                    <p:spPr bwMode="auto">
                      <a:xfrm>
                        <a:off x="1271464" y="3140968"/>
                        <a:ext cx="2159892" cy="480060"/>
                      </a:xfrm>
                      <a:prstGeom prst="rect">
                        <a:avLst/>
                      </a:prstGeom>
                      <a:solidFill>
                        <a:srgbClr val="CCECFF"/>
                      </a:solidFill>
                      <a:ln>
                        <a:noFill/>
                      </a:ln>
                    </p:spPr>
                  </p:pic>
                </p:oleObj>
              </mc:Fallback>
            </mc:AlternateContent>
          </a:graphicData>
        </a:graphic>
      </p:graphicFrame>
      <p:graphicFrame>
        <p:nvGraphicFramePr>
          <p:cNvPr id="15" name="物件 14"/>
          <p:cNvGraphicFramePr>
            <a:graphicFrameLocks noChangeAspect="1"/>
          </p:cNvGraphicFramePr>
          <p:nvPr>
            <p:extLst>
              <p:ext uri="{D42A27DB-BD31-4B8C-83A1-F6EECF244321}">
                <p14:modId xmlns:p14="http://schemas.microsoft.com/office/powerpoint/2010/main" val="1745835582"/>
              </p:ext>
            </p:extLst>
          </p:nvPr>
        </p:nvGraphicFramePr>
        <p:xfrm>
          <a:off x="9701734" y="2231321"/>
          <a:ext cx="474663" cy="442912"/>
        </p:xfrm>
        <a:graphic>
          <a:graphicData uri="http://schemas.openxmlformats.org/presentationml/2006/ole">
            <mc:AlternateContent xmlns:mc="http://schemas.openxmlformats.org/markup-compatibility/2006">
              <mc:Choice xmlns:v="urn:schemas-microsoft-com:vml" Requires="v">
                <p:oleObj spid="_x0000_s1092360" name="Equation" r:id="rId18" imgW="139700" imgH="139700" progId="Equation.3">
                  <p:embed/>
                </p:oleObj>
              </mc:Choice>
              <mc:Fallback>
                <p:oleObj name="Equation" r:id="rId18" imgW="139700" imgH="1397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l="-25774" t="-20619" r="-25774" b="-20619"/>
                      <a:stretch>
                        <a:fillRect/>
                      </a:stretch>
                    </p:blipFill>
                    <p:spPr bwMode="auto">
                      <a:xfrm>
                        <a:off x="9701734" y="2231321"/>
                        <a:ext cx="474663" cy="442912"/>
                      </a:xfrm>
                      <a:prstGeom prst="rect">
                        <a:avLst/>
                      </a:prstGeom>
                      <a:noFill/>
                      <a:ln>
                        <a:noFill/>
                      </a:ln>
                    </p:spPr>
                  </p:pic>
                </p:oleObj>
              </mc:Fallback>
            </mc:AlternateContent>
          </a:graphicData>
        </a:graphic>
      </p:graphicFrame>
      <p:sp>
        <p:nvSpPr>
          <p:cNvPr id="36" name="Text Box 17"/>
          <p:cNvSpPr txBox="1">
            <a:spLocks noChangeArrowheads="1"/>
          </p:cNvSpPr>
          <p:nvPr/>
        </p:nvSpPr>
        <p:spPr bwMode="auto">
          <a:xfrm>
            <a:off x="1415480" y="5326654"/>
            <a:ext cx="41016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spcBef>
                <a:spcPts val="0"/>
              </a:spcBef>
              <a:spcAft>
                <a:spcPts val="0"/>
              </a:spcAft>
              <a:buClr>
                <a:schemeClr val="accent2"/>
              </a:buClr>
              <a:buSzPct val="120000"/>
            </a:pPr>
            <a:r>
              <a:rPr lang="en-US" altLang="zh-TW" dirty="0">
                <a:solidFill>
                  <a:srgbClr val="C00000"/>
                </a:solidFill>
              </a:rPr>
              <a:t>no way to satisfy BC at infinity,</a:t>
            </a:r>
          </a:p>
        </p:txBody>
      </p:sp>
      <p:sp>
        <p:nvSpPr>
          <p:cNvPr id="38" name="Text Box 3"/>
          <p:cNvSpPr txBox="1">
            <a:spLocks noChangeArrowheads="1"/>
          </p:cNvSpPr>
          <p:nvPr/>
        </p:nvSpPr>
        <p:spPr bwMode="auto">
          <a:xfrm>
            <a:off x="4815916" y="1341764"/>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(BC)</a:t>
            </a:r>
            <a:endParaRPr lang="en-US" altLang="zh-TW" i="1" dirty="0">
              <a:solidFill>
                <a:srgbClr val="0000CC"/>
              </a:solidFill>
            </a:endParaRPr>
          </a:p>
        </p:txBody>
      </p:sp>
      <p:sp>
        <p:nvSpPr>
          <p:cNvPr id="39" name="Text Box 3"/>
          <p:cNvSpPr txBox="1">
            <a:spLocks noChangeArrowheads="1"/>
          </p:cNvSpPr>
          <p:nvPr/>
        </p:nvSpPr>
        <p:spPr bwMode="auto">
          <a:xfrm>
            <a:off x="4814175" y="1850892"/>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(BC)</a:t>
            </a:r>
            <a:endParaRPr lang="en-US" altLang="zh-TW" i="1" dirty="0">
              <a:solidFill>
                <a:srgbClr val="0000CC"/>
              </a:solidFill>
            </a:endParaRPr>
          </a:p>
        </p:txBody>
      </p:sp>
      <p:graphicFrame>
        <p:nvGraphicFramePr>
          <p:cNvPr id="8" name="物件 7"/>
          <p:cNvGraphicFramePr>
            <a:graphicFrameLocks noChangeAspect="1"/>
          </p:cNvGraphicFramePr>
          <p:nvPr>
            <p:extLst>
              <p:ext uri="{D42A27DB-BD31-4B8C-83A1-F6EECF244321}">
                <p14:modId xmlns:p14="http://schemas.microsoft.com/office/powerpoint/2010/main" val="974909759"/>
              </p:ext>
            </p:extLst>
          </p:nvPr>
        </p:nvGraphicFramePr>
        <p:xfrm>
          <a:off x="3387126" y="3140968"/>
          <a:ext cx="2320164" cy="480060"/>
        </p:xfrm>
        <a:graphic>
          <a:graphicData uri="http://schemas.openxmlformats.org/presentationml/2006/ole">
            <mc:AlternateContent xmlns:mc="http://schemas.openxmlformats.org/markup-compatibility/2006">
              <mc:Choice xmlns:v="urn:schemas-microsoft-com:vml" Requires="v">
                <p:oleObj spid="_x0000_s1092361" name="方程式" r:id="rId20" imgW="1104840" imgH="228600" progId="Equation.3">
                  <p:embed/>
                </p:oleObj>
              </mc:Choice>
              <mc:Fallback>
                <p:oleObj name="方程式" r:id="rId20" imgW="1104840" imgH="228600" progId="Equation.3">
                  <p:embed/>
                  <p:pic>
                    <p:nvPicPr>
                      <p:cNvPr id="0" name=""/>
                      <p:cNvPicPr>
                        <a:picLocks noChangeArrowheads="1"/>
                      </p:cNvPicPr>
                      <p:nvPr/>
                    </p:nvPicPr>
                    <p:blipFill>
                      <a:blip r:embed="rId21"/>
                      <a:srcRect r="-2994"/>
                      <a:stretch>
                        <a:fillRect/>
                      </a:stretch>
                    </p:blipFill>
                    <p:spPr bwMode="auto">
                      <a:xfrm>
                        <a:off x="3387126" y="3140968"/>
                        <a:ext cx="2320164" cy="480060"/>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 name="Object 12"/>
          <p:cNvGraphicFramePr>
            <a:graphicFrameLocks noChangeAspect="1"/>
          </p:cNvGraphicFramePr>
          <p:nvPr>
            <p:extLst>
              <p:ext uri="{D42A27DB-BD31-4B8C-83A1-F6EECF244321}">
                <p14:modId xmlns:p14="http://schemas.microsoft.com/office/powerpoint/2010/main" val="2578407992"/>
              </p:ext>
            </p:extLst>
          </p:nvPr>
        </p:nvGraphicFramePr>
        <p:xfrm>
          <a:off x="9600230" y="1442521"/>
          <a:ext cx="718146" cy="420498"/>
        </p:xfrm>
        <a:graphic>
          <a:graphicData uri="http://schemas.openxmlformats.org/presentationml/2006/ole">
            <mc:AlternateContent xmlns:mc="http://schemas.openxmlformats.org/markup-compatibility/2006">
              <mc:Choice xmlns:v="urn:schemas-microsoft-com:vml" Requires="v">
                <p:oleObj spid="_x0000_s1092362" name="方程式" r:id="rId22" imgW="368280" imgH="215640" progId="Equation.3">
                  <p:embed/>
                </p:oleObj>
              </mc:Choice>
              <mc:Fallback>
                <p:oleObj name="方程式" r:id="rId22" imgW="368280" imgH="215640" progId="Equation.3">
                  <p:embed/>
                  <p:pic>
                    <p:nvPicPr>
                      <p:cNvPr id="0" name=""/>
                      <p:cNvPicPr>
                        <a:picLocks noChangeAspect="1" noChangeArrowheads="1"/>
                      </p:cNvPicPr>
                      <p:nvPr/>
                    </p:nvPicPr>
                    <p:blipFill>
                      <a:blip r:embed="rId23"/>
                      <a:srcRect/>
                      <a:stretch>
                        <a:fillRect/>
                      </a:stretch>
                    </p:blipFill>
                    <p:spPr bwMode="auto">
                      <a:xfrm>
                        <a:off x="9600230" y="1442521"/>
                        <a:ext cx="718146" cy="4204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AutoShape 11"/>
          <p:cNvSpPr>
            <a:spLocks noChangeAspect="1" noChangeArrowheads="1"/>
          </p:cNvSpPr>
          <p:nvPr/>
        </p:nvSpPr>
        <p:spPr bwMode="auto">
          <a:xfrm>
            <a:off x="10313863" y="1782648"/>
            <a:ext cx="107950" cy="107950"/>
          </a:xfrm>
          <a:prstGeom prst="octagon">
            <a:avLst>
              <a:gd name="adj" fmla="val 29287"/>
            </a:avLst>
          </a:prstGeom>
          <a:solidFill>
            <a:schemeClr val="tx1"/>
          </a:solidFill>
          <a:ln w="9525">
            <a:solidFill>
              <a:schemeClr val="tx1"/>
            </a:solidFill>
            <a:miter lim="800000"/>
            <a:headEnd/>
            <a:tailEnd/>
          </a:ln>
        </p:spPr>
        <p:txBody>
          <a:bodyPr wrap="none" anchor="ctr"/>
          <a:lstStyle/>
          <a:p>
            <a:pPr eaLnBrk="0" hangingPunct="0"/>
            <a:endParaRPr lang="zh-TW" altLang="en-US"/>
          </a:p>
        </p:txBody>
      </p:sp>
      <p:cxnSp>
        <p:nvCxnSpPr>
          <p:cNvPr id="17" name="直線單箭頭接點 16"/>
          <p:cNvCxnSpPr>
            <a:stCxn id="27669" idx="0"/>
            <a:endCxn id="43" idx="4"/>
          </p:cNvCxnSpPr>
          <p:nvPr/>
        </p:nvCxnSpPr>
        <p:spPr bwMode="auto">
          <a:xfrm flipV="1">
            <a:off x="8482259" y="1858983"/>
            <a:ext cx="1831605" cy="801368"/>
          </a:xfrm>
          <a:prstGeom prst="straightConnector1">
            <a:avLst/>
          </a:prstGeom>
          <a:solidFill>
            <a:schemeClr val="accent1"/>
          </a:solidFill>
          <a:ln w="28575" cap="flat" cmpd="sng" algn="ctr">
            <a:solidFill>
              <a:srgbClr val="006600"/>
            </a:solidFill>
            <a:prstDash val="sysDash"/>
            <a:round/>
            <a:headEnd type="none" w="med" len="med"/>
            <a:tailEnd type="triangle" w="med" len="lg"/>
          </a:ln>
          <a:effectLst/>
        </p:spPr>
      </p:cxnSp>
      <p:cxnSp>
        <p:nvCxnSpPr>
          <p:cNvPr id="20" name="直線單箭頭接點 19"/>
          <p:cNvCxnSpPr>
            <a:stCxn id="27668" idx="1"/>
            <a:endCxn id="43" idx="3"/>
          </p:cNvCxnSpPr>
          <p:nvPr/>
        </p:nvCxnSpPr>
        <p:spPr bwMode="auto">
          <a:xfrm flipV="1">
            <a:off x="9963396" y="1890598"/>
            <a:ext cx="382083" cy="790526"/>
          </a:xfrm>
          <a:prstGeom prst="straightConnector1">
            <a:avLst/>
          </a:prstGeom>
          <a:solidFill>
            <a:schemeClr val="accent1"/>
          </a:solidFill>
          <a:ln w="28575" cap="flat" cmpd="sng" algn="ctr">
            <a:solidFill>
              <a:srgbClr val="006600"/>
            </a:solidFill>
            <a:prstDash val="sysDash"/>
            <a:round/>
            <a:headEnd type="none" w="med" len="med"/>
            <a:tailEnd type="triangle" w="med" len="lg"/>
          </a:ln>
          <a:effectLst/>
        </p:spPr>
      </p:cxnSp>
      <p:graphicFrame>
        <p:nvGraphicFramePr>
          <p:cNvPr id="21" name="物件 20"/>
          <p:cNvGraphicFramePr>
            <a:graphicFrameLocks noChangeAspect="1"/>
          </p:cNvGraphicFramePr>
          <p:nvPr>
            <p:extLst>
              <p:ext uri="{D42A27DB-BD31-4B8C-83A1-F6EECF244321}">
                <p14:modId xmlns:p14="http://schemas.microsoft.com/office/powerpoint/2010/main" val="1439321516"/>
              </p:ext>
            </p:extLst>
          </p:nvPr>
        </p:nvGraphicFramePr>
        <p:xfrm>
          <a:off x="10310243" y="1873907"/>
          <a:ext cx="247104" cy="420498"/>
        </p:xfrm>
        <a:graphic>
          <a:graphicData uri="http://schemas.openxmlformats.org/presentationml/2006/ole">
            <mc:AlternateContent xmlns:mc="http://schemas.openxmlformats.org/markup-compatibility/2006">
              <mc:Choice xmlns:v="urn:schemas-microsoft-com:vml" Requires="v">
                <p:oleObj spid="_x0000_s1092363" name="方程式" r:id="rId24" imgW="126720" imgH="215640" progId="Equation.3">
                  <p:embed/>
                </p:oleObj>
              </mc:Choice>
              <mc:Fallback>
                <p:oleObj name="方程式" r:id="rId24" imgW="126720" imgH="215640" progId="Equation.3">
                  <p:embed/>
                  <p:pic>
                    <p:nvPicPr>
                      <p:cNvPr id="0" name=""/>
                      <p:cNvPicPr>
                        <a:picLocks noChangeAspect="1" noChangeArrowheads="1"/>
                      </p:cNvPicPr>
                      <p:nvPr/>
                    </p:nvPicPr>
                    <p:blipFill>
                      <a:blip r:embed="rId25"/>
                      <a:srcRect/>
                      <a:stretch>
                        <a:fillRect/>
                      </a:stretch>
                    </p:blipFill>
                    <p:spPr bwMode="auto">
                      <a:xfrm>
                        <a:off x="10310243" y="1873907"/>
                        <a:ext cx="247104" cy="42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物件 21"/>
          <p:cNvGraphicFramePr>
            <a:graphicFrameLocks noChangeAspect="1"/>
          </p:cNvGraphicFramePr>
          <p:nvPr>
            <p:extLst>
              <p:ext uri="{D42A27DB-BD31-4B8C-83A1-F6EECF244321}">
                <p14:modId xmlns:p14="http://schemas.microsoft.com/office/powerpoint/2010/main" val="3165822848"/>
              </p:ext>
            </p:extLst>
          </p:nvPr>
        </p:nvGraphicFramePr>
        <p:xfrm>
          <a:off x="9328399" y="1782947"/>
          <a:ext cx="272376" cy="420498"/>
        </p:xfrm>
        <a:graphic>
          <a:graphicData uri="http://schemas.openxmlformats.org/presentationml/2006/ole">
            <mc:AlternateContent xmlns:mc="http://schemas.openxmlformats.org/markup-compatibility/2006">
              <mc:Choice xmlns:v="urn:schemas-microsoft-com:vml" Requires="v">
                <p:oleObj spid="_x0000_s1092364" name="方程式" r:id="rId26" imgW="139680" imgH="215640" progId="Equation.3">
                  <p:embed/>
                </p:oleObj>
              </mc:Choice>
              <mc:Fallback>
                <p:oleObj name="方程式" r:id="rId26" imgW="139680" imgH="215640" progId="Equation.3">
                  <p:embed/>
                  <p:pic>
                    <p:nvPicPr>
                      <p:cNvPr id="0" name=""/>
                      <p:cNvPicPr>
                        <a:picLocks noChangeAspect="1" noChangeArrowheads="1"/>
                      </p:cNvPicPr>
                      <p:nvPr/>
                    </p:nvPicPr>
                    <p:blipFill>
                      <a:blip r:embed="rId27"/>
                      <a:srcRect/>
                      <a:stretch>
                        <a:fillRect/>
                      </a:stretch>
                    </p:blipFill>
                    <p:spPr bwMode="auto">
                      <a:xfrm>
                        <a:off x="9328399" y="1782947"/>
                        <a:ext cx="272376" cy="42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物件 22"/>
          <p:cNvGraphicFramePr>
            <a:graphicFrameLocks noChangeAspect="1"/>
          </p:cNvGraphicFramePr>
          <p:nvPr>
            <p:extLst>
              <p:ext uri="{D42A27DB-BD31-4B8C-83A1-F6EECF244321}">
                <p14:modId xmlns:p14="http://schemas.microsoft.com/office/powerpoint/2010/main" val="1113020787"/>
              </p:ext>
            </p:extLst>
          </p:nvPr>
        </p:nvGraphicFramePr>
        <p:xfrm>
          <a:off x="1271466" y="3645801"/>
          <a:ext cx="2212524" cy="806634"/>
        </p:xfrm>
        <a:graphic>
          <a:graphicData uri="http://schemas.openxmlformats.org/presentationml/2006/ole">
            <mc:AlternateContent xmlns:mc="http://schemas.openxmlformats.org/markup-compatibility/2006">
              <mc:Choice xmlns:v="urn:schemas-microsoft-com:vml" Requires="v">
                <p:oleObj spid="_x0000_s1092365" name="方程式" r:id="rId28" imgW="1079280" imgH="393480" progId="Equation.3">
                  <p:embed/>
                </p:oleObj>
              </mc:Choice>
              <mc:Fallback>
                <p:oleObj name="方程式" r:id="rId28" imgW="1079280" imgH="393480" progId="Equation.3">
                  <p:embed/>
                  <p:pic>
                    <p:nvPicPr>
                      <p:cNvPr id="0" name=""/>
                      <p:cNvPicPr>
                        <a:picLocks noChangeArrowheads="1"/>
                      </p:cNvPicPr>
                      <p:nvPr/>
                    </p:nvPicPr>
                    <p:blipFill>
                      <a:blip r:embed="rId29"/>
                      <a:srcRect r="-2994"/>
                      <a:stretch>
                        <a:fillRect/>
                      </a:stretch>
                    </p:blipFill>
                    <p:spPr bwMode="auto">
                      <a:xfrm>
                        <a:off x="1271466" y="3645801"/>
                        <a:ext cx="2212524" cy="806634"/>
                      </a:xfrm>
                      <a:prstGeom prst="rect">
                        <a:avLst/>
                      </a:prstGeom>
                      <a:solidFill>
                        <a:srgbClr val="FFCCFF"/>
                      </a:solidFill>
                      <a:ln>
                        <a:noFill/>
                      </a:ln>
                      <a:extLst/>
                    </p:spPr>
                  </p:pic>
                </p:oleObj>
              </mc:Fallback>
            </mc:AlternateContent>
          </a:graphicData>
        </a:graphic>
      </p:graphicFrame>
      <p:graphicFrame>
        <p:nvGraphicFramePr>
          <p:cNvPr id="13" name="物件 12"/>
          <p:cNvGraphicFramePr>
            <a:graphicFrameLocks noChangeAspect="1"/>
          </p:cNvGraphicFramePr>
          <p:nvPr>
            <p:extLst>
              <p:ext uri="{D42A27DB-BD31-4B8C-83A1-F6EECF244321}">
                <p14:modId xmlns:p14="http://schemas.microsoft.com/office/powerpoint/2010/main" val="899906788"/>
              </p:ext>
            </p:extLst>
          </p:nvPr>
        </p:nvGraphicFramePr>
        <p:xfrm>
          <a:off x="839416" y="2708920"/>
          <a:ext cx="1812888" cy="480060"/>
        </p:xfrm>
        <a:graphic>
          <a:graphicData uri="http://schemas.openxmlformats.org/presentationml/2006/ole">
            <mc:AlternateContent xmlns:mc="http://schemas.openxmlformats.org/markup-compatibility/2006">
              <mc:Choice xmlns:v="urn:schemas-microsoft-com:vml" Requires="v">
                <p:oleObj spid="_x0000_s1092366" name="方程式" r:id="rId30" imgW="863280" imgH="228600" progId="Equation.3">
                  <p:embed/>
                </p:oleObj>
              </mc:Choice>
              <mc:Fallback>
                <p:oleObj name="方程式" r:id="rId30" imgW="863280" imgH="228600" progId="Equation.3">
                  <p:embed/>
                  <p:pic>
                    <p:nvPicPr>
                      <p:cNvPr id="0" name=""/>
                      <p:cNvPicPr>
                        <a:picLocks noChangeArrowheads="1"/>
                      </p:cNvPicPr>
                      <p:nvPr/>
                    </p:nvPicPr>
                    <p:blipFill>
                      <a:blip r:embed="rId31"/>
                      <a:srcRect r="-2994"/>
                      <a:stretch>
                        <a:fillRect/>
                      </a:stretch>
                    </p:blipFill>
                    <p:spPr bwMode="auto">
                      <a:xfrm>
                        <a:off x="839416" y="2708920"/>
                        <a:ext cx="1812888" cy="480060"/>
                      </a:xfrm>
                      <a:prstGeom prst="rect">
                        <a:avLst/>
                      </a:prstGeom>
                      <a:noFill/>
                      <a:ln>
                        <a:noFill/>
                      </a:ln>
                    </p:spPr>
                  </p:pic>
                </p:oleObj>
              </mc:Fallback>
            </mc:AlternateContent>
          </a:graphicData>
        </a:graphic>
      </p:graphicFrame>
      <p:sp>
        <p:nvSpPr>
          <p:cNvPr id="5" name="動作按鈕: 上一項 4">
            <a:hlinkClick r:id="rId32" action="ppaction://hlinksldjump" highlightClick="1"/>
          </p:cNvPr>
          <p:cNvSpPr>
            <a:spLocks noChangeAspect="1"/>
          </p:cNvSpPr>
          <p:nvPr/>
        </p:nvSpPr>
        <p:spPr bwMode="auto">
          <a:xfrm>
            <a:off x="4799856" y="2804792"/>
            <a:ext cx="180000" cy="180000"/>
          </a:xfrm>
          <a:prstGeom prst="actionButtonBackPrevious">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16" name="物件 15"/>
          <p:cNvGraphicFramePr>
            <a:graphicFrameLocks noChangeAspect="1"/>
          </p:cNvGraphicFramePr>
          <p:nvPr>
            <p:extLst>
              <p:ext uri="{D42A27DB-BD31-4B8C-83A1-F6EECF244321}">
                <p14:modId xmlns:p14="http://schemas.microsoft.com/office/powerpoint/2010/main" val="2089027492"/>
              </p:ext>
            </p:extLst>
          </p:nvPr>
        </p:nvGraphicFramePr>
        <p:xfrm>
          <a:off x="2580994" y="6234726"/>
          <a:ext cx="3175614" cy="416232"/>
        </p:xfrm>
        <a:graphic>
          <a:graphicData uri="http://schemas.openxmlformats.org/presentationml/2006/ole">
            <mc:AlternateContent xmlns:mc="http://schemas.openxmlformats.org/markup-compatibility/2006">
              <mc:Choice xmlns:v="urn:schemas-microsoft-com:vml" Requires="v">
                <p:oleObj spid="_x0000_s1092367" name="方程式" r:id="rId33" imgW="1549080" imgH="203040" progId="Equation.3">
                  <p:embed/>
                </p:oleObj>
              </mc:Choice>
              <mc:Fallback>
                <p:oleObj name="方程式" r:id="rId33" imgW="1549080" imgH="203040" progId="Equation.3">
                  <p:embed/>
                  <p:pic>
                    <p:nvPicPr>
                      <p:cNvPr id="0" name=""/>
                      <p:cNvPicPr>
                        <a:picLocks noChangeAspect="1" noChangeArrowheads="1"/>
                      </p:cNvPicPr>
                      <p:nvPr/>
                    </p:nvPicPr>
                    <p:blipFill>
                      <a:blip r:embed="rId34"/>
                      <a:srcRect r="-2994"/>
                      <a:stretch>
                        <a:fillRect/>
                      </a:stretch>
                    </p:blipFill>
                    <p:spPr bwMode="auto">
                      <a:xfrm>
                        <a:off x="2580994" y="6234726"/>
                        <a:ext cx="3175614" cy="416232"/>
                      </a:xfrm>
                      <a:prstGeom prst="rect">
                        <a:avLst/>
                      </a:prstGeom>
                      <a:solidFill>
                        <a:srgbClr val="CCECFF"/>
                      </a:solidFill>
                      <a:ln>
                        <a:noFill/>
                      </a:ln>
                      <a:extLst/>
                    </p:spPr>
                  </p:pic>
                </p:oleObj>
              </mc:Fallback>
            </mc:AlternateContent>
          </a:graphicData>
        </a:graphic>
      </p:graphicFrame>
      <p:graphicFrame>
        <p:nvGraphicFramePr>
          <p:cNvPr id="52" name="Object 14"/>
          <p:cNvGraphicFramePr>
            <a:graphicFrameLocks noChangeAspect="1"/>
          </p:cNvGraphicFramePr>
          <p:nvPr>
            <p:extLst>
              <p:ext uri="{D42A27DB-BD31-4B8C-83A1-F6EECF244321}">
                <p14:modId xmlns:p14="http://schemas.microsoft.com/office/powerpoint/2010/main" val="881111325"/>
              </p:ext>
            </p:extLst>
          </p:nvPr>
        </p:nvGraphicFramePr>
        <p:xfrm>
          <a:off x="8248101" y="2276923"/>
          <a:ext cx="292100" cy="293688"/>
        </p:xfrm>
        <a:graphic>
          <a:graphicData uri="http://schemas.openxmlformats.org/presentationml/2006/ole">
            <mc:AlternateContent xmlns:mc="http://schemas.openxmlformats.org/markup-compatibility/2006">
              <mc:Choice xmlns:v="urn:schemas-microsoft-com:vml" Requires="v">
                <p:oleObj spid="_x0000_s1092368" name="方程式" r:id="rId35" imgW="139680" imgH="139680" progId="Equation.3">
                  <p:embed/>
                </p:oleObj>
              </mc:Choice>
              <mc:Fallback>
                <p:oleObj name="方程式" r:id="rId35" imgW="139680" imgH="139680" progId="Equation.3">
                  <p:embed/>
                  <p:pic>
                    <p:nvPicPr>
                      <p:cNvPr id="0" name=""/>
                      <p:cNvPicPr>
                        <a:picLocks noChangeAspect="1" noChangeArrowheads="1"/>
                      </p:cNvPicPr>
                      <p:nvPr/>
                    </p:nvPicPr>
                    <p:blipFill>
                      <a:blip r:embed="rId36"/>
                      <a:srcRect/>
                      <a:stretch>
                        <a:fillRect/>
                      </a:stretch>
                    </p:blipFill>
                    <p:spPr bwMode="auto">
                      <a:xfrm>
                        <a:off x="8248101" y="2276923"/>
                        <a:ext cx="292100" cy="293688"/>
                      </a:xfrm>
                      <a:prstGeom prst="rect">
                        <a:avLst/>
                      </a:prstGeom>
                      <a:solidFill>
                        <a:srgbClr val="FFFF00"/>
                      </a:solidFill>
                      <a:extLst/>
                    </p:spPr>
                  </p:pic>
                </p:oleObj>
              </mc:Fallback>
            </mc:AlternateContent>
          </a:graphicData>
        </a:graphic>
      </p:graphicFrame>
      <p:sp>
        <p:nvSpPr>
          <p:cNvPr id="54" name="Text Box 17"/>
          <p:cNvSpPr txBox="1">
            <a:spLocks noChangeArrowheads="1"/>
          </p:cNvSpPr>
          <p:nvPr/>
        </p:nvSpPr>
        <p:spPr bwMode="auto">
          <a:xfrm>
            <a:off x="725260" y="4966784"/>
            <a:ext cx="28504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80975" indent="-180975">
              <a:buSzPct val="120000"/>
              <a:buFont typeface="Arial" panose="020B0604020202020204" pitchFamily="34" charset="0"/>
              <a:buChar char="•"/>
            </a:pPr>
            <a:r>
              <a:rPr lang="en-US" altLang="zh-TW" dirty="0"/>
              <a:t>check </a:t>
            </a:r>
            <a:r>
              <a:rPr lang="en-US" altLang="zh-TW" u="sng" dirty="0">
                <a:solidFill>
                  <a:srgbClr val="0000CC"/>
                </a:solidFill>
              </a:rPr>
              <a:t>BC at infinity</a:t>
            </a:r>
            <a:endParaRPr lang="en-US" altLang="zh-TW" i="1" u="sng" dirty="0">
              <a:solidFill>
                <a:srgbClr val="0000CC"/>
              </a:solidFill>
            </a:endParaRPr>
          </a:p>
        </p:txBody>
      </p:sp>
      <p:graphicFrame>
        <p:nvGraphicFramePr>
          <p:cNvPr id="55" name="物件 54">
            <a:hlinkClick r:id="rId37" action="ppaction://hlinksldjump"/>
          </p:cNvPr>
          <p:cNvGraphicFramePr>
            <a:graphicFrameLocks noChangeAspect="1"/>
          </p:cNvGraphicFramePr>
          <p:nvPr>
            <p:extLst>
              <p:ext uri="{D42A27DB-BD31-4B8C-83A1-F6EECF244321}">
                <p14:modId xmlns:p14="http://schemas.microsoft.com/office/powerpoint/2010/main" val="2193443312"/>
              </p:ext>
            </p:extLst>
          </p:nvPr>
        </p:nvGraphicFramePr>
        <p:xfrm>
          <a:off x="9371338" y="-44713"/>
          <a:ext cx="1639494" cy="806734"/>
        </p:xfrm>
        <a:graphic>
          <a:graphicData uri="http://schemas.openxmlformats.org/presentationml/2006/ole">
            <mc:AlternateContent xmlns:mc="http://schemas.openxmlformats.org/markup-compatibility/2006">
              <mc:Choice xmlns:v="urn:schemas-microsoft-com:vml" Requires="v">
                <p:oleObj spid="_x0000_s1092369" name="方程式" r:id="rId38" imgW="799753" imgH="393529" progId="Equation.3">
                  <p:embed/>
                </p:oleObj>
              </mc:Choice>
              <mc:Fallback>
                <p:oleObj name="方程式" r:id="rId38" imgW="799753" imgH="393529" progId="Equation.3">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r="-3149"/>
                      <a:stretch>
                        <a:fillRect/>
                      </a:stretch>
                    </p:blipFill>
                    <p:spPr bwMode="auto">
                      <a:xfrm>
                        <a:off x="9371338" y="-44713"/>
                        <a:ext cx="1639494" cy="806734"/>
                      </a:xfrm>
                      <a:prstGeom prst="rect">
                        <a:avLst/>
                      </a:prstGeom>
                      <a:solidFill>
                        <a:srgbClr val="FFC000"/>
                      </a:solidFill>
                      <a:ln>
                        <a:noFill/>
                      </a:ln>
                      <a:extLst/>
                    </p:spPr>
                  </p:pic>
                </p:oleObj>
              </mc:Fallback>
            </mc:AlternateContent>
          </a:graphicData>
        </a:graphic>
      </p:graphicFrame>
      <p:cxnSp>
        <p:nvCxnSpPr>
          <p:cNvPr id="45" name="直線接點 44"/>
          <p:cNvCxnSpPr/>
          <p:nvPr/>
        </p:nvCxnSpPr>
        <p:spPr bwMode="auto">
          <a:xfrm>
            <a:off x="6096000" y="3321384"/>
            <a:ext cx="0" cy="3312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46" name="Text Box 17"/>
          <p:cNvSpPr txBox="1">
            <a:spLocks noChangeArrowheads="1"/>
          </p:cNvSpPr>
          <p:nvPr/>
        </p:nvSpPr>
        <p:spPr bwMode="auto">
          <a:xfrm>
            <a:off x="6173952" y="3821207"/>
            <a:ext cx="5898711" cy="277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76213" indent="-176213">
              <a:buClr>
                <a:schemeClr val="accent2">
                  <a:lumMod val="25000"/>
                </a:schemeClr>
              </a:buClr>
              <a:buSzPct val="120000"/>
              <a:buFont typeface="Arial" panose="020B0604020202020204" pitchFamily="34" charset="0"/>
              <a:buChar char="•"/>
            </a:pPr>
            <a:r>
              <a:rPr lang="en-US" altLang="zh-TW" sz="2200" dirty="0">
                <a:sym typeface="Wingdings" panose="05000000000000000000" pitchFamily="2" charset="2"/>
              </a:rPr>
              <a:t>(homogeneous) </a:t>
            </a:r>
            <a:r>
              <a:rPr lang="en-US" altLang="zh-TW" sz="2200" dirty="0">
                <a:solidFill>
                  <a:srgbClr val="C00000"/>
                </a:solidFill>
                <a:sym typeface="Wingdings" panose="05000000000000000000" pitchFamily="2" charset="2"/>
              </a:rPr>
              <a:t>Dirichlet BC</a:t>
            </a:r>
          </a:p>
          <a:p>
            <a:pPr>
              <a:lnSpc>
                <a:spcPct val="95000"/>
              </a:lnSpc>
              <a:buClr>
                <a:schemeClr val="accent2">
                  <a:lumMod val="25000"/>
                </a:schemeClr>
              </a:buClr>
              <a:buSzPct val="120000"/>
            </a:pPr>
            <a:r>
              <a:rPr lang="en-US" altLang="zh-TW" sz="2200" dirty="0">
                <a:sym typeface="Wingdings" panose="05000000000000000000" pitchFamily="2" charset="2"/>
              </a:rPr>
              <a:t>     </a:t>
            </a:r>
            <a:r>
              <a:rPr lang="en-US" altLang="zh-TW" sz="2200" dirty="0">
                <a:solidFill>
                  <a:srgbClr val="C00000"/>
                </a:solidFill>
                <a:sym typeface="Wingdings" panose="05000000000000000000" pitchFamily="2" charset="2"/>
              </a:rPr>
              <a:t>skew-symmetric problem</a:t>
            </a:r>
          </a:p>
          <a:p>
            <a:pPr>
              <a:lnSpc>
                <a:spcPct val="95000"/>
              </a:lnSpc>
              <a:buClr>
                <a:schemeClr val="accent2">
                  <a:lumMod val="25000"/>
                </a:schemeClr>
              </a:buClr>
              <a:buSzPct val="120000"/>
            </a:pPr>
            <a:r>
              <a:rPr lang="en-US" altLang="zh-TW" sz="2200" dirty="0">
                <a:sym typeface="Wingdings" panose="05000000000000000000" pitchFamily="2" charset="2"/>
              </a:rPr>
              <a:t>     </a:t>
            </a:r>
            <a:r>
              <a:rPr lang="en-US" altLang="zh-TW" sz="2200" i="1" dirty="0">
                <a:sym typeface="Wingdings" panose="05000000000000000000" pitchFamily="2" charset="2"/>
              </a:rPr>
              <a:t>G</a:t>
            </a:r>
            <a:r>
              <a:rPr lang="en-US" altLang="zh-TW" sz="2200" dirty="0">
                <a:sym typeface="Wingdings" panose="05000000000000000000" pitchFamily="2" charset="2"/>
              </a:rPr>
              <a:t>: </a:t>
            </a:r>
            <a:r>
              <a:rPr lang="en-US" altLang="zh-TW" sz="2200" dirty="0">
                <a:solidFill>
                  <a:srgbClr val="006600"/>
                </a:solidFill>
                <a:sym typeface="Wingdings" panose="05000000000000000000" pitchFamily="2" charset="2"/>
              </a:rPr>
              <a:t>odd function</a:t>
            </a:r>
          </a:p>
          <a:p>
            <a:pPr>
              <a:lnSpc>
                <a:spcPct val="95000"/>
              </a:lnSpc>
              <a:buClr>
                <a:schemeClr val="accent2">
                  <a:lumMod val="25000"/>
                </a:schemeClr>
              </a:buClr>
              <a:buSzPct val="120000"/>
            </a:pPr>
            <a:r>
              <a:rPr lang="en-US" altLang="zh-TW" sz="2200" dirty="0">
                <a:sym typeface="Wingdings" panose="05000000000000000000" pitchFamily="2" charset="2"/>
              </a:rPr>
              <a:t>     </a:t>
            </a:r>
            <a:r>
              <a:rPr lang="en-US" altLang="zh-TW" sz="2200" i="1" dirty="0">
                <a:sym typeface="Wingdings" panose="05000000000000000000" pitchFamily="2" charset="2"/>
              </a:rPr>
              <a:t>G</a:t>
            </a:r>
            <a:r>
              <a:rPr lang="en-US" altLang="zh-TW" sz="2200" dirty="0">
                <a:sym typeface="Wingdings" panose="05000000000000000000" pitchFamily="2" charset="2"/>
              </a:rPr>
              <a:t> </a:t>
            </a:r>
            <a:r>
              <a:rPr lang="en-US" altLang="zh-TW" sz="2200" dirty="0">
                <a:latin typeface="Symbol" panose="05050102010706020507" pitchFamily="18" charset="2"/>
                <a:sym typeface="Wingdings" panose="05000000000000000000" pitchFamily="2" charset="2"/>
              </a:rPr>
              <a:t>=</a:t>
            </a:r>
            <a:r>
              <a:rPr lang="en-US" altLang="zh-TW" sz="2200" dirty="0">
                <a:sym typeface="Wingdings" panose="05000000000000000000" pitchFamily="2" charset="2"/>
              </a:rPr>
              <a:t> 0 along line of skew-symmetry </a:t>
            </a:r>
          </a:p>
          <a:p>
            <a:pPr marL="182563" indent="-182563">
              <a:spcBef>
                <a:spcPts val="600"/>
              </a:spcBef>
              <a:buClr>
                <a:schemeClr val="accent2">
                  <a:lumMod val="25000"/>
                </a:schemeClr>
              </a:buClr>
              <a:buSzPct val="120000"/>
              <a:buFont typeface="Arial" panose="020B0604020202020204" pitchFamily="34" charset="0"/>
              <a:buChar char="•"/>
            </a:pPr>
            <a:r>
              <a:rPr lang="en-US" altLang="zh-TW" sz="2200" dirty="0">
                <a:sym typeface="Wingdings" panose="05000000000000000000" pitchFamily="2" charset="2"/>
              </a:rPr>
              <a:t>(homogeneous) </a:t>
            </a:r>
            <a:r>
              <a:rPr lang="en-US" altLang="zh-TW" sz="2200" dirty="0">
                <a:solidFill>
                  <a:srgbClr val="0000CC"/>
                </a:solidFill>
              </a:rPr>
              <a:t>Neumann BC</a:t>
            </a:r>
          </a:p>
          <a:p>
            <a:pPr>
              <a:lnSpc>
                <a:spcPct val="95000"/>
              </a:lnSpc>
              <a:buClr>
                <a:schemeClr val="accent2">
                  <a:lumMod val="25000"/>
                </a:schemeClr>
              </a:buClr>
              <a:buSzPct val="120000"/>
            </a:pPr>
            <a:r>
              <a:rPr lang="en-US" altLang="zh-TW" sz="2200" dirty="0">
                <a:sym typeface="Wingdings" panose="05000000000000000000" pitchFamily="2" charset="2"/>
              </a:rPr>
              <a:t>     </a:t>
            </a:r>
            <a:r>
              <a:rPr lang="en-US" altLang="zh-TW" sz="2200" dirty="0">
                <a:solidFill>
                  <a:srgbClr val="0000CC"/>
                </a:solidFill>
              </a:rPr>
              <a:t>symmetric problem</a:t>
            </a:r>
          </a:p>
          <a:p>
            <a:pPr>
              <a:lnSpc>
                <a:spcPct val="95000"/>
              </a:lnSpc>
              <a:buClr>
                <a:schemeClr val="accent2">
                  <a:lumMod val="25000"/>
                </a:schemeClr>
              </a:buClr>
              <a:buSzPct val="120000"/>
            </a:pPr>
            <a:r>
              <a:rPr lang="en-US" altLang="zh-TW" sz="2200" dirty="0">
                <a:sym typeface="Wingdings" panose="05000000000000000000" pitchFamily="2" charset="2"/>
              </a:rPr>
              <a:t>    </a:t>
            </a:r>
            <a:r>
              <a:rPr lang="en-US" altLang="zh-TW" sz="2200" i="1" dirty="0">
                <a:sym typeface="Wingdings" panose="05000000000000000000" pitchFamily="2" charset="2"/>
              </a:rPr>
              <a:t> G</a:t>
            </a:r>
            <a:r>
              <a:rPr lang="en-US" altLang="zh-TW" sz="2200" dirty="0">
                <a:sym typeface="Wingdings" panose="05000000000000000000" pitchFamily="2" charset="2"/>
              </a:rPr>
              <a:t>:</a:t>
            </a:r>
            <a:r>
              <a:rPr lang="en-US" altLang="zh-TW" sz="2200" i="1" dirty="0">
                <a:sym typeface="Wingdings" panose="05000000000000000000" pitchFamily="2" charset="2"/>
              </a:rPr>
              <a:t> </a:t>
            </a:r>
            <a:r>
              <a:rPr lang="en-US" altLang="zh-TW" sz="2200" dirty="0">
                <a:solidFill>
                  <a:srgbClr val="006600"/>
                </a:solidFill>
                <a:sym typeface="Wingdings" panose="05000000000000000000" pitchFamily="2" charset="2"/>
              </a:rPr>
              <a:t>even function</a:t>
            </a:r>
          </a:p>
          <a:p>
            <a:pPr>
              <a:lnSpc>
                <a:spcPct val="95000"/>
              </a:lnSpc>
              <a:buClr>
                <a:schemeClr val="accent2">
                  <a:lumMod val="25000"/>
                </a:schemeClr>
              </a:buClr>
              <a:buSzPct val="120000"/>
            </a:pPr>
            <a:r>
              <a:rPr lang="en-US" altLang="zh-TW" sz="2200" dirty="0">
                <a:sym typeface="Wingdings" panose="05000000000000000000" pitchFamily="2" charset="2"/>
              </a:rPr>
              <a:t>     normal derivative </a:t>
            </a:r>
            <a:r>
              <a:rPr lang="en-US" altLang="zh-TW" sz="2200" dirty="0">
                <a:latin typeface="Symbol" panose="05050102010706020507" pitchFamily="18" charset="2"/>
                <a:sym typeface="Wingdings" panose="05000000000000000000" pitchFamily="2" charset="2"/>
              </a:rPr>
              <a:t>= </a:t>
            </a:r>
            <a:r>
              <a:rPr lang="en-US" altLang="zh-TW" sz="2200" dirty="0">
                <a:sym typeface="Wingdings" panose="05000000000000000000" pitchFamily="2" charset="2"/>
              </a:rPr>
              <a:t>0 along line of symmetry</a:t>
            </a:r>
            <a:endParaRPr lang="en-US" altLang="zh-TW" sz="2200" dirty="0"/>
          </a:p>
        </p:txBody>
      </p:sp>
      <p:sp>
        <p:nvSpPr>
          <p:cNvPr id="47" name="Text Box 17"/>
          <p:cNvSpPr txBox="1">
            <a:spLocks noChangeArrowheads="1"/>
          </p:cNvSpPr>
          <p:nvPr/>
        </p:nvSpPr>
        <p:spPr bwMode="auto">
          <a:xfrm>
            <a:off x="734497" y="4555117"/>
            <a:ext cx="2162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80975" indent="-180975">
              <a:buSzPct val="120000"/>
              <a:buFont typeface="Arial" panose="020B0604020202020204" pitchFamily="34" charset="0"/>
              <a:buChar char="•"/>
            </a:pPr>
            <a:r>
              <a:rPr lang="en-US" altLang="zh-TW" dirty="0">
                <a:solidFill>
                  <a:srgbClr val="0000CC"/>
                </a:solidFill>
              </a:rPr>
              <a:t>BC along </a:t>
            </a:r>
            <a:r>
              <a:rPr lang="en-US" altLang="zh-TW" i="1" dirty="0">
                <a:solidFill>
                  <a:srgbClr val="0000CC"/>
                </a:solidFill>
              </a:rPr>
              <a:t>x</a:t>
            </a:r>
            <a:r>
              <a:rPr lang="en-US" altLang="zh-TW" dirty="0">
                <a:solidFill>
                  <a:srgbClr val="0000CC"/>
                </a:solidFill>
              </a:rPr>
              <a:t>=0:</a:t>
            </a:r>
            <a:endParaRPr lang="en-US" altLang="zh-TW" i="1" dirty="0">
              <a:solidFill>
                <a:srgbClr val="0000CC"/>
              </a:solidFill>
            </a:endParaRPr>
          </a:p>
        </p:txBody>
      </p:sp>
      <p:sp>
        <p:nvSpPr>
          <p:cNvPr id="48" name="Text Box 17"/>
          <p:cNvSpPr txBox="1">
            <a:spLocks noChangeArrowheads="1"/>
          </p:cNvSpPr>
          <p:nvPr/>
        </p:nvSpPr>
        <p:spPr bwMode="auto">
          <a:xfrm>
            <a:off x="2740235" y="4551511"/>
            <a:ext cx="835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OK!!</a:t>
            </a:r>
            <a:endParaRPr lang="en-US" altLang="zh-TW" i="1" dirty="0">
              <a:solidFill>
                <a:srgbClr val="0000CC"/>
              </a:solidFill>
            </a:endParaRPr>
          </a:p>
        </p:txBody>
      </p:sp>
      <p:grpSp>
        <p:nvGrpSpPr>
          <p:cNvPr id="19" name="群組 18"/>
          <p:cNvGrpSpPr/>
          <p:nvPr/>
        </p:nvGrpSpPr>
        <p:grpSpPr>
          <a:xfrm>
            <a:off x="911424" y="2779552"/>
            <a:ext cx="4968552" cy="1672883"/>
            <a:chOff x="-231576" y="2779552"/>
            <a:chExt cx="4968552" cy="1672883"/>
          </a:xfrm>
        </p:grpSpPr>
        <p:cxnSp>
          <p:nvCxnSpPr>
            <p:cNvPr id="11" name="直線接點 10"/>
            <p:cNvCxnSpPr>
              <a:cxnSpLocks/>
            </p:cNvCxnSpPr>
            <p:nvPr/>
          </p:nvCxnSpPr>
          <p:spPr bwMode="auto">
            <a:xfrm>
              <a:off x="32824" y="2779552"/>
              <a:ext cx="4531466" cy="1672883"/>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14" name="直線接點 13"/>
            <p:cNvCxnSpPr>
              <a:cxnSpLocks/>
            </p:cNvCxnSpPr>
            <p:nvPr/>
          </p:nvCxnSpPr>
          <p:spPr bwMode="auto">
            <a:xfrm flipV="1">
              <a:off x="-231576" y="2804793"/>
              <a:ext cx="4968552" cy="1647642"/>
            </a:xfrm>
            <a:prstGeom prst="line">
              <a:avLst/>
            </a:prstGeom>
            <a:solidFill>
              <a:schemeClr val="accent1"/>
            </a:solidFill>
            <a:ln w="19050" cap="flat" cmpd="sng" algn="ctr">
              <a:solidFill>
                <a:srgbClr val="C00000"/>
              </a:solidFill>
              <a:prstDash val="solid"/>
              <a:round/>
              <a:headEnd type="none" w="med" len="med"/>
              <a:tailEnd type="none" w="med" len="med"/>
            </a:ln>
            <a:effectLst/>
          </p:spPr>
        </p:cxnSp>
      </p:grpSp>
      <p:sp>
        <p:nvSpPr>
          <p:cNvPr id="53" name="Text Box 17"/>
          <p:cNvSpPr txBox="1">
            <a:spLocks noChangeArrowheads="1"/>
          </p:cNvSpPr>
          <p:nvPr/>
        </p:nvSpPr>
        <p:spPr bwMode="auto">
          <a:xfrm>
            <a:off x="884085" y="6180177"/>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spcBef>
                <a:spcPts val="0"/>
              </a:spcBef>
              <a:spcAft>
                <a:spcPts val="0"/>
              </a:spcAft>
              <a:buClr>
                <a:schemeClr val="accent2"/>
              </a:buClr>
              <a:buSzPct val="120000"/>
            </a:pPr>
            <a:r>
              <a:rPr lang="en-US" altLang="zh-TW" dirty="0">
                <a:solidFill>
                  <a:srgbClr val="C00000"/>
                </a:solidFill>
              </a:rPr>
              <a:t>unless BC is</a:t>
            </a:r>
          </a:p>
        </p:txBody>
      </p:sp>
      <p:sp>
        <p:nvSpPr>
          <p:cNvPr id="56" name="Text Box 17"/>
          <p:cNvSpPr txBox="1">
            <a:spLocks noChangeArrowheads="1"/>
          </p:cNvSpPr>
          <p:nvPr/>
        </p:nvSpPr>
        <p:spPr bwMode="auto">
          <a:xfrm>
            <a:off x="767408" y="5765914"/>
            <a:ext cx="5404043" cy="369332"/>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spcBef>
                <a:spcPts val="0"/>
              </a:spcBef>
              <a:spcAft>
                <a:spcPts val="0"/>
              </a:spcAft>
              <a:buClr>
                <a:schemeClr val="accent2"/>
              </a:buClr>
              <a:buSzPct val="120000"/>
            </a:pPr>
            <a:r>
              <a:rPr lang="en-US" altLang="zh-TW" sz="1800" dirty="0">
                <a:solidFill>
                  <a:srgbClr val="0000CC"/>
                </a:solidFill>
              </a:rPr>
              <a:t>(physically impossible: steady state temperature </a:t>
            </a:r>
            <a:r>
              <a:rPr lang="en-US" altLang="zh-TW" sz="1800" dirty="0" err="1">
                <a:solidFill>
                  <a:srgbClr val="0000CC"/>
                </a:solidFill>
              </a:rPr>
              <a:t>distrib</a:t>
            </a:r>
            <a:r>
              <a:rPr lang="en-US" altLang="zh-TW" sz="1800" dirty="0">
                <a:solidFill>
                  <a:srgbClr val="0000CC"/>
                </a:solidFill>
              </a:rPr>
              <a:t>.)</a:t>
            </a:r>
          </a:p>
        </p:txBody>
      </p:sp>
      <p:sp>
        <p:nvSpPr>
          <p:cNvPr id="57" name="Text Box 17"/>
          <p:cNvSpPr txBox="1">
            <a:spLocks noChangeArrowheads="1"/>
          </p:cNvSpPr>
          <p:nvPr/>
        </p:nvSpPr>
        <p:spPr bwMode="auto">
          <a:xfrm>
            <a:off x="6112348" y="3428041"/>
            <a:ext cx="2452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66700" indent="-266700">
              <a:buSzPct val="80000"/>
              <a:buFont typeface="Wingdings" panose="05000000000000000000" pitchFamily="2" charset="2"/>
              <a:buChar char="u"/>
            </a:pPr>
            <a:r>
              <a:rPr lang="en-US" altLang="zh-TW" dirty="0">
                <a:solidFill>
                  <a:srgbClr val="FF0000"/>
                </a:solidFill>
              </a:rPr>
              <a:t>Plane boundary</a:t>
            </a:r>
            <a:endParaRPr lang="en-US" altLang="zh-TW" i="1" dirty="0">
              <a:solidFill>
                <a:srgbClr val="FF0000"/>
              </a:solidFill>
            </a:endParaRPr>
          </a:p>
        </p:txBody>
      </p:sp>
    </p:spTree>
    <p:extLst>
      <p:ext uri="{BB962C8B-B14F-4D97-AF65-F5344CB8AC3E}">
        <p14:creationId xmlns:p14="http://schemas.microsoft.com/office/powerpoint/2010/main" val="2963181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00739"/>
                                        </p:tgtEl>
                                        <p:attrNameLst>
                                          <p:attrName>style.visibility</p:attrName>
                                        </p:attrNameLst>
                                      </p:cBhvr>
                                      <p:to>
                                        <p:strVal val="visible"/>
                                      </p:to>
                                    </p:set>
                                    <p:animEffect transition="in" filter="wipe(left)">
                                      <p:cBhvr>
                                        <p:cTn id="7" dur="500"/>
                                        <p:tgtEl>
                                          <p:spTgt spid="5007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par>
                          <p:cTn id="16" fill="hold">
                            <p:stCondLst>
                              <p:cond delay="1500"/>
                            </p:stCondLst>
                            <p:childTnLst>
                              <p:par>
                                <p:cTn id="17" presetID="22" presetClass="entr" presetSubtype="8" fill="hold" nodeType="afterEffect">
                                  <p:stCondLst>
                                    <p:cond delay="50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500"/>
                                        <p:tgtEl>
                                          <p:spTgt spid="43"/>
                                        </p:tgtEl>
                                      </p:cBhvr>
                                    </p:animEffect>
                                  </p:childTnLst>
                                </p:cTn>
                              </p:par>
                              <p:par>
                                <p:cTn id="24" presetID="22" presetClass="entr" presetSubtype="8"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left)">
                                      <p:cBhvr>
                                        <p:cTn id="26" dur="500"/>
                                        <p:tgtEl>
                                          <p:spTgt spid="42"/>
                                        </p:tgtEl>
                                      </p:cBhvr>
                                    </p:animEffect>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670"/>
                                        </p:tgtEl>
                                        <p:attrNameLst>
                                          <p:attrName>style.visibility</p:attrName>
                                        </p:attrNameLst>
                                      </p:cBhvr>
                                      <p:to>
                                        <p:strVal val="visible"/>
                                      </p:to>
                                    </p:set>
                                    <p:animEffect transition="in" filter="wipe(left)">
                                      <p:cBhvr>
                                        <p:cTn id="39" dur="500"/>
                                        <p:tgtEl>
                                          <p:spTgt spid="2767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left)">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left)">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left)">
                                      <p:cBhvr>
                                        <p:cTn id="67" dur="500"/>
                                        <p:tgtEl>
                                          <p:spTgt spid="5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left)">
                                      <p:cBhvr>
                                        <p:cTn id="72" dur="500"/>
                                        <p:tgtEl>
                                          <p:spTgt spid="8"/>
                                        </p:tgtEl>
                                      </p:cBhvr>
                                    </p:animEffect>
                                  </p:childTnLst>
                                </p:cTn>
                              </p:par>
                            </p:childTnLst>
                          </p:cTn>
                        </p:par>
                        <p:par>
                          <p:cTn id="73" fill="hold">
                            <p:stCondLst>
                              <p:cond delay="500"/>
                            </p:stCondLst>
                            <p:childTnLst>
                              <p:par>
                                <p:cTn id="74" presetID="22" presetClass="entr" presetSubtype="2"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wipe(right)">
                                      <p:cBhvr>
                                        <p:cTn id="76" dur="500"/>
                                        <p:tgtEl>
                                          <p:spTgt spid="5"/>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9" fill="hold" nodeType="clickEffect">
                                  <p:stCondLst>
                                    <p:cond delay="0"/>
                                  </p:stCondLst>
                                  <p:childTnLst>
                                    <p:set>
                                      <p:cBhvr>
                                        <p:cTn id="80" dur="1" fill="hold">
                                          <p:stCondLst>
                                            <p:cond delay="0"/>
                                          </p:stCondLst>
                                        </p:cTn>
                                        <p:tgtEl>
                                          <p:spTgt spid="55"/>
                                        </p:tgtEl>
                                        <p:attrNameLst>
                                          <p:attrName>style.visibility</p:attrName>
                                        </p:attrNameLst>
                                      </p:cBhvr>
                                      <p:to>
                                        <p:strVal val="visible"/>
                                      </p:to>
                                    </p:set>
                                    <p:anim calcmode="lin" valueType="num">
                                      <p:cBhvr additive="base">
                                        <p:cTn id="81" dur="500" fill="hold"/>
                                        <p:tgtEl>
                                          <p:spTgt spid="55"/>
                                        </p:tgtEl>
                                        <p:attrNameLst>
                                          <p:attrName>ppt_x</p:attrName>
                                        </p:attrNameLst>
                                      </p:cBhvr>
                                      <p:tavLst>
                                        <p:tav tm="0">
                                          <p:val>
                                            <p:strVal val="0-#ppt_w/2"/>
                                          </p:val>
                                        </p:tav>
                                        <p:tav tm="100000">
                                          <p:val>
                                            <p:strVal val="#ppt_x"/>
                                          </p:val>
                                        </p:tav>
                                      </p:tavLst>
                                    </p:anim>
                                    <p:anim calcmode="lin" valueType="num">
                                      <p:cBhvr additive="base">
                                        <p:cTn id="82" dur="500" fill="hold"/>
                                        <p:tgtEl>
                                          <p:spTgt spid="55"/>
                                        </p:tgtEl>
                                        <p:attrNameLst>
                                          <p:attrName>ppt_y</p:attrName>
                                        </p:attrNameLst>
                                      </p:cBhvr>
                                      <p:tavLst>
                                        <p:tav tm="0">
                                          <p:val>
                                            <p:strVal val="0-#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wipe(down)">
                                      <p:cBhvr>
                                        <p:cTn id="87" dur="500"/>
                                        <p:tgtEl>
                                          <p:spTgt spid="20"/>
                                        </p:tgtEl>
                                      </p:cBhvr>
                                    </p:animEffect>
                                  </p:childTnLst>
                                </p:cTn>
                              </p:par>
                            </p:childTnLst>
                          </p:cTn>
                        </p:par>
                        <p:par>
                          <p:cTn id="88" fill="hold">
                            <p:stCondLst>
                              <p:cond delay="500"/>
                            </p:stCondLst>
                            <p:childTnLst>
                              <p:par>
                                <p:cTn id="89" presetID="22" presetClass="entr" presetSubtype="8" fill="hold"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left)">
                                      <p:cBhvr>
                                        <p:cTn id="91" dur="500"/>
                                        <p:tgtEl>
                                          <p:spTgt spid="21"/>
                                        </p:tgtEl>
                                      </p:cBhvr>
                                    </p:animEffect>
                                  </p:childTnLst>
                                </p:cTn>
                              </p:par>
                            </p:childTnLst>
                          </p:cTn>
                        </p:par>
                        <p:par>
                          <p:cTn id="92" fill="hold">
                            <p:stCondLst>
                              <p:cond delay="1000"/>
                            </p:stCondLst>
                            <p:childTnLst>
                              <p:par>
                                <p:cTn id="93" presetID="22" presetClass="entr" presetSubtype="4"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wipe(down)">
                                      <p:cBhvr>
                                        <p:cTn id="95" dur="500"/>
                                        <p:tgtEl>
                                          <p:spTgt spid="17"/>
                                        </p:tgtEl>
                                      </p:cBhvr>
                                    </p:animEffect>
                                  </p:childTnLst>
                                </p:cTn>
                              </p:par>
                            </p:childTnLst>
                          </p:cTn>
                        </p:par>
                        <p:par>
                          <p:cTn id="96" fill="hold">
                            <p:stCondLst>
                              <p:cond delay="1500"/>
                            </p:stCondLst>
                            <p:childTnLst>
                              <p:par>
                                <p:cTn id="97" presetID="22" presetClass="entr" presetSubtype="8" fill="hold" nodeType="after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wipe(left)">
                                      <p:cBhvr>
                                        <p:cTn id="99" dur="500"/>
                                        <p:tgtEl>
                                          <p:spTgt spid="22"/>
                                        </p:tgtEl>
                                      </p:cBhvr>
                                    </p:animEffect>
                                  </p:childTnLst>
                                </p:cTn>
                              </p:par>
                            </p:childTnLst>
                          </p:cTn>
                        </p:par>
                        <p:par>
                          <p:cTn id="100" fill="hold">
                            <p:stCondLst>
                              <p:cond delay="2000"/>
                            </p:stCondLst>
                            <p:childTnLst>
                              <p:par>
                                <p:cTn id="101" presetID="22" presetClass="entr" presetSubtype="8" fill="hold"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wipe(left)">
                                      <p:cBhvr>
                                        <p:cTn id="103" dur="500"/>
                                        <p:tgtEl>
                                          <p:spTgt spid="23"/>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wipe(left)">
                                      <p:cBhvr>
                                        <p:cTn id="108" dur="500"/>
                                        <p:tgtEl>
                                          <p:spTgt spid="4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wipe(left)">
                                      <p:cBhvr>
                                        <p:cTn id="113" dur="500"/>
                                        <p:tgtEl>
                                          <p:spTgt spid="48"/>
                                        </p:tgtEl>
                                      </p:cBhvr>
                                    </p:animEffect>
                                  </p:childTnLst>
                                </p:cTn>
                              </p:par>
                            </p:childTnLst>
                          </p:cTn>
                        </p:par>
                        <p:par>
                          <p:cTn id="114" fill="hold">
                            <p:stCondLst>
                              <p:cond delay="500"/>
                            </p:stCondLst>
                            <p:childTnLst>
                              <p:par>
                                <p:cTn id="115" presetID="22" presetClass="entr" presetSubtype="1" fill="hold"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500"/>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57"/>
                                        </p:tgtEl>
                                        <p:attrNameLst>
                                          <p:attrName>style.visibility</p:attrName>
                                        </p:attrNameLst>
                                      </p:cBhvr>
                                      <p:to>
                                        <p:strVal val="visible"/>
                                      </p:to>
                                    </p:set>
                                    <p:animEffect transition="in" filter="wipe(left)">
                                      <p:cBhvr>
                                        <p:cTn id="122" dur="500"/>
                                        <p:tgtEl>
                                          <p:spTgt spid="57"/>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46">
                                            <p:txEl>
                                              <p:pRg st="0" end="0"/>
                                            </p:txEl>
                                          </p:spTgt>
                                        </p:tgtEl>
                                        <p:attrNameLst>
                                          <p:attrName>style.visibility</p:attrName>
                                        </p:attrNameLst>
                                      </p:cBhvr>
                                      <p:to>
                                        <p:strVal val="visible"/>
                                      </p:to>
                                    </p:set>
                                    <p:animEffect transition="in" filter="wipe(left)">
                                      <p:cBhvr>
                                        <p:cTn id="127" dur="500"/>
                                        <p:tgtEl>
                                          <p:spTgt spid="46">
                                            <p:txEl>
                                              <p:pRg st="0" end="0"/>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46">
                                            <p:txEl>
                                              <p:pRg st="1" end="1"/>
                                            </p:txEl>
                                          </p:spTgt>
                                        </p:tgtEl>
                                        <p:attrNameLst>
                                          <p:attrName>style.visibility</p:attrName>
                                        </p:attrNameLst>
                                      </p:cBhvr>
                                      <p:to>
                                        <p:strVal val="visible"/>
                                      </p:to>
                                    </p:set>
                                    <p:animEffect transition="in" filter="wipe(left)">
                                      <p:cBhvr>
                                        <p:cTn id="132" dur="500"/>
                                        <p:tgtEl>
                                          <p:spTgt spid="46">
                                            <p:txEl>
                                              <p:pRg st="1" end="1"/>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46">
                                            <p:txEl>
                                              <p:pRg st="2" end="2"/>
                                            </p:txEl>
                                          </p:spTgt>
                                        </p:tgtEl>
                                        <p:attrNameLst>
                                          <p:attrName>style.visibility</p:attrName>
                                        </p:attrNameLst>
                                      </p:cBhvr>
                                      <p:to>
                                        <p:strVal val="visible"/>
                                      </p:to>
                                    </p:set>
                                    <p:animEffect transition="in" filter="wipe(left)">
                                      <p:cBhvr>
                                        <p:cTn id="137" dur="500"/>
                                        <p:tgtEl>
                                          <p:spTgt spid="46">
                                            <p:txEl>
                                              <p:pRg st="2" end="2"/>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46">
                                            <p:txEl>
                                              <p:pRg st="3" end="3"/>
                                            </p:txEl>
                                          </p:spTgt>
                                        </p:tgtEl>
                                        <p:attrNameLst>
                                          <p:attrName>style.visibility</p:attrName>
                                        </p:attrNameLst>
                                      </p:cBhvr>
                                      <p:to>
                                        <p:strVal val="visible"/>
                                      </p:to>
                                    </p:set>
                                    <p:animEffect transition="in" filter="wipe(left)">
                                      <p:cBhvr>
                                        <p:cTn id="142" dur="500"/>
                                        <p:tgtEl>
                                          <p:spTgt spid="46">
                                            <p:txEl>
                                              <p:pRg st="3" end="3"/>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46">
                                            <p:txEl>
                                              <p:pRg st="4" end="4"/>
                                            </p:txEl>
                                          </p:spTgt>
                                        </p:tgtEl>
                                        <p:attrNameLst>
                                          <p:attrName>style.visibility</p:attrName>
                                        </p:attrNameLst>
                                      </p:cBhvr>
                                      <p:to>
                                        <p:strVal val="visible"/>
                                      </p:to>
                                    </p:set>
                                    <p:animEffect transition="in" filter="wipe(left)">
                                      <p:cBhvr>
                                        <p:cTn id="147" dur="500"/>
                                        <p:tgtEl>
                                          <p:spTgt spid="46">
                                            <p:txEl>
                                              <p:pRg st="4" end="4"/>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46">
                                            <p:txEl>
                                              <p:pRg st="5" end="5"/>
                                            </p:txEl>
                                          </p:spTgt>
                                        </p:tgtEl>
                                        <p:attrNameLst>
                                          <p:attrName>style.visibility</p:attrName>
                                        </p:attrNameLst>
                                      </p:cBhvr>
                                      <p:to>
                                        <p:strVal val="visible"/>
                                      </p:to>
                                    </p:set>
                                    <p:animEffect transition="in" filter="wipe(left)">
                                      <p:cBhvr>
                                        <p:cTn id="152" dur="500"/>
                                        <p:tgtEl>
                                          <p:spTgt spid="46">
                                            <p:txEl>
                                              <p:pRg st="5" end="5"/>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46">
                                            <p:txEl>
                                              <p:pRg st="6" end="6"/>
                                            </p:txEl>
                                          </p:spTgt>
                                        </p:tgtEl>
                                        <p:attrNameLst>
                                          <p:attrName>style.visibility</p:attrName>
                                        </p:attrNameLst>
                                      </p:cBhvr>
                                      <p:to>
                                        <p:strVal val="visible"/>
                                      </p:to>
                                    </p:set>
                                    <p:animEffect transition="in" filter="wipe(left)">
                                      <p:cBhvr>
                                        <p:cTn id="157" dur="500"/>
                                        <p:tgtEl>
                                          <p:spTgt spid="46">
                                            <p:txEl>
                                              <p:pRg st="6" end="6"/>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46">
                                            <p:txEl>
                                              <p:pRg st="7" end="7"/>
                                            </p:txEl>
                                          </p:spTgt>
                                        </p:tgtEl>
                                        <p:attrNameLst>
                                          <p:attrName>style.visibility</p:attrName>
                                        </p:attrNameLst>
                                      </p:cBhvr>
                                      <p:to>
                                        <p:strVal val="visible"/>
                                      </p:to>
                                    </p:set>
                                    <p:animEffect transition="in" filter="wipe(left)">
                                      <p:cBhvr>
                                        <p:cTn id="162" dur="500"/>
                                        <p:tgtEl>
                                          <p:spTgt spid="46">
                                            <p:txEl>
                                              <p:pRg st="7" end="7"/>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54"/>
                                        </p:tgtEl>
                                        <p:attrNameLst>
                                          <p:attrName>style.visibility</p:attrName>
                                        </p:attrNameLst>
                                      </p:cBhvr>
                                      <p:to>
                                        <p:strVal val="visible"/>
                                      </p:to>
                                    </p:set>
                                    <p:animEffect transition="in" filter="wipe(left)">
                                      <p:cBhvr>
                                        <p:cTn id="167" dur="500"/>
                                        <p:tgtEl>
                                          <p:spTgt spid="54"/>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500761"/>
                                        </p:tgtEl>
                                        <p:attrNameLst>
                                          <p:attrName>style.visibility</p:attrName>
                                        </p:attrNameLst>
                                      </p:cBhvr>
                                      <p:to>
                                        <p:strVal val="visible"/>
                                      </p:to>
                                    </p:set>
                                    <p:animEffect transition="in" filter="wipe(left)">
                                      <p:cBhvr>
                                        <p:cTn id="172" dur="500"/>
                                        <p:tgtEl>
                                          <p:spTgt spid="500761"/>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nodeType="clickEffect">
                                  <p:stCondLst>
                                    <p:cond delay="0"/>
                                  </p:stCondLst>
                                  <p:childTnLst>
                                    <p:set>
                                      <p:cBhvr>
                                        <p:cTn id="176" dur="1" fill="hold">
                                          <p:stCondLst>
                                            <p:cond delay="0"/>
                                          </p:stCondLst>
                                        </p:cTn>
                                        <p:tgtEl>
                                          <p:spTgt spid="19"/>
                                        </p:tgtEl>
                                        <p:attrNameLst>
                                          <p:attrName>style.visibility</p:attrName>
                                        </p:attrNameLst>
                                      </p:cBhvr>
                                      <p:to>
                                        <p:strVal val="visible"/>
                                      </p:to>
                                    </p:set>
                                    <p:animEffect transition="in" filter="wipe(left)">
                                      <p:cBhvr>
                                        <p:cTn id="177" dur="500"/>
                                        <p:tgtEl>
                                          <p:spTgt spid="19"/>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grpId="0" nodeType="clickEffect">
                                  <p:stCondLst>
                                    <p:cond delay="0"/>
                                  </p:stCondLst>
                                  <p:childTnLst>
                                    <p:set>
                                      <p:cBhvr>
                                        <p:cTn id="181" dur="1" fill="hold">
                                          <p:stCondLst>
                                            <p:cond delay="0"/>
                                          </p:stCondLst>
                                        </p:cTn>
                                        <p:tgtEl>
                                          <p:spTgt spid="36"/>
                                        </p:tgtEl>
                                        <p:attrNameLst>
                                          <p:attrName>style.visibility</p:attrName>
                                        </p:attrNameLst>
                                      </p:cBhvr>
                                      <p:to>
                                        <p:strVal val="visible"/>
                                      </p:to>
                                    </p:set>
                                    <p:animEffect transition="in" filter="wipe(left)">
                                      <p:cBhvr>
                                        <p:cTn id="182" dur="500"/>
                                        <p:tgtEl>
                                          <p:spTgt spid="36"/>
                                        </p:tgtEl>
                                      </p:cBhvr>
                                    </p:animEffect>
                                  </p:childTnLst>
                                </p:cTn>
                              </p:par>
                            </p:childTnLst>
                          </p:cTn>
                        </p:par>
                      </p:childTnLst>
                    </p:cTn>
                  </p:par>
                  <p:par>
                    <p:cTn id="183" fill="hold">
                      <p:stCondLst>
                        <p:cond delay="indefinite"/>
                      </p:stCondLst>
                      <p:childTnLst>
                        <p:par>
                          <p:cTn id="184" fill="hold">
                            <p:stCondLst>
                              <p:cond delay="0"/>
                            </p:stCondLst>
                            <p:childTnLst>
                              <p:par>
                                <p:cTn id="185" presetID="53" presetClass="entr" presetSubtype="16" fill="hold" grpId="0" nodeType="click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p:cTn id="187" dur="500" fill="hold"/>
                                        <p:tgtEl>
                                          <p:spTgt spid="56"/>
                                        </p:tgtEl>
                                        <p:attrNameLst>
                                          <p:attrName>ppt_w</p:attrName>
                                        </p:attrNameLst>
                                      </p:cBhvr>
                                      <p:tavLst>
                                        <p:tav tm="0">
                                          <p:val>
                                            <p:fltVal val="0"/>
                                          </p:val>
                                        </p:tav>
                                        <p:tav tm="100000">
                                          <p:val>
                                            <p:strVal val="#ppt_w"/>
                                          </p:val>
                                        </p:tav>
                                      </p:tavLst>
                                    </p:anim>
                                    <p:anim calcmode="lin" valueType="num">
                                      <p:cBhvr>
                                        <p:cTn id="188" dur="500" fill="hold"/>
                                        <p:tgtEl>
                                          <p:spTgt spid="56"/>
                                        </p:tgtEl>
                                        <p:attrNameLst>
                                          <p:attrName>ppt_h</p:attrName>
                                        </p:attrNameLst>
                                      </p:cBhvr>
                                      <p:tavLst>
                                        <p:tav tm="0">
                                          <p:val>
                                            <p:fltVal val="0"/>
                                          </p:val>
                                        </p:tav>
                                        <p:tav tm="100000">
                                          <p:val>
                                            <p:strVal val="#ppt_h"/>
                                          </p:val>
                                        </p:tav>
                                      </p:tavLst>
                                    </p:anim>
                                    <p:animEffect transition="in" filter="fade">
                                      <p:cBhvr>
                                        <p:cTn id="189" dur="500"/>
                                        <p:tgtEl>
                                          <p:spTgt spid="56"/>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8" fill="hold" grpId="0" nodeType="clickEffect">
                                  <p:stCondLst>
                                    <p:cond delay="0"/>
                                  </p:stCondLst>
                                  <p:childTnLst>
                                    <p:set>
                                      <p:cBhvr>
                                        <p:cTn id="193" dur="1" fill="hold">
                                          <p:stCondLst>
                                            <p:cond delay="0"/>
                                          </p:stCondLst>
                                        </p:cTn>
                                        <p:tgtEl>
                                          <p:spTgt spid="53"/>
                                        </p:tgtEl>
                                        <p:attrNameLst>
                                          <p:attrName>style.visibility</p:attrName>
                                        </p:attrNameLst>
                                      </p:cBhvr>
                                      <p:to>
                                        <p:strVal val="visible"/>
                                      </p:to>
                                    </p:set>
                                    <p:animEffect transition="in" filter="wipe(left)">
                                      <p:cBhvr>
                                        <p:cTn id="194" dur="500"/>
                                        <p:tgtEl>
                                          <p:spTgt spid="53"/>
                                        </p:tgtEl>
                                      </p:cBhvr>
                                    </p:animEffect>
                                  </p:childTnLst>
                                </p:cTn>
                              </p:par>
                            </p:childTnLst>
                          </p:cTn>
                        </p:par>
                        <p:par>
                          <p:cTn id="195" fill="hold">
                            <p:stCondLst>
                              <p:cond delay="500"/>
                            </p:stCondLst>
                            <p:childTnLst>
                              <p:par>
                                <p:cTn id="196" presetID="22" presetClass="entr" presetSubtype="8" fill="hold" nodeType="afterEffect">
                                  <p:stCondLst>
                                    <p:cond delay="0"/>
                                  </p:stCondLst>
                                  <p:childTnLst>
                                    <p:set>
                                      <p:cBhvr>
                                        <p:cTn id="197" dur="1" fill="hold">
                                          <p:stCondLst>
                                            <p:cond delay="0"/>
                                          </p:stCondLst>
                                        </p:cTn>
                                        <p:tgtEl>
                                          <p:spTgt spid="16"/>
                                        </p:tgtEl>
                                        <p:attrNameLst>
                                          <p:attrName>style.visibility</p:attrName>
                                        </p:attrNameLst>
                                      </p:cBhvr>
                                      <p:to>
                                        <p:strVal val="visible"/>
                                      </p:to>
                                    </p:set>
                                    <p:animEffect transition="in" filter="wipe(left)">
                                      <p:cBhvr>
                                        <p:cTn id="19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7670" grpId="0"/>
      <p:bldP spid="500761" grpId="0" animBg="1"/>
      <p:bldP spid="36" grpId="0"/>
      <p:bldP spid="38" grpId="0"/>
      <p:bldP spid="39" grpId="0"/>
      <p:bldP spid="43" grpId="0" animBg="1"/>
      <p:bldP spid="5" grpId="0" animBg="1"/>
      <p:bldP spid="54" grpId="0"/>
      <p:bldP spid="46" grpId="0" uiExpand="1" build="p"/>
      <p:bldP spid="47" grpId="0"/>
      <p:bldP spid="48" grpId="0"/>
      <p:bldP spid="53" grpId="0"/>
      <p:bldP spid="56" grpId="0"/>
      <p:bldP spid="5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3"/>
          <p:cNvGraphicFramePr>
            <a:graphicFrameLocks noChangeAspect="1"/>
          </p:cNvGraphicFramePr>
          <p:nvPr>
            <p:extLst>
              <p:ext uri="{D42A27DB-BD31-4B8C-83A1-F6EECF244321}">
                <p14:modId xmlns:p14="http://schemas.microsoft.com/office/powerpoint/2010/main" val="921905968"/>
              </p:ext>
            </p:extLst>
          </p:nvPr>
        </p:nvGraphicFramePr>
        <p:xfrm>
          <a:off x="407368" y="692696"/>
          <a:ext cx="6537726" cy="2179008"/>
        </p:xfrm>
        <a:graphic>
          <a:graphicData uri="http://schemas.openxmlformats.org/presentationml/2006/ole">
            <mc:AlternateContent xmlns:mc="http://schemas.openxmlformats.org/markup-compatibility/2006">
              <mc:Choice xmlns:v="urn:schemas-microsoft-com:vml" Requires="v">
                <p:oleObj spid="_x0000_s1115740" name="方程式" r:id="rId4" imgW="3352680" imgH="1117440" progId="Equation.3">
                  <p:embed/>
                </p:oleObj>
              </mc:Choice>
              <mc:Fallback>
                <p:oleObj name="方程式" r:id="rId4" imgW="3352680" imgH="1117440" progId="Equation.3">
                  <p:embed/>
                  <p:pic>
                    <p:nvPicPr>
                      <p:cNvPr id="0" name=""/>
                      <p:cNvPicPr>
                        <a:picLocks noChangeAspect="1" noChangeArrowheads="1"/>
                      </p:cNvPicPr>
                      <p:nvPr/>
                    </p:nvPicPr>
                    <p:blipFill>
                      <a:blip r:embed="rId5"/>
                      <a:srcRect r="-2994"/>
                      <a:stretch>
                        <a:fillRect/>
                      </a:stretch>
                    </p:blipFill>
                    <p:spPr bwMode="auto">
                      <a:xfrm>
                        <a:off x="407368" y="692696"/>
                        <a:ext cx="6537726" cy="2179008"/>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sp>
        <p:nvSpPr>
          <p:cNvPr id="39" name="Freeform 4"/>
          <p:cNvSpPr>
            <a:spLocks/>
          </p:cNvSpPr>
          <p:nvPr/>
        </p:nvSpPr>
        <p:spPr bwMode="auto">
          <a:xfrm>
            <a:off x="6168678" y="1196753"/>
            <a:ext cx="4752528" cy="2902845"/>
          </a:xfrm>
          <a:custGeom>
            <a:avLst/>
            <a:gdLst>
              <a:gd name="T0" fmla="*/ 2147483647 w 3180"/>
              <a:gd name="T1" fmla="*/ 2147483647 h 2435"/>
              <a:gd name="T2" fmla="*/ 2147483647 w 3180"/>
              <a:gd name="T3" fmla="*/ 2147483647 h 2435"/>
              <a:gd name="T4" fmla="*/ 2147483647 w 3180"/>
              <a:gd name="T5" fmla="*/ 2147483647 h 2435"/>
              <a:gd name="T6" fmla="*/ 2147483647 w 3180"/>
              <a:gd name="T7" fmla="*/ 2147483647 h 2435"/>
              <a:gd name="T8" fmla="*/ 2147483647 w 3180"/>
              <a:gd name="T9" fmla="*/ 2147483647 h 2435"/>
              <a:gd name="T10" fmla="*/ 2147483647 w 3180"/>
              <a:gd name="T11" fmla="*/ 2147483647 h 2435"/>
              <a:gd name="T12" fmla="*/ 2147483647 w 3180"/>
              <a:gd name="T13" fmla="*/ 2147483647 h 2435"/>
              <a:gd name="T14" fmla="*/ 2147483647 w 3180"/>
              <a:gd name="T15" fmla="*/ 2147483647 h 2435"/>
              <a:gd name="T16" fmla="*/ 2147483647 w 3180"/>
              <a:gd name="T17" fmla="*/ 2147483647 h 2435"/>
              <a:gd name="T18" fmla="*/ 2147483647 w 3180"/>
              <a:gd name="T19" fmla="*/ 2147483647 h 2435"/>
              <a:gd name="T20" fmla="*/ 2147483647 w 3180"/>
              <a:gd name="T21" fmla="*/ 2147483647 h 2435"/>
              <a:gd name="T22" fmla="*/ 2147483647 w 3180"/>
              <a:gd name="T23" fmla="*/ 2147483647 h 2435"/>
              <a:gd name="T24" fmla="*/ 2147483647 w 3180"/>
              <a:gd name="T25" fmla="*/ 2147483647 h 2435"/>
              <a:gd name="T26" fmla="*/ 2147483647 w 3180"/>
              <a:gd name="T27" fmla="*/ 2147483647 h 2435"/>
              <a:gd name="T28" fmla="*/ 2147483647 w 3180"/>
              <a:gd name="T29" fmla="*/ 2147483647 h 2435"/>
              <a:gd name="T30" fmla="*/ 2147483647 w 3180"/>
              <a:gd name="T31" fmla="*/ 2147483647 h 2435"/>
              <a:gd name="T32" fmla="*/ 2147483647 w 3180"/>
              <a:gd name="T33" fmla="*/ 2147483647 h 2435"/>
              <a:gd name="T34" fmla="*/ 2147483647 w 3180"/>
              <a:gd name="T35" fmla="*/ 2147483647 h 2435"/>
              <a:gd name="T36" fmla="*/ 2147483647 w 3180"/>
              <a:gd name="T37" fmla="*/ 2147483647 h 2435"/>
              <a:gd name="T38" fmla="*/ 2147483647 w 3180"/>
              <a:gd name="T39" fmla="*/ 2147483647 h 2435"/>
              <a:gd name="T40" fmla="*/ 2147483647 w 3180"/>
              <a:gd name="T41" fmla="*/ 2147483647 h 2435"/>
              <a:gd name="T42" fmla="*/ 2147483647 w 3180"/>
              <a:gd name="T43" fmla="*/ 2147483647 h 2435"/>
              <a:gd name="T44" fmla="*/ 2147483647 w 3180"/>
              <a:gd name="T45" fmla="*/ 2147483647 h 2435"/>
              <a:gd name="T46" fmla="*/ 2147483647 w 3180"/>
              <a:gd name="T47" fmla="*/ 2147483647 h 2435"/>
              <a:gd name="T48" fmla="*/ 2147483647 w 3180"/>
              <a:gd name="T49" fmla="*/ 2147483647 h 24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80"/>
              <a:gd name="T76" fmla="*/ 0 h 2435"/>
              <a:gd name="T77" fmla="*/ 3180 w 3180"/>
              <a:gd name="T78" fmla="*/ 2435 h 24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80" h="2435">
                <a:moveTo>
                  <a:pt x="1098" y="2306"/>
                </a:moveTo>
                <a:cubicBezTo>
                  <a:pt x="901" y="2246"/>
                  <a:pt x="1124" y="2330"/>
                  <a:pt x="915" y="2306"/>
                </a:cubicBezTo>
                <a:cubicBezTo>
                  <a:pt x="882" y="2297"/>
                  <a:pt x="747" y="2351"/>
                  <a:pt x="714" y="2343"/>
                </a:cubicBezTo>
                <a:cubicBezTo>
                  <a:pt x="690" y="2337"/>
                  <a:pt x="524" y="2275"/>
                  <a:pt x="503" y="2261"/>
                </a:cubicBezTo>
                <a:cubicBezTo>
                  <a:pt x="445" y="2222"/>
                  <a:pt x="256" y="2156"/>
                  <a:pt x="220" y="2105"/>
                </a:cubicBezTo>
                <a:cubicBezTo>
                  <a:pt x="181" y="2055"/>
                  <a:pt x="266" y="1933"/>
                  <a:pt x="238" y="1877"/>
                </a:cubicBezTo>
                <a:cubicBezTo>
                  <a:pt x="147" y="1698"/>
                  <a:pt x="321" y="1685"/>
                  <a:pt x="293" y="1493"/>
                </a:cubicBezTo>
                <a:cubicBezTo>
                  <a:pt x="303" y="1422"/>
                  <a:pt x="149" y="1189"/>
                  <a:pt x="156" y="1118"/>
                </a:cubicBezTo>
                <a:cubicBezTo>
                  <a:pt x="174" y="883"/>
                  <a:pt x="3" y="779"/>
                  <a:pt x="74" y="542"/>
                </a:cubicBezTo>
                <a:cubicBezTo>
                  <a:pt x="93" y="479"/>
                  <a:pt x="0" y="386"/>
                  <a:pt x="53" y="339"/>
                </a:cubicBezTo>
                <a:cubicBezTo>
                  <a:pt x="232" y="184"/>
                  <a:pt x="406" y="109"/>
                  <a:pt x="676" y="81"/>
                </a:cubicBezTo>
                <a:cubicBezTo>
                  <a:pt x="976" y="0"/>
                  <a:pt x="1168" y="14"/>
                  <a:pt x="1531" y="5"/>
                </a:cubicBezTo>
                <a:cubicBezTo>
                  <a:pt x="1892" y="27"/>
                  <a:pt x="1690" y="6"/>
                  <a:pt x="2136" y="81"/>
                </a:cubicBezTo>
                <a:cubicBezTo>
                  <a:pt x="2375" y="120"/>
                  <a:pt x="2608" y="116"/>
                  <a:pt x="2837" y="171"/>
                </a:cubicBezTo>
                <a:cubicBezTo>
                  <a:pt x="2874" y="298"/>
                  <a:pt x="2825" y="168"/>
                  <a:pt x="2914" y="293"/>
                </a:cubicBezTo>
                <a:cubicBezTo>
                  <a:pt x="2957" y="353"/>
                  <a:pt x="2998" y="427"/>
                  <a:pt x="3032" y="491"/>
                </a:cubicBezTo>
                <a:cubicBezTo>
                  <a:pt x="3056" y="616"/>
                  <a:pt x="3079" y="725"/>
                  <a:pt x="3089" y="855"/>
                </a:cubicBezTo>
                <a:cubicBezTo>
                  <a:pt x="3113" y="1168"/>
                  <a:pt x="3068" y="1051"/>
                  <a:pt x="3129" y="1190"/>
                </a:cubicBezTo>
                <a:cubicBezTo>
                  <a:pt x="3148" y="1380"/>
                  <a:pt x="3180" y="1581"/>
                  <a:pt x="3109" y="1767"/>
                </a:cubicBezTo>
                <a:cubicBezTo>
                  <a:pt x="3081" y="1839"/>
                  <a:pt x="3002" y="1882"/>
                  <a:pt x="2935" y="1934"/>
                </a:cubicBezTo>
                <a:cubicBezTo>
                  <a:pt x="2793" y="2047"/>
                  <a:pt x="2596" y="2252"/>
                  <a:pt x="2407" y="2298"/>
                </a:cubicBezTo>
                <a:cubicBezTo>
                  <a:pt x="2284" y="2366"/>
                  <a:pt x="2420" y="2302"/>
                  <a:pt x="2174" y="2360"/>
                </a:cubicBezTo>
                <a:cubicBezTo>
                  <a:pt x="1866" y="2435"/>
                  <a:pt x="1710" y="2325"/>
                  <a:pt x="1390" y="2334"/>
                </a:cubicBezTo>
                <a:cubicBezTo>
                  <a:pt x="1205" y="2348"/>
                  <a:pt x="1305" y="2280"/>
                  <a:pt x="1244" y="2297"/>
                </a:cubicBezTo>
                <a:cubicBezTo>
                  <a:pt x="1195" y="2292"/>
                  <a:pt x="1143" y="2277"/>
                  <a:pt x="1098" y="2306"/>
                </a:cubicBezTo>
                <a:close/>
              </a:path>
            </a:pathLst>
          </a:custGeom>
          <a:solidFill>
            <a:srgbClr val="CCFFFF"/>
          </a:solidFill>
          <a:ln>
            <a:noFill/>
          </a:ln>
          <a:extLst/>
        </p:spPr>
        <p:txBody>
          <a:bodyPr/>
          <a:lstStyle/>
          <a:p>
            <a:pPr eaLnBrk="0" hangingPunct="0"/>
            <a:endParaRPr lang="zh-TW" altLang="en-US"/>
          </a:p>
        </p:txBody>
      </p:sp>
      <p:graphicFrame>
        <p:nvGraphicFramePr>
          <p:cNvPr id="14" name="物件 13"/>
          <p:cNvGraphicFramePr>
            <a:graphicFrameLocks/>
          </p:cNvGraphicFramePr>
          <p:nvPr>
            <p:extLst>
              <p:ext uri="{D42A27DB-BD31-4B8C-83A1-F6EECF244321}">
                <p14:modId xmlns:p14="http://schemas.microsoft.com/office/powerpoint/2010/main" val="4165824197"/>
              </p:ext>
            </p:extLst>
          </p:nvPr>
        </p:nvGraphicFramePr>
        <p:xfrm>
          <a:off x="7737918" y="3173027"/>
          <a:ext cx="431800" cy="333375"/>
        </p:xfrm>
        <a:graphic>
          <a:graphicData uri="http://schemas.openxmlformats.org/presentationml/2006/ole">
            <mc:AlternateContent xmlns:mc="http://schemas.openxmlformats.org/markup-compatibility/2006">
              <mc:Choice xmlns:v="urn:schemas-microsoft-com:vml" Requires="v">
                <p:oleObj spid="_x0000_s1115741" name="方程式" r:id="rId6" imgW="126670" imgH="76002" progId="Equation.3">
                  <p:embed/>
                </p:oleObj>
              </mc:Choice>
              <mc:Fallback>
                <p:oleObj name="方程式" r:id="rId6" imgW="126670" imgH="76002"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l="-25774" t="-47394" r="-25774" b="-47394"/>
                      <a:stretch>
                        <a:fillRect/>
                      </a:stretch>
                    </p:blipFill>
                    <p:spPr bwMode="auto">
                      <a:xfrm>
                        <a:off x="7737918" y="3173027"/>
                        <a:ext cx="431800" cy="333375"/>
                      </a:xfrm>
                      <a:prstGeom prst="rect">
                        <a:avLst/>
                      </a:prstGeom>
                      <a:solidFill>
                        <a:srgbClr val="FFFF00"/>
                      </a:solidFill>
                      <a:ln>
                        <a:noFill/>
                      </a:ln>
                    </p:spPr>
                  </p:pic>
                </p:oleObj>
              </mc:Fallback>
            </mc:AlternateContent>
          </a:graphicData>
        </a:graphic>
      </p:graphicFrame>
      <p:graphicFrame>
        <p:nvGraphicFramePr>
          <p:cNvPr id="12" name="物件 11"/>
          <p:cNvGraphicFramePr>
            <a:graphicFrameLocks noChangeAspect="1"/>
          </p:cNvGraphicFramePr>
          <p:nvPr>
            <p:extLst>
              <p:ext uri="{D42A27DB-BD31-4B8C-83A1-F6EECF244321}">
                <p14:modId xmlns:p14="http://schemas.microsoft.com/office/powerpoint/2010/main" val="4249096307"/>
              </p:ext>
            </p:extLst>
          </p:nvPr>
        </p:nvGraphicFramePr>
        <p:xfrm>
          <a:off x="7680176" y="2596963"/>
          <a:ext cx="474662" cy="442913"/>
        </p:xfrm>
        <a:graphic>
          <a:graphicData uri="http://schemas.openxmlformats.org/presentationml/2006/ole">
            <mc:AlternateContent xmlns:mc="http://schemas.openxmlformats.org/markup-compatibility/2006">
              <mc:Choice xmlns:v="urn:schemas-microsoft-com:vml" Requires="v">
                <p:oleObj spid="_x0000_s1115742" name="Equation" r:id="rId8" imgW="139700" imgH="139700" progId="Equation.3">
                  <p:embed/>
                </p:oleObj>
              </mc:Choice>
              <mc:Fallback>
                <p:oleObj name="Equation" r:id="rId8" imgW="139700" imgH="139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l="-25774" t="-20619" r="-25774" b="-20619"/>
                      <a:stretch>
                        <a:fillRect/>
                      </a:stretch>
                    </p:blipFill>
                    <p:spPr bwMode="auto">
                      <a:xfrm>
                        <a:off x="7680176" y="2596963"/>
                        <a:ext cx="474662" cy="442913"/>
                      </a:xfrm>
                      <a:prstGeom prst="rect">
                        <a:avLst/>
                      </a:prstGeom>
                      <a:solidFill>
                        <a:srgbClr val="CCECFF"/>
                      </a:solidFill>
                      <a:ln>
                        <a:noFill/>
                      </a:ln>
                    </p:spPr>
                  </p:pic>
                </p:oleObj>
              </mc:Fallback>
            </mc:AlternateContent>
          </a:graphicData>
        </a:graphic>
      </p:graphicFrame>
      <p:sp>
        <p:nvSpPr>
          <p:cNvPr id="28682" name="Rectangle 2"/>
          <p:cNvSpPr>
            <a:spLocks noGrp="1" noChangeArrowheads="1"/>
          </p:cNvSpPr>
          <p:nvPr>
            <p:ph type="title"/>
          </p:nvPr>
        </p:nvSpPr>
        <p:spPr/>
        <p:txBody>
          <a:bodyPr/>
          <a:lstStyle/>
          <a:p>
            <a:r>
              <a:rPr lang="en-US" altLang="zh-TW" dirty="0"/>
              <a:t>3.3.2 Method of images – </a:t>
            </a:r>
            <a:r>
              <a:rPr lang="en-US" altLang="zh-TW" dirty="0">
                <a:solidFill>
                  <a:srgbClr val="0000CC"/>
                </a:solidFill>
              </a:rPr>
              <a:t>quarter plane</a:t>
            </a:r>
          </a:p>
        </p:txBody>
      </p:sp>
      <p:grpSp>
        <p:nvGrpSpPr>
          <p:cNvPr id="28718" name="Group 46"/>
          <p:cNvGrpSpPr>
            <a:grpSpLocks/>
          </p:cNvGrpSpPr>
          <p:nvPr/>
        </p:nvGrpSpPr>
        <p:grpSpPr bwMode="auto">
          <a:xfrm>
            <a:off x="8329425" y="1196752"/>
            <a:ext cx="2632352" cy="1775108"/>
            <a:chOff x="4505" y="1499"/>
            <a:chExt cx="1027" cy="630"/>
          </a:xfrm>
        </p:grpSpPr>
        <p:sp>
          <p:nvSpPr>
            <p:cNvPr id="28697" name="Freeform 25"/>
            <p:cNvSpPr>
              <a:spLocks/>
            </p:cNvSpPr>
            <p:nvPr/>
          </p:nvSpPr>
          <p:spPr bwMode="auto">
            <a:xfrm>
              <a:off x="4625" y="1589"/>
              <a:ext cx="773" cy="540"/>
            </a:xfrm>
            <a:custGeom>
              <a:avLst/>
              <a:gdLst>
                <a:gd name="T0" fmla="*/ 0 w 773"/>
                <a:gd name="T1" fmla="*/ 37 h 540"/>
                <a:gd name="T2" fmla="*/ 0 w 773"/>
                <a:gd name="T3" fmla="*/ 536 h 540"/>
                <a:gd name="T4" fmla="*/ 763 w 773"/>
                <a:gd name="T5" fmla="*/ 532 h 540"/>
                <a:gd name="T6" fmla="*/ 723 w 773"/>
                <a:gd name="T7" fmla="*/ 452 h 540"/>
                <a:gd name="T8" fmla="*/ 683 w 773"/>
                <a:gd name="T9" fmla="*/ 396 h 540"/>
                <a:gd name="T10" fmla="*/ 663 w 773"/>
                <a:gd name="T11" fmla="*/ 372 h 540"/>
                <a:gd name="T12" fmla="*/ 623 w 773"/>
                <a:gd name="T13" fmla="*/ 308 h 540"/>
                <a:gd name="T14" fmla="*/ 619 w 773"/>
                <a:gd name="T15" fmla="*/ 280 h 540"/>
                <a:gd name="T16" fmla="*/ 607 w 773"/>
                <a:gd name="T17" fmla="*/ 272 h 540"/>
                <a:gd name="T18" fmla="*/ 531 w 773"/>
                <a:gd name="T19" fmla="*/ 208 h 540"/>
                <a:gd name="T20" fmla="*/ 455 w 773"/>
                <a:gd name="T21" fmla="*/ 144 h 540"/>
                <a:gd name="T22" fmla="*/ 443 w 773"/>
                <a:gd name="T23" fmla="*/ 152 h 540"/>
                <a:gd name="T24" fmla="*/ 431 w 773"/>
                <a:gd name="T25" fmla="*/ 140 h 540"/>
                <a:gd name="T26" fmla="*/ 395 w 773"/>
                <a:gd name="T27" fmla="*/ 124 h 540"/>
                <a:gd name="T28" fmla="*/ 351 w 773"/>
                <a:gd name="T29" fmla="*/ 84 h 540"/>
                <a:gd name="T30" fmla="*/ 347 w 773"/>
                <a:gd name="T31" fmla="*/ 72 h 540"/>
                <a:gd name="T32" fmla="*/ 267 w 773"/>
                <a:gd name="T33" fmla="*/ 48 h 540"/>
                <a:gd name="T34" fmla="*/ 223 w 773"/>
                <a:gd name="T35" fmla="*/ 20 h 540"/>
                <a:gd name="T36" fmla="*/ 155 w 773"/>
                <a:gd name="T37" fmla="*/ 0 h 540"/>
                <a:gd name="T38" fmla="*/ 91 w 773"/>
                <a:gd name="T39" fmla="*/ 4 h 540"/>
                <a:gd name="T40" fmla="*/ 0 w 773"/>
                <a:gd name="T41" fmla="*/ 37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3" h="540">
                  <a:moveTo>
                    <a:pt x="0" y="37"/>
                  </a:moveTo>
                  <a:lnTo>
                    <a:pt x="0" y="536"/>
                  </a:lnTo>
                  <a:cubicBezTo>
                    <a:pt x="254" y="535"/>
                    <a:pt x="509" y="540"/>
                    <a:pt x="763" y="532"/>
                  </a:cubicBezTo>
                  <a:cubicBezTo>
                    <a:pt x="773" y="532"/>
                    <a:pt x="744" y="466"/>
                    <a:pt x="723" y="452"/>
                  </a:cubicBezTo>
                  <a:cubicBezTo>
                    <a:pt x="715" y="429"/>
                    <a:pt x="703" y="409"/>
                    <a:pt x="683" y="396"/>
                  </a:cubicBezTo>
                  <a:cubicBezTo>
                    <a:pt x="677" y="387"/>
                    <a:pt x="668" y="381"/>
                    <a:pt x="663" y="372"/>
                  </a:cubicBezTo>
                  <a:cubicBezTo>
                    <a:pt x="648" y="344"/>
                    <a:pt x="648" y="333"/>
                    <a:pt x="623" y="308"/>
                  </a:cubicBezTo>
                  <a:cubicBezTo>
                    <a:pt x="622" y="299"/>
                    <a:pt x="623" y="289"/>
                    <a:pt x="619" y="280"/>
                  </a:cubicBezTo>
                  <a:cubicBezTo>
                    <a:pt x="617" y="276"/>
                    <a:pt x="611" y="275"/>
                    <a:pt x="607" y="272"/>
                  </a:cubicBezTo>
                  <a:cubicBezTo>
                    <a:pt x="580" y="248"/>
                    <a:pt x="561" y="228"/>
                    <a:pt x="531" y="208"/>
                  </a:cubicBezTo>
                  <a:cubicBezTo>
                    <a:pt x="512" y="179"/>
                    <a:pt x="489" y="155"/>
                    <a:pt x="455" y="144"/>
                  </a:cubicBezTo>
                  <a:cubicBezTo>
                    <a:pt x="451" y="147"/>
                    <a:pt x="448" y="153"/>
                    <a:pt x="443" y="152"/>
                  </a:cubicBezTo>
                  <a:cubicBezTo>
                    <a:pt x="437" y="151"/>
                    <a:pt x="436" y="143"/>
                    <a:pt x="431" y="140"/>
                  </a:cubicBezTo>
                  <a:cubicBezTo>
                    <a:pt x="421" y="134"/>
                    <a:pt x="406" y="128"/>
                    <a:pt x="395" y="124"/>
                  </a:cubicBezTo>
                  <a:cubicBezTo>
                    <a:pt x="381" y="110"/>
                    <a:pt x="367" y="95"/>
                    <a:pt x="351" y="84"/>
                  </a:cubicBezTo>
                  <a:cubicBezTo>
                    <a:pt x="350" y="80"/>
                    <a:pt x="350" y="74"/>
                    <a:pt x="347" y="72"/>
                  </a:cubicBezTo>
                  <a:cubicBezTo>
                    <a:pt x="328" y="58"/>
                    <a:pt x="290" y="54"/>
                    <a:pt x="267" y="48"/>
                  </a:cubicBezTo>
                  <a:cubicBezTo>
                    <a:pt x="224" y="62"/>
                    <a:pt x="253" y="46"/>
                    <a:pt x="223" y="20"/>
                  </a:cubicBezTo>
                  <a:cubicBezTo>
                    <a:pt x="218" y="15"/>
                    <a:pt x="163" y="3"/>
                    <a:pt x="155" y="0"/>
                  </a:cubicBezTo>
                  <a:cubicBezTo>
                    <a:pt x="134" y="1"/>
                    <a:pt x="112" y="1"/>
                    <a:pt x="91" y="4"/>
                  </a:cubicBezTo>
                  <a:cubicBezTo>
                    <a:pt x="66" y="7"/>
                    <a:pt x="21" y="58"/>
                    <a:pt x="0" y="37"/>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8693" name="Line 6"/>
            <p:cNvSpPr>
              <a:spLocks noChangeAspect="1" noChangeShapeType="1"/>
            </p:cNvSpPr>
            <p:nvPr/>
          </p:nvSpPr>
          <p:spPr bwMode="auto">
            <a:xfrm>
              <a:off x="4617" y="2127"/>
              <a:ext cx="91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94" name="Line 7"/>
            <p:cNvSpPr>
              <a:spLocks noChangeAspect="1" noChangeShapeType="1"/>
            </p:cNvSpPr>
            <p:nvPr/>
          </p:nvSpPr>
          <p:spPr bwMode="auto">
            <a:xfrm flipV="1">
              <a:off x="4624" y="1539"/>
              <a:ext cx="0" cy="5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graphicFrame>
          <p:nvGraphicFramePr>
            <p:cNvPr id="28679" name="Object 8"/>
            <p:cNvGraphicFramePr>
              <a:graphicFrameLocks noChangeAspect="1"/>
            </p:cNvGraphicFramePr>
            <p:nvPr>
              <p:extLst>
                <p:ext uri="{D42A27DB-BD31-4B8C-83A1-F6EECF244321}">
                  <p14:modId xmlns:p14="http://schemas.microsoft.com/office/powerpoint/2010/main" val="216242128"/>
                </p:ext>
              </p:extLst>
            </p:nvPr>
          </p:nvGraphicFramePr>
          <p:xfrm>
            <a:off x="5433" y="2013"/>
            <a:ext cx="99" cy="99"/>
          </p:xfrm>
          <a:graphic>
            <a:graphicData uri="http://schemas.openxmlformats.org/presentationml/2006/ole">
              <mc:AlternateContent xmlns:mc="http://schemas.openxmlformats.org/markup-compatibility/2006">
                <mc:Choice xmlns:v="urn:schemas-microsoft-com:vml" Requires="v">
                  <p:oleObj spid="_x0000_s1115743" name="Equation" r:id="rId10" imgW="126720" imgH="139680" progId="Equation.3">
                    <p:embed/>
                  </p:oleObj>
                </mc:Choice>
                <mc:Fallback>
                  <p:oleObj name="Equation" r:id="rId10" imgW="126720" imgH="1396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33" y="2013"/>
                          <a:ext cx="99" cy="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80" name="Object 9"/>
            <p:cNvGraphicFramePr>
              <a:graphicFrameLocks noChangeAspect="1"/>
            </p:cNvGraphicFramePr>
            <p:nvPr>
              <p:extLst>
                <p:ext uri="{D42A27DB-BD31-4B8C-83A1-F6EECF244321}">
                  <p14:modId xmlns:p14="http://schemas.microsoft.com/office/powerpoint/2010/main" val="1686061466"/>
                </p:ext>
              </p:extLst>
            </p:nvPr>
          </p:nvGraphicFramePr>
          <p:xfrm>
            <a:off x="4505" y="1499"/>
            <a:ext cx="109" cy="117"/>
          </p:xfrm>
          <a:graphic>
            <a:graphicData uri="http://schemas.openxmlformats.org/presentationml/2006/ole">
              <mc:AlternateContent xmlns:mc="http://schemas.openxmlformats.org/markup-compatibility/2006">
                <mc:Choice xmlns:v="urn:schemas-microsoft-com:vml" Requires="v">
                  <p:oleObj spid="_x0000_s1115744" name="Equation" r:id="rId12" imgW="139680" imgH="164880" progId="Equation.3">
                    <p:embed/>
                  </p:oleObj>
                </mc:Choice>
                <mc:Fallback>
                  <p:oleObj name="Equation" r:id="rId12" imgW="139680" imgH="1648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05" y="1499"/>
                          <a:ext cx="109" cy="1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8698" name="Group 26"/>
          <p:cNvGrpSpPr>
            <a:grpSpLocks/>
          </p:cNvGrpSpPr>
          <p:nvPr/>
        </p:nvGrpSpPr>
        <p:grpSpPr bwMode="auto">
          <a:xfrm>
            <a:off x="9217289" y="2360693"/>
            <a:ext cx="1035050" cy="434975"/>
            <a:chOff x="5054" y="1706"/>
            <a:chExt cx="652" cy="274"/>
          </a:xfrm>
        </p:grpSpPr>
        <p:sp>
          <p:nvSpPr>
            <p:cNvPr id="28691" name="AutoShape 11"/>
            <p:cNvSpPr>
              <a:spLocks noChangeAspect="1" noChangeArrowheads="1"/>
            </p:cNvSpPr>
            <p:nvPr/>
          </p:nvSpPr>
          <p:spPr bwMode="auto">
            <a:xfrm>
              <a:off x="5054" y="1842"/>
              <a:ext cx="68" cy="68"/>
            </a:xfrm>
            <a:prstGeom prst="octagon">
              <a:avLst>
                <a:gd name="adj" fmla="val 29287"/>
              </a:avLst>
            </a:prstGeom>
            <a:solidFill>
              <a:srgbClr val="0000CC"/>
            </a:solidFill>
            <a:ln w="9525">
              <a:solidFill>
                <a:srgbClr val="0000CC"/>
              </a:solidFill>
              <a:miter lim="800000"/>
              <a:headEnd/>
              <a:tailEnd/>
            </a:ln>
          </p:spPr>
          <p:txBody>
            <a:bodyPr wrap="none" anchor="ctr"/>
            <a:lstStyle/>
            <a:p>
              <a:pPr eaLnBrk="0" hangingPunct="0"/>
              <a:endParaRPr lang="zh-TW" altLang="en-US"/>
            </a:p>
          </p:txBody>
        </p:sp>
        <p:graphicFrame>
          <p:nvGraphicFramePr>
            <p:cNvPr id="28678" name="Object 12"/>
            <p:cNvGraphicFramePr>
              <a:graphicFrameLocks noChangeAspect="1"/>
            </p:cNvGraphicFramePr>
            <p:nvPr>
              <p:extLst>
                <p:ext uri="{D42A27DB-BD31-4B8C-83A1-F6EECF244321}">
                  <p14:modId xmlns:p14="http://schemas.microsoft.com/office/powerpoint/2010/main" val="567958135"/>
                </p:ext>
              </p:extLst>
            </p:nvPr>
          </p:nvGraphicFramePr>
          <p:xfrm>
            <a:off x="5144" y="1706"/>
            <a:ext cx="562" cy="274"/>
          </p:xfrm>
          <a:graphic>
            <a:graphicData uri="http://schemas.openxmlformats.org/presentationml/2006/ole">
              <mc:AlternateContent xmlns:mc="http://schemas.openxmlformats.org/markup-compatibility/2006">
                <mc:Choice xmlns:v="urn:schemas-microsoft-com:vml" Requires="v">
                  <p:oleObj spid="_x0000_s1115745" name="Equation" r:id="rId14" imgW="469800" imgH="228600" progId="Equation.DSMT4">
                    <p:embed/>
                  </p:oleObj>
                </mc:Choice>
                <mc:Fallback>
                  <p:oleObj name="Equation" r:id="rId14" imgW="46980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44" y="1706"/>
                          <a:ext cx="562" cy="2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13"/>
          <p:cNvGrpSpPr>
            <a:grpSpLocks/>
          </p:cNvGrpSpPr>
          <p:nvPr/>
        </p:nvGrpSpPr>
        <p:grpSpPr bwMode="auto">
          <a:xfrm>
            <a:off x="6912919" y="1855870"/>
            <a:ext cx="1658935" cy="454025"/>
            <a:chOff x="3569" y="1406"/>
            <a:chExt cx="1045" cy="286"/>
          </a:xfrm>
        </p:grpSpPr>
        <p:graphicFrame>
          <p:nvGraphicFramePr>
            <p:cNvPr id="28677" name="Object 14"/>
            <p:cNvGraphicFramePr>
              <a:graphicFrameLocks noChangeAspect="1"/>
            </p:cNvGraphicFramePr>
            <p:nvPr>
              <p:extLst>
                <p:ext uri="{D42A27DB-BD31-4B8C-83A1-F6EECF244321}">
                  <p14:modId xmlns:p14="http://schemas.microsoft.com/office/powerpoint/2010/main" val="1742971688"/>
                </p:ext>
              </p:extLst>
            </p:nvPr>
          </p:nvGraphicFramePr>
          <p:xfrm>
            <a:off x="3569" y="1406"/>
            <a:ext cx="832" cy="272"/>
          </p:xfrm>
          <a:graphic>
            <a:graphicData uri="http://schemas.openxmlformats.org/presentationml/2006/ole">
              <mc:AlternateContent xmlns:mc="http://schemas.openxmlformats.org/markup-compatibility/2006">
                <mc:Choice xmlns:v="urn:schemas-microsoft-com:vml" Requires="v">
                  <p:oleObj spid="_x0000_s1115746" name="方程式" r:id="rId16" imgW="660240" imgH="215640" progId="Equation.3">
                    <p:embed/>
                  </p:oleObj>
                </mc:Choice>
                <mc:Fallback>
                  <p:oleObj name="方程式" r:id="rId16" imgW="660240" imgH="215640" progId="Equation.3">
                    <p:embed/>
                    <p:pic>
                      <p:nvPicPr>
                        <p:cNvPr id="0" name=""/>
                        <p:cNvPicPr>
                          <a:picLocks noChangeAspect="1" noChangeArrowheads="1"/>
                        </p:cNvPicPr>
                        <p:nvPr/>
                      </p:nvPicPr>
                      <p:blipFill>
                        <a:blip r:embed="rId17"/>
                        <a:srcRect/>
                        <a:stretch>
                          <a:fillRect/>
                        </a:stretch>
                      </p:blipFill>
                      <p:spPr bwMode="auto">
                        <a:xfrm>
                          <a:off x="3569" y="1406"/>
                          <a:ext cx="832" cy="272"/>
                        </a:xfrm>
                        <a:prstGeom prst="rect">
                          <a:avLst/>
                        </a:prstGeom>
                        <a:noFill/>
                        <a:extLst/>
                      </p:spPr>
                    </p:pic>
                  </p:oleObj>
                </mc:Fallback>
              </mc:AlternateContent>
            </a:graphicData>
          </a:graphic>
        </p:graphicFrame>
        <p:cxnSp>
          <p:nvCxnSpPr>
            <p:cNvPr id="28690" name="AutoShape 15"/>
            <p:cNvCxnSpPr>
              <a:cxnSpLocks noChangeAspect="1" noChangeShapeType="1"/>
            </p:cNvCxnSpPr>
            <p:nvPr/>
          </p:nvCxnSpPr>
          <p:spPr bwMode="auto">
            <a:xfrm rot="10800000">
              <a:off x="4416" y="1577"/>
              <a:ext cx="198" cy="115"/>
            </a:xfrm>
            <a:prstGeom prst="curvedConnector3">
              <a:avLst>
                <a:gd name="adj1" fmla="val 49889"/>
              </a:avLst>
            </a:prstGeom>
            <a:noFill/>
            <a:ln w="38100">
              <a:solidFill>
                <a:srgbClr val="A50021"/>
              </a:solidFill>
              <a:round/>
              <a:headEnd type="triangle" w="med" len="med"/>
              <a:tailEnd/>
            </a:ln>
            <a:extLst>
              <a:ext uri="{909E8E84-426E-40DD-AFC4-6F175D3DCCD1}">
                <a14:hiddenFill xmlns:a14="http://schemas.microsoft.com/office/drawing/2010/main">
                  <a:noFill/>
                </a14:hiddenFill>
              </a:ext>
            </a:extLst>
          </p:spPr>
        </p:cxnSp>
      </p:grpSp>
      <p:sp>
        <p:nvSpPr>
          <p:cNvPr id="502801" name="Text Box 17"/>
          <p:cNvSpPr txBox="1">
            <a:spLocks noChangeArrowheads="1"/>
          </p:cNvSpPr>
          <p:nvPr/>
        </p:nvSpPr>
        <p:spPr bwMode="auto">
          <a:xfrm>
            <a:off x="486161" y="2852937"/>
            <a:ext cx="39677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by method of images, consider</a:t>
            </a:r>
            <a:endParaRPr lang="en-US" altLang="zh-TW" i="1" dirty="0"/>
          </a:p>
        </p:txBody>
      </p:sp>
      <p:sp>
        <p:nvSpPr>
          <p:cNvPr id="28688" name="Line 21"/>
          <p:cNvSpPr>
            <a:spLocks noChangeAspect="1" noChangeShapeType="1"/>
          </p:cNvSpPr>
          <p:nvPr/>
        </p:nvSpPr>
        <p:spPr bwMode="auto">
          <a:xfrm>
            <a:off x="7763824" y="2628980"/>
            <a:ext cx="1511300" cy="0"/>
          </a:xfrm>
          <a:prstGeom prst="line">
            <a:avLst/>
          </a:prstGeom>
          <a:noFill/>
          <a:ln w="76200">
            <a:solidFill>
              <a:srgbClr val="A5002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8700" name="Group 28"/>
          <p:cNvGrpSpPr>
            <a:grpSpLocks/>
          </p:cNvGrpSpPr>
          <p:nvPr/>
        </p:nvGrpSpPr>
        <p:grpSpPr bwMode="auto">
          <a:xfrm>
            <a:off x="6581139" y="2421019"/>
            <a:ext cx="1212850" cy="434975"/>
            <a:chOff x="3360" y="1744"/>
            <a:chExt cx="764" cy="274"/>
          </a:xfrm>
        </p:grpSpPr>
        <p:graphicFrame>
          <p:nvGraphicFramePr>
            <p:cNvPr id="28676" name="Object 20"/>
            <p:cNvGraphicFramePr>
              <a:graphicFrameLocks noChangeAspect="1"/>
            </p:cNvGraphicFramePr>
            <p:nvPr>
              <p:extLst>
                <p:ext uri="{D42A27DB-BD31-4B8C-83A1-F6EECF244321}">
                  <p14:modId xmlns:p14="http://schemas.microsoft.com/office/powerpoint/2010/main" val="2094961116"/>
                </p:ext>
              </p:extLst>
            </p:nvPr>
          </p:nvGraphicFramePr>
          <p:xfrm>
            <a:off x="3360" y="1744"/>
            <a:ext cx="699" cy="274"/>
          </p:xfrm>
          <a:graphic>
            <a:graphicData uri="http://schemas.openxmlformats.org/presentationml/2006/ole">
              <mc:AlternateContent xmlns:mc="http://schemas.openxmlformats.org/markup-compatibility/2006">
                <mc:Choice xmlns:v="urn:schemas-microsoft-com:vml" Requires="v">
                  <p:oleObj spid="_x0000_s1115747" name="Equation" r:id="rId18" imgW="583920" imgH="228600" progId="Equation.3">
                    <p:embed/>
                  </p:oleObj>
                </mc:Choice>
                <mc:Fallback>
                  <p:oleObj name="Equation" r:id="rId18" imgW="583920" imgH="2286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60" y="1744"/>
                          <a:ext cx="699" cy="2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9" name="AutoShape 22"/>
            <p:cNvSpPr>
              <a:spLocks noChangeAspect="1" noChangeArrowheads="1"/>
            </p:cNvSpPr>
            <p:nvPr/>
          </p:nvSpPr>
          <p:spPr bwMode="auto">
            <a:xfrm>
              <a:off x="4056" y="1842"/>
              <a:ext cx="68" cy="68"/>
            </a:xfrm>
            <a:prstGeom prst="octagon">
              <a:avLst>
                <a:gd name="adj" fmla="val 29287"/>
              </a:avLst>
            </a:prstGeom>
            <a:solidFill>
              <a:schemeClr val="tx1"/>
            </a:solidFill>
            <a:ln w="9525">
              <a:solidFill>
                <a:schemeClr val="tx1"/>
              </a:solidFill>
              <a:miter lim="800000"/>
              <a:headEnd/>
              <a:tailEnd/>
            </a:ln>
          </p:spPr>
          <p:txBody>
            <a:bodyPr wrap="none" anchor="ctr"/>
            <a:lstStyle/>
            <a:p>
              <a:pPr eaLnBrk="0" hangingPunct="0"/>
              <a:endParaRPr lang="zh-TW" altLang="en-US"/>
            </a:p>
          </p:txBody>
        </p:sp>
      </p:grpSp>
      <p:grpSp>
        <p:nvGrpSpPr>
          <p:cNvPr id="28717" name="Group 45"/>
          <p:cNvGrpSpPr>
            <a:grpSpLocks/>
          </p:cNvGrpSpPr>
          <p:nvPr/>
        </p:nvGrpSpPr>
        <p:grpSpPr bwMode="auto">
          <a:xfrm>
            <a:off x="6824638" y="3464561"/>
            <a:ext cx="1230313" cy="477838"/>
            <a:chOff x="3344" y="2496"/>
            <a:chExt cx="775" cy="301"/>
          </a:xfrm>
        </p:grpSpPr>
        <p:graphicFrame>
          <p:nvGraphicFramePr>
            <p:cNvPr id="28706" name="Object 20"/>
            <p:cNvGraphicFramePr>
              <a:graphicFrameLocks noChangeAspect="1"/>
            </p:cNvGraphicFramePr>
            <p:nvPr>
              <p:extLst>
                <p:ext uri="{D42A27DB-BD31-4B8C-83A1-F6EECF244321}">
                  <p14:modId xmlns:p14="http://schemas.microsoft.com/office/powerpoint/2010/main" val="1461925241"/>
                </p:ext>
              </p:extLst>
            </p:nvPr>
          </p:nvGraphicFramePr>
          <p:xfrm>
            <a:off x="3344" y="2523"/>
            <a:ext cx="775" cy="274"/>
          </p:xfrm>
          <a:graphic>
            <a:graphicData uri="http://schemas.openxmlformats.org/presentationml/2006/ole">
              <mc:AlternateContent xmlns:mc="http://schemas.openxmlformats.org/markup-compatibility/2006">
                <mc:Choice xmlns:v="urn:schemas-microsoft-com:vml" Requires="v">
                  <p:oleObj spid="_x0000_s1115748" name="方程式" r:id="rId20" imgW="647640" imgH="228600" progId="Equation.3">
                    <p:embed/>
                  </p:oleObj>
                </mc:Choice>
                <mc:Fallback>
                  <p:oleObj name="方程式" r:id="rId20" imgW="647640" imgH="2286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44" y="2523"/>
                          <a:ext cx="775" cy="2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707" name="AutoShape 22"/>
            <p:cNvSpPr>
              <a:spLocks noChangeAspect="1" noChangeArrowheads="1"/>
            </p:cNvSpPr>
            <p:nvPr/>
          </p:nvSpPr>
          <p:spPr bwMode="auto">
            <a:xfrm>
              <a:off x="3883" y="2496"/>
              <a:ext cx="68" cy="68"/>
            </a:xfrm>
            <a:prstGeom prst="octagon">
              <a:avLst>
                <a:gd name="adj" fmla="val 29287"/>
              </a:avLst>
            </a:prstGeom>
            <a:solidFill>
              <a:schemeClr val="tx1"/>
            </a:solidFill>
            <a:ln w="9525">
              <a:solidFill>
                <a:schemeClr val="tx1"/>
              </a:solidFill>
              <a:miter lim="800000"/>
              <a:headEnd/>
              <a:tailEnd/>
            </a:ln>
          </p:spPr>
          <p:txBody>
            <a:bodyPr wrap="none" anchor="ctr"/>
            <a:lstStyle/>
            <a:p>
              <a:pPr eaLnBrk="0" hangingPunct="0"/>
              <a:endParaRPr lang="zh-TW" altLang="en-US"/>
            </a:p>
          </p:txBody>
        </p:sp>
      </p:grpSp>
      <p:grpSp>
        <p:nvGrpSpPr>
          <p:cNvPr id="28719" name="Group 47"/>
          <p:cNvGrpSpPr>
            <a:grpSpLocks/>
          </p:cNvGrpSpPr>
          <p:nvPr/>
        </p:nvGrpSpPr>
        <p:grpSpPr bwMode="auto">
          <a:xfrm>
            <a:off x="9762480" y="2996958"/>
            <a:ext cx="762000" cy="592138"/>
            <a:chOff x="5364" y="2139"/>
            <a:chExt cx="480" cy="373"/>
          </a:xfrm>
        </p:grpSpPr>
        <p:graphicFrame>
          <p:nvGraphicFramePr>
            <p:cNvPr id="28710" name="Object 14"/>
            <p:cNvGraphicFramePr>
              <a:graphicFrameLocks noChangeAspect="1"/>
            </p:cNvGraphicFramePr>
            <p:nvPr>
              <p:extLst>
                <p:ext uri="{D42A27DB-BD31-4B8C-83A1-F6EECF244321}">
                  <p14:modId xmlns:p14="http://schemas.microsoft.com/office/powerpoint/2010/main" val="2614913623"/>
                </p:ext>
              </p:extLst>
            </p:nvPr>
          </p:nvGraphicFramePr>
          <p:xfrm>
            <a:off x="5364" y="2288"/>
            <a:ext cx="480" cy="224"/>
          </p:xfrm>
          <a:graphic>
            <a:graphicData uri="http://schemas.openxmlformats.org/presentationml/2006/ole">
              <mc:AlternateContent xmlns:mc="http://schemas.openxmlformats.org/markup-compatibility/2006">
                <mc:Choice xmlns:v="urn:schemas-microsoft-com:vml" Requires="v">
                  <p:oleObj spid="_x0000_s1115749" name="方程式" r:id="rId22" imgW="380880" imgH="177480" progId="Equation.3">
                    <p:embed/>
                  </p:oleObj>
                </mc:Choice>
                <mc:Fallback>
                  <p:oleObj name="方程式" r:id="rId22" imgW="380880" imgH="17748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64" y="2288"/>
                          <a:ext cx="480" cy="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8712" name="AutoShape 40"/>
            <p:cNvCxnSpPr>
              <a:cxnSpLocks noChangeShapeType="1"/>
            </p:cNvCxnSpPr>
            <p:nvPr/>
          </p:nvCxnSpPr>
          <p:spPr bwMode="auto">
            <a:xfrm rot="5400000">
              <a:off x="5378" y="2194"/>
              <a:ext cx="177" cy="67"/>
            </a:xfrm>
            <a:prstGeom prst="curvedConnector3">
              <a:avLst>
                <a:gd name="adj1" fmla="val 46329"/>
              </a:avLst>
            </a:prstGeom>
            <a:noFill/>
            <a:ln w="28575">
              <a:solidFill>
                <a:srgbClr val="000066"/>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8714" name="Line 42"/>
          <p:cNvSpPr>
            <a:spLocks noChangeShapeType="1"/>
          </p:cNvSpPr>
          <p:nvPr/>
        </p:nvSpPr>
        <p:spPr bwMode="auto">
          <a:xfrm flipH="1">
            <a:off x="7732074" y="2614693"/>
            <a:ext cx="4762" cy="911225"/>
          </a:xfrm>
          <a:prstGeom prst="line">
            <a:avLst/>
          </a:prstGeom>
          <a:noFill/>
          <a:ln w="57150">
            <a:solidFill>
              <a:srgbClr val="0000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aphicFrame>
        <p:nvGraphicFramePr>
          <p:cNvPr id="2" name="Object 18"/>
          <p:cNvGraphicFramePr>
            <a:graphicFrameLocks noChangeAspect="1"/>
          </p:cNvGraphicFramePr>
          <p:nvPr>
            <p:extLst>
              <p:ext uri="{D42A27DB-BD31-4B8C-83A1-F6EECF244321}">
                <p14:modId xmlns:p14="http://schemas.microsoft.com/office/powerpoint/2010/main" val="2030558279"/>
              </p:ext>
            </p:extLst>
          </p:nvPr>
        </p:nvGraphicFramePr>
        <p:xfrm>
          <a:off x="1391210" y="4149080"/>
          <a:ext cx="2264922" cy="468630"/>
        </p:xfrm>
        <a:graphic>
          <a:graphicData uri="http://schemas.openxmlformats.org/presentationml/2006/ole">
            <mc:AlternateContent xmlns:mc="http://schemas.openxmlformats.org/markup-compatibility/2006">
              <mc:Choice xmlns:v="urn:schemas-microsoft-com:vml" Requires="v">
                <p:oleObj spid="_x0000_s1115750" name="方程式" r:id="rId24" imgW="1104840" imgH="228600" progId="Equation.3">
                  <p:embed/>
                </p:oleObj>
              </mc:Choice>
              <mc:Fallback>
                <p:oleObj name="方程式" r:id="rId24" imgW="1104840" imgH="228600" progId="Equation.3">
                  <p:embed/>
                  <p:pic>
                    <p:nvPicPr>
                      <p:cNvPr id="0" name=""/>
                      <p:cNvPicPr>
                        <a:picLocks noChangeAspect="1" noChangeArrowheads="1"/>
                      </p:cNvPicPr>
                      <p:nvPr/>
                    </p:nvPicPr>
                    <p:blipFill>
                      <a:blip r:embed="rId25"/>
                      <a:srcRect r="-3041"/>
                      <a:stretch>
                        <a:fillRect/>
                      </a:stretch>
                    </p:blipFill>
                    <p:spPr bwMode="auto">
                      <a:xfrm>
                        <a:off x="1391210" y="4149080"/>
                        <a:ext cx="2264922" cy="468630"/>
                      </a:xfrm>
                      <a:prstGeom prst="rect">
                        <a:avLst/>
                      </a:prstGeom>
                      <a:solidFill>
                        <a:srgbClr val="CCECFF"/>
                      </a:solidFill>
                    </p:spPr>
                  </p:pic>
                </p:oleObj>
              </mc:Fallback>
            </mc:AlternateContent>
          </a:graphicData>
        </a:graphic>
      </p:graphicFrame>
      <p:graphicFrame>
        <p:nvGraphicFramePr>
          <p:cNvPr id="28721" name="Object 14"/>
          <p:cNvGraphicFramePr>
            <a:graphicFrameLocks noChangeAspect="1"/>
          </p:cNvGraphicFramePr>
          <p:nvPr>
            <p:extLst>
              <p:ext uri="{D42A27DB-BD31-4B8C-83A1-F6EECF244321}">
                <p14:modId xmlns:p14="http://schemas.microsoft.com/office/powerpoint/2010/main" val="54663118"/>
              </p:ext>
            </p:extLst>
          </p:nvPr>
        </p:nvGraphicFramePr>
        <p:xfrm>
          <a:off x="9725612" y="3268870"/>
          <a:ext cx="761760" cy="354960"/>
        </p:xfrm>
        <a:graphic>
          <a:graphicData uri="http://schemas.openxmlformats.org/presentationml/2006/ole">
            <mc:AlternateContent xmlns:mc="http://schemas.openxmlformats.org/markup-compatibility/2006">
              <mc:Choice xmlns:v="urn:schemas-microsoft-com:vml" Requires="v">
                <p:oleObj spid="_x0000_s1115751" name="方程式" r:id="rId26" imgW="380880" imgH="177480" progId="Equation.3">
                  <p:embed/>
                </p:oleObj>
              </mc:Choice>
              <mc:Fallback>
                <p:oleObj name="方程式" r:id="rId26" imgW="380880" imgH="17748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725612" y="3268870"/>
                        <a:ext cx="761760" cy="354960"/>
                      </a:xfrm>
                      <a:prstGeom prst="rect">
                        <a:avLst/>
                      </a:prstGeom>
                      <a:solidFill>
                        <a:srgbClr val="FFCCCC"/>
                      </a:solidFill>
                    </p:spPr>
                  </p:pic>
                </p:oleObj>
              </mc:Fallback>
            </mc:AlternateContent>
          </a:graphicData>
        </a:graphic>
      </p:graphicFrame>
      <p:graphicFrame>
        <p:nvGraphicFramePr>
          <p:cNvPr id="3" name="Object 18"/>
          <p:cNvGraphicFramePr>
            <a:graphicFrameLocks noChangeAspect="1"/>
          </p:cNvGraphicFramePr>
          <p:nvPr>
            <p:extLst>
              <p:ext uri="{D42A27DB-BD31-4B8C-83A1-F6EECF244321}">
                <p14:modId xmlns:p14="http://schemas.microsoft.com/office/powerpoint/2010/main" val="3858886468"/>
              </p:ext>
            </p:extLst>
          </p:nvPr>
        </p:nvGraphicFramePr>
        <p:xfrm>
          <a:off x="3611696" y="4149080"/>
          <a:ext cx="2394810" cy="468630"/>
        </p:xfrm>
        <a:graphic>
          <a:graphicData uri="http://schemas.openxmlformats.org/presentationml/2006/ole">
            <mc:AlternateContent xmlns:mc="http://schemas.openxmlformats.org/markup-compatibility/2006">
              <mc:Choice xmlns:v="urn:schemas-microsoft-com:vml" Requires="v">
                <p:oleObj spid="_x0000_s1115752" name="方程式" r:id="rId27" imgW="1168200" imgH="228600" progId="Equation.3">
                  <p:embed/>
                </p:oleObj>
              </mc:Choice>
              <mc:Fallback>
                <p:oleObj name="方程式" r:id="rId27" imgW="1168200" imgH="2286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r="-3041"/>
                      <a:stretch>
                        <a:fillRect/>
                      </a:stretch>
                    </p:blipFill>
                    <p:spPr bwMode="auto">
                      <a:xfrm>
                        <a:off x="3611696" y="4149080"/>
                        <a:ext cx="2394810" cy="468630"/>
                      </a:xfrm>
                      <a:prstGeom prst="rect">
                        <a:avLst/>
                      </a:prstGeom>
                      <a:solidFill>
                        <a:srgbClr val="FFFF00"/>
                      </a:solidFill>
                    </p:spPr>
                  </p:pic>
                </p:oleObj>
              </mc:Fallback>
            </mc:AlternateContent>
          </a:graphicData>
        </a:graphic>
      </p:graphicFrame>
      <p:sp>
        <p:nvSpPr>
          <p:cNvPr id="7" name="投影片編號版面配置區 6"/>
          <p:cNvSpPr>
            <a:spLocks noGrp="1"/>
          </p:cNvSpPr>
          <p:nvPr>
            <p:ph type="sldNum" sz="quarter" idx="10"/>
          </p:nvPr>
        </p:nvSpPr>
        <p:spPr/>
        <p:txBody>
          <a:bodyPr/>
          <a:lstStyle/>
          <a:p>
            <a:pPr>
              <a:defRPr/>
            </a:pPr>
            <a:fld id="{F4C3976D-8D47-445A-BD61-2F2C1E2596C6}" type="slidenum">
              <a:rPr lang="en-US" altLang="zh-TW" smtClean="0"/>
              <a:pPr>
                <a:defRPr/>
              </a:pPr>
              <a:t>32</a:t>
            </a:fld>
            <a:endParaRPr lang="en-US" altLang="zh-TW" dirty="0"/>
          </a:p>
        </p:txBody>
      </p:sp>
      <p:graphicFrame>
        <p:nvGraphicFramePr>
          <p:cNvPr id="5" name="物件 4"/>
          <p:cNvGraphicFramePr>
            <a:graphicFrameLocks noChangeAspect="1"/>
          </p:cNvGraphicFramePr>
          <p:nvPr>
            <p:extLst>
              <p:ext uri="{D42A27DB-BD31-4B8C-83A1-F6EECF244321}">
                <p14:modId xmlns:p14="http://schemas.microsoft.com/office/powerpoint/2010/main" val="2552877734"/>
              </p:ext>
            </p:extLst>
          </p:nvPr>
        </p:nvGraphicFramePr>
        <p:xfrm>
          <a:off x="1154231" y="3273833"/>
          <a:ext cx="1769724" cy="468630"/>
        </p:xfrm>
        <a:graphic>
          <a:graphicData uri="http://schemas.openxmlformats.org/presentationml/2006/ole">
            <mc:AlternateContent xmlns:mc="http://schemas.openxmlformats.org/markup-compatibility/2006">
              <mc:Choice xmlns:v="urn:schemas-microsoft-com:vml" Requires="v">
                <p:oleObj spid="_x0000_s1115753" name="方程式" r:id="rId29" imgW="863280" imgH="228600" progId="Equation.3">
                  <p:embed/>
                </p:oleObj>
              </mc:Choice>
              <mc:Fallback>
                <p:oleObj name="方程式" r:id="rId29" imgW="863280" imgH="228600" progId="Equation.3">
                  <p:embed/>
                  <p:pic>
                    <p:nvPicPr>
                      <p:cNvPr id="0" name=""/>
                      <p:cNvPicPr>
                        <a:picLocks noChangeArrowheads="1"/>
                      </p:cNvPicPr>
                      <p:nvPr/>
                    </p:nvPicPr>
                    <p:blipFill>
                      <a:blip r:embed="rId30"/>
                      <a:srcRect r="-2994"/>
                      <a:stretch>
                        <a:fillRect/>
                      </a:stretch>
                    </p:blipFill>
                    <p:spPr bwMode="auto">
                      <a:xfrm>
                        <a:off x="1154231" y="3273833"/>
                        <a:ext cx="1769724" cy="468630"/>
                      </a:xfrm>
                      <a:prstGeom prst="rect">
                        <a:avLst/>
                      </a:prstGeom>
                      <a:noFill/>
                      <a:ln>
                        <a:noFill/>
                      </a:ln>
                    </p:spPr>
                  </p:pic>
                </p:oleObj>
              </mc:Fallback>
            </mc:AlternateContent>
          </a:graphicData>
        </a:graphic>
      </p:graphicFrame>
      <p:graphicFrame>
        <p:nvGraphicFramePr>
          <p:cNvPr id="6" name="物件 5"/>
          <p:cNvGraphicFramePr>
            <a:graphicFrameLocks noChangeAspect="1"/>
          </p:cNvGraphicFramePr>
          <p:nvPr>
            <p:extLst>
              <p:ext uri="{D42A27DB-BD31-4B8C-83A1-F6EECF244321}">
                <p14:modId xmlns:p14="http://schemas.microsoft.com/office/powerpoint/2010/main" val="290993909"/>
              </p:ext>
            </p:extLst>
          </p:nvPr>
        </p:nvGraphicFramePr>
        <p:xfrm>
          <a:off x="558168" y="1124740"/>
          <a:ext cx="2606040" cy="820116"/>
        </p:xfrm>
        <a:graphic>
          <a:graphicData uri="http://schemas.openxmlformats.org/presentationml/2006/ole">
            <mc:AlternateContent xmlns:mc="http://schemas.openxmlformats.org/markup-compatibility/2006">
              <mc:Choice xmlns:v="urn:schemas-microsoft-com:vml" Requires="v">
                <p:oleObj spid="_x0000_s1115754" name="方程式" r:id="rId31" imgW="1371600" imgH="431640" progId="Equation.3">
                  <p:embed/>
                </p:oleObj>
              </mc:Choice>
              <mc:Fallback>
                <p:oleObj name="方程式" r:id="rId31" imgW="1371600" imgH="431640" progId="Equation.3">
                  <p:embed/>
                  <p:pic>
                    <p:nvPicPr>
                      <p:cNvPr id="0" name=""/>
                      <p:cNvPicPr>
                        <a:picLocks noChangeArrowheads="1"/>
                      </p:cNvPicPr>
                      <p:nvPr/>
                    </p:nvPicPr>
                    <p:blipFill>
                      <a:blip r:embed="rId32"/>
                      <a:srcRect r="-2994"/>
                      <a:stretch>
                        <a:fillRect/>
                      </a:stretch>
                    </p:blipFill>
                    <p:spPr bwMode="auto">
                      <a:xfrm>
                        <a:off x="558168" y="1124740"/>
                        <a:ext cx="2606040" cy="820116"/>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物件 7"/>
          <p:cNvGraphicFramePr>
            <a:graphicFrameLocks noChangeAspect="1"/>
          </p:cNvGraphicFramePr>
          <p:nvPr>
            <p:extLst>
              <p:ext uri="{D42A27DB-BD31-4B8C-83A1-F6EECF244321}">
                <p14:modId xmlns:p14="http://schemas.microsoft.com/office/powerpoint/2010/main" val="3460498138"/>
              </p:ext>
            </p:extLst>
          </p:nvPr>
        </p:nvGraphicFramePr>
        <p:xfrm>
          <a:off x="558174" y="1940746"/>
          <a:ext cx="2463120" cy="431280"/>
        </p:xfrm>
        <a:graphic>
          <a:graphicData uri="http://schemas.openxmlformats.org/presentationml/2006/ole">
            <mc:AlternateContent xmlns:mc="http://schemas.openxmlformats.org/markup-compatibility/2006">
              <mc:Choice xmlns:v="urn:schemas-microsoft-com:vml" Requires="v">
                <p:oleObj spid="_x0000_s1115755" name="方程式" r:id="rId33" imgW="1231560" imgH="215640" progId="Equation.3">
                  <p:embed/>
                </p:oleObj>
              </mc:Choice>
              <mc:Fallback>
                <p:oleObj name="方程式" r:id="rId33" imgW="1231560" imgH="215640" progId="Equation.3">
                  <p:embed/>
                  <p:pic>
                    <p:nvPicPr>
                      <p:cNvPr id="0" name=""/>
                      <p:cNvPicPr>
                        <a:picLocks noChangeArrowheads="1"/>
                      </p:cNvPicPr>
                      <p:nvPr/>
                    </p:nvPicPr>
                    <p:blipFill>
                      <a:blip r:embed="rId34"/>
                      <a:srcRect r="-2994"/>
                      <a:stretch>
                        <a:fillRect/>
                      </a:stretch>
                    </p:blipFill>
                    <p:spPr bwMode="auto">
                      <a:xfrm>
                        <a:off x="558174" y="1940746"/>
                        <a:ext cx="2463120" cy="431280"/>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物件 8"/>
          <p:cNvGraphicFramePr>
            <a:graphicFrameLocks noChangeAspect="1"/>
          </p:cNvGraphicFramePr>
          <p:nvPr>
            <p:extLst>
              <p:ext uri="{D42A27DB-BD31-4B8C-83A1-F6EECF244321}">
                <p14:modId xmlns:p14="http://schemas.microsoft.com/office/powerpoint/2010/main" val="2303240978"/>
              </p:ext>
            </p:extLst>
          </p:nvPr>
        </p:nvGraphicFramePr>
        <p:xfrm>
          <a:off x="591429" y="2448636"/>
          <a:ext cx="2489040" cy="406080"/>
        </p:xfrm>
        <a:graphic>
          <a:graphicData uri="http://schemas.openxmlformats.org/presentationml/2006/ole">
            <mc:AlternateContent xmlns:mc="http://schemas.openxmlformats.org/markup-compatibility/2006">
              <mc:Choice xmlns:v="urn:schemas-microsoft-com:vml" Requires="v">
                <p:oleObj spid="_x0000_s1115756" name="方程式" r:id="rId35" imgW="1244520" imgH="203040" progId="Equation.3">
                  <p:embed/>
                </p:oleObj>
              </mc:Choice>
              <mc:Fallback>
                <p:oleObj name="方程式" r:id="rId35" imgW="1244520" imgH="203040" progId="Equation.3">
                  <p:embed/>
                  <p:pic>
                    <p:nvPicPr>
                      <p:cNvPr id="0" name=""/>
                      <p:cNvPicPr>
                        <a:picLocks noChangeArrowheads="1"/>
                      </p:cNvPicPr>
                      <p:nvPr/>
                    </p:nvPicPr>
                    <p:blipFill>
                      <a:blip r:embed="rId36"/>
                      <a:srcRect r="-2994"/>
                      <a:stretch>
                        <a:fillRect/>
                      </a:stretch>
                    </p:blipFill>
                    <p:spPr bwMode="auto">
                      <a:xfrm>
                        <a:off x="591429" y="2448636"/>
                        <a:ext cx="2489040" cy="406080"/>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物件 9"/>
          <p:cNvGraphicFramePr>
            <a:graphicFrameLocks noChangeAspect="1"/>
          </p:cNvGraphicFramePr>
          <p:nvPr>
            <p:extLst>
              <p:ext uri="{D42A27DB-BD31-4B8C-83A1-F6EECF244321}">
                <p14:modId xmlns:p14="http://schemas.microsoft.com/office/powerpoint/2010/main" val="3971127254"/>
              </p:ext>
            </p:extLst>
          </p:nvPr>
        </p:nvGraphicFramePr>
        <p:xfrm>
          <a:off x="8861698" y="2600648"/>
          <a:ext cx="474662" cy="442912"/>
        </p:xfrm>
        <a:graphic>
          <a:graphicData uri="http://schemas.openxmlformats.org/presentationml/2006/ole">
            <mc:AlternateContent xmlns:mc="http://schemas.openxmlformats.org/markup-compatibility/2006">
              <mc:Choice xmlns:v="urn:schemas-microsoft-com:vml" Requires="v">
                <p:oleObj spid="_x0000_s1115757" name="Equation" r:id="rId37" imgW="139700" imgH="139700" progId="Equation.3">
                  <p:embed/>
                </p:oleObj>
              </mc:Choice>
              <mc:Fallback>
                <p:oleObj name="Equation" r:id="rId37" imgW="139700" imgH="139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l="-25774" t="-20619" r="-25774" b="-20619"/>
                      <a:stretch>
                        <a:fillRect/>
                      </a:stretch>
                    </p:blipFill>
                    <p:spPr bwMode="auto">
                      <a:xfrm>
                        <a:off x="8861698" y="2600648"/>
                        <a:ext cx="474662"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物件 10"/>
          <p:cNvGraphicFramePr>
            <a:graphicFrameLocks/>
          </p:cNvGraphicFramePr>
          <p:nvPr>
            <p:extLst>
              <p:ext uri="{D42A27DB-BD31-4B8C-83A1-F6EECF244321}">
                <p14:modId xmlns:p14="http://schemas.microsoft.com/office/powerpoint/2010/main" val="245555354"/>
              </p:ext>
            </p:extLst>
          </p:nvPr>
        </p:nvGraphicFramePr>
        <p:xfrm>
          <a:off x="8876169" y="3182115"/>
          <a:ext cx="431800" cy="333375"/>
        </p:xfrm>
        <a:graphic>
          <a:graphicData uri="http://schemas.openxmlformats.org/presentationml/2006/ole">
            <mc:AlternateContent xmlns:mc="http://schemas.openxmlformats.org/markup-compatibility/2006">
              <mc:Choice xmlns:v="urn:schemas-microsoft-com:vml" Requires="v">
                <p:oleObj spid="_x0000_s1115758" name="方程式" r:id="rId38" imgW="126720" imgH="75960" progId="Equation.3">
                  <p:embed/>
                </p:oleObj>
              </mc:Choice>
              <mc:Fallback>
                <p:oleObj name="方程式" r:id="rId38" imgW="126720" imgH="7596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l="-25774" t="-47394" r="-25774" b="-47394"/>
                      <a:stretch>
                        <a:fillRect/>
                      </a:stretch>
                    </p:blipFill>
                    <p:spPr bwMode="auto">
                      <a:xfrm>
                        <a:off x="8876169" y="3182115"/>
                        <a:ext cx="431800" cy="333375"/>
                      </a:xfrm>
                      <a:prstGeom prst="rect">
                        <a:avLst/>
                      </a:prstGeom>
                      <a:solidFill>
                        <a:srgbClr val="FFCCCC"/>
                      </a:solidFill>
                      <a:ln>
                        <a:noFill/>
                      </a:ln>
                    </p:spPr>
                  </p:pic>
                </p:oleObj>
              </mc:Fallback>
            </mc:AlternateContent>
          </a:graphicData>
        </a:graphic>
      </p:graphicFrame>
      <p:sp>
        <p:nvSpPr>
          <p:cNvPr id="48" name="AutoShape 25"/>
          <p:cNvSpPr>
            <a:spLocks noChangeArrowheads="1"/>
          </p:cNvSpPr>
          <p:nvPr/>
        </p:nvSpPr>
        <p:spPr bwMode="auto">
          <a:xfrm>
            <a:off x="839416" y="3386602"/>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aphicFrame>
        <p:nvGraphicFramePr>
          <p:cNvPr id="17" name="物件 16"/>
          <p:cNvGraphicFramePr>
            <a:graphicFrameLocks noChangeAspect="1"/>
          </p:cNvGraphicFramePr>
          <p:nvPr>
            <p:extLst>
              <p:ext uri="{D42A27DB-BD31-4B8C-83A1-F6EECF244321}">
                <p14:modId xmlns:p14="http://schemas.microsoft.com/office/powerpoint/2010/main" val="2385163504"/>
              </p:ext>
            </p:extLst>
          </p:nvPr>
        </p:nvGraphicFramePr>
        <p:xfrm>
          <a:off x="1323697" y="3685212"/>
          <a:ext cx="2108466" cy="468630"/>
        </p:xfrm>
        <a:graphic>
          <a:graphicData uri="http://schemas.openxmlformats.org/presentationml/2006/ole">
            <mc:AlternateContent xmlns:mc="http://schemas.openxmlformats.org/markup-compatibility/2006">
              <mc:Choice xmlns:v="urn:schemas-microsoft-com:vml" Requires="v">
                <p:oleObj spid="_x0000_s1115759" name="方程式" r:id="rId39" imgW="1028520" imgH="228600" progId="Equation.3">
                  <p:embed/>
                </p:oleObj>
              </mc:Choice>
              <mc:Fallback>
                <p:oleObj name="方程式" r:id="rId39" imgW="1028520" imgH="228600" progId="Equation.3">
                  <p:embed/>
                  <p:pic>
                    <p:nvPicPr>
                      <p:cNvPr id="0" name=""/>
                      <p:cNvPicPr>
                        <a:picLocks noChangeArrowheads="1"/>
                      </p:cNvPicPr>
                      <p:nvPr/>
                    </p:nvPicPr>
                    <p:blipFill>
                      <a:blip r:embed="rId40"/>
                      <a:srcRect r="-2994"/>
                      <a:stretch>
                        <a:fillRect/>
                      </a:stretch>
                    </p:blipFill>
                    <p:spPr bwMode="auto">
                      <a:xfrm>
                        <a:off x="1323697" y="3685212"/>
                        <a:ext cx="2108466" cy="468630"/>
                      </a:xfrm>
                      <a:prstGeom prst="rect">
                        <a:avLst/>
                      </a:prstGeom>
                      <a:noFill/>
                      <a:ln>
                        <a:noFill/>
                      </a:ln>
                      <a:extLst/>
                    </p:spPr>
                  </p:pic>
                </p:oleObj>
              </mc:Fallback>
            </mc:AlternateContent>
          </a:graphicData>
        </a:graphic>
      </p:graphicFrame>
      <p:graphicFrame>
        <p:nvGraphicFramePr>
          <p:cNvPr id="13" name="物件 12"/>
          <p:cNvGraphicFramePr>
            <a:graphicFrameLocks noChangeAspect="1"/>
          </p:cNvGraphicFramePr>
          <p:nvPr>
            <p:extLst>
              <p:ext uri="{D42A27DB-BD31-4B8C-83A1-F6EECF244321}">
                <p14:modId xmlns:p14="http://schemas.microsoft.com/office/powerpoint/2010/main" val="3208184302"/>
              </p:ext>
            </p:extLst>
          </p:nvPr>
        </p:nvGraphicFramePr>
        <p:xfrm>
          <a:off x="3395672" y="3685212"/>
          <a:ext cx="2238354" cy="468630"/>
        </p:xfrm>
        <a:graphic>
          <a:graphicData uri="http://schemas.openxmlformats.org/presentationml/2006/ole">
            <mc:AlternateContent xmlns:mc="http://schemas.openxmlformats.org/markup-compatibility/2006">
              <mc:Choice xmlns:v="urn:schemas-microsoft-com:vml" Requires="v">
                <p:oleObj spid="_x0000_s1115760" name="方程式" r:id="rId41" imgW="1091880" imgH="228600" progId="Equation.3">
                  <p:embed/>
                </p:oleObj>
              </mc:Choice>
              <mc:Fallback>
                <p:oleObj name="方程式" r:id="rId41" imgW="1091880" imgH="228600" progId="Equation.3">
                  <p:embed/>
                  <p:pic>
                    <p:nvPicPr>
                      <p:cNvPr id="0" name=""/>
                      <p:cNvPicPr>
                        <a:picLocks noChangeArrowheads="1"/>
                      </p:cNvPicPr>
                      <p:nvPr/>
                    </p:nvPicPr>
                    <p:blipFill>
                      <a:blip r:embed="rId42"/>
                      <a:srcRect r="-2994"/>
                      <a:stretch>
                        <a:fillRect/>
                      </a:stretch>
                    </p:blipFill>
                    <p:spPr bwMode="auto">
                      <a:xfrm>
                        <a:off x="3395672" y="3685212"/>
                        <a:ext cx="2238354" cy="468630"/>
                      </a:xfrm>
                      <a:prstGeom prst="rect">
                        <a:avLst/>
                      </a:prstGeom>
                      <a:solidFill>
                        <a:srgbClr val="FFCCCC"/>
                      </a:solidFill>
                      <a:ln>
                        <a:noFill/>
                      </a:ln>
                      <a:extLst/>
                    </p:spPr>
                  </p:pic>
                </p:oleObj>
              </mc:Fallback>
            </mc:AlternateContent>
          </a:graphicData>
        </a:graphic>
      </p:graphicFrame>
      <p:sp>
        <p:nvSpPr>
          <p:cNvPr id="51" name="Text Box 3"/>
          <p:cNvSpPr txBox="1">
            <a:spLocks noChangeArrowheads="1"/>
          </p:cNvSpPr>
          <p:nvPr/>
        </p:nvSpPr>
        <p:spPr bwMode="auto">
          <a:xfrm>
            <a:off x="3368222" y="1255773"/>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(BC)</a:t>
            </a:r>
            <a:endParaRPr lang="en-US" altLang="zh-TW" i="1" dirty="0">
              <a:solidFill>
                <a:srgbClr val="0000CC"/>
              </a:solidFill>
            </a:endParaRPr>
          </a:p>
        </p:txBody>
      </p:sp>
      <p:sp>
        <p:nvSpPr>
          <p:cNvPr id="52" name="Text Box 3"/>
          <p:cNvSpPr txBox="1">
            <a:spLocks noChangeArrowheads="1"/>
          </p:cNvSpPr>
          <p:nvPr/>
        </p:nvSpPr>
        <p:spPr bwMode="auto">
          <a:xfrm>
            <a:off x="3366481" y="1874439"/>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(BC)</a:t>
            </a:r>
            <a:endParaRPr lang="en-US" altLang="zh-TW" i="1" dirty="0">
              <a:solidFill>
                <a:srgbClr val="0000CC"/>
              </a:solidFill>
            </a:endParaRPr>
          </a:p>
        </p:txBody>
      </p:sp>
      <p:sp>
        <p:nvSpPr>
          <p:cNvPr id="53" name="Text Box 3"/>
          <p:cNvSpPr txBox="1">
            <a:spLocks noChangeArrowheads="1"/>
          </p:cNvSpPr>
          <p:nvPr/>
        </p:nvSpPr>
        <p:spPr bwMode="auto">
          <a:xfrm>
            <a:off x="3366481" y="2376582"/>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(BC)</a:t>
            </a:r>
            <a:endParaRPr lang="en-US" altLang="zh-TW" i="1" dirty="0">
              <a:solidFill>
                <a:srgbClr val="0000CC"/>
              </a:solidFill>
            </a:endParaRPr>
          </a:p>
        </p:txBody>
      </p:sp>
      <p:sp>
        <p:nvSpPr>
          <p:cNvPr id="28704" name="Line 21"/>
          <p:cNvSpPr>
            <a:spLocks noChangeAspect="1" noChangeShapeType="1"/>
          </p:cNvSpPr>
          <p:nvPr/>
        </p:nvSpPr>
        <p:spPr bwMode="auto">
          <a:xfrm>
            <a:off x="7759968" y="3501008"/>
            <a:ext cx="1548000" cy="0"/>
          </a:xfrm>
          <a:prstGeom prst="line">
            <a:avLst/>
          </a:prstGeom>
          <a:noFill/>
          <a:ln w="76200">
            <a:solidFill>
              <a:srgbClr val="A5002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8713" name="Line 41"/>
          <p:cNvSpPr>
            <a:spLocks noChangeShapeType="1"/>
          </p:cNvSpPr>
          <p:nvPr/>
        </p:nvSpPr>
        <p:spPr bwMode="auto">
          <a:xfrm flipH="1">
            <a:off x="9279578" y="2628980"/>
            <a:ext cx="5239" cy="864000"/>
          </a:xfrm>
          <a:prstGeom prst="line">
            <a:avLst/>
          </a:prstGeom>
          <a:noFill/>
          <a:ln w="57150">
            <a:solidFill>
              <a:srgbClr val="0000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28716" name="Group 44"/>
          <p:cNvGrpSpPr>
            <a:grpSpLocks/>
          </p:cNvGrpSpPr>
          <p:nvPr/>
        </p:nvGrpSpPr>
        <p:grpSpPr bwMode="auto">
          <a:xfrm>
            <a:off x="8688279" y="3461505"/>
            <a:ext cx="1037271" cy="539756"/>
            <a:chOff x="5025" y="2457"/>
            <a:chExt cx="594" cy="340"/>
          </a:xfrm>
        </p:grpSpPr>
        <p:sp>
          <p:nvSpPr>
            <p:cNvPr id="28702" name="AutoShape 11"/>
            <p:cNvSpPr>
              <a:spLocks noChangeAspect="1" noChangeArrowheads="1"/>
            </p:cNvSpPr>
            <p:nvPr/>
          </p:nvSpPr>
          <p:spPr bwMode="auto">
            <a:xfrm>
              <a:off x="5328" y="2457"/>
              <a:ext cx="68" cy="68"/>
            </a:xfrm>
            <a:prstGeom prst="octagon">
              <a:avLst>
                <a:gd name="adj" fmla="val 29287"/>
              </a:avLst>
            </a:prstGeom>
            <a:solidFill>
              <a:schemeClr val="tx1"/>
            </a:solidFill>
            <a:ln w="9525">
              <a:solidFill>
                <a:schemeClr val="tx1"/>
              </a:solidFill>
              <a:miter lim="800000"/>
              <a:headEnd/>
              <a:tailEnd/>
            </a:ln>
          </p:spPr>
          <p:txBody>
            <a:bodyPr wrap="none" anchor="ctr"/>
            <a:lstStyle/>
            <a:p>
              <a:pPr eaLnBrk="0" hangingPunct="0"/>
              <a:endParaRPr lang="zh-TW" altLang="en-US"/>
            </a:p>
          </p:txBody>
        </p:sp>
        <p:graphicFrame>
          <p:nvGraphicFramePr>
            <p:cNvPr id="28703" name="Object 12"/>
            <p:cNvGraphicFramePr>
              <a:graphicFrameLocks noChangeAspect="1"/>
            </p:cNvGraphicFramePr>
            <p:nvPr>
              <p:extLst>
                <p:ext uri="{D42A27DB-BD31-4B8C-83A1-F6EECF244321}">
                  <p14:modId xmlns:p14="http://schemas.microsoft.com/office/powerpoint/2010/main" val="4135791809"/>
                </p:ext>
              </p:extLst>
            </p:nvPr>
          </p:nvGraphicFramePr>
          <p:xfrm>
            <a:off x="5025" y="2523"/>
            <a:ext cx="594" cy="274"/>
          </p:xfrm>
          <a:graphic>
            <a:graphicData uri="http://schemas.openxmlformats.org/presentationml/2006/ole">
              <mc:AlternateContent xmlns:mc="http://schemas.openxmlformats.org/markup-compatibility/2006">
                <mc:Choice xmlns:v="urn:schemas-microsoft-com:vml" Requires="v">
                  <p:oleObj spid="_x0000_s1115761" name="方程式" r:id="rId43" imgW="545760" imgH="228600" progId="Equation.3">
                    <p:embed/>
                  </p:oleObj>
                </mc:Choice>
                <mc:Fallback>
                  <p:oleObj name="方程式" r:id="rId43" imgW="545760" imgH="228600" progId="Equation.3">
                    <p:embed/>
                    <p:pic>
                      <p:nvPicPr>
                        <p:cNvPr id="0" name=""/>
                        <p:cNvPicPr>
                          <a:picLocks noChangeAspect="1" noChangeArrowheads="1"/>
                        </p:cNvPicPr>
                        <p:nvPr/>
                      </p:nvPicPr>
                      <p:blipFill>
                        <a:blip r:embed="rId44"/>
                        <a:srcRect/>
                        <a:stretch>
                          <a:fillRect/>
                        </a:stretch>
                      </p:blipFill>
                      <p:spPr bwMode="auto">
                        <a:xfrm>
                          <a:off x="5025" y="2523"/>
                          <a:ext cx="594" cy="2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5" name="Text Box 17"/>
          <p:cNvSpPr txBox="1">
            <a:spLocks noChangeArrowheads="1"/>
          </p:cNvSpPr>
          <p:nvPr/>
        </p:nvSpPr>
        <p:spPr bwMode="auto">
          <a:xfrm>
            <a:off x="479376" y="5631631"/>
            <a:ext cx="34579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80975" indent="-180975">
              <a:buSzPct val="120000"/>
              <a:buFont typeface="Arial" panose="020B0604020202020204" pitchFamily="34" charset="0"/>
              <a:buChar char="•"/>
            </a:pPr>
            <a:r>
              <a:rPr lang="en-US" altLang="zh-TW" dirty="0"/>
              <a:t>check </a:t>
            </a:r>
            <a:r>
              <a:rPr lang="en-US" altLang="zh-TW" u="sng" dirty="0">
                <a:solidFill>
                  <a:srgbClr val="C00000"/>
                </a:solidFill>
              </a:rPr>
              <a:t>BC at infinity</a:t>
            </a:r>
            <a:r>
              <a:rPr lang="en-US" altLang="zh-TW" dirty="0">
                <a:solidFill>
                  <a:srgbClr val="C00000"/>
                </a:solidFill>
              </a:rPr>
              <a:t>: OK</a:t>
            </a:r>
            <a:endParaRPr lang="en-US" altLang="zh-TW" i="1" dirty="0">
              <a:solidFill>
                <a:srgbClr val="C00000"/>
              </a:solidFill>
            </a:endParaRPr>
          </a:p>
        </p:txBody>
      </p:sp>
      <p:sp>
        <p:nvSpPr>
          <p:cNvPr id="57" name="矩形 56"/>
          <p:cNvSpPr/>
          <p:nvPr/>
        </p:nvSpPr>
        <p:spPr>
          <a:xfrm>
            <a:off x="6096000" y="4437112"/>
            <a:ext cx="4727576" cy="2192908"/>
          </a:xfrm>
          <a:prstGeom prst="rect">
            <a:avLst/>
          </a:prstGeom>
          <a:noFill/>
        </p:spPr>
        <p:txBody>
          <a:bodyPr wrap="none">
            <a:spAutoFit/>
          </a:bodyPr>
          <a:lstStyle/>
          <a:p>
            <a:pPr marL="265113" indent="-265113">
              <a:spcAft>
                <a:spcPts val="300"/>
              </a:spcAft>
              <a:buClr>
                <a:srgbClr val="C00000"/>
              </a:buClr>
              <a:buSzPct val="120000"/>
              <a:buFont typeface="Wingdings" pitchFamily="2" charset="2"/>
              <a:buChar char="Ø"/>
            </a:pPr>
            <a:r>
              <a:rPr lang="en-US" altLang="zh-TW" dirty="0">
                <a:solidFill>
                  <a:srgbClr val="006600"/>
                </a:solidFill>
              </a:rPr>
              <a:t>how about Dirichlet BCs?</a:t>
            </a:r>
          </a:p>
          <a:p>
            <a:pPr marL="265113" indent="-265113">
              <a:spcAft>
                <a:spcPts val="300"/>
              </a:spcAft>
              <a:buClr>
                <a:srgbClr val="C00000"/>
              </a:buClr>
              <a:buSzPct val="120000"/>
              <a:buFont typeface="Wingdings" pitchFamily="2" charset="2"/>
              <a:buChar char="Ø"/>
            </a:pPr>
            <a:r>
              <a:rPr lang="en-US" altLang="zh-TW" dirty="0">
                <a:solidFill>
                  <a:srgbClr val="0000CC"/>
                </a:solidFill>
              </a:rPr>
              <a:t>how about Neumann BCs?</a:t>
            </a:r>
          </a:p>
          <a:p>
            <a:pPr marL="265113" indent="-265113">
              <a:spcAft>
                <a:spcPts val="300"/>
              </a:spcAft>
              <a:buClr>
                <a:srgbClr val="C00000"/>
              </a:buClr>
              <a:buSzPct val="120000"/>
              <a:buFont typeface="Wingdings" pitchFamily="2" charset="2"/>
              <a:buChar char="Ø"/>
            </a:pPr>
            <a:r>
              <a:rPr lang="en-US" altLang="zh-TW" dirty="0">
                <a:solidFill>
                  <a:srgbClr val="C00000"/>
                </a:solidFill>
              </a:rPr>
              <a:t>how about other wedge shape? </a:t>
            </a:r>
          </a:p>
          <a:p>
            <a:pPr>
              <a:spcBef>
                <a:spcPts val="600"/>
              </a:spcBef>
              <a:spcAft>
                <a:spcPts val="0"/>
              </a:spcAft>
              <a:buClr>
                <a:srgbClr val="C00000"/>
              </a:buClr>
              <a:buSzPct val="120000"/>
            </a:pPr>
            <a:r>
              <a:rPr lang="zh-TW" altLang="en-US" sz="1800" dirty="0">
                <a:solidFill>
                  <a:srgbClr val="0000CC"/>
                </a:solidFill>
              </a:rPr>
              <a:t>    </a:t>
            </a:r>
            <a:r>
              <a:rPr lang="en-US" altLang="zh-TW" sz="1800" dirty="0">
                <a:solidFill>
                  <a:srgbClr val="0000CC"/>
                </a:solidFill>
              </a:rPr>
              <a:t>(only if wedge angle</a:t>
            </a:r>
            <a:r>
              <a:rPr lang="en-US" altLang="zh-TW" sz="1800" dirty="0">
                <a:solidFill>
                  <a:srgbClr val="0000CC"/>
                </a:solidFill>
                <a:latin typeface="Symbol" panose="05050102010706020507" pitchFamily="18" charset="2"/>
              </a:rPr>
              <a:t>=</a:t>
            </a:r>
            <a:r>
              <a:rPr lang="en-US" altLang="zh-TW" sz="1800" dirty="0">
                <a:solidFill>
                  <a:srgbClr val="0000CC"/>
                </a:solidFill>
              </a:rPr>
              <a:t>2</a:t>
            </a:r>
            <a:r>
              <a:rPr lang="en-US" altLang="zh-TW" sz="1800" dirty="0">
                <a:solidFill>
                  <a:srgbClr val="0000CC"/>
                </a:solidFill>
                <a:latin typeface="Symbol" panose="05050102010706020507" pitchFamily="18" charset="2"/>
              </a:rPr>
              <a:t>p</a:t>
            </a:r>
            <a:r>
              <a:rPr lang="en-US" altLang="zh-TW" sz="1800" dirty="0">
                <a:solidFill>
                  <a:srgbClr val="0000CC"/>
                </a:solidFill>
              </a:rPr>
              <a:t>/</a:t>
            </a:r>
            <a:r>
              <a:rPr lang="en-US" altLang="zh-TW" sz="1800" i="1" dirty="0">
                <a:solidFill>
                  <a:srgbClr val="0000CC"/>
                </a:solidFill>
              </a:rPr>
              <a:t>n</a:t>
            </a:r>
            <a:r>
              <a:rPr lang="en-US" altLang="zh-TW" sz="1800" dirty="0">
                <a:solidFill>
                  <a:srgbClr val="0000CC"/>
                </a:solidFill>
              </a:rPr>
              <a:t>, </a:t>
            </a:r>
            <a:r>
              <a:rPr lang="en-US" altLang="zh-TW" sz="1800" i="1" dirty="0">
                <a:solidFill>
                  <a:srgbClr val="0000CC"/>
                </a:solidFill>
              </a:rPr>
              <a:t>n</a:t>
            </a:r>
            <a:r>
              <a:rPr lang="en-US" altLang="zh-TW" sz="1800" dirty="0">
                <a:solidFill>
                  <a:srgbClr val="0000CC"/>
                </a:solidFill>
              </a:rPr>
              <a:t>: positive integer)</a:t>
            </a:r>
          </a:p>
          <a:p>
            <a:pPr marL="265113" indent="-265113">
              <a:spcBef>
                <a:spcPts val="1200"/>
              </a:spcBef>
              <a:spcAft>
                <a:spcPts val="0"/>
              </a:spcAft>
              <a:buClr>
                <a:srgbClr val="C00000"/>
              </a:buClr>
              <a:buSzPct val="120000"/>
              <a:buFont typeface="Wingdings" pitchFamily="2" charset="2"/>
              <a:buChar char="Ø"/>
            </a:pPr>
            <a:r>
              <a:rPr lang="en-US" altLang="zh-TW" dirty="0">
                <a:solidFill>
                  <a:srgbClr val="006600"/>
                </a:solidFill>
              </a:rPr>
              <a:t>how about  3D ?</a:t>
            </a:r>
          </a:p>
        </p:txBody>
      </p:sp>
      <p:cxnSp>
        <p:nvCxnSpPr>
          <p:cNvPr id="18" name="直線接點 17"/>
          <p:cNvCxnSpPr/>
          <p:nvPr/>
        </p:nvCxnSpPr>
        <p:spPr bwMode="auto">
          <a:xfrm>
            <a:off x="6096000" y="4365104"/>
            <a:ext cx="0" cy="2304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56" name="Text Box 17"/>
          <p:cNvSpPr txBox="1">
            <a:spLocks noChangeArrowheads="1"/>
          </p:cNvSpPr>
          <p:nvPr/>
        </p:nvSpPr>
        <p:spPr bwMode="auto">
          <a:xfrm>
            <a:off x="481399" y="5197561"/>
            <a:ext cx="30187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80975" indent="-180975">
              <a:buSzPct val="120000"/>
              <a:buFont typeface="Arial" panose="020B0604020202020204" pitchFamily="34" charset="0"/>
              <a:buChar char="•"/>
            </a:pPr>
            <a:r>
              <a:rPr lang="en-US" altLang="zh-TW" dirty="0">
                <a:solidFill>
                  <a:srgbClr val="0000CC"/>
                </a:solidFill>
              </a:rPr>
              <a:t>BC along </a:t>
            </a:r>
            <a:r>
              <a:rPr lang="en-US" altLang="zh-TW" i="1" dirty="0">
                <a:solidFill>
                  <a:srgbClr val="0000CC"/>
                </a:solidFill>
              </a:rPr>
              <a:t>x</a:t>
            </a:r>
            <a:r>
              <a:rPr lang="en-US" altLang="zh-TW" dirty="0">
                <a:solidFill>
                  <a:srgbClr val="0000CC"/>
                </a:solidFill>
              </a:rPr>
              <a:t>=0 &amp; </a:t>
            </a:r>
            <a:r>
              <a:rPr lang="en-US" altLang="zh-TW" i="1" dirty="0">
                <a:solidFill>
                  <a:srgbClr val="0000CC"/>
                </a:solidFill>
              </a:rPr>
              <a:t>y</a:t>
            </a:r>
            <a:r>
              <a:rPr lang="en-US" altLang="zh-TW" dirty="0">
                <a:solidFill>
                  <a:srgbClr val="0000CC"/>
                </a:solidFill>
              </a:rPr>
              <a:t>=0:</a:t>
            </a:r>
            <a:endParaRPr lang="en-US" altLang="zh-TW" i="1" dirty="0">
              <a:solidFill>
                <a:srgbClr val="0000CC"/>
              </a:solidFill>
            </a:endParaRPr>
          </a:p>
        </p:txBody>
      </p:sp>
      <p:sp>
        <p:nvSpPr>
          <p:cNvPr id="58" name="Text Box 17"/>
          <p:cNvSpPr txBox="1">
            <a:spLocks noChangeArrowheads="1"/>
          </p:cNvSpPr>
          <p:nvPr/>
        </p:nvSpPr>
        <p:spPr bwMode="auto">
          <a:xfrm>
            <a:off x="3345923" y="5209108"/>
            <a:ext cx="835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OK!!</a:t>
            </a:r>
            <a:endParaRPr lang="en-US" altLang="zh-TW" i="1" dirty="0">
              <a:solidFill>
                <a:srgbClr val="0000CC"/>
              </a:solidFill>
            </a:endParaRPr>
          </a:p>
        </p:txBody>
      </p:sp>
      <p:graphicFrame>
        <p:nvGraphicFramePr>
          <p:cNvPr id="59" name="Object 14"/>
          <p:cNvGraphicFramePr>
            <a:graphicFrameLocks noChangeAspect="1"/>
          </p:cNvGraphicFramePr>
          <p:nvPr>
            <p:extLst>
              <p:ext uri="{D42A27DB-BD31-4B8C-83A1-F6EECF244321}">
                <p14:modId xmlns:p14="http://schemas.microsoft.com/office/powerpoint/2010/main" val="1106945971"/>
              </p:ext>
            </p:extLst>
          </p:nvPr>
        </p:nvGraphicFramePr>
        <p:xfrm>
          <a:off x="6924609" y="1818188"/>
          <a:ext cx="1320480" cy="431280"/>
        </p:xfrm>
        <a:graphic>
          <a:graphicData uri="http://schemas.openxmlformats.org/presentationml/2006/ole">
            <mc:AlternateContent xmlns:mc="http://schemas.openxmlformats.org/markup-compatibility/2006">
              <mc:Choice xmlns:v="urn:schemas-microsoft-com:vml" Requires="v">
                <p:oleObj spid="_x0000_s1115762" name="方程式" r:id="rId45" imgW="660240" imgH="215640" progId="Equation.3">
                  <p:embed/>
                </p:oleObj>
              </mc:Choice>
              <mc:Fallback>
                <p:oleObj name="方程式" r:id="rId45" imgW="660240" imgH="215640" progId="Equation.3">
                  <p:embed/>
                  <p:pic>
                    <p:nvPicPr>
                      <p:cNvPr id="0" name=""/>
                      <p:cNvPicPr>
                        <a:picLocks noChangeAspect="1" noChangeArrowheads="1"/>
                      </p:cNvPicPr>
                      <p:nvPr/>
                    </p:nvPicPr>
                    <p:blipFill>
                      <a:blip r:embed="rId17"/>
                      <a:srcRect/>
                      <a:stretch>
                        <a:fillRect/>
                      </a:stretch>
                    </p:blipFill>
                    <p:spPr bwMode="auto">
                      <a:xfrm>
                        <a:off x="6924609" y="1818188"/>
                        <a:ext cx="1320480" cy="431280"/>
                      </a:xfrm>
                      <a:prstGeom prst="rect">
                        <a:avLst/>
                      </a:prstGeom>
                      <a:solidFill>
                        <a:srgbClr val="CCECFF"/>
                      </a:solidFill>
                      <a:extLst/>
                    </p:spPr>
                  </p:pic>
                </p:oleObj>
              </mc:Fallback>
            </mc:AlternateContent>
          </a:graphicData>
        </a:graphic>
      </p:graphicFrame>
      <p:grpSp>
        <p:nvGrpSpPr>
          <p:cNvPr id="25" name="群組 24"/>
          <p:cNvGrpSpPr/>
          <p:nvPr/>
        </p:nvGrpSpPr>
        <p:grpSpPr>
          <a:xfrm>
            <a:off x="11007416" y="5062146"/>
            <a:ext cx="1050412" cy="681374"/>
            <a:chOff x="8678112" y="5589886"/>
            <a:chExt cx="1050412" cy="681374"/>
          </a:xfrm>
        </p:grpSpPr>
        <p:sp>
          <p:nvSpPr>
            <p:cNvPr id="24" name="手繪多邊形 23"/>
            <p:cNvSpPr/>
            <p:nvPr/>
          </p:nvSpPr>
          <p:spPr bwMode="auto">
            <a:xfrm>
              <a:off x="8681720" y="5732780"/>
              <a:ext cx="922020" cy="538480"/>
            </a:xfrm>
            <a:custGeom>
              <a:avLst/>
              <a:gdLst>
                <a:gd name="connsiteX0" fmla="*/ 899160 w 922020"/>
                <a:gd name="connsiteY0" fmla="*/ 530860 h 538480"/>
                <a:gd name="connsiteX1" fmla="*/ 0 w 922020"/>
                <a:gd name="connsiteY1" fmla="*/ 538480 h 538480"/>
                <a:gd name="connsiteX2" fmla="*/ 711200 w 922020"/>
                <a:gd name="connsiteY2" fmla="*/ 0 h 538480"/>
                <a:gd name="connsiteX3" fmla="*/ 736600 w 922020"/>
                <a:gd name="connsiteY3" fmla="*/ 27940 h 538480"/>
                <a:gd name="connsiteX4" fmla="*/ 739140 w 922020"/>
                <a:gd name="connsiteY4" fmla="*/ 35560 h 538480"/>
                <a:gd name="connsiteX5" fmla="*/ 744220 w 922020"/>
                <a:gd name="connsiteY5" fmla="*/ 43180 h 538480"/>
                <a:gd name="connsiteX6" fmla="*/ 749300 w 922020"/>
                <a:gd name="connsiteY6" fmla="*/ 58420 h 538480"/>
                <a:gd name="connsiteX7" fmla="*/ 754380 w 922020"/>
                <a:gd name="connsiteY7" fmla="*/ 66040 h 538480"/>
                <a:gd name="connsiteX8" fmla="*/ 764540 w 922020"/>
                <a:gd name="connsiteY8" fmla="*/ 88900 h 538480"/>
                <a:gd name="connsiteX9" fmla="*/ 767080 w 922020"/>
                <a:gd name="connsiteY9" fmla="*/ 101600 h 538480"/>
                <a:gd name="connsiteX10" fmla="*/ 772160 w 922020"/>
                <a:gd name="connsiteY10" fmla="*/ 187960 h 538480"/>
                <a:gd name="connsiteX11" fmla="*/ 792480 w 922020"/>
                <a:gd name="connsiteY11" fmla="*/ 203200 h 538480"/>
                <a:gd name="connsiteX12" fmla="*/ 802640 w 922020"/>
                <a:gd name="connsiteY12" fmla="*/ 205740 h 538480"/>
                <a:gd name="connsiteX13" fmla="*/ 817880 w 922020"/>
                <a:gd name="connsiteY13" fmla="*/ 210820 h 538480"/>
                <a:gd name="connsiteX14" fmla="*/ 838200 w 922020"/>
                <a:gd name="connsiteY14" fmla="*/ 218440 h 538480"/>
                <a:gd name="connsiteX15" fmla="*/ 845820 w 922020"/>
                <a:gd name="connsiteY15" fmla="*/ 236220 h 538480"/>
                <a:gd name="connsiteX16" fmla="*/ 853440 w 922020"/>
                <a:gd name="connsiteY16" fmla="*/ 243840 h 538480"/>
                <a:gd name="connsiteX17" fmla="*/ 855980 w 922020"/>
                <a:gd name="connsiteY17" fmla="*/ 264160 h 538480"/>
                <a:gd name="connsiteX18" fmla="*/ 873760 w 922020"/>
                <a:gd name="connsiteY18" fmla="*/ 287020 h 538480"/>
                <a:gd name="connsiteX19" fmla="*/ 878840 w 922020"/>
                <a:gd name="connsiteY19" fmla="*/ 325120 h 538480"/>
                <a:gd name="connsiteX20" fmla="*/ 881380 w 922020"/>
                <a:gd name="connsiteY20" fmla="*/ 421640 h 538480"/>
                <a:gd name="connsiteX21" fmla="*/ 889000 w 922020"/>
                <a:gd name="connsiteY21" fmla="*/ 429260 h 538480"/>
                <a:gd name="connsiteX22" fmla="*/ 894080 w 922020"/>
                <a:gd name="connsiteY22" fmla="*/ 436880 h 538480"/>
                <a:gd name="connsiteX23" fmla="*/ 904240 w 922020"/>
                <a:gd name="connsiteY23" fmla="*/ 441960 h 538480"/>
                <a:gd name="connsiteX24" fmla="*/ 911860 w 922020"/>
                <a:gd name="connsiteY24" fmla="*/ 447040 h 538480"/>
                <a:gd name="connsiteX25" fmla="*/ 916940 w 922020"/>
                <a:gd name="connsiteY25" fmla="*/ 469900 h 538480"/>
                <a:gd name="connsiteX26" fmla="*/ 922020 w 922020"/>
                <a:gd name="connsiteY26" fmla="*/ 487680 h 538480"/>
                <a:gd name="connsiteX27" fmla="*/ 914400 w 922020"/>
                <a:gd name="connsiteY27" fmla="*/ 518160 h 538480"/>
                <a:gd name="connsiteX28" fmla="*/ 899160 w 922020"/>
                <a:gd name="connsiteY28" fmla="*/ 530860 h 53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2020" h="538480">
                  <a:moveTo>
                    <a:pt x="899160" y="530860"/>
                  </a:moveTo>
                  <a:lnTo>
                    <a:pt x="0" y="538480"/>
                  </a:lnTo>
                  <a:lnTo>
                    <a:pt x="711200" y="0"/>
                  </a:lnTo>
                  <a:cubicBezTo>
                    <a:pt x="718060" y="6860"/>
                    <a:pt x="730978" y="18102"/>
                    <a:pt x="736600" y="27940"/>
                  </a:cubicBezTo>
                  <a:cubicBezTo>
                    <a:pt x="737928" y="30265"/>
                    <a:pt x="737943" y="33165"/>
                    <a:pt x="739140" y="35560"/>
                  </a:cubicBezTo>
                  <a:cubicBezTo>
                    <a:pt x="740505" y="38290"/>
                    <a:pt x="742980" y="40390"/>
                    <a:pt x="744220" y="43180"/>
                  </a:cubicBezTo>
                  <a:cubicBezTo>
                    <a:pt x="746395" y="48073"/>
                    <a:pt x="746330" y="53965"/>
                    <a:pt x="749300" y="58420"/>
                  </a:cubicBezTo>
                  <a:cubicBezTo>
                    <a:pt x="750993" y="60960"/>
                    <a:pt x="753140" y="63250"/>
                    <a:pt x="754380" y="66040"/>
                  </a:cubicBezTo>
                  <a:cubicBezTo>
                    <a:pt x="766471" y="93244"/>
                    <a:pt x="753043" y="71655"/>
                    <a:pt x="764540" y="88900"/>
                  </a:cubicBezTo>
                  <a:cubicBezTo>
                    <a:pt x="765387" y="93133"/>
                    <a:pt x="766749" y="97296"/>
                    <a:pt x="767080" y="101600"/>
                  </a:cubicBezTo>
                  <a:cubicBezTo>
                    <a:pt x="769292" y="130351"/>
                    <a:pt x="769061" y="159291"/>
                    <a:pt x="772160" y="187960"/>
                  </a:cubicBezTo>
                  <a:cubicBezTo>
                    <a:pt x="773074" y="196413"/>
                    <a:pt x="788122" y="201457"/>
                    <a:pt x="792480" y="203200"/>
                  </a:cubicBezTo>
                  <a:cubicBezTo>
                    <a:pt x="795721" y="204496"/>
                    <a:pt x="799296" y="204737"/>
                    <a:pt x="802640" y="205740"/>
                  </a:cubicBezTo>
                  <a:cubicBezTo>
                    <a:pt x="807769" y="207279"/>
                    <a:pt x="812908" y="208831"/>
                    <a:pt x="817880" y="210820"/>
                  </a:cubicBezTo>
                  <a:cubicBezTo>
                    <a:pt x="840017" y="219675"/>
                    <a:pt x="816203" y="212941"/>
                    <a:pt x="838200" y="218440"/>
                  </a:cubicBezTo>
                  <a:cubicBezTo>
                    <a:pt x="840273" y="224658"/>
                    <a:pt x="841897" y="230727"/>
                    <a:pt x="845820" y="236220"/>
                  </a:cubicBezTo>
                  <a:cubicBezTo>
                    <a:pt x="847908" y="239143"/>
                    <a:pt x="850900" y="241300"/>
                    <a:pt x="853440" y="243840"/>
                  </a:cubicBezTo>
                  <a:cubicBezTo>
                    <a:pt x="854287" y="250613"/>
                    <a:pt x="853073" y="257984"/>
                    <a:pt x="855980" y="264160"/>
                  </a:cubicBezTo>
                  <a:cubicBezTo>
                    <a:pt x="860090" y="272895"/>
                    <a:pt x="873760" y="287020"/>
                    <a:pt x="873760" y="287020"/>
                  </a:cubicBezTo>
                  <a:cubicBezTo>
                    <a:pt x="879095" y="303026"/>
                    <a:pt x="877710" y="296869"/>
                    <a:pt x="878840" y="325120"/>
                  </a:cubicBezTo>
                  <a:cubicBezTo>
                    <a:pt x="880126" y="357279"/>
                    <a:pt x="878255" y="389608"/>
                    <a:pt x="881380" y="421640"/>
                  </a:cubicBezTo>
                  <a:cubicBezTo>
                    <a:pt x="881729" y="425215"/>
                    <a:pt x="886700" y="426500"/>
                    <a:pt x="889000" y="429260"/>
                  </a:cubicBezTo>
                  <a:cubicBezTo>
                    <a:pt x="890954" y="431605"/>
                    <a:pt x="891735" y="434926"/>
                    <a:pt x="894080" y="436880"/>
                  </a:cubicBezTo>
                  <a:cubicBezTo>
                    <a:pt x="896989" y="439304"/>
                    <a:pt x="900952" y="440081"/>
                    <a:pt x="904240" y="441960"/>
                  </a:cubicBezTo>
                  <a:cubicBezTo>
                    <a:pt x="906890" y="443475"/>
                    <a:pt x="909320" y="445347"/>
                    <a:pt x="911860" y="447040"/>
                  </a:cubicBezTo>
                  <a:cubicBezTo>
                    <a:pt x="913606" y="455770"/>
                    <a:pt x="914549" y="461530"/>
                    <a:pt x="916940" y="469900"/>
                  </a:cubicBezTo>
                  <a:cubicBezTo>
                    <a:pt x="924228" y="495407"/>
                    <a:pt x="914080" y="455918"/>
                    <a:pt x="922020" y="487680"/>
                  </a:cubicBezTo>
                  <a:cubicBezTo>
                    <a:pt x="919652" y="508988"/>
                    <a:pt x="923530" y="505987"/>
                    <a:pt x="914400" y="518160"/>
                  </a:cubicBezTo>
                  <a:cubicBezTo>
                    <a:pt x="913682" y="519118"/>
                    <a:pt x="912707" y="519853"/>
                    <a:pt x="899160" y="530860"/>
                  </a:cubicBezTo>
                  <a:close/>
                </a:path>
              </a:pathLst>
            </a:custGeom>
            <a:solidFill>
              <a:srgbClr val="CC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62" name="Line 6"/>
            <p:cNvSpPr>
              <a:spLocks noChangeAspect="1" noChangeShapeType="1"/>
            </p:cNvSpPr>
            <p:nvPr/>
          </p:nvSpPr>
          <p:spPr bwMode="auto">
            <a:xfrm>
              <a:off x="8678112" y="6262732"/>
              <a:ext cx="105041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cxnSp>
          <p:nvCxnSpPr>
            <p:cNvPr id="19" name="直線單箭頭接點 18"/>
            <p:cNvCxnSpPr/>
            <p:nvPr/>
          </p:nvCxnSpPr>
          <p:spPr bwMode="auto">
            <a:xfrm flipV="1">
              <a:off x="8678112" y="5589886"/>
              <a:ext cx="910087" cy="677926"/>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sp>
        <p:nvSpPr>
          <p:cNvPr id="63" name="Text Box 17"/>
          <p:cNvSpPr txBox="1">
            <a:spLocks noChangeArrowheads="1"/>
          </p:cNvSpPr>
          <p:nvPr/>
        </p:nvSpPr>
        <p:spPr bwMode="auto">
          <a:xfrm>
            <a:off x="330574" y="4581128"/>
            <a:ext cx="56934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solidFill>
                  <a:srgbClr val="C00000"/>
                </a:solidFill>
              </a:rPr>
              <a:t>(i.e. skew-symmetric w.r.t. </a:t>
            </a:r>
            <a:r>
              <a:rPr lang="en-US" altLang="zh-TW" sz="2000" i="1" dirty="0">
                <a:solidFill>
                  <a:srgbClr val="C00000"/>
                </a:solidFill>
              </a:rPr>
              <a:t>y</a:t>
            </a:r>
            <a:r>
              <a:rPr lang="en-US" altLang="zh-TW" sz="2000" dirty="0">
                <a:solidFill>
                  <a:srgbClr val="C00000"/>
                </a:solidFill>
              </a:rPr>
              <a:t>=0, </a:t>
            </a:r>
            <a:r>
              <a:rPr lang="en-US" altLang="zh-TW" sz="2000" dirty="0">
                <a:solidFill>
                  <a:srgbClr val="0000CC"/>
                </a:solidFill>
              </a:rPr>
              <a:t>symmetric w.r.t. </a:t>
            </a:r>
            <a:r>
              <a:rPr lang="en-US" altLang="zh-TW" sz="2000" i="1" dirty="0">
                <a:solidFill>
                  <a:srgbClr val="0000CC"/>
                </a:solidFill>
              </a:rPr>
              <a:t>x</a:t>
            </a:r>
            <a:r>
              <a:rPr lang="en-US" altLang="zh-TW" sz="2000" dirty="0">
                <a:solidFill>
                  <a:srgbClr val="0000CC"/>
                </a:solidFill>
              </a:rPr>
              <a:t>=0</a:t>
            </a:r>
            <a:r>
              <a:rPr lang="en-US" altLang="zh-TW" sz="2000" dirty="0">
                <a:solidFill>
                  <a:srgbClr val="C00000"/>
                </a:solidFill>
              </a:rPr>
              <a:t>)</a:t>
            </a:r>
            <a:endParaRPr lang="en-US" altLang="zh-TW" sz="2000" i="1" dirty="0">
              <a:solidFill>
                <a:srgbClr val="C00000"/>
              </a:solidFill>
            </a:endParaRPr>
          </a:p>
        </p:txBody>
      </p:sp>
    </p:spTree>
    <p:extLst>
      <p:ext uri="{BB962C8B-B14F-4D97-AF65-F5344CB8AC3E}">
        <p14:creationId xmlns:p14="http://schemas.microsoft.com/office/powerpoint/2010/main" val="3083078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left)">
                                      <p:cBhvr>
                                        <p:cTn id="7" dur="500"/>
                                        <p:tgtEl>
                                          <p:spTgt spid="28674"/>
                                        </p:tgtEl>
                                      </p:cBhvr>
                                    </p:animEffect>
                                  </p:childTnLst>
                                </p:cTn>
                              </p:par>
                            </p:childTnLst>
                          </p:cTn>
                        </p:par>
                        <p:par>
                          <p:cTn id="8" fill="hold" nodeType="withGroup">
                            <p:stCondLst>
                              <p:cond delay="500"/>
                            </p:stCondLst>
                            <p:childTnLst>
                              <p:par>
                                <p:cTn id="9" presetID="22" presetClass="entr" presetSubtype="8" fill="hold" nodeType="afterEffect">
                                  <p:stCondLst>
                                    <p:cond delay="250"/>
                                  </p:stCondLst>
                                  <p:childTnLst>
                                    <p:set>
                                      <p:cBhvr>
                                        <p:cTn id="10" dur="1" fill="hold">
                                          <p:stCondLst>
                                            <p:cond delay="0"/>
                                          </p:stCondLst>
                                        </p:cTn>
                                        <p:tgtEl>
                                          <p:spTgt spid="28718"/>
                                        </p:tgtEl>
                                        <p:attrNameLst>
                                          <p:attrName>style.visibility</p:attrName>
                                        </p:attrNameLst>
                                      </p:cBhvr>
                                      <p:to>
                                        <p:strVal val="visible"/>
                                      </p:to>
                                    </p:set>
                                    <p:animEffect transition="in" filter="wipe(left)">
                                      <p:cBhvr>
                                        <p:cTn id="11" dur="500"/>
                                        <p:tgtEl>
                                          <p:spTgt spid="28718"/>
                                        </p:tgtEl>
                                      </p:cBhvr>
                                    </p:animEffect>
                                  </p:childTnLst>
                                </p:cTn>
                              </p:par>
                            </p:childTnLst>
                          </p:cTn>
                        </p:par>
                        <p:par>
                          <p:cTn id="12" fill="hold" nodeType="afterGroup">
                            <p:stCondLst>
                              <p:cond delay="1250"/>
                            </p:stCondLst>
                            <p:childTnLst>
                              <p:par>
                                <p:cTn id="13" presetID="22" presetClass="entr" presetSubtype="8" fill="hold" nodeType="afterEffect">
                                  <p:stCondLst>
                                    <p:cond delay="500"/>
                                  </p:stCondLst>
                                  <p:childTnLst>
                                    <p:set>
                                      <p:cBhvr>
                                        <p:cTn id="14" dur="1" fill="hold">
                                          <p:stCondLst>
                                            <p:cond delay="0"/>
                                          </p:stCondLst>
                                        </p:cTn>
                                        <p:tgtEl>
                                          <p:spTgt spid="28698"/>
                                        </p:tgtEl>
                                        <p:attrNameLst>
                                          <p:attrName>style.visibility</p:attrName>
                                        </p:attrNameLst>
                                      </p:cBhvr>
                                      <p:to>
                                        <p:strVal val="visible"/>
                                      </p:to>
                                    </p:set>
                                    <p:animEffect transition="in" filter="wipe(left)">
                                      <p:cBhvr>
                                        <p:cTn id="15" dur="500"/>
                                        <p:tgtEl>
                                          <p:spTgt spid="2869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left)">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left)">
                                      <p:cBhvr>
                                        <p:cTn id="38" dur="500"/>
                                        <p:tgtEl>
                                          <p:spTgt spid="52"/>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28719"/>
                                        </p:tgtEl>
                                        <p:attrNameLst>
                                          <p:attrName>style.visibility</p:attrName>
                                        </p:attrNameLst>
                                      </p:cBhvr>
                                      <p:to>
                                        <p:strVal val="visible"/>
                                      </p:to>
                                    </p:set>
                                    <p:animEffect transition="in" filter="wipe(left)">
                                      <p:cBhvr>
                                        <p:cTn id="42" dur="500"/>
                                        <p:tgtEl>
                                          <p:spTgt spid="287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02801"/>
                                        </p:tgtEl>
                                        <p:attrNameLst>
                                          <p:attrName>style.visibility</p:attrName>
                                        </p:attrNameLst>
                                      </p:cBhvr>
                                      <p:to>
                                        <p:strVal val="visible"/>
                                      </p:to>
                                    </p:set>
                                    <p:animEffect transition="in" filter="wipe(left)">
                                      <p:cBhvr>
                                        <p:cTn id="56" dur="500"/>
                                        <p:tgtEl>
                                          <p:spTgt spid="50280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500"/>
                                        <p:tgtEl>
                                          <p:spTgt spid="3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p:stCondLst>
                              <p:cond delay="500"/>
                            </p:stCondLst>
                            <p:childTnLst>
                              <p:par>
                                <p:cTn id="68" presetID="22" presetClass="entr" presetSubtype="8" fill="hold" nodeType="after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wipe(left)">
                                      <p:cBhvr>
                                        <p:cTn id="70" dur="500"/>
                                        <p:tgtEl>
                                          <p:spTgt spid="5"/>
                                        </p:tgtEl>
                                      </p:cBhvr>
                                    </p:animEffect>
                                  </p:childTnLst>
                                </p:cTn>
                              </p:par>
                            </p:childTnLst>
                          </p:cTn>
                        </p:par>
                        <p:par>
                          <p:cTn id="71" fill="hold">
                            <p:stCondLst>
                              <p:cond delay="1000"/>
                            </p:stCondLst>
                            <p:childTnLst>
                              <p:par>
                                <p:cTn id="72" presetID="22" presetClass="entr" presetSubtype="8"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left)">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8721"/>
                                        </p:tgtEl>
                                        <p:attrNameLst>
                                          <p:attrName>style.visibility</p:attrName>
                                        </p:attrNameLst>
                                      </p:cBhvr>
                                      <p:to>
                                        <p:strVal val="visible"/>
                                      </p:to>
                                    </p:set>
                                    <p:animEffect transition="in" filter="wipe(left)">
                                      <p:cBhvr>
                                        <p:cTn id="79" dur="500"/>
                                        <p:tgtEl>
                                          <p:spTgt spid="2872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28713"/>
                                        </p:tgtEl>
                                        <p:attrNameLst>
                                          <p:attrName>style.visibility</p:attrName>
                                        </p:attrNameLst>
                                      </p:cBhvr>
                                      <p:to>
                                        <p:strVal val="visible"/>
                                      </p:to>
                                    </p:set>
                                    <p:animEffect transition="in" filter="wipe(up)">
                                      <p:cBhvr>
                                        <p:cTn id="84" dur="500"/>
                                        <p:tgtEl>
                                          <p:spTgt spid="28713"/>
                                        </p:tgtEl>
                                      </p:cBhvr>
                                    </p:animEffect>
                                  </p:childTnLst>
                                </p:cTn>
                              </p:par>
                            </p:childTnLst>
                          </p:cTn>
                        </p:par>
                        <p:par>
                          <p:cTn id="85" fill="hold">
                            <p:stCondLst>
                              <p:cond delay="500"/>
                            </p:stCondLst>
                            <p:childTnLst>
                              <p:par>
                                <p:cTn id="86" presetID="22" presetClass="entr" presetSubtype="8" fill="hold" nodeType="afterEffect">
                                  <p:stCondLst>
                                    <p:cond delay="0"/>
                                  </p:stCondLst>
                                  <p:childTnLst>
                                    <p:set>
                                      <p:cBhvr>
                                        <p:cTn id="87" dur="1" fill="hold">
                                          <p:stCondLst>
                                            <p:cond delay="0"/>
                                          </p:stCondLst>
                                        </p:cTn>
                                        <p:tgtEl>
                                          <p:spTgt spid="28716"/>
                                        </p:tgtEl>
                                        <p:attrNameLst>
                                          <p:attrName>style.visibility</p:attrName>
                                        </p:attrNameLst>
                                      </p:cBhvr>
                                      <p:to>
                                        <p:strVal val="visible"/>
                                      </p:to>
                                    </p:set>
                                    <p:animEffect transition="in" filter="wipe(left)">
                                      <p:cBhvr>
                                        <p:cTn id="88" dur="500"/>
                                        <p:tgtEl>
                                          <p:spTgt spid="2871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wipe(left)">
                                      <p:cBhvr>
                                        <p:cTn id="93" dur="500"/>
                                        <p:tgtEl>
                                          <p:spTgt spid="10"/>
                                        </p:tgtEl>
                                      </p:cBhvr>
                                    </p:animEffect>
                                  </p:childTnLst>
                                </p:cTn>
                              </p:par>
                            </p:childTnLst>
                          </p:cTn>
                        </p:par>
                        <p:par>
                          <p:cTn id="94" fill="hold">
                            <p:stCondLst>
                              <p:cond delay="500"/>
                            </p:stCondLst>
                            <p:childTnLst>
                              <p:par>
                                <p:cTn id="95" presetID="22" presetClass="entr" presetSubtype="8"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par>
                          <p:cTn id="98" fill="hold">
                            <p:stCondLst>
                              <p:cond delay="1000"/>
                            </p:stCondLst>
                            <p:childTnLst>
                              <p:par>
                                <p:cTn id="99" presetID="22" presetClass="entr" presetSubtype="8" fill="hold" nodeType="after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wipe(left)">
                                      <p:cBhvr>
                                        <p:cTn id="101" dur="500"/>
                                        <p:tgtEl>
                                          <p:spTgt spid="13"/>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2" fill="hold" grpId="0" nodeType="clickEffect">
                                  <p:stCondLst>
                                    <p:cond delay="0"/>
                                  </p:stCondLst>
                                  <p:childTnLst>
                                    <p:set>
                                      <p:cBhvr>
                                        <p:cTn id="105" dur="1" fill="hold">
                                          <p:stCondLst>
                                            <p:cond delay="0"/>
                                          </p:stCondLst>
                                        </p:cTn>
                                        <p:tgtEl>
                                          <p:spTgt spid="28688"/>
                                        </p:tgtEl>
                                        <p:attrNameLst>
                                          <p:attrName>style.visibility</p:attrName>
                                        </p:attrNameLst>
                                      </p:cBhvr>
                                      <p:to>
                                        <p:strVal val="visible"/>
                                      </p:to>
                                    </p:set>
                                    <p:animEffect transition="in" filter="wipe(right)">
                                      <p:cBhvr>
                                        <p:cTn id="106" dur="500"/>
                                        <p:tgtEl>
                                          <p:spTgt spid="28688"/>
                                        </p:tgtEl>
                                      </p:cBhvr>
                                    </p:animEffect>
                                  </p:childTnLst>
                                </p:cTn>
                              </p:par>
                            </p:childTnLst>
                          </p:cTn>
                        </p:par>
                        <p:par>
                          <p:cTn id="107" fill="hold">
                            <p:stCondLst>
                              <p:cond delay="500"/>
                            </p:stCondLst>
                            <p:childTnLst>
                              <p:par>
                                <p:cTn id="108" presetID="22" presetClass="entr" presetSubtype="8" fill="hold" nodeType="afterEffect">
                                  <p:stCondLst>
                                    <p:cond delay="0"/>
                                  </p:stCondLst>
                                  <p:childTnLst>
                                    <p:set>
                                      <p:cBhvr>
                                        <p:cTn id="109" dur="1" fill="hold">
                                          <p:stCondLst>
                                            <p:cond delay="0"/>
                                          </p:stCondLst>
                                        </p:cTn>
                                        <p:tgtEl>
                                          <p:spTgt spid="28700"/>
                                        </p:tgtEl>
                                        <p:attrNameLst>
                                          <p:attrName>style.visibility</p:attrName>
                                        </p:attrNameLst>
                                      </p:cBhvr>
                                      <p:to>
                                        <p:strVal val="visible"/>
                                      </p:to>
                                    </p:set>
                                    <p:animEffect transition="in" filter="wipe(left)">
                                      <p:cBhvr>
                                        <p:cTn id="110" dur="500"/>
                                        <p:tgtEl>
                                          <p:spTgt spid="28700"/>
                                        </p:tgtEl>
                                      </p:cBhvr>
                                    </p:animEffect>
                                  </p:childTnLst>
                                </p:cTn>
                              </p:par>
                            </p:childTnLst>
                          </p:cTn>
                        </p:par>
                        <p:par>
                          <p:cTn id="111" fill="hold">
                            <p:stCondLst>
                              <p:cond delay="1000"/>
                            </p:stCondLst>
                            <p:childTnLst>
                              <p:par>
                                <p:cTn id="112" presetID="22" presetClass="entr" presetSubtype="8" fill="hold" nodeType="afterEffect">
                                  <p:stCondLst>
                                    <p:cond delay="0"/>
                                  </p:stCondLst>
                                  <p:childTnLst>
                                    <p:set>
                                      <p:cBhvr>
                                        <p:cTn id="113" dur="1" fill="hold">
                                          <p:stCondLst>
                                            <p:cond delay="0"/>
                                          </p:stCondLst>
                                        </p:cTn>
                                        <p:tgtEl>
                                          <p:spTgt spid="59"/>
                                        </p:tgtEl>
                                        <p:attrNameLst>
                                          <p:attrName>style.visibility</p:attrName>
                                        </p:attrNameLst>
                                      </p:cBhvr>
                                      <p:to>
                                        <p:strVal val="visible"/>
                                      </p:to>
                                    </p:set>
                                    <p:animEffect transition="in" filter="wipe(left)">
                                      <p:cBhvr>
                                        <p:cTn id="114" dur="500"/>
                                        <p:tgtEl>
                                          <p:spTgt spid="59"/>
                                        </p:tgtEl>
                                      </p:cBhvr>
                                    </p:animEffect>
                                  </p:childTnLst>
                                </p:cTn>
                              </p:par>
                            </p:childTnLst>
                          </p:cTn>
                        </p:par>
                        <p:par>
                          <p:cTn id="115" fill="hold">
                            <p:stCondLst>
                              <p:cond delay="1500"/>
                            </p:stCondLst>
                            <p:childTnLst>
                              <p:par>
                                <p:cTn id="116" presetID="22" presetClass="entr" presetSubtype="8" fill="hold" nodeType="afterEffect">
                                  <p:stCondLst>
                                    <p:cond delay="0"/>
                                  </p:stCondLst>
                                  <p:childTnLst>
                                    <p:set>
                                      <p:cBhvr>
                                        <p:cTn id="117" dur="1" fill="hold">
                                          <p:stCondLst>
                                            <p:cond delay="0"/>
                                          </p:stCondLst>
                                        </p:cTn>
                                        <p:tgtEl>
                                          <p:spTgt spid="12"/>
                                        </p:tgtEl>
                                        <p:attrNameLst>
                                          <p:attrName>style.visibility</p:attrName>
                                        </p:attrNameLst>
                                      </p:cBhvr>
                                      <p:to>
                                        <p:strVal val="visible"/>
                                      </p:to>
                                    </p:set>
                                    <p:animEffect transition="in" filter="wipe(left)">
                                      <p:cBhvr>
                                        <p:cTn id="118" dur="500"/>
                                        <p:tgtEl>
                                          <p:spTgt spid="12"/>
                                        </p:tgtEl>
                                      </p:cBhvr>
                                    </p:animEffect>
                                  </p:childTnLst>
                                </p:cTn>
                              </p:par>
                            </p:childTnLst>
                          </p:cTn>
                        </p:par>
                        <p:par>
                          <p:cTn id="119" fill="hold">
                            <p:stCondLst>
                              <p:cond delay="2000"/>
                            </p:stCondLst>
                            <p:childTnLst>
                              <p:par>
                                <p:cTn id="120" presetID="22" presetClass="entr" presetSubtype="8"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Effect transition="in" filter="wipe(left)">
                                      <p:cBhvr>
                                        <p:cTn id="122" dur="500"/>
                                        <p:tgtEl>
                                          <p:spTgt spid="2"/>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left)">
                                      <p:cBhvr>
                                        <p:cTn id="127" dur="500"/>
                                        <p:tgtEl>
                                          <p:spTgt spid="63"/>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grpId="0" nodeType="clickEffect">
                                  <p:stCondLst>
                                    <p:cond delay="0"/>
                                  </p:stCondLst>
                                  <p:childTnLst>
                                    <p:set>
                                      <p:cBhvr>
                                        <p:cTn id="131" dur="1" fill="hold">
                                          <p:stCondLst>
                                            <p:cond delay="0"/>
                                          </p:stCondLst>
                                        </p:cTn>
                                        <p:tgtEl>
                                          <p:spTgt spid="28714"/>
                                        </p:tgtEl>
                                        <p:attrNameLst>
                                          <p:attrName>style.visibility</p:attrName>
                                        </p:attrNameLst>
                                      </p:cBhvr>
                                      <p:to>
                                        <p:strVal val="visible"/>
                                      </p:to>
                                    </p:set>
                                    <p:animEffect transition="in" filter="wipe(up)">
                                      <p:cBhvr>
                                        <p:cTn id="132" dur="500"/>
                                        <p:tgtEl>
                                          <p:spTgt spid="28714"/>
                                        </p:tgtEl>
                                      </p:cBhvr>
                                    </p:animEffect>
                                  </p:childTnLst>
                                </p:cTn>
                              </p:par>
                              <p:par>
                                <p:cTn id="133" presetID="22" presetClass="entr" presetSubtype="2" fill="hold" grpId="0" nodeType="withEffect">
                                  <p:stCondLst>
                                    <p:cond delay="0"/>
                                  </p:stCondLst>
                                  <p:childTnLst>
                                    <p:set>
                                      <p:cBhvr>
                                        <p:cTn id="134" dur="1" fill="hold">
                                          <p:stCondLst>
                                            <p:cond delay="0"/>
                                          </p:stCondLst>
                                        </p:cTn>
                                        <p:tgtEl>
                                          <p:spTgt spid="28704"/>
                                        </p:tgtEl>
                                        <p:attrNameLst>
                                          <p:attrName>style.visibility</p:attrName>
                                        </p:attrNameLst>
                                      </p:cBhvr>
                                      <p:to>
                                        <p:strVal val="visible"/>
                                      </p:to>
                                    </p:set>
                                    <p:animEffect transition="in" filter="wipe(right)">
                                      <p:cBhvr>
                                        <p:cTn id="135" dur="500"/>
                                        <p:tgtEl>
                                          <p:spTgt spid="28704"/>
                                        </p:tgtEl>
                                      </p:cBhvr>
                                    </p:animEffect>
                                  </p:childTnLst>
                                </p:cTn>
                              </p:par>
                            </p:childTnLst>
                          </p:cTn>
                        </p:par>
                        <p:par>
                          <p:cTn id="136" fill="hold">
                            <p:stCondLst>
                              <p:cond delay="500"/>
                            </p:stCondLst>
                            <p:childTnLst>
                              <p:par>
                                <p:cTn id="137" presetID="22" presetClass="entr" presetSubtype="8" fill="hold" nodeType="afterEffect">
                                  <p:stCondLst>
                                    <p:cond delay="0"/>
                                  </p:stCondLst>
                                  <p:childTnLst>
                                    <p:set>
                                      <p:cBhvr>
                                        <p:cTn id="138" dur="1" fill="hold">
                                          <p:stCondLst>
                                            <p:cond delay="0"/>
                                          </p:stCondLst>
                                        </p:cTn>
                                        <p:tgtEl>
                                          <p:spTgt spid="28717"/>
                                        </p:tgtEl>
                                        <p:attrNameLst>
                                          <p:attrName>style.visibility</p:attrName>
                                        </p:attrNameLst>
                                      </p:cBhvr>
                                      <p:to>
                                        <p:strVal val="visible"/>
                                      </p:to>
                                    </p:set>
                                    <p:animEffect transition="in" filter="wipe(left)">
                                      <p:cBhvr>
                                        <p:cTn id="139" dur="500"/>
                                        <p:tgtEl>
                                          <p:spTgt spid="28717"/>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nodeType="clickEffect">
                                  <p:stCondLst>
                                    <p:cond delay="0"/>
                                  </p:stCondLst>
                                  <p:childTnLst>
                                    <p:set>
                                      <p:cBhvr>
                                        <p:cTn id="143" dur="1" fill="hold">
                                          <p:stCondLst>
                                            <p:cond delay="0"/>
                                          </p:stCondLst>
                                        </p:cTn>
                                        <p:tgtEl>
                                          <p:spTgt spid="14"/>
                                        </p:tgtEl>
                                        <p:attrNameLst>
                                          <p:attrName>style.visibility</p:attrName>
                                        </p:attrNameLst>
                                      </p:cBhvr>
                                      <p:to>
                                        <p:strVal val="visible"/>
                                      </p:to>
                                    </p:set>
                                    <p:animEffect transition="in" filter="wipe(left)">
                                      <p:cBhvr>
                                        <p:cTn id="144" dur="500"/>
                                        <p:tgtEl>
                                          <p:spTgt spid="14"/>
                                        </p:tgtEl>
                                      </p:cBhvr>
                                    </p:animEffect>
                                  </p:childTnLst>
                                </p:cTn>
                              </p:par>
                            </p:childTnLst>
                          </p:cTn>
                        </p:par>
                        <p:par>
                          <p:cTn id="145" fill="hold">
                            <p:stCondLst>
                              <p:cond delay="500"/>
                            </p:stCondLst>
                            <p:childTnLst>
                              <p:par>
                                <p:cTn id="146" presetID="22" presetClass="entr" presetSubtype="8" fill="hold" nodeType="afterEffect">
                                  <p:stCondLst>
                                    <p:cond delay="500"/>
                                  </p:stCondLst>
                                  <p:childTnLst>
                                    <p:set>
                                      <p:cBhvr>
                                        <p:cTn id="147" dur="1" fill="hold">
                                          <p:stCondLst>
                                            <p:cond delay="0"/>
                                          </p:stCondLst>
                                        </p:cTn>
                                        <p:tgtEl>
                                          <p:spTgt spid="3"/>
                                        </p:tgtEl>
                                        <p:attrNameLst>
                                          <p:attrName>style.visibility</p:attrName>
                                        </p:attrNameLst>
                                      </p:cBhvr>
                                      <p:to>
                                        <p:strVal val="visible"/>
                                      </p:to>
                                    </p:set>
                                    <p:animEffect transition="in" filter="wipe(left)">
                                      <p:cBhvr>
                                        <p:cTn id="148" dur="500"/>
                                        <p:tgtEl>
                                          <p:spTgt spid="3"/>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56"/>
                                        </p:tgtEl>
                                        <p:attrNameLst>
                                          <p:attrName>style.visibility</p:attrName>
                                        </p:attrNameLst>
                                      </p:cBhvr>
                                      <p:to>
                                        <p:strVal val="visible"/>
                                      </p:to>
                                    </p:set>
                                    <p:animEffect transition="in" filter="wipe(left)">
                                      <p:cBhvr>
                                        <p:cTn id="153" dur="500"/>
                                        <p:tgtEl>
                                          <p:spTgt spid="56"/>
                                        </p:tgtEl>
                                      </p:cBhvr>
                                    </p:animEffect>
                                  </p:childTnLst>
                                </p:cTn>
                              </p:par>
                            </p:childTnLst>
                          </p:cTn>
                        </p:par>
                        <p:par>
                          <p:cTn id="154" fill="hold">
                            <p:stCondLst>
                              <p:cond delay="500"/>
                            </p:stCondLst>
                            <p:childTnLst>
                              <p:par>
                                <p:cTn id="155" presetID="22" presetClass="entr" presetSubtype="8"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wipe(left)">
                                      <p:cBhvr>
                                        <p:cTn id="157" dur="500"/>
                                        <p:tgtEl>
                                          <p:spTgt spid="58"/>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wipe(left)">
                                      <p:cBhvr>
                                        <p:cTn id="162" dur="500"/>
                                        <p:tgtEl>
                                          <p:spTgt spid="55"/>
                                        </p:tgtEl>
                                      </p:cBhvr>
                                    </p:animEffect>
                                  </p:childTnLst>
                                </p:cTn>
                              </p:par>
                            </p:childTnLst>
                          </p:cTn>
                        </p:par>
                        <p:par>
                          <p:cTn id="163" fill="hold">
                            <p:stCondLst>
                              <p:cond delay="500"/>
                            </p:stCondLst>
                            <p:childTnLst>
                              <p:par>
                                <p:cTn id="164" presetID="22" presetClass="entr" presetSubtype="1" fill="hold" nodeType="afterEffect">
                                  <p:stCondLst>
                                    <p:cond delay="0"/>
                                  </p:stCondLst>
                                  <p:childTnLst>
                                    <p:set>
                                      <p:cBhvr>
                                        <p:cTn id="165" dur="1" fill="hold">
                                          <p:stCondLst>
                                            <p:cond delay="0"/>
                                          </p:stCondLst>
                                        </p:cTn>
                                        <p:tgtEl>
                                          <p:spTgt spid="18"/>
                                        </p:tgtEl>
                                        <p:attrNameLst>
                                          <p:attrName>style.visibility</p:attrName>
                                        </p:attrNameLst>
                                      </p:cBhvr>
                                      <p:to>
                                        <p:strVal val="visible"/>
                                      </p:to>
                                    </p:set>
                                    <p:animEffect transition="in" filter="wipe(up)">
                                      <p:cBhvr>
                                        <p:cTn id="166" dur="500"/>
                                        <p:tgtEl>
                                          <p:spTgt spid="18"/>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grpId="0" nodeType="clickEffect">
                                  <p:stCondLst>
                                    <p:cond delay="0"/>
                                  </p:stCondLst>
                                  <p:childTnLst>
                                    <p:set>
                                      <p:cBhvr>
                                        <p:cTn id="170" dur="1" fill="hold">
                                          <p:stCondLst>
                                            <p:cond delay="0"/>
                                          </p:stCondLst>
                                        </p:cTn>
                                        <p:tgtEl>
                                          <p:spTgt spid="57">
                                            <p:txEl>
                                              <p:pRg st="0" end="0"/>
                                            </p:txEl>
                                          </p:spTgt>
                                        </p:tgtEl>
                                        <p:attrNameLst>
                                          <p:attrName>style.visibility</p:attrName>
                                        </p:attrNameLst>
                                      </p:cBhvr>
                                      <p:to>
                                        <p:strVal val="visible"/>
                                      </p:to>
                                    </p:set>
                                    <p:animEffect transition="in" filter="wipe(left)">
                                      <p:cBhvr>
                                        <p:cTn id="171" dur="500"/>
                                        <p:tgtEl>
                                          <p:spTgt spid="57">
                                            <p:txEl>
                                              <p:pRg st="0" end="0"/>
                                            </p:txEl>
                                          </p:spTgt>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57">
                                            <p:txEl>
                                              <p:pRg st="1" end="1"/>
                                            </p:txEl>
                                          </p:spTgt>
                                        </p:tgtEl>
                                        <p:attrNameLst>
                                          <p:attrName>style.visibility</p:attrName>
                                        </p:attrNameLst>
                                      </p:cBhvr>
                                      <p:to>
                                        <p:strVal val="visible"/>
                                      </p:to>
                                    </p:set>
                                    <p:animEffect transition="in" filter="wipe(left)">
                                      <p:cBhvr>
                                        <p:cTn id="176" dur="500"/>
                                        <p:tgtEl>
                                          <p:spTgt spid="57">
                                            <p:txEl>
                                              <p:pRg st="1" end="1"/>
                                            </p:txEl>
                                          </p:spTgt>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8" fill="hold" grpId="0" nodeType="clickEffect">
                                  <p:stCondLst>
                                    <p:cond delay="0"/>
                                  </p:stCondLst>
                                  <p:childTnLst>
                                    <p:set>
                                      <p:cBhvr>
                                        <p:cTn id="180" dur="1" fill="hold">
                                          <p:stCondLst>
                                            <p:cond delay="0"/>
                                          </p:stCondLst>
                                        </p:cTn>
                                        <p:tgtEl>
                                          <p:spTgt spid="57">
                                            <p:txEl>
                                              <p:pRg st="2" end="2"/>
                                            </p:txEl>
                                          </p:spTgt>
                                        </p:tgtEl>
                                        <p:attrNameLst>
                                          <p:attrName>style.visibility</p:attrName>
                                        </p:attrNameLst>
                                      </p:cBhvr>
                                      <p:to>
                                        <p:strVal val="visible"/>
                                      </p:to>
                                    </p:set>
                                    <p:animEffect transition="in" filter="wipe(left)">
                                      <p:cBhvr>
                                        <p:cTn id="181" dur="500"/>
                                        <p:tgtEl>
                                          <p:spTgt spid="57">
                                            <p:txEl>
                                              <p:pRg st="2" end="2"/>
                                            </p:txEl>
                                          </p:spTgt>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8" fill="hold" grpId="0" nodeType="clickEffect">
                                  <p:stCondLst>
                                    <p:cond delay="0"/>
                                  </p:stCondLst>
                                  <p:childTnLst>
                                    <p:set>
                                      <p:cBhvr>
                                        <p:cTn id="185" dur="1" fill="hold">
                                          <p:stCondLst>
                                            <p:cond delay="0"/>
                                          </p:stCondLst>
                                        </p:cTn>
                                        <p:tgtEl>
                                          <p:spTgt spid="57">
                                            <p:txEl>
                                              <p:pRg st="3" end="3"/>
                                            </p:txEl>
                                          </p:spTgt>
                                        </p:tgtEl>
                                        <p:attrNameLst>
                                          <p:attrName>style.visibility</p:attrName>
                                        </p:attrNameLst>
                                      </p:cBhvr>
                                      <p:to>
                                        <p:strVal val="visible"/>
                                      </p:to>
                                    </p:set>
                                    <p:animEffect transition="in" filter="wipe(left)">
                                      <p:cBhvr>
                                        <p:cTn id="186" dur="500"/>
                                        <p:tgtEl>
                                          <p:spTgt spid="57">
                                            <p:txEl>
                                              <p:pRg st="3" end="3"/>
                                            </p:txEl>
                                          </p:spTgt>
                                        </p:tgtEl>
                                      </p:cBhvr>
                                    </p:animEffect>
                                  </p:childTnLst>
                                </p:cTn>
                              </p:par>
                            </p:childTnLst>
                          </p:cTn>
                        </p:par>
                        <p:par>
                          <p:cTn id="187" fill="hold">
                            <p:stCondLst>
                              <p:cond delay="500"/>
                            </p:stCondLst>
                            <p:childTnLst>
                              <p:par>
                                <p:cTn id="188" presetID="22" presetClass="entr" presetSubtype="8" fill="hold" nodeType="afterEffect">
                                  <p:stCondLst>
                                    <p:cond delay="0"/>
                                  </p:stCondLst>
                                  <p:childTnLst>
                                    <p:set>
                                      <p:cBhvr>
                                        <p:cTn id="189" dur="1" fill="hold">
                                          <p:stCondLst>
                                            <p:cond delay="0"/>
                                          </p:stCondLst>
                                        </p:cTn>
                                        <p:tgtEl>
                                          <p:spTgt spid="25"/>
                                        </p:tgtEl>
                                        <p:attrNameLst>
                                          <p:attrName>style.visibility</p:attrName>
                                        </p:attrNameLst>
                                      </p:cBhvr>
                                      <p:to>
                                        <p:strVal val="visible"/>
                                      </p:to>
                                    </p:set>
                                    <p:animEffect transition="in" filter="wipe(left)">
                                      <p:cBhvr>
                                        <p:cTn id="190" dur="500"/>
                                        <p:tgtEl>
                                          <p:spTgt spid="25"/>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8" fill="hold" grpId="0" nodeType="clickEffect">
                                  <p:stCondLst>
                                    <p:cond delay="0"/>
                                  </p:stCondLst>
                                  <p:childTnLst>
                                    <p:set>
                                      <p:cBhvr>
                                        <p:cTn id="194" dur="1" fill="hold">
                                          <p:stCondLst>
                                            <p:cond delay="0"/>
                                          </p:stCondLst>
                                        </p:cTn>
                                        <p:tgtEl>
                                          <p:spTgt spid="57">
                                            <p:txEl>
                                              <p:pRg st="4" end="4"/>
                                            </p:txEl>
                                          </p:spTgt>
                                        </p:tgtEl>
                                        <p:attrNameLst>
                                          <p:attrName>style.visibility</p:attrName>
                                        </p:attrNameLst>
                                      </p:cBhvr>
                                      <p:to>
                                        <p:strVal val="visible"/>
                                      </p:to>
                                    </p:set>
                                    <p:animEffect transition="in" filter="wipe(left)">
                                      <p:cBhvr>
                                        <p:cTn id="195" dur="500"/>
                                        <p:tgtEl>
                                          <p:spTgt spid="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02801" grpId="0"/>
      <p:bldP spid="28688" grpId="0" animBg="1"/>
      <p:bldP spid="28714" grpId="0" animBg="1"/>
      <p:bldP spid="48" grpId="0" animBg="1"/>
      <p:bldP spid="51" grpId="0"/>
      <p:bldP spid="52" grpId="0"/>
      <p:bldP spid="53" grpId="0"/>
      <p:bldP spid="28704" grpId="0" animBg="1"/>
      <p:bldP spid="28713" grpId="0" animBg="1"/>
      <p:bldP spid="55" grpId="0"/>
      <p:bldP spid="57" grpId="0" uiExpand="1" build="p"/>
      <p:bldP spid="56" grpId="0"/>
      <p:bldP spid="58" grpId="0"/>
      <p:bldP spid="6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4"/>
          <p:cNvSpPr>
            <a:spLocks/>
          </p:cNvSpPr>
          <p:nvPr/>
        </p:nvSpPr>
        <p:spPr bwMode="auto">
          <a:xfrm>
            <a:off x="5904756" y="784286"/>
            <a:ext cx="4799757" cy="2744232"/>
          </a:xfrm>
          <a:custGeom>
            <a:avLst/>
            <a:gdLst>
              <a:gd name="T0" fmla="*/ 2147483647 w 3180"/>
              <a:gd name="T1" fmla="*/ 2147483647 h 2435"/>
              <a:gd name="T2" fmla="*/ 2147483647 w 3180"/>
              <a:gd name="T3" fmla="*/ 2147483647 h 2435"/>
              <a:gd name="T4" fmla="*/ 2147483647 w 3180"/>
              <a:gd name="T5" fmla="*/ 2147483647 h 2435"/>
              <a:gd name="T6" fmla="*/ 2147483647 w 3180"/>
              <a:gd name="T7" fmla="*/ 2147483647 h 2435"/>
              <a:gd name="T8" fmla="*/ 2147483647 w 3180"/>
              <a:gd name="T9" fmla="*/ 2147483647 h 2435"/>
              <a:gd name="T10" fmla="*/ 2147483647 w 3180"/>
              <a:gd name="T11" fmla="*/ 2147483647 h 2435"/>
              <a:gd name="T12" fmla="*/ 2147483647 w 3180"/>
              <a:gd name="T13" fmla="*/ 2147483647 h 2435"/>
              <a:gd name="T14" fmla="*/ 2147483647 w 3180"/>
              <a:gd name="T15" fmla="*/ 2147483647 h 2435"/>
              <a:gd name="T16" fmla="*/ 2147483647 w 3180"/>
              <a:gd name="T17" fmla="*/ 2147483647 h 2435"/>
              <a:gd name="T18" fmla="*/ 2147483647 w 3180"/>
              <a:gd name="T19" fmla="*/ 2147483647 h 2435"/>
              <a:gd name="T20" fmla="*/ 2147483647 w 3180"/>
              <a:gd name="T21" fmla="*/ 2147483647 h 2435"/>
              <a:gd name="T22" fmla="*/ 2147483647 w 3180"/>
              <a:gd name="T23" fmla="*/ 2147483647 h 2435"/>
              <a:gd name="T24" fmla="*/ 2147483647 w 3180"/>
              <a:gd name="T25" fmla="*/ 2147483647 h 2435"/>
              <a:gd name="T26" fmla="*/ 2147483647 w 3180"/>
              <a:gd name="T27" fmla="*/ 2147483647 h 2435"/>
              <a:gd name="T28" fmla="*/ 2147483647 w 3180"/>
              <a:gd name="T29" fmla="*/ 2147483647 h 2435"/>
              <a:gd name="T30" fmla="*/ 2147483647 w 3180"/>
              <a:gd name="T31" fmla="*/ 2147483647 h 2435"/>
              <a:gd name="T32" fmla="*/ 2147483647 w 3180"/>
              <a:gd name="T33" fmla="*/ 2147483647 h 2435"/>
              <a:gd name="T34" fmla="*/ 2147483647 w 3180"/>
              <a:gd name="T35" fmla="*/ 2147483647 h 2435"/>
              <a:gd name="T36" fmla="*/ 2147483647 w 3180"/>
              <a:gd name="T37" fmla="*/ 2147483647 h 2435"/>
              <a:gd name="T38" fmla="*/ 2147483647 w 3180"/>
              <a:gd name="T39" fmla="*/ 2147483647 h 2435"/>
              <a:gd name="T40" fmla="*/ 2147483647 w 3180"/>
              <a:gd name="T41" fmla="*/ 2147483647 h 2435"/>
              <a:gd name="T42" fmla="*/ 2147483647 w 3180"/>
              <a:gd name="T43" fmla="*/ 2147483647 h 2435"/>
              <a:gd name="T44" fmla="*/ 2147483647 w 3180"/>
              <a:gd name="T45" fmla="*/ 2147483647 h 2435"/>
              <a:gd name="T46" fmla="*/ 2147483647 w 3180"/>
              <a:gd name="T47" fmla="*/ 2147483647 h 2435"/>
              <a:gd name="T48" fmla="*/ 2147483647 w 3180"/>
              <a:gd name="T49" fmla="*/ 2147483647 h 24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80"/>
              <a:gd name="T76" fmla="*/ 0 h 2435"/>
              <a:gd name="T77" fmla="*/ 3180 w 3180"/>
              <a:gd name="T78" fmla="*/ 2435 h 24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80" h="2435">
                <a:moveTo>
                  <a:pt x="1098" y="2306"/>
                </a:moveTo>
                <a:cubicBezTo>
                  <a:pt x="901" y="2246"/>
                  <a:pt x="1124" y="2330"/>
                  <a:pt x="915" y="2306"/>
                </a:cubicBezTo>
                <a:cubicBezTo>
                  <a:pt x="882" y="2297"/>
                  <a:pt x="747" y="2351"/>
                  <a:pt x="714" y="2343"/>
                </a:cubicBezTo>
                <a:cubicBezTo>
                  <a:pt x="690" y="2337"/>
                  <a:pt x="524" y="2275"/>
                  <a:pt x="503" y="2261"/>
                </a:cubicBezTo>
                <a:cubicBezTo>
                  <a:pt x="445" y="2222"/>
                  <a:pt x="256" y="2156"/>
                  <a:pt x="220" y="2105"/>
                </a:cubicBezTo>
                <a:cubicBezTo>
                  <a:pt x="181" y="2055"/>
                  <a:pt x="266" y="1933"/>
                  <a:pt x="238" y="1877"/>
                </a:cubicBezTo>
                <a:cubicBezTo>
                  <a:pt x="147" y="1698"/>
                  <a:pt x="321" y="1685"/>
                  <a:pt x="293" y="1493"/>
                </a:cubicBezTo>
                <a:cubicBezTo>
                  <a:pt x="303" y="1422"/>
                  <a:pt x="149" y="1189"/>
                  <a:pt x="156" y="1118"/>
                </a:cubicBezTo>
                <a:cubicBezTo>
                  <a:pt x="174" y="883"/>
                  <a:pt x="3" y="779"/>
                  <a:pt x="74" y="542"/>
                </a:cubicBezTo>
                <a:cubicBezTo>
                  <a:pt x="93" y="479"/>
                  <a:pt x="0" y="386"/>
                  <a:pt x="53" y="339"/>
                </a:cubicBezTo>
                <a:cubicBezTo>
                  <a:pt x="232" y="184"/>
                  <a:pt x="406" y="109"/>
                  <a:pt x="676" y="81"/>
                </a:cubicBezTo>
                <a:cubicBezTo>
                  <a:pt x="976" y="0"/>
                  <a:pt x="1168" y="14"/>
                  <a:pt x="1531" y="5"/>
                </a:cubicBezTo>
                <a:cubicBezTo>
                  <a:pt x="1892" y="27"/>
                  <a:pt x="1690" y="6"/>
                  <a:pt x="2136" y="81"/>
                </a:cubicBezTo>
                <a:cubicBezTo>
                  <a:pt x="2375" y="120"/>
                  <a:pt x="2608" y="116"/>
                  <a:pt x="2837" y="171"/>
                </a:cubicBezTo>
                <a:cubicBezTo>
                  <a:pt x="2874" y="298"/>
                  <a:pt x="2825" y="168"/>
                  <a:pt x="2914" y="293"/>
                </a:cubicBezTo>
                <a:cubicBezTo>
                  <a:pt x="2957" y="353"/>
                  <a:pt x="2998" y="427"/>
                  <a:pt x="3032" y="491"/>
                </a:cubicBezTo>
                <a:cubicBezTo>
                  <a:pt x="3056" y="616"/>
                  <a:pt x="3079" y="725"/>
                  <a:pt x="3089" y="855"/>
                </a:cubicBezTo>
                <a:cubicBezTo>
                  <a:pt x="3113" y="1168"/>
                  <a:pt x="3068" y="1051"/>
                  <a:pt x="3129" y="1190"/>
                </a:cubicBezTo>
                <a:cubicBezTo>
                  <a:pt x="3148" y="1380"/>
                  <a:pt x="3180" y="1581"/>
                  <a:pt x="3109" y="1767"/>
                </a:cubicBezTo>
                <a:cubicBezTo>
                  <a:pt x="3081" y="1839"/>
                  <a:pt x="3002" y="1882"/>
                  <a:pt x="2935" y="1934"/>
                </a:cubicBezTo>
                <a:cubicBezTo>
                  <a:pt x="2793" y="2047"/>
                  <a:pt x="2596" y="2252"/>
                  <a:pt x="2407" y="2298"/>
                </a:cubicBezTo>
                <a:cubicBezTo>
                  <a:pt x="2284" y="2366"/>
                  <a:pt x="2420" y="2302"/>
                  <a:pt x="2174" y="2360"/>
                </a:cubicBezTo>
                <a:cubicBezTo>
                  <a:pt x="1866" y="2435"/>
                  <a:pt x="1710" y="2325"/>
                  <a:pt x="1390" y="2334"/>
                </a:cubicBezTo>
                <a:cubicBezTo>
                  <a:pt x="1205" y="2348"/>
                  <a:pt x="1305" y="2280"/>
                  <a:pt x="1244" y="2297"/>
                </a:cubicBezTo>
                <a:cubicBezTo>
                  <a:pt x="1195" y="2292"/>
                  <a:pt x="1143" y="2277"/>
                  <a:pt x="1098" y="2306"/>
                </a:cubicBezTo>
                <a:close/>
              </a:path>
            </a:pathLst>
          </a:custGeom>
          <a:solidFill>
            <a:srgbClr val="CCFFFF"/>
          </a:solidFill>
          <a:ln>
            <a:noFill/>
          </a:ln>
          <a:extLst/>
        </p:spPr>
        <p:txBody>
          <a:bodyPr/>
          <a:lstStyle/>
          <a:p>
            <a:pPr eaLnBrk="0" hangingPunct="0"/>
            <a:endParaRPr lang="zh-TW" altLang="en-US"/>
          </a:p>
        </p:txBody>
      </p:sp>
      <p:graphicFrame>
        <p:nvGraphicFramePr>
          <p:cNvPr id="17" name="物件 16"/>
          <p:cNvGraphicFramePr>
            <a:graphicFrameLocks/>
          </p:cNvGraphicFramePr>
          <p:nvPr>
            <p:extLst>
              <p:ext uri="{D42A27DB-BD31-4B8C-83A1-F6EECF244321}">
                <p14:modId xmlns:p14="http://schemas.microsoft.com/office/powerpoint/2010/main" val="1973739419"/>
              </p:ext>
            </p:extLst>
          </p:nvPr>
        </p:nvGraphicFramePr>
        <p:xfrm>
          <a:off x="9713913" y="1196976"/>
          <a:ext cx="419100" cy="333375"/>
        </p:xfrm>
        <a:graphic>
          <a:graphicData uri="http://schemas.openxmlformats.org/presentationml/2006/ole">
            <mc:AlternateContent xmlns:mc="http://schemas.openxmlformats.org/markup-compatibility/2006">
              <mc:Choice xmlns:v="urn:schemas-microsoft-com:vml" Requires="v">
                <p:oleObj spid="_x0000_s1148987" name="方程式" r:id="rId4" imgW="139680" imgH="75960" progId="Equation.3">
                  <p:embed/>
                </p:oleObj>
              </mc:Choice>
              <mc:Fallback>
                <p:oleObj name="方程式" r:id="rId4" imgW="139680" imgH="75960" progId="Equation.3">
                  <p:embed/>
                  <p:pic>
                    <p:nvPicPr>
                      <p:cNvPr id="0" name=""/>
                      <p:cNvPicPr>
                        <a:picLocks noChangeArrowheads="1"/>
                      </p:cNvPicPr>
                      <p:nvPr/>
                    </p:nvPicPr>
                    <p:blipFill>
                      <a:blip r:embed="rId5"/>
                      <a:srcRect l="-25774" t="-47394" r="-25774" b="-47394"/>
                      <a:stretch>
                        <a:fillRect/>
                      </a:stretch>
                    </p:blipFill>
                    <p:spPr bwMode="auto">
                      <a:xfrm>
                        <a:off x="9713913" y="1196976"/>
                        <a:ext cx="419100" cy="333375"/>
                      </a:xfrm>
                      <a:prstGeom prst="rect">
                        <a:avLst/>
                      </a:prstGeom>
                      <a:solidFill>
                        <a:srgbClr val="FFFF00"/>
                      </a:solidFill>
                      <a:ln>
                        <a:noFill/>
                      </a:ln>
                    </p:spPr>
                  </p:pic>
                </p:oleObj>
              </mc:Fallback>
            </mc:AlternateContent>
          </a:graphicData>
        </a:graphic>
      </p:graphicFrame>
      <p:sp>
        <p:nvSpPr>
          <p:cNvPr id="24" name="手繪多邊形 23"/>
          <p:cNvSpPr/>
          <p:nvPr/>
        </p:nvSpPr>
        <p:spPr>
          <a:xfrm>
            <a:off x="10148282" y="3180002"/>
            <a:ext cx="852985" cy="470848"/>
          </a:xfrm>
          <a:custGeom>
            <a:avLst/>
            <a:gdLst>
              <a:gd name="connsiteX0" fmla="*/ 852985 w 852985"/>
              <a:gd name="connsiteY0" fmla="*/ 0 h 470848"/>
              <a:gd name="connsiteX1" fmla="*/ 163773 w 852985"/>
              <a:gd name="connsiteY1" fmla="*/ 34120 h 470848"/>
              <a:gd name="connsiteX2" fmla="*/ 0 w 852985"/>
              <a:gd name="connsiteY2" fmla="*/ 470848 h 470848"/>
              <a:gd name="connsiteX3" fmla="*/ 852985 w 852985"/>
              <a:gd name="connsiteY3" fmla="*/ 0 h 470848"/>
            </a:gdLst>
            <a:ahLst/>
            <a:cxnLst>
              <a:cxn ang="0">
                <a:pos x="connsiteX0" y="connsiteY0"/>
              </a:cxn>
              <a:cxn ang="0">
                <a:pos x="connsiteX1" y="connsiteY1"/>
              </a:cxn>
              <a:cxn ang="0">
                <a:pos x="connsiteX2" y="connsiteY2"/>
              </a:cxn>
              <a:cxn ang="0">
                <a:pos x="connsiteX3" y="connsiteY3"/>
              </a:cxn>
            </a:cxnLst>
            <a:rect l="l" t="t" r="r" b="b"/>
            <a:pathLst>
              <a:path w="852985" h="470848">
                <a:moveTo>
                  <a:pt x="852985" y="0"/>
                </a:moveTo>
                <a:lnTo>
                  <a:pt x="163773" y="34120"/>
                </a:lnTo>
                <a:lnTo>
                  <a:pt x="0" y="470848"/>
                </a:lnTo>
                <a:lnTo>
                  <a:pt x="852985" y="0"/>
                </a:lnTo>
                <a:close/>
              </a:path>
            </a:pathLst>
          </a:custGeom>
          <a:solidFill>
            <a:schemeClr val="bg2">
              <a:lumMod val="40000"/>
              <a:lumOff val="60000"/>
            </a:schemeClr>
          </a:solidFill>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29731" name="Oval 3"/>
          <p:cNvSpPr>
            <a:spLocks noChangeAspect="1" noChangeArrowheads="1"/>
          </p:cNvSpPr>
          <p:nvPr/>
        </p:nvSpPr>
        <p:spPr bwMode="auto">
          <a:xfrm>
            <a:off x="6768553" y="1300512"/>
            <a:ext cx="1800000" cy="1798528"/>
          </a:xfrm>
          <a:prstGeom prst="ellipse">
            <a:avLst/>
          </a:prstGeom>
          <a:solidFill>
            <a:srgbClr val="FFFF00"/>
          </a:solidFill>
          <a:ln w="9525">
            <a:solidFill>
              <a:schemeClr val="tx1"/>
            </a:solidFill>
            <a:round/>
            <a:headEnd/>
            <a:tailEnd/>
          </a:ln>
        </p:spPr>
        <p:txBody>
          <a:bodyPr wrap="none" anchor="ctr"/>
          <a:lstStyle/>
          <a:p>
            <a:pPr eaLnBrk="0" hangingPunct="0"/>
            <a:endParaRPr lang="zh-TW" altLang="en-US"/>
          </a:p>
        </p:txBody>
      </p:sp>
      <p:sp>
        <p:nvSpPr>
          <p:cNvPr id="23" name="手繪多邊形 22"/>
          <p:cNvSpPr>
            <a:spLocks noChangeAspect="1"/>
          </p:cNvSpPr>
          <p:nvPr/>
        </p:nvSpPr>
        <p:spPr>
          <a:xfrm>
            <a:off x="7684715" y="1314853"/>
            <a:ext cx="384545" cy="846000"/>
          </a:xfrm>
          <a:custGeom>
            <a:avLst/>
            <a:gdLst>
              <a:gd name="connsiteX0" fmla="*/ 354842 w 409433"/>
              <a:gd name="connsiteY0" fmla="*/ 0 h 900753"/>
              <a:gd name="connsiteX1" fmla="*/ 0 w 409433"/>
              <a:gd name="connsiteY1" fmla="*/ 900753 h 900753"/>
              <a:gd name="connsiteX2" fmla="*/ 409433 w 409433"/>
              <a:gd name="connsiteY2" fmla="*/ 716508 h 900753"/>
              <a:gd name="connsiteX3" fmla="*/ 354842 w 409433"/>
              <a:gd name="connsiteY3" fmla="*/ 0 h 900753"/>
            </a:gdLst>
            <a:ahLst/>
            <a:cxnLst>
              <a:cxn ang="0">
                <a:pos x="connsiteX0" y="connsiteY0"/>
              </a:cxn>
              <a:cxn ang="0">
                <a:pos x="connsiteX1" y="connsiteY1"/>
              </a:cxn>
              <a:cxn ang="0">
                <a:pos x="connsiteX2" y="connsiteY2"/>
              </a:cxn>
              <a:cxn ang="0">
                <a:pos x="connsiteX3" y="connsiteY3"/>
              </a:cxn>
            </a:cxnLst>
            <a:rect l="l" t="t" r="r" b="b"/>
            <a:pathLst>
              <a:path w="409433" h="900753">
                <a:moveTo>
                  <a:pt x="354842" y="0"/>
                </a:moveTo>
                <a:lnTo>
                  <a:pt x="0" y="900753"/>
                </a:lnTo>
                <a:lnTo>
                  <a:pt x="409433" y="716508"/>
                </a:lnTo>
                <a:lnTo>
                  <a:pt x="354842" y="0"/>
                </a:lnTo>
                <a:close/>
              </a:path>
            </a:pathLst>
          </a:custGeom>
          <a:solidFill>
            <a:schemeClr val="bg2">
              <a:lumMod val="40000"/>
              <a:lumOff val="60000"/>
            </a:schemeClr>
          </a:solidFill>
        </p:spPr>
        <p:txBody>
          <a:bodyPr vert="horz" wrap="square" lIns="91440" tIns="45720" rIns="91440" bIns="45720" numCol="1" rtlCol="0" anchor="t" anchorCtr="0" compatLnSpc="1">
            <a:prstTxWarp prst="textNoShape">
              <a:avLst/>
            </a:prstTxWarp>
          </a:bodyPr>
          <a:lstStyle/>
          <a:p>
            <a:pPr eaLnBrk="0" hangingPunct="0"/>
            <a:endParaRPr lang="zh-TW" altLang="en-US"/>
          </a:p>
        </p:txBody>
      </p:sp>
      <p:grpSp>
        <p:nvGrpSpPr>
          <p:cNvPr id="68" name="Group 36"/>
          <p:cNvGrpSpPr>
            <a:grpSpLocks/>
          </p:cNvGrpSpPr>
          <p:nvPr/>
        </p:nvGrpSpPr>
        <p:grpSpPr bwMode="auto">
          <a:xfrm>
            <a:off x="416904" y="3068962"/>
            <a:ext cx="5470533" cy="542925"/>
            <a:chOff x="6029" y="1444"/>
            <a:chExt cx="3446" cy="342"/>
          </a:xfrm>
        </p:grpSpPr>
        <p:sp>
          <p:nvSpPr>
            <p:cNvPr id="69" name="Text Box 15"/>
            <p:cNvSpPr txBox="1">
              <a:spLocks noChangeArrowheads="1"/>
            </p:cNvSpPr>
            <p:nvPr/>
          </p:nvSpPr>
          <p:spPr bwMode="auto">
            <a:xfrm>
              <a:off x="6029" y="1478"/>
              <a:ext cx="3446"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105000"/>
                </a:lnSpc>
                <a:buClr>
                  <a:schemeClr val="accent2"/>
                </a:buClr>
                <a:buSzPct val="120000"/>
                <a:buFont typeface="Wingdings" pitchFamily="2" charset="2"/>
                <a:buNone/>
              </a:pPr>
              <a:r>
                <a:rPr lang="en-US" altLang="zh-TW" dirty="0"/>
                <a:t>where image point     , is defined such that</a:t>
              </a:r>
              <a:endParaRPr lang="en-US" altLang="zh-TW" i="1" dirty="0"/>
            </a:p>
          </p:txBody>
        </p:sp>
        <p:graphicFrame>
          <p:nvGraphicFramePr>
            <p:cNvPr id="70" name="Object 16"/>
            <p:cNvGraphicFramePr>
              <a:graphicFrameLocks noChangeAspect="1"/>
            </p:cNvGraphicFramePr>
            <p:nvPr>
              <p:extLst>
                <p:ext uri="{D42A27DB-BD31-4B8C-83A1-F6EECF244321}">
                  <p14:modId xmlns:p14="http://schemas.microsoft.com/office/powerpoint/2010/main" val="2891100563"/>
                </p:ext>
              </p:extLst>
            </p:nvPr>
          </p:nvGraphicFramePr>
          <p:xfrm>
            <a:off x="7531" y="1444"/>
            <a:ext cx="252" cy="342"/>
          </p:xfrm>
          <a:graphic>
            <a:graphicData uri="http://schemas.openxmlformats.org/presentationml/2006/ole">
              <mc:AlternateContent xmlns:mc="http://schemas.openxmlformats.org/markup-compatibility/2006">
                <mc:Choice xmlns:v="urn:schemas-microsoft-com:vml" Requires="v">
                  <p:oleObj spid="_x0000_s1148988" name="Equation" r:id="rId6" imgW="177480" imgH="241200" progId="Equation.3">
                    <p:embed/>
                  </p:oleObj>
                </mc:Choice>
                <mc:Fallback>
                  <p:oleObj name="Equation" r:id="rId6" imgW="177480" imgH="24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1" y="1444"/>
                          <a:ext cx="252" cy="3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9714" name="Rectangle 6"/>
          <p:cNvSpPr>
            <a:spLocks noGrp="1" noChangeArrowheads="1"/>
          </p:cNvSpPr>
          <p:nvPr>
            <p:ph type="title"/>
          </p:nvPr>
        </p:nvSpPr>
        <p:spPr/>
        <p:txBody>
          <a:bodyPr/>
          <a:lstStyle/>
          <a:p>
            <a:r>
              <a:rPr lang="en-US" altLang="zh-TW" dirty="0"/>
              <a:t>3.3.3 Method of images – </a:t>
            </a:r>
            <a:r>
              <a:rPr lang="en-US" altLang="zh-TW" dirty="0">
                <a:solidFill>
                  <a:srgbClr val="0000CC"/>
                </a:solidFill>
              </a:rPr>
              <a:t>circle</a:t>
            </a:r>
          </a:p>
        </p:txBody>
      </p:sp>
      <p:graphicFrame>
        <p:nvGraphicFramePr>
          <p:cNvPr id="504839" name="Object 7"/>
          <p:cNvGraphicFramePr>
            <a:graphicFrameLocks noChangeAspect="1"/>
          </p:cNvGraphicFramePr>
          <p:nvPr>
            <p:extLst>
              <p:ext uri="{D42A27DB-BD31-4B8C-83A1-F6EECF244321}">
                <p14:modId xmlns:p14="http://schemas.microsoft.com/office/powerpoint/2010/main" val="2369237295"/>
              </p:ext>
            </p:extLst>
          </p:nvPr>
        </p:nvGraphicFramePr>
        <p:xfrm>
          <a:off x="329841" y="714771"/>
          <a:ext cx="4693248" cy="1066716"/>
        </p:xfrm>
        <a:graphic>
          <a:graphicData uri="http://schemas.openxmlformats.org/presentationml/2006/ole">
            <mc:AlternateContent xmlns:mc="http://schemas.openxmlformats.org/markup-compatibility/2006">
              <mc:Choice xmlns:v="urn:schemas-microsoft-com:vml" Requires="v">
                <p:oleObj spid="_x0000_s1148989" name="方程式" r:id="rId8" imgW="2234880" imgH="507960" progId="Equation.3">
                  <p:embed/>
                </p:oleObj>
              </mc:Choice>
              <mc:Fallback>
                <p:oleObj name="方程式" r:id="rId8" imgW="2234880" imgH="507960" progId="Equation.3">
                  <p:embed/>
                  <p:pic>
                    <p:nvPicPr>
                      <p:cNvPr id="0" name=""/>
                      <p:cNvPicPr>
                        <a:picLocks noChangeAspect="1" noChangeArrowheads="1"/>
                      </p:cNvPicPr>
                      <p:nvPr/>
                    </p:nvPicPr>
                    <p:blipFill>
                      <a:blip r:embed="rId9"/>
                      <a:srcRect r="-3061"/>
                      <a:stretch>
                        <a:fillRect/>
                      </a:stretch>
                    </p:blipFill>
                    <p:spPr bwMode="auto">
                      <a:xfrm>
                        <a:off x="329841" y="714771"/>
                        <a:ext cx="4693248" cy="1066716"/>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sp>
        <p:nvSpPr>
          <p:cNvPr id="29729" name="Line 11"/>
          <p:cNvSpPr>
            <a:spLocks noChangeAspect="1" noChangeShapeType="1"/>
          </p:cNvSpPr>
          <p:nvPr/>
        </p:nvSpPr>
        <p:spPr bwMode="auto">
          <a:xfrm flipV="1">
            <a:off x="8013652" y="1290547"/>
            <a:ext cx="1620000" cy="6455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9730" name="Line 12"/>
          <p:cNvSpPr>
            <a:spLocks noChangeAspect="1" noChangeShapeType="1"/>
          </p:cNvSpPr>
          <p:nvPr/>
        </p:nvSpPr>
        <p:spPr bwMode="auto">
          <a:xfrm>
            <a:off x="8019515" y="1376639"/>
            <a:ext cx="29974" cy="648000"/>
          </a:xfrm>
          <a:prstGeom prst="line">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9726" name="Text Box 15"/>
          <p:cNvSpPr txBox="1">
            <a:spLocks noChangeArrowheads="1"/>
          </p:cNvSpPr>
          <p:nvPr/>
        </p:nvSpPr>
        <p:spPr bwMode="auto">
          <a:xfrm>
            <a:off x="401397" y="1752274"/>
            <a:ext cx="2977097" cy="45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105000"/>
              </a:lnSpc>
              <a:buClr>
                <a:schemeClr val="accent2"/>
              </a:buClr>
              <a:buSzPct val="120000"/>
              <a:buFont typeface="Wingdings" pitchFamily="2" charset="2"/>
              <a:buNone/>
            </a:pPr>
            <a:r>
              <a:rPr lang="en-US" altLang="zh-TW" dirty="0"/>
              <a:t>By method of images, </a:t>
            </a:r>
            <a:endParaRPr lang="en-US" altLang="zh-TW" i="1" dirty="0"/>
          </a:p>
        </p:txBody>
      </p:sp>
      <p:graphicFrame>
        <p:nvGraphicFramePr>
          <p:cNvPr id="504849" name="Object 17"/>
          <p:cNvGraphicFramePr>
            <a:graphicFrameLocks noChangeAspect="1"/>
          </p:cNvGraphicFramePr>
          <p:nvPr>
            <p:extLst>
              <p:ext uri="{D42A27DB-BD31-4B8C-83A1-F6EECF244321}">
                <p14:modId xmlns:p14="http://schemas.microsoft.com/office/powerpoint/2010/main" val="2039801275"/>
              </p:ext>
            </p:extLst>
          </p:nvPr>
        </p:nvGraphicFramePr>
        <p:xfrm>
          <a:off x="764123" y="3551945"/>
          <a:ext cx="2213568" cy="506520"/>
        </p:xfrm>
        <a:graphic>
          <a:graphicData uri="http://schemas.openxmlformats.org/presentationml/2006/ole">
            <mc:AlternateContent xmlns:mc="http://schemas.openxmlformats.org/markup-compatibility/2006">
              <mc:Choice xmlns:v="urn:schemas-microsoft-com:vml" Requires="v">
                <p:oleObj spid="_x0000_s1148990" name="Equation" r:id="rId10" imgW="1054080" imgH="241200" progId="Equation.3">
                  <p:embed/>
                </p:oleObj>
              </mc:Choice>
              <mc:Fallback>
                <p:oleObj name="Equation" r:id="rId10" imgW="1054080" imgH="241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4123" y="3551945"/>
                        <a:ext cx="2213568" cy="5065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4850" name="Object 18"/>
          <p:cNvGraphicFramePr>
            <a:graphicFrameLocks noChangeAspect="1"/>
          </p:cNvGraphicFramePr>
          <p:nvPr>
            <p:extLst>
              <p:ext uri="{D42A27DB-BD31-4B8C-83A1-F6EECF244321}">
                <p14:modId xmlns:p14="http://schemas.microsoft.com/office/powerpoint/2010/main" val="3471877064"/>
              </p:ext>
            </p:extLst>
          </p:nvPr>
        </p:nvGraphicFramePr>
        <p:xfrm>
          <a:off x="3723433" y="3500481"/>
          <a:ext cx="1626156" cy="586656"/>
        </p:xfrm>
        <a:graphic>
          <a:graphicData uri="http://schemas.openxmlformats.org/presentationml/2006/ole">
            <mc:AlternateContent xmlns:mc="http://schemas.openxmlformats.org/markup-compatibility/2006">
              <mc:Choice xmlns:v="urn:schemas-microsoft-com:vml" Requires="v">
                <p:oleObj spid="_x0000_s1148991" name="Equation" r:id="rId12" imgW="774360" imgH="279360" progId="Equation.3">
                  <p:embed/>
                </p:oleObj>
              </mc:Choice>
              <mc:Fallback>
                <p:oleObj name="Equation" r:id="rId12" imgW="774360" imgH="27936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23433" y="3500481"/>
                        <a:ext cx="1626156" cy="5866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25" name="Line 21"/>
          <p:cNvSpPr>
            <a:spLocks noChangeAspect="1" noChangeShapeType="1"/>
          </p:cNvSpPr>
          <p:nvPr/>
        </p:nvSpPr>
        <p:spPr bwMode="auto">
          <a:xfrm flipV="1">
            <a:off x="7679308" y="1296392"/>
            <a:ext cx="1989138" cy="88265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32" name="群組 31"/>
          <p:cNvGrpSpPr/>
          <p:nvPr/>
        </p:nvGrpSpPr>
        <p:grpSpPr>
          <a:xfrm>
            <a:off x="7591238" y="2145556"/>
            <a:ext cx="278784" cy="369397"/>
            <a:chOff x="6494699" y="2401085"/>
            <a:chExt cx="278784" cy="369397"/>
          </a:xfrm>
        </p:grpSpPr>
        <p:graphicFrame>
          <p:nvGraphicFramePr>
            <p:cNvPr id="29706" name="Object 25"/>
            <p:cNvGraphicFramePr>
              <a:graphicFrameLocks noChangeAspect="1"/>
            </p:cNvGraphicFramePr>
            <p:nvPr>
              <p:extLst>
                <p:ext uri="{D42A27DB-BD31-4B8C-83A1-F6EECF244321}">
                  <p14:modId xmlns:p14="http://schemas.microsoft.com/office/powerpoint/2010/main" val="574256962"/>
                </p:ext>
              </p:extLst>
            </p:nvPr>
          </p:nvGraphicFramePr>
          <p:xfrm>
            <a:off x="6494699" y="2463186"/>
            <a:ext cx="278784" cy="307296"/>
          </p:xfrm>
          <a:graphic>
            <a:graphicData uri="http://schemas.openxmlformats.org/presentationml/2006/ole">
              <mc:AlternateContent xmlns:mc="http://schemas.openxmlformats.org/markup-compatibility/2006">
                <mc:Choice xmlns:v="urn:schemas-microsoft-com:vml" Requires="v">
                  <p:oleObj spid="_x0000_s1148992" name="Equation" r:id="rId14" imgW="126720" imgH="139680" progId="Equation.3">
                    <p:embed/>
                  </p:oleObj>
                </mc:Choice>
                <mc:Fallback>
                  <p:oleObj name="Equation" r:id="rId14" imgW="126720" imgH="1396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94699" y="2463186"/>
                          <a:ext cx="278784" cy="3072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21" name="AutoShape 26"/>
            <p:cNvSpPr>
              <a:spLocks noChangeAspect="1" noChangeArrowheads="1"/>
            </p:cNvSpPr>
            <p:nvPr/>
          </p:nvSpPr>
          <p:spPr bwMode="auto">
            <a:xfrm>
              <a:off x="6526785" y="2401085"/>
              <a:ext cx="107950" cy="107950"/>
            </a:xfrm>
            <a:prstGeom prst="octagon">
              <a:avLst>
                <a:gd name="adj" fmla="val 29287"/>
              </a:avLst>
            </a:prstGeom>
            <a:solidFill>
              <a:schemeClr val="tx1"/>
            </a:solidFill>
            <a:ln w="9525">
              <a:solidFill>
                <a:schemeClr val="tx1"/>
              </a:solidFill>
              <a:miter lim="800000"/>
              <a:headEnd/>
              <a:tailEnd/>
            </a:ln>
          </p:spPr>
          <p:txBody>
            <a:bodyPr wrap="none" anchor="ctr"/>
            <a:lstStyle/>
            <a:p>
              <a:pPr eaLnBrk="0" hangingPunct="0"/>
              <a:endParaRPr lang="zh-TW" altLang="en-US"/>
            </a:p>
          </p:txBody>
        </p:sp>
      </p:grpSp>
      <p:graphicFrame>
        <p:nvGraphicFramePr>
          <p:cNvPr id="29707" name="Object 28"/>
          <p:cNvGraphicFramePr>
            <a:graphicFrameLocks noChangeAspect="1"/>
          </p:cNvGraphicFramePr>
          <p:nvPr>
            <p:extLst>
              <p:ext uri="{D42A27DB-BD31-4B8C-83A1-F6EECF244321}">
                <p14:modId xmlns:p14="http://schemas.microsoft.com/office/powerpoint/2010/main" val="2133527530"/>
              </p:ext>
            </p:extLst>
          </p:nvPr>
        </p:nvGraphicFramePr>
        <p:xfrm>
          <a:off x="7088638" y="2310284"/>
          <a:ext cx="278784" cy="307296"/>
        </p:xfrm>
        <a:graphic>
          <a:graphicData uri="http://schemas.openxmlformats.org/presentationml/2006/ole">
            <mc:AlternateContent xmlns:mc="http://schemas.openxmlformats.org/markup-compatibility/2006">
              <mc:Choice xmlns:v="urn:schemas-microsoft-com:vml" Requires="v">
                <p:oleObj spid="_x0000_s1148993" name="Equation" r:id="rId16" imgW="126720" imgH="139680" progId="Equation.3">
                  <p:embed/>
                </p:oleObj>
              </mc:Choice>
              <mc:Fallback>
                <p:oleObj name="Equation" r:id="rId16" imgW="126720" imgH="1396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88638" y="2310284"/>
                        <a:ext cx="278784" cy="3072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4861" name="Object 29"/>
          <p:cNvGraphicFramePr>
            <a:graphicFrameLocks noChangeAspect="1"/>
          </p:cNvGraphicFramePr>
          <p:nvPr>
            <p:extLst>
              <p:ext uri="{D42A27DB-BD31-4B8C-83A1-F6EECF244321}">
                <p14:modId xmlns:p14="http://schemas.microsoft.com/office/powerpoint/2010/main" val="311810063"/>
              </p:ext>
            </p:extLst>
          </p:nvPr>
        </p:nvGraphicFramePr>
        <p:xfrm>
          <a:off x="6673663" y="4637727"/>
          <a:ext cx="2336400" cy="1015920"/>
        </p:xfrm>
        <a:graphic>
          <a:graphicData uri="http://schemas.openxmlformats.org/presentationml/2006/ole">
            <mc:AlternateContent xmlns:mc="http://schemas.openxmlformats.org/markup-compatibility/2006">
              <mc:Choice xmlns:v="urn:schemas-microsoft-com:vml" Requires="v">
                <p:oleObj spid="_x0000_s1148994" name="方程式" r:id="rId18" imgW="1168200" imgH="507960" progId="Equation.3">
                  <p:embed/>
                </p:oleObj>
              </mc:Choice>
              <mc:Fallback>
                <p:oleObj name="方程式" r:id="rId18" imgW="1168200" imgH="50796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73663" y="4637727"/>
                        <a:ext cx="2336400" cy="1015920"/>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aphicFrame>
        <p:nvGraphicFramePr>
          <p:cNvPr id="504863" name="Object 31"/>
          <p:cNvGraphicFramePr>
            <a:graphicFrameLocks noChangeAspect="1"/>
          </p:cNvGraphicFramePr>
          <p:nvPr>
            <p:extLst>
              <p:ext uri="{D42A27DB-BD31-4B8C-83A1-F6EECF244321}">
                <p14:modId xmlns:p14="http://schemas.microsoft.com/office/powerpoint/2010/main" val="2436889725"/>
              </p:ext>
            </p:extLst>
          </p:nvPr>
        </p:nvGraphicFramePr>
        <p:xfrm>
          <a:off x="863796" y="5675048"/>
          <a:ext cx="2234880" cy="1066320"/>
        </p:xfrm>
        <a:graphic>
          <a:graphicData uri="http://schemas.openxmlformats.org/presentationml/2006/ole">
            <mc:AlternateContent xmlns:mc="http://schemas.openxmlformats.org/markup-compatibility/2006">
              <mc:Choice xmlns:v="urn:schemas-microsoft-com:vml" Requires="v">
                <p:oleObj spid="_x0000_s1148995" name="Equation" r:id="rId20" imgW="1117440" imgH="533160" progId="Equation.3">
                  <p:embed/>
                </p:oleObj>
              </mc:Choice>
              <mc:Fallback>
                <p:oleObj name="Equation" r:id="rId20" imgW="1117440" imgH="53316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r="-3221"/>
                      <a:stretch>
                        <a:fillRect/>
                      </a:stretch>
                    </p:blipFill>
                    <p:spPr bwMode="auto">
                      <a:xfrm>
                        <a:off x="863796" y="5675048"/>
                        <a:ext cx="2234880" cy="1066320"/>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sp>
        <p:nvSpPr>
          <p:cNvPr id="504865" name="Text Box 33"/>
          <p:cNvSpPr txBox="1">
            <a:spLocks noChangeArrowheads="1"/>
          </p:cNvSpPr>
          <p:nvPr/>
        </p:nvSpPr>
        <p:spPr bwMode="auto">
          <a:xfrm>
            <a:off x="65636" y="4885896"/>
            <a:ext cx="1088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t>from BC</a:t>
            </a:r>
            <a:endParaRPr lang="en-US" altLang="zh-TW" sz="2000" i="1" dirty="0"/>
          </a:p>
        </p:txBody>
      </p:sp>
      <p:graphicFrame>
        <p:nvGraphicFramePr>
          <p:cNvPr id="504866" name="Object 34"/>
          <p:cNvGraphicFramePr>
            <a:graphicFrameLocks noChangeAspect="1"/>
          </p:cNvGraphicFramePr>
          <p:nvPr>
            <p:extLst>
              <p:ext uri="{D42A27DB-BD31-4B8C-83A1-F6EECF244321}">
                <p14:modId xmlns:p14="http://schemas.microsoft.com/office/powerpoint/2010/main" val="3702406571"/>
              </p:ext>
            </p:extLst>
          </p:nvPr>
        </p:nvGraphicFramePr>
        <p:xfrm>
          <a:off x="1203831" y="4878826"/>
          <a:ext cx="4555674" cy="806634"/>
        </p:xfrm>
        <a:graphic>
          <a:graphicData uri="http://schemas.openxmlformats.org/presentationml/2006/ole">
            <mc:AlternateContent xmlns:mc="http://schemas.openxmlformats.org/markup-compatibility/2006">
              <mc:Choice xmlns:v="urn:schemas-microsoft-com:vml" Requires="v">
                <p:oleObj spid="_x0000_s1148996" name="Equation" r:id="rId22" imgW="2222280" imgH="393480" progId="Equation.3">
                  <p:embed/>
                </p:oleObj>
              </mc:Choice>
              <mc:Fallback>
                <p:oleObj name="Equation" r:id="rId22" imgW="2222280" imgH="39348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r="-3065"/>
                      <a:stretch>
                        <a:fillRect/>
                      </a:stretch>
                    </p:blipFill>
                    <p:spPr bwMode="auto">
                      <a:xfrm>
                        <a:off x="1203831" y="4878826"/>
                        <a:ext cx="4555674" cy="806634"/>
                      </a:xfrm>
                      <a:prstGeom prst="rect">
                        <a:avLst/>
                      </a:prstGeom>
                      <a:solidFill>
                        <a:srgbClr val="FFCCFF"/>
                      </a:solidFill>
                    </p:spPr>
                  </p:pic>
                </p:oleObj>
              </mc:Fallback>
            </mc:AlternateContent>
          </a:graphicData>
        </a:graphic>
      </p:graphicFrame>
      <p:graphicFrame>
        <p:nvGraphicFramePr>
          <p:cNvPr id="504867" name="Object 35"/>
          <p:cNvGraphicFramePr>
            <a:graphicFrameLocks noChangeAspect="1"/>
          </p:cNvGraphicFramePr>
          <p:nvPr>
            <p:extLst>
              <p:ext uri="{D42A27DB-BD31-4B8C-83A1-F6EECF244321}">
                <p14:modId xmlns:p14="http://schemas.microsoft.com/office/powerpoint/2010/main" val="382470303"/>
              </p:ext>
            </p:extLst>
          </p:nvPr>
        </p:nvGraphicFramePr>
        <p:xfrm>
          <a:off x="6816080" y="5607316"/>
          <a:ext cx="1676400" cy="939800"/>
        </p:xfrm>
        <a:graphic>
          <a:graphicData uri="http://schemas.openxmlformats.org/presentationml/2006/ole">
            <mc:AlternateContent xmlns:mc="http://schemas.openxmlformats.org/markup-compatibility/2006">
              <mc:Choice xmlns:v="urn:schemas-microsoft-com:vml" Requires="v">
                <p:oleObj spid="_x0000_s1148997" name="Equation" r:id="rId24" imgW="838080" imgH="469800" progId="Equation.DSMT4">
                  <p:embed/>
                </p:oleObj>
              </mc:Choice>
              <mc:Fallback>
                <p:oleObj name="Equation" r:id="rId24" imgW="838080" imgH="469800" progId="Equation.DSMT4">
                  <p:embed/>
                  <p:pic>
                    <p:nvPicPr>
                      <p:cNvPr id="0" name=""/>
                      <p:cNvPicPr>
                        <a:picLocks noChangeAspect="1" noChangeArrowheads="1"/>
                      </p:cNvPicPr>
                      <p:nvPr/>
                    </p:nvPicPr>
                    <p:blipFill>
                      <a:blip r:embed="rId25"/>
                      <a:srcRect r="-2933"/>
                      <a:stretch>
                        <a:fillRect/>
                      </a:stretch>
                    </p:blipFill>
                    <p:spPr bwMode="auto">
                      <a:xfrm>
                        <a:off x="6816080" y="5607316"/>
                        <a:ext cx="1676400" cy="939800"/>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sp>
        <p:nvSpPr>
          <p:cNvPr id="504869" name="AutoShape 37"/>
          <p:cNvSpPr>
            <a:spLocks noChangeArrowheads="1"/>
          </p:cNvSpPr>
          <p:nvPr/>
        </p:nvSpPr>
        <p:spPr bwMode="auto">
          <a:xfrm>
            <a:off x="543082" y="6107212"/>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29746" name="Arc 50"/>
          <p:cNvSpPr>
            <a:spLocks/>
          </p:cNvSpPr>
          <p:nvPr/>
        </p:nvSpPr>
        <p:spPr bwMode="auto">
          <a:xfrm>
            <a:off x="7792384" y="1934418"/>
            <a:ext cx="71438" cy="1444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49" name="Line 53"/>
          <p:cNvSpPr>
            <a:spLocks noChangeShapeType="1"/>
          </p:cNvSpPr>
          <p:nvPr/>
        </p:nvSpPr>
        <p:spPr bwMode="auto">
          <a:xfrm flipV="1">
            <a:off x="7656728" y="1394706"/>
            <a:ext cx="344834" cy="805793"/>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29752" name="Group 56"/>
          <p:cNvGrpSpPr>
            <a:grpSpLocks noChangeAspect="1"/>
          </p:cNvGrpSpPr>
          <p:nvPr/>
        </p:nvGrpSpPr>
        <p:grpSpPr bwMode="auto">
          <a:xfrm>
            <a:off x="8756203" y="2084412"/>
            <a:ext cx="2052000" cy="929472"/>
            <a:chOff x="4769" y="1534"/>
            <a:chExt cx="1318" cy="597"/>
          </a:xfrm>
        </p:grpSpPr>
        <p:grpSp>
          <p:nvGrpSpPr>
            <p:cNvPr id="29748" name="Group 52"/>
            <p:cNvGrpSpPr>
              <a:grpSpLocks/>
            </p:cNvGrpSpPr>
            <p:nvPr/>
          </p:nvGrpSpPr>
          <p:grpSpPr bwMode="auto">
            <a:xfrm>
              <a:off x="4771" y="1534"/>
              <a:ext cx="1316" cy="594"/>
              <a:chOff x="4771" y="1616"/>
              <a:chExt cx="1316" cy="594"/>
            </a:xfrm>
          </p:grpSpPr>
          <p:grpSp>
            <p:nvGrpSpPr>
              <p:cNvPr id="29743" name="Group 47"/>
              <p:cNvGrpSpPr>
                <a:grpSpLocks/>
              </p:cNvGrpSpPr>
              <p:nvPr/>
            </p:nvGrpSpPr>
            <p:grpSpPr bwMode="auto">
              <a:xfrm>
                <a:off x="4771" y="1616"/>
                <a:ext cx="1316" cy="594"/>
                <a:chOff x="4934" y="1251"/>
                <a:chExt cx="1316" cy="594"/>
              </a:xfrm>
            </p:grpSpPr>
            <p:sp>
              <p:nvSpPr>
                <p:cNvPr id="29735" name="Freeform 39"/>
                <p:cNvSpPr>
                  <a:spLocks/>
                </p:cNvSpPr>
                <p:nvPr/>
              </p:nvSpPr>
              <p:spPr bwMode="auto">
                <a:xfrm>
                  <a:off x="4934" y="1253"/>
                  <a:ext cx="1316" cy="590"/>
                </a:xfrm>
                <a:custGeom>
                  <a:avLst/>
                  <a:gdLst>
                    <a:gd name="T0" fmla="*/ 0 w 1316"/>
                    <a:gd name="T1" fmla="*/ 590 h 590"/>
                    <a:gd name="T2" fmla="*/ 227 w 1316"/>
                    <a:gd name="T3" fmla="*/ 46 h 590"/>
                    <a:gd name="T4" fmla="*/ 1316 w 1316"/>
                    <a:gd name="T5" fmla="*/ 0 h 590"/>
                    <a:gd name="T6" fmla="*/ 0 w 1316"/>
                    <a:gd name="T7" fmla="*/ 590 h 590"/>
                  </a:gdLst>
                  <a:ahLst/>
                  <a:cxnLst>
                    <a:cxn ang="0">
                      <a:pos x="T0" y="T1"/>
                    </a:cxn>
                    <a:cxn ang="0">
                      <a:pos x="T2" y="T3"/>
                    </a:cxn>
                    <a:cxn ang="0">
                      <a:pos x="T4" y="T5"/>
                    </a:cxn>
                    <a:cxn ang="0">
                      <a:pos x="T6" y="T7"/>
                    </a:cxn>
                  </a:cxnLst>
                  <a:rect l="0" t="0" r="r" b="b"/>
                  <a:pathLst>
                    <a:path w="1316" h="590">
                      <a:moveTo>
                        <a:pt x="0" y="590"/>
                      </a:moveTo>
                      <a:lnTo>
                        <a:pt x="227" y="46"/>
                      </a:lnTo>
                      <a:lnTo>
                        <a:pt x="1316" y="0"/>
                      </a:lnTo>
                      <a:lnTo>
                        <a:pt x="0" y="590"/>
                      </a:lnTo>
                      <a:close/>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9740" name="Line 44"/>
                <p:cNvSpPr>
                  <a:spLocks noChangeShapeType="1"/>
                </p:cNvSpPr>
                <p:nvPr/>
              </p:nvSpPr>
              <p:spPr bwMode="auto">
                <a:xfrm flipV="1">
                  <a:off x="4937" y="1251"/>
                  <a:ext cx="1303" cy="594"/>
                </a:xfrm>
                <a:prstGeom prst="line">
                  <a:avLst/>
                </a:prstGeom>
                <a:noFill/>
                <a:ln w="381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29744" name="Arc 48"/>
              <p:cNvSpPr>
                <a:spLocks/>
              </p:cNvSpPr>
              <p:nvPr/>
            </p:nvSpPr>
            <p:spPr bwMode="auto">
              <a:xfrm>
                <a:off x="4844" y="2069"/>
                <a:ext cx="45" cy="9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9750" name="Line 54"/>
            <p:cNvSpPr>
              <a:spLocks noChangeShapeType="1"/>
            </p:cNvSpPr>
            <p:nvPr/>
          </p:nvSpPr>
          <p:spPr bwMode="auto">
            <a:xfrm flipV="1">
              <a:off x="4769" y="1567"/>
              <a:ext cx="232" cy="564"/>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29753" name="Group 57"/>
          <p:cNvGrpSpPr>
            <a:grpSpLocks noChangeAspect="1"/>
          </p:cNvGrpSpPr>
          <p:nvPr/>
        </p:nvGrpSpPr>
        <p:grpSpPr bwMode="auto">
          <a:xfrm rot="15820879" flipV="1">
            <a:off x="10360520" y="2975603"/>
            <a:ext cx="396000" cy="869044"/>
            <a:chOff x="5450" y="1797"/>
            <a:chExt cx="257" cy="564"/>
          </a:xfrm>
        </p:grpSpPr>
        <p:grpSp>
          <p:nvGrpSpPr>
            <p:cNvPr id="29747" name="Group 51"/>
            <p:cNvGrpSpPr>
              <a:grpSpLocks/>
            </p:cNvGrpSpPr>
            <p:nvPr/>
          </p:nvGrpSpPr>
          <p:grpSpPr bwMode="auto">
            <a:xfrm>
              <a:off x="5450" y="1801"/>
              <a:ext cx="257" cy="558"/>
              <a:chOff x="5450" y="1883"/>
              <a:chExt cx="257" cy="558"/>
            </a:xfrm>
          </p:grpSpPr>
          <p:grpSp>
            <p:nvGrpSpPr>
              <p:cNvPr id="29742" name="Group 46"/>
              <p:cNvGrpSpPr>
                <a:grpSpLocks/>
              </p:cNvGrpSpPr>
              <p:nvPr/>
            </p:nvGrpSpPr>
            <p:grpSpPr bwMode="auto">
              <a:xfrm>
                <a:off x="5450" y="1883"/>
                <a:ext cx="257" cy="558"/>
                <a:chOff x="5239" y="1687"/>
                <a:chExt cx="257" cy="558"/>
              </a:xfrm>
            </p:grpSpPr>
            <p:sp>
              <p:nvSpPr>
                <p:cNvPr id="29738" name="Freeform 42"/>
                <p:cNvSpPr>
                  <a:spLocks/>
                </p:cNvSpPr>
                <p:nvPr/>
              </p:nvSpPr>
              <p:spPr bwMode="auto">
                <a:xfrm>
                  <a:off x="5239" y="1687"/>
                  <a:ext cx="257" cy="558"/>
                </a:xfrm>
                <a:custGeom>
                  <a:avLst/>
                  <a:gdLst>
                    <a:gd name="T0" fmla="*/ 0 w 257"/>
                    <a:gd name="T1" fmla="*/ 558 h 558"/>
                    <a:gd name="T2" fmla="*/ 236 w 257"/>
                    <a:gd name="T3" fmla="*/ 0 h 558"/>
                    <a:gd name="T4" fmla="*/ 257 w 257"/>
                    <a:gd name="T5" fmla="*/ 438 h 558"/>
                    <a:gd name="T6" fmla="*/ 0 w 257"/>
                    <a:gd name="T7" fmla="*/ 558 h 558"/>
                  </a:gdLst>
                  <a:ahLst/>
                  <a:cxnLst>
                    <a:cxn ang="0">
                      <a:pos x="T0" y="T1"/>
                    </a:cxn>
                    <a:cxn ang="0">
                      <a:pos x="T2" y="T3"/>
                    </a:cxn>
                    <a:cxn ang="0">
                      <a:pos x="T4" y="T5"/>
                    </a:cxn>
                    <a:cxn ang="0">
                      <a:pos x="T6" y="T7"/>
                    </a:cxn>
                  </a:cxnLst>
                  <a:rect l="0" t="0" r="r" b="b"/>
                  <a:pathLst>
                    <a:path w="257" h="558">
                      <a:moveTo>
                        <a:pt x="0" y="558"/>
                      </a:moveTo>
                      <a:lnTo>
                        <a:pt x="236" y="0"/>
                      </a:lnTo>
                      <a:lnTo>
                        <a:pt x="257" y="438"/>
                      </a:lnTo>
                      <a:lnTo>
                        <a:pt x="0" y="558"/>
                      </a:lnTo>
                      <a:close/>
                    </a:path>
                  </a:pathLst>
                </a:custGeom>
                <a:noFill/>
                <a:ln w="38100" cmpd="sng">
                  <a:solidFill>
                    <a:schemeClr val="tx1"/>
                  </a:solidFill>
                  <a:prstDash val="sys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9741" name="Line 45"/>
                <p:cNvSpPr>
                  <a:spLocks noChangeShapeType="1"/>
                </p:cNvSpPr>
                <p:nvPr/>
              </p:nvSpPr>
              <p:spPr bwMode="auto">
                <a:xfrm flipV="1">
                  <a:off x="5242" y="2126"/>
                  <a:ext cx="254" cy="116"/>
                </a:xfrm>
                <a:prstGeom prst="line">
                  <a:avLst/>
                </a:prstGeom>
                <a:noFill/>
                <a:ln w="381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29745" name="Arc 49"/>
              <p:cNvSpPr>
                <a:spLocks/>
              </p:cNvSpPr>
              <p:nvPr/>
            </p:nvSpPr>
            <p:spPr bwMode="auto">
              <a:xfrm>
                <a:off x="5524" y="2296"/>
                <a:ext cx="45" cy="9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9751" name="Line 55"/>
            <p:cNvSpPr>
              <a:spLocks noChangeShapeType="1"/>
            </p:cNvSpPr>
            <p:nvPr/>
          </p:nvSpPr>
          <p:spPr bwMode="auto">
            <a:xfrm flipV="1">
              <a:off x="5452" y="1797"/>
              <a:ext cx="232" cy="564"/>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aphicFrame>
        <p:nvGraphicFramePr>
          <p:cNvPr id="4" name="Object 29"/>
          <p:cNvGraphicFramePr>
            <a:graphicFrameLocks noChangeAspect="1"/>
          </p:cNvGraphicFramePr>
          <p:nvPr>
            <p:extLst>
              <p:ext uri="{D42A27DB-BD31-4B8C-83A1-F6EECF244321}">
                <p14:modId xmlns:p14="http://schemas.microsoft.com/office/powerpoint/2010/main" val="3658128308"/>
              </p:ext>
            </p:extLst>
          </p:nvPr>
        </p:nvGraphicFramePr>
        <p:xfrm>
          <a:off x="2398345" y="4124781"/>
          <a:ext cx="1778000" cy="558800"/>
        </p:xfrm>
        <a:graphic>
          <a:graphicData uri="http://schemas.openxmlformats.org/presentationml/2006/ole">
            <mc:AlternateContent xmlns:mc="http://schemas.openxmlformats.org/markup-compatibility/2006">
              <mc:Choice xmlns:v="urn:schemas-microsoft-com:vml" Requires="v">
                <p:oleObj spid="_x0000_s1148998" name="Equation" r:id="rId26" imgW="888840" imgH="279360" progId="Equation.DSMT4">
                  <p:embed/>
                </p:oleObj>
              </mc:Choice>
              <mc:Fallback>
                <p:oleObj name="Equation" r:id="rId26" imgW="888840" imgH="279360" progId="Equation.DSMT4">
                  <p:embed/>
                  <p:pic>
                    <p:nvPicPr>
                      <p:cNvPr id="0" name=""/>
                      <p:cNvPicPr>
                        <a:picLocks noChangeAspect="1" noChangeArrowheads="1"/>
                      </p:cNvPicPr>
                      <p:nvPr/>
                    </p:nvPicPr>
                    <p:blipFill>
                      <a:blip r:embed="rId27"/>
                      <a:srcRect/>
                      <a:stretch>
                        <a:fillRect/>
                      </a:stretch>
                    </p:blipFill>
                    <p:spPr bwMode="auto">
                      <a:xfrm>
                        <a:off x="2398345" y="4124781"/>
                        <a:ext cx="1778000" cy="558800"/>
                      </a:xfrm>
                      <a:prstGeom prst="rect">
                        <a:avLst/>
                      </a:prstGeom>
                      <a:solidFill>
                        <a:srgbClr val="CCECFF"/>
                      </a:solidFill>
                    </p:spPr>
                  </p:pic>
                </p:oleObj>
              </mc:Fallback>
            </mc:AlternateContent>
          </a:graphicData>
        </a:graphic>
      </p:graphicFrame>
      <p:sp>
        <p:nvSpPr>
          <p:cNvPr id="7" name="AutoShape 37"/>
          <p:cNvSpPr>
            <a:spLocks noChangeArrowheads="1"/>
          </p:cNvSpPr>
          <p:nvPr/>
        </p:nvSpPr>
        <p:spPr bwMode="auto">
          <a:xfrm>
            <a:off x="6401630" y="5085951"/>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aphicFrame>
        <p:nvGraphicFramePr>
          <p:cNvPr id="9" name="Object 29"/>
          <p:cNvGraphicFramePr>
            <a:graphicFrameLocks noChangeAspect="1"/>
          </p:cNvGraphicFramePr>
          <p:nvPr>
            <p:extLst>
              <p:ext uri="{D42A27DB-BD31-4B8C-83A1-F6EECF244321}">
                <p14:modId xmlns:p14="http://schemas.microsoft.com/office/powerpoint/2010/main" val="2918784625"/>
              </p:ext>
            </p:extLst>
          </p:nvPr>
        </p:nvGraphicFramePr>
        <p:xfrm>
          <a:off x="10225087" y="2204868"/>
          <a:ext cx="434340" cy="530784"/>
        </p:xfrm>
        <a:graphic>
          <a:graphicData uri="http://schemas.openxmlformats.org/presentationml/2006/ole">
            <mc:AlternateContent xmlns:mc="http://schemas.openxmlformats.org/markup-compatibility/2006">
              <mc:Choice xmlns:v="urn:schemas-microsoft-com:vml" Requires="v">
                <p:oleObj spid="_x0000_s1148999" name="方程式" r:id="rId28" imgW="228600" imgH="279360" progId="Equation.3">
                  <p:embed/>
                </p:oleObj>
              </mc:Choice>
              <mc:Fallback>
                <p:oleObj name="方程式" r:id="rId28" imgW="228600" imgH="279360"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225087" y="2204868"/>
                        <a:ext cx="434340" cy="530784"/>
                      </a:xfrm>
                      <a:prstGeom prst="rect">
                        <a:avLst/>
                      </a:prstGeom>
                      <a:noFill/>
                      <a:extLst>
                        <a:ext uri="{909E8E84-426E-40DD-AFC4-6F175D3DCCD1}">
                          <a14:hiddenFill xmlns:a14="http://schemas.microsoft.com/office/drawing/2010/main">
                            <a:solidFill>
                              <a:srgbClr val="FFFF66"/>
                            </a:solidFill>
                          </a14:hiddenFill>
                        </a:ext>
                      </a:extLst>
                    </p:spPr>
                  </p:pic>
                </p:oleObj>
              </mc:Fallback>
            </mc:AlternateContent>
          </a:graphicData>
        </a:graphic>
      </p:graphicFrame>
      <p:graphicFrame>
        <p:nvGraphicFramePr>
          <p:cNvPr id="10" name="Object 29"/>
          <p:cNvGraphicFramePr>
            <a:graphicFrameLocks noChangeAspect="1"/>
          </p:cNvGraphicFramePr>
          <p:nvPr>
            <p:extLst>
              <p:ext uri="{D42A27DB-BD31-4B8C-83A1-F6EECF244321}">
                <p14:modId xmlns:p14="http://schemas.microsoft.com/office/powerpoint/2010/main" val="4244846830"/>
              </p:ext>
            </p:extLst>
          </p:nvPr>
        </p:nvGraphicFramePr>
        <p:xfrm>
          <a:off x="8752622" y="2281420"/>
          <a:ext cx="240768" cy="265392"/>
        </p:xfrm>
        <a:graphic>
          <a:graphicData uri="http://schemas.openxmlformats.org/presentationml/2006/ole">
            <mc:AlternateContent xmlns:mc="http://schemas.openxmlformats.org/markup-compatibility/2006">
              <mc:Choice xmlns:v="urn:schemas-microsoft-com:vml" Requires="v">
                <p:oleObj spid="_x0000_s1149000" name="方程式" r:id="rId30" imgW="126720" imgH="139680" progId="Equation.3">
                  <p:embed/>
                </p:oleObj>
              </mc:Choice>
              <mc:Fallback>
                <p:oleObj name="方程式" r:id="rId30" imgW="126720" imgH="139680"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752622" y="2281420"/>
                        <a:ext cx="240768" cy="265392"/>
                      </a:xfrm>
                      <a:prstGeom prst="rect">
                        <a:avLst/>
                      </a:prstGeom>
                      <a:noFill/>
                      <a:extLst>
                        <a:ext uri="{909E8E84-426E-40DD-AFC4-6F175D3DCCD1}">
                          <a14:hiddenFill xmlns:a14="http://schemas.microsoft.com/office/drawing/2010/main">
                            <a:solidFill>
                              <a:srgbClr val="FFFF66"/>
                            </a:solidFill>
                          </a14:hiddenFill>
                        </a:ext>
                      </a:extLst>
                    </p:spPr>
                  </p:pic>
                </p:oleObj>
              </mc:Fallback>
            </mc:AlternateContent>
          </a:graphicData>
        </a:graphic>
      </p:graphicFrame>
      <p:graphicFrame>
        <p:nvGraphicFramePr>
          <p:cNvPr id="11" name="Object 29"/>
          <p:cNvGraphicFramePr>
            <a:graphicFrameLocks noChangeAspect="1"/>
          </p:cNvGraphicFramePr>
          <p:nvPr>
            <p:extLst>
              <p:ext uri="{D42A27DB-BD31-4B8C-83A1-F6EECF244321}">
                <p14:modId xmlns:p14="http://schemas.microsoft.com/office/powerpoint/2010/main" val="124292047"/>
              </p:ext>
            </p:extLst>
          </p:nvPr>
        </p:nvGraphicFramePr>
        <p:xfrm>
          <a:off x="9378507" y="1628804"/>
          <a:ext cx="965124" cy="530784"/>
        </p:xfrm>
        <a:graphic>
          <a:graphicData uri="http://schemas.openxmlformats.org/presentationml/2006/ole">
            <mc:AlternateContent xmlns:mc="http://schemas.openxmlformats.org/markup-compatibility/2006">
              <mc:Choice xmlns:v="urn:schemas-microsoft-com:vml" Requires="v">
                <p:oleObj spid="_x0000_s1149001" name="方程式" r:id="rId32" imgW="507960" imgH="279360" progId="Equation.3">
                  <p:embed/>
                </p:oleObj>
              </mc:Choice>
              <mc:Fallback>
                <p:oleObj name="方程式" r:id="rId32" imgW="507960" imgH="279360"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378507" y="1628804"/>
                        <a:ext cx="965124" cy="530784"/>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sp>
        <p:nvSpPr>
          <p:cNvPr id="12" name="Text Box 33"/>
          <p:cNvSpPr txBox="1">
            <a:spLocks noChangeArrowheads="1"/>
          </p:cNvSpPr>
          <p:nvPr/>
        </p:nvSpPr>
        <p:spPr bwMode="auto">
          <a:xfrm>
            <a:off x="3271046" y="1742702"/>
            <a:ext cx="1226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consider</a:t>
            </a:r>
            <a:endParaRPr lang="en-US" altLang="zh-TW" i="1" dirty="0"/>
          </a:p>
        </p:txBody>
      </p:sp>
      <p:sp>
        <p:nvSpPr>
          <p:cNvPr id="13" name="Text Box 33"/>
          <p:cNvSpPr txBox="1">
            <a:spLocks noChangeArrowheads="1"/>
          </p:cNvSpPr>
          <p:nvPr/>
        </p:nvSpPr>
        <p:spPr bwMode="auto">
          <a:xfrm>
            <a:off x="407368" y="4096565"/>
            <a:ext cx="19271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re-write (2) as</a:t>
            </a:r>
            <a:endParaRPr lang="en-US" altLang="zh-TW" i="1" dirty="0"/>
          </a:p>
        </p:txBody>
      </p:sp>
      <p:sp>
        <p:nvSpPr>
          <p:cNvPr id="16" name="投影片編號版面配置區 15"/>
          <p:cNvSpPr>
            <a:spLocks noGrp="1"/>
          </p:cNvSpPr>
          <p:nvPr>
            <p:ph type="sldNum" sz="quarter" idx="10"/>
          </p:nvPr>
        </p:nvSpPr>
        <p:spPr/>
        <p:txBody>
          <a:bodyPr/>
          <a:lstStyle/>
          <a:p>
            <a:pPr>
              <a:defRPr/>
            </a:pPr>
            <a:fld id="{F4C3976D-8D47-445A-BD61-2F2C1E2596C6}" type="slidenum">
              <a:rPr lang="en-US" altLang="zh-TW" smtClean="0"/>
              <a:pPr>
                <a:defRPr/>
              </a:pPr>
              <a:t>33</a:t>
            </a:fld>
            <a:endParaRPr lang="en-US" altLang="zh-TW" dirty="0"/>
          </a:p>
        </p:txBody>
      </p:sp>
      <p:cxnSp>
        <p:nvCxnSpPr>
          <p:cNvPr id="15" name="直線接點 14"/>
          <p:cNvCxnSpPr/>
          <p:nvPr/>
        </p:nvCxnSpPr>
        <p:spPr bwMode="auto">
          <a:xfrm>
            <a:off x="6111696" y="3753368"/>
            <a:ext cx="0" cy="2988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aphicFrame>
        <p:nvGraphicFramePr>
          <p:cNvPr id="14" name="物件 13"/>
          <p:cNvGraphicFramePr>
            <a:graphicFrameLocks noChangeAspect="1"/>
          </p:cNvGraphicFramePr>
          <p:nvPr>
            <p:extLst>
              <p:ext uri="{D42A27DB-BD31-4B8C-83A1-F6EECF244321}">
                <p14:modId xmlns:p14="http://schemas.microsoft.com/office/powerpoint/2010/main" val="2924496650"/>
              </p:ext>
            </p:extLst>
          </p:nvPr>
        </p:nvGraphicFramePr>
        <p:xfrm>
          <a:off x="7975459" y="1562613"/>
          <a:ext cx="419100" cy="419100"/>
        </p:xfrm>
        <a:graphic>
          <a:graphicData uri="http://schemas.openxmlformats.org/presentationml/2006/ole">
            <mc:AlternateContent xmlns:mc="http://schemas.openxmlformats.org/markup-compatibility/2006">
              <mc:Choice xmlns:v="urn:schemas-microsoft-com:vml" Requires="v">
                <p:oleObj spid="_x0000_s1149002" name="Equation" r:id="rId34" imgW="139700" imgH="139700" progId="Equation.3">
                  <p:embed/>
                </p:oleObj>
              </mc:Choice>
              <mc:Fallback>
                <p:oleObj name="Equation" r:id="rId34" imgW="139700" imgH="139700" progId="Equation.3">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l="-25774" t="-20619" r="-25774" b="-20619"/>
                      <a:stretch>
                        <a:fillRect/>
                      </a:stretch>
                    </p:blipFill>
                    <p:spPr bwMode="auto">
                      <a:xfrm>
                        <a:off x="7975459" y="1562613"/>
                        <a:ext cx="419100" cy="419100"/>
                      </a:xfrm>
                      <a:prstGeom prst="rect">
                        <a:avLst/>
                      </a:prstGeom>
                      <a:noFill/>
                      <a:ln>
                        <a:noFill/>
                      </a:ln>
                    </p:spPr>
                  </p:pic>
                </p:oleObj>
              </mc:Fallback>
            </mc:AlternateContent>
          </a:graphicData>
        </a:graphic>
      </p:graphicFrame>
      <p:grpSp>
        <p:nvGrpSpPr>
          <p:cNvPr id="21" name="群組 20"/>
          <p:cNvGrpSpPr/>
          <p:nvPr/>
        </p:nvGrpSpPr>
        <p:grpSpPr>
          <a:xfrm>
            <a:off x="4600004" y="2231489"/>
            <a:ext cx="483641" cy="507600"/>
            <a:chOff x="8094486" y="3728342"/>
            <a:chExt cx="544387" cy="507600"/>
          </a:xfrm>
        </p:grpSpPr>
        <p:sp>
          <p:nvSpPr>
            <p:cNvPr id="20" name="矩形 19"/>
            <p:cNvSpPr/>
            <p:nvPr/>
          </p:nvSpPr>
          <p:spPr bwMode="auto">
            <a:xfrm>
              <a:off x="8112092" y="3728342"/>
              <a:ext cx="526781" cy="5076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19" name="物件 18"/>
            <p:cNvGraphicFramePr>
              <a:graphicFrameLocks noChangeAspect="1"/>
            </p:cNvGraphicFramePr>
            <p:nvPr>
              <p:extLst>
                <p:ext uri="{D42A27DB-BD31-4B8C-83A1-F6EECF244321}">
                  <p14:modId xmlns:p14="http://schemas.microsoft.com/office/powerpoint/2010/main" val="2156243477"/>
                </p:ext>
              </p:extLst>
            </p:nvPr>
          </p:nvGraphicFramePr>
          <p:xfrm>
            <a:off x="8094486" y="3851199"/>
            <a:ext cx="540356" cy="319788"/>
          </p:xfrm>
          <a:graphic>
            <a:graphicData uri="http://schemas.openxmlformats.org/presentationml/2006/ole">
              <mc:AlternateContent xmlns:mc="http://schemas.openxmlformats.org/markup-compatibility/2006">
                <mc:Choice xmlns:v="urn:schemas-microsoft-com:vml" Requires="v">
                  <p:oleObj spid="_x0000_s1149003" name="方程式" r:id="rId36" imgW="228600" imgH="152280" progId="Equation.3">
                    <p:embed/>
                  </p:oleObj>
                </mc:Choice>
                <mc:Fallback>
                  <p:oleObj name="方程式" r:id="rId36" imgW="228600" imgH="152280" progId="Equation.3">
                    <p:embed/>
                    <p:pic>
                      <p:nvPicPr>
                        <p:cNvPr id="0" name=""/>
                        <p:cNvPicPr>
                          <a:picLocks noChangeArrowheads="1"/>
                        </p:cNvPicPr>
                        <p:nvPr/>
                      </p:nvPicPr>
                      <p:blipFill>
                        <a:blip r:embed="rId37"/>
                        <a:srcRect r="-3111"/>
                        <a:stretch>
                          <a:fillRect/>
                        </a:stretch>
                      </p:blipFill>
                      <p:spPr bwMode="auto">
                        <a:xfrm>
                          <a:off x="8094486" y="3851199"/>
                          <a:ext cx="540356" cy="319788"/>
                        </a:xfrm>
                        <a:prstGeom prst="rect">
                          <a:avLst/>
                        </a:prstGeom>
                        <a:noFill/>
                        <a:ln>
                          <a:noFill/>
                        </a:ln>
                      </p:spPr>
                    </p:pic>
                  </p:oleObj>
                </mc:Fallback>
              </mc:AlternateContent>
            </a:graphicData>
          </a:graphic>
        </p:graphicFrame>
      </p:grpSp>
      <p:graphicFrame>
        <p:nvGraphicFramePr>
          <p:cNvPr id="71" name="Object 4"/>
          <p:cNvGraphicFramePr>
            <a:graphicFrameLocks noChangeAspect="1"/>
          </p:cNvGraphicFramePr>
          <p:nvPr>
            <p:extLst>
              <p:ext uri="{D42A27DB-BD31-4B8C-83A1-F6EECF244321}">
                <p14:modId xmlns:p14="http://schemas.microsoft.com/office/powerpoint/2010/main" val="1756777090"/>
              </p:ext>
            </p:extLst>
          </p:nvPr>
        </p:nvGraphicFramePr>
        <p:xfrm>
          <a:off x="7968210" y="1916832"/>
          <a:ext cx="372708" cy="480060"/>
        </p:xfrm>
        <a:graphic>
          <a:graphicData uri="http://schemas.openxmlformats.org/presentationml/2006/ole">
            <mc:AlternateContent xmlns:mc="http://schemas.openxmlformats.org/markup-compatibility/2006">
              <mc:Choice xmlns:v="urn:schemas-microsoft-com:vml" Requires="v">
                <p:oleObj spid="_x0000_s1149004" name="Equation" r:id="rId38" imgW="177480" imgH="228600" progId="Equation.3">
                  <p:embed/>
                </p:oleObj>
              </mc:Choice>
              <mc:Fallback>
                <p:oleObj name="Equation" r:id="rId38" imgW="177480" imgH="228600" progId="Equation.3">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968210" y="1916832"/>
                        <a:ext cx="372708" cy="480060"/>
                      </a:xfrm>
                      <a:prstGeom prst="rect">
                        <a:avLst/>
                      </a:prstGeom>
                      <a:noFill/>
                    </p:spPr>
                  </p:pic>
                </p:oleObj>
              </mc:Fallback>
            </mc:AlternateContent>
          </a:graphicData>
        </a:graphic>
      </p:graphicFrame>
      <p:sp>
        <p:nvSpPr>
          <p:cNvPr id="72" name="AutoShape 5"/>
          <p:cNvSpPr>
            <a:spLocks noChangeAspect="1" noChangeArrowheads="1"/>
          </p:cNvSpPr>
          <p:nvPr/>
        </p:nvSpPr>
        <p:spPr bwMode="auto">
          <a:xfrm>
            <a:off x="7998739" y="1946616"/>
            <a:ext cx="107950" cy="107950"/>
          </a:xfrm>
          <a:prstGeom prst="octagon">
            <a:avLst>
              <a:gd name="adj" fmla="val 29287"/>
            </a:avLst>
          </a:prstGeom>
          <a:solidFill>
            <a:srgbClr val="0000CC"/>
          </a:solidFill>
          <a:ln w="9525">
            <a:solidFill>
              <a:srgbClr val="0000CC"/>
            </a:solidFill>
            <a:miter lim="800000"/>
            <a:headEnd/>
            <a:tailEnd/>
          </a:ln>
        </p:spPr>
        <p:txBody>
          <a:bodyPr wrap="none" anchor="ctr"/>
          <a:lstStyle/>
          <a:p>
            <a:pPr eaLnBrk="0" hangingPunct="0"/>
            <a:endParaRPr lang="zh-TW" altLang="en-US"/>
          </a:p>
        </p:txBody>
      </p:sp>
      <p:grpSp>
        <p:nvGrpSpPr>
          <p:cNvPr id="34" name="群組 33"/>
          <p:cNvGrpSpPr/>
          <p:nvPr/>
        </p:nvGrpSpPr>
        <p:grpSpPr>
          <a:xfrm>
            <a:off x="7814122" y="875610"/>
            <a:ext cx="346248" cy="556056"/>
            <a:chOff x="6671122" y="875610"/>
            <a:chExt cx="346248" cy="556056"/>
          </a:xfrm>
        </p:grpSpPr>
        <p:graphicFrame>
          <p:nvGraphicFramePr>
            <p:cNvPr id="74" name="Object 13"/>
            <p:cNvGraphicFramePr>
              <a:graphicFrameLocks noChangeAspect="1"/>
            </p:cNvGraphicFramePr>
            <p:nvPr>
              <p:extLst>
                <p:ext uri="{D42A27DB-BD31-4B8C-83A1-F6EECF244321}">
                  <p14:modId xmlns:p14="http://schemas.microsoft.com/office/powerpoint/2010/main" val="112470932"/>
                </p:ext>
              </p:extLst>
            </p:nvPr>
          </p:nvGraphicFramePr>
          <p:xfrm>
            <a:off x="6671122" y="875610"/>
            <a:ext cx="346248" cy="480060"/>
          </p:xfrm>
          <a:graphic>
            <a:graphicData uri="http://schemas.openxmlformats.org/presentationml/2006/ole">
              <mc:AlternateContent xmlns:mc="http://schemas.openxmlformats.org/markup-compatibility/2006">
                <mc:Choice xmlns:v="urn:schemas-microsoft-com:vml" Requires="v">
                  <p:oleObj spid="_x0000_s1149005" name="Equation" r:id="rId40" imgW="164880" imgH="228600" progId="Equation.3">
                    <p:embed/>
                  </p:oleObj>
                </mc:Choice>
                <mc:Fallback>
                  <p:oleObj name="Equation" r:id="rId40" imgW="164880" imgH="228600" progId="Equation.3">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671122" y="875610"/>
                          <a:ext cx="346248" cy="480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 name="AutoShape 23"/>
            <p:cNvSpPr>
              <a:spLocks noChangeAspect="1" noChangeArrowheads="1"/>
            </p:cNvSpPr>
            <p:nvPr/>
          </p:nvSpPr>
          <p:spPr bwMode="auto">
            <a:xfrm>
              <a:off x="6815354" y="1323716"/>
              <a:ext cx="107950" cy="107950"/>
            </a:xfrm>
            <a:prstGeom prst="octagon">
              <a:avLst>
                <a:gd name="adj" fmla="val 29287"/>
              </a:avLst>
            </a:prstGeom>
            <a:solidFill>
              <a:schemeClr val="tx1"/>
            </a:solidFill>
            <a:ln w="9525">
              <a:solidFill>
                <a:schemeClr val="tx1"/>
              </a:solidFill>
              <a:miter lim="800000"/>
              <a:headEnd/>
              <a:tailEnd/>
            </a:ln>
          </p:spPr>
          <p:txBody>
            <a:bodyPr wrap="none" anchor="ctr"/>
            <a:lstStyle/>
            <a:p>
              <a:pPr eaLnBrk="0" hangingPunct="0"/>
              <a:endParaRPr lang="zh-TW" altLang="en-US"/>
            </a:p>
          </p:txBody>
        </p:sp>
      </p:grpSp>
      <p:graphicFrame>
        <p:nvGraphicFramePr>
          <p:cNvPr id="25" name="物件 24"/>
          <p:cNvGraphicFramePr>
            <a:graphicFrameLocks noChangeAspect="1"/>
          </p:cNvGraphicFramePr>
          <p:nvPr>
            <p:extLst>
              <p:ext uri="{D42A27DB-BD31-4B8C-83A1-F6EECF244321}">
                <p14:modId xmlns:p14="http://schemas.microsoft.com/office/powerpoint/2010/main" val="1186868466"/>
              </p:ext>
            </p:extLst>
          </p:nvPr>
        </p:nvGraphicFramePr>
        <p:xfrm>
          <a:off x="10115562" y="2708922"/>
          <a:ext cx="965124" cy="530784"/>
        </p:xfrm>
        <a:graphic>
          <a:graphicData uri="http://schemas.openxmlformats.org/presentationml/2006/ole">
            <mc:AlternateContent xmlns:mc="http://schemas.openxmlformats.org/markup-compatibility/2006">
              <mc:Choice xmlns:v="urn:schemas-microsoft-com:vml" Requires="v">
                <p:oleObj spid="_x0000_s1149006" name="方程式" r:id="rId42" imgW="507960" imgH="279360" progId="Equation.3">
                  <p:embed/>
                </p:oleObj>
              </mc:Choice>
              <mc:Fallback>
                <p:oleObj name="方程式" r:id="rId42" imgW="507960" imgH="279360" progId="Equation.3">
                  <p:embed/>
                  <p:pic>
                    <p:nvPicPr>
                      <p:cNvPr id="0" name=""/>
                      <p:cNvPicPr>
                        <a:picLocks noChangeAspect="1" noChangeArrowheads="1"/>
                      </p:cNvPicPr>
                      <p:nvPr/>
                    </p:nvPicPr>
                    <p:blipFill>
                      <a:blip r:embed="rId43"/>
                      <a:srcRect/>
                      <a:stretch>
                        <a:fillRect/>
                      </a:stretch>
                    </p:blipFill>
                    <p:spPr bwMode="auto">
                      <a:xfrm>
                        <a:off x="10115562" y="2708922"/>
                        <a:ext cx="965124" cy="530784"/>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物件 25"/>
          <p:cNvGraphicFramePr>
            <a:graphicFrameLocks noChangeAspect="1"/>
          </p:cNvGraphicFramePr>
          <p:nvPr>
            <p:extLst>
              <p:ext uri="{D42A27DB-BD31-4B8C-83A1-F6EECF244321}">
                <p14:modId xmlns:p14="http://schemas.microsoft.com/office/powerpoint/2010/main" val="368758835"/>
              </p:ext>
            </p:extLst>
          </p:nvPr>
        </p:nvGraphicFramePr>
        <p:xfrm>
          <a:off x="10562757" y="3433074"/>
          <a:ext cx="240987" cy="265084"/>
        </p:xfrm>
        <a:graphic>
          <a:graphicData uri="http://schemas.openxmlformats.org/presentationml/2006/ole">
            <mc:AlternateContent xmlns:mc="http://schemas.openxmlformats.org/markup-compatibility/2006">
              <mc:Choice xmlns:v="urn:schemas-microsoft-com:vml" Requires="v">
                <p:oleObj spid="_x0000_s1149007" name="方程式" r:id="rId44" imgW="126835" imgH="139518" progId="Equation.3">
                  <p:embed/>
                </p:oleObj>
              </mc:Choice>
              <mc:Fallback>
                <p:oleObj name="方程式" r:id="rId44" imgW="126835" imgH="139518"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562757" y="3433074"/>
                        <a:ext cx="240987" cy="265084"/>
                      </a:xfrm>
                      <a:prstGeom prst="rect">
                        <a:avLst/>
                      </a:prstGeom>
                      <a:noFill/>
                      <a:ln>
                        <a:noFill/>
                      </a:ln>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物件 26"/>
          <p:cNvGraphicFramePr>
            <a:graphicFrameLocks noChangeAspect="1"/>
          </p:cNvGraphicFramePr>
          <p:nvPr>
            <p:extLst>
              <p:ext uri="{D42A27DB-BD31-4B8C-83A1-F6EECF244321}">
                <p14:modId xmlns:p14="http://schemas.microsoft.com/office/powerpoint/2010/main" val="592734173"/>
              </p:ext>
            </p:extLst>
          </p:nvPr>
        </p:nvGraphicFramePr>
        <p:xfrm>
          <a:off x="9763902" y="3068962"/>
          <a:ext cx="434340" cy="530784"/>
        </p:xfrm>
        <a:graphic>
          <a:graphicData uri="http://schemas.openxmlformats.org/presentationml/2006/ole">
            <mc:AlternateContent xmlns:mc="http://schemas.openxmlformats.org/markup-compatibility/2006">
              <mc:Choice xmlns:v="urn:schemas-microsoft-com:vml" Requires="v">
                <p:oleObj spid="_x0000_s1149008" name="方程式" r:id="rId45" imgW="228600" imgH="279360" progId="Equation.3">
                  <p:embed/>
                </p:oleObj>
              </mc:Choice>
              <mc:Fallback>
                <p:oleObj name="方程式" r:id="rId45" imgW="228600" imgH="279360" progId="Equation.3">
                  <p:embed/>
                  <p:pic>
                    <p:nvPicPr>
                      <p:cNvPr id="0" name=""/>
                      <p:cNvPicPr>
                        <a:picLocks noChangeAspect="1" noChangeArrowheads="1"/>
                      </p:cNvPicPr>
                      <p:nvPr/>
                    </p:nvPicPr>
                    <p:blipFill>
                      <a:blip r:embed="rId46"/>
                      <a:srcRect/>
                      <a:stretch>
                        <a:fillRect/>
                      </a:stretch>
                    </p:blipFill>
                    <p:spPr bwMode="auto">
                      <a:xfrm>
                        <a:off x="9763902" y="3068962"/>
                        <a:ext cx="434340" cy="530784"/>
                      </a:xfrm>
                      <a:prstGeom prst="rect">
                        <a:avLst/>
                      </a:prstGeom>
                      <a:noFill/>
                      <a:ln>
                        <a:noFill/>
                      </a:ln>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3" name="Group 47"/>
          <p:cNvGrpSpPr>
            <a:grpSpLocks/>
          </p:cNvGrpSpPr>
          <p:nvPr/>
        </p:nvGrpSpPr>
        <p:grpSpPr bwMode="auto">
          <a:xfrm>
            <a:off x="6044921" y="1432291"/>
            <a:ext cx="800100" cy="588967"/>
            <a:chOff x="4993" y="1408"/>
            <a:chExt cx="504" cy="371"/>
          </a:xfrm>
        </p:grpSpPr>
        <p:graphicFrame>
          <p:nvGraphicFramePr>
            <p:cNvPr id="76" name="Object 14"/>
            <p:cNvGraphicFramePr>
              <a:graphicFrameLocks noChangeAspect="1"/>
            </p:cNvGraphicFramePr>
            <p:nvPr>
              <p:extLst>
                <p:ext uri="{D42A27DB-BD31-4B8C-83A1-F6EECF244321}">
                  <p14:modId xmlns:p14="http://schemas.microsoft.com/office/powerpoint/2010/main" val="206857182"/>
                </p:ext>
              </p:extLst>
            </p:nvPr>
          </p:nvGraphicFramePr>
          <p:xfrm>
            <a:off x="4993" y="1408"/>
            <a:ext cx="504" cy="235"/>
          </p:xfrm>
          <a:graphic>
            <a:graphicData uri="http://schemas.openxmlformats.org/presentationml/2006/ole">
              <mc:AlternateContent xmlns:mc="http://schemas.openxmlformats.org/markup-compatibility/2006">
                <mc:Choice xmlns:v="urn:schemas-microsoft-com:vml" Requires="v">
                  <p:oleObj spid="_x0000_s1149009" name="方程式" r:id="rId47" imgW="380880" imgH="177480" progId="Equation.3">
                    <p:embed/>
                  </p:oleObj>
                </mc:Choice>
                <mc:Fallback>
                  <p:oleObj name="方程式" r:id="rId47" imgW="380880" imgH="177480" progId="Equation.3">
                    <p:embed/>
                    <p:pic>
                      <p:nvPicPr>
                        <p:cNvPr id="0" nam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4993" y="1408"/>
                          <a:ext cx="504" cy="2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7" name="AutoShape 40"/>
            <p:cNvCxnSpPr>
              <a:cxnSpLocks noChangeShapeType="1"/>
            </p:cNvCxnSpPr>
            <p:nvPr/>
          </p:nvCxnSpPr>
          <p:spPr bwMode="auto">
            <a:xfrm rot="10800000">
              <a:off x="5296" y="1622"/>
              <a:ext cx="161" cy="157"/>
            </a:xfrm>
            <a:prstGeom prst="curvedConnector3">
              <a:avLst>
                <a:gd name="adj1" fmla="val 50000"/>
              </a:avLst>
            </a:prstGeom>
            <a:noFill/>
            <a:ln w="28575">
              <a:solidFill>
                <a:srgbClr val="000066"/>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0" name="直線單箭頭接點 29"/>
          <p:cNvCxnSpPr>
            <a:stCxn id="29721" idx="4"/>
            <a:endCxn id="29731" idx="3"/>
          </p:cNvCxnSpPr>
          <p:nvPr/>
        </p:nvCxnSpPr>
        <p:spPr bwMode="auto">
          <a:xfrm flipH="1">
            <a:off x="7032158" y="2221890"/>
            <a:ext cx="591167" cy="613762"/>
          </a:xfrm>
          <a:prstGeom prst="straightConnector1">
            <a:avLst/>
          </a:prstGeom>
          <a:solidFill>
            <a:schemeClr val="accent1"/>
          </a:solidFill>
          <a:ln w="19050" cap="flat" cmpd="sng" algn="ctr">
            <a:solidFill>
              <a:schemeClr val="tx1"/>
            </a:solidFill>
            <a:prstDash val="solid"/>
            <a:round/>
            <a:headEnd type="none" w="med" len="med"/>
            <a:tailEnd type="triangle" w="med" len="lg"/>
          </a:ln>
          <a:effectLst/>
        </p:spPr>
      </p:cxnSp>
      <p:grpSp>
        <p:nvGrpSpPr>
          <p:cNvPr id="38" name="群組 37"/>
          <p:cNvGrpSpPr/>
          <p:nvPr/>
        </p:nvGrpSpPr>
        <p:grpSpPr>
          <a:xfrm>
            <a:off x="10560496" y="5373216"/>
            <a:ext cx="1622876" cy="1286128"/>
            <a:chOff x="3497144" y="5383232"/>
            <a:chExt cx="1622876" cy="1286128"/>
          </a:xfrm>
        </p:grpSpPr>
        <p:graphicFrame>
          <p:nvGraphicFramePr>
            <p:cNvPr id="22" name="物件 21">
              <a:hlinkClick r:id="rId49" action="ppaction://hlinksldjump"/>
            </p:cNvPr>
            <p:cNvGraphicFramePr>
              <a:graphicFrameLocks noChangeAspect="1"/>
            </p:cNvGraphicFramePr>
            <p:nvPr>
              <p:extLst>
                <p:ext uri="{D42A27DB-BD31-4B8C-83A1-F6EECF244321}">
                  <p14:modId xmlns:p14="http://schemas.microsoft.com/office/powerpoint/2010/main" val="1247230240"/>
                </p:ext>
              </p:extLst>
            </p:nvPr>
          </p:nvGraphicFramePr>
          <p:xfrm>
            <a:off x="3577485" y="5921655"/>
            <a:ext cx="1519531" cy="747705"/>
          </p:xfrm>
          <a:graphic>
            <a:graphicData uri="http://schemas.openxmlformats.org/presentationml/2006/ole">
              <mc:AlternateContent xmlns:mc="http://schemas.openxmlformats.org/markup-compatibility/2006">
                <mc:Choice xmlns:v="urn:schemas-microsoft-com:vml" Requires="v">
                  <p:oleObj spid="_x0000_s1149010" name="方程式" r:id="rId50" imgW="799753" imgH="393529" progId="Equation.3">
                    <p:embed/>
                  </p:oleObj>
                </mc:Choice>
                <mc:Fallback>
                  <p:oleObj name="方程式" r:id="rId50" imgW="799753" imgH="393529" progId="Equation.3">
                    <p:embed/>
                    <p:pic>
                      <p:nvPicPr>
                        <p:cNvPr id="0" name=""/>
                        <p:cNvPicPr>
                          <a:picLocks noChangeAspect="1" noChangeArrowheads="1"/>
                        </p:cNvPicPr>
                        <p:nvPr/>
                      </p:nvPicPr>
                      <p:blipFill>
                        <a:blip r:embed="rId51">
                          <a:extLst>
                            <a:ext uri="{28A0092B-C50C-407E-A947-70E740481C1C}">
                              <a14:useLocalDpi xmlns:a14="http://schemas.microsoft.com/office/drawing/2010/main" val="0"/>
                            </a:ext>
                          </a:extLst>
                        </a:blip>
                        <a:srcRect r="-3149"/>
                        <a:stretch>
                          <a:fillRect/>
                        </a:stretch>
                      </p:blipFill>
                      <p:spPr bwMode="auto">
                        <a:xfrm>
                          <a:off x="3577485" y="5921655"/>
                          <a:ext cx="1519531" cy="747705"/>
                        </a:xfrm>
                        <a:prstGeom prst="rect">
                          <a:avLst/>
                        </a:prstGeom>
                        <a:solidFill>
                          <a:srgbClr val="FFCC66"/>
                        </a:solidFill>
                        <a:ln>
                          <a:noFill/>
                        </a:ln>
                        <a:extLst/>
                      </p:spPr>
                    </p:pic>
                  </p:oleObj>
                </mc:Fallback>
              </mc:AlternateContent>
            </a:graphicData>
          </a:graphic>
        </p:graphicFrame>
        <p:grpSp>
          <p:nvGrpSpPr>
            <p:cNvPr id="36" name="群組 35"/>
            <p:cNvGrpSpPr/>
            <p:nvPr/>
          </p:nvGrpSpPr>
          <p:grpSpPr>
            <a:xfrm>
              <a:off x="3497144" y="5383232"/>
              <a:ext cx="1622876" cy="1269214"/>
              <a:chOff x="3497144" y="5383232"/>
              <a:chExt cx="1622876" cy="1269214"/>
            </a:xfrm>
          </p:grpSpPr>
          <p:cxnSp>
            <p:nvCxnSpPr>
              <p:cNvPr id="35" name="直線接點 34"/>
              <p:cNvCxnSpPr/>
              <p:nvPr/>
            </p:nvCxnSpPr>
            <p:spPr bwMode="auto">
              <a:xfrm>
                <a:off x="3500020" y="5383232"/>
                <a:ext cx="1620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cxnSp>
            <p:nvCxnSpPr>
              <p:cNvPr id="37" name="直線接點 36"/>
              <p:cNvCxnSpPr/>
              <p:nvPr/>
            </p:nvCxnSpPr>
            <p:spPr bwMode="auto">
              <a:xfrm flipH="1">
                <a:off x="3497144" y="5392446"/>
                <a:ext cx="272" cy="1260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pSp>
      </p:grpSp>
      <p:sp>
        <p:nvSpPr>
          <p:cNvPr id="2" name="動作按鈕: 返回 1">
            <a:hlinkClick r:id="" action="ppaction://hlinkshowjump?jump=lastslideviewed" highlightClick="1"/>
          </p:cNvPr>
          <p:cNvSpPr>
            <a:spLocks noChangeAspect="1"/>
          </p:cNvSpPr>
          <p:nvPr/>
        </p:nvSpPr>
        <p:spPr bwMode="auto">
          <a:xfrm>
            <a:off x="9775639" y="5531754"/>
            <a:ext cx="180000" cy="180000"/>
          </a:xfrm>
          <a:prstGeom prst="actionButtonReturn">
            <a:avLst/>
          </a:prstGeom>
          <a:solidFill>
            <a:srgbClr val="CC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80" name="Text Box 33"/>
          <p:cNvSpPr txBox="1">
            <a:spLocks noChangeArrowheads="1"/>
          </p:cNvSpPr>
          <p:nvPr/>
        </p:nvSpPr>
        <p:spPr bwMode="auto">
          <a:xfrm>
            <a:off x="3073151" y="5885381"/>
            <a:ext cx="25058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solidFill>
                  <a:srgbClr val="0000CC"/>
                </a:solidFill>
              </a:rPr>
              <a:t>(Does </a:t>
            </a:r>
            <a:r>
              <a:rPr lang="en-US" altLang="zh-TW" sz="2000" i="1" dirty="0">
                <a:solidFill>
                  <a:srgbClr val="0000CC"/>
                </a:solidFill>
              </a:rPr>
              <a:t>c</a:t>
            </a:r>
            <a:r>
              <a:rPr lang="en-US" altLang="zh-TW" sz="2000" dirty="0">
                <a:solidFill>
                  <a:srgbClr val="0000CC"/>
                </a:solidFill>
              </a:rPr>
              <a:t> depend on </a:t>
            </a:r>
            <a:r>
              <a:rPr lang="en-US" altLang="zh-TW" sz="2000" b="1" dirty="0" err="1">
                <a:solidFill>
                  <a:srgbClr val="0000CC"/>
                </a:solidFill>
              </a:rPr>
              <a:t>x</a:t>
            </a:r>
            <a:r>
              <a:rPr lang="en-US" altLang="zh-TW" sz="2000" baseline="-25000" dirty="0" err="1">
                <a:solidFill>
                  <a:srgbClr val="0000CC"/>
                </a:solidFill>
              </a:rPr>
              <a:t>s</a:t>
            </a:r>
            <a:r>
              <a:rPr lang="en-US" altLang="zh-TW" sz="2000" dirty="0">
                <a:solidFill>
                  <a:srgbClr val="0000CC"/>
                </a:solidFill>
              </a:rPr>
              <a:t>?</a:t>
            </a:r>
            <a:br>
              <a:rPr lang="en-US" altLang="zh-TW" sz="2000" dirty="0">
                <a:solidFill>
                  <a:srgbClr val="0000CC"/>
                </a:solidFill>
              </a:rPr>
            </a:br>
            <a:r>
              <a:rPr lang="en-US" altLang="zh-TW" sz="2000" dirty="0">
                <a:solidFill>
                  <a:srgbClr val="0000CC"/>
                </a:solidFill>
              </a:rPr>
              <a:t>  can </a:t>
            </a:r>
            <a:r>
              <a:rPr lang="en-US" altLang="zh-TW" sz="2000" i="1" dirty="0">
                <a:solidFill>
                  <a:srgbClr val="0000CC"/>
                </a:solidFill>
              </a:rPr>
              <a:t>c</a:t>
            </a:r>
            <a:r>
              <a:rPr lang="en-US" altLang="zh-TW" sz="2000" dirty="0">
                <a:solidFill>
                  <a:srgbClr val="0000CC"/>
                </a:solidFill>
              </a:rPr>
              <a:t> be a constant?)</a:t>
            </a:r>
            <a:endParaRPr lang="en-US" altLang="zh-TW" sz="2000" i="1" dirty="0">
              <a:solidFill>
                <a:srgbClr val="0000CC"/>
              </a:solidFill>
            </a:endParaRPr>
          </a:p>
        </p:txBody>
      </p:sp>
      <p:sp>
        <p:nvSpPr>
          <p:cNvPr id="81" name="Text Box 33"/>
          <p:cNvSpPr txBox="1">
            <a:spLocks noChangeArrowheads="1"/>
          </p:cNvSpPr>
          <p:nvPr/>
        </p:nvSpPr>
        <p:spPr bwMode="auto">
          <a:xfrm>
            <a:off x="6221908" y="3750506"/>
            <a:ext cx="275165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solidFill>
                  <a:srgbClr val="0000CC"/>
                </a:solidFill>
              </a:rPr>
              <a:t>(</a:t>
            </a:r>
            <a:r>
              <a:rPr lang="en-US" altLang="zh-TW" sz="2200" b="1" dirty="0" err="1">
                <a:solidFill>
                  <a:srgbClr val="0000CC"/>
                </a:solidFill>
              </a:rPr>
              <a:t>x</a:t>
            </a:r>
            <a:r>
              <a:rPr lang="en-US" altLang="zh-TW" sz="2200" i="1" baseline="-25000" dirty="0" err="1">
                <a:solidFill>
                  <a:srgbClr val="0000CC"/>
                </a:solidFill>
              </a:rPr>
              <a:t>s</a:t>
            </a:r>
            <a:r>
              <a:rPr lang="en-US" altLang="zh-TW" sz="2200" dirty="0">
                <a:solidFill>
                  <a:srgbClr val="0000CC"/>
                </a:solidFill>
              </a:rPr>
              <a:t>: boundary points)</a:t>
            </a:r>
            <a:endParaRPr lang="en-US" altLang="zh-TW" sz="2200" i="1" dirty="0">
              <a:solidFill>
                <a:srgbClr val="0000CC"/>
              </a:solidFill>
            </a:endParaRPr>
          </a:p>
        </p:txBody>
      </p:sp>
      <p:cxnSp>
        <p:nvCxnSpPr>
          <p:cNvPr id="82" name="直線接點 81"/>
          <p:cNvCxnSpPr/>
          <p:nvPr/>
        </p:nvCxnSpPr>
        <p:spPr bwMode="auto">
          <a:xfrm>
            <a:off x="7176121" y="6523009"/>
            <a:ext cx="1352387" cy="0"/>
          </a:xfrm>
          <a:prstGeom prst="line">
            <a:avLst/>
          </a:prstGeom>
          <a:solidFill>
            <a:schemeClr val="accent1"/>
          </a:solidFill>
          <a:ln w="28575" cap="flat" cmpd="sng" algn="ctr">
            <a:solidFill>
              <a:srgbClr val="C00000"/>
            </a:solidFill>
            <a:prstDash val="sysDot"/>
            <a:round/>
            <a:headEnd type="none" w="med" len="med"/>
            <a:tailEnd type="none" w="med" len="med"/>
          </a:ln>
          <a:effectLst/>
        </p:spPr>
      </p:cxnSp>
      <p:sp>
        <p:nvSpPr>
          <p:cNvPr id="83" name="Text Box 33"/>
          <p:cNvSpPr txBox="1">
            <a:spLocks noChangeArrowheads="1"/>
          </p:cNvSpPr>
          <p:nvPr/>
        </p:nvSpPr>
        <p:spPr bwMode="auto">
          <a:xfrm>
            <a:off x="8647354" y="5962990"/>
            <a:ext cx="15023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solidFill>
                  <a:srgbClr val="C00000"/>
                </a:solidFill>
              </a:rPr>
              <a:t>(constant!!)</a:t>
            </a:r>
            <a:endParaRPr lang="en-US" altLang="zh-TW" sz="2200" i="1" dirty="0">
              <a:solidFill>
                <a:srgbClr val="C00000"/>
              </a:solidFill>
            </a:endParaRPr>
          </a:p>
        </p:txBody>
      </p:sp>
      <p:sp>
        <p:nvSpPr>
          <p:cNvPr id="84" name="Text Box 33"/>
          <p:cNvSpPr txBox="1">
            <a:spLocks noChangeArrowheads="1"/>
          </p:cNvSpPr>
          <p:nvPr/>
        </p:nvSpPr>
        <p:spPr bwMode="auto">
          <a:xfrm>
            <a:off x="2063552" y="2771636"/>
            <a:ext cx="40687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gn="ctr">
              <a:lnSpc>
                <a:spcPct val="90000"/>
              </a:lnSpc>
              <a:buClr>
                <a:schemeClr val="accent2"/>
              </a:buClr>
              <a:buSzPct val="120000"/>
              <a:buFont typeface="Wingdings" pitchFamily="2" charset="2"/>
              <a:buNone/>
            </a:pPr>
            <a:r>
              <a:rPr lang="en-US" altLang="zh-TW" sz="2000" dirty="0">
                <a:solidFill>
                  <a:srgbClr val="0000CC"/>
                </a:solidFill>
              </a:rPr>
              <a:t>(constant is homogenous sol. of PDE)</a:t>
            </a:r>
            <a:endParaRPr lang="en-US" altLang="zh-TW" sz="2000" i="1" dirty="0">
              <a:solidFill>
                <a:srgbClr val="0000CC"/>
              </a:solidFill>
            </a:endParaRPr>
          </a:p>
        </p:txBody>
      </p:sp>
      <p:sp>
        <p:nvSpPr>
          <p:cNvPr id="85" name="Text Box 33"/>
          <p:cNvSpPr txBox="1">
            <a:spLocks noChangeArrowheads="1"/>
          </p:cNvSpPr>
          <p:nvPr/>
        </p:nvSpPr>
        <p:spPr bwMode="auto">
          <a:xfrm>
            <a:off x="6354962" y="4221089"/>
            <a:ext cx="26933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solidFill>
                  <a:srgbClr val="0000CC"/>
                </a:solidFill>
              </a:rPr>
              <a:t>From similar triangles</a:t>
            </a:r>
            <a:endParaRPr lang="en-US" altLang="zh-TW" sz="2200" i="1" dirty="0">
              <a:solidFill>
                <a:srgbClr val="0000CC"/>
              </a:solidFill>
            </a:endParaRPr>
          </a:p>
        </p:txBody>
      </p:sp>
      <p:sp>
        <p:nvSpPr>
          <p:cNvPr id="96" name="Text Box 33"/>
          <p:cNvSpPr txBox="1">
            <a:spLocks noChangeArrowheads="1"/>
          </p:cNvSpPr>
          <p:nvPr/>
        </p:nvSpPr>
        <p:spPr bwMode="auto">
          <a:xfrm>
            <a:off x="2879612" y="3571274"/>
            <a:ext cx="782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 and</a:t>
            </a:r>
            <a:endParaRPr lang="en-US" altLang="zh-TW" i="1" dirty="0"/>
          </a:p>
        </p:txBody>
      </p:sp>
      <p:graphicFrame>
        <p:nvGraphicFramePr>
          <p:cNvPr id="504862" name="Object 30"/>
          <p:cNvGraphicFramePr>
            <a:graphicFrameLocks noChangeAspect="1"/>
          </p:cNvGraphicFramePr>
          <p:nvPr>
            <p:extLst>
              <p:ext uri="{D42A27DB-BD31-4B8C-83A1-F6EECF244321}">
                <p14:modId xmlns:p14="http://schemas.microsoft.com/office/powerpoint/2010/main" val="1636124072"/>
              </p:ext>
            </p:extLst>
          </p:nvPr>
        </p:nvGraphicFramePr>
        <p:xfrm>
          <a:off x="648199" y="2247048"/>
          <a:ext cx="2620764" cy="491490"/>
        </p:xfrm>
        <a:graphic>
          <a:graphicData uri="http://schemas.openxmlformats.org/presentationml/2006/ole">
            <mc:AlternateContent xmlns:mc="http://schemas.openxmlformats.org/markup-compatibility/2006">
              <mc:Choice xmlns:v="urn:schemas-microsoft-com:vml" Requires="v">
                <p:oleObj spid="_x0000_s1149011" name="方程式" r:id="rId52" imgW="1218960" imgH="228600" progId="Equation.3">
                  <p:embed/>
                </p:oleObj>
              </mc:Choice>
              <mc:Fallback>
                <p:oleObj name="方程式" r:id="rId52" imgW="1218960" imgH="228600" progId="Equation.3">
                  <p:embed/>
                  <p:pic>
                    <p:nvPicPr>
                      <p:cNvPr id="0" name=""/>
                      <p:cNvPicPr>
                        <a:picLocks noChangeAspect="1" noChangeArrowheads="1"/>
                      </p:cNvPicPr>
                      <p:nvPr/>
                    </p:nvPicPr>
                    <p:blipFill>
                      <a:blip r:embed="rId53"/>
                      <a:srcRect r="-3111"/>
                      <a:stretch>
                        <a:fillRect/>
                      </a:stretch>
                    </p:blipFill>
                    <p:spPr bwMode="auto">
                      <a:xfrm>
                        <a:off x="648199" y="2247048"/>
                        <a:ext cx="2620764" cy="491490"/>
                      </a:xfrm>
                      <a:prstGeom prst="rect">
                        <a:avLst/>
                      </a:prstGeom>
                      <a:solidFill>
                        <a:srgbClr val="CCECFF"/>
                      </a:solidFill>
                    </p:spPr>
                  </p:pic>
                </p:oleObj>
              </mc:Fallback>
            </mc:AlternateContent>
          </a:graphicData>
        </a:graphic>
      </p:graphicFrame>
      <p:grpSp>
        <p:nvGrpSpPr>
          <p:cNvPr id="33" name="群組 32"/>
          <p:cNvGrpSpPr/>
          <p:nvPr/>
        </p:nvGrpSpPr>
        <p:grpSpPr>
          <a:xfrm>
            <a:off x="9449825" y="812583"/>
            <a:ext cx="373063" cy="534564"/>
            <a:chOff x="8317710" y="338090"/>
            <a:chExt cx="373063" cy="534564"/>
          </a:xfrm>
        </p:grpSpPr>
        <p:graphicFrame>
          <p:nvGraphicFramePr>
            <p:cNvPr id="97" name="Object 22"/>
            <p:cNvGraphicFramePr>
              <a:graphicFrameLocks noChangeAspect="1"/>
            </p:cNvGraphicFramePr>
            <p:nvPr>
              <p:extLst>
                <p:ext uri="{D42A27DB-BD31-4B8C-83A1-F6EECF244321}">
                  <p14:modId xmlns:p14="http://schemas.microsoft.com/office/powerpoint/2010/main" val="2281866594"/>
                </p:ext>
              </p:extLst>
            </p:nvPr>
          </p:nvGraphicFramePr>
          <p:xfrm>
            <a:off x="8317710" y="338090"/>
            <a:ext cx="373063" cy="506413"/>
          </p:xfrm>
          <a:graphic>
            <a:graphicData uri="http://schemas.openxmlformats.org/presentationml/2006/ole">
              <mc:AlternateContent xmlns:mc="http://schemas.openxmlformats.org/markup-compatibility/2006">
                <mc:Choice xmlns:v="urn:schemas-microsoft-com:vml" Requires="v">
                  <p:oleObj spid="_x0000_s1149012" name="Equation" r:id="rId54" imgW="177480" imgH="241200" progId="Equation.3">
                    <p:embed/>
                  </p:oleObj>
                </mc:Choice>
                <mc:Fallback>
                  <p:oleObj name="Equation" r:id="rId54" imgW="177480" imgH="241200" progId="Equation.3">
                    <p:embed/>
                    <p:pic>
                      <p:nvPicPr>
                        <p:cNvPr id="29708" name="Object 22"/>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8317710" y="338090"/>
                          <a:ext cx="37306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sp>
          <p:nvSpPr>
            <p:cNvPr id="98" name="AutoShape 23"/>
            <p:cNvSpPr>
              <a:spLocks noChangeAspect="1" noChangeArrowheads="1"/>
            </p:cNvSpPr>
            <p:nvPr/>
          </p:nvSpPr>
          <p:spPr bwMode="auto">
            <a:xfrm>
              <a:off x="8449246" y="764704"/>
              <a:ext cx="107950" cy="107950"/>
            </a:xfrm>
            <a:prstGeom prst="octagon">
              <a:avLst>
                <a:gd name="adj" fmla="val 29287"/>
              </a:avLst>
            </a:prstGeom>
            <a:solidFill>
              <a:schemeClr val="tx1"/>
            </a:solidFill>
            <a:ln w="9525">
              <a:solidFill>
                <a:schemeClr val="tx1"/>
              </a:solidFill>
              <a:miter lim="800000"/>
              <a:headEnd/>
              <a:tailEnd/>
            </a:ln>
          </p:spPr>
          <p:txBody>
            <a:bodyPr wrap="none" anchor="ctr"/>
            <a:lstStyle/>
            <a:p>
              <a:pPr eaLnBrk="0" hangingPunct="0"/>
              <a:endParaRPr lang="zh-TW" altLang="en-US"/>
            </a:p>
          </p:txBody>
        </p:sp>
      </p:grpSp>
      <p:graphicFrame>
        <p:nvGraphicFramePr>
          <p:cNvPr id="18" name="物件 17"/>
          <p:cNvGraphicFramePr>
            <a:graphicFrameLocks noChangeAspect="1"/>
          </p:cNvGraphicFramePr>
          <p:nvPr>
            <p:extLst>
              <p:ext uri="{D42A27DB-BD31-4B8C-83A1-F6EECF244321}">
                <p14:modId xmlns:p14="http://schemas.microsoft.com/office/powerpoint/2010/main" val="2391137223"/>
              </p:ext>
            </p:extLst>
          </p:nvPr>
        </p:nvGraphicFramePr>
        <p:xfrm>
          <a:off x="3187047" y="2239229"/>
          <a:ext cx="1412964" cy="506520"/>
        </p:xfrm>
        <a:graphic>
          <a:graphicData uri="http://schemas.openxmlformats.org/presentationml/2006/ole">
            <mc:AlternateContent xmlns:mc="http://schemas.openxmlformats.org/markup-compatibility/2006">
              <mc:Choice xmlns:v="urn:schemas-microsoft-com:vml" Requires="v">
                <p:oleObj spid="_x0000_s1149013" name="Equation" r:id="rId56" imgW="672840" imgH="241200" progId="Equation.DSMT4">
                  <p:embed/>
                </p:oleObj>
              </mc:Choice>
              <mc:Fallback>
                <p:oleObj name="Equation" r:id="rId56" imgW="672840" imgH="241200" progId="Equation.DSMT4">
                  <p:embed/>
                  <p:pic>
                    <p:nvPicPr>
                      <p:cNvPr id="0" name=""/>
                      <p:cNvPicPr>
                        <a:picLocks noChangeArrowheads="1"/>
                      </p:cNvPicPr>
                      <p:nvPr/>
                    </p:nvPicPr>
                    <p:blipFill>
                      <a:blip r:embed="rId57"/>
                      <a:srcRect r="-3111"/>
                      <a:stretch>
                        <a:fillRect/>
                      </a:stretch>
                    </p:blipFill>
                    <p:spPr bwMode="auto">
                      <a:xfrm>
                        <a:off x="3187047" y="2239229"/>
                        <a:ext cx="1412964" cy="506520"/>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8" name="AutoShape 37"/>
          <p:cNvSpPr>
            <a:spLocks noChangeArrowheads="1"/>
          </p:cNvSpPr>
          <p:nvPr/>
        </p:nvSpPr>
        <p:spPr bwMode="auto">
          <a:xfrm>
            <a:off x="6448721" y="5985304"/>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89" name="Text Box 33">
            <a:extLst>
              <a:ext uri="{FF2B5EF4-FFF2-40B4-BE49-F238E27FC236}">
                <a16:creationId xmlns:a16="http://schemas.microsoft.com/office/drawing/2014/main" id="{CE77430E-63AE-47D6-A39C-061C9CB70B95}"/>
              </a:ext>
            </a:extLst>
          </p:cNvPr>
          <p:cNvSpPr txBox="1">
            <a:spLocks noChangeArrowheads="1"/>
          </p:cNvSpPr>
          <p:nvPr/>
        </p:nvSpPr>
        <p:spPr bwMode="auto">
          <a:xfrm>
            <a:off x="5179764" y="2339606"/>
            <a:ext cx="557845" cy="3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pPr>
              <a:lnSpc>
                <a:spcPct val="120000"/>
              </a:lnSpc>
              <a:spcBef>
                <a:spcPct val="5000"/>
              </a:spcBef>
            </a:pPr>
            <a:r>
              <a:rPr lang="en-US" altLang="zh-TW" sz="1800" dirty="0">
                <a:solidFill>
                  <a:srgbClr val="0000CC"/>
                </a:solidFill>
              </a:rPr>
              <a:t>--- (1)</a:t>
            </a:r>
          </a:p>
        </p:txBody>
      </p:sp>
      <p:sp>
        <p:nvSpPr>
          <p:cNvPr id="90" name="Text Box 33">
            <a:extLst>
              <a:ext uri="{FF2B5EF4-FFF2-40B4-BE49-F238E27FC236}">
                <a16:creationId xmlns:a16="http://schemas.microsoft.com/office/drawing/2014/main" id="{166EC025-6409-413E-BE96-31E9C36AAC00}"/>
              </a:ext>
            </a:extLst>
          </p:cNvPr>
          <p:cNvSpPr txBox="1">
            <a:spLocks noChangeArrowheads="1"/>
          </p:cNvSpPr>
          <p:nvPr/>
        </p:nvSpPr>
        <p:spPr bwMode="auto">
          <a:xfrm>
            <a:off x="5360209" y="3558368"/>
            <a:ext cx="557845" cy="3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pPr>
              <a:lnSpc>
                <a:spcPct val="120000"/>
              </a:lnSpc>
              <a:spcBef>
                <a:spcPct val="5000"/>
              </a:spcBef>
            </a:pPr>
            <a:r>
              <a:rPr lang="en-US" altLang="zh-TW" sz="1800" dirty="0">
                <a:solidFill>
                  <a:srgbClr val="0000CC"/>
                </a:solidFill>
              </a:rPr>
              <a:t>--- (2)</a:t>
            </a:r>
          </a:p>
        </p:txBody>
      </p:sp>
      <p:sp>
        <p:nvSpPr>
          <p:cNvPr id="91" name="Text Box 33">
            <a:extLst>
              <a:ext uri="{FF2B5EF4-FFF2-40B4-BE49-F238E27FC236}">
                <a16:creationId xmlns:a16="http://schemas.microsoft.com/office/drawing/2014/main" id="{31A7FC74-733E-4FFD-918F-4EB4F119FC37}"/>
              </a:ext>
            </a:extLst>
          </p:cNvPr>
          <p:cNvSpPr txBox="1">
            <a:spLocks noChangeArrowheads="1"/>
          </p:cNvSpPr>
          <p:nvPr/>
        </p:nvSpPr>
        <p:spPr bwMode="auto">
          <a:xfrm>
            <a:off x="10598124" y="5447562"/>
            <a:ext cx="7714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t>recall</a:t>
            </a:r>
          </a:p>
        </p:txBody>
      </p:sp>
    </p:spTree>
    <p:extLst>
      <p:ext uri="{BB962C8B-B14F-4D97-AF65-F5344CB8AC3E}">
        <p14:creationId xmlns:p14="http://schemas.microsoft.com/office/powerpoint/2010/main" val="2214568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500"/>
                                  </p:stCondLst>
                                  <p:childTnLst>
                                    <p:set>
                                      <p:cBhvr>
                                        <p:cTn id="6" dur="1" fill="hold">
                                          <p:stCondLst>
                                            <p:cond delay="0"/>
                                          </p:stCondLst>
                                        </p:cTn>
                                        <p:tgtEl>
                                          <p:spTgt spid="504839"/>
                                        </p:tgtEl>
                                        <p:attrNameLst>
                                          <p:attrName>style.visibility</p:attrName>
                                        </p:attrNameLst>
                                      </p:cBhvr>
                                      <p:to>
                                        <p:strVal val="visible"/>
                                      </p:to>
                                    </p:set>
                                    <p:animEffect transition="in" filter="wipe(left)">
                                      <p:cBhvr>
                                        <p:cTn id="7" dur="500"/>
                                        <p:tgtEl>
                                          <p:spTgt spid="504839"/>
                                        </p:tgtEl>
                                      </p:cBhvr>
                                    </p:animEffect>
                                  </p:childTnLst>
                                </p:cTn>
                              </p:par>
                            </p:childTnLst>
                          </p:cTn>
                        </p:par>
                        <p:par>
                          <p:cTn id="8" fill="hold">
                            <p:stCondLst>
                              <p:cond delay="1000"/>
                            </p:stCondLst>
                            <p:childTnLst>
                              <p:par>
                                <p:cTn id="9" presetID="22" presetClass="entr" presetSubtype="8" fill="hold" grpId="0" nodeType="afterEffect">
                                  <p:stCondLst>
                                    <p:cond delay="250"/>
                                  </p:stCondLst>
                                  <p:childTnLst>
                                    <p:set>
                                      <p:cBhvr>
                                        <p:cTn id="10" dur="1" fill="hold">
                                          <p:stCondLst>
                                            <p:cond delay="0"/>
                                          </p:stCondLst>
                                        </p:cTn>
                                        <p:tgtEl>
                                          <p:spTgt spid="29731"/>
                                        </p:tgtEl>
                                        <p:attrNameLst>
                                          <p:attrName>style.visibility</p:attrName>
                                        </p:attrNameLst>
                                      </p:cBhvr>
                                      <p:to>
                                        <p:strVal val="visible"/>
                                      </p:to>
                                    </p:set>
                                    <p:animEffect transition="in" filter="wipe(left)">
                                      <p:cBhvr>
                                        <p:cTn id="11" dur="500"/>
                                        <p:tgtEl>
                                          <p:spTgt spid="29731"/>
                                        </p:tgtEl>
                                      </p:cBhvr>
                                    </p:animEffect>
                                  </p:childTnLst>
                                </p:cTn>
                              </p:par>
                            </p:childTnLst>
                          </p:cTn>
                        </p:par>
                        <p:par>
                          <p:cTn id="12" fill="hold">
                            <p:stCondLst>
                              <p:cond delay="1750"/>
                            </p:stCondLst>
                            <p:childTnLst>
                              <p:par>
                                <p:cTn id="13" presetID="22" presetClass="entr" presetSubtype="8" fill="hold" nodeType="afterEffect">
                                  <p:stCondLst>
                                    <p:cond delay="25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500"/>
                                        <p:tgtEl>
                                          <p:spTgt spid="30"/>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29707"/>
                                        </p:tgtEl>
                                        <p:attrNameLst>
                                          <p:attrName>style.visibility</p:attrName>
                                        </p:attrNameLst>
                                      </p:cBhvr>
                                      <p:to>
                                        <p:strVal val="visible"/>
                                      </p:to>
                                    </p:set>
                                    <p:animEffect transition="in" filter="wipe(left)">
                                      <p:cBhvr>
                                        <p:cTn id="23" dur="500"/>
                                        <p:tgtEl>
                                          <p:spTgt spid="29707"/>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wipe(left)">
                                      <p:cBhvr>
                                        <p:cTn id="27" dur="500"/>
                                        <p:tgtEl>
                                          <p:spTgt spid="72"/>
                                        </p:tgtEl>
                                      </p:cBhvr>
                                    </p:animEffect>
                                  </p:childTnLst>
                                </p:cTn>
                              </p:par>
                            </p:childTnLst>
                          </p:cTn>
                        </p:par>
                        <p:par>
                          <p:cTn id="28" fill="hold">
                            <p:stCondLst>
                              <p:cond delay="4000"/>
                            </p:stCondLst>
                            <p:childTnLst>
                              <p:par>
                                <p:cTn id="29" presetID="22" presetClass="entr" presetSubtype="8"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wipe(left)">
                                      <p:cBhvr>
                                        <p:cTn id="31" dur="500"/>
                                        <p:tgtEl>
                                          <p:spTgt spid="7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wipe(left)">
                                      <p:cBhvr>
                                        <p:cTn id="36" dur="500"/>
                                        <p:tgtEl>
                                          <p:spTgt spid="7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9726"/>
                                        </p:tgtEl>
                                        <p:attrNameLst>
                                          <p:attrName>style.visibility</p:attrName>
                                        </p:attrNameLst>
                                      </p:cBhvr>
                                      <p:to>
                                        <p:strVal val="visible"/>
                                      </p:to>
                                    </p:set>
                                    <p:animEffect transition="in" filter="wipe(left)">
                                      <p:cBhvr>
                                        <p:cTn id="41" dur="500"/>
                                        <p:tgtEl>
                                          <p:spTgt spid="29726"/>
                                        </p:tgtEl>
                                      </p:cBhvr>
                                    </p:animEffect>
                                  </p:childTnLst>
                                </p:cTn>
                              </p:par>
                            </p:childTnLst>
                          </p:cTn>
                        </p:par>
                        <p:par>
                          <p:cTn id="42" fill="hold">
                            <p:stCondLst>
                              <p:cond delay="500"/>
                            </p:stCondLst>
                            <p:childTnLst>
                              <p:par>
                                <p:cTn id="43" presetID="22" presetClass="entr" presetSubtype="1"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500"/>
                                        <p:tgtEl>
                                          <p:spTgt spid="15"/>
                                        </p:tgtEl>
                                      </p:cBhvr>
                                    </p:animEffect>
                                  </p:childTnLst>
                                </p:cTn>
                              </p:par>
                              <p:par>
                                <p:cTn id="46" presetID="22" presetClass="entr" presetSubtype="8" fill="hold" grpId="0" nodeType="withEffect">
                                  <p:stCondLst>
                                    <p:cond delay="250"/>
                                  </p:stCondLst>
                                  <p:childTnLst>
                                    <p:set>
                                      <p:cBhvr>
                                        <p:cTn id="47" dur="1" fill="hold">
                                          <p:stCondLst>
                                            <p:cond delay="0"/>
                                          </p:stCondLst>
                                        </p:cTn>
                                        <p:tgtEl>
                                          <p:spTgt spid="61"/>
                                        </p:tgtEl>
                                        <p:attrNameLst>
                                          <p:attrName>style.visibility</p:attrName>
                                        </p:attrNameLst>
                                      </p:cBhvr>
                                      <p:to>
                                        <p:strVal val="visible"/>
                                      </p:to>
                                    </p:set>
                                    <p:animEffect transition="in" filter="wipe(left)">
                                      <p:cBhvr>
                                        <p:cTn id="48" dur="500"/>
                                        <p:tgtEl>
                                          <p:spTgt spid="6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504862"/>
                                        </p:tgtEl>
                                        <p:attrNameLst>
                                          <p:attrName>style.visibility</p:attrName>
                                        </p:attrNameLst>
                                      </p:cBhvr>
                                      <p:to>
                                        <p:strVal val="visible"/>
                                      </p:to>
                                    </p:set>
                                    <p:animEffect transition="in" filter="wipe(left)">
                                      <p:cBhvr>
                                        <p:cTn id="57" dur="500"/>
                                        <p:tgtEl>
                                          <p:spTgt spid="504862"/>
                                        </p:tgtEl>
                                      </p:cBhvr>
                                    </p:animEffect>
                                  </p:childTnLst>
                                </p:cTn>
                              </p:par>
                            </p:childTnLst>
                          </p:cTn>
                        </p:par>
                        <p:par>
                          <p:cTn id="58" fill="hold">
                            <p:stCondLst>
                              <p:cond delay="1000"/>
                            </p:stCondLst>
                            <p:childTnLst>
                              <p:par>
                                <p:cTn id="59" presetID="22" presetClass="entr" presetSubtype="8"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left)">
                                      <p:cBhvr>
                                        <p:cTn id="61" dur="500"/>
                                        <p:tgtEl>
                                          <p:spTgt spid="38"/>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12"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0-#ppt_w/2"/>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left)">
                                      <p:cBhvr>
                                        <p:cTn id="72" dur="500"/>
                                        <p:tgtEl>
                                          <p:spTgt spid="33"/>
                                        </p:tgtEl>
                                      </p:cBhvr>
                                    </p:animEffect>
                                  </p:childTnLst>
                                </p:cTn>
                              </p:par>
                            </p:childTnLst>
                          </p:cTn>
                        </p:par>
                        <p:par>
                          <p:cTn id="73" fill="hold">
                            <p:stCondLst>
                              <p:cond delay="500"/>
                            </p:stCondLst>
                            <p:childTnLst>
                              <p:par>
                                <p:cTn id="74" presetID="2" presetClass="entr" presetSubtype="12" fill="hold"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0-#ppt_w/2"/>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wipe(left)">
                                      <p:cBhvr>
                                        <p:cTn id="87" dur="750"/>
                                        <p:tgtEl>
                                          <p:spTgt spid="6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504849"/>
                                        </p:tgtEl>
                                        <p:attrNameLst>
                                          <p:attrName>style.visibility</p:attrName>
                                        </p:attrNameLst>
                                      </p:cBhvr>
                                      <p:to>
                                        <p:strVal val="visible"/>
                                      </p:to>
                                    </p:set>
                                    <p:animEffect transition="in" filter="wipe(left)">
                                      <p:cBhvr>
                                        <p:cTn id="92" dur="500"/>
                                        <p:tgtEl>
                                          <p:spTgt spid="50484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29725"/>
                                        </p:tgtEl>
                                        <p:attrNameLst>
                                          <p:attrName>style.visibility</p:attrName>
                                        </p:attrNameLst>
                                      </p:cBhvr>
                                      <p:to>
                                        <p:strVal val="visible"/>
                                      </p:to>
                                    </p:set>
                                    <p:animEffect transition="in" filter="wipe(down)">
                                      <p:cBhvr>
                                        <p:cTn id="97" dur="750"/>
                                        <p:tgtEl>
                                          <p:spTgt spid="2972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96"/>
                                        </p:tgtEl>
                                        <p:attrNameLst>
                                          <p:attrName>style.visibility</p:attrName>
                                        </p:attrNameLst>
                                      </p:cBhvr>
                                      <p:to>
                                        <p:strVal val="visible"/>
                                      </p:to>
                                    </p:set>
                                    <p:animEffect transition="in" filter="wipe(left)">
                                      <p:cBhvr>
                                        <p:cTn id="102" dur="500"/>
                                        <p:tgtEl>
                                          <p:spTgt spid="96"/>
                                        </p:tgtEl>
                                      </p:cBhvr>
                                    </p:animEffect>
                                  </p:childTnLst>
                                </p:cTn>
                              </p:par>
                            </p:childTnLst>
                          </p:cTn>
                        </p:par>
                        <p:par>
                          <p:cTn id="103" fill="hold">
                            <p:stCondLst>
                              <p:cond delay="500"/>
                            </p:stCondLst>
                            <p:childTnLst>
                              <p:par>
                                <p:cTn id="104" presetID="22" presetClass="entr" presetSubtype="8" fill="hold" nodeType="afterEffect">
                                  <p:stCondLst>
                                    <p:cond delay="0"/>
                                  </p:stCondLst>
                                  <p:childTnLst>
                                    <p:set>
                                      <p:cBhvr>
                                        <p:cTn id="105" dur="1" fill="hold">
                                          <p:stCondLst>
                                            <p:cond delay="0"/>
                                          </p:stCondLst>
                                        </p:cTn>
                                        <p:tgtEl>
                                          <p:spTgt spid="504850"/>
                                        </p:tgtEl>
                                        <p:attrNameLst>
                                          <p:attrName>style.visibility</p:attrName>
                                        </p:attrNameLst>
                                      </p:cBhvr>
                                      <p:to>
                                        <p:strVal val="visible"/>
                                      </p:to>
                                    </p:set>
                                    <p:animEffect transition="in" filter="wipe(left)">
                                      <p:cBhvr>
                                        <p:cTn id="106" dur="500"/>
                                        <p:tgtEl>
                                          <p:spTgt spid="504850"/>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nodeType="click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p:cTn id="111" dur="500" fill="hold"/>
                                        <p:tgtEl>
                                          <p:spTgt spid="21"/>
                                        </p:tgtEl>
                                        <p:attrNameLst>
                                          <p:attrName>ppt_w</p:attrName>
                                        </p:attrNameLst>
                                      </p:cBhvr>
                                      <p:tavLst>
                                        <p:tav tm="0">
                                          <p:val>
                                            <p:fltVal val="0"/>
                                          </p:val>
                                        </p:tav>
                                        <p:tav tm="100000">
                                          <p:val>
                                            <p:strVal val="#ppt_w"/>
                                          </p:val>
                                        </p:tav>
                                      </p:tavLst>
                                    </p:anim>
                                    <p:anim calcmode="lin" valueType="num">
                                      <p:cBhvr>
                                        <p:cTn id="112" dur="500" fill="hold"/>
                                        <p:tgtEl>
                                          <p:spTgt spid="21"/>
                                        </p:tgtEl>
                                        <p:attrNameLst>
                                          <p:attrName>ppt_h</p:attrName>
                                        </p:attrNameLst>
                                      </p:cBhvr>
                                      <p:tavLst>
                                        <p:tav tm="0">
                                          <p:val>
                                            <p:fltVal val="0"/>
                                          </p:val>
                                        </p:tav>
                                        <p:tav tm="100000">
                                          <p:val>
                                            <p:strVal val="#ppt_h"/>
                                          </p:val>
                                        </p:tav>
                                      </p:tavLst>
                                    </p:anim>
                                    <p:animEffect transition="in" filter="fade">
                                      <p:cBhvr>
                                        <p:cTn id="113" dur="500"/>
                                        <p:tgtEl>
                                          <p:spTgt spid="21"/>
                                        </p:tgtEl>
                                      </p:cBhvr>
                                    </p:animEffect>
                                  </p:childTnLst>
                                </p:cTn>
                              </p:par>
                            </p:childTnLst>
                          </p:cTn>
                        </p:par>
                        <p:par>
                          <p:cTn id="114" fill="hold">
                            <p:stCondLst>
                              <p:cond delay="500"/>
                            </p:stCondLst>
                            <p:childTnLst>
                              <p:par>
                                <p:cTn id="115" presetID="22" presetClass="entr" presetSubtype="8" fill="hold" grpId="0" nodeType="afterEffect">
                                  <p:stCondLst>
                                    <p:cond delay="0"/>
                                  </p:stCondLst>
                                  <p:childTnLst>
                                    <p:set>
                                      <p:cBhvr>
                                        <p:cTn id="116" dur="1" fill="hold">
                                          <p:stCondLst>
                                            <p:cond delay="0"/>
                                          </p:stCondLst>
                                        </p:cTn>
                                        <p:tgtEl>
                                          <p:spTgt spid="84"/>
                                        </p:tgtEl>
                                        <p:attrNameLst>
                                          <p:attrName>style.visibility</p:attrName>
                                        </p:attrNameLst>
                                      </p:cBhvr>
                                      <p:to>
                                        <p:strVal val="visible"/>
                                      </p:to>
                                    </p:set>
                                    <p:animEffect transition="in" filter="wipe(left)">
                                      <p:cBhvr>
                                        <p:cTn id="117" dur="500"/>
                                        <p:tgtEl>
                                          <p:spTgt spid="84"/>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504865"/>
                                        </p:tgtEl>
                                        <p:attrNameLst>
                                          <p:attrName>style.visibility</p:attrName>
                                        </p:attrNameLst>
                                      </p:cBhvr>
                                      <p:to>
                                        <p:strVal val="visible"/>
                                      </p:to>
                                    </p:set>
                                    <p:animEffect transition="in" filter="wipe(left)">
                                      <p:cBhvr>
                                        <p:cTn id="122" dur="500"/>
                                        <p:tgtEl>
                                          <p:spTgt spid="504865"/>
                                        </p:tgtEl>
                                      </p:cBhvr>
                                    </p:animEffect>
                                  </p:childTnLst>
                                </p:cTn>
                              </p:par>
                            </p:childTnLst>
                          </p:cTn>
                        </p:par>
                        <p:par>
                          <p:cTn id="123" fill="hold">
                            <p:stCondLst>
                              <p:cond delay="500"/>
                            </p:stCondLst>
                            <p:childTnLst>
                              <p:par>
                                <p:cTn id="124" presetID="2" presetClass="entr" presetSubtype="12" fill="hold"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500" fill="hold"/>
                                        <p:tgtEl>
                                          <p:spTgt spid="34"/>
                                        </p:tgtEl>
                                        <p:attrNameLst>
                                          <p:attrName>ppt_x</p:attrName>
                                        </p:attrNameLst>
                                      </p:cBhvr>
                                      <p:tavLst>
                                        <p:tav tm="0">
                                          <p:val>
                                            <p:strVal val="0-#ppt_w/2"/>
                                          </p:val>
                                        </p:tav>
                                        <p:tav tm="100000">
                                          <p:val>
                                            <p:strVal val="#ppt_x"/>
                                          </p:val>
                                        </p:tav>
                                      </p:tavLst>
                                    </p:anim>
                                    <p:anim calcmode="lin" valueType="num">
                                      <p:cBhvr additive="base">
                                        <p:cTn id="12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childTnLst>
                                    <p:set>
                                      <p:cBhvr>
                                        <p:cTn id="131" dur="1" fill="hold">
                                          <p:stCondLst>
                                            <p:cond delay="0"/>
                                          </p:stCondLst>
                                        </p:cTn>
                                        <p:tgtEl>
                                          <p:spTgt spid="504866"/>
                                        </p:tgtEl>
                                        <p:attrNameLst>
                                          <p:attrName>style.visibility</p:attrName>
                                        </p:attrNameLst>
                                      </p:cBhvr>
                                      <p:to>
                                        <p:strVal val="visible"/>
                                      </p:to>
                                    </p:set>
                                    <p:animEffect transition="in" filter="wipe(left)">
                                      <p:cBhvr>
                                        <p:cTn id="132" dur="500"/>
                                        <p:tgtEl>
                                          <p:spTgt spid="504866"/>
                                        </p:tgtEl>
                                      </p:cBhvr>
                                    </p:animEffect>
                                  </p:childTnLst>
                                </p:cTn>
                              </p:par>
                            </p:childTnLst>
                          </p:cTn>
                        </p:par>
                        <p:par>
                          <p:cTn id="133" fill="hold">
                            <p:stCondLst>
                              <p:cond delay="500"/>
                            </p:stCondLst>
                            <p:childTnLst>
                              <p:par>
                                <p:cTn id="134" presetID="22" presetClass="entr" presetSubtype="1" fill="hold" grpId="0" nodeType="afterEffect">
                                  <p:stCondLst>
                                    <p:cond delay="250"/>
                                  </p:stCondLst>
                                  <p:childTnLst>
                                    <p:set>
                                      <p:cBhvr>
                                        <p:cTn id="135" dur="1" fill="hold">
                                          <p:stCondLst>
                                            <p:cond delay="0"/>
                                          </p:stCondLst>
                                        </p:cTn>
                                        <p:tgtEl>
                                          <p:spTgt spid="29730"/>
                                        </p:tgtEl>
                                        <p:attrNameLst>
                                          <p:attrName>style.visibility</p:attrName>
                                        </p:attrNameLst>
                                      </p:cBhvr>
                                      <p:to>
                                        <p:strVal val="visible"/>
                                      </p:to>
                                    </p:set>
                                    <p:animEffect transition="in" filter="wipe(up)">
                                      <p:cBhvr>
                                        <p:cTn id="136" dur="500"/>
                                        <p:tgtEl>
                                          <p:spTgt spid="29730"/>
                                        </p:tgtEl>
                                      </p:cBhvr>
                                    </p:animEffect>
                                  </p:childTnLst>
                                </p:cTn>
                              </p:par>
                            </p:childTnLst>
                          </p:cTn>
                        </p:par>
                        <p:par>
                          <p:cTn id="137" fill="hold">
                            <p:stCondLst>
                              <p:cond delay="1250"/>
                            </p:stCondLst>
                            <p:childTnLst>
                              <p:par>
                                <p:cTn id="138" presetID="22" presetClass="entr" presetSubtype="8" fill="hold" grpId="0" nodeType="afterEffect">
                                  <p:stCondLst>
                                    <p:cond delay="0"/>
                                  </p:stCondLst>
                                  <p:childTnLst>
                                    <p:set>
                                      <p:cBhvr>
                                        <p:cTn id="139" dur="1" fill="hold">
                                          <p:stCondLst>
                                            <p:cond delay="0"/>
                                          </p:stCondLst>
                                        </p:cTn>
                                        <p:tgtEl>
                                          <p:spTgt spid="29729"/>
                                        </p:tgtEl>
                                        <p:attrNameLst>
                                          <p:attrName>style.visibility</p:attrName>
                                        </p:attrNameLst>
                                      </p:cBhvr>
                                      <p:to>
                                        <p:strVal val="visible"/>
                                      </p:to>
                                    </p:set>
                                    <p:animEffect transition="in" filter="wipe(left)">
                                      <p:cBhvr>
                                        <p:cTn id="140" dur="500"/>
                                        <p:tgtEl>
                                          <p:spTgt spid="29729"/>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504869"/>
                                        </p:tgtEl>
                                        <p:attrNameLst>
                                          <p:attrName>style.visibility</p:attrName>
                                        </p:attrNameLst>
                                      </p:cBhvr>
                                      <p:to>
                                        <p:strVal val="visible"/>
                                      </p:to>
                                    </p:set>
                                    <p:animEffect transition="in" filter="wipe(left)">
                                      <p:cBhvr>
                                        <p:cTn id="145" dur="500"/>
                                        <p:tgtEl>
                                          <p:spTgt spid="504869"/>
                                        </p:tgtEl>
                                      </p:cBhvr>
                                    </p:animEffect>
                                  </p:childTnLst>
                                </p:cTn>
                              </p:par>
                            </p:childTnLst>
                          </p:cTn>
                        </p:par>
                        <p:par>
                          <p:cTn id="146" fill="hold">
                            <p:stCondLst>
                              <p:cond delay="500"/>
                            </p:stCondLst>
                            <p:childTnLst>
                              <p:par>
                                <p:cTn id="147" presetID="22" presetClass="entr" presetSubtype="8" fill="hold" nodeType="afterEffect">
                                  <p:stCondLst>
                                    <p:cond delay="0"/>
                                  </p:stCondLst>
                                  <p:childTnLst>
                                    <p:set>
                                      <p:cBhvr>
                                        <p:cTn id="148" dur="1" fill="hold">
                                          <p:stCondLst>
                                            <p:cond delay="0"/>
                                          </p:stCondLst>
                                        </p:cTn>
                                        <p:tgtEl>
                                          <p:spTgt spid="504863"/>
                                        </p:tgtEl>
                                        <p:attrNameLst>
                                          <p:attrName>style.visibility</p:attrName>
                                        </p:attrNameLst>
                                      </p:cBhvr>
                                      <p:to>
                                        <p:strVal val="visible"/>
                                      </p:to>
                                    </p:set>
                                    <p:animEffect transition="in" filter="wipe(left)">
                                      <p:cBhvr>
                                        <p:cTn id="149" dur="500"/>
                                        <p:tgtEl>
                                          <p:spTgt spid="504863"/>
                                        </p:tgtEl>
                                      </p:cBhvr>
                                    </p:animEffect>
                                  </p:childTnLst>
                                </p:cTn>
                              </p:par>
                            </p:childTnLst>
                          </p:cTn>
                        </p:par>
                        <p:par>
                          <p:cTn id="150" fill="hold">
                            <p:stCondLst>
                              <p:cond delay="1000"/>
                            </p:stCondLst>
                            <p:childTnLst>
                              <p:par>
                                <p:cTn id="151" presetID="22" presetClass="entr" presetSubtype="8" fill="hold" grpId="0" nodeType="afterEffect">
                                  <p:stCondLst>
                                    <p:cond delay="0"/>
                                  </p:stCondLst>
                                  <p:childTnLst>
                                    <p:set>
                                      <p:cBhvr>
                                        <p:cTn id="152" dur="1" fill="hold">
                                          <p:stCondLst>
                                            <p:cond delay="0"/>
                                          </p:stCondLst>
                                        </p:cTn>
                                        <p:tgtEl>
                                          <p:spTgt spid="80"/>
                                        </p:tgtEl>
                                        <p:attrNameLst>
                                          <p:attrName>style.visibility</p:attrName>
                                        </p:attrNameLst>
                                      </p:cBhvr>
                                      <p:to>
                                        <p:strVal val="visible"/>
                                      </p:to>
                                    </p:set>
                                    <p:animEffect transition="in" filter="wipe(left)">
                                      <p:cBhvr>
                                        <p:cTn id="153" dur="500"/>
                                        <p:tgtEl>
                                          <p:spTgt spid="80"/>
                                        </p:tgtEl>
                                      </p:cBhvr>
                                    </p:animEffect>
                                  </p:childTnLst>
                                </p:cTn>
                              </p:par>
                            </p:childTnLst>
                          </p:cTn>
                        </p:par>
                        <p:par>
                          <p:cTn id="154" fill="hold">
                            <p:stCondLst>
                              <p:cond delay="1500"/>
                            </p:stCondLst>
                            <p:childTnLst>
                              <p:par>
                                <p:cTn id="155" presetID="22" presetClass="entr" presetSubtype="8" fill="hold" grpId="0" nodeType="afterEffect">
                                  <p:stCondLst>
                                    <p:cond delay="0"/>
                                  </p:stCondLst>
                                  <p:childTnLst>
                                    <p:set>
                                      <p:cBhvr>
                                        <p:cTn id="156" dur="1" fill="hold">
                                          <p:stCondLst>
                                            <p:cond delay="0"/>
                                          </p:stCondLst>
                                        </p:cTn>
                                        <p:tgtEl>
                                          <p:spTgt spid="81"/>
                                        </p:tgtEl>
                                        <p:attrNameLst>
                                          <p:attrName>style.visibility</p:attrName>
                                        </p:attrNameLst>
                                      </p:cBhvr>
                                      <p:to>
                                        <p:strVal val="visible"/>
                                      </p:to>
                                    </p:set>
                                    <p:animEffect transition="in" filter="wipe(left)">
                                      <p:cBhvr>
                                        <p:cTn id="157" dur="500"/>
                                        <p:tgtEl>
                                          <p:spTgt spid="81"/>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13"/>
                                        </p:tgtEl>
                                        <p:attrNameLst>
                                          <p:attrName>style.visibility</p:attrName>
                                        </p:attrNameLst>
                                      </p:cBhvr>
                                      <p:to>
                                        <p:strVal val="visible"/>
                                      </p:to>
                                    </p:set>
                                    <p:animEffect transition="in" filter="wipe(left)">
                                      <p:cBhvr>
                                        <p:cTn id="162" dur="500"/>
                                        <p:tgtEl>
                                          <p:spTgt spid="13"/>
                                        </p:tgtEl>
                                      </p:cBhvr>
                                    </p:animEffect>
                                  </p:childTnLst>
                                </p:cTn>
                              </p:par>
                            </p:childTnLst>
                          </p:cTn>
                        </p:par>
                        <p:par>
                          <p:cTn id="163" fill="hold">
                            <p:stCondLst>
                              <p:cond delay="500"/>
                            </p:stCondLst>
                            <p:childTnLst>
                              <p:par>
                                <p:cTn id="164" presetID="22" presetClass="entr" presetSubtype="8" fill="hold" nodeType="afterEffect">
                                  <p:stCondLst>
                                    <p:cond delay="0"/>
                                  </p:stCondLst>
                                  <p:childTnLst>
                                    <p:set>
                                      <p:cBhvr>
                                        <p:cTn id="165" dur="1" fill="hold">
                                          <p:stCondLst>
                                            <p:cond delay="0"/>
                                          </p:stCondLst>
                                        </p:cTn>
                                        <p:tgtEl>
                                          <p:spTgt spid="4"/>
                                        </p:tgtEl>
                                        <p:attrNameLst>
                                          <p:attrName>style.visibility</p:attrName>
                                        </p:attrNameLst>
                                      </p:cBhvr>
                                      <p:to>
                                        <p:strVal val="visible"/>
                                      </p:to>
                                    </p:set>
                                    <p:animEffect transition="in" filter="wipe(left)">
                                      <p:cBhvr>
                                        <p:cTn id="166" dur="500"/>
                                        <p:tgtEl>
                                          <p:spTgt spid="4"/>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grpId="0" nodeType="clickEffect">
                                  <p:stCondLst>
                                    <p:cond delay="0"/>
                                  </p:stCondLst>
                                  <p:childTnLst>
                                    <p:set>
                                      <p:cBhvr>
                                        <p:cTn id="170" dur="1" fill="hold">
                                          <p:stCondLst>
                                            <p:cond delay="0"/>
                                          </p:stCondLst>
                                        </p:cTn>
                                        <p:tgtEl>
                                          <p:spTgt spid="29746"/>
                                        </p:tgtEl>
                                        <p:attrNameLst>
                                          <p:attrName>style.visibility</p:attrName>
                                        </p:attrNameLst>
                                      </p:cBhvr>
                                      <p:to>
                                        <p:strVal val="visible"/>
                                      </p:to>
                                    </p:set>
                                    <p:animEffect transition="in" filter="wipe(left)">
                                      <p:cBhvr>
                                        <p:cTn id="171" dur="500"/>
                                        <p:tgtEl>
                                          <p:spTgt spid="29746"/>
                                        </p:tgtEl>
                                      </p:cBhvr>
                                    </p:animEffect>
                                  </p:childTnLst>
                                </p:cTn>
                              </p:par>
                              <p:par>
                                <p:cTn id="172" presetID="22" presetClass="entr" presetSubtype="8" fill="hold" grpId="0" nodeType="withEffect">
                                  <p:stCondLst>
                                    <p:cond delay="500"/>
                                  </p:stCondLst>
                                  <p:childTnLst>
                                    <p:set>
                                      <p:cBhvr>
                                        <p:cTn id="173" dur="1" fill="hold">
                                          <p:stCondLst>
                                            <p:cond delay="0"/>
                                          </p:stCondLst>
                                        </p:cTn>
                                        <p:tgtEl>
                                          <p:spTgt spid="29749"/>
                                        </p:tgtEl>
                                        <p:attrNameLst>
                                          <p:attrName>style.visibility</p:attrName>
                                        </p:attrNameLst>
                                      </p:cBhvr>
                                      <p:to>
                                        <p:strVal val="visible"/>
                                      </p:to>
                                    </p:set>
                                    <p:animEffect transition="in" filter="wipe(left)">
                                      <p:cBhvr>
                                        <p:cTn id="174" dur="500"/>
                                        <p:tgtEl>
                                          <p:spTgt spid="29749"/>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nodeType="clickEffect">
                                  <p:stCondLst>
                                    <p:cond delay="0"/>
                                  </p:stCondLst>
                                  <p:childTnLst>
                                    <p:set>
                                      <p:cBhvr>
                                        <p:cTn id="178" dur="1" fill="hold">
                                          <p:stCondLst>
                                            <p:cond delay="0"/>
                                          </p:stCondLst>
                                        </p:cTn>
                                        <p:tgtEl>
                                          <p:spTgt spid="29752"/>
                                        </p:tgtEl>
                                        <p:attrNameLst>
                                          <p:attrName>style.visibility</p:attrName>
                                        </p:attrNameLst>
                                      </p:cBhvr>
                                      <p:to>
                                        <p:strVal val="visible"/>
                                      </p:to>
                                    </p:set>
                                    <p:animEffect transition="in" filter="wipe(left)">
                                      <p:cBhvr>
                                        <p:cTn id="179" dur="500"/>
                                        <p:tgtEl>
                                          <p:spTgt spid="29752"/>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nodeType="clickEffect">
                                  <p:stCondLst>
                                    <p:cond delay="0"/>
                                  </p:stCondLst>
                                  <p:childTnLst>
                                    <p:set>
                                      <p:cBhvr>
                                        <p:cTn id="183" dur="1" fill="hold">
                                          <p:stCondLst>
                                            <p:cond delay="0"/>
                                          </p:stCondLst>
                                        </p:cTn>
                                        <p:tgtEl>
                                          <p:spTgt spid="9"/>
                                        </p:tgtEl>
                                        <p:attrNameLst>
                                          <p:attrName>style.visibility</p:attrName>
                                        </p:attrNameLst>
                                      </p:cBhvr>
                                      <p:to>
                                        <p:strVal val="visible"/>
                                      </p:to>
                                    </p:set>
                                    <p:animEffect transition="in" filter="wipe(left)">
                                      <p:cBhvr>
                                        <p:cTn id="184" dur="500"/>
                                        <p:tgtEl>
                                          <p:spTgt spid="9"/>
                                        </p:tgtEl>
                                      </p:cBhvr>
                                    </p:animEffect>
                                  </p:childTnLst>
                                </p:cTn>
                              </p:par>
                            </p:childTnLst>
                          </p:cTn>
                        </p:par>
                        <p:par>
                          <p:cTn id="185" fill="hold">
                            <p:stCondLst>
                              <p:cond delay="500"/>
                            </p:stCondLst>
                            <p:childTnLst>
                              <p:par>
                                <p:cTn id="186" presetID="22" presetClass="entr" presetSubtype="8" fill="hold" nodeType="afterEffect">
                                  <p:stCondLst>
                                    <p:cond delay="300"/>
                                  </p:stCondLst>
                                  <p:childTnLst>
                                    <p:set>
                                      <p:cBhvr>
                                        <p:cTn id="187" dur="1" fill="hold">
                                          <p:stCondLst>
                                            <p:cond delay="0"/>
                                          </p:stCondLst>
                                        </p:cTn>
                                        <p:tgtEl>
                                          <p:spTgt spid="10"/>
                                        </p:tgtEl>
                                        <p:attrNameLst>
                                          <p:attrName>style.visibility</p:attrName>
                                        </p:attrNameLst>
                                      </p:cBhvr>
                                      <p:to>
                                        <p:strVal val="visible"/>
                                      </p:to>
                                    </p:set>
                                    <p:animEffect transition="in" filter="wipe(left)">
                                      <p:cBhvr>
                                        <p:cTn id="188" dur="500"/>
                                        <p:tgtEl>
                                          <p:spTgt spid="10"/>
                                        </p:tgtEl>
                                      </p:cBhvr>
                                    </p:animEffect>
                                  </p:childTnLst>
                                </p:cTn>
                              </p:par>
                            </p:childTnLst>
                          </p:cTn>
                        </p:par>
                        <p:par>
                          <p:cTn id="189" fill="hold">
                            <p:stCondLst>
                              <p:cond delay="1300"/>
                            </p:stCondLst>
                            <p:childTnLst>
                              <p:par>
                                <p:cTn id="190" presetID="22" presetClass="entr" presetSubtype="8" fill="hold" nodeType="afterEffect">
                                  <p:stCondLst>
                                    <p:cond delay="300"/>
                                  </p:stCondLst>
                                  <p:childTnLst>
                                    <p:set>
                                      <p:cBhvr>
                                        <p:cTn id="191" dur="1" fill="hold">
                                          <p:stCondLst>
                                            <p:cond delay="0"/>
                                          </p:stCondLst>
                                        </p:cTn>
                                        <p:tgtEl>
                                          <p:spTgt spid="11"/>
                                        </p:tgtEl>
                                        <p:attrNameLst>
                                          <p:attrName>style.visibility</p:attrName>
                                        </p:attrNameLst>
                                      </p:cBhvr>
                                      <p:to>
                                        <p:strVal val="visible"/>
                                      </p:to>
                                    </p:set>
                                    <p:animEffect transition="in" filter="wipe(left)">
                                      <p:cBhvr>
                                        <p:cTn id="192" dur="500"/>
                                        <p:tgtEl>
                                          <p:spTgt spid="11"/>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8" fill="hold" nodeType="clickEffect">
                                  <p:stCondLst>
                                    <p:cond delay="0"/>
                                  </p:stCondLst>
                                  <p:childTnLst>
                                    <p:set>
                                      <p:cBhvr>
                                        <p:cTn id="196" dur="1" fill="hold">
                                          <p:stCondLst>
                                            <p:cond delay="0"/>
                                          </p:stCondLst>
                                        </p:cTn>
                                        <p:tgtEl>
                                          <p:spTgt spid="29753"/>
                                        </p:tgtEl>
                                        <p:attrNameLst>
                                          <p:attrName>style.visibility</p:attrName>
                                        </p:attrNameLst>
                                      </p:cBhvr>
                                      <p:to>
                                        <p:strVal val="visible"/>
                                      </p:to>
                                    </p:set>
                                    <p:animEffect transition="in" filter="wipe(left)">
                                      <p:cBhvr>
                                        <p:cTn id="197" dur="500"/>
                                        <p:tgtEl>
                                          <p:spTgt spid="29753"/>
                                        </p:tgtEl>
                                      </p:cBhvr>
                                    </p:animEffect>
                                  </p:childTnLst>
                                </p:cTn>
                              </p:par>
                              <p:par>
                                <p:cTn id="198" presetID="22" presetClass="entr" presetSubtype="4" fill="hold" grpId="0" nodeType="withEffect">
                                  <p:stCondLst>
                                    <p:cond delay="0"/>
                                  </p:stCondLst>
                                  <p:childTnLst>
                                    <p:set>
                                      <p:cBhvr>
                                        <p:cTn id="199" dur="1" fill="hold">
                                          <p:stCondLst>
                                            <p:cond delay="0"/>
                                          </p:stCondLst>
                                        </p:cTn>
                                        <p:tgtEl>
                                          <p:spTgt spid="24"/>
                                        </p:tgtEl>
                                        <p:attrNameLst>
                                          <p:attrName>style.visibility</p:attrName>
                                        </p:attrNameLst>
                                      </p:cBhvr>
                                      <p:to>
                                        <p:strVal val="visible"/>
                                      </p:to>
                                    </p:set>
                                    <p:animEffect transition="in" filter="wipe(down)">
                                      <p:cBhvr>
                                        <p:cTn id="200" dur="500"/>
                                        <p:tgtEl>
                                          <p:spTgt spid="24"/>
                                        </p:tgtEl>
                                      </p:cBhvr>
                                    </p:animEffect>
                                  </p:childTnLst>
                                </p:cTn>
                              </p:par>
                            </p:childTnLst>
                          </p:cTn>
                        </p:par>
                        <p:par>
                          <p:cTn id="201" fill="hold">
                            <p:stCondLst>
                              <p:cond delay="500"/>
                            </p:stCondLst>
                            <p:childTnLst>
                              <p:par>
                                <p:cTn id="202" presetID="22" presetClass="entr" presetSubtype="4" fill="hold" grpId="0" nodeType="afterEffect">
                                  <p:stCondLst>
                                    <p:cond delay="0"/>
                                  </p:stCondLst>
                                  <p:childTnLst>
                                    <p:set>
                                      <p:cBhvr>
                                        <p:cTn id="203" dur="1" fill="hold">
                                          <p:stCondLst>
                                            <p:cond delay="0"/>
                                          </p:stCondLst>
                                        </p:cTn>
                                        <p:tgtEl>
                                          <p:spTgt spid="23"/>
                                        </p:tgtEl>
                                        <p:attrNameLst>
                                          <p:attrName>style.visibility</p:attrName>
                                        </p:attrNameLst>
                                      </p:cBhvr>
                                      <p:to>
                                        <p:strVal val="visible"/>
                                      </p:to>
                                    </p:set>
                                    <p:animEffect transition="in" filter="wipe(down)">
                                      <p:cBhvr>
                                        <p:cTn id="204" dur="500"/>
                                        <p:tgtEl>
                                          <p:spTgt spid="23"/>
                                        </p:tgtEl>
                                      </p:cBhvr>
                                    </p:animEffect>
                                  </p:childTnLst>
                                </p:cTn>
                              </p:par>
                            </p:childTnLst>
                          </p:cTn>
                        </p:par>
                        <p:par>
                          <p:cTn id="205" fill="hold">
                            <p:stCondLst>
                              <p:cond delay="1000"/>
                            </p:stCondLst>
                            <p:childTnLst>
                              <p:par>
                                <p:cTn id="206" presetID="22" presetClass="entr" presetSubtype="8" fill="hold" nodeType="afterEffect">
                                  <p:stCondLst>
                                    <p:cond delay="0"/>
                                  </p:stCondLst>
                                  <p:childTnLst>
                                    <p:set>
                                      <p:cBhvr>
                                        <p:cTn id="207" dur="1" fill="hold">
                                          <p:stCondLst>
                                            <p:cond delay="0"/>
                                          </p:stCondLst>
                                        </p:cTn>
                                        <p:tgtEl>
                                          <p:spTgt spid="25"/>
                                        </p:tgtEl>
                                        <p:attrNameLst>
                                          <p:attrName>style.visibility</p:attrName>
                                        </p:attrNameLst>
                                      </p:cBhvr>
                                      <p:to>
                                        <p:strVal val="visible"/>
                                      </p:to>
                                    </p:set>
                                    <p:animEffect transition="in" filter="wipe(left)">
                                      <p:cBhvr>
                                        <p:cTn id="208" dur="500"/>
                                        <p:tgtEl>
                                          <p:spTgt spid="25"/>
                                        </p:tgtEl>
                                      </p:cBhvr>
                                    </p:animEffect>
                                  </p:childTnLst>
                                </p:cTn>
                              </p:par>
                            </p:childTnLst>
                          </p:cTn>
                        </p:par>
                        <p:par>
                          <p:cTn id="209" fill="hold">
                            <p:stCondLst>
                              <p:cond delay="1500"/>
                            </p:stCondLst>
                            <p:childTnLst>
                              <p:par>
                                <p:cTn id="210" presetID="22" presetClass="entr" presetSubtype="8" fill="hold" nodeType="afterEffect">
                                  <p:stCondLst>
                                    <p:cond delay="0"/>
                                  </p:stCondLst>
                                  <p:childTnLst>
                                    <p:set>
                                      <p:cBhvr>
                                        <p:cTn id="211" dur="1" fill="hold">
                                          <p:stCondLst>
                                            <p:cond delay="0"/>
                                          </p:stCondLst>
                                        </p:cTn>
                                        <p:tgtEl>
                                          <p:spTgt spid="26"/>
                                        </p:tgtEl>
                                        <p:attrNameLst>
                                          <p:attrName>style.visibility</p:attrName>
                                        </p:attrNameLst>
                                      </p:cBhvr>
                                      <p:to>
                                        <p:strVal val="visible"/>
                                      </p:to>
                                    </p:set>
                                    <p:animEffect transition="in" filter="wipe(left)">
                                      <p:cBhvr>
                                        <p:cTn id="212" dur="500"/>
                                        <p:tgtEl>
                                          <p:spTgt spid="26"/>
                                        </p:tgtEl>
                                      </p:cBhvr>
                                    </p:animEffect>
                                  </p:childTnLst>
                                </p:cTn>
                              </p:par>
                            </p:childTnLst>
                          </p:cTn>
                        </p:par>
                        <p:par>
                          <p:cTn id="213" fill="hold">
                            <p:stCondLst>
                              <p:cond delay="2000"/>
                            </p:stCondLst>
                            <p:childTnLst>
                              <p:par>
                                <p:cTn id="214" presetID="22" presetClass="entr" presetSubtype="8" fill="hold" nodeType="afterEffect">
                                  <p:stCondLst>
                                    <p:cond delay="0"/>
                                  </p:stCondLst>
                                  <p:childTnLst>
                                    <p:set>
                                      <p:cBhvr>
                                        <p:cTn id="215" dur="1" fill="hold">
                                          <p:stCondLst>
                                            <p:cond delay="0"/>
                                          </p:stCondLst>
                                        </p:cTn>
                                        <p:tgtEl>
                                          <p:spTgt spid="27"/>
                                        </p:tgtEl>
                                        <p:attrNameLst>
                                          <p:attrName>style.visibility</p:attrName>
                                        </p:attrNameLst>
                                      </p:cBhvr>
                                      <p:to>
                                        <p:strVal val="visible"/>
                                      </p:to>
                                    </p:set>
                                    <p:animEffect transition="in" filter="wipe(left)">
                                      <p:cBhvr>
                                        <p:cTn id="216" dur="500"/>
                                        <p:tgtEl>
                                          <p:spTgt spid="27"/>
                                        </p:tgtEl>
                                      </p:cBhvr>
                                    </p:animEffect>
                                  </p:childTnLst>
                                </p:cTn>
                              </p:par>
                            </p:childTnLst>
                          </p:cTn>
                        </p:par>
                        <p:par>
                          <p:cTn id="217" fill="hold">
                            <p:stCondLst>
                              <p:cond delay="2500"/>
                            </p:stCondLst>
                            <p:childTnLst>
                              <p:par>
                                <p:cTn id="218" presetID="2" presetClass="entr" presetSubtype="3" fill="hold" grpId="0" nodeType="afterEffect">
                                  <p:stCondLst>
                                    <p:cond delay="0"/>
                                  </p:stCondLst>
                                  <p:childTnLst>
                                    <p:set>
                                      <p:cBhvr>
                                        <p:cTn id="219" dur="1" fill="hold">
                                          <p:stCondLst>
                                            <p:cond delay="0"/>
                                          </p:stCondLst>
                                        </p:cTn>
                                        <p:tgtEl>
                                          <p:spTgt spid="85"/>
                                        </p:tgtEl>
                                        <p:attrNameLst>
                                          <p:attrName>style.visibility</p:attrName>
                                        </p:attrNameLst>
                                      </p:cBhvr>
                                      <p:to>
                                        <p:strVal val="visible"/>
                                      </p:to>
                                    </p:set>
                                    <p:anim calcmode="lin" valueType="num">
                                      <p:cBhvr additive="base">
                                        <p:cTn id="220" dur="500" fill="hold"/>
                                        <p:tgtEl>
                                          <p:spTgt spid="85"/>
                                        </p:tgtEl>
                                        <p:attrNameLst>
                                          <p:attrName>ppt_x</p:attrName>
                                        </p:attrNameLst>
                                      </p:cBhvr>
                                      <p:tavLst>
                                        <p:tav tm="0">
                                          <p:val>
                                            <p:strVal val="1+#ppt_w/2"/>
                                          </p:val>
                                        </p:tav>
                                        <p:tav tm="100000">
                                          <p:val>
                                            <p:strVal val="#ppt_x"/>
                                          </p:val>
                                        </p:tav>
                                      </p:tavLst>
                                    </p:anim>
                                    <p:anim calcmode="lin" valueType="num">
                                      <p:cBhvr additive="base">
                                        <p:cTn id="221" dur="500" fill="hold"/>
                                        <p:tgtEl>
                                          <p:spTgt spid="85"/>
                                        </p:tgtEl>
                                        <p:attrNameLst>
                                          <p:attrName>ppt_y</p:attrName>
                                        </p:attrNameLst>
                                      </p:cBhvr>
                                      <p:tavLst>
                                        <p:tav tm="0">
                                          <p:val>
                                            <p:strVal val="0-#ppt_h/2"/>
                                          </p:val>
                                        </p:tav>
                                        <p:tav tm="100000">
                                          <p:val>
                                            <p:strVal val="#ppt_y"/>
                                          </p:val>
                                        </p:tav>
                                      </p:tavLst>
                                    </p:anim>
                                  </p:childTnLst>
                                </p:cTn>
                              </p:par>
                            </p:childTnLst>
                          </p:cTn>
                        </p:par>
                      </p:childTnLst>
                    </p:cTn>
                  </p:par>
                  <p:par>
                    <p:cTn id="222" fill="hold">
                      <p:stCondLst>
                        <p:cond delay="indefinite"/>
                      </p:stCondLst>
                      <p:childTnLst>
                        <p:par>
                          <p:cTn id="223" fill="hold">
                            <p:stCondLst>
                              <p:cond delay="0"/>
                            </p:stCondLst>
                            <p:childTnLst>
                              <p:par>
                                <p:cTn id="224" presetID="22" presetClass="entr" presetSubtype="8" fill="hold" grpId="0" nodeType="clickEffect">
                                  <p:stCondLst>
                                    <p:cond delay="0"/>
                                  </p:stCondLst>
                                  <p:childTnLst>
                                    <p:set>
                                      <p:cBhvr>
                                        <p:cTn id="225" dur="1" fill="hold">
                                          <p:stCondLst>
                                            <p:cond delay="0"/>
                                          </p:stCondLst>
                                        </p:cTn>
                                        <p:tgtEl>
                                          <p:spTgt spid="7"/>
                                        </p:tgtEl>
                                        <p:attrNameLst>
                                          <p:attrName>style.visibility</p:attrName>
                                        </p:attrNameLst>
                                      </p:cBhvr>
                                      <p:to>
                                        <p:strVal val="visible"/>
                                      </p:to>
                                    </p:set>
                                    <p:animEffect transition="in" filter="wipe(left)">
                                      <p:cBhvr>
                                        <p:cTn id="226" dur="500"/>
                                        <p:tgtEl>
                                          <p:spTgt spid="7"/>
                                        </p:tgtEl>
                                      </p:cBhvr>
                                    </p:animEffect>
                                  </p:childTnLst>
                                </p:cTn>
                              </p:par>
                            </p:childTnLst>
                          </p:cTn>
                        </p:par>
                        <p:par>
                          <p:cTn id="227" fill="hold">
                            <p:stCondLst>
                              <p:cond delay="500"/>
                            </p:stCondLst>
                            <p:childTnLst>
                              <p:par>
                                <p:cTn id="228" presetID="22" presetClass="entr" presetSubtype="8" fill="hold" nodeType="afterEffect">
                                  <p:stCondLst>
                                    <p:cond delay="0"/>
                                  </p:stCondLst>
                                  <p:childTnLst>
                                    <p:set>
                                      <p:cBhvr>
                                        <p:cTn id="229" dur="1" fill="hold">
                                          <p:stCondLst>
                                            <p:cond delay="0"/>
                                          </p:stCondLst>
                                        </p:cTn>
                                        <p:tgtEl>
                                          <p:spTgt spid="504861"/>
                                        </p:tgtEl>
                                        <p:attrNameLst>
                                          <p:attrName>style.visibility</p:attrName>
                                        </p:attrNameLst>
                                      </p:cBhvr>
                                      <p:to>
                                        <p:strVal val="visible"/>
                                      </p:to>
                                    </p:set>
                                    <p:animEffect transition="in" filter="wipe(left)">
                                      <p:cBhvr>
                                        <p:cTn id="230" dur="500"/>
                                        <p:tgtEl>
                                          <p:spTgt spid="504861"/>
                                        </p:tgtEl>
                                      </p:cBhvr>
                                    </p:animEffect>
                                  </p:childTnLst>
                                </p:cTn>
                              </p:par>
                            </p:childTnLst>
                          </p:cTn>
                        </p:par>
                      </p:childTnLst>
                    </p:cTn>
                  </p:par>
                  <p:par>
                    <p:cTn id="231" fill="hold">
                      <p:stCondLst>
                        <p:cond delay="indefinite"/>
                      </p:stCondLst>
                      <p:childTnLst>
                        <p:par>
                          <p:cTn id="232" fill="hold">
                            <p:stCondLst>
                              <p:cond delay="0"/>
                            </p:stCondLst>
                            <p:childTnLst>
                              <p:par>
                                <p:cTn id="233" presetID="22" presetClass="entr" presetSubtype="8" fill="hold" grpId="0" nodeType="clickEffect">
                                  <p:stCondLst>
                                    <p:cond delay="0"/>
                                  </p:stCondLst>
                                  <p:childTnLst>
                                    <p:set>
                                      <p:cBhvr>
                                        <p:cTn id="234" dur="1" fill="hold">
                                          <p:stCondLst>
                                            <p:cond delay="0"/>
                                          </p:stCondLst>
                                        </p:cTn>
                                        <p:tgtEl>
                                          <p:spTgt spid="88"/>
                                        </p:tgtEl>
                                        <p:attrNameLst>
                                          <p:attrName>style.visibility</p:attrName>
                                        </p:attrNameLst>
                                      </p:cBhvr>
                                      <p:to>
                                        <p:strVal val="visible"/>
                                      </p:to>
                                    </p:set>
                                    <p:animEffect transition="in" filter="wipe(left)">
                                      <p:cBhvr>
                                        <p:cTn id="235" dur="500"/>
                                        <p:tgtEl>
                                          <p:spTgt spid="88"/>
                                        </p:tgtEl>
                                      </p:cBhvr>
                                    </p:animEffect>
                                  </p:childTnLst>
                                </p:cTn>
                              </p:par>
                            </p:childTnLst>
                          </p:cTn>
                        </p:par>
                        <p:par>
                          <p:cTn id="236" fill="hold">
                            <p:stCondLst>
                              <p:cond delay="500"/>
                            </p:stCondLst>
                            <p:childTnLst>
                              <p:par>
                                <p:cTn id="237" presetID="22" presetClass="entr" presetSubtype="8" fill="hold" nodeType="afterEffect">
                                  <p:stCondLst>
                                    <p:cond delay="0"/>
                                  </p:stCondLst>
                                  <p:childTnLst>
                                    <p:set>
                                      <p:cBhvr>
                                        <p:cTn id="238" dur="1" fill="hold">
                                          <p:stCondLst>
                                            <p:cond delay="0"/>
                                          </p:stCondLst>
                                        </p:cTn>
                                        <p:tgtEl>
                                          <p:spTgt spid="504867"/>
                                        </p:tgtEl>
                                        <p:attrNameLst>
                                          <p:attrName>style.visibility</p:attrName>
                                        </p:attrNameLst>
                                      </p:cBhvr>
                                      <p:to>
                                        <p:strVal val="visible"/>
                                      </p:to>
                                    </p:set>
                                    <p:animEffect transition="in" filter="wipe(left)">
                                      <p:cBhvr>
                                        <p:cTn id="239" dur="500"/>
                                        <p:tgtEl>
                                          <p:spTgt spid="504867"/>
                                        </p:tgtEl>
                                      </p:cBhvr>
                                    </p:animEffect>
                                  </p:childTnLst>
                                </p:cTn>
                              </p:par>
                            </p:childTnLst>
                          </p:cTn>
                        </p:par>
                        <p:par>
                          <p:cTn id="240" fill="hold">
                            <p:stCondLst>
                              <p:cond delay="1000"/>
                            </p:stCondLst>
                            <p:childTnLst>
                              <p:par>
                                <p:cTn id="241" presetID="22" presetClass="entr" presetSubtype="8" fill="hold" nodeType="afterEffect">
                                  <p:stCondLst>
                                    <p:cond delay="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1500"/>
                            </p:stCondLst>
                            <p:childTnLst>
                              <p:par>
                                <p:cTn id="245" presetID="2" presetClass="entr" presetSubtype="9" fill="hold" grpId="0" nodeType="afterEffect">
                                  <p:stCondLst>
                                    <p:cond delay="0"/>
                                  </p:stCondLst>
                                  <p:childTnLst>
                                    <p:set>
                                      <p:cBhvr>
                                        <p:cTn id="246" dur="1" fill="hold">
                                          <p:stCondLst>
                                            <p:cond delay="0"/>
                                          </p:stCondLst>
                                        </p:cTn>
                                        <p:tgtEl>
                                          <p:spTgt spid="83"/>
                                        </p:tgtEl>
                                        <p:attrNameLst>
                                          <p:attrName>style.visibility</p:attrName>
                                        </p:attrNameLst>
                                      </p:cBhvr>
                                      <p:to>
                                        <p:strVal val="visible"/>
                                      </p:to>
                                    </p:set>
                                    <p:anim calcmode="lin" valueType="num">
                                      <p:cBhvr additive="base">
                                        <p:cTn id="247" dur="500" fill="hold"/>
                                        <p:tgtEl>
                                          <p:spTgt spid="83"/>
                                        </p:tgtEl>
                                        <p:attrNameLst>
                                          <p:attrName>ppt_x</p:attrName>
                                        </p:attrNameLst>
                                      </p:cBhvr>
                                      <p:tavLst>
                                        <p:tav tm="0">
                                          <p:val>
                                            <p:strVal val="0-#ppt_w/2"/>
                                          </p:val>
                                        </p:tav>
                                        <p:tav tm="100000">
                                          <p:val>
                                            <p:strVal val="#ppt_x"/>
                                          </p:val>
                                        </p:tav>
                                      </p:tavLst>
                                    </p:anim>
                                    <p:anim calcmode="lin" valueType="num">
                                      <p:cBhvr additive="base">
                                        <p:cTn id="248" dur="500" fill="hold"/>
                                        <p:tgtEl>
                                          <p:spTgt spid="83"/>
                                        </p:tgtEl>
                                        <p:attrNameLst>
                                          <p:attrName>ppt_y</p:attrName>
                                        </p:attrNameLst>
                                      </p:cBhvr>
                                      <p:tavLst>
                                        <p:tav tm="0">
                                          <p:val>
                                            <p:strVal val="0-#ppt_h/2"/>
                                          </p:val>
                                        </p:tav>
                                        <p:tav tm="100000">
                                          <p:val>
                                            <p:strVal val="#ppt_y"/>
                                          </p:val>
                                        </p:tav>
                                      </p:tavLst>
                                    </p:anim>
                                  </p:childTnLst>
                                </p:cTn>
                              </p:par>
                            </p:childTnLst>
                          </p:cTn>
                        </p:par>
                        <p:par>
                          <p:cTn id="249" fill="hold">
                            <p:stCondLst>
                              <p:cond delay="2000"/>
                            </p:stCondLst>
                            <p:childTnLst>
                              <p:par>
                                <p:cTn id="250" presetID="22" presetClass="entr" presetSubtype="4" fill="hold" grpId="0" nodeType="afterEffect">
                                  <p:stCondLst>
                                    <p:cond delay="0"/>
                                  </p:stCondLst>
                                  <p:childTnLst>
                                    <p:set>
                                      <p:cBhvr>
                                        <p:cTn id="251" dur="1" fill="hold">
                                          <p:stCondLst>
                                            <p:cond delay="0"/>
                                          </p:stCondLst>
                                        </p:cTn>
                                        <p:tgtEl>
                                          <p:spTgt spid="2"/>
                                        </p:tgtEl>
                                        <p:attrNameLst>
                                          <p:attrName>style.visibility</p:attrName>
                                        </p:attrNameLst>
                                      </p:cBhvr>
                                      <p:to>
                                        <p:strVal val="visible"/>
                                      </p:to>
                                    </p:set>
                                    <p:animEffect transition="in" filter="wipe(down)">
                                      <p:cBhvr>
                                        <p:cTn id="252" dur="500"/>
                                        <p:tgtEl>
                                          <p:spTgt spid="2"/>
                                        </p:tgtEl>
                                      </p:cBhvr>
                                    </p:animEffect>
                                  </p:childTnLst>
                                </p:cTn>
                              </p:par>
                            </p:childTnLst>
                          </p:cTn>
                        </p:par>
                        <p:par>
                          <p:cTn id="253" fill="hold">
                            <p:stCondLst>
                              <p:cond delay="2500"/>
                            </p:stCondLst>
                            <p:childTnLst>
                              <p:par>
                                <p:cTn id="254" presetID="22" presetClass="entr" presetSubtype="8" fill="hold" grpId="0" nodeType="afterEffect">
                                  <p:stCondLst>
                                    <p:cond delay="0"/>
                                  </p:stCondLst>
                                  <p:childTnLst>
                                    <p:set>
                                      <p:cBhvr>
                                        <p:cTn id="255" dur="1" fill="hold">
                                          <p:stCondLst>
                                            <p:cond delay="0"/>
                                          </p:stCondLst>
                                        </p:cTn>
                                        <p:tgtEl>
                                          <p:spTgt spid="89"/>
                                        </p:tgtEl>
                                        <p:attrNameLst>
                                          <p:attrName>style.visibility</p:attrName>
                                        </p:attrNameLst>
                                      </p:cBhvr>
                                      <p:to>
                                        <p:strVal val="visible"/>
                                      </p:to>
                                    </p:set>
                                    <p:animEffect transition="in" filter="wipe(left)">
                                      <p:cBhvr>
                                        <p:cTn id="256" dur="250"/>
                                        <p:tgtEl>
                                          <p:spTgt spid="89"/>
                                        </p:tgtEl>
                                      </p:cBhvr>
                                    </p:animEffect>
                                  </p:childTnLst>
                                </p:cTn>
                              </p:par>
                            </p:childTnLst>
                          </p:cTn>
                        </p:par>
                        <p:par>
                          <p:cTn id="257" fill="hold">
                            <p:stCondLst>
                              <p:cond delay="2750"/>
                            </p:stCondLst>
                            <p:childTnLst>
                              <p:par>
                                <p:cTn id="258" presetID="22" presetClass="entr" presetSubtype="8" fill="hold" grpId="0" nodeType="afterEffect">
                                  <p:stCondLst>
                                    <p:cond delay="0"/>
                                  </p:stCondLst>
                                  <p:childTnLst>
                                    <p:set>
                                      <p:cBhvr>
                                        <p:cTn id="259" dur="1" fill="hold">
                                          <p:stCondLst>
                                            <p:cond delay="0"/>
                                          </p:stCondLst>
                                        </p:cTn>
                                        <p:tgtEl>
                                          <p:spTgt spid="90"/>
                                        </p:tgtEl>
                                        <p:attrNameLst>
                                          <p:attrName>style.visibility</p:attrName>
                                        </p:attrNameLst>
                                      </p:cBhvr>
                                      <p:to>
                                        <p:strVal val="visible"/>
                                      </p:to>
                                    </p:set>
                                    <p:animEffect transition="in" filter="wipe(left)">
                                      <p:cBhvr>
                                        <p:cTn id="260" dur="250"/>
                                        <p:tgtEl>
                                          <p:spTgt spid="90"/>
                                        </p:tgtEl>
                                      </p:cBhvr>
                                    </p:animEffect>
                                  </p:childTnLst>
                                </p:cTn>
                              </p:par>
                            </p:childTnLst>
                          </p:cTn>
                        </p:par>
                      </p:childTnLst>
                    </p:cTn>
                  </p:par>
                  <p:par>
                    <p:cTn id="261" fill="hold">
                      <p:stCondLst>
                        <p:cond delay="indefinite"/>
                      </p:stCondLst>
                      <p:childTnLst>
                        <p:par>
                          <p:cTn id="262" fill="hold">
                            <p:stCondLst>
                              <p:cond delay="0"/>
                            </p:stCondLst>
                            <p:childTnLst>
                              <p:par>
                                <p:cTn id="263" presetID="22" presetClass="entr" presetSubtype="8" fill="hold" grpId="0" nodeType="clickEffect">
                                  <p:stCondLst>
                                    <p:cond delay="0"/>
                                  </p:stCondLst>
                                  <p:childTnLst>
                                    <p:set>
                                      <p:cBhvr>
                                        <p:cTn id="264" dur="1" fill="hold">
                                          <p:stCondLst>
                                            <p:cond delay="0"/>
                                          </p:stCondLst>
                                        </p:cTn>
                                        <p:tgtEl>
                                          <p:spTgt spid="91"/>
                                        </p:tgtEl>
                                        <p:attrNameLst>
                                          <p:attrName>style.visibility</p:attrName>
                                        </p:attrNameLst>
                                      </p:cBhvr>
                                      <p:to>
                                        <p:strVal val="visible"/>
                                      </p:to>
                                    </p:set>
                                    <p:animEffect transition="in" filter="wipe(left)">
                                      <p:cBhvr>
                                        <p:cTn id="265"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4" grpId="0" animBg="1"/>
      <p:bldP spid="29731" grpId="0" animBg="1"/>
      <p:bldP spid="23" grpId="0" animBg="1"/>
      <p:bldP spid="29729" grpId="0" animBg="1"/>
      <p:bldP spid="29730" grpId="0" animBg="1"/>
      <p:bldP spid="29726" grpId="0"/>
      <p:bldP spid="29725" grpId="0" animBg="1"/>
      <p:bldP spid="504865" grpId="0"/>
      <p:bldP spid="504869" grpId="0" animBg="1"/>
      <p:bldP spid="29746" grpId="0" animBg="1"/>
      <p:bldP spid="29749" grpId="0" animBg="1"/>
      <p:bldP spid="7" grpId="0" animBg="1"/>
      <p:bldP spid="12" grpId="0"/>
      <p:bldP spid="13" grpId="0"/>
      <p:bldP spid="72" grpId="0" animBg="1"/>
      <p:bldP spid="2" grpId="0" animBg="1"/>
      <p:bldP spid="80" grpId="0"/>
      <p:bldP spid="81" grpId="0"/>
      <p:bldP spid="83" grpId="0"/>
      <p:bldP spid="84" grpId="0"/>
      <p:bldP spid="85" grpId="0"/>
      <p:bldP spid="96" grpId="0"/>
      <p:bldP spid="88" grpId="0" animBg="1"/>
      <p:bldP spid="89" grpId="0"/>
      <p:bldP spid="90" grpId="0"/>
      <p:bldP spid="9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normAutofit/>
          </a:bodyPr>
          <a:lstStyle/>
          <a:p>
            <a:r>
              <a:rPr lang="en-US" altLang="zh-TW" dirty="0"/>
              <a:t>3.3 Remarks -- Method of images for circle/sphere</a:t>
            </a:r>
          </a:p>
        </p:txBody>
      </p:sp>
      <p:graphicFrame>
        <p:nvGraphicFramePr>
          <p:cNvPr id="30722" name="Object 3"/>
          <p:cNvGraphicFramePr>
            <a:graphicFrameLocks noChangeAspect="1"/>
          </p:cNvGraphicFramePr>
          <p:nvPr>
            <p:extLst>
              <p:ext uri="{D42A27DB-BD31-4B8C-83A1-F6EECF244321}">
                <p14:modId xmlns:p14="http://schemas.microsoft.com/office/powerpoint/2010/main" val="2838381585"/>
              </p:ext>
            </p:extLst>
          </p:nvPr>
        </p:nvGraphicFramePr>
        <p:xfrm>
          <a:off x="1719318" y="836712"/>
          <a:ext cx="5028480" cy="1199610"/>
        </p:xfrm>
        <a:graphic>
          <a:graphicData uri="http://schemas.openxmlformats.org/presentationml/2006/ole">
            <mc:AlternateContent xmlns:mc="http://schemas.openxmlformats.org/markup-compatibility/2006">
              <mc:Choice xmlns:v="urn:schemas-microsoft-com:vml" Requires="v">
                <p:oleObj spid="_x0000_s533042" name="Equation" r:id="rId4" imgW="2234880" imgH="533160" progId="Equation.3">
                  <p:embed/>
                </p:oleObj>
              </mc:Choice>
              <mc:Fallback>
                <p:oleObj name="Equation" r:id="rId4" imgW="2234880" imgH="5331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3061"/>
                      <a:stretch>
                        <a:fillRect/>
                      </a:stretch>
                    </p:blipFill>
                    <p:spPr bwMode="auto">
                      <a:xfrm>
                        <a:off x="1719318" y="836712"/>
                        <a:ext cx="5028480" cy="119961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sp>
        <p:nvSpPr>
          <p:cNvPr id="506884" name="Text Box 4"/>
          <p:cNvSpPr txBox="1">
            <a:spLocks noChangeArrowheads="1"/>
          </p:cNvSpPr>
          <p:nvPr/>
        </p:nvSpPr>
        <p:spPr bwMode="auto">
          <a:xfrm>
            <a:off x="2401889" y="2853631"/>
            <a:ext cx="4411785" cy="24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457200" indent="-457200"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150000"/>
              </a:lnSpc>
              <a:spcBef>
                <a:spcPct val="15000"/>
              </a:spcBef>
              <a:buClr>
                <a:srgbClr val="000066"/>
              </a:buClr>
              <a:buSzPct val="120000"/>
              <a:buFont typeface="Wingdings" pitchFamily="2" charset="2"/>
              <a:buAutoNum type="arabicPeriod"/>
            </a:pPr>
            <a:r>
              <a:rPr lang="en-US" altLang="zh-TW" dirty="0">
                <a:solidFill>
                  <a:srgbClr val="000066"/>
                </a:solidFill>
              </a:rPr>
              <a:t>solution in 3D (sphere)??</a:t>
            </a:r>
          </a:p>
          <a:p>
            <a:pPr>
              <a:lnSpc>
                <a:spcPct val="150000"/>
              </a:lnSpc>
              <a:spcBef>
                <a:spcPct val="15000"/>
              </a:spcBef>
              <a:buClr>
                <a:srgbClr val="000066"/>
              </a:buClr>
              <a:buSzPct val="120000"/>
              <a:buFont typeface="Wingdings" pitchFamily="2" charset="2"/>
              <a:buAutoNum type="arabicPeriod"/>
            </a:pPr>
            <a:r>
              <a:rPr lang="en-US" altLang="zh-TW" dirty="0">
                <a:solidFill>
                  <a:srgbClr val="A50021"/>
                </a:solidFill>
              </a:rPr>
              <a:t> </a:t>
            </a:r>
            <a:r>
              <a:rPr lang="en-US" altLang="zh-TW" b="1" dirty="0">
                <a:solidFill>
                  <a:srgbClr val="A50021"/>
                </a:solidFill>
              </a:rPr>
              <a:t>hollow</a:t>
            </a:r>
            <a:r>
              <a:rPr lang="en-US" altLang="zh-TW" dirty="0">
                <a:solidFill>
                  <a:srgbClr val="000066"/>
                </a:solidFill>
              </a:rPr>
              <a:t> region</a:t>
            </a:r>
          </a:p>
          <a:p>
            <a:pPr>
              <a:lnSpc>
                <a:spcPct val="150000"/>
              </a:lnSpc>
              <a:spcBef>
                <a:spcPct val="15000"/>
              </a:spcBef>
              <a:buClr>
                <a:srgbClr val="000066"/>
              </a:buClr>
              <a:buSzPct val="120000"/>
              <a:buFont typeface="Wingdings" pitchFamily="2" charset="2"/>
              <a:buAutoNum type="arabicPeriod"/>
            </a:pPr>
            <a:r>
              <a:rPr lang="en-US" altLang="zh-TW" dirty="0">
                <a:solidFill>
                  <a:srgbClr val="000066"/>
                </a:solidFill>
              </a:rPr>
              <a:t>Neumann BC in 2D (circle) ??</a:t>
            </a:r>
          </a:p>
          <a:p>
            <a:pPr>
              <a:lnSpc>
                <a:spcPct val="150000"/>
              </a:lnSpc>
              <a:spcBef>
                <a:spcPct val="15000"/>
              </a:spcBef>
              <a:buClr>
                <a:srgbClr val="000066"/>
              </a:buClr>
              <a:buSzPct val="120000"/>
              <a:buFont typeface="Wingdings" pitchFamily="2" charset="2"/>
              <a:buAutoNum type="arabicPeriod"/>
            </a:pPr>
            <a:r>
              <a:rPr lang="en-US" altLang="zh-TW" dirty="0">
                <a:solidFill>
                  <a:srgbClr val="000066"/>
                </a:solidFill>
              </a:rPr>
              <a:t>3D Neumann problem??</a:t>
            </a:r>
            <a:endParaRPr lang="en-US" altLang="zh-TW" i="1" dirty="0">
              <a:solidFill>
                <a:srgbClr val="000066"/>
              </a:solidFill>
            </a:endParaRPr>
          </a:p>
        </p:txBody>
      </p:sp>
      <p:sp>
        <p:nvSpPr>
          <p:cNvPr id="4" name="投影片編號版面配置區 3"/>
          <p:cNvSpPr>
            <a:spLocks noGrp="1"/>
          </p:cNvSpPr>
          <p:nvPr>
            <p:ph type="sldNum" sz="quarter" idx="10"/>
          </p:nvPr>
        </p:nvSpPr>
        <p:spPr/>
        <p:txBody>
          <a:bodyPr/>
          <a:lstStyle/>
          <a:p>
            <a:pPr>
              <a:defRPr/>
            </a:pPr>
            <a:fld id="{F4C3976D-8D47-445A-BD61-2F2C1E2596C6}" type="slidenum">
              <a:rPr lang="en-US" altLang="zh-TW" smtClean="0"/>
              <a:pPr>
                <a:defRPr/>
              </a:pPr>
              <a:t>34</a:t>
            </a:fld>
            <a:endParaRPr lang="en-US" altLang="zh-TW" dirty="0"/>
          </a:p>
        </p:txBody>
      </p:sp>
      <p:sp>
        <p:nvSpPr>
          <p:cNvPr id="6" name="Text Box 15"/>
          <p:cNvSpPr txBox="1">
            <a:spLocks noChangeArrowheads="1"/>
          </p:cNvSpPr>
          <p:nvPr/>
        </p:nvSpPr>
        <p:spPr bwMode="auto">
          <a:xfrm>
            <a:off x="1696539" y="2250188"/>
            <a:ext cx="3643946" cy="45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105000"/>
              </a:lnSpc>
              <a:buClr>
                <a:schemeClr val="accent2"/>
              </a:buClr>
              <a:buSzPct val="120000"/>
              <a:buFont typeface="Wingdings" pitchFamily="2" charset="2"/>
              <a:buNone/>
            </a:pPr>
            <a:r>
              <a:rPr lang="en-US" altLang="zh-TW" dirty="0">
                <a:solidFill>
                  <a:srgbClr val="0000CC"/>
                </a:solidFill>
              </a:rPr>
              <a:t>using method of images for </a:t>
            </a:r>
            <a:endParaRPr lang="en-US" altLang="zh-TW" i="1" dirty="0">
              <a:solidFill>
                <a:srgbClr val="0000CC"/>
              </a:solidFill>
            </a:endParaRPr>
          </a:p>
        </p:txBody>
      </p:sp>
      <p:sp>
        <p:nvSpPr>
          <p:cNvPr id="2" name="矩形 1"/>
          <p:cNvSpPr/>
          <p:nvPr/>
        </p:nvSpPr>
        <p:spPr>
          <a:xfrm>
            <a:off x="1335152" y="5589241"/>
            <a:ext cx="9872703" cy="830997"/>
          </a:xfrm>
          <a:prstGeom prst="rect">
            <a:avLst/>
          </a:prstGeom>
        </p:spPr>
        <p:txBody>
          <a:bodyPr wrap="none">
            <a:spAutoFit/>
          </a:bodyPr>
          <a:lstStyle/>
          <a:p>
            <a:pPr marL="265113" indent="-265113">
              <a:spcAft>
                <a:spcPts val="0"/>
              </a:spcAft>
              <a:buClr>
                <a:srgbClr val="C00000"/>
              </a:buClr>
              <a:buSzPct val="120000"/>
              <a:buFont typeface="Wingdings" pitchFamily="2" charset="2"/>
              <a:buChar char="Ø"/>
            </a:pPr>
            <a:r>
              <a:rPr lang="en-US" altLang="zh-TW" dirty="0">
                <a:solidFill>
                  <a:srgbClr val="0000CC"/>
                </a:solidFill>
              </a:rPr>
              <a:t>Method of images can handle </a:t>
            </a:r>
            <a:r>
              <a:rPr lang="en-US" altLang="zh-TW" dirty="0">
                <a:solidFill>
                  <a:srgbClr val="C00000"/>
                </a:solidFill>
              </a:rPr>
              <a:t>ONLY</a:t>
            </a:r>
            <a:r>
              <a:rPr lang="en-US" altLang="zh-TW" dirty="0">
                <a:solidFill>
                  <a:srgbClr val="0000CC"/>
                </a:solidFill>
              </a:rPr>
              <a:t> problems with </a:t>
            </a:r>
            <a:r>
              <a:rPr lang="en-US" altLang="zh-TW" dirty="0">
                <a:solidFill>
                  <a:srgbClr val="C00000"/>
                </a:solidFill>
              </a:rPr>
              <a:t>very simple </a:t>
            </a:r>
            <a:r>
              <a:rPr lang="en-US" altLang="zh-TW" dirty="0">
                <a:solidFill>
                  <a:srgbClr val="0000CC"/>
                </a:solidFill>
              </a:rPr>
              <a:t>geometries,</a:t>
            </a:r>
            <a:br>
              <a:rPr lang="en-US" altLang="zh-TW" dirty="0">
                <a:solidFill>
                  <a:srgbClr val="0000CC"/>
                </a:solidFill>
              </a:rPr>
            </a:br>
            <a:r>
              <a:rPr lang="en-US" altLang="zh-TW" dirty="0">
                <a:solidFill>
                  <a:srgbClr val="0000CC"/>
                </a:solidFill>
              </a:rPr>
              <a:t>e.g. plane, line, circle, sphere boundaries.</a:t>
            </a:r>
            <a:endParaRPr lang="en-US" altLang="zh-TW" dirty="0">
              <a:solidFill>
                <a:srgbClr val="006600"/>
              </a:solidFill>
            </a:endParaRPr>
          </a:p>
        </p:txBody>
      </p:sp>
    </p:spTree>
    <p:extLst>
      <p:ext uri="{BB962C8B-B14F-4D97-AF65-F5344CB8AC3E}">
        <p14:creationId xmlns:p14="http://schemas.microsoft.com/office/powerpoint/2010/main" val="242574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left)">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6884">
                                            <p:txEl>
                                              <p:pRg st="0" end="0"/>
                                            </p:txEl>
                                          </p:spTgt>
                                        </p:tgtEl>
                                        <p:attrNameLst>
                                          <p:attrName>style.visibility</p:attrName>
                                        </p:attrNameLst>
                                      </p:cBhvr>
                                      <p:to>
                                        <p:strVal val="visible"/>
                                      </p:to>
                                    </p:set>
                                    <p:animEffect transition="in" filter="wipe(left)">
                                      <p:cBhvr>
                                        <p:cTn id="17" dur="500"/>
                                        <p:tgtEl>
                                          <p:spTgt spid="50688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6884">
                                            <p:txEl>
                                              <p:pRg st="1" end="1"/>
                                            </p:txEl>
                                          </p:spTgt>
                                        </p:tgtEl>
                                        <p:attrNameLst>
                                          <p:attrName>style.visibility</p:attrName>
                                        </p:attrNameLst>
                                      </p:cBhvr>
                                      <p:to>
                                        <p:strVal val="visible"/>
                                      </p:to>
                                    </p:set>
                                    <p:animEffect transition="in" filter="wipe(left)">
                                      <p:cBhvr>
                                        <p:cTn id="22" dur="500"/>
                                        <p:tgtEl>
                                          <p:spTgt spid="50688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6884">
                                            <p:txEl>
                                              <p:pRg st="2" end="2"/>
                                            </p:txEl>
                                          </p:spTgt>
                                        </p:tgtEl>
                                        <p:attrNameLst>
                                          <p:attrName>style.visibility</p:attrName>
                                        </p:attrNameLst>
                                      </p:cBhvr>
                                      <p:to>
                                        <p:strVal val="visible"/>
                                      </p:to>
                                    </p:set>
                                    <p:animEffect transition="in" filter="wipe(left)">
                                      <p:cBhvr>
                                        <p:cTn id="27" dur="500"/>
                                        <p:tgtEl>
                                          <p:spTgt spid="50688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6884">
                                            <p:txEl>
                                              <p:pRg st="3" end="3"/>
                                            </p:txEl>
                                          </p:spTgt>
                                        </p:tgtEl>
                                        <p:attrNameLst>
                                          <p:attrName>style.visibility</p:attrName>
                                        </p:attrNameLst>
                                      </p:cBhvr>
                                      <p:to>
                                        <p:strVal val="visible"/>
                                      </p:to>
                                    </p:set>
                                    <p:animEffect transition="in" filter="wipe(left)">
                                      <p:cBhvr>
                                        <p:cTn id="32" dur="500"/>
                                        <p:tgtEl>
                                          <p:spTgt spid="50688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4" grpId="0" uiExpand="1" build="p" autoUpdateAnimBg="0"/>
      <p:bldP spid="6"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8932" name="Object 4"/>
          <p:cNvGraphicFramePr>
            <a:graphicFrameLocks noChangeAspect="1"/>
          </p:cNvGraphicFramePr>
          <p:nvPr>
            <p:extLst>
              <p:ext uri="{D42A27DB-BD31-4B8C-83A1-F6EECF244321}">
                <p14:modId xmlns:p14="http://schemas.microsoft.com/office/powerpoint/2010/main" val="1574608424"/>
              </p:ext>
            </p:extLst>
          </p:nvPr>
        </p:nvGraphicFramePr>
        <p:xfrm>
          <a:off x="551384" y="666750"/>
          <a:ext cx="6559550" cy="2452688"/>
        </p:xfrm>
        <a:graphic>
          <a:graphicData uri="http://schemas.openxmlformats.org/presentationml/2006/ole">
            <mc:AlternateContent xmlns:mc="http://schemas.openxmlformats.org/markup-compatibility/2006">
              <mc:Choice xmlns:v="urn:schemas-microsoft-com:vml" Requires="v">
                <p:oleObj spid="_x0000_s1103678" name="Equation" r:id="rId4" imgW="3124080" imgH="1168200" progId="Equation.DSMT4">
                  <p:embed/>
                </p:oleObj>
              </mc:Choice>
              <mc:Fallback>
                <p:oleObj name="Equation" r:id="rId4" imgW="3124080" imgH="1168200" progId="Equation.DSMT4">
                  <p:embed/>
                  <p:pic>
                    <p:nvPicPr>
                      <p:cNvPr id="0" name=""/>
                      <p:cNvPicPr>
                        <a:picLocks noChangeAspect="1" noChangeArrowheads="1"/>
                      </p:cNvPicPr>
                      <p:nvPr/>
                    </p:nvPicPr>
                    <p:blipFill>
                      <a:blip r:embed="rId5"/>
                      <a:srcRect/>
                      <a:stretch>
                        <a:fillRect/>
                      </a:stretch>
                    </p:blipFill>
                    <p:spPr bwMode="auto">
                      <a:xfrm>
                        <a:off x="551384" y="666750"/>
                        <a:ext cx="6559550" cy="2452688"/>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aphicFrame>
        <p:nvGraphicFramePr>
          <p:cNvPr id="8" name="物件 7"/>
          <p:cNvGraphicFramePr>
            <a:graphicFrameLocks noChangeAspect="1"/>
          </p:cNvGraphicFramePr>
          <p:nvPr>
            <p:extLst>
              <p:ext uri="{D42A27DB-BD31-4B8C-83A1-F6EECF244321}">
                <p14:modId xmlns:p14="http://schemas.microsoft.com/office/powerpoint/2010/main" val="2753750193"/>
              </p:ext>
            </p:extLst>
          </p:nvPr>
        </p:nvGraphicFramePr>
        <p:xfrm>
          <a:off x="860069" y="2138586"/>
          <a:ext cx="1360044" cy="452844"/>
        </p:xfrm>
        <a:graphic>
          <a:graphicData uri="http://schemas.openxmlformats.org/presentationml/2006/ole">
            <mc:AlternateContent xmlns:mc="http://schemas.openxmlformats.org/markup-compatibility/2006">
              <mc:Choice xmlns:v="urn:schemas-microsoft-com:vml" Requires="v">
                <p:oleObj spid="_x0000_s1103679" name="方程式" r:id="rId6" imgW="647640" imgH="215640" progId="Equation.3">
                  <p:embed/>
                </p:oleObj>
              </mc:Choice>
              <mc:Fallback>
                <p:oleObj name="方程式" r:id="rId6" imgW="647640" imgH="215640" progId="Equation.3">
                  <p:embed/>
                  <p:pic>
                    <p:nvPicPr>
                      <p:cNvPr id="0" name=""/>
                      <p:cNvPicPr>
                        <a:picLocks noChangeAspect="1" noChangeArrowheads="1"/>
                      </p:cNvPicPr>
                      <p:nvPr/>
                    </p:nvPicPr>
                    <p:blipFill>
                      <a:blip r:embed="rId7"/>
                      <a:srcRect/>
                      <a:stretch>
                        <a:fillRect/>
                      </a:stretch>
                    </p:blipFill>
                    <p:spPr bwMode="auto">
                      <a:xfrm>
                        <a:off x="860069" y="2138586"/>
                        <a:ext cx="1360044" cy="452844"/>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63" name="Rectangle 3"/>
          <p:cNvSpPr>
            <a:spLocks noGrp="1" noChangeArrowheads="1"/>
          </p:cNvSpPr>
          <p:nvPr>
            <p:ph type="title"/>
          </p:nvPr>
        </p:nvSpPr>
        <p:spPr/>
        <p:txBody>
          <a:bodyPr>
            <a:normAutofit/>
          </a:bodyPr>
          <a:lstStyle/>
          <a:p>
            <a:r>
              <a:rPr lang="en-US" altLang="zh-TW" dirty="0"/>
              <a:t>3.3.4 Method of images – </a:t>
            </a:r>
            <a:r>
              <a:rPr lang="en-US" altLang="zh-TW" dirty="0">
                <a:solidFill>
                  <a:srgbClr val="0000CC"/>
                </a:solidFill>
              </a:rPr>
              <a:t>heat eq.</a:t>
            </a:r>
            <a:r>
              <a:rPr lang="en-US" altLang="zh-TW" dirty="0"/>
              <a:t> (</a:t>
            </a:r>
            <a:r>
              <a:rPr lang="en-US" altLang="zh-TW" dirty="0">
                <a:solidFill>
                  <a:srgbClr val="C00000"/>
                </a:solidFill>
              </a:rPr>
              <a:t>semi-infinite</a:t>
            </a:r>
            <a:r>
              <a:rPr lang="en-US" altLang="zh-TW" dirty="0"/>
              <a:t>)</a:t>
            </a:r>
          </a:p>
        </p:txBody>
      </p:sp>
      <p:graphicFrame>
        <p:nvGraphicFramePr>
          <p:cNvPr id="508930" name="Object 2"/>
          <p:cNvGraphicFramePr>
            <a:graphicFrameLocks noChangeAspect="1"/>
          </p:cNvGraphicFramePr>
          <p:nvPr>
            <p:extLst>
              <p:ext uri="{D42A27DB-BD31-4B8C-83A1-F6EECF244321}">
                <p14:modId xmlns:p14="http://schemas.microsoft.com/office/powerpoint/2010/main" val="2721364882"/>
              </p:ext>
            </p:extLst>
          </p:nvPr>
        </p:nvGraphicFramePr>
        <p:xfrm>
          <a:off x="10141767" y="1453926"/>
          <a:ext cx="474663" cy="442913"/>
        </p:xfrm>
        <a:graphic>
          <a:graphicData uri="http://schemas.openxmlformats.org/presentationml/2006/ole">
            <mc:AlternateContent xmlns:mc="http://schemas.openxmlformats.org/markup-compatibility/2006">
              <mc:Choice xmlns:v="urn:schemas-microsoft-com:vml" Requires="v">
                <p:oleObj spid="_x0000_s1103680" name="Equation" r:id="rId8" imgW="139680" imgH="139680" progId="Equation.3">
                  <p:embed/>
                </p:oleObj>
              </mc:Choice>
              <mc:Fallback>
                <p:oleObj name="Equation" r:id="rId8" imgW="139680" imgH="1396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l="-25774" t="-20619" r="-25774" b="-20619"/>
                      <a:stretch>
                        <a:fillRect/>
                      </a:stretch>
                    </p:blipFill>
                    <p:spPr bwMode="auto">
                      <a:xfrm>
                        <a:off x="10141767" y="1453926"/>
                        <a:ext cx="474663" cy="442913"/>
                      </a:xfrm>
                      <a:prstGeom prst="rect">
                        <a:avLst/>
                      </a:prstGeom>
                      <a:solidFill>
                        <a:srgbClr val="CCFF99"/>
                      </a:solidFill>
                    </p:spPr>
                  </p:pic>
                </p:oleObj>
              </mc:Fallback>
            </mc:AlternateContent>
          </a:graphicData>
        </a:graphic>
      </p:graphicFrame>
      <p:sp>
        <p:nvSpPr>
          <p:cNvPr id="508933" name="Line 5"/>
          <p:cNvSpPr>
            <a:spLocks noChangeShapeType="1"/>
          </p:cNvSpPr>
          <p:nvPr/>
        </p:nvSpPr>
        <p:spPr bwMode="auto">
          <a:xfrm>
            <a:off x="7366816" y="1933350"/>
            <a:ext cx="1905000" cy="0"/>
          </a:xfrm>
          <a:prstGeom prst="line">
            <a:avLst/>
          </a:prstGeom>
          <a:noFill/>
          <a:ln w="57150">
            <a:solidFill>
              <a:srgbClr val="0000CC"/>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 name="Group 6"/>
          <p:cNvGrpSpPr>
            <a:grpSpLocks/>
          </p:cNvGrpSpPr>
          <p:nvPr/>
        </p:nvGrpSpPr>
        <p:grpSpPr bwMode="auto">
          <a:xfrm>
            <a:off x="7741466" y="1888901"/>
            <a:ext cx="558800" cy="544513"/>
            <a:chOff x="3624" y="1968"/>
            <a:chExt cx="352" cy="343"/>
          </a:xfrm>
        </p:grpSpPr>
        <p:graphicFrame>
          <p:nvGraphicFramePr>
            <p:cNvPr id="31761" name="Object 7"/>
            <p:cNvGraphicFramePr>
              <a:graphicFrameLocks noChangeAspect="1"/>
            </p:cNvGraphicFramePr>
            <p:nvPr/>
          </p:nvGraphicFramePr>
          <p:xfrm>
            <a:off x="3624" y="2023"/>
            <a:ext cx="352" cy="288"/>
          </p:xfrm>
          <a:graphic>
            <a:graphicData uri="http://schemas.openxmlformats.org/presentationml/2006/ole">
              <mc:AlternateContent xmlns:mc="http://schemas.openxmlformats.org/markup-compatibility/2006">
                <mc:Choice xmlns:v="urn:schemas-microsoft-com:vml" Requires="v">
                  <p:oleObj spid="_x0000_s1103681" name="Equation" r:id="rId10" imgW="279360" imgH="228600" progId="Equation.3">
                    <p:embed/>
                  </p:oleObj>
                </mc:Choice>
                <mc:Fallback>
                  <p:oleObj name="Equation" r:id="rId10" imgW="27936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4" y="2023"/>
                          <a:ext cx="352"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78" name="AutoShape 8"/>
            <p:cNvSpPr>
              <a:spLocks noChangeAspect="1" noChangeArrowheads="1"/>
            </p:cNvSpPr>
            <p:nvPr/>
          </p:nvSpPr>
          <p:spPr bwMode="auto">
            <a:xfrm>
              <a:off x="3777" y="1968"/>
              <a:ext cx="68" cy="68"/>
            </a:xfrm>
            <a:prstGeom prst="octagon">
              <a:avLst>
                <a:gd name="adj" fmla="val 29287"/>
              </a:avLst>
            </a:prstGeom>
            <a:solidFill>
              <a:schemeClr val="tx1"/>
            </a:solidFill>
            <a:ln w="9525">
              <a:solidFill>
                <a:schemeClr val="tx1"/>
              </a:solidFill>
              <a:miter lim="800000"/>
              <a:headEnd/>
              <a:tailEnd/>
            </a:ln>
          </p:spPr>
          <p:txBody>
            <a:bodyPr wrap="none" anchor="ctr"/>
            <a:lstStyle/>
            <a:p>
              <a:pPr eaLnBrk="0" hangingPunct="0"/>
              <a:endParaRPr lang="zh-TW" altLang="en-US"/>
            </a:p>
          </p:txBody>
        </p:sp>
      </p:grpSp>
      <p:grpSp>
        <p:nvGrpSpPr>
          <p:cNvPr id="3" name="Group 10"/>
          <p:cNvGrpSpPr>
            <a:grpSpLocks/>
          </p:cNvGrpSpPr>
          <p:nvPr/>
        </p:nvGrpSpPr>
        <p:grpSpPr bwMode="auto">
          <a:xfrm>
            <a:off x="8897168" y="1196752"/>
            <a:ext cx="2311400" cy="1096963"/>
            <a:chOff x="4352" y="1532"/>
            <a:chExt cx="1456" cy="691"/>
          </a:xfrm>
        </p:grpSpPr>
        <p:sp>
          <p:nvSpPr>
            <p:cNvPr id="31774" name="Line 11"/>
            <p:cNvSpPr>
              <a:spLocks noChangeShapeType="1"/>
            </p:cNvSpPr>
            <p:nvPr/>
          </p:nvSpPr>
          <p:spPr bwMode="auto">
            <a:xfrm>
              <a:off x="4599" y="1996"/>
              <a:ext cx="1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1775" name="Oval 12"/>
            <p:cNvSpPr>
              <a:spLocks noChangeArrowheads="1"/>
            </p:cNvSpPr>
            <p:nvPr/>
          </p:nvSpPr>
          <p:spPr bwMode="auto">
            <a:xfrm>
              <a:off x="4540" y="1957"/>
              <a:ext cx="68" cy="68"/>
            </a:xfrm>
            <a:prstGeom prst="ellipse">
              <a:avLst/>
            </a:prstGeom>
            <a:solidFill>
              <a:schemeClr val="tx1"/>
            </a:solidFill>
            <a:ln w="12700">
              <a:solidFill>
                <a:schemeClr val="tx1"/>
              </a:solidFill>
              <a:round/>
              <a:headEnd/>
              <a:tailEnd/>
            </a:ln>
          </p:spPr>
          <p:txBody>
            <a:bodyPr wrap="none" anchor="ctr"/>
            <a:lstStyle/>
            <a:p>
              <a:pPr eaLnBrk="0" hangingPunct="0"/>
              <a:endParaRPr lang="zh-TW" altLang="en-US"/>
            </a:p>
          </p:txBody>
        </p:sp>
        <p:sp>
          <p:nvSpPr>
            <p:cNvPr id="31776" name="Line 13"/>
            <p:cNvSpPr>
              <a:spLocks noChangeShapeType="1"/>
            </p:cNvSpPr>
            <p:nvPr/>
          </p:nvSpPr>
          <p:spPr bwMode="auto">
            <a:xfrm>
              <a:off x="5376" y="1764"/>
              <a:ext cx="432" cy="0"/>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31757" name="Object 14"/>
            <p:cNvGraphicFramePr>
              <a:graphicFrameLocks noChangeAspect="1"/>
            </p:cNvGraphicFramePr>
            <p:nvPr/>
          </p:nvGraphicFramePr>
          <p:xfrm>
            <a:off x="5619" y="1532"/>
            <a:ext cx="164" cy="176"/>
          </p:xfrm>
          <a:graphic>
            <a:graphicData uri="http://schemas.openxmlformats.org/presentationml/2006/ole">
              <mc:AlternateContent xmlns:mc="http://schemas.openxmlformats.org/markup-compatibility/2006">
                <mc:Choice xmlns:v="urn:schemas-microsoft-com:vml" Requires="v">
                  <p:oleObj spid="_x0000_s1103682" name="Equation" r:id="rId12" imgW="126720" imgH="139680" progId="Equation.3">
                    <p:embed/>
                  </p:oleObj>
                </mc:Choice>
                <mc:Fallback>
                  <p:oleObj name="Equation" r:id="rId12" imgW="126720" imgH="1396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r="-3111"/>
                        <a:stretch>
                          <a:fillRect/>
                        </a:stretch>
                      </p:blipFill>
                      <p:spPr bwMode="auto">
                        <a:xfrm>
                          <a:off x="5619" y="1532"/>
                          <a:ext cx="164" cy="176"/>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aphicFrame>
          <p:nvGraphicFramePr>
            <p:cNvPr id="31760" name="Object 18"/>
            <p:cNvGraphicFramePr>
              <a:graphicFrameLocks noChangeAspect="1"/>
            </p:cNvGraphicFramePr>
            <p:nvPr>
              <p:extLst/>
            </p:nvPr>
          </p:nvGraphicFramePr>
          <p:xfrm>
            <a:off x="4352" y="1999"/>
            <a:ext cx="448" cy="224"/>
          </p:xfrm>
          <a:graphic>
            <a:graphicData uri="http://schemas.openxmlformats.org/presentationml/2006/ole">
              <mc:AlternateContent xmlns:mc="http://schemas.openxmlformats.org/markup-compatibility/2006">
                <mc:Choice xmlns:v="urn:schemas-microsoft-com:vml" Requires="v">
                  <p:oleObj spid="_x0000_s1103683" name="Equation" r:id="rId14" imgW="355320" imgH="177480" progId="Equation.3">
                    <p:embed/>
                  </p:oleObj>
                </mc:Choice>
                <mc:Fallback>
                  <p:oleObj name="Equation" r:id="rId14" imgW="355320" imgH="177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52" y="1999"/>
                          <a:ext cx="448" cy="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508947" name="Object 19"/>
          <p:cNvGraphicFramePr>
            <a:graphicFrameLocks noChangeAspect="1"/>
          </p:cNvGraphicFramePr>
          <p:nvPr>
            <p:extLst>
              <p:ext uri="{D42A27DB-BD31-4B8C-83A1-F6EECF244321}">
                <p14:modId xmlns:p14="http://schemas.microsoft.com/office/powerpoint/2010/main" val="4097479586"/>
              </p:ext>
            </p:extLst>
          </p:nvPr>
        </p:nvGraphicFramePr>
        <p:xfrm>
          <a:off x="7812904" y="1503139"/>
          <a:ext cx="474662" cy="333375"/>
        </p:xfrm>
        <a:graphic>
          <a:graphicData uri="http://schemas.openxmlformats.org/presentationml/2006/ole">
            <mc:AlternateContent xmlns:mc="http://schemas.openxmlformats.org/markup-compatibility/2006">
              <mc:Choice xmlns:v="urn:schemas-microsoft-com:vml" Requires="v">
                <p:oleObj spid="_x0000_s1103684" name="Equation" r:id="rId16" imgW="139680" imgH="75960" progId="Equation.3">
                  <p:embed/>
                </p:oleObj>
              </mc:Choice>
              <mc:Fallback>
                <p:oleObj name="Equation" r:id="rId16" imgW="139680" imgH="7596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l="-25774" t="-47394" r="-25774" b="-47394"/>
                      <a:stretch>
                        <a:fillRect/>
                      </a:stretch>
                    </p:blipFill>
                    <p:spPr bwMode="auto">
                      <a:xfrm>
                        <a:off x="7812904" y="1503139"/>
                        <a:ext cx="474662" cy="333375"/>
                      </a:xfrm>
                      <a:prstGeom prst="rect">
                        <a:avLst/>
                      </a:prstGeom>
                      <a:solidFill>
                        <a:srgbClr val="FFFF00"/>
                      </a:solidFill>
                    </p:spPr>
                  </p:pic>
                </p:oleObj>
              </mc:Fallback>
            </mc:AlternateContent>
          </a:graphicData>
        </a:graphic>
      </p:graphicFrame>
      <p:grpSp>
        <p:nvGrpSpPr>
          <p:cNvPr id="4" name="Group 23"/>
          <p:cNvGrpSpPr>
            <a:grpSpLocks/>
          </p:cNvGrpSpPr>
          <p:nvPr/>
        </p:nvGrpSpPr>
        <p:grpSpPr bwMode="auto">
          <a:xfrm>
            <a:off x="1991545" y="5214799"/>
            <a:ext cx="8107363" cy="990600"/>
            <a:chOff x="717" y="3264"/>
            <a:chExt cx="5107" cy="624"/>
          </a:xfrm>
        </p:grpSpPr>
        <p:graphicFrame>
          <p:nvGraphicFramePr>
            <p:cNvPr id="31756" name="Object 24"/>
            <p:cNvGraphicFramePr>
              <a:graphicFrameLocks noChangeAspect="1"/>
            </p:cNvGraphicFramePr>
            <p:nvPr>
              <p:extLst>
                <p:ext uri="{D42A27DB-BD31-4B8C-83A1-F6EECF244321}">
                  <p14:modId xmlns:p14="http://schemas.microsoft.com/office/powerpoint/2010/main" val="4127274974"/>
                </p:ext>
              </p:extLst>
            </p:nvPr>
          </p:nvGraphicFramePr>
          <p:xfrm>
            <a:off x="1440" y="3264"/>
            <a:ext cx="4384" cy="624"/>
          </p:xfrm>
          <a:graphic>
            <a:graphicData uri="http://schemas.openxmlformats.org/presentationml/2006/ole">
              <mc:AlternateContent xmlns:mc="http://schemas.openxmlformats.org/markup-compatibility/2006">
                <mc:Choice xmlns:v="urn:schemas-microsoft-com:vml" Requires="v">
                  <p:oleObj spid="_x0000_s1103685" name="Equation" r:id="rId18" imgW="3568680" imgH="507960" progId="Equation.3">
                    <p:embed/>
                  </p:oleObj>
                </mc:Choice>
                <mc:Fallback>
                  <p:oleObj name="Equation" r:id="rId18" imgW="3568680" imgH="50796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40" y="3264"/>
                          <a:ext cx="4384" cy="624"/>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31773" name="Text Box 25"/>
            <p:cNvSpPr txBox="1">
              <a:spLocks noChangeArrowheads="1"/>
            </p:cNvSpPr>
            <p:nvPr/>
          </p:nvSpPr>
          <p:spPr bwMode="auto">
            <a:xfrm>
              <a:off x="717" y="3389"/>
              <a:ext cx="5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t>where</a:t>
              </a:r>
            </a:p>
          </p:txBody>
        </p:sp>
      </p:grpSp>
      <p:graphicFrame>
        <p:nvGraphicFramePr>
          <p:cNvPr id="508954" name="Object 26"/>
          <p:cNvGraphicFramePr>
            <a:graphicFrameLocks noChangeAspect="1"/>
          </p:cNvGraphicFramePr>
          <p:nvPr>
            <p:extLst>
              <p:ext uri="{D42A27DB-BD31-4B8C-83A1-F6EECF244321}">
                <p14:modId xmlns:p14="http://schemas.microsoft.com/office/powerpoint/2010/main" val="1270092661"/>
              </p:ext>
            </p:extLst>
          </p:nvPr>
        </p:nvGraphicFramePr>
        <p:xfrm>
          <a:off x="10056440" y="2900872"/>
          <a:ext cx="2030238" cy="442062"/>
        </p:xfrm>
        <a:graphic>
          <a:graphicData uri="http://schemas.openxmlformats.org/presentationml/2006/ole">
            <mc:AlternateContent xmlns:mc="http://schemas.openxmlformats.org/markup-compatibility/2006">
              <mc:Choice xmlns:v="urn:schemas-microsoft-com:vml" Requires="v">
                <p:oleObj spid="_x0000_s1103686" name="方程式" r:id="rId20" imgW="990360" imgH="215640" progId="Equation.3">
                  <p:embed/>
                </p:oleObj>
              </mc:Choice>
              <mc:Fallback>
                <p:oleObj name="方程式" r:id="rId20" imgW="990360" imgH="215640" progId="Equation.3">
                  <p:embed/>
                  <p:pic>
                    <p:nvPicPr>
                      <p:cNvPr id="0" name=""/>
                      <p:cNvPicPr>
                        <a:picLocks noChangeAspect="1" noChangeArrowheads="1"/>
                      </p:cNvPicPr>
                      <p:nvPr/>
                    </p:nvPicPr>
                    <p:blipFill>
                      <a:blip r:embed="rId21"/>
                      <a:srcRect r="-3038"/>
                      <a:stretch>
                        <a:fillRect/>
                      </a:stretch>
                    </p:blipFill>
                    <p:spPr bwMode="auto">
                      <a:xfrm>
                        <a:off x="10056440" y="2900872"/>
                        <a:ext cx="2030238" cy="442062"/>
                      </a:xfrm>
                      <a:prstGeom prst="rect">
                        <a:avLst/>
                      </a:prstGeom>
                      <a:solidFill>
                        <a:srgbClr val="CCECFF"/>
                      </a:solidFill>
                    </p:spPr>
                  </p:pic>
                </p:oleObj>
              </mc:Fallback>
            </mc:AlternateContent>
          </a:graphicData>
        </a:graphic>
      </p:graphicFrame>
      <p:sp>
        <p:nvSpPr>
          <p:cNvPr id="31771" name="Line 32"/>
          <p:cNvSpPr>
            <a:spLocks noChangeShapeType="1"/>
          </p:cNvSpPr>
          <p:nvPr/>
        </p:nvSpPr>
        <p:spPr bwMode="auto">
          <a:xfrm>
            <a:off x="4981402" y="1406585"/>
            <a:ext cx="118800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 name="投影片編號版面配置區 8"/>
          <p:cNvSpPr>
            <a:spLocks noGrp="1"/>
          </p:cNvSpPr>
          <p:nvPr>
            <p:ph type="sldNum" sz="quarter" idx="10"/>
          </p:nvPr>
        </p:nvSpPr>
        <p:spPr/>
        <p:txBody>
          <a:bodyPr/>
          <a:lstStyle/>
          <a:p>
            <a:pPr>
              <a:defRPr/>
            </a:pPr>
            <a:fld id="{F4C3976D-8D47-445A-BD61-2F2C1E2596C6}" type="slidenum">
              <a:rPr lang="en-US" altLang="zh-TW" smtClean="0"/>
              <a:pPr>
                <a:defRPr/>
              </a:pPr>
              <a:t>35</a:t>
            </a:fld>
            <a:endParaRPr lang="en-US" altLang="zh-TW" dirty="0"/>
          </a:p>
        </p:txBody>
      </p:sp>
      <p:graphicFrame>
        <p:nvGraphicFramePr>
          <p:cNvPr id="7" name="物件 6"/>
          <p:cNvGraphicFramePr>
            <a:graphicFrameLocks noChangeAspect="1"/>
          </p:cNvGraphicFramePr>
          <p:nvPr>
            <p:extLst>
              <p:ext uri="{D42A27DB-BD31-4B8C-83A1-F6EECF244321}">
                <p14:modId xmlns:p14="http://schemas.microsoft.com/office/powerpoint/2010/main" val="3762529791"/>
              </p:ext>
            </p:extLst>
          </p:nvPr>
        </p:nvGraphicFramePr>
        <p:xfrm>
          <a:off x="856188" y="1611976"/>
          <a:ext cx="2506896" cy="480060"/>
        </p:xfrm>
        <a:graphic>
          <a:graphicData uri="http://schemas.openxmlformats.org/presentationml/2006/ole">
            <mc:AlternateContent xmlns:mc="http://schemas.openxmlformats.org/markup-compatibility/2006">
              <mc:Choice xmlns:v="urn:schemas-microsoft-com:vml" Requires="v">
                <p:oleObj spid="_x0000_s1103687" name="方程式" r:id="rId22" imgW="1193760" imgH="228600" progId="Equation.3">
                  <p:embed/>
                </p:oleObj>
              </mc:Choice>
              <mc:Fallback>
                <p:oleObj name="方程式" r:id="rId22" imgW="1193760" imgH="228600" progId="Equation.3">
                  <p:embed/>
                  <p:pic>
                    <p:nvPicPr>
                      <p:cNvPr id="0" name=""/>
                      <p:cNvPicPr>
                        <a:picLocks noChangeAspect="1" noChangeArrowheads="1"/>
                      </p:cNvPicPr>
                      <p:nvPr/>
                    </p:nvPicPr>
                    <p:blipFill>
                      <a:blip r:embed="rId23"/>
                      <a:srcRect/>
                      <a:stretch>
                        <a:fillRect/>
                      </a:stretch>
                    </p:blipFill>
                    <p:spPr bwMode="auto">
                      <a:xfrm>
                        <a:off x="856188" y="1611976"/>
                        <a:ext cx="2506896" cy="480060"/>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物件 9"/>
          <p:cNvGraphicFramePr>
            <a:graphicFrameLocks noChangeAspect="1"/>
          </p:cNvGraphicFramePr>
          <p:nvPr>
            <p:extLst>
              <p:ext uri="{D42A27DB-BD31-4B8C-83A1-F6EECF244321}">
                <p14:modId xmlns:p14="http://schemas.microsoft.com/office/powerpoint/2010/main" val="1853838358"/>
              </p:ext>
            </p:extLst>
          </p:nvPr>
        </p:nvGraphicFramePr>
        <p:xfrm>
          <a:off x="866321" y="2605159"/>
          <a:ext cx="2720088" cy="452844"/>
        </p:xfrm>
        <a:graphic>
          <a:graphicData uri="http://schemas.openxmlformats.org/presentationml/2006/ole">
            <mc:AlternateContent xmlns:mc="http://schemas.openxmlformats.org/markup-compatibility/2006">
              <mc:Choice xmlns:v="urn:schemas-microsoft-com:vml" Requires="v">
                <p:oleObj spid="_x0000_s1103688" name="方程式" r:id="rId24" imgW="1295280" imgH="215640" progId="Equation.3">
                  <p:embed/>
                </p:oleObj>
              </mc:Choice>
              <mc:Fallback>
                <p:oleObj name="方程式" r:id="rId24" imgW="1295280" imgH="215640" progId="Equation.3">
                  <p:embed/>
                  <p:pic>
                    <p:nvPicPr>
                      <p:cNvPr id="0" name=""/>
                      <p:cNvPicPr>
                        <a:picLocks noChangeAspect="1" noChangeArrowheads="1"/>
                      </p:cNvPicPr>
                      <p:nvPr/>
                    </p:nvPicPr>
                    <p:blipFill>
                      <a:blip r:embed="rId25"/>
                      <a:srcRect/>
                      <a:stretch>
                        <a:fillRect/>
                      </a:stretch>
                    </p:blipFill>
                    <p:spPr bwMode="auto">
                      <a:xfrm>
                        <a:off x="866321" y="2605159"/>
                        <a:ext cx="2720088" cy="452844"/>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 name="Text Box 3"/>
          <p:cNvSpPr txBox="1">
            <a:spLocks noChangeArrowheads="1"/>
          </p:cNvSpPr>
          <p:nvPr/>
        </p:nvSpPr>
        <p:spPr bwMode="auto">
          <a:xfrm>
            <a:off x="3973291" y="2048742"/>
            <a:ext cx="9541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(BC1)</a:t>
            </a:r>
            <a:endParaRPr lang="en-US" altLang="zh-TW" i="1" dirty="0">
              <a:solidFill>
                <a:srgbClr val="0000CC"/>
              </a:solidFill>
            </a:endParaRPr>
          </a:p>
        </p:txBody>
      </p:sp>
      <p:sp>
        <p:nvSpPr>
          <p:cNvPr id="40" name="Text Box 3"/>
          <p:cNvSpPr txBox="1">
            <a:spLocks noChangeArrowheads="1"/>
          </p:cNvSpPr>
          <p:nvPr/>
        </p:nvSpPr>
        <p:spPr bwMode="auto">
          <a:xfrm>
            <a:off x="3962658" y="2519791"/>
            <a:ext cx="9541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(BC2)</a:t>
            </a:r>
            <a:endParaRPr lang="en-US" altLang="zh-TW" i="1" dirty="0">
              <a:solidFill>
                <a:srgbClr val="0000CC"/>
              </a:solidFill>
            </a:endParaRPr>
          </a:p>
        </p:txBody>
      </p:sp>
      <p:sp>
        <p:nvSpPr>
          <p:cNvPr id="41" name="Text Box 3"/>
          <p:cNvSpPr txBox="1">
            <a:spLocks noChangeArrowheads="1"/>
          </p:cNvSpPr>
          <p:nvPr/>
        </p:nvSpPr>
        <p:spPr bwMode="auto">
          <a:xfrm>
            <a:off x="3973291" y="1539969"/>
            <a:ext cx="697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C00000"/>
                </a:solidFill>
              </a:rPr>
              <a:t>(IC)</a:t>
            </a:r>
            <a:endParaRPr lang="en-US" altLang="zh-TW" i="1" dirty="0">
              <a:solidFill>
                <a:srgbClr val="C00000"/>
              </a:solidFill>
            </a:endParaRPr>
          </a:p>
        </p:txBody>
      </p:sp>
      <p:cxnSp>
        <p:nvCxnSpPr>
          <p:cNvPr id="13" name="直線接點 12"/>
          <p:cNvCxnSpPr/>
          <p:nvPr/>
        </p:nvCxnSpPr>
        <p:spPr bwMode="auto">
          <a:xfrm>
            <a:off x="6266913" y="1419641"/>
            <a:ext cx="670074" cy="0"/>
          </a:xfrm>
          <a:prstGeom prst="line">
            <a:avLst/>
          </a:prstGeom>
          <a:solidFill>
            <a:schemeClr val="accent1"/>
          </a:solidFill>
          <a:ln w="28575" cap="flat" cmpd="sng" algn="ctr">
            <a:solidFill>
              <a:srgbClr val="C00000"/>
            </a:solidFill>
            <a:prstDash val="sysDash"/>
            <a:round/>
            <a:headEnd type="none" w="med" len="med"/>
            <a:tailEnd type="none" w="med" len="med"/>
          </a:ln>
          <a:effectLst/>
        </p:spPr>
      </p:cxnSp>
      <p:cxnSp>
        <p:nvCxnSpPr>
          <p:cNvPr id="44" name="直線接點 43"/>
          <p:cNvCxnSpPr/>
          <p:nvPr/>
        </p:nvCxnSpPr>
        <p:spPr bwMode="auto">
          <a:xfrm>
            <a:off x="2677146" y="2075923"/>
            <a:ext cx="670074" cy="0"/>
          </a:xfrm>
          <a:prstGeom prst="line">
            <a:avLst/>
          </a:prstGeom>
          <a:solidFill>
            <a:schemeClr val="accent1"/>
          </a:solidFill>
          <a:ln w="28575" cap="flat" cmpd="sng" algn="ctr">
            <a:solidFill>
              <a:srgbClr val="C00000"/>
            </a:solidFill>
            <a:prstDash val="sysDash"/>
            <a:round/>
            <a:headEnd type="none" w="med" len="med"/>
            <a:tailEnd type="none" w="med" len="med"/>
          </a:ln>
          <a:effectLst/>
        </p:spPr>
      </p:cxnSp>
      <p:graphicFrame>
        <p:nvGraphicFramePr>
          <p:cNvPr id="45" name="Object 17"/>
          <p:cNvGraphicFramePr>
            <a:graphicFrameLocks noChangeAspect="1"/>
          </p:cNvGraphicFramePr>
          <p:nvPr>
            <p:extLst>
              <p:ext uri="{D42A27DB-BD31-4B8C-83A1-F6EECF244321}">
                <p14:modId xmlns:p14="http://schemas.microsoft.com/office/powerpoint/2010/main" val="1306925405"/>
              </p:ext>
            </p:extLst>
          </p:nvPr>
        </p:nvGraphicFramePr>
        <p:xfrm>
          <a:off x="8752704" y="1431700"/>
          <a:ext cx="787400" cy="355600"/>
        </p:xfrm>
        <a:graphic>
          <a:graphicData uri="http://schemas.openxmlformats.org/presentationml/2006/ole">
            <mc:AlternateContent xmlns:mc="http://schemas.openxmlformats.org/markup-compatibility/2006">
              <mc:Choice xmlns:v="urn:schemas-microsoft-com:vml" Requires="v">
                <p:oleObj spid="_x0000_s1103689" name="Equation" r:id="rId26" imgW="393480" imgH="177480" progId="Equation.3">
                  <p:embed/>
                </p:oleObj>
              </mc:Choice>
              <mc:Fallback>
                <p:oleObj name="Equation" r:id="rId26" imgW="393480" imgH="17748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752704" y="1431700"/>
                        <a:ext cx="7874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Object 15"/>
          <p:cNvGraphicFramePr>
            <a:graphicFrameLocks noChangeAspect="1"/>
          </p:cNvGraphicFramePr>
          <p:nvPr>
            <p:extLst>
              <p:ext uri="{D42A27DB-BD31-4B8C-83A1-F6EECF244321}">
                <p14:modId xmlns:p14="http://schemas.microsoft.com/office/powerpoint/2010/main" val="3373496565"/>
              </p:ext>
            </p:extLst>
          </p:nvPr>
        </p:nvGraphicFramePr>
        <p:xfrm>
          <a:off x="10178281" y="1965100"/>
          <a:ext cx="330200" cy="457200"/>
        </p:xfrm>
        <a:graphic>
          <a:graphicData uri="http://schemas.openxmlformats.org/presentationml/2006/ole">
            <mc:AlternateContent xmlns:mc="http://schemas.openxmlformats.org/markup-compatibility/2006">
              <mc:Choice xmlns:v="urn:schemas-microsoft-com:vml" Requires="v">
                <p:oleObj spid="_x0000_s1103690" name="Equation" r:id="rId28" imgW="164880" imgH="228600" progId="Equation.3">
                  <p:embed/>
                </p:oleObj>
              </mc:Choice>
              <mc:Fallback>
                <p:oleObj name="Equation" r:id="rId28" imgW="164880" imgH="228600"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178281" y="1965100"/>
                        <a:ext cx="330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AutoShape 16"/>
          <p:cNvSpPr>
            <a:spLocks noChangeAspect="1" noChangeArrowheads="1"/>
          </p:cNvSpPr>
          <p:nvPr/>
        </p:nvSpPr>
        <p:spPr bwMode="auto">
          <a:xfrm>
            <a:off x="10306868" y="1877788"/>
            <a:ext cx="107950" cy="107950"/>
          </a:xfrm>
          <a:prstGeom prst="octagon">
            <a:avLst>
              <a:gd name="adj" fmla="val 29287"/>
            </a:avLst>
          </a:prstGeom>
          <a:solidFill>
            <a:schemeClr val="tx1"/>
          </a:solidFill>
          <a:ln w="9525">
            <a:solidFill>
              <a:schemeClr val="tx1"/>
            </a:solidFill>
            <a:miter lim="800000"/>
            <a:headEnd/>
            <a:tailEnd/>
          </a:ln>
        </p:spPr>
        <p:txBody>
          <a:bodyPr wrap="none" anchor="ctr"/>
          <a:lstStyle/>
          <a:p>
            <a:pPr eaLnBrk="0" hangingPunct="0"/>
            <a:endParaRPr lang="zh-TW" altLang="en-US"/>
          </a:p>
        </p:txBody>
      </p:sp>
      <p:sp>
        <p:nvSpPr>
          <p:cNvPr id="48" name="Text Box 15"/>
          <p:cNvSpPr txBox="1">
            <a:spLocks noChangeArrowheads="1"/>
          </p:cNvSpPr>
          <p:nvPr/>
        </p:nvSpPr>
        <p:spPr bwMode="auto">
          <a:xfrm>
            <a:off x="502996" y="3082318"/>
            <a:ext cx="2977097" cy="45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105000"/>
              </a:lnSpc>
              <a:buClr>
                <a:schemeClr val="accent2"/>
              </a:buClr>
              <a:buSzPct val="120000"/>
              <a:buFont typeface="Wingdings" pitchFamily="2" charset="2"/>
              <a:buNone/>
            </a:pPr>
            <a:r>
              <a:rPr lang="en-US" altLang="zh-TW" dirty="0"/>
              <a:t>By method of images, </a:t>
            </a:r>
            <a:endParaRPr lang="en-US" altLang="zh-TW" i="1" dirty="0"/>
          </a:p>
        </p:txBody>
      </p:sp>
      <p:graphicFrame>
        <p:nvGraphicFramePr>
          <p:cNvPr id="14" name="物件 13"/>
          <p:cNvGraphicFramePr>
            <a:graphicFrameLocks noChangeAspect="1"/>
          </p:cNvGraphicFramePr>
          <p:nvPr>
            <p:extLst>
              <p:ext uri="{D42A27DB-BD31-4B8C-83A1-F6EECF244321}">
                <p14:modId xmlns:p14="http://schemas.microsoft.com/office/powerpoint/2010/main" val="3110910037"/>
              </p:ext>
            </p:extLst>
          </p:nvPr>
        </p:nvGraphicFramePr>
        <p:xfrm>
          <a:off x="7877470" y="1401613"/>
          <a:ext cx="323850" cy="414337"/>
        </p:xfrm>
        <a:graphic>
          <a:graphicData uri="http://schemas.openxmlformats.org/presentationml/2006/ole">
            <mc:AlternateContent xmlns:mc="http://schemas.openxmlformats.org/markup-compatibility/2006">
              <mc:Choice xmlns:v="urn:schemas-microsoft-com:vml" Requires="v">
                <p:oleObj spid="_x0000_s1103691" name="方程式" r:id="rId30" imgW="139680" imgH="139680" progId="Equation.3">
                  <p:embed/>
                </p:oleObj>
              </mc:Choice>
              <mc:Fallback>
                <p:oleObj name="方程式" r:id="rId30" imgW="139680" imgH="139680"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t="-15749" r="-3011" b="-15749"/>
                      <a:stretch>
                        <a:fillRect/>
                      </a:stretch>
                    </p:blipFill>
                    <p:spPr bwMode="auto">
                      <a:xfrm>
                        <a:off x="7877470" y="1401613"/>
                        <a:ext cx="323850" cy="414337"/>
                      </a:xfrm>
                      <a:prstGeom prst="rect">
                        <a:avLst/>
                      </a:prstGeom>
                      <a:solidFill>
                        <a:srgbClr val="CCECFF"/>
                      </a:solidFill>
                      <a:ln>
                        <a:noFill/>
                      </a:ln>
                      <a:extLst/>
                    </p:spPr>
                  </p:pic>
                </p:oleObj>
              </mc:Fallback>
            </mc:AlternateContent>
          </a:graphicData>
        </a:graphic>
      </p:graphicFrame>
      <p:graphicFrame>
        <p:nvGraphicFramePr>
          <p:cNvPr id="15" name="物件 14"/>
          <p:cNvGraphicFramePr>
            <a:graphicFrameLocks noChangeAspect="1"/>
          </p:cNvGraphicFramePr>
          <p:nvPr>
            <p:extLst>
              <p:ext uri="{D42A27DB-BD31-4B8C-83A1-F6EECF244321}">
                <p14:modId xmlns:p14="http://schemas.microsoft.com/office/powerpoint/2010/main" val="393425466"/>
              </p:ext>
            </p:extLst>
          </p:nvPr>
        </p:nvGraphicFramePr>
        <p:xfrm>
          <a:off x="8704931" y="1443244"/>
          <a:ext cx="787400" cy="355600"/>
        </p:xfrm>
        <a:graphic>
          <a:graphicData uri="http://schemas.openxmlformats.org/presentationml/2006/ole">
            <mc:AlternateContent xmlns:mc="http://schemas.openxmlformats.org/markup-compatibility/2006">
              <mc:Choice xmlns:v="urn:schemas-microsoft-com:vml" Requires="v">
                <p:oleObj spid="_x0000_s1103692" name="Equation" r:id="rId32" imgW="393359" imgH="177646" progId="Equation.3">
                  <p:embed/>
                </p:oleObj>
              </mc:Choice>
              <mc:Fallback>
                <p:oleObj name="Equation" r:id="rId32" imgW="393359" imgH="177646"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704931" y="1443244"/>
                        <a:ext cx="787400" cy="355600"/>
                      </a:xfrm>
                      <a:prstGeom prst="rect">
                        <a:avLst/>
                      </a:prstGeom>
                      <a:solidFill>
                        <a:srgbClr val="FFFF00"/>
                      </a:solidFill>
                      <a:ln>
                        <a:noFill/>
                      </a:ln>
                    </p:spPr>
                  </p:pic>
                </p:oleObj>
              </mc:Fallback>
            </mc:AlternateContent>
          </a:graphicData>
        </a:graphic>
      </p:graphicFrame>
      <p:cxnSp>
        <p:nvCxnSpPr>
          <p:cNvPr id="17" name="弧形接點 16"/>
          <p:cNvCxnSpPr/>
          <p:nvPr/>
        </p:nvCxnSpPr>
        <p:spPr bwMode="auto">
          <a:xfrm>
            <a:off x="9098632" y="1787301"/>
            <a:ext cx="147785" cy="84139"/>
          </a:xfrm>
          <a:prstGeom prst="curvedConnector3">
            <a:avLst/>
          </a:prstGeom>
          <a:solidFill>
            <a:schemeClr val="accent1"/>
          </a:solidFill>
          <a:ln w="19050" cap="flat" cmpd="sng" algn="ctr">
            <a:solidFill>
              <a:srgbClr val="C00000"/>
            </a:solidFill>
            <a:prstDash val="solid"/>
            <a:round/>
            <a:headEnd type="none" w="med" len="med"/>
            <a:tailEnd type="triangle" w="med" len="med"/>
          </a:ln>
          <a:effectLst/>
        </p:spPr>
      </p:cxnSp>
      <p:graphicFrame>
        <p:nvGraphicFramePr>
          <p:cNvPr id="508955" name="Object 27"/>
          <p:cNvGraphicFramePr>
            <a:graphicFrameLocks noChangeAspect="1"/>
          </p:cNvGraphicFramePr>
          <p:nvPr>
            <p:extLst>
              <p:ext uri="{D42A27DB-BD31-4B8C-83A1-F6EECF244321}">
                <p14:modId xmlns:p14="http://schemas.microsoft.com/office/powerpoint/2010/main" val="3938967308"/>
              </p:ext>
            </p:extLst>
          </p:nvPr>
        </p:nvGraphicFramePr>
        <p:xfrm>
          <a:off x="8425605" y="1355500"/>
          <a:ext cx="1493837" cy="431800"/>
        </p:xfrm>
        <a:graphic>
          <a:graphicData uri="http://schemas.openxmlformats.org/presentationml/2006/ole">
            <mc:AlternateContent xmlns:mc="http://schemas.openxmlformats.org/markup-compatibility/2006">
              <mc:Choice xmlns:v="urn:schemas-microsoft-com:vml" Requires="v">
                <p:oleObj spid="_x0000_s1103693" name="方程式" r:id="rId33" imgW="723600" imgH="215640" progId="Equation.3">
                  <p:embed/>
                </p:oleObj>
              </mc:Choice>
              <mc:Fallback>
                <p:oleObj name="方程式" r:id="rId33" imgW="723600" imgH="215640" progId="Equation.3">
                  <p:embed/>
                  <p:pic>
                    <p:nvPicPr>
                      <p:cNvPr id="0" name=""/>
                      <p:cNvPicPr>
                        <a:picLocks noChangeAspect="1" noChangeArrowheads="1"/>
                      </p:cNvPicPr>
                      <p:nvPr/>
                    </p:nvPicPr>
                    <p:blipFill>
                      <a:blip r:embed="rId34"/>
                      <a:srcRect r="-3111"/>
                      <a:stretch>
                        <a:fillRect/>
                      </a:stretch>
                    </p:blipFill>
                    <p:spPr bwMode="auto">
                      <a:xfrm>
                        <a:off x="8425605" y="1355500"/>
                        <a:ext cx="1493837" cy="431800"/>
                      </a:xfrm>
                      <a:prstGeom prst="rect">
                        <a:avLst/>
                      </a:prstGeom>
                      <a:solidFill>
                        <a:srgbClr val="CCECFF"/>
                      </a:solidFill>
                    </p:spPr>
                  </p:pic>
                </p:oleObj>
              </mc:Fallback>
            </mc:AlternateContent>
          </a:graphicData>
        </a:graphic>
      </p:graphicFrame>
      <p:cxnSp>
        <p:nvCxnSpPr>
          <p:cNvPr id="11" name="直線接點 10"/>
          <p:cNvCxnSpPr/>
          <p:nvPr/>
        </p:nvCxnSpPr>
        <p:spPr bwMode="auto">
          <a:xfrm>
            <a:off x="6096000" y="2826875"/>
            <a:ext cx="0" cy="2304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12" name="矩形 11"/>
          <p:cNvSpPr/>
          <p:nvPr/>
        </p:nvSpPr>
        <p:spPr>
          <a:xfrm>
            <a:off x="6096000" y="2864768"/>
            <a:ext cx="4046301" cy="461665"/>
          </a:xfrm>
          <a:prstGeom prst="rect">
            <a:avLst/>
          </a:prstGeom>
        </p:spPr>
        <p:txBody>
          <a:bodyPr wrap="none">
            <a:spAutoFit/>
          </a:bodyPr>
          <a:lstStyle/>
          <a:p>
            <a:r>
              <a:rPr lang="en-US" altLang="zh-TW" dirty="0"/>
              <a:t>For Neumann BC at          , i.e. </a:t>
            </a:r>
            <a:endParaRPr lang="zh-TW" altLang="en-US" dirty="0"/>
          </a:p>
        </p:txBody>
      </p:sp>
      <p:sp>
        <p:nvSpPr>
          <p:cNvPr id="49" name="Text Box 3"/>
          <p:cNvSpPr txBox="1">
            <a:spLocks noChangeArrowheads="1"/>
          </p:cNvSpPr>
          <p:nvPr/>
        </p:nvSpPr>
        <p:spPr bwMode="auto">
          <a:xfrm>
            <a:off x="11186121" y="3223005"/>
            <a:ext cx="9541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(BC1)</a:t>
            </a:r>
            <a:endParaRPr lang="en-US" altLang="zh-TW" i="1" dirty="0">
              <a:solidFill>
                <a:srgbClr val="0000CC"/>
              </a:solidFill>
            </a:endParaRPr>
          </a:p>
        </p:txBody>
      </p:sp>
      <p:graphicFrame>
        <p:nvGraphicFramePr>
          <p:cNvPr id="16" name="物件 15"/>
          <p:cNvGraphicFramePr>
            <a:graphicFrameLocks noChangeAspect="1"/>
          </p:cNvGraphicFramePr>
          <p:nvPr>
            <p:extLst>
              <p:ext uri="{D42A27DB-BD31-4B8C-83A1-F6EECF244321}">
                <p14:modId xmlns:p14="http://schemas.microsoft.com/office/powerpoint/2010/main" val="163082500"/>
              </p:ext>
            </p:extLst>
          </p:nvPr>
        </p:nvGraphicFramePr>
        <p:xfrm>
          <a:off x="8731721" y="2902281"/>
          <a:ext cx="746172" cy="372708"/>
        </p:xfrm>
        <a:graphic>
          <a:graphicData uri="http://schemas.openxmlformats.org/presentationml/2006/ole">
            <mc:AlternateContent xmlns:mc="http://schemas.openxmlformats.org/markup-compatibility/2006">
              <mc:Choice xmlns:v="urn:schemas-microsoft-com:vml" Requires="v">
                <p:oleObj spid="_x0000_s1103694" name="Equation" r:id="rId35" imgW="355320" imgH="177480" progId="Equation.DSMT4">
                  <p:embed/>
                </p:oleObj>
              </mc:Choice>
              <mc:Fallback>
                <p:oleObj name="Equation" r:id="rId35" imgW="355320" imgH="177480" progId="Equation.DSMT4">
                  <p:embed/>
                  <p:pic>
                    <p:nvPicPr>
                      <p:cNvPr id="0" name=""/>
                      <p:cNvPicPr>
                        <a:picLocks noChangeAspect="1" noChangeArrowheads="1"/>
                      </p:cNvPicPr>
                      <p:nvPr/>
                    </p:nvPicPr>
                    <p:blipFill>
                      <a:blip r:embed="rId36"/>
                      <a:srcRect/>
                      <a:stretch>
                        <a:fillRect/>
                      </a:stretch>
                    </p:blipFill>
                    <p:spPr bwMode="auto">
                      <a:xfrm>
                        <a:off x="8731721" y="2902281"/>
                        <a:ext cx="746172" cy="372708"/>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0" name="直線接點 49"/>
          <p:cNvCxnSpPr/>
          <p:nvPr/>
        </p:nvCxnSpPr>
        <p:spPr bwMode="auto">
          <a:xfrm>
            <a:off x="3757266" y="1438484"/>
            <a:ext cx="1008000" cy="0"/>
          </a:xfrm>
          <a:prstGeom prst="line">
            <a:avLst/>
          </a:prstGeom>
          <a:solidFill>
            <a:schemeClr val="accent1"/>
          </a:solidFill>
          <a:ln w="28575" cap="flat" cmpd="sng" algn="ctr">
            <a:solidFill>
              <a:srgbClr val="C00000"/>
            </a:solidFill>
            <a:prstDash val="sysDash"/>
            <a:round/>
            <a:headEnd type="none" w="med" len="med"/>
            <a:tailEnd type="none" w="med" len="med"/>
          </a:ln>
          <a:effectLst/>
        </p:spPr>
      </p:cxnSp>
      <p:sp>
        <p:nvSpPr>
          <p:cNvPr id="51" name="AutoShape 37"/>
          <p:cNvSpPr>
            <a:spLocks noChangeArrowheads="1"/>
          </p:cNvSpPr>
          <p:nvPr/>
        </p:nvSpPr>
        <p:spPr bwMode="auto">
          <a:xfrm>
            <a:off x="983432" y="3741028"/>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52" name="AutoShape 37"/>
          <p:cNvSpPr>
            <a:spLocks noChangeArrowheads="1"/>
          </p:cNvSpPr>
          <p:nvPr/>
        </p:nvSpPr>
        <p:spPr bwMode="auto">
          <a:xfrm>
            <a:off x="6178352" y="3644268"/>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aphicFrame>
        <p:nvGraphicFramePr>
          <p:cNvPr id="53" name="物件 52"/>
          <p:cNvGraphicFramePr>
            <a:graphicFrameLocks noChangeAspect="1"/>
          </p:cNvGraphicFramePr>
          <p:nvPr>
            <p:extLst>
              <p:ext uri="{D42A27DB-BD31-4B8C-83A1-F6EECF244321}">
                <p14:modId xmlns:p14="http://schemas.microsoft.com/office/powerpoint/2010/main" val="1785609874"/>
              </p:ext>
            </p:extLst>
          </p:nvPr>
        </p:nvGraphicFramePr>
        <p:xfrm>
          <a:off x="1327476" y="3588306"/>
          <a:ext cx="1626156" cy="480060"/>
        </p:xfrm>
        <a:graphic>
          <a:graphicData uri="http://schemas.openxmlformats.org/presentationml/2006/ole">
            <mc:AlternateContent xmlns:mc="http://schemas.openxmlformats.org/markup-compatibility/2006">
              <mc:Choice xmlns:v="urn:schemas-microsoft-com:vml" Requires="v">
                <p:oleObj spid="_x0000_s1103695" name="方程式" r:id="rId37" imgW="774360" imgH="228600" progId="Equation.3">
                  <p:embed/>
                </p:oleObj>
              </mc:Choice>
              <mc:Fallback>
                <p:oleObj name="方程式" r:id="rId37" imgW="774360" imgH="228600" progId="Equation.3">
                  <p:embed/>
                  <p:pic>
                    <p:nvPicPr>
                      <p:cNvPr id="0" name=""/>
                      <p:cNvPicPr>
                        <a:picLocks noChangeAspect="1" noChangeArrowheads="1"/>
                      </p:cNvPicPr>
                      <p:nvPr/>
                    </p:nvPicPr>
                    <p:blipFill>
                      <a:blip r:embed="rId38"/>
                      <a:srcRect/>
                      <a:stretch>
                        <a:fillRect/>
                      </a:stretch>
                    </p:blipFill>
                    <p:spPr bwMode="auto">
                      <a:xfrm>
                        <a:off x="1327476" y="3588306"/>
                        <a:ext cx="1626156" cy="480060"/>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 name="物件 53"/>
          <p:cNvGraphicFramePr>
            <a:graphicFrameLocks noChangeAspect="1"/>
          </p:cNvGraphicFramePr>
          <p:nvPr>
            <p:extLst>
              <p:ext uri="{D42A27DB-BD31-4B8C-83A1-F6EECF244321}">
                <p14:modId xmlns:p14="http://schemas.microsoft.com/office/powerpoint/2010/main" val="353450829"/>
              </p:ext>
            </p:extLst>
          </p:nvPr>
        </p:nvGraphicFramePr>
        <p:xfrm>
          <a:off x="1416596" y="4164370"/>
          <a:ext cx="1999620" cy="480060"/>
        </p:xfrm>
        <a:graphic>
          <a:graphicData uri="http://schemas.openxmlformats.org/presentationml/2006/ole">
            <mc:AlternateContent xmlns:mc="http://schemas.openxmlformats.org/markup-compatibility/2006">
              <mc:Choice xmlns:v="urn:schemas-microsoft-com:vml" Requires="v">
                <p:oleObj spid="_x0000_s1103696" name="方程式" r:id="rId39" imgW="952200" imgH="228600" progId="Equation.3">
                  <p:embed/>
                </p:oleObj>
              </mc:Choice>
              <mc:Fallback>
                <p:oleObj name="方程式" r:id="rId39" imgW="952200" imgH="228600" progId="Equation.3">
                  <p:embed/>
                  <p:pic>
                    <p:nvPicPr>
                      <p:cNvPr id="0" name=""/>
                      <p:cNvPicPr>
                        <a:picLocks noChangeAspect="1" noChangeArrowheads="1"/>
                      </p:cNvPicPr>
                      <p:nvPr/>
                    </p:nvPicPr>
                    <p:blipFill>
                      <a:blip r:embed="rId40"/>
                      <a:srcRect/>
                      <a:stretch>
                        <a:fillRect/>
                      </a:stretch>
                    </p:blipFill>
                    <p:spPr bwMode="auto">
                      <a:xfrm>
                        <a:off x="1416596" y="4164370"/>
                        <a:ext cx="1999620" cy="480060"/>
                      </a:xfrm>
                      <a:prstGeom prst="rect">
                        <a:avLst/>
                      </a:prstGeom>
                      <a:solidFill>
                        <a:srgbClr val="CCECFF"/>
                      </a:solidFill>
                      <a:ln>
                        <a:noFill/>
                      </a:ln>
                      <a:extLst/>
                    </p:spPr>
                  </p:pic>
                </p:oleObj>
              </mc:Fallback>
            </mc:AlternateContent>
          </a:graphicData>
        </a:graphic>
      </p:graphicFrame>
      <p:graphicFrame>
        <p:nvGraphicFramePr>
          <p:cNvPr id="55" name="物件 54"/>
          <p:cNvGraphicFramePr>
            <a:graphicFrameLocks noChangeAspect="1"/>
          </p:cNvGraphicFramePr>
          <p:nvPr>
            <p:extLst>
              <p:ext uri="{D42A27DB-BD31-4B8C-83A1-F6EECF244321}">
                <p14:modId xmlns:p14="http://schemas.microsoft.com/office/powerpoint/2010/main" val="2173756584"/>
              </p:ext>
            </p:extLst>
          </p:nvPr>
        </p:nvGraphicFramePr>
        <p:xfrm>
          <a:off x="3438603" y="4173076"/>
          <a:ext cx="2133432" cy="480060"/>
        </p:xfrm>
        <a:graphic>
          <a:graphicData uri="http://schemas.openxmlformats.org/presentationml/2006/ole">
            <mc:AlternateContent xmlns:mc="http://schemas.openxmlformats.org/markup-compatibility/2006">
              <mc:Choice xmlns:v="urn:schemas-microsoft-com:vml" Requires="v">
                <p:oleObj spid="_x0000_s1103697" name="方程式" r:id="rId41" imgW="1015920" imgH="228600" progId="Equation.3">
                  <p:embed/>
                </p:oleObj>
              </mc:Choice>
              <mc:Fallback>
                <p:oleObj name="方程式" r:id="rId41" imgW="1015920" imgH="228600" progId="Equation.3">
                  <p:embed/>
                  <p:pic>
                    <p:nvPicPr>
                      <p:cNvPr id="0" name=""/>
                      <p:cNvPicPr>
                        <a:picLocks noChangeAspect="1" noChangeArrowheads="1"/>
                      </p:cNvPicPr>
                      <p:nvPr/>
                    </p:nvPicPr>
                    <p:blipFill>
                      <a:blip r:embed="rId42"/>
                      <a:srcRect/>
                      <a:stretch>
                        <a:fillRect/>
                      </a:stretch>
                    </p:blipFill>
                    <p:spPr bwMode="auto">
                      <a:xfrm>
                        <a:off x="3438603" y="4173076"/>
                        <a:ext cx="2133432" cy="480060"/>
                      </a:xfrm>
                      <a:prstGeom prst="rect">
                        <a:avLst/>
                      </a:prstGeom>
                      <a:solidFill>
                        <a:srgbClr val="FFFF00"/>
                      </a:solidFill>
                      <a:ln>
                        <a:noFill/>
                      </a:ln>
                      <a:extLst/>
                    </p:spPr>
                  </p:pic>
                </p:oleObj>
              </mc:Fallback>
            </mc:AlternateContent>
          </a:graphicData>
        </a:graphic>
      </p:graphicFrame>
      <p:graphicFrame>
        <p:nvGraphicFramePr>
          <p:cNvPr id="56" name="物件 55"/>
          <p:cNvGraphicFramePr>
            <a:graphicFrameLocks noChangeAspect="1"/>
          </p:cNvGraphicFramePr>
          <p:nvPr>
            <p:extLst>
              <p:ext uri="{D42A27DB-BD31-4B8C-83A1-F6EECF244321}">
                <p14:modId xmlns:p14="http://schemas.microsoft.com/office/powerpoint/2010/main" val="939574367"/>
              </p:ext>
            </p:extLst>
          </p:nvPr>
        </p:nvGraphicFramePr>
        <p:xfrm>
          <a:off x="6513167" y="3501008"/>
          <a:ext cx="1626156" cy="480060"/>
        </p:xfrm>
        <a:graphic>
          <a:graphicData uri="http://schemas.openxmlformats.org/presentationml/2006/ole">
            <mc:AlternateContent xmlns:mc="http://schemas.openxmlformats.org/markup-compatibility/2006">
              <mc:Choice xmlns:v="urn:schemas-microsoft-com:vml" Requires="v">
                <p:oleObj spid="_x0000_s1103698" name="方程式" r:id="rId43" imgW="774360" imgH="228600" progId="Equation.3">
                  <p:embed/>
                </p:oleObj>
              </mc:Choice>
              <mc:Fallback>
                <p:oleObj name="方程式" r:id="rId43" imgW="774360" imgH="228600" progId="Equation.3">
                  <p:embed/>
                  <p:pic>
                    <p:nvPicPr>
                      <p:cNvPr id="0" name=""/>
                      <p:cNvPicPr>
                        <a:picLocks noChangeAspect="1" noChangeArrowheads="1"/>
                      </p:cNvPicPr>
                      <p:nvPr/>
                    </p:nvPicPr>
                    <p:blipFill>
                      <a:blip r:embed="rId38"/>
                      <a:srcRect/>
                      <a:stretch>
                        <a:fillRect/>
                      </a:stretch>
                    </p:blipFill>
                    <p:spPr bwMode="auto">
                      <a:xfrm>
                        <a:off x="6513167" y="3501008"/>
                        <a:ext cx="1626156" cy="480060"/>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 name="物件 56"/>
          <p:cNvGraphicFramePr>
            <a:graphicFrameLocks noChangeAspect="1"/>
          </p:cNvGraphicFramePr>
          <p:nvPr>
            <p:extLst>
              <p:ext uri="{D42A27DB-BD31-4B8C-83A1-F6EECF244321}">
                <p14:modId xmlns:p14="http://schemas.microsoft.com/office/powerpoint/2010/main" val="3717660671"/>
              </p:ext>
            </p:extLst>
          </p:nvPr>
        </p:nvGraphicFramePr>
        <p:xfrm>
          <a:off x="6648076" y="4019556"/>
          <a:ext cx="1999620" cy="480060"/>
        </p:xfrm>
        <a:graphic>
          <a:graphicData uri="http://schemas.openxmlformats.org/presentationml/2006/ole">
            <mc:AlternateContent xmlns:mc="http://schemas.openxmlformats.org/markup-compatibility/2006">
              <mc:Choice xmlns:v="urn:schemas-microsoft-com:vml" Requires="v">
                <p:oleObj spid="_x0000_s1103699" name="方程式" r:id="rId44" imgW="952200" imgH="228600" progId="Equation.3">
                  <p:embed/>
                </p:oleObj>
              </mc:Choice>
              <mc:Fallback>
                <p:oleObj name="方程式" r:id="rId44" imgW="952200" imgH="228600" progId="Equation.3">
                  <p:embed/>
                  <p:pic>
                    <p:nvPicPr>
                      <p:cNvPr id="0" name=""/>
                      <p:cNvPicPr>
                        <a:picLocks noChangeAspect="1" noChangeArrowheads="1"/>
                      </p:cNvPicPr>
                      <p:nvPr/>
                    </p:nvPicPr>
                    <p:blipFill>
                      <a:blip r:embed="rId40"/>
                      <a:srcRect/>
                      <a:stretch>
                        <a:fillRect/>
                      </a:stretch>
                    </p:blipFill>
                    <p:spPr bwMode="auto">
                      <a:xfrm>
                        <a:off x="6648076" y="4019556"/>
                        <a:ext cx="1999620" cy="480060"/>
                      </a:xfrm>
                      <a:prstGeom prst="rect">
                        <a:avLst/>
                      </a:prstGeom>
                      <a:solidFill>
                        <a:srgbClr val="FFCCFF"/>
                      </a:solidFill>
                      <a:ln>
                        <a:noFill/>
                      </a:ln>
                      <a:extLst/>
                    </p:spPr>
                  </p:pic>
                </p:oleObj>
              </mc:Fallback>
            </mc:AlternateContent>
          </a:graphicData>
        </a:graphic>
      </p:graphicFrame>
      <p:graphicFrame>
        <p:nvGraphicFramePr>
          <p:cNvPr id="58" name="物件 57"/>
          <p:cNvGraphicFramePr>
            <a:graphicFrameLocks noChangeAspect="1"/>
          </p:cNvGraphicFramePr>
          <p:nvPr>
            <p:extLst>
              <p:ext uri="{D42A27DB-BD31-4B8C-83A1-F6EECF244321}">
                <p14:modId xmlns:p14="http://schemas.microsoft.com/office/powerpoint/2010/main" val="80306179"/>
              </p:ext>
            </p:extLst>
          </p:nvPr>
        </p:nvGraphicFramePr>
        <p:xfrm>
          <a:off x="8616280" y="4028262"/>
          <a:ext cx="2133432" cy="480060"/>
        </p:xfrm>
        <a:graphic>
          <a:graphicData uri="http://schemas.openxmlformats.org/presentationml/2006/ole">
            <mc:AlternateContent xmlns:mc="http://schemas.openxmlformats.org/markup-compatibility/2006">
              <mc:Choice xmlns:v="urn:schemas-microsoft-com:vml" Requires="v">
                <p:oleObj spid="_x0000_s1103700" name="方程式" r:id="rId45" imgW="1015920" imgH="228600" progId="Equation.3">
                  <p:embed/>
                </p:oleObj>
              </mc:Choice>
              <mc:Fallback>
                <p:oleObj name="方程式" r:id="rId45" imgW="1015920" imgH="228600" progId="Equation.3">
                  <p:embed/>
                  <p:pic>
                    <p:nvPicPr>
                      <p:cNvPr id="0" name=""/>
                      <p:cNvPicPr>
                        <a:picLocks noChangeAspect="1" noChangeArrowheads="1"/>
                      </p:cNvPicPr>
                      <p:nvPr/>
                    </p:nvPicPr>
                    <p:blipFill>
                      <a:blip r:embed="rId46"/>
                      <a:srcRect/>
                      <a:stretch>
                        <a:fillRect/>
                      </a:stretch>
                    </p:blipFill>
                    <p:spPr bwMode="auto">
                      <a:xfrm>
                        <a:off x="8616280" y="4028262"/>
                        <a:ext cx="2133432" cy="480060"/>
                      </a:xfrm>
                      <a:prstGeom prst="rect">
                        <a:avLst/>
                      </a:prstGeom>
                      <a:solidFill>
                        <a:srgbClr val="FFCCFF"/>
                      </a:solidFill>
                      <a:ln>
                        <a:noFill/>
                      </a:ln>
                      <a:extLst/>
                    </p:spPr>
                  </p:pic>
                </p:oleObj>
              </mc:Fallback>
            </mc:AlternateContent>
          </a:graphicData>
        </a:graphic>
      </p:graphicFrame>
      <p:sp>
        <p:nvSpPr>
          <p:cNvPr id="59" name="Text Box 15"/>
          <p:cNvSpPr txBox="1">
            <a:spLocks noChangeArrowheads="1"/>
          </p:cNvSpPr>
          <p:nvPr/>
        </p:nvSpPr>
        <p:spPr bwMode="auto">
          <a:xfrm>
            <a:off x="3287688" y="6191013"/>
            <a:ext cx="6174126" cy="45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105000"/>
              </a:lnSpc>
              <a:buClr>
                <a:schemeClr val="accent2"/>
              </a:buClr>
              <a:buSzPct val="120000"/>
              <a:buFont typeface="Wingdings" pitchFamily="2" charset="2"/>
              <a:buNone/>
            </a:pPr>
            <a:r>
              <a:rPr lang="en-US" altLang="zh-TW" dirty="0">
                <a:solidFill>
                  <a:srgbClr val="0000CC"/>
                </a:solidFill>
              </a:rPr>
              <a:t>(see p.</a:t>
            </a:r>
            <a:r>
              <a:rPr lang="en-US" altLang="zh-TW" dirty="0">
                <a:solidFill>
                  <a:srgbClr val="0000CC"/>
                </a:solidFill>
                <a:hlinkClick r:id="rId47" action="ppaction://hlinksldjump"/>
              </a:rPr>
              <a:t>26-28</a:t>
            </a:r>
            <a:r>
              <a:rPr lang="en-US" altLang="zh-TW" dirty="0">
                <a:solidFill>
                  <a:srgbClr val="0000CC"/>
                </a:solidFill>
              </a:rPr>
              <a:t>, for free space Green’s function </a:t>
            </a:r>
            <a:r>
              <a:rPr lang="en-US" altLang="zh-TW" i="1" dirty="0">
                <a:solidFill>
                  <a:srgbClr val="0000CC"/>
                </a:solidFill>
              </a:rPr>
              <a:t>G</a:t>
            </a:r>
            <a:r>
              <a:rPr lang="en-US" altLang="zh-TW" baseline="-25000" dirty="0">
                <a:solidFill>
                  <a:srgbClr val="0000CC"/>
                </a:solidFill>
              </a:rPr>
              <a:t>0</a:t>
            </a:r>
            <a:r>
              <a:rPr lang="en-US" altLang="zh-TW" dirty="0">
                <a:solidFill>
                  <a:srgbClr val="0000CC"/>
                </a:solidFill>
              </a:rPr>
              <a:t>)</a:t>
            </a:r>
            <a:endParaRPr lang="en-US" altLang="zh-TW" i="1" dirty="0">
              <a:solidFill>
                <a:srgbClr val="0000CC"/>
              </a:solidFill>
            </a:endParaRPr>
          </a:p>
        </p:txBody>
      </p:sp>
      <p:sp>
        <p:nvSpPr>
          <p:cNvPr id="60" name="Line 32"/>
          <p:cNvSpPr>
            <a:spLocks noChangeShapeType="1"/>
          </p:cNvSpPr>
          <p:nvPr/>
        </p:nvSpPr>
        <p:spPr bwMode="auto">
          <a:xfrm>
            <a:off x="2605138" y="1434210"/>
            <a:ext cx="1188000" cy="0"/>
          </a:xfrm>
          <a:prstGeom prst="line">
            <a:avLst/>
          </a:prstGeom>
          <a:noFill/>
          <a:ln w="28575">
            <a:solidFill>
              <a:srgbClr val="0000CC"/>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1" name="Text Box 17"/>
          <p:cNvSpPr txBox="1">
            <a:spLocks noChangeArrowheads="1"/>
          </p:cNvSpPr>
          <p:nvPr/>
        </p:nvSpPr>
        <p:spPr bwMode="auto">
          <a:xfrm>
            <a:off x="1109432" y="4725144"/>
            <a:ext cx="32752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check </a:t>
            </a:r>
            <a:r>
              <a:rPr lang="en-US" altLang="zh-TW" u="sng" dirty="0">
                <a:solidFill>
                  <a:srgbClr val="0000CC"/>
                </a:solidFill>
              </a:rPr>
              <a:t>BC at infinity</a:t>
            </a:r>
            <a:r>
              <a:rPr lang="en-US" altLang="zh-TW" dirty="0">
                <a:solidFill>
                  <a:srgbClr val="0000CC"/>
                </a:solidFill>
              </a:rPr>
              <a:t>: OK</a:t>
            </a:r>
            <a:endParaRPr lang="en-US" altLang="zh-TW" i="1" dirty="0">
              <a:solidFill>
                <a:srgbClr val="0000CC"/>
              </a:solidFill>
            </a:endParaRPr>
          </a:p>
        </p:txBody>
      </p:sp>
      <p:sp>
        <p:nvSpPr>
          <p:cNvPr id="62" name="Text Box 17"/>
          <p:cNvSpPr txBox="1">
            <a:spLocks noChangeArrowheads="1"/>
          </p:cNvSpPr>
          <p:nvPr/>
        </p:nvSpPr>
        <p:spPr bwMode="auto">
          <a:xfrm>
            <a:off x="6345598" y="4551511"/>
            <a:ext cx="32752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check </a:t>
            </a:r>
            <a:r>
              <a:rPr lang="en-US" altLang="zh-TW" u="sng" dirty="0">
                <a:solidFill>
                  <a:srgbClr val="0000CC"/>
                </a:solidFill>
              </a:rPr>
              <a:t>BC at infinity</a:t>
            </a:r>
            <a:r>
              <a:rPr lang="en-US" altLang="zh-TW" dirty="0">
                <a:solidFill>
                  <a:srgbClr val="0000CC"/>
                </a:solidFill>
              </a:rPr>
              <a:t>: OK</a:t>
            </a:r>
            <a:endParaRPr lang="en-US" altLang="zh-TW" i="1" dirty="0">
              <a:solidFill>
                <a:srgbClr val="0000CC"/>
              </a:solidFill>
            </a:endParaRPr>
          </a:p>
        </p:txBody>
      </p:sp>
      <p:sp>
        <p:nvSpPr>
          <p:cNvPr id="63" name="Text Box 3"/>
          <p:cNvSpPr txBox="1">
            <a:spLocks noChangeArrowheads="1"/>
          </p:cNvSpPr>
          <p:nvPr/>
        </p:nvSpPr>
        <p:spPr bwMode="auto">
          <a:xfrm>
            <a:off x="3797761" y="3614319"/>
            <a:ext cx="19559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solidFill>
                  <a:srgbClr val="0000CC"/>
                </a:solidFill>
              </a:rPr>
              <a:t>(</a:t>
            </a:r>
            <a:r>
              <a:rPr lang="en-US" altLang="zh-TW" sz="2000" dirty="0">
                <a:solidFill>
                  <a:srgbClr val="0000CC"/>
                </a:solidFill>
                <a:sym typeface="MT Extra" panose="05050102010205020202" pitchFamily="18" charset="2"/>
              </a:rPr>
              <a:t> </a:t>
            </a:r>
            <a:r>
              <a:rPr lang="en-US" altLang="zh-TW" sz="2000" dirty="0">
                <a:solidFill>
                  <a:srgbClr val="0000CC"/>
                </a:solidFill>
              </a:rPr>
              <a:t>Dirichlet BC)</a:t>
            </a:r>
            <a:endParaRPr lang="en-US" altLang="zh-TW" sz="2000" i="1" dirty="0">
              <a:solidFill>
                <a:srgbClr val="0000CC"/>
              </a:solidFill>
            </a:endParaRPr>
          </a:p>
        </p:txBody>
      </p:sp>
    </p:spTree>
    <p:extLst>
      <p:ext uri="{BB962C8B-B14F-4D97-AF65-F5344CB8AC3E}">
        <p14:creationId xmlns:p14="http://schemas.microsoft.com/office/powerpoint/2010/main" val="1466663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250"/>
                                  </p:stCondLst>
                                  <p:childTnLst>
                                    <p:set>
                                      <p:cBhvr>
                                        <p:cTn id="6" dur="1" fill="hold">
                                          <p:stCondLst>
                                            <p:cond delay="0"/>
                                          </p:stCondLst>
                                        </p:cTn>
                                        <p:tgtEl>
                                          <p:spTgt spid="508932"/>
                                        </p:tgtEl>
                                        <p:attrNameLst>
                                          <p:attrName>style.visibility</p:attrName>
                                        </p:attrNameLst>
                                      </p:cBhvr>
                                      <p:to>
                                        <p:strVal val="visible"/>
                                      </p:to>
                                    </p:set>
                                    <p:animEffect transition="in" filter="wipe(left)">
                                      <p:cBhvr>
                                        <p:cTn id="7" dur="500"/>
                                        <p:tgtEl>
                                          <p:spTgt spid="50893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1771"/>
                                        </p:tgtEl>
                                        <p:attrNameLst>
                                          <p:attrName>style.visibility</p:attrName>
                                        </p:attrNameLst>
                                      </p:cBhvr>
                                      <p:to>
                                        <p:strVal val="visible"/>
                                      </p:to>
                                    </p:set>
                                    <p:animEffect transition="in" filter="wipe(left)">
                                      <p:cBhvr>
                                        <p:cTn id="11" dur="500"/>
                                        <p:tgtEl>
                                          <p:spTgt spid="31771"/>
                                        </p:tgtEl>
                                      </p:cBhvr>
                                    </p:animEffect>
                                  </p:childTnLst>
                                </p:cTn>
                              </p:par>
                            </p:childTnLst>
                          </p:cTn>
                        </p:par>
                        <p:par>
                          <p:cTn id="12" fill="hold">
                            <p:stCondLst>
                              <p:cond delay="125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wipe(left)">
                                      <p:cBhvr>
                                        <p:cTn id="20" dur="500"/>
                                        <p:tgtEl>
                                          <p:spTgt spid="60"/>
                                        </p:tgtEl>
                                      </p:cBhvr>
                                    </p:animEffect>
                                  </p:childTnLst>
                                </p:cTn>
                              </p:par>
                            </p:childTnLst>
                          </p:cTn>
                        </p:par>
                        <p:par>
                          <p:cTn id="21" fill="hold">
                            <p:stCondLst>
                              <p:cond delay="500"/>
                            </p:stCondLst>
                            <p:childTnLst>
                              <p:par>
                                <p:cTn id="22" presetID="2" presetClass="entr" presetSubtype="9" fill="hold" grpId="0" nodeType="afterEffect">
                                  <p:stCondLst>
                                    <p:cond delay="50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500" fill="hold"/>
                                        <p:tgtEl>
                                          <p:spTgt spid="47"/>
                                        </p:tgtEl>
                                        <p:attrNameLst>
                                          <p:attrName>ppt_x</p:attrName>
                                        </p:attrNameLst>
                                      </p:cBhvr>
                                      <p:tavLst>
                                        <p:tav tm="0">
                                          <p:val>
                                            <p:strVal val="0-#ppt_w/2"/>
                                          </p:val>
                                        </p:tav>
                                        <p:tav tm="100000">
                                          <p:val>
                                            <p:strVal val="#ppt_x"/>
                                          </p:val>
                                        </p:tav>
                                      </p:tavLst>
                                    </p:anim>
                                    <p:anim calcmode="lin" valueType="num">
                                      <p:cBhvr additive="base">
                                        <p:cTn id="25" dur="500" fill="hold"/>
                                        <p:tgtEl>
                                          <p:spTgt spid="47"/>
                                        </p:tgtEl>
                                        <p:attrNameLst>
                                          <p:attrName>ppt_y</p:attrName>
                                        </p:attrNameLst>
                                      </p:cBhvr>
                                      <p:tavLst>
                                        <p:tav tm="0">
                                          <p:val>
                                            <p:strVal val="0-#ppt_h/2"/>
                                          </p:val>
                                        </p:tav>
                                        <p:tav tm="100000">
                                          <p:val>
                                            <p:strVal val="#ppt_y"/>
                                          </p:val>
                                        </p:tav>
                                      </p:tavLst>
                                    </p:anim>
                                  </p:childTnLst>
                                </p:cTn>
                              </p:par>
                              <p:par>
                                <p:cTn id="26" presetID="2" presetClass="entr" presetSubtype="9" fill="hold" nodeType="withEffect">
                                  <p:stCondLst>
                                    <p:cond delay="500"/>
                                  </p:stCondLst>
                                  <p:childTnLst>
                                    <p:set>
                                      <p:cBhvr>
                                        <p:cTn id="27" dur="1" fill="hold">
                                          <p:stCondLst>
                                            <p:cond delay="0"/>
                                          </p:stCondLst>
                                        </p:cTn>
                                        <p:tgtEl>
                                          <p:spTgt spid="46"/>
                                        </p:tgtEl>
                                        <p:attrNameLst>
                                          <p:attrName>style.visibility</p:attrName>
                                        </p:attrNameLst>
                                      </p:cBhvr>
                                      <p:to>
                                        <p:strVal val="visible"/>
                                      </p:to>
                                    </p:set>
                                    <p:anim calcmode="lin" valueType="num">
                                      <p:cBhvr additive="base">
                                        <p:cTn id="28" dur="500" fill="hold"/>
                                        <p:tgtEl>
                                          <p:spTgt spid="46"/>
                                        </p:tgtEl>
                                        <p:attrNameLst>
                                          <p:attrName>ppt_x</p:attrName>
                                        </p:attrNameLst>
                                      </p:cBhvr>
                                      <p:tavLst>
                                        <p:tav tm="0">
                                          <p:val>
                                            <p:strVal val="0-#ppt_w/2"/>
                                          </p:val>
                                        </p:tav>
                                        <p:tav tm="100000">
                                          <p:val>
                                            <p:strVal val="#ppt_x"/>
                                          </p:val>
                                        </p:tav>
                                      </p:tavLst>
                                    </p:anim>
                                    <p:anim calcmode="lin" valueType="num">
                                      <p:cBhvr additive="base">
                                        <p:cTn id="29"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left)">
                                      <p:cBhvr>
                                        <p:cTn id="34" dur="500"/>
                                        <p:tgtEl>
                                          <p:spTgt spid="50"/>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ipe(left)">
                                      <p:cBhvr>
                                        <p:cTn id="51" dur="500"/>
                                        <p:tgtEl>
                                          <p:spTgt spid="4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left)">
                                      <p:cBhvr>
                                        <p:cTn id="60" dur="500"/>
                                        <p:tgtEl>
                                          <p:spTgt spid="45"/>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left)">
                                      <p:cBhvr>
                                        <p:cTn id="64" dur="500"/>
                                        <p:tgtEl>
                                          <p:spTgt spid="3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left)">
                                      <p:cBhvr>
                                        <p:cTn id="69" dur="500"/>
                                        <p:tgtEl>
                                          <p:spTgt spid="10"/>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left)">
                                      <p:cBhvr>
                                        <p:cTn id="73" dur="500"/>
                                        <p:tgtEl>
                                          <p:spTgt spid="4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left)">
                                      <p:cBhvr>
                                        <p:cTn id="78" dur="500"/>
                                        <p:tgtEl>
                                          <p:spTgt spid="48"/>
                                        </p:tgtEl>
                                      </p:cBhvr>
                                    </p:animEffect>
                                  </p:childTnLst>
                                </p:cTn>
                              </p:par>
                            </p:childTnLst>
                          </p:cTn>
                        </p:par>
                        <p:par>
                          <p:cTn id="79" fill="hold">
                            <p:stCondLst>
                              <p:cond delay="500"/>
                            </p:stCondLst>
                            <p:childTnLst>
                              <p:par>
                                <p:cTn id="80" presetID="22" presetClass="entr" presetSubtype="2" fill="hold" grpId="0" nodeType="afterEffect">
                                  <p:stCondLst>
                                    <p:cond delay="0"/>
                                  </p:stCondLst>
                                  <p:childTnLst>
                                    <p:set>
                                      <p:cBhvr>
                                        <p:cTn id="81" dur="1" fill="hold">
                                          <p:stCondLst>
                                            <p:cond delay="0"/>
                                          </p:stCondLst>
                                        </p:cTn>
                                        <p:tgtEl>
                                          <p:spTgt spid="508933"/>
                                        </p:tgtEl>
                                        <p:attrNameLst>
                                          <p:attrName>style.visibility</p:attrName>
                                        </p:attrNameLst>
                                      </p:cBhvr>
                                      <p:to>
                                        <p:strVal val="visible"/>
                                      </p:to>
                                    </p:set>
                                    <p:animEffect transition="in" filter="wipe(right)">
                                      <p:cBhvr>
                                        <p:cTn id="82" dur="500"/>
                                        <p:tgtEl>
                                          <p:spTgt spid="50893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500"/>
                            </p:stCondLst>
                            <p:childTnLst>
                              <p:par>
                                <p:cTn id="89" presetID="22" presetClass="entr" presetSubtype="8"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left)">
                                      <p:cBhvr>
                                        <p:cTn id="91" dur="500"/>
                                        <p:tgtEl>
                                          <p:spTgt spid="53"/>
                                        </p:tgtEl>
                                      </p:cBhvr>
                                    </p:animEffect>
                                  </p:childTnLst>
                                </p:cTn>
                              </p:par>
                            </p:childTnLst>
                          </p:cTn>
                        </p:par>
                        <p:par>
                          <p:cTn id="92" fill="hold">
                            <p:stCondLst>
                              <p:cond delay="1000"/>
                            </p:stCondLst>
                            <p:childTnLst>
                              <p:par>
                                <p:cTn id="93" presetID="22" presetClass="entr" presetSubtype="8" fill="hold"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wipe(left)">
                                      <p:cBhvr>
                                        <p:cTn id="95" dur="500"/>
                                        <p:tgtEl>
                                          <p:spTgt spid="54"/>
                                        </p:tgtEl>
                                      </p:cBhvr>
                                    </p:animEffect>
                                  </p:childTnLst>
                                </p:cTn>
                              </p:par>
                            </p:childTnLst>
                          </p:cTn>
                        </p:par>
                        <p:par>
                          <p:cTn id="96" fill="hold">
                            <p:stCondLst>
                              <p:cond delay="1500"/>
                            </p:stCondLst>
                            <p:childTnLst>
                              <p:par>
                                <p:cTn id="97" presetID="22" presetClass="entr" presetSubtype="8"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wipe(left)">
                                      <p:cBhvr>
                                        <p:cTn id="99" dur="500"/>
                                        <p:tgtEl>
                                          <p:spTgt spid="4"/>
                                        </p:tgtEl>
                                      </p:cBhvr>
                                    </p:animEffect>
                                  </p:childTnLst>
                                </p:cTn>
                              </p:par>
                            </p:childTnLst>
                          </p:cTn>
                        </p:par>
                        <p:par>
                          <p:cTn id="100" fill="hold">
                            <p:stCondLst>
                              <p:cond delay="2000"/>
                            </p:stCondLst>
                            <p:childTnLst>
                              <p:par>
                                <p:cTn id="101" presetID="22" presetClass="entr" presetSubtype="8" fill="hold" grpId="0" nodeType="after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wipe(left)">
                                      <p:cBhvr>
                                        <p:cTn id="103" dur="500"/>
                                        <p:tgtEl>
                                          <p:spTgt spid="59"/>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wipe(left)">
                                      <p:cBhvr>
                                        <p:cTn id="108" dur="500"/>
                                        <p:tgtEl>
                                          <p:spTgt spid="15"/>
                                        </p:tgtEl>
                                      </p:cBhvr>
                                    </p:animEffect>
                                  </p:childTnLst>
                                </p:cTn>
                              </p:par>
                            </p:childTnLst>
                          </p:cTn>
                        </p:par>
                        <p:par>
                          <p:cTn id="109" fill="hold">
                            <p:stCondLst>
                              <p:cond delay="500"/>
                            </p:stCondLst>
                            <p:childTnLst>
                              <p:par>
                                <p:cTn id="110" presetID="22" presetClass="entr" presetSubtype="1" fill="hold" nodeType="after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wipe(up)">
                                      <p:cBhvr>
                                        <p:cTn id="112" dur="500"/>
                                        <p:tgtEl>
                                          <p:spTgt spid="17"/>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2"/>
                                        </p:tgtEl>
                                        <p:attrNameLst>
                                          <p:attrName>style.visibility</p:attrName>
                                        </p:attrNameLst>
                                      </p:cBhvr>
                                      <p:to>
                                        <p:strVal val="visible"/>
                                      </p:to>
                                    </p:set>
                                    <p:animEffect transition="in" filter="wipe(left)">
                                      <p:cBhvr>
                                        <p:cTn id="117" dur="500"/>
                                        <p:tgtEl>
                                          <p:spTgt spid="2"/>
                                        </p:tgtEl>
                                      </p:cBhvr>
                                    </p:animEffect>
                                  </p:childTnLst>
                                </p:cTn>
                              </p:par>
                            </p:childTnLst>
                          </p:cTn>
                        </p:par>
                        <p:par>
                          <p:cTn id="118" fill="hold">
                            <p:stCondLst>
                              <p:cond delay="500"/>
                            </p:stCondLst>
                            <p:childTnLst>
                              <p:par>
                                <p:cTn id="119" presetID="22" presetClass="entr" presetSubtype="8" fill="hold" nodeType="afterEffect">
                                  <p:stCondLst>
                                    <p:cond delay="0"/>
                                  </p:stCondLst>
                                  <p:childTnLst>
                                    <p:set>
                                      <p:cBhvr>
                                        <p:cTn id="120" dur="1" fill="hold">
                                          <p:stCondLst>
                                            <p:cond delay="0"/>
                                          </p:stCondLst>
                                        </p:cTn>
                                        <p:tgtEl>
                                          <p:spTgt spid="508930"/>
                                        </p:tgtEl>
                                        <p:attrNameLst>
                                          <p:attrName>style.visibility</p:attrName>
                                        </p:attrNameLst>
                                      </p:cBhvr>
                                      <p:to>
                                        <p:strVal val="visible"/>
                                      </p:to>
                                    </p:set>
                                    <p:animEffect transition="in" filter="wipe(left)">
                                      <p:cBhvr>
                                        <p:cTn id="121" dur="500"/>
                                        <p:tgtEl>
                                          <p:spTgt spid="508930"/>
                                        </p:tgtEl>
                                      </p:cBhvr>
                                    </p:animEffect>
                                  </p:childTnLst>
                                </p:cTn>
                              </p:par>
                            </p:childTnLst>
                          </p:cTn>
                        </p:par>
                        <p:par>
                          <p:cTn id="122" fill="hold">
                            <p:stCondLst>
                              <p:cond delay="1000"/>
                            </p:stCondLst>
                            <p:childTnLst>
                              <p:par>
                                <p:cTn id="123" presetID="22" presetClass="entr" presetSubtype="8" fill="hold" nodeType="afterEffect">
                                  <p:stCondLst>
                                    <p:cond delay="0"/>
                                  </p:stCondLst>
                                  <p:childTnLst>
                                    <p:set>
                                      <p:cBhvr>
                                        <p:cTn id="124" dur="1" fill="hold">
                                          <p:stCondLst>
                                            <p:cond delay="0"/>
                                          </p:stCondLst>
                                        </p:cTn>
                                        <p:tgtEl>
                                          <p:spTgt spid="508947"/>
                                        </p:tgtEl>
                                        <p:attrNameLst>
                                          <p:attrName>style.visibility</p:attrName>
                                        </p:attrNameLst>
                                      </p:cBhvr>
                                      <p:to>
                                        <p:strVal val="visible"/>
                                      </p:to>
                                    </p:set>
                                    <p:animEffect transition="in" filter="wipe(left)">
                                      <p:cBhvr>
                                        <p:cTn id="125" dur="500"/>
                                        <p:tgtEl>
                                          <p:spTgt spid="508947"/>
                                        </p:tgtEl>
                                      </p:cBhvr>
                                    </p:animEffect>
                                  </p:childTnLst>
                                </p:cTn>
                              </p:par>
                            </p:childTnLst>
                          </p:cTn>
                        </p:par>
                        <p:par>
                          <p:cTn id="126" fill="hold">
                            <p:stCondLst>
                              <p:cond delay="1500"/>
                            </p:stCondLst>
                            <p:childTnLst>
                              <p:par>
                                <p:cTn id="127" presetID="22" presetClass="entr" presetSubtype="8" fill="hold" nodeType="afterEffect">
                                  <p:stCondLst>
                                    <p:cond delay="0"/>
                                  </p:stCondLst>
                                  <p:childTnLst>
                                    <p:set>
                                      <p:cBhvr>
                                        <p:cTn id="128" dur="1" fill="hold">
                                          <p:stCondLst>
                                            <p:cond delay="0"/>
                                          </p:stCondLst>
                                        </p:cTn>
                                        <p:tgtEl>
                                          <p:spTgt spid="55"/>
                                        </p:tgtEl>
                                        <p:attrNameLst>
                                          <p:attrName>style.visibility</p:attrName>
                                        </p:attrNameLst>
                                      </p:cBhvr>
                                      <p:to>
                                        <p:strVal val="visible"/>
                                      </p:to>
                                    </p:set>
                                    <p:animEffect transition="in" filter="wipe(left)">
                                      <p:cBhvr>
                                        <p:cTn id="129" dur="500"/>
                                        <p:tgtEl>
                                          <p:spTgt spid="55"/>
                                        </p:tgtEl>
                                      </p:cBhvr>
                                    </p:animEffect>
                                  </p:childTnLst>
                                </p:cTn>
                              </p:par>
                            </p:childTnLst>
                          </p:cTn>
                        </p:par>
                        <p:par>
                          <p:cTn id="130" fill="hold">
                            <p:stCondLst>
                              <p:cond delay="2000"/>
                            </p:stCondLst>
                            <p:childTnLst>
                              <p:par>
                                <p:cTn id="131" presetID="22" presetClass="entr" presetSubtype="8" fill="hold" grpId="0" nodeType="afterEffect">
                                  <p:stCondLst>
                                    <p:cond delay="0"/>
                                  </p:stCondLst>
                                  <p:childTnLst>
                                    <p:set>
                                      <p:cBhvr>
                                        <p:cTn id="132" dur="1" fill="hold">
                                          <p:stCondLst>
                                            <p:cond delay="0"/>
                                          </p:stCondLst>
                                        </p:cTn>
                                        <p:tgtEl>
                                          <p:spTgt spid="63"/>
                                        </p:tgtEl>
                                        <p:attrNameLst>
                                          <p:attrName>style.visibility</p:attrName>
                                        </p:attrNameLst>
                                      </p:cBhvr>
                                      <p:to>
                                        <p:strVal val="visible"/>
                                      </p:to>
                                    </p:set>
                                    <p:animEffect transition="in" filter="wipe(left)">
                                      <p:cBhvr>
                                        <p:cTn id="133" dur="500"/>
                                        <p:tgtEl>
                                          <p:spTgt spid="63"/>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61"/>
                                        </p:tgtEl>
                                        <p:attrNameLst>
                                          <p:attrName>style.visibility</p:attrName>
                                        </p:attrNameLst>
                                      </p:cBhvr>
                                      <p:to>
                                        <p:strVal val="visible"/>
                                      </p:to>
                                    </p:set>
                                    <p:animEffect transition="in" filter="wipe(left)">
                                      <p:cBhvr>
                                        <p:cTn id="138" dur="750"/>
                                        <p:tgtEl>
                                          <p:spTgt spid="61"/>
                                        </p:tgtEl>
                                      </p:cBhvr>
                                    </p:animEffect>
                                  </p:childTnLst>
                                </p:cTn>
                              </p:par>
                            </p:childTnLst>
                          </p:cTn>
                        </p:par>
                        <p:par>
                          <p:cTn id="139" fill="hold">
                            <p:stCondLst>
                              <p:cond delay="750"/>
                            </p:stCondLst>
                            <p:childTnLst>
                              <p:par>
                                <p:cTn id="140" presetID="22" presetClass="entr" presetSubtype="1" fill="hold" nodeType="afterEffect">
                                  <p:stCondLst>
                                    <p:cond delay="0"/>
                                  </p:stCondLst>
                                  <p:childTnLst>
                                    <p:set>
                                      <p:cBhvr>
                                        <p:cTn id="141" dur="1" fill="hold">
                                          <p:stCondLst>
                                            <p:cond delay="0"/>
                                          </p:stCondLst>
                                        </p:cTn>
                                        <p:tgtEl>
                                          <p:spTgt spid="11"/>
                                        </p:tgtEl>
                                        <p:attrNameLst>
                                          <p:attrName>style.visibility</p:attrName>
                                        </p:attrNameLst>
                                      </p:cBhvr>
                                      <p:to>
                                        <p:strVal val="visible"/>
                                      </p:to>
                                    </p:set>
                                    <p:animEffect transition="in" filter="wipe(up)">
                                      <p:cBhvr>
                                        <p:cTn id="142" dur="500"/>
                                        <p:tgtEl>
                                          <p:spTgt spid="11"/>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12"/>
                                        </p:tgtEl>
                                        <p:attrNameLst>
                                          <p:attrName>style.visibility</p:attrName>
                                        </p:attrNameLst>
                                      </p:cBhvr>
                                      <p:to>
                                        <p:strVal val="visible"/>
                                      </p:to>
                                    </p:set>
                                    <p:animEffect transition="in" filter="wipe(left)">
                                      <p:cBhvr>
                                        <p:cTn id="147" dur="500"/>
                                        <p:tgtEl>
                                          <p:spTgt spid="12"/>
                                        </p:tgtEl>
                                      </p:cBhvr>
                                    </p:animEffect>
                                  </p:childTnLst>
                                </p:cTn>
                              </p:par>
                              <p:par>
                                <p:cTn id="148" presetID="22" presetClass="entr" presetSubtype="8" fill="hold" nodeType="withEffect">
                                  <p:stCondLst>
                                    <p:cond delay="500"/>
                                  </p:stCondLst>
                                  <p:childTnLst>
                                    <p:set>
                                      <p:cBhvr>
                                        <p:cTn id="149" dur="1" fill="hold">
                                          <p:stCondLst>
                                            <p:cond delay="0"/>
                                          </p:stCondLst>
                                        </p:cTn>
                                        <p:tgtEl>
                                          <p:spTgt spid="16"/>
                                        </p:tgtEl>
                                        <p:attrNameLst>
                                          <p:attrName>style.visibility</p:attrName>
                                        </p:attrNameLst>
                                      </p:cBhvr>
                                      <p:to>
                                        <p:strVal val="visible"/>
                                      </p:to>
                                    </p:set>
                                    <p:animEffect transition="in" filter="wipe(left)">
                                      <p:cBhvr>
                                        <p:cTn id="150" dur="300"/>
                                        <p:tgtEl>
                                          <p:spTgt spid="16"/>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nodeType="clickEffect">
                                  <p:stCondLst>
                                    <p:cond delay="0"/>
                                  </p:stCondLst>
                                  <p:childTnLst>
                                    <p:set>
                                      <p:cBhvr>
                                        <p:cTn id="154" dur="1" fill="hold">
                                          <p:stCondLst>
                                            <p:cond delay="0"/>
                                          </p:stCondLst>
                                        </p:cTn>
                                        <p:tgtEl>
                                          <p:spTgt spid="508954"/>
                                        </p:tgtEl>
                                        <p:attrNameLst>
                                          <p:attrName>style.visibility</p:attrName>
                                        </p:attrNameLst>
                                      </p:cBhvr>
                                      <p:to>
                                        <p:strVal val="visible"/>
                                      </p:to>
                                    </p:set>
                                    <p:animEffect transition="in" filter="wipe(left)">
                                      <p:cBhvr>
                                        <p:cTn id="155" dur="500"/>
                                        <p:tgtEl>
                                          <p:spTgt spid="508954"/>
                                        </p:tgtEl>
                                      </p:cBhvr>
                                    </p:animEffect>
                                  </p:childTnLst>
                                </p:cTn>
                              </p:par>
                            </p:childTnLst>
                          </p:cTn>
                        </p:par>
                        <p:par>
                          <p:cTn id="156" fill="hold">
                            <p:stCondLst>
                              <p:cond delay="500"/>
                            </p:stCondLst>
                            <p:childTnLst>
                              <p:par>
                                <p:cTn id="157" presetID="22" presetClass="entr" presetSubtype="8" fill="hold" nodeType="afterEffect">
                                  <p:stCondLst>
                                    <p:cond delay="0"/>
                                  </p:stCondLst>
                                  <p:childTnLst>
                                    <p:set>
                                      <p:cBhvr>
                                        <p:cTn id="158" dur="1" fill="hold">
                                          <p:stCondLst>
                                            <p:cond delay="0"/>
                                          </p:stCondLst>
                                        </p:cTn>
                                        <p:tgtEl>
                                          <p:spTgt spid="508955"/>
                                        </p:tgtEl>
                                        <p:attrNameLst>
                                          <p:attrName>style.visibility</p:attrName>
                                        </p:attrNameLst>
                                      </p:cBhvr>
                                      <p:to>
                                        <p:strVal val="visible"/>
                                      </p:to>
                                    </p:set>
                                    <p:animEffect transition="in" filter="wipe(left)">
                                      <p:cBhvr>
                                        <p:cTn id="159" dur="500"/>
                                        <p:tgtEl>
                                          <p:spTgt spid="508955"/>
                                        </p:tgtEl>
                                      </p:cBhvr>
                                    </p:animEffect>
                                  </p:childTnLst>
                                </p:cTn>
                              </p:par>
                            </p:childTnLst>
                          </p:cTn>
                        </p:par>
                        <p:par>
                          <p:cTn id="160" fill="hold">
                            <p:stCondLst>
                              <p:cond delay="1000"/>
                            </p:stCondLst>
                            <p:childTnLst>
                              <p:par>
                                <p:cTn id="161" presetID="22" presetClass="entr" presetSubtype="8" fill="hold" grpId="0" nodeType="afterEffect">
                                  <p:stCondLst>
                                    <p:cond delay="0"/>
                                  </p:stCondLst>
                                  <p:childTnLst>
                                    <p:set>
                                      <p:cBhvr>
                                        <p:cTn id="162" dur="1" fill="hold">
                                          <p:stCondLst>
                                            <p:cond delay="0"/>
                                          </p:stCondLst>
                                        </p:cTn>
                                        <p:tgtEl>
                                          <p:spTgt spid="49"/>
                                        </p:tgtEl>
                                        <p:attrNameLst>
                                          <p:attrName>style.visibility</p:attrName>
                                        </p:attrNameLst>
                                      </p:cBhvr>
                                      <p:to>
                                        <p:strVal val="visible"/>
                                      </p:to>
                                    </p:set>
                                    <p:animEffect transition="in" filter="wipe(left)">
                                      <p:cBhvr>
                                        <p:cTn id="163" dur="500"/>
                                        <p:tgtEl>
                                          <p:spTgt spid="49"/>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nodeType="clickEffect">
                                  <p:stCondLst>
                                    <p:cond delay="0"/>
                                  </p:stCondLst>
                                  <p:childTnLst>
                                    <p:set>
                                      <p:cBhvr>
                                        <p:cTn id="167" dur="1" fill="hold">
                                          <p:stCondLst>
                                            <p:cond delay="0"/>
                                          </p:stCondLst>
                                        </p:cTn>
                                        <p:tgtEl>
                                          <p:spTgt spid="14"/>
                                        </p:tgtEl>
                                        <p:attrNameLst>
                                          <p:attrName>style.visibility</p:attrName>
                                        </p:attrNameLst>
                                      </p:cBhvr>
                                      <p:to>
                                        <p:strVal val="visible"/>
                                      </p:to>
                                    </p:set>
                                    <p:animEffect transition="in" filter="wipe(left)">
                                      <p:cBhvr>
                                        <p:cTn id="168" dur="500"/>
                                        <p:tgtEl>
                                          <p:spTgt spid="14"/>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grpId="0" nodeType="click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left)">
                                      <p:cBhvr>
                                        <p:cTn id="173" dur="500"/>
                                        <p:tgtEl>
                                          <p:spTgt spid="52"/>
                                        </p:tgtEl>
                                      </p:cBhvr>
                                    </p:animEffect>
                                  </p:childTnLst>
                                </p:cTn>
                              </p:par>
                            </p:childTnLst>
                          </p:cTn>
                        </p:par>
                        <p:par>
                          <p:cTn id="174" fill="hold">
                            <p:stCondLst>
                              <p:cond delay="500"/>
                            </p:stCondLst>
                            <p:childTnLst>
                              <p:par>
                                <p:cTn id="175" presetID="22" presetClass="entr" presetSubtype="8"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Effect transition="in" filter="wipe(left)">
                                      <p:cBhvr>
                                        <p:cTn id="177" dur="500"/>
                                        <p:tgtEl>
                                          <p:spTgt spid="56"/>
                                        </p:tgtEl>
                                      </p:cBhvr>
                                    </p:animEffect>
                                  </p:childTnLst>
                                </p:cTn>
                              </p:par>
                            </p:childTnLst>
                          </p:cTn>
                        </p:par>
                        <p:par>
                          <p:cTn id="178" fill="hold">
                            <p:stCondLst>
                              <p:cond delay="1000"/>
                            </p:stCondLst>
                            <p:childTnLst>
                              <p:par>
                                <p:cTn id="179" presetID="22" presetClass="entr" presetSubtype="8" fill="hold" nodeType="afterEffect">
                                  <p:stCondLst>
                                    <p:cond delay="0"/>
                                  </p:stCondLst>
                                  <p:childTnLst>
                                    <p:set>
                                      <p:cBhvr>
                                        <p:cTn id="180" dur="1" fill="hold">
                                          <p:stCondLst>
                                            <p:cond delay="0"/>
                                          </p:stCondLst>
                                        </p:cTn>
                                        <p:tgtEl>
                                          <p:spTgt spid="57"/>
                                        </p:tgtEl>
                                        <p:attrNameLst>
                                          <p:attrName>style.visibility</p:attrName>
                                        </p:attrNameLst>
                                      </p:cBhvr>
                                      <p:to>
                                        <p:strVal val="visible"/>
                                      </p:to>
                                    </p:set>
                                    <p:animEffect transition="in" filter="wipe(left)">
                                      <p:cBhvr>
                                        <p:cTn id="181" dur="500"/>
                                        <p:tgtEl>
                                          <p:spTgt spid="57"/>
                                        </p:tgtEl>
                                      </p:cBhvr>
                                    </p:animEffect>
                                  </p:childTnLst>
                                </p:cTn>
                              </p:par>
                            </p:childTnLst>
                          </p:cTn>
                        </p:par>
                        <p:par>
                          <p:cTn id="182" fill="hold">
                            <p:stCondLst>
                              <p:cond delay="1500"/>
                            </p:stCondLst>
                            <p:childTnLst>
                              <p:par>
                                <p:cTn id="183" presetID="22" presetClass="entr" presetSubtype="8" fill="hold" nodeType="afterEffect">
                                  <p:stCondLst>
                                    <p:cond delay="0"/>
                                  </p:stCondLst>
                                  <p:childTnLst>
                                    <p:set>
                                      <p:cBhvr>
                                        <p:cTn id="184" dur="1" fill="hold">
                                          <p:stCondLst>
                                            <p:cond delay="0"/>
                                          </p:stCondLst>
                                        </p:cTn>
                                        <p:tgtEl>
                                          <p:spTgt spid="58"/>
                                        </p:tgtEl>
                                        <p:attrNameLst>
                                          <p:attrName>style.visibility</p:attrName>
                                        </p:attrNameLst>
                                      </p:cBhvr>
                                      <p:to>
                                        <p:strVal val="visible"/>
                                      </p:to>
                                    </p:set>
                                    <p:animEffect transition="in" filter="wipe(left)">
                                      <p:cBhvr>
                                        <p:cTn id="185" dur="500"/>
                                        <p:tgtEl>
                                          <p:spTgt spid="58"/>
                                        </p:tgtEl>
                                      </p:cBhvr>
                                    </p:animEffect>
                                  </p:childTnLst>
                                </p:cTn>
                              </p:par>
                            </p:childTnLst>
                          </p:cTn>
                        </p:par>
                      </p:childTnLst>
                    </p:cTn>
                  </p:par>
                  <p:par>
                    <p:cTn id="186" fill="hold">
                      <p:stCondLst>
                        <p:cond delay="indefinite"/>
                      </p:stCondLst>
                      <p:childTnLst>
                        <p:par>
                          <p:cTn id="187" fill="hold">
                            <p:stCondLst>
                              <p:cond delay="0"/>
                            </p:stCondLst>
                            <p:childTnLst>
                              <p:par>
                                <p:cTn id="188" presetID="22" presetClass="entr" presetSubtype="8" fill="hold" grpId="0" nodeType="clickEffect">
                                  <p:stCondLst>
                                    <p:cond delay="0"/>
                                  </p:stCondLst>
                                  <p:childTnLst>
                                    <p:set>
                                      <p:cBhvr>
                                        <p:cTn id="189" dur="1" fill="hold">
                                          <p:stCondLst>
                                            <p:cond delay="0"/>
                                          </p:stCondLst>
                                        </p:cTn>
                                        <p:tgtEl>
                                          <p:spTgt spid="62"/>
                                        </p:tgtEl>
                                        <p:attrNameLst>
                                          <p:attrName>style.visibility</p:attrName>
                                        </p:attrNameLst>
                                      </p:cBhvr>
                                      <p:to>
                                        <p:strVal val="visible"/>
                                      </p:to>
                                    </p:set>
                                    <p:animEffect transition="in" filter="wipe(left)">
                                      <p:cBhvr>
                                        <p:cTn id="190"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3" grpId="0" animBg="1"/>
      <p:bldP spid="31771" grpId="0" animBg="1"/>
      <p:bldP spid="39" grpId="0"/>
      <p:bldP spid="40" grpId="0"/>
      <p:bldP spid="41" grpId="0"/>
      <p:bldP spid="47" grpId="0" animBg="1"/>
      <p:bldP spid="48" grpId="0"/>
      <p:bldP spid="12" grpId="0"/>
      <p:bldP spid="49" grpId="0"/>
      <p:bldP spid="51" grpId="0" animBg="1"/>
      <p:bldP spid="52" grpId="0" animBg="1"/>
      <p:bldP spid="59" grpId="0"/>
      <p:bldP spid="60" grpId="0" animBg="1"/>
      <p:bldP spid="61" grpId="0"/>
      <p:bldP spid="62" grpId="0"/>
      <p:bldP spid="6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8" name="Rectangle 2"/>
          <p:cNvSpPr>
            <a:spLocks noGrp="1" noChangeArrowheads="1"/>
          </p:cNvSpPr>
          <p:nvPr>
            <p:ph type="title"/>
          </p:nvPr>
        </p:nvSpPr>
        <p:spPr/>
        <p:txBody>
          <a:bodyPr>
            <a:normAutofit/>
          </a:bodyPr>
          <a:lstStyle/>
          <a:p>
            <a:r>
              <a:rPr lang="en-US" altLang="zh-TW" dirty="0"/>
              <a:t>3.3.4 Method of images – </a:t>
            </a:r>
            <a:r>
              <a:rPr lang="en-US" altLang="zh-TW" dirty="0">
                <a:solidFill>
                  <a:srgbClr val="0000CC"/>
                </a:solidFill>
              </a:rPr>
              <a:t>heat eq</a:t>
            </a:r>
            <a:r>
              <a:rPr lang="en-US" altLang="zh-TW" dirty="0"/>
              <a:t>. (</a:t>
            </a:r>
            <a:r>
              <a:rPr lang="en-US" altLang="zh-TW" dirty="0">
                <a:solidFill>
                  <a:srgbClr val="C00000"/>
                </a:solidFill>
              </a:rPr>
              <a:t>finite length</a:t>
            </a:r>
            <a:r>
              <a:rPr lang="en-US" altLang="zh-TW" dirty="0"/>
              <a:t>)</a:t>
            </a:r>
          </a:p>
        </p:txBody>
      </p:sp>
      <p:graphicFrame>
        <p:nvGraphicFramePr>
          <p:cNvPr id="32770" name="Object 3"/>
          <p:cNvGraphicFramePr>
            <a:graphicFrameLocks noChangeAspect="1"/>
          </p:cNvGraphicFramePr>
          <p:nvPr>
            <p:extLst>
              <p:ext uri="{D42A27DB-BD31-4B8C-83A1-F6EECF244321}">
                <p14:modId xmlns:p14="http://schemas.microsoft.com/office/powerpoint/2010/main" val="3048151541"/>
              </p:ext>
            </p:extLst>
          </p:nvPr>
        </p:nvGraphicFramePr>
        <p:xfrm>
          <a:off x="263352" y="642938"/>
          <a:ext cx="6197600" cy="1930400"/>
        </p:xfrm>
        <a:graphic>
          <a:graphicData uri="http://schemas.openxmlformats.org/presentationml/2006/ole">
            <mc:AlternateContent xmlns:mc="http://schemas.openxmlformats.org/markup-compatibility/2006">
              <mc:Choice xmlns:v="urn:schemas-microsoft-com:vml" Requires="v">
                <p:oleObj spid="_x0000_s1113841" name="Equation" r:id="rId4" imgW="3098520" imgH="965160" progId="Equation.DSMT4">
                  <p:embed/>
                </p:oleObj>
              </mc:Choice>
              <mc:Fallback>
                <p:oleObj name="Equation" r:id="rId4" imgW="3098520" imgH="965160" progId="Equation.DSMT4">
                  <p:embed/>
                  <p:pic>
                    <p:nvPicPr>
                      <p:cNvPr id="0" name=""/>
                      <p:cNvPicPr>
                        <a:picLocks noChangeAspect="1" noChangeArrowheads="1"/>
                      </p:cNvPicPr>
                      <p:nvPr/>
                    </p:nvPicPr>
                    <p:blipFill>
                      <a:blip r:embed="rId5"/>
                      <a:srcRect r="-3123"/>
                      <a:stretch>
                        <a:fillRect/>
                      </a:stretch>
                    </p:blipFill>
                    <p:spPr bwMode="auto">
                      <a:xfrm>
                        <a:off x="263352" y="642938"/>
                        <a:ext cx="6197600" cy="193040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pSp>
        <p:nvGrpSpPr>
          <p:cNvPr id="2" name="Group 98"/>
          <p:cNvGrpSpPr>
            <a:grpSpLocks/>
          </p:cNvGrpSpPr>
          <p:nvPr/>
        </p:nvGrpSpPr>
        <p:grpSpPr bwMode="auto">
          <a:xfrm>
            <a:off x="5238986" y="2722063"/>
            <a:ext cx="2746375" cy="873124"/>
            <a:chOff x="2513" y="3016"/>
            <a:chExt cx="1730" cy="550"/>
          </a:xfrm>
        </p:grpSpPr>
        <p:sp>
          <p:nvSpPr>
            <p:cNvPr id="32818" name="AutoShape 5"/>
            <p:cNvSpPr>
              <a:spLocks noChangeAspect="1" noChangeArrowheads="1"/>
            </p:cNvSpPr>
            <p:nvPr/>
          </p:nvSpPr>
          <p:spPr bwMode="auto">
            <a:xfrm>
              <a:off x="3969" y="3251"/>
              <a:ext cx="68" cy="68"/>
            </a:xfrm>
            <a:prstGeom prst="octagon">
              <a:avLst>
                <a:gd name="adj" fmla="val 29287"/>
              </a:avLst>
            </a:prstGeom>
            <a:solidFill>
              <a:schemeClr val="tx1"/>
            </a:solidFill>
            <a:ln w="9525">
              <a:solidFill>
                <a:schemeClr val="tx1"/>
              </a:solidFill>
              <a:miter lim="800000"/>
              <a:headEnd/>
              <a:tailEnd/>
            </a:ln>
          </p:spPr>
          <p:txBody>
            <a:bodyPr wrap="none" anchor="ctr"/>
            <a:lstStyle/>
            <a:p>
              <a:pPr eaLnBrk="0" hangingPunct="0"/>
              <a:endParaRPr lang="zh-TW" altLang="en-US"/>
            </a:p>
          </p:txBody>
        </p:sp>
        <p:grpSp>
          <p:nvGrpSpPr>
            <p:cNvPr id="32819" name="Group 97"/>
            <p:cNvGrpSpPr>
              <a:grpSpLocks/>
            </p:cNvGrpSpPr>
            <p:nvPr/>
          </p:nvGrpSpPr>
          <p:grpSpPr bwMode="auto">
            <a:xfrm>
              <a:off x="2513" y="3016"/>
              <a:ext cx="1730" cy="550"/>
              <a:chOff x="2513" y="3016"/>
              <a:chExt cx="1730" cy="550"/>
            </a:xfrm>
          </p:grpSpPr>
          <p:sp>
            <p:nvSpPr>
              <p:cNvPr id="32820" name="Line 7"/>
              <p:cNvSpPr>
                <a:spLocks noChangeShapeType="1"/>
              </p:cNvSpPr>
              <p:nvPr/>
            </p:nvSpPr>
            <p:spPr bwMode="auto">
              <a:xfrm>
                <a:off x="2809" y="3279"/>
                <a:ext cx="1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2821" name="Oval 8"/>
              <p:cNvSpPr>
                <a:spLocks noChangeArrowheads="1"/>
              </p:cNvSpPr>
              <p:nvPr/>
            </p:nvSpPr>
            <p:spPr bwMode="auto">
              <a:xfrm>
                <a:off x="2741" y="3243"/>
                <a:ext cx="68" cy="68"/>
              </a:xfrm>
              <a:prstGeom prst="ellipse">
                <a:avLst/>
              </a:prstGeom>
              <a:solidFill>
                <a:schemeClr val="tx1"/>
              </a:solidFill>
              <a:ln w="12700">
                <a:solidFill>
                  <a:schemeClr val="tx1"/>
                </a:solidFill>
                <a:round/>
                <a:headEnd/>
                <a:tailEnd/>
              </a:ln>
            </p:spPr>
            <p:txBody>
              <a:bodyPr wrap="none" anchor="ctr"/>
              <a:lstStyle/>
              <a:p>
                <a:pPr eaLnBrk="0" hangingPunct="0"/>
                <a:endParaRPr lang="zh-TW" altLang="en-US"/>
              </a:p>
            </p:txBody>
          </p:sp>
          <p:graphicFrame>
            <p:nvGraphicFramePr>
              <p:cNvPr id="32782" name="Object 9"/>
              <p:cNvGraphicFramePr>
                <a:graphicFrameLocks noChangeAspect="1"/>
              </p:cNvGraphicFramePr>
              <p:nvPr/>
            </p:nvGraphicFramePr>
            <p:xfrm>
              <a:off x="3471" y="3278"/>
              <a:ext cx="208" cy="288"/>
            </p:xfrm>
            <a:graphic>
              <a:graphicData uri="http://schemas.openxmlformats.org/presentationml/2006/ole">
                <mc:AlternateContent xmlns:mc="http://schemas.openxmlformats.org/markup-compatibility/2006">
                  <mc:Choice xmlns:v="urn:schemas-microsoft-com:vml" Requires="v">
                    <p:oleObj spid="_x0000_s1113842" name="Equation" r:id="rId6" imgW="164880" imgH="228600" progId="Equation.3">
                      <p:embed/>
                    </p:oleObj>
                  </mc:Choice>
                  <mc:Fallback>
                    <p:oleObj name="Equation" r:id="rId6" imgW="16488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1" y="3278"/>
                            <a:ext cx="208"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822" name="AutoShape 10"/>
              <p:cNvSpPr>
                <a:spLocks noChangeAspect="1" noChangeArrowheads="1"/>
              </p:cNvSpPr>
              <p:nvPr/>
            </p:nvSpPr>
            <p:spPr bwMode="auto">
              <a:xfrm>
                <a:off x="3552" y="3244"/>
                <a:ext cx="68" cy="68"/>
              </a:xfrm>
              <a:prstGeom prst="octagon">
                <a:avLst>
                  <a:gd name="adj" fmla="val 29287"/>
                </a:avLst>
              </a:prstGeom>
              <a:solidFill>
                <a:srgbClr val="0000CC"/>
              </a:solidFill>
              <a:ln w="9525">
                <a:solidFill>
                  <a:srgbClr val="0000CC"/>
                </a:solidFill>
                <a:miter lim="800000"/>
                <a:headEnd/>
                <a:tailEnd/>
              </a:ln>
            </p:spPr>
            <p:txBody>
              <a:bodyPr wrap="none" anchor="ctr"/>
              <a:lstStyle/>
              <a:p>
                <a:pPr eaLnBrk="0" hangingPunct="0"/>
                <a:endParaRPr lang="zh-TW" altLang="en-US"/>
              </a:p>
            </p:txBody>
          </p:sp>
          <p:graphicFrame>
            <p:nvGraphicFramePr>
              <p:cNvPr id="32783" name="Object 11"/>
              <p:cNvGraphicFramePr>
                <a:graphicFrameLocks noChangeAspect="1"/>
              </p:cNvGraphicFramePr>
              <p:nvPr>
                <p:extLst>
                  <p:ext uri="{D42A27DB-BD31-4B8C-83A1-F6EECF244321}">
                    <p14:modId xmlns:p14="http://schemas.microsoft.com/office/powerpoint/2010/main" val="2836770604"/>
                  </p:ext>
                </p:extLst>
              </p:nvPr>
            </p:nvGraphicFramePr>
            <p:xfrm>
              <a:off x="2528" y="3326"/>
              <a:ext cx="425" cy="212"/>
            </p:xfrm>
            <a:graphic>
              <a:graphicData uri="http://schemas.openxmlformats.org/presentationml/2006/ole">
                <mc:AlternateContent xmlns:mc="http://schemas.openxmlformats.org/markup-compatibility/2006">
                  <mc:Choice xmlns:v="urn:schemas-microsoft-com:vml" Requires="v">
                    <p:oleObj spid="_x0000_s1113843" name="方程式" r:id="rId8" imgW="355320" imgH="177480" progId="Equation.3">
                      <p:embed/>
                    </p:oleObj>
                  </mc:Choice>
                  <mc:Fallback>
                    <p:oleObj name="方程式" r:id="rId8" imgW="355320" imgH="177480" progId="Equation.3">
                      <p:embed/>
                      <p:pic>
                        <p:nvPicPr>
                          <p:cNvPr id="0" name=""/>
                          <p:cNvPicPr>
                            <a:picLocks noChangeAspect="1" noChangeArrowheads="1"/>
                          </p:cNvPicPr>
                          <p:nvPr/>
                        </p:nvPicPr>
                        <p:blipFill>
                          <a:blip r:embed="rId9"/>
                          <a:srcRect/>
                          <a:stretch>
                            <a:fillRect/>
                          </a:stretch>
                        </p:blipFill>
                        <p:spPr bwMode="auto">
                          <a:xfrm>
                            <a:off x="2528" y="3326"/>
                            <a:ext cx="425" cy="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84" name="Object 12"/>
              <p:cNvGraphicFramePr>
                <a:graphicFrameLocks noChangeAspect="1"/>
              </p:cNvGraphicFramePr>
              <p:nvPr>
                <p:extLst>
                  <p:ext uri="{D42A27DB-BD31-4B8C-83A1-F6EECF244321}">
                    <p14:modId xmlns:p14="http://schemas.microsoft.com/office/powerpoint/2010/main" val="2039169654"/>
                  </p:ext>
                </p:extLst>
              </p:nvPr>
            </p:nvGraphicFramePr>
            <p:xfrm>
              <a:off x="2513" y="3016"/>
              <a:ext cx="471" cy="212"/>
            </p:xfrm>
            <a:graphic>
              <a:graphicData uri="http://schemas.openxmlformats.org/presentationml/2006/ole">
                <mc:AlternateContent xmlns:mc="http://schemas.openxmlformats.org/markup-compatibility/2006">
                  <mc:Choice xmlns:v="urn:schemas-microsoft-com:vml" Requires="v">
                    <p:oleObj spid="_x0000_s1113844" name="Equation" r:id="rId10" imgW="393480" imgH="177480" progId="Equation.3">
                      <p:embed/>
                    </p:oleObj>
                  </mc:Choice>
                  <mc:Fallback>
                    <p:oleObj name="Equation" r:id="rId10" imgW="393480" imgH="177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3" y="3016"/>
                            <a:ext cx="471" cy="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85" name="Object 13"/>
              <p:cNvGraphicFramePr>
                <a:graphicFrameLocks noChangeAspect="1"/>
              </p:cNvGraphicFramePr>
              <p:nvPr>
                <p:extLst>
                  <p:ext uri="{D42A27DB-BD31-4B8C-83A1-F6EECF244321}">
                    <p14:modId xmlns:p14="http://schemas.microsoft.com/office/powerpoint/2010/main" val="1851174899"/>
                  </p:ext>
                </p:extLst>
              </p:nvPr>
            </p:nvGraphicFramePr>
            <p:xfrm>
              <a:off x="3772" y="3032"/>
              <a:ext cx="471" cy="212"/>
            </p:xfrm>
            <a:graphic>
              <a:graphicData uri="http://schemas.openxmlformats.org/presentationml/2006/ole">
                <mc:AlternateContent xmlns:mc="http://schemas.openxmlformats.org/markup-compatibility/2006">
                  <mc:Choice xmlns:v="urn:schemas-microsoft-com:vml" Requires="v">
                    <p:oleObj spid="_x0000_s1113845" name="Equation" r:id="rId12" imgW="393480" imgH="177480" progId="Equation.3">
                      <p:embed/>
                    </p:oleObj>
                  </mc:Choice>
                  <mc:Fallback>
                    <p:oleObj name="Equation" r:id="rId12" imgW="393480" imgH="177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72" y="3032"/>
                            <a:ext cx="471" cy="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86" name="Object 14"/>
              <p:cNvGraphicFramePr>
                <a:graphicFrameLocks noChangeAspect="1"/>
              </p:cNvGraphicFramePr>
              <p:nvPr>
                <p:extLst>
                  <p:ext uri="{D42A27DB-BD31-4B8C-83A1-F6EECF244321}">
                    <p14:modId xmlns:p14="http://schemas.microsoft.com/office/powerpoint/2010/main" val="3361189950"/>
                  </p:ext>
                </p:extLst>
              </p:nvPr>
            </p:nvGraphicFramePr>
            <p:xfrm>
              <a:off x="3778" y="3334"/>
              <a:ext cx="456" cy="197"/>
            </p:xfrm>
            <a:graphic>
              <a:graphicData uri="http://schemas.openxmlformats.org/presentationml/2006/ole">
                <mc:AlternateContent xmlns:mc="http://schemas.openxmlformats.org/markup-compatibility/2006">
                  <mc:Choice xmlns:v="urn:schemas-microsoft-com:vml" Requires="v">
                    <p:oleObj spid="_x0000_s1113846" name="Equation" r:id="rId13" imgW="380880" imgH="164880" progId="Equation.3">
                      <p:embed/>
                    </p:oleObj>
                  </mc:Choice>
                  <mc:Fallback>
                    <p:oleObj name="Equation" r:id="rId13" imgW="380880" imgH="1648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8" y="3334"/>
                            <a:ext cx="456" cy="1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510992" name="Line 16"/>
          <p:cNvSpPr>
            <a:spLocks noChangeShapeType="1"/>
          </p:cNvSpPr>
          <p:nvPr/>
        </p:nvSpPr>
        <p:spPr bwMode="auto">
          <a:xfrm>
            <a:off x="1409866" y="3133689"/>
            <a:ext cx="4214813" cy="0"/>
          </a:xfrm>
          <a:prstGeom prst="line">
            <a:avLst/>
          </a:prstGeom>
          <a:noFill/>
          <a:ln w="38100" cap="rnd">
            <a:solidFill>
              <a:srgbClr val="0000CC"/>
            </a:solidFill>
            <a:prstDash val="sys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10993" name="Line 17"/>
          <p:cNvSpPr>
            <a:spLocks noChangeShapeType="1"/>
          </p:cNvSpPr>
          <p:nvPr/>
        </p:nvSpPr>
        <p:spPr bwMode="auto">
          <a:xfrm>
            <a:off x="7680560" y="3149103"/>
            <a:ext cx="3456000" cy="0"/>
          </a:xfrm>
          <a:prstGeom prst="line">
            <a:avLst/>
          </a:prstGeom>
          <a:noFill/>
          <a:ln w="38100" cap="rnd">
            <a:solidFill>
              <a:srgbClr val="0000CC"/>
            </a:solidFill>
            <a:prstDash val="sys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10998" name="Line 22"/>
          <p:cNvSpPr>
            <a:spLocks noChangeShapeType="1"/>
          </p:cNvSpPr>
          <p:nvPr/>
        </p:nvSpPr>
        <p:spPr bwMode="auto">
          <a:xfrm>
            <a:off x="4418844" y="1292611"/>
            <a:ext cx="108000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10999" name="Line 23"/>
          <p:cNvSpPr>
            <a:spLocks noChangeShapeType="1"/>
          </p:cNvSpPr>
          <p:nvPr/>
        </p:nvSpPr>
        <p:spPr bwMode="auto">
          <a:xfrm>
            <a:off x="472253" y="2471571"/>
            <a:ext cx="122400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11000" name="Line 24"/>
          <p:cNvSpPr>
            <a:spLocks noChangeShapeType="1"/>
          </p:cNvSpPr>
          <p:nvPr/>
        </p:nvSpPr>
        <p:spPr bwMode="auto">
          <a:xfrm>
            <a:off x="2260654" y="2473243"/>
            <a:ext cx="115200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511003" name="Object 27"/>
          <p:cNvGraphicFramePr>
            <a:graphicFrameLocks/>
          </p:cNvGraphicFramePr>
          <p:nvPr>
            <p:extLst>
              <p:ext uri="{D42A27DB-BD31-4B8C-83A1-F6EECF244321}">
                <p14:modId xmlns:p14="http://schemas.microsoft.com/office/powerpoint/2010/main" val="2652807344"/>
              </p:ext>
            </p:extLst>
          </p:nvPr>
        </p:nvGraphicFramePr>
        <p:xfrm>
          <a:off x="6735997" y="2608394"/>
          <a:ext cx="396000" cy="396000"/>
        </p:xfrm>
        <a:graphic>
          <a:graphicData uri="http://schemas.openxmlformats.org/presentationml/2006/ole">
            <mc:AlternateContent xmlns:mc="http://schemas.openxmlformats.org/markup-compatibility/2006">
              <mc:Choice xmlns:v="urn:schemas-microsoft-com:vml" Requires="v">
                <p:oleObj spid="_x0000_s1113847" name="Equation" r:id="rId15" imgW="139680" imgH="139680" progId="Equation.3">
                  <p:embed/>
                </p:oleObj>
              </mc:Choice>
              <mc:Fallback>
                <p:oleObj name="Equation" r:id="rId15" imgW="139680" imgH="1396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l="-25774" t="-20619" r="-25774" b="-20619"/>
                      <a:stretch>
                        <a:fillRect/>
                      </a:stretch>
                    </p:blipFill>
                    <p:spPr bwMode="auto">
                      <a:xfrm>
                        <a:off x="6735997" y="2608394"/>
                        <a:ext cx="396000" cy="396000"/>
                      </a:xfrm>
                      <a:prstGeom prst="rect">
                        <a:avLst/>
                      </a:prstGeom>
                      <a:solidFill>
                        <a:srgbClr val="CCFF99"/>
                      </a:solidFill>
                    </p:spPr>
                  </p:pic>
                </p:oleObj>
              </mc:Fallback>
            </mc:AlternateContent>
          </a:graphicData>
        </a:graphic>
      </p:graphicFrame>
      <p:grpSp>
        <p:nvGrpSpPr>
          <p:cNvPr id="4" name="Group 103"/>
          <p:cNvGrpSpPr>
            <a:grpSpLocks/>
          </p:cNvGrpSpPr>
          <p:nvPr/>
        </p:nvGrpSpPr>
        <p:grpSpPr bwMode="auto">
          <a:xfrm>
            <a:off x="2916472" y="2609360"/>
            <a:ext cx="395288" cy="585788"/>
            <a:chOff x="1050" y="2945"/>
            <a:chExt cx="249" cy="369"/>
          </a:xfrm>
        </p:grpSpPr>
        <p:sp>
          <p:nvSpPr>
            <p:cNvPr id="32817" name="Oval 37"/>
            <p:cNvSpPr>
              <a:spLocks noChangeArrowheads="1"/>
            </p:cNvSpPr>
            <p:nvPr/>
          </p:nvSpPr>
          <p:spPr bwMode="auto">
            <a:xfrm>
              <a:off x="1157" y="3223"/>
              <a:ext cx="91" cy="91"/>
            </a:xfrm>
            <a:prstGeom prst="ellipse">
              <a:avLst/>
            </a:prstGeom>
            <a:solidFill>
              <a:schemeClr val="accent2"/>
            </a:solidFill>
            <a:ln w="12700">
              <a:solidFill>
                <a:schemeClr val="tx1"/>
              </a:solidFill>
              <a:round/>
              <a:headEnd/>
              <a:tailEnd/>
            </a:ln>
          </p:spPr>
          <p:txBody>
            <a:bodyPr wrap="none" anchor="ctr"/>
            <a:lstStyle/>
            <a:p>
              <a:pPr eaLnBrk="0" hangingPunct="0"/>
              <a:endParaRPr lang="zh-TW" altLang="en-US"/>
            </a:p>
          </p:txBody>
        </p:sp>
        <p:graphicFrame>
          <p:nvGraphicFramePr>
            <p:cNvPr id="32781" name="Object 38"/>
            <p:cNvGraphicFramePr>
              <a:graphicFrameLocks/>
            </p:cNvGraphicFramePr>
            <p:nvPr>
              <p:extLst>
                <p:ext uri="{D42A27DB-BD31-4B8C-83A1-F6EECF244321}">
                  <p14:modId xmlns:p14="http://schemas.microsoft.com/office/powerpoint/2010/main" val="1673159650"/>
                </p:ext>
              </p:extLst>
            </p:nvPr>
          </p:nvGraphicFramePr>
          <p:xfrm>
            <a:off x="1050" y="2945"/>
            <a:ext cx="249" cy="227"/>
          </p:xfrm>
          <a:graphic>
            <a:graphicData uri="http://schemas.openxmlformats.org/presentationml/2006/ole">
              <mc:AlternateContent xmlns:mc="http://schemas.openxmlformats.org/markup-compatibility/2006">
                <mc:Choice xmlns:v="urn:schemas-microsoft-com:vml" Requires="v">
                  <p:oleObj spid="_x0000_s1113848" name="Equation" r:id="rId17" imgW="139680" imgH="139680" progId="Equation.3">
                    <p:embed/>
                  </p:oleObj>
                </mc:Choice>
                <mc:Fallback>
                  <p:oleObj name="Equation" r:id="rId17" imgW="139680" imgH="1396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l="-25774" t="-20619" r="-25774" b="-20619"/>
                        <a:stretch>
                          <a:fillRect/>
                        </a:stretch>
                      </p:blipFill>
                      <p:spPr bwMode="auto">
                        <a:xfrm>
                          <a:off x="1050" y="2945"/>
                          <a:ext cx="249" cy="227"/>
                        </a:xfrm>
                        <a:prstGeom prst="rect">
                          <a:avLst/>
                        </a:prstGeom>
                        <a:solidFill>
                          <a:srgbClr val="FFFF00"/>
                        </a:solidFill>
                      </p:spPr>
                    </p:pic>
                  </p:oleObj>
                </mc:Fallback>
              </mc:AlternateContent>
            </a:graphicData>
          </a:graphic>
        </p:graphicFrame>
      </p:grpSp>
      <p:graphicFrame>
        <p:nvGraphicFramePr>
          <p:cNvPr id="511027" name="Object 51"/>
          <p:cNvGraphicFramePr>
            <a:graphicFrameLocks noChangeAspect="1"/>
          </p:cNvGraphicFramePr>
          <p:nvPr>
            <p:extLst>
              <p:ext uri="{D42A27DB-BD31-4B8C-83A1-F6EECF244321}">
                <p14:modId xmlns:p14="http://schemas.microsoft.com/office/powerpoint/2010/main" val="2352192584"/>
              </p:ext>
            </p:extLst>
          </p:nvPr>
        </p:nvGraphicFramePr>
        <p:xfrm>
          <a:off x="1361998" y="4828110"/>
          <a:ext cx="7972974" cy="928026"/>
        </p:xfrm>
        <a:graphic>
          <a:graphicData uri="http://schemas.openxmlformats.org/presentationml/2006/ole">
            <mc:AlternateContent xmlns:mc="http://schemas.openxmlformats.org/markup-compatibility/2006">
              <mc:Choice xmlns:v="urn:schemas-microsoft-com:vml" Requires="v">
                <p:oleObj spid="_x0000_s1113849" name="Equation" r:id="rId18" imgW="3708360" imgH="431640" progId="Equation.3">
                  <p:embed/>
                </p:oleObj>
              </mc:Choice>
              <mc:Fallback>
                <p:oleObj name="Equation" r:id="rId18" imgW="3708360" imgH="43164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r="-98"/>
                      <a:stretch>
                        <a:fillRect/>
                      </a:stretch>
                    </p:blipFill>
                    <p:spPr bwMode="auto">
                      <a:xfrm>
                        <a:off x="1361998" y="4828110"/>
                        <a:ext cx="7972974" cy="928026"/>
                      </a:xfrm>
                      <a:prstGeom prst="rect">
                        <a:avLst/>
                      </a:prstGeom>
                      <a:solidFill>
                        <a:srgbClr val="CCECFF"/>
                      </a:solidFill>
                    </p:spPr>
                  </p:pic>
                </p:oleObj>
              </mc:Fallback>
            </mc:AlternateContent>
          </a:graphicData>
        </a:graphic>
      </p:graphicFrame>
      <p:grpSp>
        <p:nvGrpSpPr>
          <p:cNvPr id="5" name="Group 101"/>
          <p:cNvGrpSpPr>
            <a:grpSpLocks/>
          </p:cNvGrpSpPr>
          <p:nvPr/>
        </p:nvGrpSpPr>
        <p:grpSpPr bwMode="auto">
          <a:xfrm>
            <a:off x="4143618" y="2658566"/>
            <a:ext cx="360363" cy="536575"/>
            <a:chOff x="1823" y="2976"/>
            <a:chExt cx="227" cy="338"/>
          </a:xfrm>
        </p:grpSpPr>
        <p:sp>
          <p:nvSpPr>
            <p:cNvPr id="32816" name="Oval 19"/>
            <p:cNvSpPr>
              <a:spLocks noChangeArrowheads="1"/>
            </p:cNvSpPr>
            <p:nvPr/>
          </p:nvSpPr>
          <p:spPr bwMode="auto">
            <a:xfrm>
              <a:off x="1924" y="3223"/>
              <a:ext cx="91" cy="91"/>
            </a:xfrm>
            <a:prstGeom prst="ellipse">
              <a:avLst/>
            </a:prstGeom>
            <a:solidFill>
              <a:srgbClr val="CC3300"/>
            </a:solidFill>
            <a:ln w="12700">
              <a:solidFill>
                <a:schemeClr val="tx1"/>
              </a:solidFill>
              <a:round/>
              <a:headEnd/>
              <a:tailEnd/>
            </a:ln>
          </p:spPr>
          <p:txBody>
            <a:bodyPr wrap="none" anchor="ctr"/>
            <a:lstStyle/>
            <a:p>
              <a:pPr eaLnBrk="0" hangingPunct="0"/>
              <a:endParaRPr lang="zh-TW" altLang="en-US"/>
            </a:p>
          </p:txBody>
        </p:sp>
        <p:graphicFrame>
          <p:nvGraphicFramePr>
            <p:cNvPr id="32780" name="Object 29"/>
            <p:cNvGraphicFramePr>
              <a:graphicFrameLocks/>
            </p:cNvGraphicFramePr>
            <p:nvPr>
              <p:extLst>
                <p:ext uri="{D42A27DB-BD31-4B8C-83A1-F6EECF244321}">
                  <p14:modId xmlns:p14="http://schemas.microsoft.com/office/powerpoint/2010/main" val="1874216562"/>
                </p:ext>
              </p:extLst>
            </p:nvPr>
          </p:nvGraphicFramePr>
          <p:xfrm>
            <a:off x="1823" y="2976"/>
            <a:ext cx="227" cy="204"/>
          </p:xfrm>
          <a:graphic>
            <a:graphicData uri="http://schemas.openxmlformats.org/presentationml/2006/ole">
              <mc:AlternateContent xmlns:mc="http://schemas.openxmlformats.org/markup-compatibility/2006">
                <mc:Choice xmlns:v="urn:schemas-microsoft-com:vml" Requires="v">
                  <p:oleObj spid="_x0000_s1113850" name="Equation" r:id="rId20" imgW="139680" imgH="75960" progId="Equation.3">
                    <p:embed/>
                  </p:oleObj>
                </mc:Choice>
                <mc:Fallback>
                  <p:oleObj name="Equation" r:id="rId20" imgW="139680" imgH="7596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l="-25774" t="-47394" r="-25774" b="-47394"/>
                        <a:stretch>
                          <a:fillRect/>
                        </a:stretch>
                      </p:blipFill>
                      <p:spPr bwMode="auto">
                        <a:xfrm>
                          <a:off x="1823" y="2976"/>
                          <a:ext cx="227" cy="204"/>
                        </a:xfrm>
                        <a:prstGeom prst="rect">
                          <a:avLst/>
                        </a:prstGeom>
                        <a:solidFill>
                          <a:srgbClr val="FFFF00"/>
                        </a:solidFill>
                      </p:spPr>
                    </p:pic>
                  </p:oleObj>
                </mc:Fallback>
              </mc:AlternateContent>
            </a:graphicData>
          </a:graphic>
        </p:graphicFrame>
      </p:grpSp>
      <p:grpSp>
        <p:nvGrpSpPr>
          <p:cNvPr id="6" name="Group 102"/>
          <p:cNvGrpSpPr>
            <a:grpSpLocks/>
          </p:cNvGrpSpPr>
          <p:nvPr/>
        </p:nvGrpSpPr>
        <p:grpSpPr bwMode="auto">
          <a:xfrm>
            <a:off x="8082201" y="2587129"/>
            <a:ext cx="360363" cy="617537"/>
            <a:chOff x="4304" y="2931"/>
            <a:chExt cx="227" cy="389"/>
          </a:xfrm>
        </p:grpSpPr>
        <p:sp>
          <p:nvSpPr>
            <p:cNvPr id="32815" name="Oval 20"/>
            <p:cNvSpPr>
              <a:spLocks noChangeArrowheads="1"/>
            </p:cNvSpPr>
            <p:nvPr/>
          </p:nvSpPr>
          <p:spPr bwMode="auto">
            <a:xfrm>
              <a:off x="4373" y="3229"/>
              <a:ext cx="91" cy="91"/>
            </a:xfrm>
            <a:prstGeom prst="ellipse">
              <a:avLst/>
            </a:prstGeom>
            <a:solidFill>
              <a:srgbClr val="CC3300"/>
            </a:solidFill>
            <a:ln w="12700">
              <a:solidFill>
                <a:schemeClr val="tx1"/>
              </a:solidFill>
              <a:round/>
              <a:headEnd/>
              <a:tailEnd/>
            </a:ln>
          </p:spPr>
          <p:txBody>
            <a:bodyPr wrap="none" anchor="ctr"/>
            <a:lstStyle/>
            <a:p>
              <a:pPr eaLnBrk="0" hangingPunct="0"/>
              <a:endParaRPr lang="zh-TW" altLang="en-US"/>
            </a:p>
          </p:txBody>
        </p:sp>
        <p:graphicFrame>
          <p:nvGraphicFramePr>
            <p:cNvPr id="32779" name="Object 33"/>
            <p:cNvGraphicFramePr>
              <a:graphicFrameLocks/>
            </p:cNvGraphicFramePr>
            <p:nvPr>
              <p:extLst>
                <p:ext uri="{D42A27DB-BD31-4B8C-83A1-F6EECF244321}">
                  <p14:modId xmlns:p14="http://schemas.microsoft.com/office/powerpoint/2010/main" val="2722452869"/>
                </p:ext>
              </p:extLst>
            </p:nvPr>
          </p:nvGraphicFramePr>
          <p:xfrm>
            <a:off x="4304" y="2931"/>
            <a:ext cx="227" cy="204"/>
          </p:xfrm>
          <a:graphic>
            <a:graphicData uri="http://schemas.openxmlformats.org/presentationml/2006/ole">
              <mc:AlternateContent xmlns:mc="http://schemas.openxmlformats.org/markup-compatibility/2006">
                <mc:Choice xmlns:v="urn:schemas-microsoft-com:vml" Requires="v">
                  <p:oleObj spid="_x0000_s1113851" name="Equation" r:id="rId22" imgW="139680" imgH="75960" progId="Equation.3">
                    <p:embed/>
                  </p:oleObj>
                </mc:Choice>
                <mc:Fallback>
                  <p:oleObj name="Equation" r:id="rId22" imgW="139680" imgH="7596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l="-25774" t="-47394" r="-25774" b="-47394"/>
                        <a:stretch>
                          <a:fillRect/>
                        </a:stretch>
                      </p:blipFill>
                      <p:spPr bwMode="auto">
                        <a:xfrm>
                          <a:off x="4304" y="2931"/>
                          <a:ext cx="227" cy="204"/>
                        </a:xfrm>
                        <a:prstGeom prst="rect">
                          <a:avLst/>
                        </a:prstGeom>
                        <a:solidFill>
                          <a:srgbClr val="FFCCCC"/>
                        </a:solidFill>
                      </p:spPr>
                    </p:pic>
                  </p:oleObj>
                </mc:Fallback>
              </mc:AlternateContent>
            </a:graphicData>
          </a:graphic>
        </p:graphicFrame>
      </p:grpSp>
      <p:grpSp>
        <p:nvGrpSpPr>
          <p:cNvPr id="7" name="Group 100"/>
          <p:cNvGrpSpPr>
            <a:grpSpLocks/>
          </p:cNvGrpSpPr>
          <p:nvPr/>
        </p:nvGrpSpPr>
        <p:grpSpPr bwMode="auto">
          <a:xfrm>
            <a:off x="8836260" y="2980833"/>
            <a:ext cx="844550" cy="561975"/>
            <a:chOff x="4779" y="3179"/>
            <a:chExt cx="532" cy="354"/>
          </a:xfrm>
        </p:grpSpPr>
        <p:sp>
          <p:nvSpPr>
            <p:cNvPr id="32814" name="Line 57"/>
            <p:cNvSpPr>
              <a:spLocks noChangeAspect="1" noChangeShapeType="1"/>
            </p:cNvSpPr>
            <p:nvPr/>
          </p:nvSpPr>
          <p:spPr bwMode="auto">
            <a:xfrm>
              <a:off x="5056" y="3179"/>
              <a:ext cx="1" cy="18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32778" name="Object 62"/>
            <p:cNvGraphicFramePr>
              <a:graphicFrameLocks noChangeAspect="1"/>
            </p:cNvGraphicFramePr>
            <p:nvPr>
              <p:extLst>
                <p:ext uri="{D42A27DB-BD31-4B8C-83A1-F6EECF244321}">
                  <p14:modId xmlns:p14="http://schemas.microsoft.com/office/powerpoint/2010/main" val="4029508627"/>
                </p:ext>
              </p:extLst>
            </p:nvPr>
          </p:nvGraphicFramePr>
          <p:xfrm>
            <a:off x="4779" y="3321"/>
            <a:ext cx="532" cy="212"/>
          </p:xfrm>
          <a:graphic>
            <a:graphicData uri="http://schemas.openxmlformats.org/presentationml/2006/ole">
              <mc:AlternateContent xmlns:mc="http://schemas.openxmlformats.org/markup-compatibility/2006">
                <mc:Choice xmlns:v="urn:schemas-microsoft-com:vml" Requires="v">
                  <p:oleObj spid="_x0000_s1113852" name="方程式" r:id="rId23" imgW="444240" imgH="177480" progId="Equation.3">
                    <p:embed/>
                  </p:oleObj>
                </mc:Choice>
                <mc:Fallback>
                  <p:oleObj name="方程式" r:id="rId23" imgW="444240" imgH="17748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79" y="3321"/>
                          <a:ext cx="532" cy="212"/>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pSp>
      <p:grpSp>
        <p:nvGrpSpPr>
          <p:cNvPr id="8" name="Group 87"/>
          <p:cNvGrpSpPr>
            <a:grpSpLocks/>
          </p:cNvGrpSpPr>
          <p:nvPr/>
        </p:nvGrpSpPr>
        <p:grpSpPr bwMode="auto">
          <a:xfrm>
            <a:off x="1376598" y="2963369"/>
            <a:ext cx="1012825" cy="579438"/>
            <a:chOff x="80" y="3168"/>
            <a:chExt cx="638" cy="365"/>
          </a:xfrm>
        </p:grpSpPr>
        <p:sp>
          <p:nvSpPr>
            <p:cNvPr id="32813" name="Line 53"/>
            <p:cNvSpPr>
              <a:spLocks noChangeAspect="1" noChangeShapeType="1"/>
            </p:cNvSpPr>
            <p:nvPr/>
          </p:nvSpPr>
          <p:spPr bwMode="auto">
            <a:xfrm>
              <a:off x="417" y="3168"/>
              <a:ext cx="1" cy="18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32777" name="Object 63"/>
            <p:cNvGraphicFramePr>
              <a:graphicFrameLocks noChangeAspect="1"/>
            </p:cNvGraphicFramePr>
            <p:nvPr>
              <p:extLst>
                <p:ext uri="{D42A27DB-BD31-4B8C-83A1-F6EECF244321}">
                  <p14:modId xmlns:p14="http://schemas.microsoft.com/office/powerpoint/2010/main" val="2568218411"/>
                </p:ext>
              </p:extLst>
            </p:nvPr>
          </p:nvGraphicFramePr>
          <p:xfrm>
            <a:off x="80" y="3321"/>
            <a:ext cx="638" cy="212"/>
          </p:xfrm>
          <a:graphic>
            <a:graphicData uri="http://schemas.openxmlformats.org/presentationml/2006/ole">
              <mc:AlternateContent xmlns:mc="http://schemas.openxmlformats.org/markup-compatibility/2006">
                <mc:Choice xmlns:v="urn:schemas-microsoft-com:vml" Requires="v">
                  <p:oleObj spid="_x0000_s1113853" name="方程式" r:id="rId25" imgW="533160" imgH="177480" progId="Equation.3">
                    <p:embed/>
                  </p:oleObj>
                </mc:Choice>
                <mc:Fallback>
                  <p:oleObj name="方程式" r:id="rId25" imgW="533160" imgH="17748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0" y="3321"/>
                          <a:ext cx="638" cy="212"/>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pSp>
      <p:grpSp>
        <p:nvGrpSpPr>
          <p:cNvPr id="9" name="Group 88"/>
          <p:cNvGrpSpPr>
            <a:grpSpLocks/>
          </p:cNvGrpSpPr>
          <p:nvPr/>
        </p:nvGrpSpPr>
        <p:grpSpPr bwMode="auto">
          <a:xfrm>
            <a:off x="3230799" y="2984007"/>
            <a:ext cx="868363" cy="571500"/>
            <a:chOff x="1248" y="3181"/>
            <a:chExt cx="547" cy="360"/>
          </a:xfrm>
        </p:grpSpPr>
        <p:sp>
          <p:nvSpPr>
            <p:cNvPr id="32812" name="Line 54"/>
            <p:cNvSpPr>
              <a:spLocks noChangeAspect="1" noChangeShapeType="1"/>
            </p:cNvSpPr>
            <p:nvPr/>
          </p:nvSpPr>
          <p:spPr bwMode="auto">
            <a:xfrm>
              <a:off x="1551" y="3181"/>
              <a:ext cx="1" cy="18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32776" name="Object 64"/>
            <p:cNvGraphicFramePr>
              <a:graphicFrameLocks noChangeAspect="1"/>
            </p:cNvGraphicFramePr>
            <p:nvPr>
              <p:extLst>
                <p:ext uri="{D42A27DB-BD31-4B8C-83A1-F6EECF244321}">
                  <p14:modId xmlns:p14="http://schemas.microsoft.com/office/powerpoint/2010/main" val="3119668067"/>
                </p:ext>
              </p:extLst>
            </p:nvPr>
          </p:nvGraphicFramePr>
          <p:xfrm>
            <a:off x="1248" y="3329"/>
            <a:ext cx="547" cy="212"/>
          </p:xfrm>
          <a:graphic>
            <a:graphicData uri="http://schemas.openxmlformats.org/presentationml/2006/ole">
              <mc:AlternateContent xmlns:mc="http://schemas.openxmlformats.org/markup-compatibility/2006">
                <mc:Choice xmlns:v="urn:schemas-microsoft-com:vml" Requires="v">
                  <p:oleObj spid="_x0000_s1113854" name="方程式" r:id="rId27" imgW="457200" imgH="177480" progId="Equation.3">
                    <p:embed/>
                  </p:oleObj>
                </mc:Choice>
                <mc:Fallback>
                  <p:oleObj name="方程式" r:id="rId27" imgW="457200" imgH="17748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248" y="3329"/>
                          <a:ext cx="547" cy="212"/>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pSp>
      <p:grpSp>
        <p:nvGrpSpPr>
          <p:cNvPr id="12" name="Group 104"/>
          <p:cNvGrpSpPr>
            <a:grpSpLocks/>
          </p:cNvGrpSpPr>
          <p:nvPr/>
        </p:nvGrpSpPr>
        <p:grpSpPr bwMode="auto">
          <a:xfrm>
            <a:off x="10287258" y="2564904"/>
            <a:ext cx="395288" cy="655637"/>
            <a:chOff x="5693" y="2917"/>
            <a:chExt cx="249" cy="413"/>
          </a:xfrm>
        </p:grpSpPr>
        <p:sp>
          <p:nvSpPr>
            <p:cNvPr id="32806" name="Oval 43"/>
            <p:cNvSpPr>
              <a:spLocks noChangeArrowheads="1"/>
            </p:cNvSpPr>
            <p:nvPr/>
          </p:nvSpPr>
          <p:spPr bwMode="auto">
            <a:xfrm>
              <a:off x="5765" y="3239"/>
              <a:ext cx="91" cy="91"/>
            </a:xfrm>
            <a:prstGeom prst="ellipse">
              <a:avLst/>
            </a:prstGeom>
            <a:solidFill>
              <a:schemeClr val="accent2"/>
            </a:solidFill>
            <a:ln w="12700">
              <a:solidFill>
                <a:schemeClr val="tx1"/>
              </a:solidFill>
              <a:round/>
              <a:headEnd/>
              <a:tailEnd/>
            </a:ln>
          </p:spPr>
          <p:txBody>
            <a:bodyPr wrap="none" anchor="ctr"/>
            <a:lstStyle/>
            <a:p>
              <a:pPr eaLnBrk="0" hangingPunct="0"/>
              <a:endParaRPr lang="zh-TW" altLang="en-US"/>
            </a:p>
          </p:txBody>
        </p:sp>
        <p:grpSp>
          <p:nvGrpSpPr>
            <p:cNvPr id="32807" name="Group 94"/>
            <p:cNvGrpSpPr>
              <a:grpSpLocks/>
            </p:cNvGrpSpPr>
            <p:nvPr/>
          </p:nvGrpSpPr>
          <p:grpSpPr bwMode="auto">
            <a:xfrm>
              <a:off x="5693" y="2917"/>
              <a:ext cx="249" cy="255"/>
              <a:chOff x="5576" y="2917"/>
              <a:chExt cx="249" cy="255"/>
            </a:xfrm>
          </p:grpSpPr>
          <p:sp>
            <p:nvSpPr>
              <p:cNvPr id="32808" name="AutoShape 82"/>
              <p:cNvSpPr>
                <a:spLocks noChangeArrowheads="1" noTextEdit="1"/>
              </p:cNvSpPr>
              <p:nvPr/>
            </p:nvSpPr>
            <p:spPr bwMode="auto">
              <a:xfrm>
                <a:off x="5576" y="2945"/>
                <a:ext cx="249" cy="227"/>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32809" name="Rectangle 84"/>
              <p:cNvSpPr>
                <a:spLocks noChangeArrowheads="1"/>
              </p:cNvSpPr>
              <p:nvPr/>
            </p:nvSpPr>
            <p:spPr bwMode="auto">
              <a:xfrm>
                <a:off x="5646" y="2917"/>
                <a:ext cx="10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zh-TW" dirty="0">
                    <a:solidFill>
                      <a:srgbClr val="000000"/>
                    </a:solidFill>
                    <a:latin typeface="Symbol" pitchFamily="18" charset="2"/>
                  </a:rPr>
                  <a:t>+</a:t>
                </a:r>
                <a:endParaRPr lang="en-US" altLang="zh-TW" dirty="0"/>
              </a:p>
            </p:txBody>
          </p:sp>
        </p:grpSp>
      </p:grpSp>
      <p:grpSp>
        <p:nvGrpSpPr>
          <p:cNvPr id="14" name="Group 91"/>
          <p:cNvGrpSpPr>
            <a:grpSpLocks/>
          </p:cNvGrpSpPr>
          <p:nvPr/>
        </p:nvGrpSpPr>
        <p:grpSpPr bwMode="auto">
          <a:xfrm>
            <a:off x="10649209" y="2977666"/>
            <a:ext cx="385763" cy="577851"/>
            <a:chOff x="5921" y="3177"/>
            <a:chExt cx="243" cy="364"/>
          </a:xfrm>
        </p:grpSpPr>
        <p:sp>
          <p:nvSpPr>
            <p:cNvPr id="32805" name="Line 81"/>
            <p:cNvSpPr>
              <a:spLocks noChangeAspect="1" noChangeShapeType="1"/>
            </p:cNvSpPr>
            <p:nvPr/>
          </p:nvSpPr>
          <p:spPr bwMode="auto">
            <a:xfrm>
              <a:off x="6131" y="3177"/>
              <a:ext cx="1" cy="18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32773" name="Object 90"/>
            <p:cNvGraphicFramePr>
              <a:graphicFrameLocks noChangeAspect="1"/>
            </p:cNvGraphicFramePr>
            <p:nvPr>
              <p:extLst>
                <p:ext uri="{D42A27DB-BD31-4B8C-83A1-F6EECF244321}">
                  <p14:modId xmlns:p14="http://schemas.microsoft.com/office/powerpoint/2010/main" val="2240256194"/>
                </p:ext>
              </p:extLst>
            </p:nvPr>
          </p:nvGraphicFramePr>
          <p:xfrm>
            <a:off x="5921" y="3329"/>
            <a:ext cx="243" cy="212"/>
          </p:xfrm>
          <a:graphic>
            <a:graphicData uri="http://schemas.openxmlformats.org/presentationml/2006/ole">
              <mc:AlternateContent xmlns:mc="http://schemas.openxmlformats.org/markup-compatibility/2006">
                <mc:Choice xmlns:v="urn:schemas-microsoft-com:vml" Requires="v">
                  <p:oleObj spid="_x0000_s1113855" name="方程式" r:id="rId29" imgW="203040" imgH="177480" progId="Equation.3">
                    <p:embed/>
                  </p:oleObj>
                </mc:Choice>
                <mc:Fallback>
                  <p:oleObj name="方程式" r:id="rId29" imgW="203040" imgH="17748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921" y="3329"/>
                          <a:ext cx="243" cy="212"/>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pSp>
      <p:sp>
        <p:nvSpPr>
          <p:cNvPr id="15" name="投影片編號版面配置區 14"/>
          <p:cNvSpPr>
            <a:spLocks noGrp="1"/>
          </p:cNvSpPr>
          <p:nvPr>
            <p:ph type="sldNum" sz="quarter" idx="10"/>
          </p:nvPr>
        </p:nvSpPr>
        <p:spPr/>
        <p:txBody>
          <a:bodyPr/>
          <a:lstStyle/>
          <a:p>
            <a:pPr>
              <a:defRPr/>
            </a:pPr>
            <a:fld id="{F4C3976D-8D47-445A-BD61-2F2C1E2596C6}" type="slidenum">
              <a:rPr lang="en-US" altLang="zh-TW" smtClean="0"/>
              <a:pPr>
                <a:defRPr/>
              </a:pPr>
              <a:t>36</a:t>
            </a:fld>
            <a:endParaRPr lang="en-US" altLang="zh-TW" dirty="0"/>
          </a:p>
        </p:txBody>
      </p:sp>
      <p:grpSp>
        <p:nvGrpSpPr>
          <p:cNvPr id="17" name="群組 16"/>
          <p:cNvGrpSpPr/>
          <p:nvPr/>
        </p:nvGrpSpPr>
        <p:grpSpPr>
          <a:xfrm>
            <a:off x="5654910" y="3728767"/>
            <a:ext cx="4838700" cy="434340"/>
            <a:chOff x="4405313" y="6154974"/>
            <a:chExt cx="4838700" cy="394860"/>
          </a:xfrm>
        </p:grpSpPr>
        <p:sp>
          <p:nvSpPr>
            <p:cNvPr id="32810" name="Line 66"/>
            <p:cNvSpPr>
              <a:spLocks noChangeShapeType="1"/>
            </p:cNvSpPr>
            <p:nvPr/>
          </p:nvSpPr>
          <p:spPr bwMode="auto">
            <a:xfrm>
              <a:off x="8567738" y="6367464"/>
              <a:ext cx="676275" cy="0"/>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32774" name="Object 68"/>
            <p:cNvGraphicFramePr>
              <a:graphicFrameLocks noChangeAspect="1"/>
            </p:cNvGraphicFramePr>
            <p:nvPr>
              <p:extLst>
                <p:ext uri="{D42A27DB-BD31-4B8C-83A1-F6EECF244321}">
                  <p14:modId xmlns:p14="http://schemas.microsoft.com/office/powerpoint/2010/main" val="1269463357"/>
                </p:ext>
              </p:extLst>
            </p:nvPr>
          </p:nvGraphicFramePr>
          <p:xfrm>
            <a:off x="7545288" y="6154974"/>
            <a:ext cx="892620" cy="394860"/>
          </p:xfrm>
          <a:graphic>
            <a:graphicData uri="http://schemas.openxmlformats.org/presentationml/2006/ole">
              <mc:AlternateContent xmlns:mc="http://schemas.openxmlformats.org/markup-compatibility/2006">
                <mc:Choice xmlns:v="urn:schemas-microsoft-com:vml" Requires="v">
                  <p:oleObj spid="_x0000_s1113856" name="方程式" r:id="rId31" imgW="469800" imgH="228600" progId="Equation.3">
                    <p:embed/>
                  </p:oleObj>
                </mc:Choice>
                <mc:Fallback>
                  <p:oleObj name="方程式" r:id="rId31" imgW="469800" imgH="22860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545288" y="6154974"/>
                          <a:ext cx="892620" cy="394860"/>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cxnSp>
          <p:nvCxnSpPr>
            <p:cNvPr id="13" name="直線接點 12"/>
            <p:cNvCxnSpPr/>
            <p:nvPr/>
          </p:nvCxnSpPr>
          <p:spPr bwMode="auto">
            <a:xfrm flipV="1">
              <a:off x="4405313" y="6366088"/>
              <a:ext cx="3060000" cy="1376"/>
            </a:xfrm>
            <a:prstGeom prst="line">
              <a:avLst/>
            </a:prstGeom>
            <a:solidFill>
              <a:schemeClr val="accent1"/>
            </a:solidFill>
            <a:ln w="38100" cap="flat" cmpd="sng" algn="ctr">
              <a:solidFill>
                <a:srgbClr val="006600"/>
              </a:solidFill>
              <a:prstDash val="solid"/>
              <a:round/>
              <a:headEnd type="none" w="med" len="med"/>
              <a:tailEnd type="none" w="med" len="med"/>
            </a:ln>
            <a:effectLst/>
          </p:spPr>
        </p:cxnSp>
      </p:grpSp>
      <p:grpSp>
        <p:nvGrpSpPr>
          <p:cNvPr id="19" name="群組 18"/>
          <p:cNvGrpSpPr/>
          <p:nvPr/>
        </p:nvGrpSpPr>
        <p:grpSpPr>
          <a:xfrm>
            <a:off x="5654911" y="3540059"/>
            <a:ext cx="2599971" cy="434975"/>
            <a:chOff x="4405313" y="5674717"/>
            <a:chExt cx="2599971" cy="434975"/>
          </a:xfrm>
        </p:grpSpPr>
        <p:sp>
          <p:nvSpPr>
            <p:cNvPr id="32811" name="Line 65"/>
            <p:cNvSpPr>
              <a:spLocks noChangeShapeType="1"/>
            </p:cNvSpPr>
            <p:nvPr/>
          </p:nvSpPr>
          <p:spPr bwMode="auto">
            <a:xfrm>
              <a:off x="4405313" y="5876925"/>
              <a:ext cx="907727" cy="0"/>
            </a:xfrm>
            <a:prstGeom prst="line">
              <a:avLst/>
            </a:prstGeom>
            <a:noFill/>
            <a:ln w="38100">
              <a:solidFill>
                <a:srgbClr val="0033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32775" name="Object 67"/>
            <p:cNvGraphicFramePr>
              <a:graphicFrameLocks noChangeAspect="1"/>
            </p:cNvGraphicFramePr>
            <p:nvPr>
              <p:extLst>
                <p:ext uri="{D42A27DB-BD31-4B8C-83A1-F6EECF244321}">
                  <p14:modId xmlns:p14="http://schemas.microsoft.com/office/powerpoint/2010/main" val="3424356435"/>
                </p:ext>
              </p:extLst>
            </p:nvPr>
          </p:nvGraphicFramePr>
          <p:xfrm>
            <a:off x="5379707" y="5674717"/>
            <a:ext cx="915988" cy="434975"/>
          </p:xfrm>
          <a:graphic>
            <a:graphicData uri="http://schemas.openxmlformats.org/presentationml/2006/ole">
              <mc:AlternateContent xmlns:mc="http://schemas.openxmlformats.org/markup-compatibility/2006">
                <mc:Choice xmlns:v="urn:schemas-microsoft-com:vml" Requires="v">
                  <p:oleObj spid="_x0000_s1113857" name="方程式" r:id="rId33" imgW="482400" imgH="228600" progId="Equation.3">
                    <p:embed/>
                  </p:oleObj>
                </mc:Choice>
                <mc:Fallback>
                  <p:oleObj name="方程式" r:id="rId33" imgW="482400" imgH="228600" progId="Equation.3">
                    <p:embed/>
                    <p:pic>
                      <p:nvPicPr>
                        <p:cNvPr id="0" name=""/>
                        <p:cNvPicPr>
                          <a:picLocks noChangeAspect="1" noChangeArrowheads="1"/>
                        </p:cNvPicPr>
                        <p:nvPr/>
                      </p:nvPicPr>
                      <p:blipFill>
                        <a:blip r:embed="rId34"/>
                        <a:srcRect/>
                        <a:stretch>
                          <a:fillRect/>
                        </a:stretch>
                      </p:blipFill>
                      <p:spPr bwMode="auto">
                        <a:xfrm>
                          <a:off x="5379707" y="5674717"/>
                          <a:ext cx="915988" cy="434975"/>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sp>
          <p:nvSpPr>
            <p:cNvPr id="60" name="Line 65"/>
            <p:cNvSpPr>
              <a:spLocks noChangeShapeType="1"/>
            </p:cNvSpPr>
            <p:nvPr/>
          </p:nvSpPr>
          <p:spPr bwMode="auto">
            <a:xfrm>
              <a:off x="6321756" y="5876925"/>
              <a:ext cx="683528" cy="347"/>
            </a:xfrm>
            <a:prstGeom prst="line">
              <a:avLst/>
            </a:prstGeom>
            <a:noFill/>
            <a:ln w="38100">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3" name="動作按鈕: 起點 2">
            <a:hlinkClick r:id="" action="ppaction://hlinkshowjump?jump=firstslide" highlightClick="1"/>
          </p:cNvPr>
          <p:cNvSpPr>
            <a:spLocks noChangeAspect="1"/>
          </p:cNvSpPr>
          <p:nvPr/>
        </p:nvSpPr>
        <p:spPr bwMode="auto">
          <a:xfrm>
            <a:off x="11903207" y="6407095"/>
            <a:ext cx="216000" cy="216000"/>
          </a:xfrm>
          <a:prstGeom prst="actionButtonBeginning">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10" name="動作按鈕: 返回 9">
            <a:hlinkClick r:id="rId35" action="ppaction://hlinkpres?slideindex=30&amp;slidetitle=3.4c Example 6 (Eigenfunction expansion)" highlightClick="1"/>
          </p:cNvPr>
          <p:cNvSpPr>
            <a:spLocks noChangeAspect="1"/>
          </p:cNvSpPr>
          <p:nvPr/>
        </p:nvSpPr>
        <p:spPr bwMode="auto">
          <a:xfrm>
            <a:off x="12473988" y="3242916"/>
            <a:ext cx="252000" cy="252000"/>
          </a:xfrm>
          <a:prstGeom prst="actionButtonReturn">
            <a:avLst/>
          </a:prstGeom>
          <a:solidFill>
            <a:srgbClr val="FF99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59" name="動作按鈕: 返回 58">
            <a:hlinkClick r:id="" action="ppaction://hlinkshowjump?jump=lastslideviewed" highlightClick="1"/>
          </p:cNvPr>
          <p:cNvSpPr>
            <a:spLocks noChangeAspect="1"/>
          </p:cNvSpPr>
          <p:nvPr/>
        </p:nvSpPr>
        <p:spPr bwMode="auto">
          <a:xfrm>
            <a:off x="10419329" y="5737193"/>
            <a:ext cx="180000" cy="180000"/>
          </a:xfrm>
          <a:prstGeom prst="actionButtonReturn">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61" name="Object 3"/>
          <p:cNvGraphicFramePr>
            <a:graphicFrameLocks noChangeAspect="1"/>
          </p:cNvGraphicFramePr>
          <p:nvPr>
            <p:extLst>
              <p:ext uri="{D42A27DB-BD31-4B8C-83A1-F6EECF244321}">
                <p14:modId xmlns:p14="http://schemas.microsoft.com/office/powerpoint/2010/main" val="3077877641"/>
              </p:ext>
            </p:extLst>
          </p:nvPr>
        </p:nvGraphicFramePr>
        <p:xfrm>
          <a:off x="454500" y="2066671"/>
          <a:ext cx="3098160" cy="431280"/>
        </p:xfrm>
        <a:graphic>
          <a:graphicData uri="http://schemas.openxmlformats.org/presentationml/2006/ole">
            <mc:AlternateContent xmlns:mc="http://schemas.openxmlformats.org/markup-compatibility/2006">
              <mc:Choice xmlns:v="urn:schemas-microsoft-com:vml" Requires="v">
                <p:oleObj spid="_x0000_s1113858" name="方程式" r:id="rId36" imgW="1549080" imgH="215640" progId="Equation.3">
                  <p:embed/>
                </p:oleObj>
              </mc:Choice>
              <mc:Fallback>
                <p:oleObj name="方程式" r:id="rId36" imgW="1549080" imgH="215640" progId="Equation.3">
                  <p:embed/>
                  <p:pic>
                    <p:nvPicPr>
                      <p:cNvPr id="0" name=""/>
                      <p:cNvPicPr>
                        <a:picLocks noChangeAspect="1" noChangeArrowheads="1"/>
                      </p:cNvPicPr>
                      <p:nvPr/>
                    </p:nvPicPr>
                    <p:blipFill>
                      <a:blip r:embed="rId37"/>
                      <a:srcRect r="-3123"/>
                      <a:stretch>
                        <a:fillRect/>
                      </a:stretch>
                    </p:blipFill>
                    <p:spPr bwMode="auto">
                      <a:xfrm>
                        <a:off x="454500" y="2066671"/>
                        <a:ext cx="3098160" cy="431280"/>
                      </a:xfrm>
                      <a:prstGeom prst="rect">
                        <a:avLst/>
                      </a:prstGeom>
                      <a:noFill/>
                      <a:extLst>
                        <a:ext uri="{909E8E84-426E-40DD-AFC4-6F175D3DCCD1}">
                          <a14:hiddenFill xmlns:a14="http://schemas.microsoft.com/office/drawing/2010/main">
                            <a:solidFill>
                              <a:srgbClr val="CCFF99"/>
                            </a:solidFill>
                          </a14:hiddenFill>
                        </a:ext>
                      </a:extLst>
                    </p:spPr>
                  </p:pic>
                </p:oleObj>
              </mc:Fallback>
            </mc:AlternateContent>
          </a:graphicData>
        </a:graphic>
      </p:graphicFrame>
      <p:grpSp>
        <p:nvGrpSpPr>
          <p:cNvPr id="62" name="Group 98"/>
          <p:cNvGrpSpPr>
            <a:grpSpLocks/>
          </p:cNvGrpSpPr>
          <p:nvPr/>
        </p:nvGrpSpPr>
        <p:grpSpPr bwMode="auto">
          <a:xfrm>
            <a:off x="7639496" y="1052736"/>
            <a:ext cx="2921000" cy="931862"/>
            <a:chOff x="2453" y="2979"/>
            <a:chExt cx="1840" cy="587"/>
          </a:xfrm>
        </p:grpSpPr>
        <p:sp>
          <p:nvSpPr>
            <p:cNvPr id="63" name="AutoShape 5"/>
            <p:cNvSpPr>
              <a:spLocks noChangeAspect="1" noChangeArrowheads="1"/>
            </p:cNvSpPr>
            <p:nvPr/>
          </p:nvSpPr>
          <p:spPr bwMode="auto">
            <a:xfrm>
              <a:off x="3969" y="3251"/>
              <a:ext cx="68" cy="68"/>
            </a:xfrm>
            <a:prstGeom prst="octagon">
              <a:avLst>
                <a:gd name="adj" fmla="val 29287"/>
              </a:avLst>
            </a:prstGeom>
            <a:solidFill>
              <a:schemeClr val="tx1"/>
            </a:solidFill>
            <a:ln w="9525">
              <a:solidFill>
                <a:schemeClr val="tx1"/>
              </a:solidFill>
              <a:miter lim="800000"/>
              <a:headEnd/>
              <a:tailEnd/>
            </a:ln>
          </p:spPr>
          <p:txBody>
            <a:bodyPr wrap="none" anchor="ctr"/>
            <a:lstStyle/>
            <a:p>
              <a:pPr eaLnBrk="0" hangingPunct="0"/>
              <a:endParaRPr lang="zh-TW" altLang="en-US"/>
            </a:p>
          </p:txBody>
        </p:sp>
        <p:grpSp>
          <p:nvGrpSpPr>
            <p:cNvPr id="64" name="Group 97"/>
            <p:cNvGrpSpPr>
              <a:grpSpLocks/>
            </p:cNvGrpSpPr>
            <p:nvPr/>
          </p:nvGrpSpPr>
          <p:grpSpPr bwMode="auto">
            <a:xfrm>
              <a:off x="2453" y="2979"/>
              <a:ext cx="1840" cy="587"/>
              <a:chOff x="2453" y="2979"/>
              <a:chExt cx="1840" cy="587"/>
            </a:xfrm>
          </p:grpSpPr>
          <p:sp>
            <p:nvSpPr>
              <p:cNvPr id="65" name="Line 7"/>
              <p:cNvSpPr>
                <a:spLocks noChangeShapeType="1"/>
              </p:cNvSpPr>
              <p:nvPr/>
            </p:nvSpPr>
            <p:spPr bwMode="auto">
              <a:xfrm>
                <a:off x="2809" y="3279"/>
                <a:ext cx="1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6" name="Oval 8"/>
              <p:cNvSpPr>
                <a:spLocks noChangeArrowheads="1"/>
              </p:cNvSpPr>
              <p:nvPr/>
            </p:nvSpPr>
            <p:spPr bwMode="auto">
              <a:xfrm>
                <a:off x="2741" y="3243"/>
                <a:ext cx="68" cy="68"/>
              </a:xfrm>
              <a:prstGeom prst="ellipse">
                <a:avLst/>
              </a:prstGeom>
              <a:solidFill>
                <a:schemeClr val="tx1"/>
              </a:solidFill>
              <a:ln w="12700">
                <a:solidFill>
                  <a:schemeClr val="tx1"/>
                </a:solidFill>
                <a:round/>
                <a:headEnd/>
                <a:tailEnd/>
              </a:ln>
            </p:spPr>
            <p:txBody>
              <a:bodyPr wrap="none" anchor="ctr"/>
              <a:lstStyle/>
              <a:p>
                <a:pPr eaLnBrk="0" hangingPunct="0"/>
                <a:endParaRPr lang="zh-TW" altLang="en-US"/>
              </a:p>
            </p:txBody>
          </p:sp>
          <p:graphicFrame>
            <p:nvGraphicFramePr>
              <p:cNvPr id="67" name="Object 9"/>
              <p:cNvGraphicFramePr>
                <a:graphicFrameLocks noChangeAspect="1"/>
              </p:cNvGraphicFramePr>
              <p:nvPr/>
            </p:nvGraphicFramePr>
            <p:xfrm>
              <a:off x="3471" y="3278"/>
              <a:ext cx="208" cy="288"/>
            </p:xfrm>
            <a:graphic>
              <a:graphicData uri="http://schemas.openxmlformats.org/presentationml/2006/ole">
                <mc:AlternateContent xmlns:mc="http://schemas.openxmlformats.org/markup-compatibility/2006">
                  <mc:Choice xmlns:v="urn:schemas-microsoft-com:vml" Requires="v">
                    <p:oleObj spid="_x0000_s1113859" name="Equation" r:id="rId38" imgW="164880" imgH="228600" progId="Equation.3">
                      <p:embed/>
                    </p:oleObj>
                  </mc:Choice>
                  <mc:Fallback>
                    <p:oleObj name="Equation" r:id="rId38" imgW="16488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1" y="3278"/>
                            <a:ext cx="208"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 name="AutoShape 10"/>
              <p:cNvSpPr>
                <a:spLocks noChangeAspect="1" noChangeArrowheads="1"/>
              </p:cNvSpPr>
              <p:nvPr/>
            </p:nvSpPr>
            <p:spPr bwMode="auto">
              <a:xfrm>
                <a:off x="3552" y="3244"/>
                <a:ext cx="68" cy="68"/>
              </a:xfrm>
              <a:prstGeom prst="octagon">
                <a:avLst>
                  <a:gd name="adj" fmla="val 29287"/>
                </a:avLst>
              </a:prstGeom>
              <a:solidFill>
                <a:srgbClr val="0000CC"/>
              </a:solidFill>
              <a:ln w="9525">
                <a:solidFill>
                  <a:srgbClr val="0000CC"/>
                </a:solidFill>
                <a:miter lim="800000"/>
                <a:headEnd/>
                <a:tailEnd/>
              </a:ln>
            </p:spPr>
            <p:txBody>
              <a:bodyPr wrap="none" anchor="ctr"/>
              <a:lstStyle/>
              <a:p>
                <a:pPr eaLnBrk="0" hangingPunct="0"/>
                <a:endParaRPr lang="zh-TW" altLang="en-US"/>
              </a:p>
            </p:txBody>
          </p:sp>
          <p:graphicFrame>
            <p:nvGraphicFramePr>
              <p:cNvPr id="69" name="Object 11"/>
              <p:cNvGraphicFramePr>
                <a:graphicFrameLocks noChangeAspect="1"/>
              </p:cNvGraphicFramePr>
              <p:nvPr/>
            </p:nvGraphicFramePr>
            <p:xfrm>
              <a:off x="2486" y="3326"/>
              <a:ext cx="448" cy="224"/>
            </p:xfrm>
            <a:graphic>
              <a:graphicData uri="http://schemas.openxmlformats.org/presentationml/2006/ole">
                <mc:AlternateContent xmlns:mc="http://schemas.openxmlformats.org/markup-compatibility/2006">
                  <mc:Choice xmlns:v="urn:schemas-microsoft-com:vml" Requires="v">
                    <p:oleObj spid="_x0000_s1113860" name="Equation" r:id="rId39" imgW="355320" imgH="177480" progId="Equation.3">
                      <p:embed/>
                    </p:oleObj>
                  </mc:Choice>
                  <mc:Fallback>
                    <p:oleObj name="Equation" r:id="rId39" imgW="355320" imgH="177480" progId="Equation.3">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486" y="3326"/>
                            <a:ext cx="448" cy="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 name="Object 12"/>
              <p:cNvGraphicFramePr>
                <a:graphicFrameLocks noChangeAspect="1"/>
              </p:cNvGraphicFramePr>
              <p:nvPr/>
            </p:nvGraphicFramePr>
            <p:xfrm>
              <a:off x="2453" y="2979"/>
              <a:ext cx="496" cy="224"/>
            </p:xfrm>
            <a:graphic>
              <a:graphicData uri="http://schemas.openxmlformats.org/presentationml/2006/ole">
                <mc:AlternateContent xmlns:mc="http://schemas.openxmlformats.org/markup-compatibility/2006">
                  <mc:Choice xmlns:v="urn:schemas-microsoft-com:vml" Requires="v">
                    <p:oleObj spid="_x0000_s1113861" name="Equation" r:id="rId41" imgW="393480" imgH="177480" progId="Equation.3">
                      <p:embed/>
                    </p:oleObj>
                  </mc:Choice>
                  <mc:Fallback>
                    <p:oleObj name="Equation" r:id="rId41" imgW="393480" imgH="177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53" y="2979"/>
                            <a:ext cx="496" cy="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 name="Object 13"/>
              <p:cNvGraphicFramePr>
                <a:graphicFrameLocks noChangeAspect="1"/>
              </p:cNvGraphicFramePr>
              <p:nvPr/>
            </p:nvGraphicFramePr>
            <p:xfrm>
              <a:off x="3758" y="3025"/>
              <a:ext cx="496" cy="224"/>
            </p:xfrm>
            <a:graphic>
              <a:graphicData uri="http://schemas.openxmlformats.org/presentationml/2006/ole">
                <mc:AlternateContent xmlns:mc="http://schemas.openxmlformats.org/markup-compatibility/2006">
                  <mc:Choice xmlns:v="urn:schemas-microsoft-com:vml" Requires="v">
                    <p:oleObj spid="_x0000_s1113862" name="Equation" r:id="rId42" imgW="393480" imgH="177480" progId="Equation.3">
                      <p:embed/>
                    </p:oleObj>
                  </mc:Choice>
                  <mc:Fallback>
                    <p:oleObj name="Equation" r:id="rId42" imgW="393480" imgH="177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58" y="3025"/>
                            <a:ext cx="496" cy="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 name="Object 14"/>
              <p:cNvGraphicFramePr>
                <a:graphicFrameLocks noChangeAspect="1"/>
              </p:cNvGraphicFramePr>
              <p:nvPr/>
            </p:nvGraphicFramePr>
            <p:xfrm>
              <a:off x="3813" y="3341"/>
              <a:ext cx="480" cy="208"/>
            </p:xfrm>
            <a:graphic>
              <a:graphicData uri="http://schemas.openxmlformats.org/presentationml/2006/ole">
                <mc:AlternateContent xmlns:mc="http://schemas.openxmlformats.org/markup-compatibility/2006">
                  <mc:Choice xmlns:v="urn:schemas-microsoft-com:vml" Requires="v">
                    <p:oleObj spid="_x0000_s1113863" name="Equation" r:id="rId43" imgW="380880" imgH="164880" progId="Equation.3">
                      <p:embed/>
                    </p:oleObj>
                  </mc:Choice>
                  <mc:Fallback>
                    <p:oleObj name="Equation" r:id="rId43" imgW="380880" imgH="1648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3" y="3341"/>
                            <a:ext cx="480" cy="2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73" name="AutoShape 37"/>
          <p:cNvSpPr>
            <a:spLocks noChangeArrowheads="1"/>
          </p:cNvSpPr>
          <p:nvPr/>
        </p:nvSpPr>
        <p:spPr bwMode="auto">
          <a:xfrm>
            <a:off x="975105" y="5247283"/>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aphicFrame>
        <p:nvGraphicFramePr>
          <p:cNvPr id="74" name="Object 51"/>
          <p:cNvGraphicFramePr>
            <a:graphicFrameLocks noChangeAspect="1"/>
          </p:cNvGraphicFramePr>
          <p:nvPr>
            <p:extLst>
              <p:ext uri="{D42A27DB-BD31-4B8C-83A1-F6EECF244321}">
                <p14:modId xmlns:p14="http://schemas.microsoft.com/office/powerpoint/2010/main" val="1276238278"/>
              </p:ext>
            </p:extLst>
          </p:nvPr>
        </p:nvGraphicFramePr>
        <p:xfrm>
          <a:off x="1352392" y="4319390"/>
          <a:ext cx="2292948" cy="480060"/>
        </p:xfrm>
        <a:graphic>
          <a:graphicData uri="http://schemas.openxmlformats.org/presentationml/2006/ole">
            <mc:AlternateContent xmlns:mc="http://schemas.openxmlformats.org/markup-compatibility/2006">
              <mc:Choice xmlns:v="urn:schemas-microsoft-com:vml" Requires="v">
                <p:oleObj spid="_x0000_s1113864" name="方程式" r:id="rId44" imgW="1091880" imgH="228600" progId="Equation.3">
                  <p:embed/>
                </p:oleObj>
              </mc:Choice>
              <mc:Fallback>
                <p:oleObj name="方程式" r:id="rId44" imgW="1091880" imgH="228600" progId="Equation.3">
                  <p:embed/>
                  <p:pic>
                    <p:nvPicPr>
                      <p:cNvPr id="0" name=""/>
                      <p:cNvPicPr>
                        <a:picLocks noChangeAspect="1" noChangeArrowheads="1"/>
                      </p:cNvPicPr>
                      <p:nvPr/>
                    </p:nvPicPr>
                    <p:blipFill>
                      <a:blip r:embed="rId45"/>
                      <a:srcRect r="-98"/>
                      <a:stretch>
                        <a:fillRect/>
                      </a:stretch>
                    </p:blipFill>
                    <p:spPr bwMode="auto">
                      <a:xfrm>
                        <a:off x="1352392" y="4319390"/>
                        <a:ext cx="2292948" cy="480060"/>
                      </a:xfrm>
                      <a:prstGeom prst="rect">
                        <a:avLst/>
                      </a:prstGeom>
                      <a:noFill/>
                    </p:spPr>
                  </p:pic>
                </p:oleObj>
              </mc:Fallback>
            </mc:AlternateContent>
          </a:graphicData>
        </a:graphic>
      </p:graphicFrame>
      <p:sp>
        <p:nvSpPr>
          <p:cNvPr id="75" name="AutoShape 37"/>
          <p:cNvSpPr>
            <a:spLocks noChangeArrowheads="1"/>
          </p:cNvSpPr>
          <p:nvPr/>
        </p:nvSpPr>
        <p:spPr bwMode="auto">
          <a:xfrm>
            <a:off x="994963" y="4434622"/>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aphicFrame>
        <p:nvGraphicFramePr>
          <p:cNvPr id="76" name="Object 51"/>
          <p:cNvGraphicFramePr>
            <a:graphicFrameLocks noChangeAspect="1"/>
          </p:cNvGraphicFramePr>
          <p:nvPr>
            <p:extLst>
              <p:ext uri="{D42A27DB-BD31-4B8C-83A1-F6EECF244321}">
                <p14:modId xmlns:p14="http://schemas.microsoft.com/office/powerpoint/2010/main" val="439316801"/>
              </p:ext>
            </p:extLst>
          </p:nvPr>
        </p:nvGraphicFramePr>
        <p:xfrm>
          <a:off x="3615017" y="4331155"/>
          <a:ext cx="2586276" cy="480060"/>
        </p:xfrm>
        <a:graphic>
          <a:graphicData uri="http://schemas.openxmlformats.org/presentationml/2006/ole">
            <mc:AlternateContent xmlns:mc="http://schemas.openxmlformats.org/markup-compatibility/2006">
              <mc:Choice xmlns:v="urn:schemas-microsoft-com:vml" Requires="v">
                <p:oleObj spid="_x0000_s1113865" name="方程式" r:id="rId46" imgW="1231560" imgH="228600" progId="Equation.3">
                  <p:embed/>
                </p:oleObj>
              </mc:Choice>
              <mc:Fallback>
                <p:oleObj name="方程式" r:id="rId46" imgW="1231560" imgH="228600" progId="Equation.3">
                  <p:embed/>
                  <p:pic>
                    <p:nvPicPr>
                      <p:cNvPr id="0" name=""/>
                      <p:cNvPicPr>
                        <a:picLocks noChangeAspect="1" noChangeArrowheads="1"/>
                      </p:cNvPicPr>
                      <p:nvPr/>
                    </p:nvPicPr>
                    <p:blipFill>
                      <a:blip r:embed="rId47"/>
                      <a:srcRect r="-98"/>
                      <a:stretch>
                        <a:fillRect/>
                      </a:stretch>
                    </p:blipFill>
                    <p:spPr bwMode="auto">
                      <a:xfrm>
                        <a:off x="3615017" y="4331155"/>
                        <a:ext cx="2586276" cy="480060"/>
                      </a:xfrm>
                      <a:prstGeom prst="rect">
                        <a:avLst/>
                      </a:prstGeom>
                      <a:noFill/>
                    </p:spPr>
                  </p:pic>
                </p:oleObj>
              </mc:Fallback>
            </mc:AlternateContent>
          </a:graphicData>
        </a:graphic>
      </p:graphicFrame>
      <p:graphicFrame>
        <p:nvGraphicFramePr>
          <p:cNvPr id="77" name="Object 51"/>
          <p:cNvGraphicFramePr>
            <a:graphicFrameLocks noChangeAspect="1"/>
          </p:cNvGraphicFramePr>
          <p:nvPr>
            <p:extLst>
              <p:ext uri="{D42A27DB-BD31-4B8C-83A1-F6EECF244321}">
                <p14:modId xmlns:p14="http://schemas.microsoft.com/office/powerpoint/2010/main" val="1833841747"/>
              </p:ext>
            </p:extLst>
          </p:nvPr>
        </p:nvGraphicFramePr>
        <p:xfrm>
          <a:off x="6237687" y="4344442"/>
          <a:ext cx="3146472" cy="480060"/>
        </p:xfrm>
        <a:graphic>
          <a:graphicData uri="http://schemas.openxmlformats.org/presentationml/2006/ole">
            <mc:AlternateContent xmlns:mc="http://schemas.openxmlformats.org/markup-compatibility/2006">
              <mc:Choice xmlns:v="urn:schemas-microsoft-com:vml" Requires="v">
                <p:oleObj spid="_x0000_s1113866" name="方程式" r:id="rId48" imgW="1498320" imgH="228600" progId="Equation.3">
                  <p:embed/>
                </p:oleObj>
              </mc:Choice>
              <mc:Fallback>
                <p:oleObj name="方程式" r:id="rId48" imgW="1498320" imgH="228600" progId="Equation.3">
                  <p:embed/>
                  <p:pic>
                    <p:nvPicPr>
                      <p:cNvPr id="0" name=""/>
                      <p:cNvPicPr>
                        <a:picLocks noChangeAspect="1" noChangeArrowheads="1"/>
                      </p:cNvPicPr>
                      <p:nvPr/>
                    </p:nvPicPr>
                    <p:blipFill>
                      <a:blip r:embed="rId49"/>
                      <a:srcRect r="-98"/>
                      <a:stretch>
                        <a:fillRect/>
                      </a:stretch>
                    </p:blipFill>
                    <p:spPr bwMode="auto">
                      <a:xfrm>
                        <a:off x="6237687" y="4344442"/>
                        <a:ext cx="3146472" cy="480060"/>
                      </a:xfrm>
                      <a:prstGeom prst="rect">
                        <a:avLst/>
                      </a:prstGeom>
                      <a:noFill/>
                    </p:spPr>
                  </p:pic>
                </p:oleObj>
              </mc:Fallback>
            </mc:AlternateContent>
          </a:graphicData>
        </a:graphic>
      </p:graphicFrame>
      <p:cxnSp>
        <p:nvCxnSpPr>
          <p:cNvPr id="16" name="直線接點 15"/>
          <p:cNvCxnSpPr/>
          <p:nvPr/>
        </p:nvCxnSpPr>
        <p:spPr bwMode="auto">
          <a:xfrm>
            <a:off x="5639911" y="3535425"/>
            <a:ext cx="0" cy="576000"/>
          </a:xfrm>
          <a:prstGeom prst="line">
            <a:avLst/>
          </a:prstGeom>
          <a:solidFill>
            <a:schemeClr val="accent1"/>
          </a:solidFill>
          <a:ln w="19050" cap="flat" cmpd="sng" algn="ctr">
            <a:solidFill>
              <a:schemeClr val="tx1"/>
            </a:solidFill>
            <a:prstDash val="sysDot"/>
            <a:round/>
            <a:headEnd type="none" w="med" len="med"/>
            <a:tailEnd type="none" w="med" len="med"/>
          </a:ln>
          <a:effectLst/>
        </p:spPr>
      </p:cxnSp>
      <p:cxnSp>
        <p:nvCxnSpPr>
          <p:cNvPr id="79" name="直線接點 78"/>
          <p:cNvCxnSpPr/>
          <p:nvPr/>
        </p:nvCxnSpPr>
        <p:spPr bwMode="auto">
          <a:xfrm>
            <a:off x="8258930" y="3103281"/>
            <a:ext cx="0" cy="720000"/>
          </a:xfrm>
          <a:prstGeom prst="line">
            <a:avLst/>
          </a:prstGeom>
          <a:solidFill>
            <a:schemeClr val="accent1"/>
          </a:solidFill>
          <a:ln w="19050" cap="flat" cmpd="sng" algn="ctr">
            <a:solidFill>
              <a:schemeClr val="tx1"/>
            </a:solidFill>
            <a:prstDash val="sysDot"/>
            <a:round/>
            <a:headEnd type="none" w="med" len="med"/>
            <a:tailEnd type="none" w="med" len="med"/>
          </a:ln>
          <a:effectLst/>
        </p:spPr>
      </p:cxnSp>
      <p:cxnSp>
        <p:nvCxnSpPr>
          <p:cNvPr id="80" name="直線接點 79"/>
          <p:cNvCxnSpPr/>
          <p:nvPr/>
        </p:nvCxnSpPr>
        <p:spPr bwMode="auto">
          <a:xfrm>
            <a:off x="10472335" y="3145813"/>
            <a:ext cx="0" cy="900000"/>
          </a:xfrm>
          <a:prstGeom prst="line">
            <a:avLst/>
          </a:prstGeom>
          <a:solidFill>
            <a:schemeClr val="accent1"/>
          </a:solidFill>
          <a:ln w="19050" cap="flat" cmpd="sng" algn="ctr">
            <a:solidFill>
              <a:schemeClr val="tx1"/>
            </a:solidFill>
            <a:prstDash val="sysDot"/>
            <a:round/>
            <a:headEnd type="none" w="med" len="med"/>
            <a:tailEnd type="none" w="med" len="med"/>
          </a:ln>
          <a:effectLst/>
        </p:spPr>
      </p:cxnSp>
      <p:sp>
        <p:nvSpPr>
          <p:cNvPr id="81" name="矩形 80"/>
          <p:cNvSpPr/>
          <p:nvPr/>
        </p:nvSpPr>
        <p:spPr>
          <a:xfrm>
            <a:off x="1487488" y="5790931"/>
            <a:ext cx="7699544" cy="830997"/>
          </a:xfrm>
          <a:prstGeom prst="rect">
            <a:avLst/>
          </a:prstGeom>
          <a:noFill/>
        </p:spPr>
        <p:txBody>
          <a:bodyPr wrap="none">
            <a:spAutoFit/>
          </a:bodyPr>
          <a:lstStyle/>
          <a:p>
            <a:pPr marL="265113" indent="-265113">
              <a:spcAft>
                <a:spcPts val="0"/>
              </a:spcAft>
              <a:buClr>
                <a:srgbClr val="C00000"/>
              </a:buClr>
              <a:buSzPct val="120000"/>
              <a:buFont typeface="Wingdings" pitchFamily="2" charset="2"/>
              <a:buChar char="Ø"/>
            </a:pPr>
            <a:r>
              <a:rPr lang="en-US" altLang="zh-TW" dirty="0">
                <a:solidFill>
                  <a:srgbClr val="006600"/>
                </a:solidFill>
              </a:rPr>
              <a:t>how about Neumann BCs at both two ends?</a:t>
            </a:r>
          </a:p>
          <a:p>
            <a:pPr marL="265113" indent="-265113">
              <a:spcAft>
                <a:spcPts val="0"/>
              </a:spcAft>
              <a:buClr>
                <a:srgbClr val="C00000"/>
              </a:buClr>
              <a:buSzPct val="120000"/>
              <a:buFont typeface="Wingdings" pitchFamily="2" charset="2"/>
              <a:buChar char="Ø"/>
            </a:pPr>
            <a:r>
              <a:rPr lang="en-US" altLang="zh-TW" dirty="0">
                <a:solidFill>
                  <a:srgbClr val="C00000"/>
                </a:solidFill>
              </a:rPr>
              <a:t>how about Dirichlet/Neumann BC at each end, separately?</a:t>
            </a:r>
          </a:p>
        </p:txBody>
      </p:sp>
      <p:sp>
        <p:nvSpPr>
          <p:cNvPr id="82" name="Text Box 15"/>
          <p:cNvSpPr txBox="1">
            <a:spLocks noChangeArrowheads="1"/>
          </p:cNvSpPr>
          <p:nvPr/>
        </p:nvSpPr>
        <p:spPr bwMode="auto">
          <a:xfrm>
            <a:off x="252810" y="3803264"/>
            <a:ext cx="4095993" cy="45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105000"/>
              </a:lnSpc>
              <a:buClr>
                <a:schemeClr val="accent2"/>
              </a:buClr>
              <a:buSzPct val="120000"/>
              <a:buFont typeface="Wingdings" pitchFamily="2" charset="2"/>
              <a:buNone/>
            </a:pPr>
            <a:r>
              <a:rPr lang="en-US" altLang="zh-TW" dirty="0"/>
              <a:t>By method of images, consider </a:t>
            </a:r>
            <a:endParaRPr lang="en-US" altLang="zh-TW" i="1" dirty="0"/>
          </a:p>
        </p:txBody>
      </p:sp>
    </p:spTree>
    <p:extLst>
      <p:ext uri="{BB962C8B-B14F-4D97-AF65-F5344CB8AC3E}">
        <p14:creationId xmlns:p14="http://schemas.microsoft.com/office/powerpoint/2010/main" val="58604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ipe(left)">
                                      <p:cBhvr>
                                        <p:cTn id="7" dur="500"/>
                                        <p:tgtEl>
                                          <p:spTgt spid="32770"/>
                                        </p:tgtEl>
                                      </p:cBhvr>
                                    </p:animEffect>
                                  </p:childTnLst>
                                </p:cTn>
                              </p:par>
                              <p:par>
                                <p:cTn id="8" presetID="22" presetClass="entr" presetSubtype="8"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10998"/>
                                        </p:tgtEl>
                                        <p:attrNameLst>
                                          <p:attrName>style.visibility</p:attrName>
                                        </p:attrNameLst>
                                      </p:cBhvr>
                                      <p:to>
                                        <p:strVal val="visible"/>
                                      </p:to>
                                    </p:set>
                                    <p:animEffect transition="in" filter="wipe(left)">
                                      <p:cBhvr>
                                        <p:cTn id="14" dur="500"/>
                                        <p:tgtEl>
                                          <p:spTgt spid="51099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10999"/>
                                        </p:tgtEl>
                                        <p:attrNameLst>
                                          <p:attrName>style.visibility</p:attrName>
                                        </p:attrNameLst>
                                      </p:cBhvr>
                                      <p:to>
                                        <p:strVal val="visible"/>
                                      </p:to>
                                    </p:set>
                                    <p:animEffect transition="in" filter="wipe(left)">
                                      <p:cBhvr>
                                        <p:cTn id="19" dur="500"/>
                                        <p:tgtEl>
                                          <p:spTgt spid="510999"/>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511000"/>
                                        </p:tgtEl>
                                        <p:attrNameLst>
                                          <p:attrName>style.visibility</p:attrName>
                                        </p:attrNameLst>
                                      </p:cBhvr>
                                      <p:to>
                                        <p:strVal val="visible"/>
                                      </p:to>
                                    </p:set>
                                    <p:animEffect transition="in" filter="wipe(left)">
                                      <p:cBhvr>
                                        <p:cTn id="23" dur="500"/>
                                        <p:tgtEl>
                                          <p:spTgt spid="511000"/>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wipe(left)">
                                      <p:cBhvr>
                                        <p:cTn id="32" dur="500"/>
                                        <p:tgtEl>
                                          <p:spTgt spid="8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510992"/>
                                        </p:tgtEl>
                                        <p:attrNameLst>
                                          <p:attrName>style.visibility</p:attrName>
                                        </p:attrNameLst>
                                      </p:cBhvr>
                                      <p:to>
                                        <p:strVal val="visible"/>
                                      </p:to>
                                    </p:set>
                                    <p:animEffect transition="in" filter="wipe(right)">
                                      <p:cBhvr>
                                        <p:cTn id="42" dur="500"/>
                                        <p:tgtEl>
                                          <p:spTgt spid="510992"/>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10993"/>
                                        </p:tgtEl>
                                        <p:attrNameLst>
                                          <p:attrName>style.visibility</p:attrName>
                                        </p:attrNameLst>
                                      </p:cBhvr>
                                      <p:to>
                                        <p:strVal val="visible"/>
                                      </p:to>
                                    </p:set>
                                    <p:animEffect transition="in" filter="wipe(left)">
                                      <p:cBhvr>
                                        <p:cTn id="46" dur="500"/>
                                        <p:tgtEl>
                                          <p:spTgt spid="510993"/>
                                        </p:tgtEl>
                                      </p:cBhvr>
                                    </p:animEffect>
                                  </p:childTnLst>
                                </p:cTn>
                              </p:par>
                            </p:childTnLst>
                          </p:cTn>
                        </p:par>
                        <p:par>
                          <p:cTn id="47" fill="hold">
                            <p:stCondLst>
                              <p:cond delay="1000"/>
                            </p:stCondLst>
                            <p:childTnLst>
                              <p:par>
                                <p:cTn id="48" presetID="22" presetClass="entr" presetSubtype="8" fill="hold" nodeType="afterEffect">
                                  <p:stCondLst>
                                    <p:cond delay="30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par>
                          <p:cTn id="51" fill="hold">
                            <p:stCondLst>
                              <p:cond delay="1800"/>
                            </p:stCondLst>
                            <p:childTnLst>
                              <p:par>
                                <p:cTn id="52" presetID="22" presetClass="entr" presetSubtype="8" fill="hold" nodeType="afterEffect">
                                  <p:stCondLst>
                                    <p:cond delay="30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2600"/>
                            </p:stCondLst>
                            <p:childTnLst>
                              <p:par>
                                <p:cTn id="56" presetID="22" presetClass="entr" presetSubtype="8" fill="hold" nodeType="afterEffect">
                                  <p:stCondLst>
                                    <p:cond delay="30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par>
                          <p:cTn id="59" fill="hold">
                            <p:stCondLst>
                              <p:cond delay="3400"/>
                            </p:stCondLst>
                            <p:childTnLst>
                              <p:par>
                                <p:cTn id="60" presetID="22" presetClass="entr" presetSubtype="8" fill="hold" nodeType="afterEffect">
                                  <p:stCondLst>
                                    <p:cond delay="30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511003"/>
                                        </p:tgtEl>
                                        <p:attrNameLst>
                                          <p:attrName>style.visibility</p:attrName>
                                        </p:attrNameLst>
                                      </p:cBhvr>
                                      <p:to>
                                        <p:strVal val="visible"/>
                                      </p:to>
                                    </p:set>
                                    <p:animEffect transition="in" filter="dissolve">
                                      <p:cBhvr>
                                        <p:cTn id="67" dur="500"/>
                                        <p:tgtEl>
                                          <p:spTgt spid="51100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wipe(left)">
                                      <p:cBhvr>
                                        <p:cTn id="72" dur="500"/>
                                        <p:tgtEl>
                                          <p:spTgt spid="75"/>
                                        </p:tgtEl>
                                      </p:cBhvr>
                                    </p:animEffect>
                                  </p:childTnLst>
                                </p:cTn>
                              </p:par>
                            </p:childTnLst>
                          </p:cTn>
                        </p:par>
                        <p:par>
                          <p:cTn id="73" fill="hold">
                            <p:stCondLst>
                              <p:cond delay="500"/>
                            </p:stCondLst>
                            <p:childTnLst>
                              <p:par>
                                <p:cTn id="74" presetID="2" presetClass="entr" presetSubtype="3"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additive="base">
                                        <p:cTn id="76" dur="500" fill="hold"/>
                                        <p:tgtEl>
                                          <p:spTgt spid="74"/>
                                        </p:tgtEl>
                                        <p:attrNameLst>
                                          <p:attrName>ppt_x</p:attrName>
                                        </p:attrNameLst>
                                      </p:cBhvr>
                                      <p:tavLst>
                                        <p:tav tm="0">
                                          <p:val>
                                            <p:strVal val="1+#ppt_w/2"/>
                                          </p:val>
                                        </p:tav>
                                        <p:tav tm="100000">
                                          <p:val>
                                            <p:strVal val="#ppt_x"/>
                                          </p:val>
                                        </p:tav>
                                      </p:tavLst>
                                    </p:anim>
                                    <p:anim calcmode="lin" valueType="num">
                                      <p:cBhvr additive="base">
                                        <p:cTn id="77" dur="500" fill="hold"/>
                                        <p:tgtEl>
                                          <p:spTgt spid="74"/>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500"/>
                                        <p:tgtEl>
                                          <p:spTgt spid="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500"/>
                                        <p:tgtEl>
                                          <p:spTgt spid="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wipe(up)">
                                      <p:cBhvr>
                                        <p:cTn id="92" dur="500"/>
                                        <p:tgtEl>
                                          <p:spTgt spid="16"/>
                                        </p:tgtEl>
                                      </p:cBhvr>
                                    </p:animEffect>
                                  </p:childTnLst>
                                </p:cTn>
                              </p:par>
                            </p:childTnLst>
                          </p:cTn>
                        </p:par>
                        <p:par>
                          <p:cTn id="93" fill="hold">
                            <p:stCondLst>
                              <p:cond delay="500"/>
                            </p:stCondLst>
                            <p:childTnLst>
                              <p:par>
                                <p:cTn id="94" presetID="22" presetClass="entr" presetSubtype="8" fill="hold" nodeType="after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wipe(left)">
                                      <p:cBhvr>
                                        <p:cTn id="96" dur="500"/>
                                        <p:tgtEl>
                                          <p:spTgt spid="19"/>
                                        </p:tgtEl>
                                      </p:cBhvr>
                                    </p:animEffect>
                                  </p:childTnLst>
                                </p:cTn>
                              </p:par>
                            </p:childTnLst>
                          </p:cTn>
                        </p:par>
                        <p:par>
                          <p:cTn id="97" fill="hold">
                            <p:stCondLst>
                              <p:cond delay="1000"/>
                            </p:stCondLst>
                            <p:childTnLst>
                              <p:par>
                                <p:cTn id="98" presetID="22" presetClass="entr" presetSubtype="1" fill="hold" nodeType="afterEffect">
                                  <p:stCondLst>
                                    <p:cond delay="0"/>
                                  </p:stCondLst>
                                  <p:childTnLst>
                                    <p:set>
                                      <p:cBhvr>
                                        <p:cTn id="99" dur="1" fill="hold">
                                          <p:stCondLst>
                                            <p:cond delay="0"/>
                                          </p:stCondLst>
                                        </p:cTn>
                                        <p:tgtEl>
                                          <p:spTgt spid="79"/>
                                        </p:tgtEl>
                                        <p:attrNameLst>
                                          <p:attrName>style.visibility</p:attrName>
                                        </p:attrNameLst>
                                      </p:cBhvr>
                                      <p:to>
                                        <p:strVal val="visible"/>
                                      </p:to>
                                    </p:set>
                                    <p:animEffect transition="in" filter="wipe(up)">
                                      <p:cBhvr>
                                        <p:cTn id="100" dur="500"/>
                                        <p:tgtEl>
                                          <p:spTgt spid="79"/>
                                        </p:tgtEl>
                                      </p:cBhvr>
                                    </p:animEffect>
                                  </p:childTnLst>
                                </p:cTn>
                              </p:par>
                            </p:childTnLst>
                          </p:cTn>
                        </p:par>
                        <p:par>
                          <p:cTn id="101" fill="hold">
                            <p:stCondLst>
                              <p:cond delay="1500"/>
                            </p:stCondLst>
                            <p:childTnLst>
                              <p:par>
                                <p:cTn id="102" presetID="2" presetClass="entr" presetSubtype="3" fill="hold" nodeType="afterEffect">
                                  <p:stCondLst>
                                    <p:cond delay="0"/>
                                  </p:stCondLst>
                                  <p:childTnLst>
                                    <p:set>
                                      <p:cBhvr>
                                        <p:cTn id="103" dur="1" fill="hold">
                                          <p:stCondLst>
                                            <p:cond delay="0"/>
                                          </p:stCondLst>
                                        </p:cTn>
                                        <p:tgtEl>
                                          <p:spTgt spid="76"/>
                                        </p:tgtEl>
                                        <p:attrNameLst>
                                          <p:attrName>style.visibility</p:attrName>
                                        </p:attrNameLst>
                                      </p:cBhvr>
                                      <p:to>
                                        <p:strVal val="visible"/>
                                      </p:to>
                                    </p:set>
                                    <p:anim calcmode="lin" valueType="num">
                                      <p:cBhvr additive="base">
                                        <p:cTn id="104" dur="500" fill="hold"/>
                                        <p:tgtEl>
                                          <p:spTgt spid="76"/>
                                        </p:tgtEl>
                                        <p:attrNameLst>
                                          <p:attrName>ppt_x</p:attrName>
                                        </p:attrNameLst>
                                      </p:cBhvr>
                                      <p:tavLst>
                                        <p:tav tm="0">
                                          <p:val>
                                            <p:strVal val="1+#ppt_w/2"/>
                                          </p:val>
                                        </p:tav>
                                        <p:tav tm="100000">
                                          <p:val>
                                            <p:strVal val="#ppt_x"/>
                                          </p:val>
                                        </p:tav>
                                      </p:tavLst>
                                    </p:anim>
                                    <p:anim calcmode="lin" valueType="num">
                                      <p:cBhvr additive="base">
                                        <p:cTn id="105" dur="500" fill="hold"/>
                                        <p:tgtEl>
                                          <p:spTgt spid="76"/>
                                        </p:tgtEl>
                                        <p:attrNameLst>
                                          <p:attrName>ppt_y</p:attrName>
                                        </p:attrNameLst>
                                      </p:cBhvr>
                                      <p:tavLst>
                                        <p:tav tm="0">
                                          <p:val>
                                            <p:strVal val="0-#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4"/>
                                        </p:tgtEl>
                                        <p:attrNameLst>
                                          <p:attrName>style.visibility</p:attrName>
                                        </p:attrNameLst>
                                      </p:cBhvr>
                                      <p:to>
                                        <p:strVal val="visible"/>
                                      </p:to>
                                    </p:set>
                                    <p:animEffect transition="in" filter="wipe(left)">
                                      <p:cBhvr>
                                        <p:cTn id="110" dur="500"/>
                                        <p:tgtEl>
                                          <p:spTgt spid="4"/>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12"/>
                                        </p:tgtEl>
                                        <p:attrNameLst>
                                          <p:attrName>style.visibility</p:attrName>
                                        </p:attrNameLst>
                                      </p:cBhvr>
                                      <p:to>
                                        <p:strVal val="visible"/>
                                      </p:to>
                                    </p:set>
                                    <p:animEffect transition="in" filter="wipe(left)">
                                      <p:cBhvr>
                                        <p:cTn id="115" dur="500"/>
                                        <p:tgtEl>
                                          <p:spTgt spid="12"/>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nodeType="clickEffect">
                                  <p:stCondLst>
                                    <p:cond delay="0"/>
                                  </p:stCondLst>
                                  <p:childTnLst>
                                    <p:set>
                                      <p:cBhvr>
                                        <p:cTn id="119" dur="1" fill="hold">
                                          <p:stCondLst>
                                            <p:cond delay="0"/>
                                          </p:stCondLst>
                                        </p:cTn>
                                        <p:tgtEl>
                                          <p:spTgt spid="17"/>
                                        </p:tgtEl>
                                        <p:attrNameLst>
                                          <p:attrName>style.visibility</p:attrName>
                                        </p:attrNameLst>
                                      </p:cBhvr>
                                      <p:to>
                                        <p:strVal val="visible"/>
                                      </p:to>
                                    </p:set>
                                    <p:animEffect transition="in" filter="wipe(left)">
                                      <p:cBhvr>
                                        <p:cTn id="120" dur="500"/>
                                        <p:tgtEl>
                                          <p:spTgt spid="17"/>
                                        </p:tgtEl>
                                      </p:cBhvr>
                                    </p:animEffect>
                                  </p:childTnLst>
                                </p:cTn>
                              </p:par>
                            </p:childTnLst>
                          </p:cTn>
                        </p:par>
                        <p:par>
                          <p:cTn id="121" fill="hold">
                            <p:stCondLst>
                              <p:cond delay="500"/>
                            </p:stCondLst>
                            <p:childTnLst>
                              <p:par>
                                <p:cTn id="122" presetID="22" presetClass="entr" presetSubtype="1" fill="hold" nodeType="afterEffect">
                                  <p:stCondLst>
                                    <p:cond delay="0"/>
                                  </p:stCondLst>
                                  <p:childTnLst>
                                    <p:set>
                                      <p:cBhvr>
                                        <p:cTn id="123" dur="1" fill="hold">
                                          <p:stCondLst>
                                            <p:cond delay="0"/>
                                          </p:stCondLst>
                                        </p:cTn>
                                        <p:tgtEl>
                                          <p:spTgt spid="80"/>
                                        </p:tgtEl>
                                        <p:attrNameLst>
                                          <p:attrName>style.visibility</p:attrName>
                                        </p:attrNameLst>
                                      </p:cBhvr>
                                      <p:to>
                                        <p:strVal val="visible"/>
                                      </p:to>
                                    </p:set>
                                    <p:animEffect transition="in" filter="wipe(up)">
                                      <p:cBhvr>
                                        <p:cTn id="124" dur="500"/>
                                        <p:tgtEl>
                                          <p:spTgt spid="80"/>
                                        </p:tgtEl>
                                      </p:cBhvr>
                                    </p:animEffect>
                                  </p:childTnLst>
                                </p:cTn>
                              </p:par>
                            </p:childTnLst>
                          </p:cTn>
                        </p:par>
                        <p:par>
                          <p:cTn id="125" fill="hold">
                            <p:stCondLst>
                              <p:cond delay="1000"/>
                            </p:stCondLst>
                            <p:childTnLst>
                              <p:par>
                                <p:cTn id="126" presetID="2" presetClass="entr" presetSubtype="3" fill="hold" nodeType="afterEffect">
                                  <p:stCondLst>
                                    <p:cond delay="0"/>
                                  </p:stCondLst>
                                  <p:childTnLst>
                                    <p:set>
                                      <p:cBhvr>
                                        <p:cTn id="127" dur="1" fill="hold">
                                          <p:stCondLst>
                                            <p:cond delay="0"/>
                                          </p:stCondLst>
                                        </p:cTn>
                                        <p:tgtEl>
                                          <p:spTgt spid="77"/>
                                        </p:tgtEl>
                                        <p:attrNameLst>
                                          <p:attrName>style.visibility</p:attrName>
                                        </p:attrNameLst>
                                      </p:cBhvr>
                                      <p:to>
                                        <p:strVal val="visible"/>
                                      </p:to>
                                    </p:set>
                                    <p:anim calcmode="lin" valueType="num">
                                      <p:cBhvr additive="base">
                                        <p:cTn id="128" dur="500" fill="hold"/>
                                        <p:tgtEl>
                                          <p:spTgt spid="77"/>
                                        </p:tgtEl>
                                        <p:attrNameLst>
                                          <p:attrName>ppt_x</p:attrName>
                                        </p:attrNameLst>
                                      </p:cBhvr>
                                      <p:tavLst>
                                        <p:tav tm="0">
                                          <p:val>
                                            <p:strVal val="1+#ppt_w/2"/>
                                          </p:val>
                                        </p:tav>
                                        <p:tav tm="100000">
                                          <p:val>
                                            <p:strVal val="#ppt_x"/>
                                          </p:val>
                                        </p:tav>
                                      </p:tavLst>
                                    </p:anim>
                                    <p:anim calcmode="lin" valueType="num">
                                      <p:cBhvr additive="base">
                                        <p:cTn id="129" dur="500" fill="hold"/>
                                        <p:tgtEl>
                                          <p:spTgt spid="77"/>
                                        </p:tgtEl>
                                        <p:attrNameLst>
                                          <p:attrName>ppt_y</p:attrName>
                                        </p:attrNameLst>
                                      </p:cBhvr>
                                      <p:tavLst>
                                        <p:tav tm="0">
                                          <p:val>
                                            <p:strVal val="0-#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73"/>
                                        </p:tgtEl>
                                        <p:attrNameLst>
                                          <p:attrName>style.visibility</p:attrName>
                                        </p:attrNameLst>
                                      </p:cBhvr>
                                      <p:to>
                                        <p:strVal val="visible"/>
                                      </p:to>
                                    </p:set>
                                    <p:animEffect transition="in" filter="wipe(left)">
                                      <p:cBhvr>
                                        <p:cTn id="134" dur="500"/>
                                        <p:tgtEl>
                                          <p:spTgt spid="73"/>
                                        </p:tgtEl>
                                      </p:cBhvr>
                                    </p:animEffect>
                                  </p:childTnLst>
                                </p:cTn>
                              </p:par>
                            </p:childTnLst>
                          </p:cTn>
                        </p:par>
                        <p:par>
                          <p:cTn id="135" fill="hold">
                            <p:stCondLst>
                              <p:cond delay="500"/>
                            </p:stCondLst>
                            <p:childTnLst>
                              <p:par>
                                <p:cTn id="136" presetID="22" presetClass="entr" presetSubtype="8" fill="hold" nodeType="afterEffect">
                                  <p:stCondLst>
                                    <p:cond delay="0"/>
                                  </p:stCondLst>
                                  <p:childTnLst>
                                    <p:set>
                                      <p:cBhvr>
                                        <p:cTn id="137" dur="1" fill="hold">
                                          <p:stCondLst>
                                            <p:cond delay="0"/>
                                          </p:stCondLst>
                                        </p:cTn>
                                        <p:tgtEl>
                                          <p:spTgt spid="511027"/>
                                        </p:tgtEl>
                                        <p:attrNameLst>
                                          <p:attrName>style.visibility</p:attrName>
                                        </p:attrNameLst>
                                      </p:cBhvr>
                                      <p:to>
                                        <p:strVal val="visible"/>
                                      </p:to>
                                    </p:set>
                                    <p:animEffect transition="in" filter="wipe(left)">
                                      <p:cBhvr>
                                        <p:cTn id="138" dur="500"/>
                                        <p:tgtEl>
                                          <p:spTgt spid="511027"/>
                                        </p:tgtEl>
                                      </p:cBhvr>
                                    </p:animEffect>
                                  </p:childTnLst>
                                </p:cTn>
                              </p:par>
                            </p:childTnLst>
                          </p:cTn>
                        </p:par>
                        <p:par>
                          <p:cTn id="139" fill="hold">
                            <p:stCondLst>
                              <p:cond delay="1000"/>
                            </p:stCondLst>
                            <p:childTnLst>
                              <p:par>
                                <p:cTn id="140" presetID="22" presetClass="entr" presetSubtype="8" fill="hold" grpId="0" nodeType="afterEffect">
                                  <p:stCondLst>
                                    <p:cond delay="0"/>
                                  </p:stCondLst>
                                  <p:childTnLst>
                                    <p:set>
                                      <p:cBhvr>
                                        <p:cTn id="141" dur="1" fill="hold">
                                          <p:stCondLst>
                                            <p:cond delay="0"/>
                                          </p:stCondLst>
                                        </p:cTn>
                                        <p:tgtEl>
                                          <p:spTgt spid="3"/>
                                        </p:tgtEl>
                                        <p:attrNameLst>
                                          <p:attrName>style.visibility</p:attrName>
                                        </p:attrNameLst>
                                      </p:cBhvr>
                                      <p:to>
                                        <p:strVal val="visible"/>
                                      </p:to>
                                    </p:set>
                                    <p:animEffect transition="in" filter="wipe(left)">
                                      <p:cBhvr>
                                        <p:cTn id="142" dur="500"/>
                                        <p:tgtEl>
                                          <p:spTgt spid="3"/>
                                        </p:tgtEl>
                                      </p:cBhvr>
                                    </p:animEffect>
                                  </p:childTnLst>
                                </p:cTn>
                              </p:par>
                            </p:childTnLst>
                          </p:cTn>
                        </p:par>
                        <p:par>
                          <p:cTn id="143" fill="hold">
                            <p:stCondLst>
                              <p:cond delay="1500"/>
                            </p:stCondLst>
                            <p:childTnLst>
                              <p:par>
                                <p:cTn id="144" presetID="22" presetClass="entr" presetSubtype="8" fill="hold" grpId="0" nodeType="afterEffect">
                                  <p:stCondLst>
                                    <p:cond delay="0"/>
                                  </p:stCondLst>
                                  <p:childTnLst>
                                    <p:set>
                                      <p:cBhvr>
                                        <p:cTn id="145" dur="1" fill="hold">
                                          <p:stCondLst>
                                            <p:cond delay="0"/>
                                          </p:stCondLst>
                                        </p:cTn>
                                        <p:tgtEl>
                                          <p:spTgt spid="10"/>
                                        </p:tgtEl>
                                        <p:attrNameLst>
                                          <p:attrName>style.visibility</p:attrName>
                                        </p:attrNameLst>
                                      </p:cBhvr>
                                      <p:to>
                                        <p:strVal val="visible"/>
                                      </p:to>
                                    </p:set>
                                    <p:animEffect transition="in" filter="wipe(left)">
                                      <p:cBhvr>
                                        <p:cTn id="146" dur="500"/>
                                        <p:tgtEl>
                                          <p:spTgt spid="10"/>
                                        </p:tgtEl>
                                      </p:cBhvr>
                                    </p:animEffect>
                                  </p:childTnLst>
                                </p:cTn>
                              </p:par>
                            </p:childTnLst>
                          </p:cTn>
                        </p:par>
                        <p:par>
                          <p:cTn id="147" fill="hold">
                            <p:stCondLst>
                              <p:cond delay="2000"/>
                            </p:stCondLst>
                            <p:childTnLst>
                              <p:par>
                                <p:cTn id="148" presetID="22" presetClass="entr" presetSubtype="8" fill="hold" grpId="0" nodeType="afterEffect">
                                  <p:stCondLst>
                                    <p:cond delay="0"/>
                                  </p:stCondLst>
                                  <p:childTnLst>
                                    <p:set>
                                      <p:cBhvr>
                                        <p:cTn id="149" dur="1" fill="hold">
                                          <p:stCondLst>
                                            <p:cond delay="0"/>
                                          </p:stCondLst>
                                        </p:cTn>
                                        <p:tgtEl>
                                          <p:spTgt spid="59"/>
                                        </p:tgtEl>
                                        <p:attrNameLst>
                                          <p:attrName>style.visibility</p:attrName>
                                        </p:attrNameLst>
                                      </p:cBhvr>
                                      <p:to>
                                        <p:strVal val="visible"/>
                                      </p:to>
                                    </p:set>
                                    <p:animEffect transition="in" filter="wipe(left)">
                                      <p:cBhvr>
                                        <p:cTn id="150" dur="500"/>
                                        <p:tgtEl>
                                          <p:spTgt spid="59"/>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81">
                                            <p:txEl>
                                              <p:pRg st="0" end="0"/>
                                            </p:txEl>
                                          </p:spTgt>
                                        </p:tgtEl>
                                        <p:attrNameLst>
                                          <p:attrName>style.visibility</p:attrName>
                                        </p:attrNameLst>
                                      </p:cBhvr>
                                      <p:to>
                                        <p:strVal val="visible"/>
                                      </p:to>
                                    </p:set>
                                    <p:animEffect transition="in" filter="wipe(left)">
                                      <p:cBhvr>
                                        <p:cTn id="155" dur="500"/>
                                        <p:tgtEl>
                                          <p:spTgt spid="81">
                                            <p:txEl>
                                              <p:pRg st="0" end="0"/>
                                            </p:txEl>
                                          </p:spTgt>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grpId="0" nodeType="clickEffect">
                                  <p:stCondLst>
                                    <p:cond delay="0"/>
                                  </p:stCondLst>
                                  <p:childTnLst>
                                    <p:set>
                                      <p:cBhvr>
                                        <p:cTn id="159" dur="1" fill="hold">
                                          <p:stCondLst>
                                            <p:cond delay="0"/>
                                          </p:stCondLst>
                                        </p:cTn>
                                        <p:tgtEl>
                                          <p:spTgt spid="81">
                                            <p:txEl>
                                              <p:pRg st="1" end="1"/>
                                            </p:txEl>
                                          </p:spTgt>
                                        </p:tgtEl>
                                        <p:attrNameLst>
                                          <p:attrName>style.visibility</p:attrName>
                                        </p:attrNameLst>
                                      </p:cBhvr>
                                      <p:to>
                                        <p:strVal val="visible"/>
                                      </p:to>
                                    </p:set>
                                    <p:animEffect transition="in" filter="wipe(left)">
                                      <p:cBhvr>
                                        <p:cTn id="160" dur="500"/>
                                        <p:tgtEl>
                                          <p:spTgt spid="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92" grpId="0" animBg="1"/>
      <p:bldP spid="510993" grpId="0" animBg="1"/>
      <p:bldP spid="510998" grpId="0" animBg="1"/>
      <p:bldP spid="510999" grpId="0" animBg="1"/>
      <p:bldP spid="511000" grpId="0" animBg="1"/>
      <p:bldP spid="3" grpId="0" animBg="1"/>
      <p:bldP spid="10" grpId="0" animBg="1"/>
      <p:bldP spid="59" grpId="0" animBg="1"/>
      <p:bldP spid="73" grpId="0" animBg="1"/>
      <p:bldP spid="75" grpId="0" animBg="1"/>
      <p:bldP spid="81" grpId="0" build="p"/>
      <p:bldP spid="8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2">
            <a:extLst>
              <a:ext uri="{FF2B5EF4-FFF2-40B4-BE49-F238E27FC236}">
                <a16:creationId xmlns:a16="http://schemas.microsoft.com/office/drawing/2014/main" id="{FDCB497E-1D38-471A-91C8-AB8ADDF650D7}"/>
              </a:ext>
            </a:extLst>
          </p:cNvPr>
          <p:cNvSpPr>
            <a:spLocks noChangeArrowheads="1"/>
          </p:cNvSpPr>
          <p:nvPr/>
        </p:nvSpPr>
        <p:spPr bwMode="auto">
          <a:xfrm>
            <a:off x="1162617" y="3575454"/>
            <a:ext cx="353801" cy="360000"/>
          </a:xfrm>
          <a:prstGeom prst="rect">
            <a:avLst/>
          </a:prstGeom>
          <a:solidFill>
            <a:srgbClr val="99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TW" altLang="en-US"/>
          </a:p>
        </p:txBody>
      </p:sp>
      <p:sp>
        <p:nvSpPr>
          <p:cNvPr id="58" name="Rectangle 3">
            <a:extLst>
              <a:ext uri="{FF2B5EF4-FFF2-40B4-BE49-F238E27FC236}">
                <a16:creationId xmlns:a16="http://schemas.microsoft.com/office/drawing/2014/main" id="{8A297A67-DA71-4487-BA99-41D92328A65E}"/>
              </a:ext>
            </a:extLst>
          </p:cNvPr>
          <p:cNvSpPr>
            <a:spLocks noChangeArrowheads="1"/>
          </p:cNvSpPr>
          <p:nvPr/>
        </p:nvSpPr>
        <p:spPr bwMode="auto">
          <a:xfrm>
            <a:off x="1164435" y="2206338"/>
            <a:ext cx="684000" cy="396000"/>
          </a:xfrm>
          <a:prstGeom prst="rect">
            <a:avLst/>
          </a:prstGeom>
          <a:solidFill>
            <a:srgbClr val="99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TW" altLang="en-US"/>
          </a:p>
        </p:txBody>
      </p:sp>
      <p:sp>
        <p:nvSpPr>
          <p:cNvPr id="59" name="Rectangle 4">
            <a:extLst>
              <a:ext uri="{FF2B5EF4-FFF2-40B4-BE49-F238E27FC236}">
                <a16:creationId xmlns:a16="http://schemas.microsoft.com/office/drawing/2014/main" id="{8ED908A0-FC4F-4929-BAE2-59912595A602}"/>
              </a:ext>
            </a:extLst>
          </p:cNvPr>
          <p:cNvSpPr>
            <a:spLocks noChangeArrowheads="1"/>
          </p:cNvSpPr>
          <p:nvPr/>
        </p:nvSpPr>
        <p:spPr bwMode="auto">
          <a:xfrm>
            <a:off x="1547197" y="3070630"/>
            <a:ext cx="1164428" cy="415925"/>
          </a:xfrm>
          <a:prstGeom prst="rect">
            <a:avLst/>
          </a:prstGeom>
          <a:solidFill>
            <a:srgbClr val="FFFF00"/>
          </a:solidFill>
          <a:ln>
            <a:noFill/>
          </a:ln>
          <a:extLst/>
        </p:spPr>
        <p:txBody>
          <a:bodyPr wrap="none" anchor="ctr"/>
          <a:lstStyle/>
          <a:p>
            <a:endParaRPr lang="zh-TW" altLang="en-US"/>
          </a:p>
        </p:txBody>
      </p:sp>
      <p:sp>
        <p:nvSpPr>
          <p:cNvPr id="60" name="Rectangle 5">
            <a:extLst>
              <a:ext uri="{FF2B5EF4-FFF2-40B4-BE49-F238E27FC236}">
                <a16:creationId xmlns:a16="http://schemas.microsoft.com/office/drawing/2014/main" id="{F788B650-A9C7-40EC-8B3E-AEABCB2E7215}"/>
              </a:ext>
            </a:extLst>
          </p:cNvPr>
          <p:cNvSpPr>
            <a:spLocks noChangeArrowheads="1"/>
          </p:cNvSpPr>
          <p:nvPr/>
        </p:nvSpPr>
        <p:spPr bwMode="auto">
          <a:xfrm>
            <a:off x="1529431" y="1721007"/>
            <a:ext cx="599023" cy="415925"/>
          </a:xfrm>
          <a:prstGeom prst="rect">
            <a:avLst/>
          </a:prstGeom>
          <a:solidFill>
            <a:srgbClr val="FFFF00"/>
          </a:solidFill>
          <a:ln>
            <a:noFill/>
          </a:ln>
          <a:extLst/>
        </p:spPr>
        <p:txBody>
          <a:bodyPr wrap="none" anchor="ctr"/>
          <a:lstStyle/>
          <a:p>
            <a:endParaRPr lang="zh-TW" altLang="en-US"/>
          </a:p>
        </p:txBody>
      </p:sp>
      <p:sp>
        <p:nvSpPr>
          <p:cNvPr id="48" name="文字方塊 1"/>
          <p:cNvSpPr txBox="1">
            <a:spLocks noChangeArrowheads="1"/>
          </p:cNvSpPr>
          <p:nvPr/>
        </p:nvSpPr>
        <p:spPr bwMode="auto">
          <a:xfrm>
            <a:off x="6116087" y="4809346"/>
            <a:ext cx="6100593" cy="707886"/>
          </a:xfrm>
          <a:prstGeom prst="rect">
            <a:avLst/>
          </a:prstGeom>
          <a:noFill/>
          <a:ln>
            <a:noFill/>
          </a:ln>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C00000"/>
                </a:solidFill>
                <a:latin typeface="+mn-lt"/>
                <a:ea typeface="Arial Unicode MS" pitchFamily="34" charset="-120"/>
                <a:cs typeface="Arial Unicode MS" pitchFamily="34" charset="-120"/>
              </a:rPr>
              <a:t>Unfortunately, sometimes finding </a:t>
            </a:r>
            <a:r>
              <a:rPr lang="en-US" altLang="zh-TW" sz="2000" i="1" dirty="0">
                <a:solidFill>
                  <a:srgbClr val="C00000"/>
                </a:solidFill>
                <a:latin typeface="+mn-lt"/>
                <a:ea typeface="Arial Unicode MS" pitchFamily="34" charset="-120"/>
                <a:cs typeface="Arial Unicode MS" pitchFamily="34" charset="-120"/>
              </a:rPr>
              <a:t>G</a:t>
            </a:r>
            <a:r>
              <a:rPr lang="en-US" altLang="zh-TW" sz="2000" dirty="0">
                <a:solidFill>
                  <a:srgbClr val="C00000"/>
                </a:solidFill>
                <a:latin typeface="+mn-lt"/>
                <a:ea typeface="Arial Unicode MS" pitchFamily="34" charset="-120"/>
                <a:cs typeface="Arial Unicode MS" pitchFamily="34" charset="-120"/>
              </a:rPr>
              <a:t> is almost impossible for PDE (especially for irregular bounded region)!!  </a:t>
            </a:r>
            <a:endParaRPr lang="zh-TW" altLang="en-US" sz="2000" dirty="0">
              <a:solidFill>
                <a:srgbClr val="C00000"/>
              </a:solidFill>
              <a:latin typeface="+mn-lt"/>
              <a:ea typeface="Arial Unicode MS" pitchFamily="34" charset="-120"/>
              <a:cs typeface="Arial Unicode MS" pitchFamily="34" charset="-120"/>
            </a:endParaRPr>
          </a:p>
        </p:txBody>
      </p:sp>
      <p:graphicFrame>
        <p:nvGraphicFramePr>
          <p:cNvPr id="55" name="Object 8">
            <a:extLst>
              <a:ext uri="{FF2B5EF4-FFF2-40B4-BE49-F238E27FC236}">
                <a16:creationId xmlns:a16="http://schemas.microsoft.com/office/drawing/2014/main" id="{4037B8C7-B2CF-4748-BB36-D528E3884C29}"/>
              </a:ext>
            </a:extLst>
          </p:cNvPr>
          <p:cNvGraphicFramePr>
            <a:graphicFrameLocks noChangeAspect="1"/>
          </p:cNvGraphicFramePr>
          <p:nvPr>
            <p:extLst>
              <p:ext uri="{D42A27DB-BD31-4B8C-83A1-F6EECF244321}">
                <p14:modId xmlns:p14="http://schemas.microsoft.com/office/powerpoint/2010/main" val="3658348520"/>
              </p:ext>
            </p:extLst>
          </p:nvPr>
        </p:nvGraphicFramePr>
        <p:xfrm>
          <a:off x="8458182" y="1329157"/>
          <a:ext cx="3616325" cy="939800"/>
        </p:xfrm>
        <a:graphic>
          <a:graphicData uri="http://schemas.openxmlformats.org/presentationml/2006/ole">
            <mc:AlternateContent xmlns:mc="http://schemas.openxmlformats.org/markup-compatibility/2006">
              <mc:Choice xmlns:v="urn:schemas-microsoft-com:vml" Requires="v">
                <p:oleObj spid="_x0000_s1094214" name="Equation" r:id="rId4" imgW="1854000" imgH="482400" progId="Equation.DSMT4">
                  <p:embed/>
                </p:oleObj>
              </mc:Choice>
              <mc:Fallback>
                <p:oleObj name="Equation" r:id="rId4" imgW="1854000" imgH="482400" progId="Equation.DSMT4">
                  <p:embed/>
                  <p:pic>
                    <p:nvPicPr>
                      <p:cNvPr id="513032" name="Object 8"/>
                      <p:cNvPicPr>
                        <a:picLocks noChangeAspect="1" noChangeArrowheads="1"/>
                      </p:cNvPicPr>
                      <p:nvPr/>
                    </p:nvPicPr>
                    <p:blipFill>
                      <a:blip r:embed="rId5"/>
                      <a:srcRect t="-2985" b="-2985"/>
                      <a:stretch>
                        <a:fillRect/>
                      </a:stretch>
                    </p:blipFill>
                    <p:spPr bwMode="auto">
                      <a:xfrm>
                        <a:off x="8458182" y="1329157"/>
                        <a:ext cx="3616325" cy="939800"/>
                      </a:xfrm>
                      <a:prstGeom prst="rect">
                        <a:avLst/>
                      </a:prstGeom>
                      <a:noFill/>
                      <a:ln>
                        <a:noFill/>
                      </a:ln>
                    </p:spPr>
                  </p:pic>
                </p:oleObj>
              </mc:Fallback>
            </mc:AlternateContent>
          </a:graphicData>
        </a:graphic>
      </p:graphicFrame>
      <p:graphicFrame>
        <p:nvGraphicFramePr>
          <p:cNvPr id="54" name="物件 53">
            <a:extLst>
              <a:ext uri="{FF2B5EF4-FFF2-40B4-BE49-F238E27FC236}">
                <a16:creationId xmlns:a16="http://schemas.microsoft.com/office/drawing/2014/main" id="{7DA88767-E604-4DDB-AC3B-4C09C158912F}"/>
              </a:ext>
            </a:extLst>
          </p:cNvPr>
          <p:cNvGraphicFramePr>
            <a:graphicFrameLocks noChangeAspect="1"/>
          </p:cNvGraphicFramePr>
          <p:nvPr>
            <p:extLst>
              <p:ext uri="{D42A27DB-BD31-4B8C-83A1-F6EECF244321}">
                <p14:modId xmlns:p14="http://schemas.microsoft.com/office/powerpoint/2010/main" val="3576029307"/>
              </p:ext>
            </p:extLst>
          </p:nvPr>
        </p:nvGraphicFramePr>
        <p:xfrm>
          <a:off x="8066794" y="3814046"/>
          <a:ext cx="4011612" cy="1039813"/>
        </p:xfrm>
        <a:graphic>
          <a:graphicData uri="http://schemas.openxmlformats.org/presentationml/2006/ole">
            <mc:AlternateContent xmlns:mc="http://schemas.openxmlformats.org/markup-compatibility/2006">
              <mc:Choice xmlns:v="urn:schemas-microsoft-com:vml" Requires="v">
                <p:oleObj spid="_x0000_s1094215" name="Equation" r:id="rId6" imgW="2057400" imgH="533160" progId="Equation.DSMT4">
                  <p:embed/>
                </p:oleObj>
              </mc:Choice>
              <mc:Fallback>
                <p:oleObj name="Equation" r:id="rId6" imgW="2057400" imgH="533160" progId="Equation.DSMT4">
                  <p:embed/>
                  <p:pic>
                    <p:nvPicPr>
                      <p:cNvPr id="5" name="物件 4"/>
                      <p:cNvPicPr>
                        <a:picLocks noChangeArrowheads="1"/>
                      </p:cNvPicPr>
                      <p:nvPr/>
                    </p:nvPicPr>
                    <p:blipFill>
                      <a:blip r:embed="rId7"/>
                      <a:srcRect t="-2985" b="-2985"/>
                      <a:stretch>
                        <a:fillRect/>
                      </a:stretch>
                    </p:blipFill>
                    <p:spPr bwMode="auto">
                      <a:xfrm>
                        <a:off x="8066794" y="3814046"/>
                        <a:ext cx="4011612" cy="1039813"/>
                      </a:xfrm>
                      <a:prstGeom prst="rect">
                        <a:avLst/>
                      </a:prstGeom>
                      <a:solidFill>
                        <a:srgbClr val="CCECFF"/>
                      </a:solidFill>
                      <a:ln>
                        <a:noFill/>
                      </a:ln>
                      <a:extLst/>
                    </p:spPr>
                  </p:pic>
                </p:oleObj>
              </mc:Fallback>
            </mc:AlternateContent>
          </a:graphicData>
        </a:graphic>
      </p:graphicFrame>
      <p:graphicFrame>
        <p:nvGraphicFramePr>
          <p:cNvPr id="49" name="物件 48"/>
          <p:cNvGraphicFramePr>
            <a:graphicFrameLocks noGrp="1" noChangeAspect="1"/>
          </p:cNvGraphicFramePr>
          <p:nvPr>
            <p:extLst>
              <p:ext uri="{D42A27DB-BD31-4B8C-83A1-F6EECF244321}">
                <p14:modId xmlns:p14="http://schemas.microsoft.com/office/powerpoint/2010/main" val="3461383076"/>
              </p:ext>
            </p:extLst>
          </p:nvPr>
        </p:nvGraphicFramePr>
        <p:xfrm>
          <a:off x="119464" y="4071264"/>
          <a:ext cx="2220966" cy="502524"/>
        </p:xfrm>
        <a:graphic>
          <a:graphicData uri="http://schemas.openxmlformats.org/presentationml/2006/ole">
            <mc:AlternateContent xmlns:mc="http://schemas.openxmlformats.org/markup-compatibility/2006">
              <mc:Choice xmlns:v="urn:schemas-microsoft-com:vml" Requires="v">
                <p:oleObj spid="_x0000_s1094216" name="方程式" r:id="rId8" imgW="1346040" imgH="304560" progId="Equation.3">
                  <p:embed/>
                </p:oleObj>
              </mc:Choice>
              <mc:Fallback>
                <p:oleObj name="方程式" r:id="rId8" imgW="1346040" imgH="304560" progId="Equation.3">
                  <p:embed/>
                  <p:pic>
                    <p:nvPicPr>
                      <p:cNvPr id="37" name="物件 36"/>
                      <p:cNvPicPr>
                        <a:picLocks noGrp="1" noChangeAspect="1" noChangeArrowheads="1"/>
                      </p:cNvPicPr>
                      <p:nvPr/>
                    </p:nvPicPr>
                    <p:blipFill>
                      <a:blip r:embed="rId9"/>
                      <a:srcRect/>
                      <a:stretch>
                        <a:fillRect/>
                      </a:stretch>
                    </p:blipFill>
                    <p:spPr bwMode="auto">
                      <a:xfrm>
                        <a:off x="119464" y="4071264"/>
                        <a:ext cx="2220966" cy="502524"/>
                      </a:xfrm>
                      <a:prstGeom prst="rect">
                        <a:avLst/>
                      </a:prstGeom>
                      <a:noFill/>
                      <a:ln>
                        <a:noFill/>
                      </a:ln>
                    </p:spPr>
                  </p:pic>
                </p:oleObj>
              </mc:Fallback>
            </mc:AlternateContent>
          </a:graphicData>
        </a:graphic>
      </p:graphicFrame>
      <p:graphicFrame>
        <p:nvGraphicFramePr>
          <p:cNvPr id="513032" name="Object 8"/>
          <p:cNvGraphicFramePr>
            <a:graphicFrameLocks noChangeAspect="1"/>
          </p:cNvGraphicFramePr>
          <p:nvPr>
            <p:extLst>
              <p:ext uri="{D42A27DB-BD31-4B8C-83A1-F6EECF244321}">
                <p14:modId xmlns:p14="http://schemas.microsoft.com/office/powerpoint/2010/main" val="2246214795"/>
              </p:ext>
            </p:extLst>
          </p:nvPr>
        </p:nvGraphicFramePr>
        <p:xfrm>
          <a:off x="6555109" y="793750"/>
          <a:ext cx="3789363" cy="593725"/>
        </p:xfrm>
        <a:graphic>
          <a:graphicData uri="http://schemas.openxmlformats.org/presentationml/2006/ole">
            <mc:AlternateContent xmlns:mc="http://schemas.openxmlformats.org/markup-compatibility/2006">
              <mc:Choice xmlns:v="urn:schemas-microsoft-com:vml" Requires="v">
                <p:oleObj spid="_x0000_s1094217" name="Equation" r:id="rId10" imgW="1942920" imgH="304560" progId="Equation.DSMT4">
                  <p:embed/>
                </p:oleObj>
              </mc:Choice>
              <mc:Fallback>
                <p:oleObj name="Equation" r:id="rId10" imgW="1942920" imgH="304560" progId="Equation.DSMT4">
                  <p:embed/>
                  <p:pic>
                    <p:nvPicPr>
                      <p:cNvPr id="0" name=""/>
                      <p:cNvPicPr>
                        <a:picLocks noChangeAspect="1" noChangeArrowheads="1"/>
                      </p:cNvPicPr>
                      <p:nvPr/>
                    </p:nvPicPr>
                    <p:blipFill>
                      <a:blip r:embed="rId11"/>
                      <a:srcRect t="-2985" b="-2985"/>
                      <a:stretch>
                        <a:fillRect/>
                      </a:stretch>
                    </p:blipFill>
                    <p:spPr bwMode="auto">
                      <a:xfrm>
                        <a:off x="6555109" y="793750"/>
                        <a:ext cx="3789363" cy="593725"/>
                      </a:xfrm>
                      <a:prstGeom prst="rect">
                        <a:avLst/>
                      </a:prstGeom>
                      <a:noFill/>
                      <a:ln>
                        <a:noFill/>
                      </a:ln>
                    </p:spPr>
                  </p:pic>
                </p:oleObj>
              </mc:Fallback>
            </mc:AlternateContent>
          </a:graphicData>
        </a:graphic>
      </p:graphicFrame>
      <p:graphicFrame>
        <p:nvGraphicFramePr>
          <p:cNvPr id="513026" name="Object 2"/>
          <p:cNvGraphicFramePr>
            <a:graphicFrameLocks noChangeAspect="1"/>
          </p:cNvGraphicFramePr>
          <p:nvPr>
            <p:extLst>
              <p:ext uri="{D42A27DB-BD31-4B8C-83A1-F6EECF244321}">
                <p14:modId xmlns:p14="http://schemas.microsoft.com/office/powerpoint/2010/main" val="3171413496"/>
              </p:ext>
            </p:extLst>
          </p:nvPr>
        </p:nvGraphicFramePr>
        <p:xfrm>
          <a:off x="507786" y="3040264"/>
          <a:ext cx="3250800" cy="964800"/>
        </p:xfrm>
        <a:graphic>
          <a:graphicData uri="http://schemas.openxmlformats.org/presentationml/2006/ole">
            <mc:AlternateContent xmlns:mc="http://schemas.openxmlformats.org/markup-compatibility/2006">
              <mc:Choice xmlns:v="urn:schemas-microsoft-com:vml" Requires="v">
                <p:oleObj spid="_x0000_s1094218" name="方程式" r:id="rId12" imgW="1625400" imgH="482400" progId="Equation.3">
                  <p:embed/>
                </p:oleObj>
              </mc:Choice>
              <mc:Fallback>
                <p:oleObj name="方程式" r:id="rId12" imgW="1625400" imgH="482400" progId="Equation.3">
                  <p:embed/>
                  <p:pic>
                    <p:nvPicPr>
                      <p:cNvPr id="0" name=""/>
                      <p:cNvPicPr>
                        <a:picLocks noChangeAspect="1" noChangeArrowheads="1"/>
                      </p:cNvPicPr>
                      <p:nvPr/>
                    </p:nvPicPr>
                    <p:blipFill>
                      <a:blip r:embed="rId13"/>
                      <a:srcRect/>
                      <a:stretch>
                        <a:fillRect/>
                      </a:stretch>
                    </p:blipFill>
                    <p:spPr bwMode="auto">
                      <a:xfrm>
                        <a:off x="507786" y="3040264"/>
                        <a:ext cx="3250800" cy="9648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3027" name="Object 3"/>
          <p:cNvGraphicFramePr>
            <a:graphicFrameLocks noChangeAspect="1"/>
          </p:cNvGraphicFramePr>
          <p:nvPr>
            <p:extLst>
              <p:ext uri="{D42A27DB-BD31-4B8C-83A1-F6EECF244321}">
                <p14:modId xmlns:p14="http://schemas.microsoft.com/office/powerpoint/2010/main" val="669907424"/>
              </p:ext>
            </p:extLst>
          </p:nvPr>
        </p:nvGraphicFramePr>
        <p:xfrm>
          <a:off x="551384" y="1671447"/>
          <a:ext cx="2640960" cy="964800"/>
        </p:xfrm>
        <a:graphic>
          <a:graphicData uri="http://schemas.openxmlformats.org/presentationml/2006/ole">
            <mc:AlternateContent xmlns:mc="http://schemas.openxmlformats.org/markup-compatibility/2006">
              <mc:Choice xmlns:v="urn:schemas-microsoft-com:vml" Requires="v">
                <p:oleObj spid="_x0000_s1094219" name="方程式" r:id="rId14" imgW="1320480" imgH="482400" progId="Equation.3">
                  <p:embed/>
                </p:oleObj>
              </mc:Choice>
              <mc:Fallback>
                <p:oleObj name="方程式" r:id="rId14" imgW="1320480" imgH="482400" progId="Equation.3">
                  <p:embed/>
                  <p:pic>
                    <p:nvPicPr>
                      <p:cNvPr id="0" name=""/>
                      <p:cNvPicPr>
                        <a:picLocks noChangeAspect="1" noChangeArrowheads="1"/>
                      </p:cNvPicPr>
                      <p:nvPr/>
                    </p:nvPicPr>
                    <p:blipFill>
                      <a:blip r:embed="rId15"/>
                      <a:srcRect t="-2835" b="-2835"/>
                      <a:stretch>
                        <a:fillRect/>
                      </a:stretch>
                    </p:blipFill>
                    <p:spPr bwMode="auto">
                      <a:xfrm>
                        <a:off x="551384" y="1671447"/>
                        <a:ext cx="2640960" cy="9648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3" name="Rectangle 4"/>
          <p:cNvSpPr>
            <a:spLocks noGrp="1" noChangeArrowheads="1"/>
          </p:cNvSpPr>
          <p:nvPr>
            <p:ph type="title"/>
          </p:nvPr>
        </p:nvSpPr>
        <p:spPr/>
        <p:txBody>
          <a:bodyPr>
            <a:noAutofit/>
          </a:bodyPr>
          <a:lstStyle/>
          <a:p>
            <a:r>
              <a:rPr lang="en-US" altLang="zh-TW" sz="2800" dirty="0"/>
              <a:t>3.4 </a:t>
            </a:r>
            <a:r>
              <a:rPr lang="en-US" altLang="zh-TW" sz="2800" dirty="0">
                <a:ea typeface="細明體" pitchFamily="49" charset="-120"/>
              </a:rPr>
              <a:t>Integral representation for bounded region –</a:t>
            </a:r>
            <a:r>
              <a:rPr lang="en-US" altLang="zh-TW" sz="2600" dirty="0">
                <a:ea typeface="細明體" pitchFamily="49" charset="-120"/>
              </a:rPr>
              <a:t> Laplace eq. + </a:t>
            </a:r>
            <a:r>
              <a:rPr lang="en-US" altLang="zh-TW" sz="2600" dirty="0">
                <a:solidFill>
                  <a:srgbClr val="0000CC"/>
                </a:solidFill>
                <a:ea typeface="細明體" pitchFamily="49" charset="-120"/>
              </a:rPr>
              <a:t>Dirichlet</a:t>
            </a:r>
            <a:r>
              <a:rPr lang="en-US" altLang="zh-TW" sz="2600" dirty="0">
                <a:ea typeface="細明體" pitchFamily="49" charset="-120"/>
              </a:rPr>
              <a:t> </a:t>
            </a:r>
            <a:endParaRPr lang="en-US" altLang="zh-TW" sz="2600" dirty="0"/>
          </a:p>
        </p:txBody>
      </p:sp>
      <p:sp>
        <p:nvSpPr>
          <p:cNvPr id="2054" name="Text Box 5"/>
          <p:cNvSpPr txBox="1">
            <a:spLocks noChangeArrowheads="1"/>
          </p:cNvSpPr>
          <p:nvPr/>
        </p:nvSpPr>
        <p:spPr bwMode="auto">
          <a:xfrm>
            <a:off x="407368" y="1268760"/>
            <a:ext cx="492955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500" dirty="0"/>
              <a:t>consider Laplace / Poisson equations</a:t>
            </a:r>
          </a:p>
        </p:txBody>
      </p:sp>
      <p:sp>
        <p:nvSpPr>
          <p:cNvPr id="513046" name="Text Box 22"/>
          <p:cNvSpPr txBox="1">
            <a:spLocks noChangeArrowheads="1"/>
          </p:cNvSpPr>
          <p:nvPr/>
        </p:nvSpPr>
        <p:spPr bwMode="auto">
          <a:xfrm>
            <a:off x="368528" y="2626689"/>
            <a:ext cx="43018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associated Green’s function prob.</a:t>
            </a:r>
          </a:p>
        </p:txBody>
      </p:sp>
      <p:sp>
        <p:nvSpPr>
          <p:cNvPr id="513051" name="Oval 27"/>
          <p:cNvSpPr>
            <a:spLocks noChangeArrowheads="1"/>
          </p:cNvSpPr>
          <p:nvPr/>
        </p:nvSpPr>
        <p:spPr bwMode="auto">
          <a:xfrm>
            <a:off x="9905748" y="1088782"/>
            <a:ext cx="144000" cy="216000"/>
          </a:xfrm>
          <a:prstGeom prst="ellipse">
            <a:avLst/>
          </a:prstGeom>
          <a:noFill/>
          <a:ln w="19050">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13052" name="Oval 28"/>
          <p:cNvSpPr>
            <a:spLocks noChangeArrowheads="1"/>
          </p:cNvSpPr>
          <p:nvPr/>
        </p:nvSpPr>
        <p:spPr bwMode="auto">
          <a:xfrm>
            <a:off x="9709861" y="2020670"/>
            <a:ext cx="144000" cy="180000"/>
          </a:xfrm>
          <a:prstGeom prst="ellipse">
            <a:avLst/>
          </a:prstGeom>
          <a:noFill/>
          <a:ln w="19050">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13053" name="Oval 29"/>
          <p:cNvSpPr>
            <a:spLocks noChangeArrowheads="1"/>
          </p:cNvSpPr>
          <p:nvPr/>
        </p:nvSpPr>
        <p:spPr bwMode="auto">
          <a:xfrm>
            <a:off x="11246472" y="2026451"/>
            <a:ext cx="144000" cy="180000"/>
          </a:xfrm>
          <a:prstGeom prst="ellipse">
            <a:avLst/>
          </a:prstGeom>
          <a:noFill/>
          <a:ln w="19050">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13054" name="Oval 30"/>
          <p:cNvSpPr>
            <a:spLocks noChangeArrowheads="1"/>
          </p:cNvSpPr>
          <p:nvPr/>
        </p:nvSpPr>
        <p:spPr bwMode="auto">
          <a:xfrm>
            <a:off x="11894544" y="1799990"/>
            <a:ext cx="144000" cy="180000"/>
          </a:xfrm>
          <a:prstGeom prst="ellipse">
            <a:avLst/>
          </a:prstGeom>
          <a:noFill/>
          <a:ln w="19050">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cxnSp>
        <p:nvCxnSpPr>
          <p:cNvPr id="24" name="直線接點 23"/>
          <p:cNvCxnSpPr/>
          <p:nvPr/>
        </p:nvCxnSpPr>
        <p:spPr bwMode="auto">
          <a:xfrm>
            <a:off x="6098663" y="692696"/>
            <a:ext cx="0" cy="5940000"/>
          </a:xfrm>
          <a:prstGeom prst="line">
            <a:avLst/>
          </a:prstGeom>
          <a:ln w="12700">
            <a:solidFill>
              <a:srgbClr val="0000CC"/>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5" name="文字方塊 24"/>
          <p:cNvSpPr txBox="1">
            <a:spLocks noChangeArrowheads="1"/>
          </p:cNvSpPr>
          <p:nvPr/>
        </p:nvSpPr>
        <p:spPr bwMode="auto">
          <a:xfrm>
            <a:off x="3107350" y="3585676"/>
            <a:ext cx="22685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0000CC"/>
                </a:solidFill>
              </a:rPr>
              <a:t>(homogeneous data)</a:t>
            </a:r>
            <a:endParaRPr lang="zh-TW" altLang="en-US" sz="2000" dirty="0">
              <a:solidFill>
                <a:srgbClr val="0000CC"/>
              </a:solidFill>
            </a:endParaRPr>
          </a:p>
        </p:txBody>
      </p:sp>
      <p:graphicFrame>
        <p:nvGraphicFramePr>
          <p:cNvPr id="4" name="Object 23"/>
          <p:cNvGraphicFramePr>
            <a:graphicFrameLocks noChangeAspect="1"/>
          </p:cNvGraphicFramePr>
          <p:nvPr>
            <p:extLst>
              <p:ext uri="{D42A27DB-BD31-4B8C-83A1-F6EECF244321}">
                <p14:modId xmlns:p14="http://schemas.microsoft.com/office/powerpoint/2010/main" val="2276570595"/>
              </p:ext>
            </p:extLst>
          </p:nvPr>
        </p:nvGraphicFramePr>
        <p:xfrm>
          <a:off x="68390" y="4788709"/>
          <a:ext cx="6247908" cy="624348"/>
        </p:xfrm>
        <a:graphic>
          <a:graphicData uri="http://schemas.openxmlformats.org/presentationml/2006/ole">
            <mc:AlternateContent xmlns:mc="http://schemas.openxmlformats.org/markup-compatibility/2006">
              <mc:Choice xmlns:v="urn:schemas-microsoft-com:vml" Requires="v">
                <p:oleObj spid="_x0000_s1094220" name="方程式" r:id="rId16" imgW="3047760" imgH="304560" progId="Equation.3">
                  <p:embed/>
                </p:oleObj>
              </mc:Choice>
              <mc:Fallback>
                <p:oleObj name="方程式" r:id="rId16" imgW="3047760" imgH="304560" progId="Equation.3">
                  <p:embed/>
                  <p:pic>
                    <p:nvPicPr>
                      <p:cNvPr id="0" name=""/>
                      <p:cNvPicPr>
                        <a:picLocks noChangeAspect="1" noChangeArrowheads="1"/>
                      </p:cNvPicPr>
                      <p:nvPr/>
                    </p:nvPicPr>
                    <p:blipFill>
                      <a:blip r:embed="rId17"/>
                      <a:srcRect t="-7399" r="-1872" b="-3699"/>
                      <a:stretch>
                        <a:fillRect/>
                      </a:stretch>
                    </p:blipFill>
                    <p:spPr bwMode="auto">
                      <a:xfrm>
                        <a:off x="68390" y="4788709"/>
                        <a:ext cx="6247908" cy="624348"/>
                      </a:xfrm>
                      <a:prstGeom prst="rect">
                        <a:avLst/>
                      </a:prstGeom>
                      <a:noFill/>
                      <a:ln>
                        <a:noFill/>
                      </a:ln>
                    </p:spPr>
                  </p:pic>
                </p:oleObj>
              </mc:Fallback>
            </mc:AlternateContent>
          </a:graphicData>
        </a:graphic>
      </p:graphicFrame>
      <p:graphicFrame>
        <p:nvGraphicFramePr>
          <p:cNvPr id="6" name="Object 25"/>
          <p:cNvGraphicFramePr>
            <a:graphicFrameLocks noChangeAspect="1"/>
          </p:cNvGraphicFramePr>
          <p:nvPr>
            <p:extLst>
              <p:ext uri="{D42A27DB-BD31-4B8C-83A1-F6EECF244321}">
                <p14:modId xmlns:p14="http://schemas.microsoft.com/office/powerpoint/2010/main" val="1810228306"/>
              </p:ext>
            </p:extLst>
          </p:nvPr>
        </p:nvGraphicFramePr>
        <p:xfrm>
          <a:off x="-24680" y="5920026"/>
          <a:ext cx="6100672" cy="586840"/>
        </p:xfrm>
        <a:graphic>
          <a:graphicData uri="http://schemas.openxmlformats.org/presentationml/2006/ole">
            <mc:AlternateContent xmlns:mc="http://schemas.openxmlformats.org/markup-compatibility/2006">
              <mc:Choice xmlns:v="urn:schemas-microsoft-com:vml" Requires="v">
                <p:oleObj spid="_x0000_s1094221" name="方程式" r:id="rId18" imgW="3035160" imgH="291960" progId="Equation.3">
                  <p:embed/>
                </p:oleObj>
              </mc:Choice>
              <mc:Fallback>
                <p:oleObj name="方程式" r:id="rId18" imgW="3035160" imgH="291960" progId="Equation.3">
                  <p:embed/>
                  <p:pic>
                    <p:nvPicPr>
                      <p:cNvPr id="0" name=""/>
                      <p:cNvPicPr>
                        <a:picLocks noChangeAspect="1" noChangeArrowheads="1"/>
                      </p:cNvPicPr>
                      <p:nvPr/>
                    </p:nvPicPr>
                    <p:blipFill>
                      <a:blip r:embed="rId19"/>
                      <a:srcRect t="-3699" b="-3699"/>
                      <a:stretch>
                        <a:fillRect/>
                      </a:stretch>
                    </p:blipFill>
                    <p:spPr bwMode="auto">
                      <a:xfrm>
                        <a:off x="-24680" y="5920026"/>
                        <a:ext cx="6100672" cy="58684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AutoShape 12"/>
          <p:cNvSpPr>
            <a:spLocks noChangeArrowheads="1"/>
          </p:cNvSpPr>
          <p:nvPr/>
        </p:nvSpPr>
        <p:spPr bwMode="auto">
          <a:xfrm>
            <a:off x="6240016" y="1009057"/>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2" name="投影片編號版面配置區 1"/>
          <p:cNvSpPr>
            <a:spLocks noGrp="1"/>
          </p:cNvSpPr>
          <p:nvPr>
            <p:ph type="sldNum" sz="quarter" idx="10"/>
          </p:nvPr>
        </p:nvSpPr>
        <p:spPr/>
        <p:txBody>
          <a:bodyPr/>
          <a:lstStyle/>
          <a:p>
            <a:pPr>
              <a:defRPr/>
            </a:pPr>
            <a:fld id="{F4C3976D-8D47-445A-BD61-2F2C1E2596C6}" type="slidenum">
              <a:rPr lang="en-US" altLang="zh-TW" smtClean="0"/>
              <a:pPr>
                <a:defRPr/>
              </a:pPr>
              <a:t>37</a:t>
            </a:fld>
            <a:endParaRPr lang="en-US" altLang="zh-TW" dirty="0"/>
          </a:p>
        </p:txBody>
      </p:sp>
      <p:sp>
        <p:nvSpPr>
          <p:cNvPr id="21" name="Text Box 5"/>
          <p:cNvSpPr txBox="1">
            <a:spLocks noChangeArrowheads="1"/>
          </p:cNvSpPr>
          <p:nvPr/>
        </p:nvSpPr>
        <p:spPr bwMode="auto">
          <a:xfrm>
            <a:off x="6168008" y="2240114"/>
            <a:ext cx="867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Since</a:t>
            </a:r>
          </a:p>
        </p:txBody>
      </p:sp>
      <p:graphicFrame>
        <p:nvGraphicFramePr>
          <p:cNvPr id="3" name="物件 2"/>
          <p:cNvGraphicFramePr>
            <a:graphicFrameLocks noChangeAspect="1"/>
          </p:cNvGraphicFramePr>
          <p:nvPr>
            <p:extLst>
              <p:ext uri="{D42A27DB-BD31-4B8C-83A1-F6EECF244321}">
                <p14:modId xmlns:p14="http://schemas.microsoft.com/office/powerpoint/2010/main" val="1874083420"/>
              </p:ext>
            </p:extLst>
          </p:nvPr>
        </p:nvGraphicFramePr>
        <p:xfrm>
          <a:off x="7113789" y="2249349"/>
          <a:ext cx="2394810" cy="468630"/>
        </p:xfrm>
        <a:graphic>
          <a:graphicData uri="http://schemas.openxmlformats.org/presentationml/2006/ole">
            <mc:AlternateContent xmlns:mc="http://schemas.openxmlformats.org/markup-compatibility/2006">
              <mc:Choice xmlns:v="urn:schemas-microsoft-com:vml" Requires="v">
                <p:oleObj spid="_x0000_s1094222" name="方程式" r:id="rId20" imgW="1168200" imgH="228600" progId="Equation.3">
                  <p:embed/>
                </p:oleObj>
              </mc:Choice>
              <mc:Fallback>
                <p:oleObj name="方程式" r:id="rId20" imgW="1168200" imgH="228600" progId="Equation.3">
                  <p:embed/>
                  <p:pic>
                    <p:nvPicPr>
                      <p:cNvPr id="0" name=""/>
                      <p:cNvPicPr>
                        <a:picLocks noChangeArrowheads="1"/>
                      </p:cNvPicPr>
                      <p:nvPr/>
                    </p:nvPicPr>
                    <p:blipFill>
                      <a:blip r:embed="rId21"/>
                      <a:srcRect t="-2985" b="-2985"/>
                      <a:stretch>
                        <a:fillRect/>
                      </a:stretch>
                    </p:blipFill>
                    <p:spPr bwMode="auto">
                      <a:xfrm>
                        <a:off x="7113789" y="2249349"/>
                        <a:ext cx="2394810" cy="468630"/>
                      </a:xfrm>
                      <a:prstGeom prst="rect">
                        <a:avLst/>
                      </a:prstGeom>
                      <a:solidFill>
                        <a:srgbClr val="FFCCCC"/>
                      </a:solidFill>
                      <a:ln>
                        <a:noFill/>
                      </a:ln>
                    </p:spPr>
                  </p:pic>
                </p:oleObj>
              </mc:Fallback>
            </mc:AlternateContent>
          </a:graphicData>
        </a:graphic>
      </p:graphicFrame>
      <p:graphicFrame>
        <p:nvGraphicFramePr>
          <p:cNvPr id="5" name="物件 4"/>
          <p:cNvGraphicFramePr>
            <a:graphicFrameLocks noChangeAspect="1"/>
          </p:cNvGraphicFramePr>
          <p:nvPr>
            <p:extLst>
              <p:ext uri="{D42A27DB-BD31-4B8C-83A1-F6EECF244321}">
                <p14:modId xmlns:p14="http://schemas.microsoft.com/office/powerpoint/2010/main" val="3495169441"/>
              </p:ext>
            </p:extLst>
          </p:nvPr>
        </p:nvGraphicFramePr>
        <p:xfrm>
          <a:off x="6624513" y="3195315"/>
          <a:ext cx="3863975" cy="593725"/>
        </p:xfrm>
        <a:graphic>
          <a:graphicData uri="http://schemas.openxmlformats.org/presentationml/2006/ole">
            <mc:AlternateContent xmlns:mc="http://schemas.openxmlformats.org/markup-compatibility/2006">
              <mc:Choice xmlns:v="urn:schemas-microsoft-com:vml" Requires="v">
                <p:oleObj spid="_x0000_s1094223" name="Equation" r:id="rId22" imgW="1981080" imgH="304560" progId="Equation.DSMT4">
                  <p:embed/>
                </p:oleObj>
              </mc:Choice>
              <mc:Fallback>
                <p:oleObj name="Equation" r:id="rId22" imgW="1981080" imgH="304560" progId="Equation.DSMT4">
                  <p:embed/>
                  <p:pic>
                    <p:nvPicPr>
                      <p:cNvPr id="0" name=""/>
                      <p:cNvPicPr>
                        <a:picLocks noChangeArrowheads="1"/>
                      </p:cNvPicPr>
                      <p:nvPr/>
                    </p:nvPicPr>
                    <p:blipFill>
                      <a:blip r:embed="rId23"/>
                      <a:srcRect t="-2985" b="-2985"/>
                      <a:stretch>
                        <a:fillRect/>
                      </a:stretch>
                    </p:blipFill>
                    <p:spPr bwMode="auto">
                      <a:xfrm>
                        <a:off x="6624513" y="3195315"/>
                        <a:ext cx="3863975" cy="593725"/>
                      </a:xfrm>
                      <a:prstGeom prst="rect">
                        <a:avLst/>
                      </a:prstGeom>
                      <a:solidFill>
                        <a:srgbClr val="CCECFF"/>
                      </a:solidFill>
                      <a:ln>
                        <a:noFill/>
                      </a:ln>
                      <a:extLst/>
                    </p:spPr>
                  </p:pic>
                </p:oleObj>
              </mc:Fallback>
            </mc:AlternateContent>
          </a:graphicData>
        </a:graphic>
      </p:graphicFrame>
      <p:sp>
        <p:nvSpPr>
          <p:cNvPr id="26" name="AutoShape 12"/>
          <p:cNvSpPr>
            <a:spLocks noChangeArrowheads="1"/>
          </p:cNvSpPr>
          <p:nvPr/>
        </p:nvSpPr>
        <p:spPr bwMode="auto">
          <a:xfrm>
            <a:off x="6200849" y="3395031"/>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27" name="Oval 27"/>
          <p:cNvSpPr>
            <a:spLocks noChangeArrowheads="1"/>
          </p:cNvSpPr>
          <p:nvPr/>
        </p:nvSpPr>
        <p:spPr bwMode="auto">
          <a:xfrm>
            <a:off x="9959342" y="3497690"/>
            <a:ext cx="252000" cy="252000"/>
          </a:xfrm>
          <a:prstGeom prst="ellipse">
            <a:avLst/>
          </a:prstGeom>
          <a:noFill/>
          <a:ln w="19050">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8" name="Oval 28"/>
          <p:cNvSpPr>
            <a:spLocks noChangeArrowheads="1"/>
          </p:cNvSpPr>
          <p:nvPr/>
        </p:nvSpPr>
        <p:spPr bwMode="auto">
          <a:xfrm>
            <a:off x="9343740" y="4537243"/>
            <a:ext cx="252000" cy="252000"/>
          </a:xfrm>
          <a:prstGeom prst="ellipse">
            <a:avLst/>
          </a:prstGeom>
          <a:noFill/>
          <a:ln w="19050">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1" name="Oval 29"/>
          <p:cNvSpPr>
            <a:spLocks noChangeArrowheads="1"/>
          </p:cNvSpPr>
          <p:nvPr/>
        </p:nvSpPr>
        <p:spPr bwMode="auto">
          <a:xfrm>
            <a:off x="11069287" y="4545152"/>
            <a:ext cx="252000" cy="252000"/>
          </a:xfrm>
          <a:prstGeom prst="ellipse">
            <a:avLst/>
          </a:prstGeom>
          <a:noFill/>
          <a:ln w="19050">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2" name="Oval 30"/>
          <p:cNvSpPr>
            <a:spLocks noChangeArrowheads="1"/>
          </p:cNvSpPr>
          <p:nvPr/>
        </p:nvSpPr>
        <p:spPr bwMode="auto">
          <a:xfrm>
            <a:off x="11798892" y="4325759"/>
            <a:ext cx="252000" cy="252000"/>
          </a:xfrm>
          <a:prstGeom prst="ellipse">
            <a:avLst/>
          </a:prstGeom>
          <a:noFill/>
          <a:ln w="19050">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aphicFrame>
        <p:nvGraphicFramePr>
          <p:cNvPr id="7" name="物件 6"/>
          <p:cNvGraphicFramePr>
            <a:graphicFrameLocks noChangeAspect="1"/>
          </p:cNvGraphicFramePr>
          <p:nvPr>
            <p:extLst>
              <p:ext uri="{D42A27DB-BD31-4B8C-83A1-F6EECF244321}">
                <p14:modId xmlns:p14="http://schemas.microsoft.com/office/powerpoint/2010/main" val="2839810844"/>
              </p:ext>
            </p:extLst>
          </p:nvPr>
        </p:nvGraphicFramePr>
        <p:xfrm>
          <a:off x="6535328" y="6000963"/>
          <a:ext cx="5521932" cy="593892"/>
        </p:xfrm>
        <a:graphic>
          <a:graphicData uri="http://schemas.openxmlformats.org/presentationml/2006/ole">
            <mc:AlternateContent xmlns:mc="http://schemas.openxmlformats.org/markup-compatibility/2006">
              <mc:Choice xmlns:v="urn:schemas-microsoft-com:vml" Requires="v">
                <p:oleObj spid="_x0000_s1094224" name="方程式" r:id="rId24" imgW="2831760" imgH="304560" progId="Equation.3">
                  <p:embed/>
                </p:oleObj>
              </mc:Choice>
              <mc:Fallback>
                <p:oleObj name="方程式" r:id="rId24" imgW="2831760" imgH="304560" progId="Equation.3">
                  <p:embed/>
                  <p:pic>
                    <p:nvPicPr>
                      <p:cNvPr id="0" name=""/>
                      <p:cNvPicPr>
                        <a:picLocks noChangeAspect="1" noChangeArrowheads="1"/>
                      </p:cNvPicPr>
                      <p:nvPr/>
                    </p:nvPicPr>
                    <p:blipFill>
                      <a:blip r:embed="rId25"/>
                      <a:srcRect t="-7399" r="-1872" b="-3699"/>
                      <a:stretch>
                        <a:fillRect/>
                      </a:stretch>
                    </p:blipFill>
                    <p:spPr bwMode="auto">
                      <a:xfrm>
                        <a:off x="6535328" y="6000963"/>
                        <a:ext cx="5521932" cy="593892"/>
                      </a:xfrm>
                      <a:prstGeom prst="rect">
                        <a:avLst/>
                      </a:prstGeom>
                      <a:solidFill>
                        <a:srgbClr val="FFCC66"/>
                      </a:solidFill>
                      <a:ln>
                        <a:noFill/>
                      </a:ln>
                    </p:spPr>
                  </p:pic>
                </p:oleObj>
              </mc:Fallback>
            </mc:AlternateContent>
          </a:graphicData>
        </a:graphic>
      </p:graphicFrame>
      <p:cxnSp>
        <p:nvCxnSpPr>
          <p:cNvPr id="11" name="直線接點 10"/>
          <p:cNvCxnSpPr/>
          <p:nvPr/>
        </p:nvCxnSpPr>
        <p:spPr bwMode="auto">
          <a:xfrm>
            <a:off x="6096000" y="5510540"/>
            <a:ext cx="6120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10" name="矩形 9"/>
          <p:cNvSpPr/>
          <p:nvPr/>
        </p:nvSpPr>
        <p:spPr>
          <a:xfrm>
            <a:off x="6189817" y="5557206"/>
            <a:ext cx="2488630" cy="430887"/>
          </a:xfrm>
          <a:prstGeom prst="rect">
            <a:avLst/>
          </a:prstGeom>
        </p:spPr>
        <p:txBody>
          <a:bodyPr wrap="none">
            <a:spAutoFit/>
          </a:bodyPr>
          <a:lstStyle/>
          <a:p>
            <a:r>
              <a:rPr lang="en-US" altLang="zh-TW" sz="2200" dirty="0"/>
              <a:t>Green’s 2nd identity</a:t>
            </a:r>
            <a:endParaRPr lang="zh-TW" altLang="en-US" sz="2200" dirty="0"/>
          </a:p>
        </p:txBody>
      </p:sp>
      <p:sp>
        <p:nvSpPr>
          <p:cNvPr id="33" name="AutoShape 12"/>
          <p:cNvSpPr>
            <a:spLocks noChangeArrowheads="1"/>
          </p:cNvSpPr>
          <p:nvPr/>
        </p:nvSpPr>
        <p:spPr bwMode="auto">
          <a:xfrm>
            <a:off x="140159" y="4671224"/>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cxnSp>
        <p:nvCxnSpPr>
          <p:cNvPr id="13" name="直線接點 12"/>
          <p:cNvCxnSpPr/>
          <p:nvPr/>
        </p:nvCxnSpPr>
        <p:spPr bwMode="auto">
          <a:xfrm>
            <a:off x="116498" y="5395675"/>
            <a:ext cx="2520000" cy="0"/>
          </a:xfrm>
          <a:prstGeom prst="line">
            <a:avLst/>
          </a:prstGeom>
          <a:solidFill>
            <a:schemeClr val="accent1"/>
          </a:solidFill>
          <a:ln w="28575" cap="flat" cmpd="sng" algn="ctr">
            <a:solidFill>
              <a:srgbClr val="0000CC"/>
            </a:solidFill>
            <a:prstDash val="sysDot"/>
            <a:round/>
            <a:headEnd type="none" w="med" len="med"/>
            <a:tailEnd type="none" w="med" len="med"/>
          </a:ln>
          <a:effectLst/>
        </p:spPr>
      </p:cxnSp>
      <p:cxnSp>
        <p:nvCxnSpPr>
          <p:cNvPr id="14" name="直線單箭頭接點 13"/>
          <p:cNvCxnSpPr/>
          <p:nvPr/>
        </p:nvCxnSpPr>
        <p:spPr bwMode="auto">
          <a:xfrm flipV="1">
            <a:off x="8983012" y="1465071"/>
            <a:ext cx="288032" cy="623843"/>
          </a:xfrm>
          <a:prstGeom prst="straightConnector1">
            <a:avLst/>
          </a:prstGeom>
          <a:solidFill>
            <a:schemeClr val="accent1"/>
          </a:solidFill>
          <a:ln w="28575" cap="flat" cmpd="sng" algn="ctr">
            <a:solidFill>
              <a:srgbClr val="C00000"/>
            </a:solidFill>
            <a:prstDash val="sysDot"/>
            <a:round/>
            <a:headEnd type="none" w="med" len="med"/>
            <a:tailEnd type="triangle"/>
          </a:ln>
          <a:effectLst/>
        </p:spPr>
      </p:cxnSp>
      <p:cxnSp>
        <p:nvCxnSpPr>
          <p:cNvPr id="36" name="直線單箭頭接點 35"/>
          <p:cNvCxnSpPr/>
          <p:nvPr/>
        </p:nvCxnSpPr>
        <p:spPr bwMode="auto">
          <a:xfrm flipV="1">
            <a:off x="8621102" y="3999088"/>
            <a:ext cx="288032" cy="623843"/>
          </a:xfrm>
          <a:prstGeom prst="straightConnector1">
            <a:avLst/>
          </a:prstGeom>
          <a:solidFill>
            <a:schemeClr val="accent1"/>
          </a:solidFill>
          <a:ln w="28575" cap="flat" cmpd="sng" algn="ctr">
            <a:solidFill>
              <a:srgbClr val="C00000"/>
            </a:solidFill>
            <a:prstDash val="sysDot"/>
            <a:round/>
            <a:headEnd type="none" w="med" len="med"/>
            <a:tailEnd type="triangle"/>
          </a:ln>
          <a:effectLst/>
        </p:spPr>
      </p:cxnSp>
      <p:cxnSp>
        <p:nvCxnSpPr>
          <p:cNvPr id="37" name="直線接點 36"/>
          <p:cNvCxnSpPr/>
          <p:nvPr/>
        </p:nvCxnSpPr>
        <p:spPr bwMode="auto">
          <a:xfrm>
            <a:off x="10022650" y="4527170"/>
            <a:ext cx="684000" cy="0"/>
          </a:xfrm>
          <a:prstGeom prst="line">
            <a:avLst/>
          </a:prstGeom>
          <a:solidFill>
            <a:schemeClr val="accent1"/>
          </a:solidFill>
          <a:ln w="28575" cap="flat" cmpd="sng" algn="ctr">
            <a:solidFill>
              <a:srgbClr val="0000CC"/>
            </a:solidFill>
            <a:prstDash val="solid"/>
            <a:round/>
            <a:headEnd type="none" w="med" len="med"/>
            <a:tailEnd type="none" w="med" len="med"/>
          </a:ln>
          <a:effectLst/>
        </p:spPr>
      </p:cxnSp>
      <p:cxnSp>
        <p:nvCxnSpPr>
          <p:cNvPr id="38" name="直線接點 37"/>
          <p:cNvCxnSpPr/>
          <p:nvPr/>
        </p:nvCxnSpPr>
        <p:spPr bwMode="auto">
          <a:xfrm>
            <a:off x="10295652" y="1963839"/>
            <a:ext cx="576000" cy="0"/>
          </a:xfrm>
          <a:prstGeom prst="line">
            <a:avLst/>
          </a:prstGeom>
          <a:solidFill>
            <a:schemeClr val="accent1"/>
          </a:solidFill>
          <a:ln w="28575" cap="flat" cmpd="sng" algn="ctr">
            <a:solidFill>
              <a:srgbClr val="0000CC"/>
            </a:solidFill>
            <a:prstDash val="solid"/>
            <a:round/>
            <a:headEnd type="none" w="med" len="med"/>
            <a:tailEnd type="none" w="med" len="med"/>
          </a:ln>
          <a:effectLst/>
        </p:spPr>
      </p:cxnSp>
      <p:sp>
        <p:nvSpPr>
          <p:cNvPr id="39" name="文字方塊 38"/>
          <p:cNvSpPr txBox="1">
            <a:spLocks noChangeArrowheads="1"/>
          </p:cNvSpPr>
          <p:nvPr/>
        </p:nvSpPr>
        <p:spPr bwMode="auto">
          <a:xfrm>
            <a:off x="6270843" y="2740858"/>
            <a:ext cx="3209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C00000"/>
                </a:solidFill>
              </a:rPr>
              <a:t>hence, if </a:t>
            </a:r>
            <a:r>
              <a:rPr lang="en-US" altLang="zh-TW" sz="2000" i="1" dirty="0">
                <a:solidFill>
                  <a:srgbClr val="C00000"/>
                </a:solidFill>
              </a:rPr>
              <a:t>G</a:t>
            </a:r>
            <a:r>
              <a:rPr lang="en-US" altLang="zh-TW" sz="2000" dirty="0">
                <a:solidFill>
                  <a:srgbClr val="C00000"/>
                </a:solidFill>
              </a:rPr>
              <a:t> can be found then</a:t>
            </a:r>
            <a:endParaRPr lang="zh-TW" altLang="en-US" sz="2000" dirty="0">
              <a:solidFill>
                <a:srgbClr val="C00000"/>
              </a:solidFill>
            </a:endParaRPr>
          </a:p>
        </p:txBody>
      </p:sp>
      <p:sp>
        <p:nvSpPr>
          <p:cNvPr id="40" name="動作按鈕: 返回 39">
            <a:hlinkClick r:id="" action="ppaction://hlinkshowjump?jump=lastslideviewed" highlightClick="1"/>
          </p:cNvPr>
          <p:cNvSpPr>
            <a:spLocks noChangeAspect="1"/>
          </p:cNvSpPr>
          <p:nvPr/>
        </p:nvSpPr>
        <p:spPr bwMode="auto">
          <a:xfrm>
            <a:off x="11820656" y="5193216"/>
            <a:ext cx="180000" cy="180000"/>
          </a:xfrm>
          <a:prstGeom prst="actionButtonReturn">
            <a:avLst/>
          </a:prstGeom>
          <a:solidFill>
            <a:srgbClr val="33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pSp>
        <p:nvGrpSpPr>
          <p:cNvPr id="41" name="Group 5"/>
          <p:cNvGrpSpPr>
            <a:grpSpLocks/>
          </p:cNvGrpSpPr>
          <p:nvPr/>
        </p:nvGrpSpPr>
        <p:grpSpPr bwMode="auto">
          <a:xfrm>
            <a:off x="4854589" y="1852483"/>
            <a:ext cx="1042661" cy="1027107"/>
            <a:chOff x="4227" y="1055"/>
            <a:chExt cx="1152" cy="984"/>
          </a:xfrm>
        </p:grpSpPr>
        <p:sp>
          <p:nvSpPr>
            <p:cNvPr id="42" name="Freeform 6"/>
            <p:cNvSpPr>
              <a:spLocks noChangeAspect="1"/>
            </p:cNvSpPr>
            <p:nvPr/>
          </p:nvSpPr>
          <p:spPr bwMode="auto">
            <a:xfrm rot="5400000">
              <a:off x="4311" y="971"/>
              <a:ext cx="984" cy="1152"/>
            </a:xfrm>
            <a:custGeom>
              <a:avLst/>
              <a:gdLst>
                <a:gd name="T0" fmla="*/ 4705 w 832"/>
                <a:gd name="T1" fmla="*/ 8432 h 964"/>
                <a:gd name="T2" fmla="*/ 1350 w 832"/>
                <a:gd name="T3" fmla="*/ 7915 h 964"/>
                <a:gd name="T4" fmla="*/ 843 w 832"/>
                <a:gd name="T5" fmla="*/ 7688 h 964"/>
                <a:gd name="T6" fmla="*/ 783 w 832"/>
                <a:gd name="T7" fmla="*/ 7521 h 964"/>
                <a:gd name="T8" fmla="*/ 381 w 832"/>
                <a:gd name="T9" fmla="*/ 7183 h 964"/>
                <a:gd name="T10" fmla="*/ 98 w 832"/>
                <a:gd name="T11" fmla="*/ 6333 h 964"/>
                <a:gd name="T12" fmla="*/ 98 w 832"/>
                <a:gd name="T13" fmla="*/ 4296 h 964"/>
                <a:gd name="T14" fmla="*/ 381 w 832"/>
                <a:gd name="T15" fmla="*/ 3163 h 964"/>
                <a:gd name="T16" fmla="*/ 728 w 832"/>
                <a:gd name="T17" fmla="*/ 2032 h 964"/>
                <a:gd name="T18" fmla="*/ 1410 w 832"/>
                <a:gd name="T19" fmla="*/ 901 h 964"/>
                <a:gd name="T20" fmla="*/ 3497 w 832"/>
                <a:gd name="T21" fmla="*/ 0 h 964"/>
                <a:gd name="T22" fmla="*/ 4247 w 832"/>
                <a:gd name="T23" fmla="*/ 56 h 964"/>
                <a:gd name="T24" fmla="*/ 5837 w 832"/>
                <a:gd name="T25" fmla="*/ 618 h 964"/>
                <a:gd name="T26" fmla="*/ 6687 w 832"/>
                <a:gd name="T27" fmla="*/ 1922 h 964"/>
                <a:gd name="T28" fmla="*/ 7255 w 832"/>
                <a:gd name="T29" fmla="*/ 3788 h 964"/>
                <a:gd name="T30" fmla="*/ 6739 w 832"/>
                <a:gd name="T31" fmla="*/ 6957 h 964"/>
                <a:gd name="T32" fmla="*/ 6407 w 832"/>
                <a:gd name="T33" fmla="*/ 7466 h 964"/>
                <a:gd name="T34" fmla="*/ 5437 w 832"/>
                <a:gd name="T35" fmla="*/ 8197 h 964"/>
                <a:gd name="T36" fmla="*/ 4705 w 832"/>
                <a:gd name="T37" fmla="*/ 8432 h 9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2"/>
                <a:gd name="T58" fmla="*/ 0 h 964"/>
                <a:gd name="T59" fmla="*/ 832 w 832"/>
                <a:gd name="T60" fmla="*/ 964 h 9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2" h="964">
                  <a:moveTo>
                    <a:pt x="530" y="954"/>
                  </a:moveTo>
                  <a:cubicBezTo>
                    <a:pt x="409" y="919"/>
                    <a:pt x="277" y="917"/>
                    <a:pt x="152" y="896"/>
                  </a:cubicBezTo>
                  <a:cubicBezTo>
                    <a:pt x="139" y="892"/>
                    <a:pt x="107" y="884"/>
                    <a:pt x="95" y="870"/>
                  </a:cubicBezTo>
                  <a:cubicBezTo>
                    <a:pt x="91" y="865"/>
                    <a:pt x="92" y="856"/>
                    <a:pt x="88" y="851"/>
                  </a:cubicBezTo>
                  <a:cubicBezTo>
                    <a:pt x="76" y="836"/>
                    <a:pt x="56" y="828"/>
                    <a:pt x="43" y="813"/>
                  </a:cubicBezTo>
                  <a:cubicBezTo>
                    <a:pt x="21" y="788"/>
                    <a:pt x="17" y="748"/>
                    <a:pt x="11" y="717"/>
                  </a:cubicBezTo>
                  <a:cubicBezTo>
                    <a:pt x="7" y="611"/>
                    <a:pt x="0" y="579"/>
                    <a:pt x="11" y="486"/>
                  </a:cubicBezTo>
                  <a:cubicBezTo>
                    <a:pt x="16" y="443"/>
                    <a:pt x="33" y="400"/>
                    <a:pt x="43" y="358"/>
                  </a:cubicBezTo>
                  <a:cubicBezTo>
                    <a:pt x="56" y="301"/>
                    <a:pt x="54" y="278"/>
                    <a:pt x="82" y="230"/>
                  </a:cubicBezTo>
                  <a:cubicBezTo>
                    <a:pt x="94" y="178"/>
                    <a:pt x="131" y="145"/>
                    <a:pt x="159" y="102"/>
                  </a:cubicBezTo>
                  <a:cubicBezTo>
                    <a:pt x="182" y="28"/>
                    <a:pt x="324" y="11"/>
                    <a:pt x="395" y="0"/>
                  </a:cubicBezTo>
                  <a:cubicBezTo>
                    <a:pt x="423" y="2"/>
                    <a:pt x="451" y="3"/>
                    <a:pt x="479" y="6"/>
                  </a:cubicBezTo>
                  <a:cubicBezTo>
                    <a:pt x="532" y="12"/>
                    <a:pt x="599" y="56"/>
                    <a:pt x="658" y="70"/>
                  </a:cubicBezTo>
                  <a:cubicBezTo>
                    <a:pt x="689" y="122"/>
                    <a:pt x="727" y="163"/>
                    <a:pt x="754" y="218"/>
                  </a:cubicBezTo>
                  <a:cubicBezTo>
                    <a:pt x="787" y="285"/>
                    <a:pt x="790" y="361"/>
                    <a:pt x="818" y="429"/>
                  </a:cubicBezTo>
                  <a:cubicBezTo>
                    <a:pt x="832" y="531"/>
                    <a:pt x="825" y="693"/>
                    <a:pt x="760" y="787"/>
                  </a:cubicBezTo>
                  <a:cubicBezTo>
                    <a:pt x="752" y="814"/>
                    <a:pt x="739" y="824"/>
                    <a:pt x="722" y="845"/>
                  </a:cubicBezTo>
                  <a:cubicBezTo>
                    <a:pt x="685" y="890"/>
                    <a:pt x="671" y="917"/>
                    <a:pt x="613" y="928"/>
                  </a:cubicBezTo>
                  <a:cubicBezTo>
                    <a:pt x="577" y="952"/>
                    <a:pt x="571" y="964"/>
                    <a:pt x="530" y="954"/>
                  </a:cubicBezTo>
                  <a:close/>
                </a:path>
              </a:pathLst>
            </a:custGeom>
            <a:solidFill>
              <a:srgbClr val="FFFF00"/>
            </a:solidFill>
            <a:ln w="12700">
              <a:solidFill>
                <a:schemeClr val="tx1"/>
              </a:solidFill>
              <a:round/>
              <a:headEnd/>
              <a:tailEnd/>
            </a:ln>
          </p:spPr>
          <p:txBody>
            <a:bodyPr/>
            <a:lstStyle/>
            <a:p>
              <a:pPr eaLnBrk="0" hangingPunct="0"/>
              <a:endParaRPr lang="zh-TW" altLang="en-US"/>
            </a:p>
          </p:txBody>
        </p:sp>
        <p:graphicFrame>
          <p:nvGraphicFramePr>
            <p:cNvPr id="43" name="Object 7"/>
            <p:cNvGraphicFramePr>
              <a:graphicFrameLocks noChangeAspect="1"/>
            </p:cNvGraphicFramePr>
            <p:nvPr>
              <p:extLst>
                <p:ext uri="{D42A27DB-BD31-4B8C-83A1-F6EECF244321}">
                  <p14:modId xmlns:p14="http://schemas.microsoft.com/office/powerpoint/2010/main" val="382027912"/>
                </p:ext>
              </p:extLst>
            </p:nvPr>
          </p:nvGraphicFramePr>
          <p:xfrm>
            <a:off x="4697" y="1496"/>
            <a:ext cx="328" cy="284"/>
          </p:xfrm>
          <a:graphic>
            <a:graphicData uri="http://schemas.openxmlformats.org/presentationml/2006/ole">
              <mc:AlternateContent xmlns:mc="http://schemas.openxmlformats.org/markup-compatibility/2006">
                <mc:Choice xmlns:v="urn:schemas-microsoft-com:vml" Requires="v">
                  <p:oleObj spid="_x0000_s1094225" name="方程式" r:id="rId26" imgW="164880" imgH="164880" progId="Equation.3">
                    <p:embed/>
                  </p:oleObj>
                </mc:Choice>
                <mc:Fallback>
                  <p:oleObj name="方程式" r:id="rId26" imgW="164880" imgH="16488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t="-2184" r="-10918" b="-2184"/>
                        <a:stretch>
                          <a:fillRect/>
                        </a:stretch>
                      </p:blipFill>
                      <p:spPr bwMode="auto">
                        <a:xfrm>
                          <a:off x="4697" y="1496"/>
                          <a:ext cx="328" cy="284"/>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pSp>
      <p:grpSp>
        <p:nvGrpSpPr>
          <p:cNvPr id="44" name="Group 17"/>
          <p:cNvGrpSpPr>
            <a:grpSpLocks/>
          </p:cNvGrpSpPr>
          <p:nvPr/>
        </p:nvGrpSpPr>
        <p:grpSpPr bwMode="auto">
          <a:xfrm>
            <a:off x="4291521" y="1877195"/>
            <a:ext cx="556105" cy="449263"/>
            <a:chOff x="3932" y="1412"/>
            <a:chExt cx="401" cy="283"/>
          </a:xfrm>
        </p:grpSpPr>
        <p:graphicFrame>
          <p:nvGraphicFramePr>
            <p:cNvPr id="45" name="Object 18"/>
            <p:cNvGraphicFramePr>
              <a:graphicFrameLocks noChangeAspect="1"/>
            </p:cNvGraphicFramePr>
            <p:nvPr>
              <p:extLst>
                <p:ext uri="{D42A27DB-BD31-4B8C-83A1-F6EECF244321}">
                  <p14:modId xmlns:p14="http://schemas.microsoft.com/office/powerpoint/2010/main" val="1299254889"/>
                </p:ext>
              </p:extLst>
            </p:nvPr>
          </p:nvGraphicFramePr>
          <p:xfrm>
            <a:off x="3932" y="1412"/>
            <a:ext cx="297" cy="201"/>
          </p:xfrm>
          <a:graphic>
            <a:graphicData uri="http://schemas.openxmlformats.org/presentationml/2006/ole">
              <mc:AlternateContent xmlns:mc="http://schemas.openxmlformats.org/markup-compatibility/2006">
                <mc:Choice xmlns:v="urn:schemas-microsoft-com:vml" Requires="v">
                  <p:oleObj spid="_x0000_s1094226" name="Equation" r:id="rId28" imgW="228600" imgH="177480" progId="Equation.3">
                    <p:embed/>
                  </p:oleObj>
                </mc:Choice>
                <mc:Fallback>
                  <p:oleObj name="Equation" r:id="rId28" imgW="228600" imgH="177480"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t="-3149" r="-9860" b="-3149"/>
                        <a:stretch>
                          <a:fillRect/>
                        </a:stretch>
                      </p:blipFill>
                      <p:spPr bwMode="auto">
                        <a:xfrm>
                          <a:off x="3932" y="1412"/>
                          <a:ext cx="297" cy="201"/>
                        </a:xfrm>
                        <a:prstGeom prst="rect">
                          <a:avLst/>
                        </a:prstGeom>
                        <a:noFill/>
                      </p:spPr>
                    </p:pic>
                  </p:oleObj>
                </mc:Fallback>
              </mc:AlternateContent>
            </a:graphicData>
          </a:graphic>
        </p:graphicFrame>
        <p:cxnSp>
          <p:nvCxnSpPr>
            <p:cNvPr id="46" name="AutoShape 19"/>
            <p:cNvCxnSpPr>
              <a:cxnSpLocks noChangeShapeType="1"/>
            </p:cNvCxnSpPr>
            <p:nvPr/>
          </p:nvCxnSpPr>
          <p:spPr bwMode="auto">
            <a:xfrm>
              <a:off x="4177" y="1536"/>
              <a:ext cx="156" cy="159"/>
            </a:xfrm>
            <a:prstGeom prst="curvedConnector3">
              <a:avLst>
                <a:gd name="adj1" fmla="val 50000"/>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grpSp>
      <p:sp>
        <p:nvSpPr>
          <p:cNvPr id="47" name="文字方塊 46"/>
          <p:cNvSpPr txBox="1">
            <a:spLocks noChangeArrowheads="1"/>
          </p:cNvSpPr>
          <p:nvPr/>
        </p:nvSpPr>
        <p:spPr bwMode="auto">
          <a:xfrm>
            <a:off x="17876" y="5515986"/>
            <a:ext cx="2916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1800" dirty="0">
                <a:solidFill>
                  <a:srgbClr val="0000CC"/>
                </a:solidFill>
              </a:rPr>
              <a:t>by using Green’s 2nd identity</a:t>
            </a:r>
            <a:endParaRPr lang="zh-TW" altLang="en-US" sz="1800" dirty="0">
              <a:solidFill>
                <a:srgbClr val="0000CC"/>
              </a:solidFill>
            </a:endParaRPr>
          </a:p>
        </p:txBody>
      </p:sp>
      <p:sp>
        <p:nvSpPr>
          <p:cNvPr id="50" name="矩形 49"/>
          <p:cNvSpPr/>
          <p:nvPr/>
        </p:nvSpPr>
        <p:spPr>
          <a:xfrm>
            <a:off x="3369645" y="1727044"/>
            <a:ext cx="684803" cy="364587"/>
          </a:xfrm>
          <a:prstGeom prst="rect">
            <a:avLst/>
          </a:prstGeom>
        </p:spPr>
        <p:txBody>
          <a:bodyPr wrap="none">
            <a:spAutoFit/>
          </a:bodyPr>
          <a:lstStyle/>
          <a:p>
            <a:pPr eaLnBrk="1" hangingPunct="1">
              <a:lnSpc>
                <a:spcPct val="105000"/>
              </a:lnSpc>
              <a:spcBef>
                <a:spcPct val="10000"/>
              </a:spcBef>
            </a:pPr>
            <a:r>
              <a:rPr lang="en-US" altLang="zh-TW" sz="1800" dirty="0">
                <a:solidFill>
                  <a:srgbClr val="C00000"/>
                </a:solidFill>
                <a:latin typeface="+mj-lt"/>
              </a:rPr>
              <a:t>---(1)</a:t>
            </a:r>
          </a:p>
        </p:txBody>
      </p:sp>
      <p:sp>
        <p:nvSpPr>
          <p:cNvPr id="51" name="矩形 50"/>
          <p:cNvSpPr/>
          <p:nvPr/>
        </p:nvSpPr>
        <p:spPr>
          <a:xfrm>
            <a:off x="4003914" y="3086185"/>
            <a:ext cx="684803" cy="364587"/>
          </a:xfrm>
          <a:prstGeom prst="rect">
            <a:avLst/>
          </a:prstGeom>
        </p:spPr>
        <p:txBody>
          <a:bodyPr wrap="none">
            <a:spAutoFit/>
          </a:bodyPr>
          <a:lstStyle/>
          <a:p>
            <a:pPr eaLnBrk="1" hangingPunct="1">
              <a:lnSpc>
                <a:spcPct val="105000"/>
              </a:lnSpc>
              <a:spcBef>
                <a:spcPct val="10000"/>
              </a:spcBef>
            </a:pPr>
            <a:r>
              <a:rPr lang="en-US" altLang="zh-TW" sz="1800" dirty="0">
                <a:solidFill>
                  <a:srgbClr val="C00000"/>
                </a:solidFill>
                <a:latin typeface="+mj-lt"/>
              </a:rPr>
              <a:t>---(2)</a:t>
            </a:r>
          </a:p>
        </p:txBody>
      </p:sp>
      <p:sp>
        <p:nvSpPr>
          <p:cNvPr id="52" name="Text Box 5"/>
          <p:cNvSpPr txBox="1">
            <a:spLocks noChangeArrowheads="1"/>
          </p:cNvSpPr>
          <p:nvPr/>
        </p:nvSpPr>
        <p:spPr bwMode="auto">
          <a:xfrm>
            <a:off x="9551231" y="2287842"/>
            <a:ext cx="21162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t>(self-</a:t>
            </a:r>
            <a:r>
              <a:rPr lang="en-US" altLang="zh-TW" sz="2000" dirty="0" err="1"/>
              <a:t>adjoint</a:t>
            </a:r>
            <a:r>
              <a:rPr lang="en-US" altLang="zh-TW" sz="2000" dirty="0"/>
              <a:t> prob.)</a:t>
            </a:r>
          </a:p>
        </p:txBody>
      </p:sp>
      <p:sp>
        <p:nvSpPr>
          <p:cNvPr id="8" name="文字方塊 7"/>
          <p:cNvSpPr txBox="1"/>
          <p:nvPr/>
        </p:nvSpPr>
        <p:spPr>
          <a:xfrm>
            <a:off x="263352" y="688344"/>
            <a:ext cx="5688000" cy="615553"/>
          </a:xfrm>
          <a:prstGeom prst="rect">
            <a:avLst/>
          </a:prstGeom>
          <a:noFill/>
        </p:spPr>
        <p:txBody>
          <a:bodyPr wrap="square" tIns="0" bIns="0" rtlCol="0">
            <a:spAutoFit/>
          </a:bodyPr>
          <a:lstStyle/>
          <a:p>
            <a:r>
              <a:rPr lang="en-US" altLang="zh-TW" sz="2000" dirty="0">
                <a:solidFill>
                  <a:srgbClr val="0000CC"/>
                </a:solidFill>
              </a:rPr>
              <a:t>Once having Green’s function, still need to express </a:t>
            </a:r>
            <a:r>
              <a:rPr lang="en-US" altLang="zh-TW" sz="2000" i="1" dirty="0">
                <a:solidFill>
                  <a:srgbClr val="0000CC"/>
                </a:solidFill>
              </a:rPr>
              <a:t>u</a:t>
            </a:r>
            <a:r>
              <a:rPr lang="en-US" altLang="zh-TW" sz="2000" dirty="0">
                <a:solidFill>
                  <a:srgbClr val="0000CC"/>
                </a:solidFill>
              </a:rPr>
              <a:t> in terms of </a:t>
            </a:r>
            <a:r>
              <a:rPr lang="en-US" altLang="zh-TW" sz="2000" i="1" dirty="0">
                <a:solidFill>
                  <a:srgbClr val="0000CC"/>
                </a:solidFill>
              </a:rPr>
              <a:t>G</a:t>
            </a:r>
            <a:endParaRPr lang="zh-TW" altLang="en-US" sz="2000" i="1" dirty="0">
              <a:solidFill>
                <a:srgbClr val="0000CC"/>
              </a:solidFill>
            </a:endParaRPr>
          </a:p>
        </p:txBody>
      </p:sp>
      <p:sp>
        <p:nvSpPr>
          <p:cNvPr id="9" name="動作按鈕: 上一項 8">
            <a:hlinkClick r:id="rId30" action="ppaction://hlinkpres?slideindex=23&amp;slidetitle=5.2  Problems with homogeneous BC" highlightClick="1"/>
          </p:cNvPr>
          <p:cNvSpPr>
            <a:spLocks noChangeAspect="1"/>
          </p:cNvSpPr>
          <p:nvPr/>
        </p:nvSpPr>
        <p:spPr bwMode="auto">
          <a:xfrm>
            <a:off x="4933524" y="3282799"/>
            <a:ext cx="180000" cy="180000"/>
          </a:xfrm>
          <a:prstGeom prst="actionButtonBackPrevious">
            <a:avLst/>
          </a:prstGeom>
          <a:solidFill>
            <a:srgbClr val="CCFFFF"/>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cxnSp>
        <p:nvCxnSpPr>
          <p:cNvPr id="15" name="直線接點 14">
            <a:extLst>
              <a:ext uri="{FF2B5EF4-FFF2-40B4-BE49-F238E27FC236}">
                <a16:creationId xmlns:a16="http://schemas.microsoft.com/office/drawing/2014/main" id="{3C559C65-75B8-407F-9001-70D4C06F198E}"/>
              </a:ext>
            </a:extLst>
          </p:cNvPr>
          <p:cNvCxnSpPr/>
          <p:nvPr/>
        </p:nvCxnSpPr>
        <p:spPr bwMode="auto">
          <a:xfrm>
            <a:off x="677038" y="3932168"/>
            <a:ext cx="722906" cy="0"/>
          </a:xfrm>
          <a:prstGeom prst="line">
            <a:avLst/>
          </a:prstGeom>
          <a:solidFill>
            <a:schemeClr val="accent1"/>
          </a:solidFill>
          <a:ln w="28575" cap="flat" cmpd="sng" algn="ctr">
            <a:solidFill>
              <a:srgbClr val="C00000"/>
            </a:solidFill>
            <a:prstDash val="sysDot"/>
            <a:round/>
            <a:headEnd type="none" w="med" len="med"/>
            <a:tailEnd type="none" w="med" len="med"/>
          </a:ln>
          <a:effectLst/>
        </p:spPr>
      </p:cxnSp>
      <p:cxnSp>
        <p:nvCxnSpPr>
          <p:cNvPr id="56" name="直線接點 55">
            <a:extLst>
              <a:ext uri="{FF2B5EF4-FFF2-40B4-BE49-F238E27FC236}">
                <a16:creationId xmlns:a16="http://schemas.microsoft.com/office/drawing/2014/main" id="{8381A07B-21CE-466F-B794-62FB5B53C5E8}"/>
              </a:ext>
            </a:extLst>
          </p:cNvPr>
          <p:cNvCxnSpPr/>
          <p:nvPr/>
        </p:nvCxnSpPr>
        <p:spPr bwMode="auto">
          <a:xfrm>
            <a:off x="805349" y="2576627"/>
            <a:ext cx="874717" cy="0"/>
          </a:xfrm>
          <a:prstGeom prst="line">
            <a:avLst/>
          </a:prstGeom>
          <a:solidFill>
            <a:schemeClr val="accent1"/>
          </a:solidFill>
          <a:ln w="28575" cap="flat" cmpd="sng" algn="ctr">
            <a:solidFill>
              <a:srgbClr val="0000CC"/>
            </a:solidFill>
            <a:prstDash val="solid"/>
            <a:round/>
            <a:headEnd type="none" w="med" len="med"/>
            <a:tailEnd type="none" w="med" len="med"/>
          </a:ln>
          <a:effectLst/>
        </p:spPr>
      </p:cxnSp>
    </p:spTree>
    <p:extLst>
      <p:ext uri="{BB962C8B-B14F-4D97-AF65-F5344CB8AC3E}">
        <p14:creationId xmlns:p14="http://schemas.microsoft.com/office/powerpoint/2010/main" val="268768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wipe(left)">
                                      <p:cBhvr>
                                        <p:cTn id="12" dur="500"/>
                                        <p:tgtEl>
                                          <p:spTgt spid="205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13027"/>
                                        </p:tgtEl>
                                        <p:attrNameLst>
                                          <p:attrName>style.visibility</p:attrName>
                                        </p:attrNameLst>
                                      </p:cBhvr>
                                      <p:to>
                                        <p:strVal val="visible"/>
                                      </p:to>
                                    </p:set>
                                    <p:animEffect transition="in" filter="wipe(left)">
                                      <p:cBhvr>
                                        <p:cTn id="16" dur="500"/>
                                        <p:tgtEl>
                                          <p:spTgt spid="5130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500"/>
                                        <p:tgtEl>
                                          <p:spTgt spid="41"/>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left)">
                                      <p:cBhvr>
                                        <p:cTn id="29" dur="500"/>
                                        <p:tgtEl>
                                          <p:spTgt spid="4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13046"/>
                                        </p:tgtEl>
                                        <p:attrNameLst>
                                          <p:attrName>style.visibility</p:attrName>
                                        </p:attrNameLst>
                                      </p:cBhvr>
                                      <p:to>
                                        <p:strVal val="visible"/>
                                      </p:to>
                                    </p:set>
                                    <p:animEffect transition="in" filter="wipe(left)">
                                      <p:cBhvr>
                                        <p:cTn id="34" dur="500"/>
                                        <p:tgtEl>
                                          <p:spTgt spid="513046"/>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513026"/>
                                        </p:tgtEl>
                                        <p:attrNameLst>
                                          <p:attrName>style.visibility</p:attrName>
                                        </p:attrNameLst>
                                      </p:cBhvr>
                                      <p:to>
                                        <p:strVal val="visible"/>
                                      </p:to>
                                    </p:set>
                                    <p:animEffect transition="in" filter="wipe(left)">
                                      <p:cBhvr>
                                        <p:cTn id="38" dur="500"/>
                                        <p:tgtEl>
                                          <p:spTgt spid="513026"/>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left)">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wipe(left)">
                                      <p:cBhvr>
                                        <p:cTn id="47" dur="500"/>
                                        <p:tgtEl>
                                          <p:spTgt spid="60"/>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wipe(left)">
                                      <p:cBhvr>
                                        <p:cTn id="51" dur="5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wipe(left)">
                                      <p:cBhvr>
                                        <p:cTn id="56" dur="500"/>
                                        <p:tgtEl>
                                          <p:spTgt spid="58"/>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wipe(left)">
                                      <p:cBhvr>
                                        <p:cTn id="60" dur="500"/>
                                        <p:tgtEl>
                                          <p:spTgt spid="57"/>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left)">
                                      <p:cBhvr>
                                        <p:cTn id="64" dur="500"/>
                                        <p:tgtEl>
                                          <p:spTgt spid="25"/>
                                        </p:tgtEl>
                                      </p:cBhvr>
                                    </p:animEffect>
                                  </p:childTnLst>
                                </p:cTn>
                              </p:par>
                            </p:childTnLst>
                          </p:cTn>
                        </p:par>
                        <p:par>
                          <p:cTn id="65" fill="hold">
                            <p:stCondLst>
                              <p:cond delay="1500"/>
                            </p:stCondLst>
                            <p:childTnLst>
                              <p:par>
                                <p:cTn id="66" presetID="22" presetClass="entr" presetSubtype="2"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ipe(right)">
                                      <p:cBhvr>
                                        <p:cTn id="68" dur="5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left)">
                                      <p:cBhvr>
                                        <p:cTn id="73" dur="500"/>
                                        <p:tgtEl>
                                          <p:spTgt spid="4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left)">
                                      <p:cBhvr>
                                        <p:cTn id="78" dur="500"/>
                                        <p:tgtEl>
                                          <p:spTgt spid="33"/>
                                        </p:tgtEl>
                                      </p:cBhvr>
                                    </p:animEffect>
                                  </p:childTnLst>
                                </p:cTn>
                              </p:par>
                            </p:childTnLst>
                          </p:cTn>
                        </p:par>
                        <p:par>
                          <p:cTn id="79" fill="hold">
                            <p:stCondLst>
                              <p:cond delay="500"/>
                            </p:stCondLst>
                            <p:childTnLst>
                              <p:par>
                                <p:cTn id="80" presetID="22" presetClass="entr" presetSubtype="8" fill="hold" nodeType="after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wipe(left)">
                                      <p:cBhvr>
                                        <p:cTn id="82" dur="500"/>
                                        <p:tgtEl>
                                          <p:spTgt spid="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wipe(left)">
                                      <p:cBhvr>
                                        <p:cTn id="87" dur="500"/>
                                        <p:tgtEl>
                                          <p:spTgt spid="47"/>
                                        </p:tgtEl>
                                      </p:cBhvr>
                                    </p:animEffect>
                                  </p:childTnLst>
                                </p:cTn>
                              </p:par>
                            </p:childTnLst>
                          </p:cTn>
                        </p:par>
                        <p:par>
                          <p:cTn id="88" fill="hold">
                            <p:stCondLst>
                              <p:cond delay="500"/>
                            </p:stCondLst>
                            <p:childTnLst>
                              <p:par>
                                <p:cTn id="89" presetID="22" presetClass="entr" presetSubtype="8"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left)">
                                      <p:cBhvr>
                                        <p:cTn id="91" dur="500"/>
                                        <p:tgtEl>
                                          <p:spTgt spid="13"/>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nodeType="click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up)">
                                      <p:cBhvr>
                                        <p:cTn id="96" dur="500"/>
                                        <p:tgtEl>
                                          <p:spTgt spid="24"/>
                                        </p:tgtEl>
                                      </p:cBhvr>
                                    </p:animEffect>
                                  </p:childTnLst>
                                </p:cTn>
                              </p:par>
                            </p:childTnLst>
                          </p:cTn>
                        </p:par>
                        <p:par>
                          <p:cTn id="97" fill="hold">
                            <p:stCondLst>
                              <p:cond delay="500"/>
                            </p:stCondLst>
                            <p:childTnLst>
                              <p:par>
                                <p:cTn id="98" presetID="22" presetClass="entr" presetSubtype="8" fill="hold" nodeType="afterEffect">
                                  <p:stCondLst>
                                    <p:cond delay="0"/>
                                  </p:stCondLst>
                                  <p:childTnLst>
                                    <p:set>
                                      <p:cBhvr>
                                        <p:cTn id="99" dur="1" fill="hold">
                                          <p:stCondLst>
                                            <p:cond delay="0"/>
                                          </p:stCondLst>
                                        </p:cTn>
                                        <p:tgtEl>
                                          <p:spTgt spid="11"/>
                                        </p:tgtEl>
                                        <p:attrNameLst>
                                          <p:attrName>style.visibility</p:attrName>
                                        </p:attrNameLst>
                                      </p:cBhvr>
                                      <p:to>
                                        <p:strVal val="visible"/>
                                      </p:to>
                                    </p:set>
                                    <p:animEffect transition="in" filter="wipe(left)">
                                      <p:cBhvr>
                                        <p:cTn id="100" dur="500"/>
                                        <p:tgtEl>
                                          <p:spTgt spid="11"/>
                                        </p:tgtEl>
                                      </p:cBhvr>
                                    </p:animEffect>
                                  </p:childTnLst>
                                </p:cTn>
                              </p:par>
                            </p:childTnLst>
                          </p:cTn>
                        </p:par>
                        <p:par>
                          <p:cTn id="101" fill="hold">
                            <p:stCondLst>
                              <p:cond delay="1000"/>
                            </p:stCondLst>
                            <p:childTnLst>
                              <p:par>
                                <p:cTn id="102" presetID="22" presetClass="entr" presetSubtype="8"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Effect transition="in" filter="wipe(left)">
                                      <p:cBhvr>
                                        <p:cTn id="104" dur="500"/>
                                        <p:tgtEl>
                                          <p:spTgt spid="10"/>
                                        </p:tgtEl>
                                      </p:cBhvr>
                                    </p:animEffect>
                                  </p:childTnLst>
                                </p:cTn>
                              </p:par>
                            </p:childTnLst>
                          </p:cTn>
                        </p:par>
                        <p:par>
                          <p:cTn id="105" fill="hold">
                            <p:stCondLst>
                              <p:cond delay="1500"/>
                            </p:stCondLst>
                            <p:childTnLst>
                              <p:par>
                                <p:cTn id="106" presetID="22" presetClass="entr" presetSubtype="8" fill="hold" nodeType="afterEffect">
                                  <p:stCondLst>
                                    <p:cond delay="0"/>
                                  </p:stCondLst>
                                  <p:childTnLst>
                                    <p:set>
                                      <p:cBhvr>
                                        <p:cTn id="107" dur="1" fill="hold">
                                          <p:stCondLst>
                                            <p:cond delay="0"/>
                                          </p:stCondLst>
                                        </p:cTn>
                                        <p:tgtEl>
                                          <p:spTgt spid="7"/>
                                        </p:tgtEl>
                                        <p:attrNameLst>
                                          <p:attrName>style.visibility</p:attrName>
                                        </p:attrNameLst>
                                      </p:cBhvr>
                                      <p:to>
                                        <p:strVal val="visible"/>
                                      </p:to>
                                    </p:set>
                                    <p:animEffect transition="in" filter="wipe(left)">
                                      <p:cBhvr>
                                        <p:cTn id="108" dur="500"/>
                                        <p:tgtEl>
                                          <p:spTgt spid="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6"/>
                                        </p:tgtEl>
                                        <p:attrNameLst>
                                          <p:attrName>style.visibility</p:attrName>
                                        </p:attrNameLst>
                                      </p:cBhvr>
                                      <p:to>
                                        <p:strVal val="visible"/>
                                      </p:to>
                                    </p:set>
                                    <p:animEffect transition="in" filter="wipe(left)">
                                      <p:cBhvr>
                                        <p:cTn id="113" dur="500"/>
                                        <p:tgtEl>
                                          <p:spTgt spid="6"/>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30"/>
                                        </p:tgtEl>
                                        <p:attrNameLst>
                                          <p:attrName>style.visibility</p:attrName>
                                        </p:attrNameLst>
                                      </p:cBhvr>
                                      <p:to>
                                        <p:strVal val="visible"/>
                                      </p:to>
                                    </p:set>
                                    <p:animEffect transition="in" filter="wipe(left)">
                                      <p:cBhvr>
                                        <p:cTn id="118" dur="500"/>
                                        <p:tgtEl>
                                          <p:spTgt spid="30"/>
                                        </p:tgtEl>
                                      </p:cBhvr>
                                    </p:animEffect>
                                  </p:childTnLst>
                                </p:cTn>
                              </p:par>
                            </p:childTnLst>
                          </p:cTn>
                        </p:par>
                        <p:par>
                          <p:cTn id="119" fill="hold">
                            <p:stCondLst>
                              <p:cond delay="500"/>
                            </p:stCondLst>
                            <p:childTnLst>
                              <p:par>
                                <p:cTn id="120" presetID="22" presetClass="entr" presetSubtype="8" fill="hold" nodeType="afterEffect">
                                  <p:stCondLst>
                                    <p:cond delay="0"/>
                                  </p:stCondLst>
                                  <p:childTnLst>
                                    <p:set>
                                      <p:cBhvr>
                                        <p:cTn id="121" dur="1" fill="hold">
                                          <p:stCondLst>
                                            <p:cond delay="0"/>
                                          </p:stCondLst>
                                        </p:cTn>
                                        <p:tgtEl>
                                          <p:spTgt spid="513032"/>
                                        </p:tgtEl>
                                        <p:attrNameLst>
                                          <p:attrName>style.visibility</p:attrName>
                                        </p:attrNameLst>
                                      </p:cBhvr>
                                      <p:to>
                                        <p:strVal val="visible"/>
                                      </p:to>
                                    </p:set>
                                    <p:animEffect transition="in" filter="wipe(left)">
                                      <p:cBhvr>
                                        <p:cTn id="122" dur="500"/>
                                        <p:tgtEl>
                                          <p:spTgt spid="513032"/>
                                        </p:tgtEl>
                                      </p:cBhvr>
                                    </p:animEffect>
                                  </p:childTnLst>
                                </p:cTn>
                              </p:par>
                            </p:childTnLst>
                          </p:cTn>
                        </p:par>
                        <p:par>
                          <p:cTn id="123" fill="hold">
                            <p:stCondLst>
                              <p:cond delay="1000"/>
                            </p:stCondLst>
                            <p:childTnLst>
                              <p:par>
                                <p:cTn id="124" presetID="22" presetClass="entr" presetSubtype="8" fill="hold" nodeType="afterEffect">
                                  <p:stCondLst>
                                    <p:cond delay="0"/>
                                  </p:stCondLst>
                                  <p:childTnLst>
                                    <p:set>
                                      <p:cBhvr>
                                        <p:cTn id="125" dur="1" fill="hold">
                                          <p:stCondLst>
                                            <p:cond delay="0"/>
                                          </p:stCondLst>
                                        </p:cTn>
                                        <p:tgtEl>
                                          <p:spTgt spid="55"/>
                                        </p:tgtEl>
                                        <p:attrNameLst>
                                          <p:attrName>style.visibility</p:attrName>
                                        </p:attrNameLst>
                                      </p:cBhvr>
                                      <p:to>
                                        <p:strVal val="visible"/>
                                      </p:to>
                                    </p:set>
                                    <p:animEffect transition="in" filter="wipe(left)">
                                      <p:cBhvr>
                                        <p:cTn id="126" dur="500"/>
                                        <p:tgtEl>
                                          <p:spTgt spid="55"/>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513051"/>
                                        </p:tgtEl>
                                        <p:attrNameLst>
                                          <p:attrName>style.visibility</p:attrName>
                                        </p:attrNameLst>
                                      </p:cBhvr>
                                      <p:to>
                                        <p:strVal val="visible"/>
                                      </p:to>
                                    </p:set>
                                    <p:animEffect transition="in" filter="wipe(left)">
                                      <p:cBhvr>
                                        <p:cTn id="131" dur="350"/>
                                        <p:tgtEl>
                                          <p:spTgt spid="513051"/>
                                        </p:tgtEl>
                                      </p:cBhvr>
                                    </p:animEffect>
                                  </p:childTnLst>
                                </p:cTn>
                              </p:par>
                            </p:childTnLst>
                          </p:cTn>
                        </p:par>
                        <p:par>
                          <p:cTn id="132" fill="hold">
                            <p:stCondLst>
                              <p:cond delay="350"/>
                            </p:stCondLst>
                            <p:childTnLst>
                              <p:par>
                                <p:cTn id="133" presetID="22" presetClass="entr" presetSubtype="8" fill="hold" grpId="0" nodeType="afterEffect">
                                  <p:stCondLst>
                                    <p:cond delay="0"/>
                                  </p:stCondLst>
                                  <p:childTnLst>
                                    <p:set>
                                      <p:cBhvr>
                                        <p:cTn id="134" dur="1" fill="hold">
                                          <p:stCondLst>
                                            <p:cond delay="0"/>
                                          </p:stCondLst>
                                        </p:cTn>
                                        <p:tgtEl>
                                          <p:spTgt spid="513052"/>
                                        </p:tgtEl>
                                        <p:attrNameLst>
                                          <p:attrName>style.visibility</p:attrName>
                                        </p:attrNameLst>
                                      </p:cBhvr>
                                      <p:to>
                                        <p:strVal val="visible"/>
                                      </p:to>
                                    </p:set>
                                    <p:animEffect transition="in" filter="wipe(left)">
                                      <p:cBhvr>
                                        <p:cTn id="135" dur="350"/>
                                        <p:tgtEl>
                                          <p:spTgt spid="513052"/>
                                        </p:tgtEl>
                                      </p:cBhvr>
                                    </p:animEffect>
                                  </p:childTnLst>
                                </p:cTn>
                              </p:par>
                            </p:childTnLst>
                          </p:cTn>
                        </p:par>
                        <p:par>
                          <p:cTn id="136" fill="hold">
                            <p:stCondLst>
                              <p:cond delay="700"/>
                            </p:stCondLst>
                            <p:childTnLst>
                              <p:par>
                                <p:cTn id="137" presetID="22" presetClass="entr" presetSubtype="8" fill="hold" grpId="0" nodeType="afterEffect">
                                  <p:stCondLst>
                                    <p:cond delay="0"/>
                                  </p:stCondLst>
                                  <p:childTnLst>
                                    <p:set>
                                      <p:cBhvr>
                                        <p:cTn id="138" dur="1" fill="hold">
                                          <p:stCondLst>
                                            <p:cond delay="0"/>
                                          </p:stCondLst>
                                        </p:cTn>
                                        <p:tgtEl>
                                          <p:spTgt spid="513053"/>
                                        </p:tgtEl>
                                        <p:attrNameLst>
                                          <p:attrName>style.visibility</p:attrName>
                                        </p:attrNameLst>
                                      </p:cBhvr>
                                      <p:to>
                                        <p:strVal val="visible"/>
                                      </p:to>
                                    </p:set>
                                    <p:animEffect transition="in" filter="wipe(left)">
                                      <p:cBhvr>
                                        <p:cTn id="139" dur="350"/>
                                        <p:tgtEl>
                                          <p:spTgt spid="513053"/>
                                        </p:tgtEl>
                                      </p:cBhvr>
                                    </p:animEffect>
                                  </p:childTnLst>
                                </p:cTn>
                              </p:par>
                            </p:childTnLst>
                          </p:cTn>
                        </p:par>
                        <p:par>
                          <p:cTn id="140" fill="hold">
                            <p:stCondLst>
                              <p:cond delay="1050"/>
                            </p:stCondLst>
                            <p:childTnLst>
                              <p:par>
                                <p:cTn id="141" presetID="22" presetClass="entr" presetSubtype="8" fill="hold" grpId="0" nodeType="afterEffect">
                                  <p:stCondLst>
                                    <p:cond delay="0"/>
                                  </p:stCondLst>
                                  <p:childTnLst>
                                    <p:set>
                                      <p:cBhvr>
                                        <p:cTn id="142" dur="1" fill="hold">
                                          <p:stCondLst>
                                            <p:cond delay="0"/>
                                          </p:stCondLst>
                                        </p:cTn>
                                        <p:tgtEl>
                                          <p:spTgt spid="513054"/>
                                        </p:tgtEl>
                                        <p:attrNameLst>
                                          <p:attrName>style.visibility</p:attrName>
                                        </p:attrNameLst>
                                      </p:cBhvr>
                                      <p:to>
                                        <p:strVal val="visible"/>
                                      </p:to>
                                    </p:set>
                                    <p:animEffect transition="in" filter="wipe(left)">
                                      <p:cBhvr>
                                        <p:cTn id="143" dur="350"/>
                                        <p:tgtEl>
                                          <p:spTgt spid="513054"/>
                                        </p:tgtEl>
                                      </p:cBhvr>
                                    </p:animEffect>
                                  </p:childTnLst>
                                </p:cTn>
                              </p:par>
                            </p:childTnLst>
                          </p:cTn>
                        </p:par>
                      </p:childTnLst>
                    </p:cTn>
                  </p:par>
                  <p:par>
                    <p:cTn id="144" fill="hold">
                      <p:stCondLst>
                        <p:cond delay="indefinite"/>
                      </p:stCondLst>
                      <p:childTnLst>
                        <p:par>
                          <p:cTn id="145" fill="hold">
                            <p:stCondLst>
                              <p:cond delay="0"/>
                            </p:stCondLst>
                            <p:childTnLst>
                              <p:par>
                                <p:cTn id="146" presetID="2" presetClass="entr" presetSubtype="3" fill="hold" nodeType="clickEffect">
                                  <p:stCondLst>
                                    <p:cond delay="0"/>
                                  </p:stCondLst>
                                  <p:childTnLst>
                                    <p:set>
                                      <p:cBhvr>
                                        <p:cTn id="147" dur="1" fill="hold">
                                          <p:stCondLst>
                                            <p:cond delay="0"/>
                                          </p:stCondLst>
                                        </p:cTn>
                                        <p:tgtEl>
                                          <p:spTgt spid="56"/>
                                        </p:tgtEl>
                                        <p:attrNameLst>
                                          <p:attrName>style.visibility</p:attrName>
                                        </p:attrNameLst>
                                      </p:cBhvr>
                                      <p:to>
                                        <p:strVal val="visible"/>
                                      </p:to>
                                    </p:set>
                                    <p:anim calcmode="lin" valueType="num">
                                      <p:cBhvr additive="base">
                                        <p:cTn id="148" dur="500" fill="hold"/>
                                        <p:tgtEl>
                                          <p:spTgt spid="56"/>
                                        </p:tgtEl>
                                        <p:attrNameLst>
                                          <p:attrName>ppt_x</p:attrName>
                                        </p:attrNameLst>
                                      </p:cBhvr>
                                      <p:tavLst>
                                        <p:tav tm="0">
                                          <p:val>
                                            <p:strVal val="1+#ppt_w/2"/>
                                          </p:val>
                                        </p:tav>
                                        <p:tav tm="100000">
                                          <p:val>
                                            <p:strVal val="#ppt_x"/>
                                          </p:val>
                                        </p:tav>
                                      </p:tavLst>
                                    </p:anim>
                                    <p:anim calcmode="lin" valueType="num">
                                      <p:cBhvr additive="base">
                                        <p:cTn id="149" dur="500" fill="hold"/>
                                        <p:tgtEl>
                                          <p:spTgt spid="56"/>
                                        </p:tgtEl>
                                        <p:attrNameLst>
                                          <p:attrName>ppt_y</p:attrName>
                                        </p:attrNameLst>
                                      </p:cBhvr>
                                      <p:tavLst>
                                        <p:tav tm="0">
                                          <p:val>
                                            <p:strVal val="0-#ppt_h/2"/>
                                          </p:val>
                                        </p:tav>
                                        <p:tav tm="100000">
                                          <p:val>
                                            <p:strVal val="#ppt_y"/>
                                          </p:val>
                                        </p:tav>
                                      </p:tavLst>
                                    </p:anim>
                                  </p:childTnLst>
                                </p:cTn>
                              </p:par>
                            </p:childTnLst>
                          </p:cTn>
                        </p:par>
                        <p:par>
                          <p:cTn id="150" fill="hold">
                            <p:stCondLst>
                              <p:cond delay="500"/>
                            </p:stCondLst>
                            <p:childTnLst>
                              <p:par>
                                <p:cTn id="151" presetID="22" presetClass="entr" presetSubtype="8" fill="hold" nodeType="afterEffect">
                                  <p:stCondLst>
                                    <p:cond delay="500"/>
                                  </p:stCondLst>
                                  <p:childTnLst>
                                    <p:set>
                                      <p:cBhvr>
                                        <p:cTn id="152" dur="1" fill="hold">
                                          <p:stCondLst>
                                            <p:cond delay="0"/>
                                          </p:stCondLst>
                                        </p:cTn>
                                        <p:tgtEl>
                                          <p:spTgt spid="38"/>
                                        </p:tgtEl>
                                        <p:attrNameLst>
                                          <p:attrName>style.visibility</p:attrName>
                                        </p:attrNameLst>
                                      </p:cBhvr>
                                      <p:to>
                                        <p:strVal val="visible"/>
                                      </p:to>
                                    </p:set>
                                    <p:animEffect transition="in" filter="wipe(left)">
                                      <p:cBhvr>
                                        <p:cTn id="153" dur="500"/>
                                        <p:tgtEl>
                                          <p:spTgt spid="38"/>
                                        </p:tgtEl>
                                      </p:cBhvr>
                                    </p:animEffect>
                                  </p:childTnLst>
                                </p:cTn>
                              </p:par>
                            </p:childTnLst>
                          </p:cTn>
                        </p:par>
                      </p:childTnLst>
                    </p:cTn>
                  </p:par>
                  <p:par>
                    <p:cTn id="154" fill="hold">
                      <p:stCondLst>
                        <p:cond delay="indefinite"/>
                      </p:stCondLst>
                      <p:childTnLst>
                        <p:par>
                          <p:cTn id="155" fill="hold">
                            <p:stCondLst>
                              <p:cond delay="0"/>
                            </p:stCondLst>
                            <p:childTnLst>
                              <p:par>
                                <p:cTn id="156" presetID="2" presetClass="entr" presetSubtype="3" fill="hold" nodeType="clickEffect">
                                  <p:stCondLst>
                                    <p:cond delay="0"/>
                                  </p:stCondLst>
                                  <p:childTnLst>
                                    <p:set>
                                      <p:cBhvr>
                                        <p:cTn id="157" dur="1" fill="hold">
                                          <p:stCondLst>
                                            <p:cond delay="0"/>
                                          </p:stCondLst>
                                        </p:cTn>
                                        <p:tgtEl>
                                          <p:spTgt spid="15"/>
                                        </p:tgtEl>
                                        <p:attrNameLst>
                                          <p:attrName>style.visibility</p:attrName>
                                        </p:attrNameLst>
                                      </p:cBhvr>
                                      <p:to>
                                        <p:strVal val="visible"/>
                                      </p:to>
                                    </p:set>
                                    <p:anim calcmode="lin" valueType="num">
                                      <p:cBhvr additive="base">
                                        <p:cTn id="158" dur="500" fill="hold"/>
                                        <p:tgtEl>
                                          <p:spTgt spid="15"/>
                                        </p:tgtEl>
                                        <p:attrNameLst>
                                          <p:attrName>ppt_x</p:attrName>
                                        </p:attrNameLst>
                                      </p:cBhvr>
                                      <p:tavLst>
                                        <p:tav tm="0">
                                          <p:val>
                                            <p:strVal val="1+#ppt_w/2"/>
                                          </p:val>
                                        </p:tav>
                                        <p:tav tm="100000">
                                          <p:val>
                                            <p:strVal val="#ppt_x"/>
                                          </p:val>
                                        </p:tav>
                                      </p:tavLst>
                                    </p:anim>
                                    <p:anim calcmode="lin" valueType="num">
                                      <p:cBhvr additive="base">
                                        <p:cTn id="159" dur="500" fill="hold"/>
                                        <p:tgtEl>
                                          <p:spTgt spid="15"/>
                                        </p:tgtEl>
                                        <p:attrNameLst>
                                          <p:attrName>ppt_y</p:attrName>
                                        </p:attrNameLst>
                                      </p:cBhvr>
                                      <p:tavLst>
                                        <p:tav tm="0">
                                          <p:val>
                                            <p:strVal val="0-#ppt_h/2"/>
                                          </p:val>
                                        </p:tav>
                                        <p:tav tm="100000">
                                          <p:val>
                                            <p:strVal val="#ppt_y"/>
                                          </p:val>
                                        </p:tav>
                                      </p:tavLst>
                                    </p:anim>
                                  </p:childTnLst>
                                </p:cTn>
                              </p:par>
                            </p:childTnLst>
                          </p:cTn>
                        </p:par>
                        <p:par>
                          <p:cTn id="160" fill="hold">
                            <p:stCondLst>
                              <p:cond delay="500"/>
                            </p:stCondLst>
                            <p:childTnLst>
                              <p:par>
                                <p:cTn id="161" presetID="22" presetClass="entr" presetSubtype="4" fill="hold" nodeType="afterEffect">
                                  <p:stCondLst>
                                    <p:cond delay="500"/>
                                  </p:stCondLst>
                                  <p:childTnLst>
                                    <p:set>
                                      <p:cBhvr>
                                        <p:cTn id="162" dur="1" fill="hold">
                                          <p:stCondLst>
                                            <p:cond delay="0"/>
                                          </p:stCondLst>
                                        </p:cTn>
                                        <p:tgtEl>
                                          <p:spTgt spid="14"/>
                                        </p:tgtEl>
                                        <p:attrNameLst>
                                          <p:attrName>style.visibility</p:attrName>
                                        </p:attrNameLst>
                                      </p:cBhvr>
                                      <p:to>
                                        <p:strVal val="visible"/>
                                      </p:to>
                                    </p:set>
                                    <p:animEffect transition="in" filter="wipe(down)">
                                      <p:cBhvr>
                                        <p:cTn id="163" dur="500"/>
                                        <p:tgtEl>
                                          <p:spTgt spid="14"/>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grpId="0" nodeType="clickEffect">
                                  <p:stCondLst>
                                    <p:cond delay="0"/>
                                  </p:stCondLst>
                                  <p:childTnLst>
                                    <p:set>
                                      <p:cBhvr>
                                        <p:cTn id="167" dur="1" fill="hold">
                                          <p:stCondLst>
                                            <p:cond delay="0"/>
                                          </p:stCondLst>
                                        </p:cTn>
                                        <p:tgtEl>
                                          <p:spTgt spid="21"/>
                                        </p:tgtEl>
                                        <p:attrNameLst>
                                          <p:attrName>style.visibility</p:attrName>
                                        </p:attrNameLst>
                                      </p:cBhvr>
                                      <p:to>
                                        <p:strVal val="visible"/>
                                      </p:to>
                                    </p:set>
                                    <p:animEffect transition="in" filter="wipe(left)">
                                      <p:cBhvr>
                                        <p:cTn id="168" dur="500"/>
                                        <p:tgtEl>
                                          <p:spTgt spid="21"/>
                                        </p:tgtEl>
                                      </p:cBhvr>
                                    </p:animEffect>
                                  </p:childTnLst>
                                </p:cTn>
                              </p:par>
                            </p:childTnLst>
                          </p:cTn>
                        </p:par>
                        <p:par>
                          <p:cTn id="169" fill="hold">
                            <p:stCondLst>
                              <p:cond delay="500"/>
                            </p:stCondLst>
                            <p:childTnLst>
                              <p:par>
                                <p:cTn id="170" presetID="22" presetClass="entr" presetSubtype="8" fill="hold" nodeType="afterEffect">
                                  <p:stCondLst>
                                    <p:cond delay="0"/>
                                  </p:stCondLst>
                                  <p:childTnLst>
                                    <p:set>
                                      <p:cBhvr>
                                        <p:cTn id="171" dur="1" fill="hold">
                                          <p:stCondLst>
                                            <p:cond delay="0"/>
                                          </p:stCondLst>
                                        </p:cTn>
                                        <p:tgtEl>
                                          <p:spTgt spid="3"/>
                                        </p:tgtEl>
                                        <p:attrNameLst>
                                          <p:attrName>style.visibility</p:attrName>
                                        </p:attrNameLst>
                                      </p:cBhvr>
                                      <p:to>
                                        <p:strVal val="visible"/>
                                      </p:to>
                                    </p:set>
                                    <p:animEffect transition="in" filter="wipe(left)">
                                      <p:cBhvr>
                                        <p:cTn id="172" dur="500"/>
                                        <p:tgtEl>
                                          <p:spTgt spid="3"/>
                                        </p:tgtEl>
                                      </p:cBhvr>
                                    </p:animEffect>
                                  </p:childTnLst>
                                </p:cTn>
                              </p:par>
                            </p:childTnLst>
                          </p:cTn>
                        </p:par>
                        <p:par>
                          <p:cTn id="173" fill="hold">
                            <p:stCondLst>
                              <p:cond delay="1000"/>
                            </p:stCondLst>
                            <p:childTnLst>
                              <p:par>
                                <p:cTn id="174" presetID="22" presetClass="entr" presetSubtype="8" fill="hold" grpId="0" nodeType="afterEffect">
                                  <p:stCondLst>
                                    <p:cond delay="0"/>
                                  </p:stCondLst>
                                  <p:childTnLst>
                                    <p:set>
                                      <p:cBhvr>
                                        <p:cTn id="175" dur="1" fill="hold">
                                          <p:stCondLst>
                                            <p:cond delay="0"/>
                                          </p:stCondLst>
                                        </p:cTn>
                                        <p:tgtEl>
                                          <p:spTgt spid="52"/>
                                        </p:tgtEl>
                                        <p:attrNameLst>
                                          <p:attrName>style.visibility</p:attrName>
                                        </p:attrNameLst>
                                      </p:cBhvr>
                                      <p:to>
                                        <p:strVal val="visible"/>
                                      </p:to>
                                    </p:set>
                                    <p:animEffect transition="in" filter="wipe(left)">
                                      <p:cBhvr>
                                        <p:cTn id="176" dur="500"/>
                                        <p:tgtEl>
                                          <p:spTgt spid="52"/>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8" fill="hold" grpId="0" nodeType="clickEffect">
                                  <p:stCondLst>
                                    <p:cond delay="0"/>
                                  </p:stCondLst>
                                  <p:childTnLst>
                                    <p:set>
                                      <p:cBhvr>
                                        <p:cTn id="180" dur="1" fill="hold">
                                          <p:stCondLst>
                                            <p:cond delay="0"/>
                                          </p:stCondLst>
                                        </p:cTn>
                                        <p:tgtEl>
                                          <p:spTgt spid="39"/>
                                        </p:tgtEl>
                                        <p:attrNameLst>
                                          <p:attrName>style.visibility</p:attrName>
                                        </p:attrNameLst>
                                      </p:cBhvr>
                                      <p:to>
                                        <p:strVal val="visible"/>
                                      </p:to>
                                    </p:set>
                                    <p:animEffect transition="in" filter="wipe(left)">
                                      <p:cBhvr>
                                        <p:cTn id="181" dur="500"/>
                                        <p:tgtEl>
                                          <p:spTgt spid="39"/>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8" fill="hold" grpId="0" nodeType="clickEffect">
                                  <p:stCondLst>
                                    <p:cond delay="0"/>
                                  </p:stCondLst>
                                  <p:childTnLst>
                                    <p:set>
                                      <p:cBhvr>
                                        <p:cTn id="185" dur="1" fill="hold">
                                          <p:stCondLst>
                                            <p:cond delay="0"/>
                                          </p:stCondLst>
                                        </p:cTn>
                                        <p:tgtEl>
                                          <p:spTgt spid="26"/>
                                        </p:tgtEl>
                                        <p:attrNameLst>
                                          <p:attrName>style.visibility</p:attrName>
                                        </p:attrNameLst>
                                      </p:cBhvr>
                                      <p:to>
                                        <p:strVal val="visible"/>
                                      </p:to>
                                    </p:set>
                                    <p:animEffect transition="in" filter="wipe(left)">
                                      <p:cBhvr>
                                        <p:cTn id="186" dur="500"/>
                                        <p:tgtEl>
                                          <p:spTgt spid="26"/>
                                        </p:tgtEl>
                                      </p:cBhvr>
                                    </p:animEffect>
                                  </p:childTnLst>
                                </p:cTn>
                              </p:par>
                            </p:childTnLst>
                          </p:cTn>
                        </p:par>
                        <p:par>
                          <p:cTn id="187" fill="hold">
                            <p:stCondLst>
                              <p:cond delay="500"/>
                            </p:stCondLst>
                            <p:childTnLst>
                              <p:par>
                                <p:cTn id="188" presetID="22" presetClass="entr" presetSubtype="8" fill="hold" nodeType="afterEffect">
                                  <p:stCondLst>
                                    <p:cond delay="0"/>
                                  </p:stCondLst>
                                  <p:childTnLst>
                                    <p:set>
                                      <p:cBhvr>
                                        <p:cTn id="189" dur="1" fill="hold">
                                          <p:stCondLst>
                                            <p:cond delay="0"/>
                                          </p:stCondLst>
                                        </p:cTn>
                                        <p:tgtEl>
                                          <p:spTgt spid="5"/>
                                        </p:tgtEl>
                                        <p:attrNameLst>
                                          <p:attrName>style.visibility</p:attrName>
                                        </p:attrNameLst>
                                      </p:cBhvr>
                                      <p:to>
                                        <p:strVal val="visible"/>
                                      </p:to>
                                    </p:set>
                                    <p:animEffect transition="in" filter="wipe(left)">
                                      <p:cBhvr>
                                        <p:cTn id="190" dur="500"/>
                                        <p:tgtEl>
                                          <p:spTgt spid="5"/>
                                        </p:tgtEl>
                                      </p:cBhvr>
                                    </p:animEffect>
                                  </p:childTnLst>
                                </p:cTn>
                              </p:par>
                            </p:childTnLst>
                          </p:cTn>
                        </p:par>
                        <p:par>
                          <p:cTn id="191" fill="hold">
                            <p:stCondLst>
                              <p:cond delay="1000"/>
                            </p:stCondLst>
                            <p:childTnLst>
                              <p:par>
                                <p:cTn id="192" presetID="22" presetClass="entr" presetSubtype="8" fill="hold" nodeType="afterEffect">
                                  <p:stCondLst>
                                    <p:cond delay="0"/>
                                  </p:stCondLst>
                                  <p:childTnLst>
                                    <p:set>
                                      <p:cBhvr>
                                        <p:cTn id="193" dur="1" fill="hold">
                                          <p:stCondLst>
                                            <p:cond delay="0"/>
                                          </p:stCondLst>
                                        </p:cTn>
                                        <p:tgtEl>
                                          <p:spTgt spid="54"/>
                                        </p:tgtEl>
                                        <p:attrNameLst>
                                          <p:attrName>style.visibility</p:attrName>
                                        </p:attrNameLst>
                                      </p:cBhvr>
                                      <p:to>
                                        <p:strVal val="visible"/>
                                      </p:to>
                                    </p:set>
                                    <p:animEffect transition="in" filter="wipe(left)">
                                      <p:cBhvr>
                                        <p:cTn id="194" dur="500"/>
                                        <p:tgtEl>
                                          <p:spTgt spid="54"/>
                                        </p:tgtEl>
                                      </p:cBhvr>
                                    </p:animEffect>
                                  </p:childTnLst>
                                </p:cTn>
                              </p:par>
                            </p:childTnLst>
                          </p:cTn>
                        </p:par>
                        <p:par>
                          <p:cTn id="195" fill="hold">
                            <p:stCondLst>
                              <p:cond delay="1500"/>
                            </p:stCondLst>
                            <p:childTnLst>
                              <p:par>
                                <p:cTn id="196" presetID="22" presetClass="entr" presetSubtype="8" fill="hold" grpId="0" nodeType="afterEffect">
                                  <p:stCondLst>
                                    <p:cond delay="0"/>
                                  </p:stCondLst>
                                  <p:childTnLst>
                                    <p:set>
                                      <p:cBhvr>
                                        <p:cTn id="197" dur="1" fill="hold">
                                          <p:stCondLst>
                                            <p:cond delay="0"/>
                                          </p:stCondLst>
                                        </p:cTn>
                                        <p:tgtEl>
                                          <p:spTgt spid="27"/>
                                        </p:tgtEl>
                                        <p:attrNameLst>
                                          <p:attrName>style.visibility</p:attrName>
                                        </p:attrNameLst>
                                      </p:cBhvr>
                                      <p:to>
                                        <p:strVal val="visible"/>
                                      </p:to>
                                    </p:set>
                                    <p:animEffect transition="in" filter="wipe(left)">
                                      <p:cBhvr>
                                        <p:cTn id="198" dur="350"/>
                                        <p:tgtEl>
                                          <p:spTgt spid="27"/>
                                        </p:tgtEl>
                                      </p:cBhvr>
                                    </p:animEffect>
                                  </p:childTnLst>
                                </p:cTn>
                              </p:par>
                            </p:childTnLst>
                          </p:cTn>
                        </p:par>
                        <p:par>
                          <p:cTn id="199" fill="hold">
                            <p:stCondLst>
                              <p:cond delay="1850"/>
                            </p:stCondLst>
                            <p:childTnLst>
                              <p:par>
                                <p:cTn id="200" presetID="22" presetClass="entr" presetSubtype="8" fill="hold" grpId="0" nodeType="afterEffect">
                                  <p:stCondLst>
                                    <p:cond delay="0"/>
                                  </p:stCondLst>
                                  <p:childTnLst>
                                    <p:set>
                                      <p:cBhvr>
                                        <p:cTn id="201" dur="1" fill="hold">
                                          <p:stCondLst>
                                            <p:cond delay="0"/>
                                          </p:stCondLst>
                                        </p:cTn>
                                        <p:tgtEl>
                                          <p:spTgt spid="28"/>
                                        </p:tgtEl>
                                        <p:attrNameLst>
                                          <p:attrName>style.visibility</p:attrName>
                                        </p:attrNameLst>
                                      </p:cBhvr>
                                      <p:to>
                                        <p:strVal val="visible"/>
                                      </p:to>
                                    </p:set>
                                    <p:animEffect transition="in" filter="wipe(left)">
                                      <p:cBhvr>
                                        <p:cTn id="202" dur="350"/>
                                        <p:tgtEl>
                                          <p:spTgt spid="28"/>
                                        </p:tgtEl>
                                      </p:cBhvr>
                                    </p:animEffect>
                                  </p:childTnLst>
                                </p:cTn>
                              </p:par>
                            </p:childTnLst>
                          </p:cTn>
                        </p:par>
                        <p:par>
                          <p:cTn id="203" fill="hold">
                            <p:stCondLst>
                              <p:cond delay="2200"/>
                            </p:stCondLst>
                            <p:childTnLst>
                              <p:par>
                                <p:cTn id="204" presetID="22" presetClass="entr" presetSubtype="8" fill="hold" grpId="0" nodeType="afterEffect">
                                  <p:stCondLst>
                                    <p:cond delay="0"/>
                                  </p:stCondLst>
                                  <p:childTnLst>
                                    <p:set>
                                      <p:cBhvr>
                                        <p:cTn id="205" dur="1" fill="hold">
                                          <p:stCondLst>
                                            <p:cond delay="0"/>
                                          </p:stCondLst>
                                        </p:cTn>
                                        <p:tgtEl>
                                          <p:spTgt spid="31"/>
                                        </p:tgtEl>
                                        <p:attrNameLst>
                                          <p:attrName>style.visibility</p:attrName>
                                        </p:attrNameLst>
                                      </p:cBhvr>
                                      <p:to>
                                        <p:strVal val="visible"/>
                                      </p:to>
                                    </p:set>
                                    <p:animEffect transition="in" filter="wipe(left)">
                                      <p:cBhvr>
                                        <p:cTn id="206" dur="350"/>
                                        <p:tgtEl>
                                          <p:spTgt spid="31"/>
                                        </p:tgtEl>
                                      </p:cBhvr>
                                    </p:animEffect>
                                  </p:childTnLst>
                                </p:cTn>
                              </p:par>
                            </p:childTnLst>
                          </p:cTn>
                        </p:par>
                        <p:par>
                          <p:cTn id="207" fill="hold">
                            <p:stCondLst>
                              <p:cond delay="2550"/>
                            </p:stCondLst>
                            <p:childTnLst>
                              <p:par>
                                <p:cTn id="208" presetID="22" presetClass="entr" presetSubtype="8" fill="hold" grpId="0" nodeType="afterEffect">
                                  <p:stCondLst>
                                    <p:cond delay="0"/>
                                  </p:stCondLst>
                                  <p:childTnLst>
                                    <p:set>
                                      <p:cBhvr>
                                        <p:cTn id="209" dur="1" fill="hold">
                                          <p:stCondLst>
                                            <p:cond delay="0"/>
                                          </p:stCondLst>
                                        </p:cTn>
                                        <p:tgtEl>
                                          <p:spTgt spid="32"/>
                                        </p:tgtEl>
                                        <p:attrNameLst>
                                          <p:attrName>style.visibility</p:attrName>
                                        </p:attrNameLst>
                                      </p:cBhvr>
                                      <p:to>
                                        <p:strVal val="visible"/>
                                      </p:to>
                                    </p:set>
                                    <p:animEffect transition="in" filter="wipe(left)">
                                      <p:cBhvr>
                                        <p:cTn id="210" dur="350"/>
                                        <p:tgtEl>
                                          <p:spTgt spid="32"/>
                                        </p:tgtEl>
                                      </p:cBhvr>
                                    </p:animEffect>
                                  </p:childTnLst>
                                </p:cTn>
                              </p:par>
                            </p:childTnLst>
                          </p:cTn>
                        </p:par>
                        <p:par>
                          <p:cTn id="211" fill="hold">
                            <p:stCondLst>
                              <p:cond delay="2900"/>
                            </p:stCondLst>
                            <p:childTnLst>
                              <p:par>
                                <p:cTn id="212" presetID="22" presetClass="entr" presetSubtype="8" fill="hold" grpId="0" nodeType="afterEffect">
                                  <p:stCondLst>
                                    <p:cond delay="0"/>
                                  </p:stCondLst>
                                  <p:childTnLst>
                                    <p:set>
                                      <p:cBhvr>
                                        <p:cTn id="213" dur="1" fill="hold">
                                          <p:stCondLst>
                                            <p:cond delay="0"/>
                                          </p:stCondLst>
                                        </p:cTn>
                                        <p:tgtEl>
                                          <p:spTgt spid="40"/>
                                        </p:tgtEl>
                                        <p:attrNameLst>
                                          <p:attrName>style.visibility</p:attrName>
                                        </p:attrNameLst>
                                      </p:cBhvr>
                                      <p:to>
                                        <p:strVal val="visible"/>
                                      </p:to>
                                    </p:set>
                                    <p:animEffect transition="in" filter="wipe(left)">
                                      <p:cBhvr>
                                        <p:cTn id="214" dur="500"/>
                                        <p:tgtEl>
                                          <p:spTgt spid="4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4" fill="hold" nodeType="clickEffect">
                                  <p:stCondLst>
                                    <p:cond delay="0"/>
                                  </p:stCondLst>
                                  <p:childTnLst>
                                    <p:set>
                                      <p:cBhvr>
                                        <p:cTn id="218" dur="1" fill="hold">
                                          <p:stCondLst>
                                            <p:cond delay="0"/>
                                          </p:stCondLst>
                                        </p:cTn>
                                        <p:tgtEl>
                                          <p:spTgt spid="36"/>
                                        </p:tgtEl>
                                        <p:attrNameLst>
                                          <p:attrName>style.visibility</p:attrName>
                                        </p:attrNameLst>
                                      </p:cBhvr>
                                      <p:to>
                                        <p:strVal val="visible"/>
                                      </p:to>
                                    </p:set>
                                    <p:animEffect transition="in" filter="wipe(down)">
                                      <p:cBhvr>
                                        <p:cTn id="219" dur="500"/>
                                        <p:tgtEl>
                                          <p:spTgt spid="36"/>
                                        </p:tgtEl>
                                      </p:cBhvr>
                                    </p:animEffect>
                                  </p:childTnLst>
                                </p:cTn>
                              </p:par>
                            </p:childTnLst>
                          </p:cTn>
                        </p:par>
                        <p:par>
                          <p:cTn id="220" fill="hold">
                            <p:stCondLst>
                              <p:cond delay="500"/>
                            </p:stCondLst>
                            <p:childTnLst>
                              <p:par>
                                <p:cTn id="221" presetID="22" presetClass="entr" presetSubtype="8" fill="hold" nodeType="afterEffect">
                                  <p:stCondLst>
                                    <p:cond delay="0"/>
                                  </p:stCondLst>
                                  <p:childTnLst>
                                    <p:set>
                                      <p:cBhvr>
                                        <p:cTn id="222" dur="1" fill="hold">
                                          <p:stCondLst>
                                            <p:cond delay="0"/>
                                          </p:stCondLst>
                                        </p:cTn>
                                        <p:tgtEl>
                                          <p:spTgt spid="37"/>
                                        </p:tgtEl>
                                        <p:attrNameLst>
                                          <p:attrName>style.visibility</p:attrName>
                                        </p:attrNameLst>
                                      </p:cBhvr>
                                      <p:to>
                                        <p:strVal val="visible"/>
                                      </p:to>
                                    </p:set>
                                    <p:animEffect transition="in" filter="wipe(left)">
                                      <p:cBhvr>
                                        <p:cTn id="223" dur="500"/>
                                        <p:tgtEl>
                                          <p:spTgt spid="37"/>
                                        </p:tgtEl>
                                      </p:cBhvr>
                                    </p:animEffect>
                                  </p:childTnLst>
                                </p:cTn>
                              </p:par>
                            </p:childTnLst>
                          </p:cTn>
                        </p:par>
                      </p:childTnLst>
                    </p:cTn>
                  </p:par>
                  <p:par>
                    <p:cTn id="224" fill="hold">
                      <p:stCondLst>
                        <p:cond delay="indefinite"/>
                      </p:stCondLst>
                      <p:childTnLst>
                        <p:par>
                          <p:cTn id="225" fill="hold">
                            <p:stCondLst>
                              <p:cond delay="0"/>
                            </p:stCondLst>
                            <p:childTnLst>
                              <p:par>
                                <p:cTn id="226" presetID="22" presetClass="entr" presetSubtype="8" fill="hold" grpId="0" nodeType="clickEffect">
                                  <p:stCondLst>
                                    <p:cond delay="0"/>
                                  </p:stCondLst>
                                  <p:childTnLst>
                                    <p:set>
                                      <p:cBhvr>
                                        <p:cTn id="227" dur="1" fill="hold">
                                          <p:stCondLst>
                                            <p:cond delay="0"/>
                                          </p:stCondLst>
                                        </p:cTn>
                                        <p:tgtEl>
                                          <p:spTgt spid="48"/>
                                        </p:tgtEl>
                                        <p:attrNameLst>
                                          <p:attrName>style.visibility</p:attrName>
                                        </p:attrNameLst>
                                      </p:cBhvr>
                                      <p:to>
                                        <p:strVal val="visible"/>
                                      </p:to>
                                    </p:set>
                                    <p:animEffect transition="in" filter="wipe(left)">
                                      <p:cBhvr>
                                        <p:cTn id="22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48" grpId="0"/>
      <p:bldP spid="2054" grpId="0"/>
      <p:bldP spid="513046" grpId="0"/>
      <p:bldP spid="513051" grpId="0" animBg="1"/>
      <p:bldP spid="513052" grpId="0" animBg="1"/>
      <p:bldP spid="513053" grpId="0" animBg="1"/>
      <p:bldP spid="513054" grpId="0" animBg="1"/>
      <p:bldP spid="25" grpId="0"/>
      <p:bldP spid="30" grpId="0" animBg="1"/>
      <p:bldP spid="21" grpId="0"/>
      <p:bldP spid="26" grpId="0" animBg="1"/>
      <p:bldP spid="27" grpId="0" animBg="1"/>
      <p:bldP spid="28" grpId="0" animBg="1"/>
      <p:bldP spid="31" grpId="0" animBg="1"/>
      <p:bldP spid="32" grpId="0" animBg="1"/>
      <p:bldP spid="10" grpId="0"/>
      <p:bldP spid="33" grpId="0" animBg="1"/>
      <p:bldP spid="39" grpId="0"/>
      <p:bldP spid="40" grpId="0" animBg="1"/>
      <p:bldP spid="47" grpId="0"/>
      <p:bldP spid="50" grpId="0"/>
      <p:bldP spid="51" grpId="0"/>
      <p:bldP spid="52" grpId="0"/>
      <p:bldP spid="8" grpId="0"/>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Object 8">
            <a:extLst>
              <a:ext uri="{FF2B5EF4-FFF2-40B4-BE49-F238E27FC236}">
                <a16:creationId xmlns:a16="http://schemas.microsoft.com/office/drawing/2014/main" id="{B3AFF02A-6A0F-47AF-893A-04D7F53759A6}"/>
              </a:ext>
            </a:extLst>
          </p:cNvPr>
          <p:cNvGraphicFramePr>
            <a:graphicFrameLocks noChangeAspect="1"/>
          </p:cNvGraphicFramePr>
          <p:nvPr>
            <p:extLst>
              <p:ext uri="{D42A27DB-BD31-4B8C-83A1-F6EECF244321}">
                <p14:modId xmlns:p14="http://schemas.microsoft.com/office/powerpoint/2010/main" val="2815566459"/>
              </p:ext>
            </p:extLst>
          </p:nvPr>
        </p:nvGraphicFramePr>
        <p:xfrm>
          <a:off x="8526381" y="1466736"/>
          <a:ext cx="3098800" cy="965200"/>
        </p:xfrm>
        <a:graphic>
          <a:graphicData uri="http://schemas.openxmlformats.org/presentationml/2006/ole">
            <mc:AlternateContent xmlns:mc="http://schemas.openxmlformats.org/markup-compatibility/2006">
              <mc:Choice xmlns:v="urn:schemas-microsoft-com:vml" Requires="v">
                <p:oleObj spid="_x0000_s1100166" name="Equation" r:id="rId4" imgW="1549080" imgH="482400" progId="Equation.DSMT4">
                  <p:embed/>
                </p:oleObj>
              </mc:Choice>
              <mc:Fallback>
                <p:oleObj name="Equation" r:id="rId4" imgW="1549080" imgH="482400" progId="Equation.DSMT4">
                  <p:embed/>
                  <p:pic>
                    <p:nvPicPr>
                      <p:cNvPr id="513032" name="Object 8"/>
                      <p:cNvPicPr>
                        <a:picLocks noChangeAspect="1" noChangeArrowheads="1"/>
                      </p:cNvPicPr>
                      <p:nvPr/>
                    </p:nvPicPr>
                    <p:blipFill>
                      <a:blip r:embed="rId5"/>
                      <a:srcRect t="-2985" b="-2985"/>
                      <a:stretch>
                        <a:fillRect/>
                      </a:stretch>
                    </p:blipFill>
                    <p:spPr bwMode="auto">
                      <a:xfrm>
                        <a:off x="8526381" y="1466736"/>
                        <a:ext cx="3098800" cy="965200"/>
                      </a:xfrm>
                      <a:prstGeom prst="rect">
                        <a:avLst/>
                      </a:prstGeom>
                      <a:noFill/>
                      <a:ln>
                        <a:noFill/>
                      </a:ln>
                    </p:spPr>
                  </p:pic>
                </p:oleObj>
              </mc:Fallback>
            </mc:AlternateContent>
          </a:graphicData>
        </a:graphic>
      </p:graphicFrame>
      <p:graphicFrame>
        <p:nvGraphicFramePr>
          <p:cNvPr id="49" name="物件 48"/>
          <p:cNvGraphicFramePr>
            <a:graphicFrameLocks noGrp="1" noChangeAspect="1"/>
          </p:cNvGraphicFramePr>
          <p:nvPr>
            <p:extLst>
              <p:ext uri="{D42A27DB-BD31-4B8C-83A1-F6EECF244321}">
                <p14:modId xmlns:p14="http://schemas.microsoft.com/office/powerpoint/2010/main" val="3050766545"/>
              </p:ext>
            </p:extLst>
          </p:nvPr>
        </p:nvGraphicFramePr>
        <p:xfrm>
          <a:off x="130916" y="3765254"/>
          <a:ext cx="2220966" cy="502524"/>
        </p:xfrm>
        <a:graphic>
          <a:graphicData uri="http://schemas.openxmlformats.org/presentationml/2006/ole">
            <mc:AlternateContent xmlns:mc="http://schemas.openxmlformats.org/markup-compatibility/2006">
              <mc:Choice xmlns:v="urn:schemas-microsoft-com:vml" Requires="v">
                <p:oleObj spid="_x0000_s1100167" name="方程式" r:id="rId6" imgW="1346040" imgH="304560" progId="Equation.3">
                  <p:embed/>
                </p:oleObj>
              </mc:Choice>
              <mc:Fallback>
                <p:oleObj name="方程式" r:id="rId6" imgW="1346040" imgH="304560" progId="Equation.3">
                  <p:embed/>
                  <p:pic>
                    <p:nvPicPr>
                      <p:cNvPr id="0" name=""/>
                      <p:cNvPicPr>
                        <a:picLocks noGrp="1" noChangeAspect="1" noChangeArrowheads="1"/>
                      </p:cNvPicPr>
                      <p:nvPr/>
                    </p:nvPicPr>
                    <p:blipFill>
                      <a:blip r:embed="rId7"/>
                      <a:srcRect/>
                      <a:stretch>
                        <a:fillRect/>
                      </a:stretch>
                    </p:blipFill>
                    <p:spPr bwMode="auto">
                      <a:xfrm>
                        <a:off x="130916" y="3765254"/>
                        <a:ext cx="2220966" cy="502524"/>
                      </a:xfrm>
                      <a:prstGeom prst="rect">
                        <a:avLst/>
                      </a:prstGeom>
                      <a:noFill/>
                      <a:ln>
                        <a:noFill/>
                      </a:ln>
                    </p:spPr>
                  </p:pic>
                </p:oleObj>
              </mc:Fallback>
            </mc:AlternateContent>
          </a:graphicData>
        </a:graphic>
      </p:graphicFrame>
      <p:graphicFrame>
        <p:nvGraphicFramePr>
          <p:cNvPr id="513032" name="Object 8"/>
          <p:cNvGraphicFramePr>
            <a:graphicFrameLocks noChangeAspect="1"/>
          </p:cNvGraphicFramePr>
          <p:nvPr>
            <p:extLst>
              <p:ext uri="{D42A27DB-BD31-4B8C-83A1-F6EECF244321}">
                <p14:modId xmlns:p14="http://schemas.microsoft.com/office/powerpoint/2010/main" val="2877525245"/>
              </p:ext>
            </p:extLst>
          </p:nvPr>
        </p:nvGraphicFramePr>
        <p:xfrm>
          <a:off x="6744072" y="866775"/>
          <a:ext cx="3886200" cy="609600"/>
        </p:xfrm>
        <a:graphic>
          <a:graphicData uri="http://schemas.openxmlformats.org/presentationml/2006/ole">
            <mc:AlternateContent xmlns:mc="http://schemas.openxmlformats.org/markup-compatibility/2006">
              <mc:Choice xmlns:v="urn:schemas-microsoft-com:vml" Requires="v">
                <p:oleObj spid="_x0000_s1100168" name="Equation" r:id="rId8" imgW="1942920" imgH="304560" progId="Equation.DSMT4">
                  <p:embed/>
                </p:oleObj>
              </mc:Choice>
              <mc:Fallback>
                <p:oleObj name="Equation" r:id="rId8" imgW="1942920" imgH="304560" progId="Equation.DSMT4">
                  <p:embed/>
                  <p:pic>
                    <p:nvPicPr>
                      <p:cNvPr id="0" name=""/>
                      <p:cNvPicPr>
                        <a:picLocks noChangeAspect="1" noChangeArrowheads="1"/>
                      </p:cNvPicPr>
                      <p:nvPr/>
                    </p:nvPicPr>
                    <p:blipFill>
                      <a:blip r:embed="rId9"/>
                      <a:srcRect t="-2985" b="-2985"/>
                      <a:stretch>
                        <a:fillRect/>
                      </a:stretch>
                    </p:blipFill>
                    <p:spPr bwMode="auto">
                      <a:xfrm>
                        <a:off x="6744072" y="866775"/>
                        <a:ext cx="3886200" cy="609600"/>
                      </a:xfrm>
                      <a:prstGeom prst="rect">
                        <a:avLst/>
                      </a:prstGeom>
                      <a:noFill/>
                      <a:ln>
                        <a:noFill/>
                      </a:ln>
                    </p:spPr>
                  </p:pic>
                </p:oleObj>
              </mc:Fallback>
            </mc:AlternateContent>
          </a:graphicData>
        </a:graphic>
      </p:graphicFrame>
      <p:graphicFrame>
        <p:nvGraphicFramePr>
          <p:cNvPr id="513026" name="Object 2"/>
          <p:cNvGraphicFramePr>
            <a:graphicFrameLocks noChangeAspect="1"/>
          </p:cNvGraphicFramePr>
          <p:nvPr>
            <p:extLst>
              <p:ext uri="{D42A27DB-BD31-4B8C-83A1-F6EECF244321}">
                <p14:modId xmlns:p14="http://schemas.microsoft.com/office/powerpoint/2010/main" val="3352148370"/>
              </p:ext>
            </p:extLst>
          </p:nvPr>
        </p:nvGraphicFramePr>
        <p:xfrm>
          <a:off x="238092" y="2644744"/>
          <a:ext cx="3332070" cy="988920"/>
        </p:xfrm>
        <a:graphic>
          <a:graphicData uri="http://schemas.openxmlformats.org/presentationml/2006/ole">
            <mc:AlternateContent xmlns:mc="http://schemas.openxmlformats.org/markup-compatibility/2006">
              <mc:Choice xmlns:v="urn:schemas-microsoft-com:vml" Requires="v">
                <p:oleObj spid="_x0000_s1100169" name="方程式" r:id="rId10" imgW="1625400" imgH="482400" progId="Equation.3">
                  <p:embed/>
                </p:oleObj>
              </mc:Choice>
              <mc:Fallback>
                <p:oleObj name="方程式" r:id="rId10" imgW="1625400" imgH="482400" progId="Equation.3">
                  <p:embed/>
                  <p:pic>
                    <p:nvPicPr>
                      <p:cNvPr id="0" name=""/>
                      <p:cNvPicPr>
                        <a:picLocks noChangeAspect="1" noChangeArrowheads="1"/>
                      </p:cNvPicPr>
                      <p:nvPr/>
                    </p:nvPicPr>
                    <p:blipFill>
                      <a:blip r:embed="rId11"/>
                      <a:srcRect/>
                      <a:stretch>
                        <a:fillRect/>
                      </a:stretch>
                    </p:blipFill>
                    <p:spPr bwMode="auto">
                      <a:xfrm>
                        <a:off x="238092" y="2644744"/>
                        <a:ext cx="3332070" cy="98892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3027" name="Object 3"/>
          <p:cNvGraphicFramePr>
            <a:graphicFrameLocks noChangeAspect="1"/>
          </p:cNvGraphicFramePr>
          <p:nvPr>
            <p:extLst>
              <p:ext uri="{D42A27DB-BD31-4B8C-83A1-F6EECF244321}">
                <p14:modId xmlns:p14="http://schemas.microsoft.com/office/powerpoint/2010/main" val="2278712606"/>
              </p:ext>
            </p:extLst>
          </p:nvPr>
        </p:nvGraphicFramePr>
        <p:xfrm>
          <a:off x="721156" y="1070832"/>
          <a:ext cx="3255963" cy="989012"/>
        </p:xfrm>
        <a:graphic>
          <a:graphicData uri="http://schemas.openxmlformats.org/presentationml/2006/ole">
            <mc:AlternateContent xmlns:mc="http://schemas.openxmlformats.org/markup-compatibility/2006">
              <mc:Choice xmlns:v="urn:schemas-microsoft-com:vml" Requires="v">
                <p:oleObj spid="_x0000_s1100170" name="方程式" r:id="rId12" imgW="1587240" imgH="482400" progId="Equation.3">
                  <p:embed/>
                </p:oleObj>
              </mc:Choice>
              <mc:Fallback>
                <p:oleObj name="方程式" r:id="rId12" imgW="1587240" imgH="482400" progId="Equation.3">
                  <p:embed/>
                  <p:pic>
                    <p:nvPicPr>
                      <p:cNvPr id="0" name=""/>
                      <p:cNvPicPr>
                        <a:picLocks noChangeAspect="1" noChangeArrowheads="1"/>
                      </p:cNvPicPr>
                      <p:nvPr/>
                    </p:nvPicPr>
                    <p:blipFill>
                      <a:blip r:embed="rId13"/>
                      <a:srcRect t="-2835" b="-2835"/>
                      <a:stretch>
                        <a:fillRect/>
                      </a:stretch>
                    </p:blipFill>
                    <p:spPr bwMode="auto">
                      <a:xfrm>
                        <a:off x="721156" y="1070832"/>
                        <a:ext cx="3255963" cy="98901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3" name="Rectangle 4"/>
          <p:cNvSpPr>
            <a:spLocks noGrp="1" noChangeArrowheads="1"/>
          </p:cNvSpPr>
          <p:nvPr>
            <p:ph type="title"/>
          </p:nvPr>
        </p:nvSpPr>
        <p:spPr/>
        <p:txBody>
          <a:bodyPr>
            <a:noAutofit/>
          </a:bodyPr>
          <a:lstStyle/>
          <a:p>
            <a:r>
              <a:rPr lang="en-US" altLang="zh-TW" sz="2800" dirty="0"/>
              <a:t>3.4 </a:t>
            </a:r>
            <a:r>
              <a:rPr lang="en-US" altLang="zh-TW" sz="2800" dirty="0">
                <a:ea typeface="細明體" pitchFamily="49" charset="-120"/>
              </a:rPr>
              <a:t>Integral representation for bounded region– </a:t>
            </a:r>
            <a:r>
              <a:rPr lang="en-US" altLang="zh-TW" sz="2600" dirty="0">
                <a:ea typeface="細明體" pitchFamily="49" charset="-120"/>
              </a:rPr>
              <a:t>Laplace eq. + </a:t>
            </a:r>
            <a:r>
              <a:rPr lang="en-US" altLang="zh-TW" sz="2600" dirty="0">
                <a:solidFill>
                  <a:srgbClr val="0000CC"/>
                </a:solidFill>
                <a:ea typeface="細明體" pitchFamily="49" charset="-120"/>
              </a:rPr>
              <a:t>Neumann</a:t>
            </a:r>
            <a:r>
              <a:rPr lang="en-US" altLang="zh-TW" sz="2800" dirty="0">
                <a:ea typeface="細明體" pitchFamily="49" charset="-120"/>
              </a:rPr>
              <a:t> </a:t>
            </a:r>
            <a:endParaRPr lang="en-US" altLang="zh-TW" sz="2800" dirty="0"/>
          </a:p>
        </p:txBody>
      </p:sp>
      <p:sp>
        <p:nvSpPr>
          <p:cNvPr id="2054" name="Text Box 5"/>
          <p:cNvSpPr txBox="1">
            <a:spLocks noChangeArrowheads="1"/>
          </p:cNvSpPr>
          <p:nvPr/>
        </p:nvSpPr>
        <p:spPr bwMode="auto">
          <a:xfrm>
            <a:off x="376718" y="668330"/>
            <a:ext cx="376096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500" dirty="0"/>
              <a:t>Laplace / Poisson equations</a:t>
            </a:r>
          </a:p>
        </p:txBody>
      </p:sp>
      <p:sp>
        <p:nvSpPr>
          <p:cNvPr id="513046" name="Text Box 22"/>
          <p:cNvSpPr txBox="1">
            <a:spLocks noChangeArrowheads="1"/>
          </p:cNvSpPr>
          <p:nvPr/>
        </p:nvSpPr>
        <p:spPr bwMode="auto">
          <a:xfrm>
            <a:off x="260613" y="2231169"/>
            <a:ext cx="448385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500" dirty="0"/>
              <a:t>associated Green’s function prob.</a:t>
            </a:r>
          </a:p>
        </p:txBody>
      </p:sp>
      <p:cxnSp>
        <p:nvCxnSpPr>
          <p:cNvPr id="24" name="直線接點 23"/>
          <p:cNvCxnSpPr/>
          <p:nvPr/>
        </p:nvCxnSpPr>
        <p:spPr bwMode="auto">
          <a:xfrm>
            <a:off x="6098663" y="689038"/>
            <a:ext cx="0" cy="5940000"/>
          </a:xfrm>
          <a:prstGeom prst="line">
            <a:avLst/>
          </a:prstGeom>
          <a:ln w="12700">
            <a:solidFill>
              <a:srgbClr val="0000CC"/>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5" name="文字方塊 24"/>
          <p:cNvSpPr txBox="1">
            <a:spLocks noChangeArrowheads="1"/>
          </p:cNvSpPr>
          <p:nvPr/>
        </p:nvSpPr>
        <p:spPr bwMode="auto">
          <a:xfrm>
            <a:off x="3216059" y="3148044"/>
            <a:ext cx="17780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0000CC"/>
                </a:solidFill>
              </a:rPr>
              <a:t>(homogeneous)</a:t>
            </a:r>
            <a:endParaRPr lang="zh-TW" altLang="en-US" sz="2000" dirty="0">
              <a:solidFill>
                <a:srgbClr val="0000CC"/>
              </a:solidFill>
            </a:endParaRPr>
          </a:p>
        </p:txBody>
      </p:sp>
      <p:graphicFrame>
        <p:nvGraphicFramePr>
          <p:cNvPr id="4" name="Object 23"/>
          <p:cNvGraphicFramePr>
            <a:graphicFrameLocks noChangeAspect="1"/>
          </p:cNvGraphicFramePr>
          <p:nvPr>
            <p:extLst>
              <p:ext uri="{D42A27DB-BD31-4B8C-83A1-F6EECF244321}">
                <p14:modId xmlns:p14="http://schemas.microsoft.com/office/powerpoint/2010/main" val="3979477928"/>
              </p:ext>
            </p:extLst>
          </p:nvPr>
        </p:nvGraphicFramePr>
        <p:xfrm>
          <a:off x="1" y="4477796"/>
          <a:ext cx="6247908" cy="624348"/>
        </p:xfrm>
        <a:graphic>
          <a:graphicData uri="http://schemas.openxmlformats.org/presentationml/2006/ole">
            <mc:AlternateContent xmlns:mc="http://schemas.openxmlformats.org/markup-compatibility/2006">
              <mc:Choice xmlns:v="urn:schemas-microsoft-com:vml" Requires="v">
                <p:oleObj spid="_x0000_s1100171" name="方程式" r:id="rId14" imgW="3047760" imgH="304560" progId="Equation.3">
                  <p:embed/>
                </p:oleObj>
              </mc:Choice>
              <mc:Fallback>
                <p:oleObj name="方程式" r:id="rId14" imgW="3047760" imgH="304560" progId="Equation.3">
                  <p:embed/>
                  <p:pic>
                    <p:nvPicPr>
                      <p:cNvPr id="0" name=""/>
                      <p:cNvPicPr>
                        <a:picLocks noChangeAspect="1" noChangeArrowheads="1"/>
                      </p:cNvPicPr>
                      <p:nvPr/>
                    </p:nvPicPr>
                    <p:blipFill>
                      <a:blip r:embed="rId15"/>
                      <a:srcRect t="-7399" r="-1872" b="-3699"/>
                      <a:stretch>
                        <a:fillRect/>
                      </a:stretch>
                    </p:blipFill>
                    <p:spPr bwMode="auto">
                      <a:xfrm>
                        <a:off x="1" y="4477796"/>
                        <a:ext cx="6247908" cy="624348"/>
                      </a:xfrm>
                      <a:prstGeom prst="rect">
                        <a:avLst/>
                      </a:prstGeom>
                      <a:noFill/>
                      <a:ln>
                        <a:noFill/>
                      </a:ln>
                    </p:spPr>
                  </p:pic>
                </p:oleObj>
              </mc:Fallback>
            </mc:AlternateContent>
          </a:graphicData>
        </a:graphic>
      </p:graphicFrame>
      <p:graphicFrame>
        <p:nvGraphicFramePr>
          <p:cNvPr id="6" name="Object 25"/>
          <p:cNvGraphicFramePr>
            <a:graphicFrameLocks noChangeAspect="1"/>
          </p:cNvGraphicFramePr>
          <p:nvPr>
            <p:extLst>
              <p:ext uri="{D42A27DB-BD31-4B8C-83A1-F6EECF244321}">
                <p14:modId xmlns:p14="http://schemas.microsoft.com/office/powerpoint/2010/main" val="2552865272"/>
              </p:ext>
            </p:extLst>
          </p:nvPr>
        </p:nvGraphicFramePr>
        <p:xfrm>
          <a:off x="-36265" y="5725400"/>
          <a:ext cx="6070320" cy="583920"/>
        </p:xfrm>
        <a:graphic>
          <a:graphicData uri="http://schemas.openxmlformats.org/presentationml/2006/ole">
            <mc:AlternateContent xmlns:mc="http://schemas.openxmlformats.org/markup-compatibility/2006">
              <mc:Choice xmlns:v="urn:schemas-microsoft-com:vml" Requires="v">
                <p:oleObj spid="_x0000_s1100172" name="方程式" r:id="rId16" imgW="3035160" imgH="291960" progId="Equation.3">
                  <p:embed/>
                </p:oleObj>
              </mc:Choice>
              <mc:Fallback>
                <p:oleObj name="方程式" r:id="rId16" imgW="3035160" imgH="291960" progId="Equation.3">
                  <p:embed/>
                  <p:pic>
                    <p:nvPicPr>
                      <p:cNvPr id="0" name=""/>
                      <p:cNvPicPr>
                        <a:picLocks noChangeAspect="1" noChangeArrowheads="1"/>
                      </p:cNvPicPr>
                      <p:nvPr/>
                    </p:nvPicPr>
                    <p:blipFill>
                      <a:blip r:embed="rId17"/>
                      <a:srcRect t="-3699" b="-3699"/>
                      <a:stretch>
                        <a:fillRect/>
                      </a:stretch>
                    </p:blipFill>
                    <p:spPr bwMode="auto">
                      <a:xfrm>
                        <a:off x="-36265" y="5725400"/>
                        <a:ext cx="6070320" cy="58392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AutoShape 12"/>
          <p:cNvSpPr>
            <a:spLocks noChangeArrowheads="1"/>
          </p:cNvSpPr>
          <p:nvPr/>
        </p:nvSpPr>
        <p:spPr bwMode="auto">
          <a:xfrm>
            <a:off x="6276048" y="1088760"/>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2" name="投影片編號版面配置區 1"/>
          <p:cNvSpPr>
            <a:spLocks noGrp="1"/>
          </p:cNvSpPr>
          <p:nvPr>
            <p:ph type="sldNum" sz="quarter" idx="10"/>
          </p:nvPr>
        </p:nvSpPr>
        <p:spPr/>
        <p:txBody>
          <a:bodyPr/>
          <a:lstStyle/>
          <a:p>
            <a:pPr>
              <a:defRPr/>
            </a:pPr>
            <a:fld id="{F4C3976D-8D47-445A-BD61-2F2C1E2596C6}" type="slidenum">
              <a:rPr lang="en-US" altLang="zh-TW" smtClean="0"/>
              <a:pPr>
                <a:defRPr/>
              </a:pPr>
              <a:t>38</a:t>
            </a:fld>
            <a:endParaRPr lang="en-US" altLang="zh-TW" dirty="0"/>
          </a:p>
        </p:txBody>
      </p:sp>
      <p:graphicFrame>
        <p:nvGraphicFramePr>
          <p:cNvPr id="7" name="物件 6"/>
          <p:cNvGraphicFramePr>
            <a:graphicFrameLocks noChangeAspect="1"/>
          </p:cNvGraphicFramePr>
          <p:nvPr>
            <p:extLst>
              <p:ext uri="{D42A27DB-BD31-4B8C-83A1-F6EECF244321}">
                <p14:modId xmlns:p14="http://schemas.microsoft.com/office/powerpoint/2010/main" val="2781071156"/>
              </p:ext>
            </p:extLst>
          </p:nvPr>
        </p:nvGraphicFramePr>
        <p:xfrm>
          <a:off x="6650054" y="6012374"/>
          <a:ext cx="5521932" cy="593892"/>
        </p:xfrm>
        <a:graphic>
          <a:graphicData uri="http://schemas.openxmlformats.org/presentationml/2006/ole">
            <mc:AlternateContent xmlns:mc="http://schemas.openxmlformats.org/markup-compatibility/2006">
              <mc:Choice xmlns:v="urn:schemas-microsoft-com:vml" Requires="v">
                <p:oleObj spid="_x0000_s1100173" name="方程式" r:id="rId18" imgW="2831760" imgH="304560" progId="Equation.3">
                  <p:embed/>
                </p:oleObj>
              </mc:Choice>
              <mc:Fallback>
                <p:oleObj name="方程式" r:id="rId18" imgW="2831760" imgH="304560" progId="Equation.3">
                  <p:embed/>
                  <p:pic>
                    <p:nvPicPr>
                      <p:cNvPr id="0" name=""/>
                      <p:cNvPicPr>
                        <a:picLocks noChangeAspect="1" noChangeArrowheads="1"/>
                      </p:cNvPicPr>
                      <p:nvPr/>
                    </p:nvPicPr>
                    <p:blipFill>
                      <a:blip r:embed="rId19"/>
                      <a:srcRect t="-7399" r="-1872" b="-3699"/>
                      <a:stretch>
                        <a:fillRect/>
                      </a:stretch>
                    </p:blipFill>
                    <p:spPr bwMode="auto">
                      <a:xfrm>
                        <a:off x="6650054" y="6012374"/>
                        <a:ext cx="5521932" cy="593892"/>
                      </a:xfrm>
                      <a:prstGeom prst="rect">
                        <a:avLst/>
                      </a:prstGeom>
                      <a:solidFill>
                        <a:srgbClr val="FFCC66"/>
                      </a:solidFill>
                      <a:ln>
                        <a:noFill/>
                      </a:ln>
                    </p:spPr>
                  </p:pic>
                </p:oleObj>
              </mc:Fallback>
            </mc:AlternateContent>
          </a:graphicData>
        </a:graphic>
      </p:graphicFrame>
      <p:cxnSp>
        <p:nvCxnSpPr>
          <p:cNvPr id="11" name="直線接點 10"/>
          <p:cNvCxnSpPr/>
          <p:nvPr/>
        </p:nvCxnSpPr>
        <p:spPr bwMode="auto">
          <a:xfrm>
            <a:off x="6096000" y="5495467"/>
            <a:ext cx="6124768"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33" name="AutoShape 12"/>
          <p:cNvSpPr>
            <a:spLocks noChangeArrowheads="1"/>
          </p:cNvSpPr>
          <p:nvPr/>
        </p:nvSpPr>
        <p:spPr bwMode="auto">
          <a:xfrm>
            <a:off x="136391" y="4317545"/>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cxnSp>
        <p:nvCxnSpPr>
          <p:cNvPr id="13" name="直線接點 12"/>
          <p:cNvCxnSpPr/>
          <p:nvPr/>
        </p:nvCxnSpPr>
        <p:spPr bwMode="auto">
          <a:xfrm>
            <a:off x="48109" y="5084762"/>
            <a:ext cx="2520000" cy="0"/>
          </a:xfrm>
          <a:prstGeom prst="line">
            <a:avLst/>
          </a:prstGeom>
          <a:solidFill>
            <a:schemeClr val="accent1"/>
          </a:solidFill>
          <a:ln w="28575" cap="flat" cmpd="sng" algn="ctr">
            <a:solidFill>
              <a:srgbClr val="0000CC"/>
            </a:solidFill>
            <a:prstDash val="sysDot"/>
            <a:round/>
            <a:headEnd type="none" w="med" len="med"/>
            <a:tailEnd type="none" w="med" len="med"/>
          </a:ln>
          <a:effectLst/>
        </p:spPr>
      </p:cxnSp>
      <p:cxnSp>
        <p:nvCxnSpPr>
          <p:cNvPr id="14" name="直線單箭頭接點 13"/>
          <p:cNvCxnSpPr/>
          <p:nvPr/>
        </p:nvCxnSpPr>
        <p:spPr bwMode="auto">
          <a:xfrm>
            <a:off x="10416344" y="1632029"/>
            <a:ext cx="432184" cy="644843"/>
          </a:xfrm>
          <a:prstGeom prst="straightConnector1">
            <a:avLst/>
          </a:prstGeom>
          <a:solidFill>
            <a:schemeClr val="accent1"/>
          </a:solidFill>
          <a:ln w="28575" cap="flat" cmpd="sng" algn="ctr">
            <a:solidFill>
              <a:srgbClr val="C00000"/>
            </a:solidFill>
            <a:prstDash val="sysDot"/>
            <a:round/>
            <a:headEnd type="none" w="med" len="med"/>
            <a:tailEnd type="triangle"/>
          </a:ln>
          <a:effectLst/>
        </p:spPr>
      </p:cxnSp>
      <p:cxnSp>
        <p:nvCxnSpPr>
          <p:cNvPr id="38" name="直線接點 37"/>
          <p:cNvCxnSpPr/>
          <p:nvPr/>
        </p:nvCxnSpPr>
        <p:spPr bwMode="auto">
          <a:xfrm>
            <a:off x="9336224" y="2151260"/>
            <a:ext cx="576000" cy="0"/>
          </a:xfrm>
          <a:prstGeom prst="line">
            <a:avLst/>
          </a:prstGeom>
          <a:solidFill>
            <a:schemeClr val="accent1"/>
          </a:solidFill>
          <a:ln w="28575" cap="flat" cmpd="sng" algn="ctr">
            <a:solidFill>
              <a:srgbClr val="0000CC"/>
            </a:solidFill>
            <a:prstDash val="solid"/>
            <a:round/>
            <a:headEnd type="none" w="med" len="med"/>
            <a:tailEnd type="none" w="med" len="med"/>
          </a:ln>
          <a:effectLst/>
        </p:spPr>
      </p:cxnSp>
      <p:sp>
        <p:nvSpPr>
          <p:cNvPr id="39" name="文字方塊 38"/>
          <p:cNvSpPr txBox="1">
            <a:spLocks noChangeArrowheads="1"/>
          </p:cNvSpPr>
          <p:nvPr/>
        </p:nvSpPr>
        <p:spPr bwMode="auto">
          <a:xfrm>
            <a:off x="10134503" y="2387535"/>
            <a:ext cx="21483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C00000"/>
                </a:solidFill>
              </a:rPr>
              <a:t>(if </a:t>
            </a:r>
            <a:r>
              <a:rPr lang="en-US" altLang="zh-TW" sz="2000" i="1" dirty="0">
                <a:solidFill>
                  <a:srgbClr val="C00000"/>
                </a:solidFill>
              </a:rPr>
              <a:t>G</a:t>
            </a:r>
            <a:r>
              <a:rPr lang="en-US" altLang="zh-TW" sz="2000" dirty="0">
                <a:solidFill>
                  <a:srgbClr val="C00000"/>
                </a:solidFill>
              </a:rPr>
              <a:t> can be found)</a:t>
            </a:r>
            <a:endParaRPr lang="zh-TW" altLang="en-US" sz="2000" dirty="0">
              <a:solidFill>
                <a:srgbClr val="C00000"/>
              </a:solidFill>
            </a:endParaRPr>
          </a:p>
        </p:txBody>
      </p:sp>
      <p:grpSp>
        <p:nvGrpSpPr>
          <p:cNvPr id="41" name="Group 5"/>
          <p:cNvGrpSpPr>
            <a:grpSpLocks/>
          </p:cNvGrpSpPr>
          <p:nvPr/>
        </p:nvGrpSpPr>
        <p:grpSpPr bwMode="auto">
          <a:xfrm>
            <a:off x="4895437" y="1275343"/>
            <a:ext cx="1042661" cy="1027107"/>
            <a:chOff x="4227" y="1055"/>
            <a:chExt cx="1152" cy="984"/>
          </a:xfrm>
        </p:grpSpPr>
        <p:sp>
          <p:nvSpPr>
            <p:cNvPr id="42" name="Freeform 6"/>
            <p:cNvSpPr>
              <a:spLocks noChangeAspect="1"/>
            </p:cNvSpPr>
            <p:nvPr/>
          </p:nvSpPr>
          <p:spPr bwMode="auto">
            <a:xfrm rot="5400000">
              <a:off x="4311" y="971"/>
              <a:ext cx="984" cy="1152"/>
            </a:xfrm>
            <a:custGeom>
              <a:avLst/>
              <a:gdLst>
                <a:gd name="T0" fmla="*/ 4705 w 832"/>
                <a:gd name="T1" fmla="*/ 8432 h 964"/>
                <a:gd name="T2" fmla="*/ 1350 w 832"/>
                <a:gd name="T3" fmla="*/ 7915 h 964"/>
                <a:gd name="T4" fmla="*/ 843 w 832"/>
                <a:gd name="T5" fmla="*/ 7688 h 964"/>
                <a:gd name="T6" fmla="*/ 783 w 832"/>
                <a:gd name="T7" fmla="*/ 7521 h 964"/>
                <a:gd name="T8" fmla="*/ 381 w 832"/>
                <a:gd name="T9" fmla="*/ 7183 h 964"/>
                <a:gd name="T10" fmla="*/ 98 w 832"/>
                <a:gd name="T11" fmla="*/ 6333 h 964"/>
                <a:gd name="T12" fmla="*/ 98 w 832"/>
                <a:gd name="T13" fmla="*/ 4296 h 964"/>
                <a:gd name="T14" fmla="*/ 381 w 832"/>
                <a:gd name="T15" fmla="*/ 3163 h 964"/>
                <a:gd name="T16" fmla="*/ 728 w 832"/>
                <a:gd name="T17" fmla="*/ 2032 h 964"/>
                <a:gd name="T18" fmla="*/ 1410 w 832"/>
                <a:gd name="T19" fmla="*/ 901 h 964"/>
                <a:gd name="T20" fmla="*/ 3497 w 832"/>
                <a:gd name="T21" fmla="*/ 0 h 964"/>
                <a:gd name="T22" fmla="*/ 4247 w 832"/>
                <a:gd name="T23" fmla="*/ 56 h 964"/>
                <a:gd name="T24" fmla="*/ 5837 w 832"/>
                <a:gd name="T25" fmla="*/ 618 h 964"/>
                <a:gd name="T26" fmla="*/ 6687 w 832"/>
                <a:gd name="T27" fmla="*/ 1922 h 964"/>
                <a:gd name="T28" fmla="*/ 7255 w 832"/>
                <a:gd name="T29" fmla="*/ 3788 h 964"/>
                <a:gd name="T30" fmla="*/ 6739 w 832"/>
                <a:gd name="T31" fmla="*/ 6957 h 964"/>
                <a:gd name="T32" fmla="*/ 6407 w 832"/>
                <a:gd name="T33" fmla="*/ 7466 h 964"/>
                <a:gd name="T34" fmla="*/ 5437 w 832"/>
                <a:gd name="T35" fmla="*/ 8197 h 964"/>
                <a:gd name="T36" fmla="*/ 4705 w 832"/>
                <a:gd name="T37" fmla="*/ 8432 h 9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2"/>
                <a:gd name="T58" fmla="*/ 0 h 964"/>
                <a:gd name="T59" fmla="*/ 832 w 832"/>
                <a:gd name="T60" fmla="*/ 964 h 9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2" h="964">
                  <a:moveTo>
                    <a:pt x="530" y="954"/>
                  </a:moveTo>
                  <a:cubicBezTo>
                    <a:pt x="409" y="919"/>
                    <a:pt x="277" y="917"/>
                    <a:pt x="152" y="896"/>
                  </a:cubicBezTo>
                  <a:cubicBezTo>
                    <a:pt x="139" y="892"/>
                    <a:pt x="107" y="884"/>
                    <a:pt x="95" y="870"/>
                  </a:cubicBezTo>
                  <a:cubicBezTo>
                    <a:pt x="91" y="865"/>
                    <a:pt x="92" y="856"/>
                    <a:pt x="88" y="851"/>
                  </a:cubicBezTo>
                  <a:cubicBezTo>
                    <a:pt x="76" y="836"/>
                    <a:pt x="56" y="828"/>
                    <a:pt x="43" y="813"/>
                  </a:cubicBezTo>
                  <a:cubicBezTo>
                    <a:pt x="21" y="788"/>
                    <a:pt x="17" y="748"/>
                    <a:pt x="11" y="717"/>
                  </a:cubicBezTo>
                  <a:cubicBezTo>
                    <a:pt x="7" y="611"/>
                    <a:pt x="0" y="579"/>
                    <a:pt x="11" y="486"/>
                  </a:cubicBezTo>
                  <a:cubicBezTo>
                    <a:pt x="16" y="443"/>
                    <a:pt x="33" y="400"/>
                    <a:pt x="43" y="358"/>
                  </a:cubicBezTo>
                  <a:cubicBezTo>
                    <a:pt x="56" y="301"/>
                    <a:pt x="54" y="278"/>
                    <a:pt x="82" y="230"/>
                  </a:cubicBezTo>
                  <a:cubicBezTo>
                    <a:pt x="94" y="178"/>
                    <a:pt x="131" y="145"/>
                    <a:pt x="159" y="102"/>
                  </a:cubicBezTo>
                  <a:cubicBezTo>
                    <a:pt x="182" y="28"/>
                    <a:pt x="324" y="11"/>
                    <a:pt x="395" y="0"/>
                  </a:cubicBezTo>
                  <a:cubicBezTo>
                    <a:pt x="423" y="2"/>
                    <a:pt x="451" y="3"/>
                    <a:pt x="479" y="6"/>
                  </a:cubicBezTo>
                  <a:cubicBezTo>
                    <a:pt x="532" y="12"/>
                    <a:pt x="599" y="56"/>
                    <a:pt x="658" y="70"/>
                  </a:cubicBezTo>
                  <a:cubicBezTo>
                    <a:pt x="689" y="122"/>
                    <a:pt x="727" y="163"/>
                    <a:pt x="754" y="218"/>
                  </a:cubicBezTo>
                  <a:cubicBezTo>
                    <a:pt x="787" y="285"/>
                    <a:pt x="790" y="361"/>
                    <a:pt x="818" y="429"/>
                  </a:cubicBezTo>
                  <a:cubicBezTo>
                    <a:pt x="832" y="531"/>
                    <a:pt x="825" y="693"/>
                    <a:pt x="760" y="787"/>
                  </a:cubicBezTo>
                  <a:cubicBezTo>
                    <a:pt x="752" y="814"/>
                    <a:pt x="739" y="824"/>
                    <a:pt x="722" y="845"/>
                  </a:cubicBezTo>
                  <a:cubicBezTo>
                    <a:pt x="685" y="890"/>
                    <a:pt x="671" y="917"/>
                    <a:pt x="613" y="928"/>
                  </a:cubicBezTo>
                  <a:cubicBezTo>
                    <a:pt x="577" y="952"/>
                    <a:pt x="571" y="964"/>
                    <a:pt x="530" y="954"/>
                  </a:cubicBezTo>
                  <a:close/>
                </a:path>
              </a:pathLst>
            </a:custGeom>
            <a:solidFill>
              <a:srgbClr val="FFFF00"/>
            </a:solidFill>
            <a:ln w="12700">
              <a:solidFill>
                <a:schemeClr val="tx1"/>
              </a:solidFill>
              <a:round/>
              <a:headEnd/>
              <a:tailEnd/>
            </a:ln>
          </p:spPr>
          <p:txBody>
            <a:bodyPr/>
            <a:lstStyle/>
            <a:p>
              <a:pPr eaLnBrk="0" hangingPunct="0"/>
              <a:endParaRPr lang="zh-TW" altLang="en-US"/>
            </a:p>
          </p:txBody>
        </p:sp>
        <p:graphicFrame>
          <p:nvGraphicFramePr>
            <p:cNvPr id="43" name="Object 7"/>
            <p:cNvGraphicFramePr>
              <a:graphicFrameLocks noChangeAspect="1"/>
            </p:cNvGraphicFramePr>
            <p:nvPr>
              <p:extLst>
                <p:ext uri="{D42A27DB-BD31-4B8C-83A1-F6EECF244321}">
                  <p14:modId xmlns:p14="http://schemas.microsoft.com/office/powerpoint/2010/main" val="3574895040"/>
                </p:ext>
              </p:extLst>
            </p:nvPr>
          </p:nvGraphicFramePr>
          <p:xfrm>
            <a:off x="4624" y="1390"/>
            <a:ext cx="328" cy="284"/>
          </p:xfrm>
          <a:graphic>
            <a:graphicData uri="http://schemas.openxmlformats.org/presentationml/2006/ole">
              <mc:AlternateContent xmlns:mc="http://schemas.openxmlformats.org/markup-compatibility/2006">
                <mc:Choice xmlns:v="urn:schemas-microsoft-com:vml" Requires="v">
                  <p:oleObj spid="_x0000_s1100174" name="方程式" r:id="rId20" imgW="164880" imgH="164880" progId="Equation.3">
                    <p:embed/>
                  </p:oleObj>
                </mc:Choice>
                <mc:Fallback>
                  <p:oleObj name="方程式" r:id="rId20" imgW="164880" imgH="16488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t="-2184" r="-10918" b="-2184"/>
                        <a:stretch>
                          <a:fillRect/>
                        </a:stretch>
                      </p:blipFill>
                      <p:spPr bwMode="auto">
                        <a:xfrm>
                          <a:off x="4624" y="1390"/>
                          <a:ext cx="328" cy="284"/>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pSp>
      <p:grpSp>
        <p:nvGrpSpPr>
          <p:cNvPr id="44" name="Group 17"/>
          <p:cNvGrpSpPr>
            <a:grpSpLocks/>
          </p:cNvGrpSpPr>
          <p:nvPr/>
        </p:nvGrpSpPr>
        <p:grpSpPr bwMode="auto">
          <a:xfrm>
            <a:off x="4332369" y="1300055"/>
            <a:ext cx="556105" cy="449263"/>
            <a:chOff x="3932" y="1412"/>
            <a:chExt cx="401" cy="283"/>
          </a:xfrm>
        </p:grpSpPr>
        <p:graphicFrame>
          <p:nvGraphicFramePr>
            <p:cNvPr id="45" name="Object 18"/>
            <p:cNvGraphicFramePr>
              <a:graphicFrameLocks noChangeAspect="1"/>
            </p:cNvGraphicFramePr>
            <p:nvPr>
              <p:extLst>
                <p:ext uri="{D42A27DB-BD31-4B8C-83A1-F6EECF244321}">
                  <p14:modId xmlns:p14="http://schemas.microsoft.com/office/powerpoint/2010/main" val="1299254889"/>
                </p:ext>
              </p:extLst>
            </p:nvPr>
          </p:nvGraphicFramePr>
          <p:xfrm>
            <a:off x="3932" y="1412"/>
            <a:ext cx="297" cy="201"/>
          </p:xfrm>
          <a:graphic>
            <a:graphicData uri="http://schemas.openxmlformats.org/presentationml/2006/ole">
              <mc:AlternateContent xmlns:mc="http://schemas.openxmlformats.org/markup-compatibility/2006">
                <mc:Choice xmlns:v="urn:schemas-microsoft-com:vml" Requires="v">
                  <p:oleObj spid="_x0000_s1100175" name="Equation" r:id="rId22" imgW="228600" imgH="177480" progId="Equation.3">
                    <p:embed/>
                  </p:oleObj>
                </mc:Choice>
                <mc:Fallback>
                  <p:oleObj name="Equation" r:id="rId22" imgW="228600" imgH="17748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t="-3149" r="-9860" b="-3149"/>
                        <a:stretch>
                          <a:fillRect/>
                        </a:stretch>
                      </p:blipFill>
                      <p:spPr bwMode="auto">
                        <a:xfrm>
                          <a:off x="3932" y="1412"/>
                          <a:ext cx="297" cy="201"/>
                        </a:xfrm>
                        <a:prstGeom prst="rect">
                          <a:avLst/>
                        </a:prstGeom>
                        <a:noFill/>
                      </p:spPr>
                    </p:pic>
                  </p:oleObj>
                </mc:Fallback>
              </mc:AlternateContent>
            </a:graphicData>
          </a:graphic>
        </p:graphicFrame>
        <p:cxnSp>
          <p:nvCxnSpPr>
            <p:cNvPr id="46" name="AutoShape 19"/>
            <p:cNvCxnSpPr>
              <a:cxnSpLocks noChangeShapeType="1"/>
            </p:cNvCxnSpPr>
            <p:nvPr/>
          </p:nvCxnSpPr>
          <p:spPr bwMode="auto">
            <a:xfrm>
              <a:off x="4177" y="1536"/>
              <a:ext cx="156" cy="159"/>
            </a:xfrm>
            <a:prstGeom prst="curvedConnector3">
              <a:avLst>
                <a:gd name="adj1" fmla="val 50000"/>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grpSp>
      <p:sp>
        <p:nvSpPr>
          <p:cNvPr id="47" name="文字方塊 46"/>
          <p:cNvSpPr txBox="1">
            <a:spLocks noChangeArrowheads="1"/>
          </p:cNvSpPr>
          <p:nvPr/>
        </p:nvSpPr>
        <p:spPr bwMode="auto">
          <a:xfrm>
            <a:off x="-36267" y="5257852"/>
            <a:ext cx="2916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1800" dirty="0">
                <a:solidFill>
                  <a:srgbClr val="0000CC"/>
                </a:solidFill>
              </a:rPr>
              <a:t>by using Green’s 2nd identity</a:t>
            </a:r>
            <a:endParaRPr lang="zh-TW" altLang="en-US" sz="1800" dirty="0">
              <a:solidFill>
                <a:srgbClr val="0000CC"/>
              </a:solidFill>
            </a:endParaRPr>
          </a:p>
        </p:txBody>
      </p:sp>
      <p:sp>
        <p:nvSpPr>
          <p:cNvPr id="50" name="矩形 49"/>
          <p:cNvSpPr/>
          <p:nvPr/>
        </p:nvSpPr>
        <p:spPr>
          <a:xfrm>
            <a:off x="3595307" y="1126614"/>
            <a:ext cx="684803" cy="364587"/>
          </a:xfrm>
          <a:prstGeom prst="rect">
            <a:avLst/>
          </a:prstGeom>
        </p:spPr>
        <p:txBody>
          <a:bodyPr wrap="none">
            <a:spAutoFit/>
          </a:bodyPr>
          <a:lstStyle/>
          <a:p>
            <a:pPr eaLnBrk="1" hangingPunct="1">
              <a:lnSpc>
                <a:spcPct val="105000"/>
              </a:lnSpc>
              <a:spcBef>
                <a:spcPct val="10000"/>
              </a:spcBef>
            </a:pPr>
            <a:r>
              <a:rPr lang="en-US" altLang="zh-TW" sz="1800" dirty="0">
                <a:solidFill>
                  <a:srgbClr val="C00000"/>
                </a:solidFill>
                <a:latin typeface="+mj-lt"/>
              </a:rPr>
              <a:t>---(1)</a:t>
            </a:r>
          </a:p>
        </p:txBody>
      </p:sp>
      <p:sp>
        <p:nvSpPr>
          <p:cNvPr id="51" name="矩形 50"/>
          <p:cNvSpPr/>
          <p:nvPr/>
        </p:nvSpPr>
        <p:spPr>
          <a:xfrm>
            <a:off x="3734220" y="2690665"/>
            <a:ext cx="684803" cy="364587"/>
          </a:xfrm>
          <a:prstGeom prst="rect">
            <a:avLst/>
          </a:prstGeom>
        </p:spPr>
        <p:txBody>
          <a:bodyPr wrap="none">
            <a:spAutoFit/>
          </a:bodyPr>
          <a:lstStyle/>
          <a:p>
            <a:pPr eaLnBrk="1" hangingPunct="1">
              <a:lnSpc>
                <a:spcPct val="105000"/>
              </a:lnSpc>
              <a:spcBef>
                <a:spcPct val="10000"/>
              </a:spcBef>
            </a:pPr>
            <a:r>
              <a:rPr lang="en-US" altLang="zh-TW" sz="1800" dirty="0">
                <a:solidFill>
                  <a:srgbClr val="C00000"/>
                </a:solidFill>
                <a:latin typeface="+mj-lt"/>
              </a:rPr>
              <a:t>---(2)</a:t>
            </a:r>
          </a:p>
        </p:txBody>
      </p:sp>
      <p:grpSp>
        <p:nvGrpSpPr>
          <p:cNvPr id="3" name="群組 2">
            <a:extLst>
              <a:ext uri="{FF2B5EF4-FFF2-40B4-BE49-F238E27FC236}">
                <a16:creationId xmlns:a16="http://schemas.microsoft.com/office/drawing/2014/main" id="{1B0D1ED5-C06E-4DAF-9BA3-55946D5B528A}"/>
              </a:ext>
            </a:extLst>
          </p:cNvPr>
          <p:cNvGrpSpPr/>
          <p:nvPr/>
        </p:nvGrpSpPr>
        <p:grpSpPr>
          <a:xfrm>
            <a:off x="573403" y="2710129"/>
            <a:ext cx="2762296" cy="828024"/>
            <a:chOff x="573403" y="2710129"/>
            <a:chExt cx="2762296" cy="828024"/>
          </a:xfrm>
        </p:grpSpPr>
        <p:cxnSp>
          <p:nvCxnSpPr>
            <p:cNvPr id="54" name="直線接點 53"/>
            <p:cNvCxnSpPr/>
            <p:nvPr/>
          </p:nvCxnSpPr>
          <p:spPr bwMode="auto">
            <a:xfrm>
              <a:off x="671699" y="2746153"/>
              <a:ext cx="2664000" cy="792000"/>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55" name="直線接點 54"/>
            <p:cNvCxnSpPr/>
            <p:nvPr/>
          </p:nvCxnSpPr>
          <p:spPr bwMode="auto">
            <a:xfrm flipV="1">
              <a:off x="573403" y="2710129"/>
              <a:ext cx="2700000" cy="792000"/>
            </a:xfrm>
            <a:prstGeom prst="line">
              <a:avLst/>
            </a:prstGeom>
            <a:solidFill>
              <a:schemeClr val="accent1"/>
            </a:solidFill>
            <a:ln w="19050" cap="flat" cmpd="sng" algn="ctr">
              <a:solidFill>
                <a:srgbClr val="C00000"/>
              </a:solidFill>
              <a:prstDash val="solid"/>
              <a:round/>
              <a:headEnd type="none" w="med" len="med"/>
              <a:tailEnd type="none" w="med" len="med"/>
            </a:ln>
            <a:effectLst/>
          </p:spPr>
        </p:cxnSp>
      </p:grpSp>
      <p:sp>
        <p:nvSpPr>
          <p:cNvPr id="56" name="文字方塊 1"/>
          <p:cNvSpPr txBox="1">
            <a:spLocks noChangeArrowheads="1"/>
          </p:cNvSpPr>
          <p:nvPr/>
        </p:nvSpPr>
        <p:spPr bwMode="auto">
          <a:xfrm>
            <a:off x="6163272" y="2862366"/>
            <a:ext cx="6008713" cy="707886"/>
          </a:xfrm>
          <a:prstGeom prst="rect">
            <a:avLst/>
          </a:prstGeom>
          <a:noFill/>
          <a:ln>
            <a:noFill/>
          </a:ln>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C00000"/>
                </a:solidFill>
                <a:latin typeface="Arial" panose="020B0604020202020204" pitchFamily="34" charset="0"/>
                <a:ea typeface="Arial Unicode MS" pitchFamily="34" charset="-120"/>
                <a:cs typeface="Arial" panose="020B0604020202020204" pitchFamily="34" charset="0"/>
              </a:rPr>
              <a:t>But, in fact, non-trivial homogeneous solutions exist</a:t>
            </a:r>
            <a:r>
              <a:rPr lang="zh-TW" altLang="en-US" sz="2000" dirty="0">
                <a:solidFill>
                  <a:srgbClr val="C00000"/>
                </a:solidFill>
                <a:latin typeface="Arial" panose="020B0604020202020204" pitchFamily="34" charset="0"/>
                <a:ea typeface="Arial Unicode MS" pitchFamily="34" charset="-120"/>
                <a:cs typeface="Arial" panose="020B0604020202020204" pitchFamily="34" charset="0"/>
              </a:rPr>
              <a:t> </a:t>
            </a:r>
            <a:r>
              <a:rPr lang="en-US" altLang="zh-TW" sz="2000" dirty="0">
                <a:solidFill>
                  <a:srgbClr val="C00000"/>
                </a:solidFill>
                <a:latin typeface="Arial" panose="020B0604020202020204" pitchFamily="34" charset="0"/>
                <a:ea typeface="Arial Unicode MS" pitchFamily="34" charset="-120"/>
                <a:cs typeface="Arial" panose="020B0604020202020204" pitchFamily="34" charset="0"/>
              </a:rPr>
              <a:t>for bounded region with Neumann BCs!!</a:t>
            </a:r>
          </a:p>
        </p:txBody>
      </p:sp>
      <p:sp>
        <p:nvSpPr>
          <p:cNvPr id="57" name="文字方塊 1"/>
          <p:cNvSpPr txBox="1">
            <a:spLocks noChangeArrowheads="1"/>
          </p:cNvSpPr>
          <p:nvPr/>
        </p:nvSpPr>
        <p:spPr bwMode="auto">
          <a:xfrm>
            <a:off x="6163272" y="3651721"/>
            <a:ext cx="5471819" cy="400110"/>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0000CC"/>
                </a:solidFill>
                <a:latin typeface="Arial" panose="020B0604020202020204" pitchFamily="34" charset="0"/>
                <a:ea typeface="Arial Unicode MS" pitchFamily="34" charset="-120"/>
                <a:cs typeface="Arial" panose="020B0604020202020204" pitchFamily="34" charset="0"/>
                <a:sym typeface="Wingdings" panose="05000000000000000000" pitchFamily="2" charset="2"/>
              </a:rPr>
              <a:t> Associated Green’s function does not exist!!</a:t>
            </a:r>
            <a:endParaRPr lang="zh-TW" altLang="en-US" sz="2000" dirty="0">
              <a:solidFill>
                <a:srgbClr val="0000CC"/>
              </a:solidFill>
              <a:latin typeface="Arial" panose="020B0604020202020204" pitchFamily="34" charset="0"/>
              <a:ea typeface="Arial Unicode MS" pitchFamily="34" charset="-120"/>
              <a:cs typeface="Arial" panose="020B0604020202020204" pitchFamily="34" charset="0"/>
            </a:endParaRPr>
          </a:p>
        </p:txBody>
      </p:sp>
      <p:sp>
        <p:nvSpPr>
          <p:cNvPr id="37" name="文字方塊 1"/>
          <p:cNvSpPr txBox="1">
            <a:spLocks noChangeArrowheads="1"/>
          </p:cNvSpPr>
          <p:nvPr/>
        </p:nvSpPr>
        <p:spPr bwMode="auto">
          <a:xfrm>
            <a:off x="6129961" y="4130352"/>
            <a:ext cx="5072414" cy="707886"/>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0000CC"/>
                </a:solidFill>
                <a:latin typeface="Arial" panose="020B0604020202020204" pitchFamily="34" charset="0"/>
                <a:ea typeface="Arial Unicode MS" pitchFamily="34" charset="-120"/>
                <a:cs typeface="Arial" panose="020B0604020202020204" pitchFamily="34" charset="0"/>
                <a:sym typeface="Wingdings" panose="05000000000000000000" pitchFamily="2" charset="2"/>
              </a:rPr>
              <a:t> </a:t>
            </a:r>
            <a:r>
              <a:rPr lang="en-US" altLang="zh-TW" sz="2000" dirty="0">
                <a:solidFill>
                  <a:srgbClr val="0000CC"/>
                </a:solidFill>
                <a:latin typeface="Arial" panose="020B0604020202020204" pitchFamily="34" charset="0"/>
                <a:ea typeface="Arial Unicode MS" pitchFamily="34" charset="-120"/>
                <a:cs typeface="Arial" panose="020B0604020202020204" pitchFamily="34" charset="0"/>
              </a:rPr>
              <a:t>need modified Green’s function or other </a:t>
            </a:r>
            <a:br>
              <a:rPr lang="en-US" altLang="zh-TW" sz="2000" dirty="0">
                <a:solidFill>
                  <a:srgbClr val="0000CC"/>
                </a:solidFill>
                <a:latin typeface="Arial" panose="020B0604020202020204" pitchFamily="34" charset="0"/>
                <a:ea typeface="Arial Unicode MS" pitchFamily="34" charset="-120"/>
                <a:cs typeface="Arial" panose="020B0604020202020204" pitchFamily="34" charset="0"/>
              </a:rPr>
            </a:br>
            <a:r>
              <a:rPr lang="en-US" altLang="zh-TW" sz="2000" dirty="0">
                <a:solidFill>
                  <a:srgbClr val="0000CC"/>
                </a:solidFill>
                <a:latin typeface="Arial" panose="020B0604020202020204" pitchFamily="34" charset="0"/>
                <a:ea typeface="Arial Unicode MS" pitchFamily="34" charset="-120"/>
                <a:cs typeface="Arial" panose="020B0604020202020204" pitchFamily="34" charset="0"/>
              </a:rPr>
              <a:t>     approaches</a:t>
            </a:r>
            <a:endParaRPr lang="zh-TW" altLang="en-US" sz="2000" dirty="0">
              <a:solidFill>
                <a:srgbClr val="0000CC"/>
              </a:solidFill>
              <a:latin typeface="Arial" panose="020B0604020202020204" pitchFamily="34" charset="0"/>
              <a:ea typeface="Arial Unicode MS" pitchFamily="34" charset="-120"/>
              <a:cs typeface="Arial" panose="020B0604020202020204" pitchFamily="34" charset="0"/>
            </a:endParaRPr>
          </a:p>
        </p:txBody>
      </p:sp>
      <p:sp>
        <p:nvSpPr>
          <p:cNvPr id="48" name="矩形 47">
            <a:extLst>
              <a:ext uri="{FF2B5EF4-FFF2-40B4-BE49-F238E27FC236}">
                <a16:creationId xmlns:a16="http://schemas.microsoft.com/office/drawing/2014/main" id="{0811E967-B55C-41B2-A9FB-8E0A5BC8CD1D}"/>
              </a:ext>
            </a:extLst>
          </p:cNvPr>
          <p:cNvSpPr/>
          <p:nvPr/>
        </p:nvSpPr>
        <p:spPr>
          <a:xfrm>
            <a:off x="6189817" y="5557206"/>
            <a:ext cx="2488630" cy="430887"/>
          </a:xfrm>
          <a:prstGeom prst="rect">
            <a:avLst/>
          </a:prstGeom>
        </p:spPr>
        <p:txBody>
          <a:bodyPr wrap="none">
            <a:spAutoFit/>
          </a:bodyPr>
          <a:lstStyle/>
          <a:p>
            <a:r>
              <a:rPr lang="en-US" altLang="zh-TW" sz="2200" dirty="0"/>
              <a:t>Green’s 2nd identity</a:t>
            </a:r>
            <a:endParaRPr lang="zh-TW" altLang="en-US" sz="2200" dirty="0"/>
          </a:p>
        </p:txBody>
      </p:sp>
    </p:spTree>
    <p:extLst>
      <p:ext uri="{BB962C8B-B14F-4D97-AF65-F5344CB8AC3E}">
        <p14:creationId xmlns:p14="http://schemas.microsoft.com/office/powerpoint/2010/main" val="337250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wipe(left)">
                                      <p:cBhvr>
                                        <p:cTn id="7" dur="500"/>
                                        <p:tgtEl>
                                          <p:spTgt spid="205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13027"/>
                                        </p:tgtEl>
                                        <p:attrNameLst>
                                          <p:attrName>style.visibility</p:attrName>
                                        </p:attrNameLst>
                                      </p:cBhvr>
                                      <p:to>
                                        <p:strVal val="visible"/>
                                      </p:to>
                                    </p:set>
                                    <p:animEffect transition="in" filter="wipe(left)">
                                      <p:cBhvr>
                                        <p:cTn id="11" dur="500"/>
                                        <p:tgtEl>
                                          <p:spTgt spid="51302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wipe(left)">
                                      <p:cBhvr>
                                        <p:cTn id="14" dur="500"/>
                                        <p:tgtEl>
                                          <p:spTgt spid="5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left)">
                                      <p:cBhvr>
                                        <p:cTn id="18" dur="500"/>
                                        <p:tgtEl>
                                          <p:spTgt spid="41"/>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left)">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13046"/>
                                        </p:tgtEl>
                                        <p:attrNameLst>
                                          <p:attrName>style.visibility</p:attrName>
                                        </p:attrNameLst>
                                      </p:cBhvr>
                                      <p:to>
                                        <p:strVal val="visible"/>
                                      </p:to>
                                    </p:set>
                                    <p:animEffect transition="in" filter="wipe(left)">
                                      <p:cBhvr>
                                        <p:cTn id="27" dur="500"/>
                                        <p:tgtEl>
                                          <p:spTgt spid="513046"/>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513026"/>
                                        </p:tgtEl>
                                        <p:attrNameLst>
                                          <p:attrName>style.visibility</p:attrName>
                                        </p:attrNameLst>
                                      </p:cBhvr>
                                      <p:to>
                                        <p:strVal val="visible"/>
                                      </p:to>
                                    </p:set>
                                    <p:animEffect transition="in" filter="wipe(left)">
                                      <p:cBhvr>
                                        <p:cTn id="31" dur="500"/>
                                        <p:tgtEl>
                                          <p:spTgt spid="5130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left)">
                                      <p:cBhvr>
                                        <p:cTn id="34" dur="500"/>
                                        <p:tgtEl>
                                          <p:spTgt spid="51"/>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left)">
                                      <p:cBhvr>
                                        <p:cTn id="43" dur="50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left)">
                                      <p:cBhvr>
                                        <p:cTn id="48" dur="500"/>
                                        <p:tgtEl>
                                          <p:spTgt spid="33"/>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left)">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up)">
                                      <p:cBhvr>
                                        <p:cTn id="66" dur="500"/>
                                        <p:tgtEl>
                                          <p:spTgt spid="24"/>
                                        </p:tgtEl>
                                      </p:cBhvr>
                                    </p:animEffect>
                                  </p:childTnLst>
                                </p:cTn>
                              </p:par>
                            </p:childTnLst>
                          </p:cTn>
                        </p:par>
                        <p:par>
                          <p:cTn id="67" fill="hold">
                            <p:stCondLst>
                              <p:cond delay="50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left)">
                                      <p:cBhvr>
                                        <p:cTn id="74" dur="500"/>
                                        <p:tgtEl>
                                          <p:spTgt spid="48"/>
                                        </p:tgtEl>
                                      </p:cBhvr>
                                    </p:animEffect>
                                  </p:childTnLst>
                                </p:cTn>
                              </p:par>
                            </p:childTnLst>
                          </p:cTn>
                        </p:par>
                        <p:par>
                          <p:cTn id="75" fill="hold">
                            <p:stCondLst>
                              <p:cond delay="1500"/>
                            </p:stCondLst>
                            <p:childTnLst>
                              <p:par>
                                <p:cTn id="76" presetID="22" presetClass="entr" presetSubtype="8" fill="hold"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wipe(left)">
                                      <p:cBhvr>
                                        <p:cTn id="78" dur="500"/>
                                        <p:tgtEl>
                                          <p:spTgt spid="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wipe(left)">
                                      <p:cBhvr>
                                        <p:cTn id="83" dur="500"/>
                                        <p:tgtEl>
                                          <p:spTgt spid="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ipe(left)">
                                      <p:cBhvr>
                                        <p:cTn id="88" dur="500"/>
                                        <p:tgtEl>
                                          <p:spTgt spid="30"/>
                                        </p:tgtEl>
                                      </p:cBhvr>
                                    </p:animEffect>
                                  </p:childTnLst>
                                </p:cTn>
                              </p:par>
                            </p:childTnLst>
                          </p:cTn>
                        </p:par>
                        <p:par>
                          <p:cTn id="89" fill="hold">
                            <p:stCondLst>
                              <p:cond delay="500"/>
                            </p:stCondLst>
                            <p:childTnLst>
                              <p:par>
                                <p:cTn id="90" presetID="22" presetClass="entr" presetSubtype="8" fill="hold" nodeType="afterEffect">
                                  <p:stCondLst>
                                    <p:cond delay="0"/>
                                  </p:stCondLst>
                                  <p:childTnLst>
                                    <p:set>
                                      <p:cBhvr>
                                        <p:cTn id="91" dur="1" fill="hold">
                                          <p:stCondLst>
                                            <p:cond delay="0"/>
                                          </p:stCondLst>
                                        </p:cTn>
                                        <p:tgtEl>
                                          <p:spTgt spid="513032"/>
                                        </p:tgtEl>
                                        <p:attrNameLst>
                                          <p:attrName>style.visibility</p:attrName>
                                        </p:attrNameLst>
                                      </p:cBhvr>
                                      <p:to>
                                        <p:strVal val="visible"/>
                                      </p:to>
                                    </p:set>
                                    <p:animEffect transition="in" filter="wipe(left)">
                                      <p:cBhvr>
                                        <p:cTn id="92" dur="500"/>
                                        <p:tgtEl>
                                          <p:spTgt spid="513032"/>
                                        </p:tgtEl>
                                      </p:cBhvr>
                                    </p:animEffect>
                                  </p:childTnLst>
                                </p:cTn>
                              </p:par>
                            </p:childTnLst>
                          </p:cTn>
                        </p:par>
                        <p:par>
                          <p:cTn id="93" fill="hold">
                            <p:stCondLst>
                              <p:cond delay="1000"/>
                            </p:stCondLst>
                            <p:childTnLst>
                              <p:par>
                                <p:cTn id="94" presetID="22" presetClass="entr" presetSubtype="8" fill="hold" nodeType="after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wipe(left)">
                                      <p:cBhvr>
                                        <p:cTn id="96" dur="500"/>
                                        <p:tgtEl>
                                          <p:spTgt spid="40"/>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wipe(left)">
                                      <p:cBhvr>
                                        <p:cTn id="101" dur="500"/>
                                        <p:tgtEl>
                                          <p:spTgt spid="14"/>
                                        </p:tgtEl>
                                      </p:cBhvr>
                                    </p:animEffect>
                                  </p:childTnLst>
                                </p:cTn>
                              </p:par>
                            </p:childTnLst>
                          </p:cTn>
                        </p:par>
                        <p:par>
                          <p:cTn id="102" fill="hold">
                            <p:stCondLst>
                              <p:cond delay="500"/>
                            </p:stCondLst>
                            <p:childTnLst>
                              <p:par>
                                <p:cTn id="103" presetID="22" presetClass="entr" presetSubtype="8" fill="hold" nodeType="after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wipe(left)">
                                      <p:cBhvr>
                                        <p:cTn id="105" dur="500"/>
                                        <p:tgtEl>
                                          <p:spTgt spid="38"/>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left)">
                                      <p:cBhvr>
                                        <p:cTn id="110" dur="500"/>
                                        <p:tgtEl>
                                          <p:spTgt spid="39"/>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3" fill="hold" nodeType="clickEffect">
                                  <p:stCondLst>
                                    <p:cond delay="0"/>
                                  </p:stCondLst>
                                  <p:childTnLst>
                                    <p:set>
                                      <p:cBhvr>
                                        <p:cTn id="114" dur="1" fill="hold">
                                          <p:stCondLst>
                                            <p:cond delay="0"/>
                                          </p:stCondLst>
                                        </p:cTn>
                                        <p:tgtEl>
                                          <p:spTgt spid="3"/>
                                        </p:tgtEl>
                                        <p:attrNameLst>
                                          <p:attrName>style.visibility</p:attrName>
                                        </p:attrNameLst>
                                      </p:cBhvr>
                                      <p:to>
                                        <p:strVal val="visible"/>
                                      </p:to>
                                    </p:set>
                                    <p:anim calcmode="lin" valueType="num">
                                      <p:cBhvr additive="base">
                                        <p:cTn id="115" dur="500" fill="hold"/>
                                        <p:tgtEl>
                                          <p:spTgt spid="3"/>
                                        </p:tgtEl>
                                        <p:attrNameLst>
                                          <p:attrName>ppt_x</p:attrName>
                                        </p:attrNameLst>
                                      </p:cBhvr>
                                      <p:tavLst>
                                        <p:tav tm="0">
                                          <p:val>
                                            <p:strVal val="1+#ppt_w/2"/>
                                          </p:val>
                                        </p:tav>
                                        <p:tav tm="100000">
                                          <p:val>
                                            <p:strVal val="#ppt_x"/>
                                          </p:val>
                                        </p:tav>
                                      </p:tavLst>
                                    </p:anim>
                                    <p:anim calcmode="lin" valueType="num">
                                      <p:cBhvr additive="base">
                                        <p:cTn id="11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56"/>
                                        </p:tgtEl>
                                        <p:attrNameLst>
                                          <p:attrName>style.visibility</p:attrName>
                                        </p:attrNameLst>
                                      </p:cBhvr>
                                      <p:to>
                                        <p:strVal val="visible"/>
                                      </p:to>
                                    </p:set>
                                    <p:animEffect transition="in" filter="wipe(left)">
                                      <p:cBhvr>
                                        <p:cTn id="121" dur="500"/>
                                        <p:tgtEl>
                                          <p:spTgt spid="56"/>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wipe(left)">
                                      <p:cBhvr>
                                        <p:cTn id="126" dur="500"/>
                                        <p:tgtEl>
                                          <p:spTgt spid="57"/>
                                        </p:tgtEl>
                                      </p:cBhvr>
                                    </p:animEffect>
                                  </p:childTnLst>
                                </p:cTn>
                              </p:par>
                            </p:childTnLst>
                          </p:cTn>
                        </p:par>
                        <p:par>
                          <p:cTn id="127" fill="hold">
                            <p:stCondLst>
                              <p:cond delay="500"/>
                            </p:stCondLst>
                            <p:childTnLst>
                              <p:par>
                                <p:cTn id="128" presetID="22" presetClass="entr" presetSubtype="8" fill="hold" grpId="0" nodeType="afterEffect">
                                  <p:stCondLst>
                                    <p:cond delay="0"/>
                                  </p:stCondLst>
                                  <p:childTnLst>
                                    <p:set>
                                      <p:cBhvr>
                                        <p:cTn id="129" dur="1" fill="hold">
                                          <p:stCondLst>
                                            <p:cond delay="0"/>
                                          </p:stCondLst>
                                        </p:cTn>
                                        <p:tgtEl>
                                          <p:spTgt spid="37"/>
                                        </p:tgtEl>
                                        <p:attrNameLst>
                                          <p:attrName>style.visibility</p:attrName>
                                        </p:attrNameLst>
                                      </p:cBhvr>
                                      <p:to>
                                        <p:strVal val="visible"/>
                                      </p:to>
                                    </p:set>
                                    <p:animEffect transition="in" filter="wipe(left)">
                                      <p:cBhvr>
                                        <p:cTn id="1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513046" grpId="0"/>
      <p:bldP spid="25" grpId="0"/>
      <p:bldP spid="30" grpId="0" animBg="1"/>
      <p:bldP spid="33" grpId="0" animBg="1"/>
      <p:bldP spid="39" grpId="0"/>
      <p:bldP spid="47" grpId="0"/>
      <p:bldP spid="50" grpId="0"/>
      <p:bldP spid="51" grpId="0"/>
      <p:bldP spid="56" grpId="0"/>
      <p:bldP spid="57" grpId="0"/>
      <p:bldP spid="37" grpId="0"/>
      <p:bldP spid="4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物件 53">
            <a:extLst>
              <a:ext uri="{FF2B5EF4-FFF2-40B4-BE49-F238E27FC236}">
                <a16:creationId xmlns:a16="http://schemas.microsoft.com/office/drawing/2014/main" id="{C3049487-0EB9-482F-A91C-C8BD894DDCF1}"/>
              </a:ext>
            </a:extLst>
          </p:cNvPr>
          <p:cNvGraphicFramePr>
            <a:graphicFrameLocks noChangeAspect="1"/>
          </p:cNvGraphicFramePr>
          <p:nvPr>
            <p:extLst>
              <p:ext uri="{D42A27DB-BD31-4B8C-83A1-F6EECF244321}">
                <p14:modId xmlns:p14="http://schemas.microsoft.com/office/powerpoint/2010/main" val="2227573223"/>
              </p:ext>
            </p:extLst>
          </p:nvPr>
        </p:nvGraphicFramePr>
        <p:xfrm>
          <a:off x="7176120" y="1340768"/>
          <a:ext cx="4216400" cy="1066800"/>
        </p:xfrm>
        <a:graphic>
          <a:graphicData uri="http://schemas.openxmlformats.org/presentationml/2006/ole">
            <mc:AlternateContent xmlns:mc="http://schemas.openxmlformats.org/markup-compatibility/2006">
              <mc:Choice xmlns:v="urn:schemas-microsoft-com:vml" Requires="v">
                <p:oleObj spid="_x0000_s1086862" name="Equation" r:id="rId4" imgW="2108160" imgH="533160" progId="Equation.DSMT4">
                  <p:embed/>
                </p:oleObj>
              </mc:Choice>
              <mc:Fallback>
                <p:oleObj name="Equation" r:id="rId4" imgW="2108160" imgH="533160" progId="Equation.DSMT4">
                  <p:embed/>
                  <p:pic>
                    <p:nvPicPr>
                      <p:cNvPr id="3" name="物件 2"/>
                      <p:cNvPicPr>
                        <a:picLocks noChangeArrowheads="1"/>
                      </p:cNvPicPr>
                      <p:nvPr/>
                    </p:nvPicPr>
                    <p:blipFill>
                      <a:blip r:embed="rId5"/>
                      <a:srcRect t="-2985" b="-2985"/>
                      <a:stretch>
                        <a:fillRect/>
                      </a:stretch>
                    </p:blipFill>
                    <p:spPr bwMode="auto">
                      <a:xfrm>
                        <a:off x="7176120" y="1340768"/>
                        <a:ext cx="4216400" cy="1066800"/>
                      </a:xfrm>
                      <a:prstGeom prst="rect">
                        <a:avLst/>
                      </a:prstGeom>
                      <a:solidFill>
                        <a:srgbClr val="FFCCCC"/>
                      </a:solidFill>
                      <a:ln>
                        <a:noFill/>
                      </a:ln>
                    </p:spPr>
                  </p:pic>
                </p:oleObj>
              </mc:Fallback>
            </mc:AlternateContent>
          </a:graphicData>
        </a:graphic>
      </p:graphicFrame>
      <p:sp>
        <p:nvSpPr>
          <p:cNvPr id="49" name="Freeform 4"/>
          <p:cNvSpPr>
            <a:spLocks/>
          </p:cNvSpPr>
          <p:nvPr/>
        </p:nvSpPr>
        <p:spPr bwMode="auto">
          <a:xfrm>
            <a:off x="4007944" y="5283520"/>
            <a:ext cx="1584000" cy="1404000"/>
          </a:xfrm>
          <a:custGeom>
            <a:avLst/>
            <a:gdLst>
              <a:gd name="T0" fmla="*/ 2147483647 w 3180"/>
              <a:gd name="T1" fmla="*/ 2147483647 h 2435"/>
              <a:gd name="T2" fmla="*/ 2147483647 w 3180"/>
              <a:gd name="T3" fmla="*/ 2147483647 h 2435"/>
              <a:gd name="T4" fmla="*/ 2147483647 w 3180"/>
              <a:gd name="T5" fmla="*/ 2147483647 h 2435"/>
              <a:gd name="T6" fmla="*/ 2147483647 w 3180"/>
              <a:gd name="T7" fmla="*/ 2147483647 h 2435"/>
              <a:gd name="T8" fmla="*/ 2147483647 w 3180"/>
              <a:gd name="T9" fmla="*/ 2147483647 h 2435"/>
              <a:gd name="T10" fmla="*/ 2147483647 w 3180"/>
              <a:gd name="T11" fmla="*/ 2147483647 h 2435"/>
              <a:gd name="T12" fmla="*/ 2147483647 w 3180"/>
              <a:gd name="T13" fmla="*/ 2147483647 h 2435"/>
              <a:gd name="T14" fmla="*/ 2147483647 w 3180"/>
              <a:gd name="T15" fmla="*/ 2147483647 h 2435"/>
              <a:gd name="T16" fmla="*/ 2147483647 w 3180"/>
              <a:gd name="T17" fmla="*/ 2147483647 h 2435"/>
              <a:gd name="T18" fmla="*/ 2147483647 w 3180"/>
              <a:gd name="T19" fmla="*/ 2147483647 h 2435"/>
              <a:gd name="T20" fmla="*/ 2147483647 w 3180"/>
              <a:gd name="T21" fmla="*/ 2147483647 h 2435"/>
              <a:gd name="T22" fmla="*/ 2147483647 w 3180"/>
              <a:gd name="T23" fmla="*/ 2147483647 h 2435"/>
              <a:gd name="T24" fmla="*/ 2147483647 w 3180"/>
              <a:gd name="T25" fmla="*/ 2147483647 h 2435"/>
              <a:gd name="T26" fmla="*/ 2147483647 w 3180"/>
              <a:gd name="T27" fmla="*/ 2147483647 h 2435"/>
              <a:gd name="T28" fmla="*/ 2147483647 w 3180"/>
              <a:gd name="T29" fmla="*/ 2147483647 h 2435"/>
              <a:gd name="T30" fmla="*/ 2147483647 w 3180"/>
              <a:gd name="T31" fmla="*/ 2147483647 h 2435"/>
              <a:gd name="T32" fmla="*/ 2147483647 w 3180"/>
              <a:gd name="T33" fmla="*/ 2147483647 h 2435"/>
              <a:gd name="T34" fmla="*/ 2147483647 w 3180"/>
              <a:gd name="T35" fmla="*/ 2147483647 h 2435"/>
              <a:gd name="T36" fmla="*/ 2147483647 w 3180"/>
              <a:gd name="T37" fmla="*/ 2147483647 h 2435"/>
              <a:gd name="T38" fmla="*/ 2147483647 w 3180"/>
              <a:gd name="T39" fmla="*/ 2147483647 h 2435"/>
              <a:gd name="T40" fmla="*/ 2147483647 w 3180"/>
              <a:gd name="T41" fmla="*/ 2147483647 h 2435"/>
              <a:gd name="T42" fmla="*/ 2147483647 w 3180"/>
              <a:gd name="T43" fmla="*/ 2147483647 h 2435"/>
              <a:gd name="T44" fmla="*/ 2147483647 w 3180"/>
              <a:gd name="T45" fmla="*/ 2147483647 h 2435"/>
              <a:gd name="T46" fmla="*/ 2147483647 w 3180"/>
              <a:gd name="T47" fmla="*/ 2147483647 h 2435"/>
              <a:gd name="T48" fmla="*/ 2147483647 w 3180"/>
              <a:gd name="T49" fmla="*/ 2147483647 h 24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80"/>
              <a:gd name="T76" fmla="*/ 0 h 2435"/>
              <a:gd name="T77" fmla="*/ 3180 w 3180"/>
              <a:gd name="T78" fmla="*/ 2435 h 24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80" h="2435">
                <a:moveTo>
                  <a:pt x="1098" y="2306"/>
                </a:moveTo>
                <a:cubicBezTo>
                  <a:pt x="901" y="2246"/>
                  <a:pt x="1124" y="2330"/>
                  <a:pt x="915" y="2306"/>
                </a:cubicBezTo>
                <a:cubicBezTo>
                  <a:pt x="882" y="2297"/>
                  <a:pt x="747" y="2351"/>
                  <a:pt x="714" y="2343"/>
                </a:cubicBezTo>
                <a:cubicBezTo>
                  <a:pt x="690" y="2337"/>
                  <a:pt x="524" y="2275"/>
                  <a:pt x="503" y="2261"/>
                </a:cubicBezTo>
                <a:cubicBezTo>
                  <a:pt x="445" y="2222"/>
                  <a:pt x="256" y="2156"/>
                  <a:pt x="220" y="2105"/>
                </a:cubicBezTo>
                <a:cubicBezTo>
                  <a:pt x="181" y="2055"/>
                  <a:pt x="266" y="1933"/>
                  <a:pt x="238" y="1877"/>
                </a:cubicBezTo>
                <a:cubicBezTo>
                  <a:pt x="147" y="1698"/>
                  <a:pt x="321" y="1685"/>
                  <a:pt x="293" y="1493"/>
                </a:cubicBezTo>
                <a:cubicBezTo>
                  <a:pt x="303" y="1422"/>
                  <a:pt x="149" y="1189"/>
                  <a:pt x="156" y="1118"/>
                </a:cubicBezTo>
                <a:cubicBezTo>
                  <a:pt x="174" y="883"/>
                  <a:pt x="3" y="779"/>
                  <a:pt x="74" y="542"/>
                </a:cubicBezTo>
                <a:cubicBezTo>
                  <a:pt x="93" y="479"/>
                  <a:pt x="0" y="386"/>
                  <a:pt x="53" y="339"/>
                </a:cubicBezTo>
                <a:cubicBezTo>
                  <a:pt x="232" y="184"/>
                  <a:pt x="406" y="109"/>
                  <a:pt x="676" y="81"/>
                </a:cubicBezTo>
                <a:cubicBezTo>
                  <a:pt x="976" y="0"/>
                  <a:pt x="1168" y="14"/>
                  <a:pt x="1531" y="5"/>
                </a:cubicBezTo>
                <a:cubicBezTo>
                  <a:pt x="1892" y="27"/>
                  <a:pt x="1690" y="6"/>
                  <a:pt x="2136" y="81"/>
                </a:cubicBezTo>
                <a:cubicBezTo>
                  <a:pt x="2375" y="120"/>
                  <a:pt x="2608" y="116"/>
                  <a:pt x="2837" y="171"/>
                </a:cubicBezTo>
                <a:cubicBezTo>
                  <a:pt x="2874" y="298"/>
                  <a:pt x="2825" y="168"/>
                  <a:pt x="2914" y="293"/>
                </a:cubicBezTo>
                <a:cubicBezTo>
                  <a:pt x="2957" y="353"/>
                  <a:pt x="2998" y="427"/>
                  <a:pt x="3032" y="491"/>
                </a:cubicBezTo>
                <a:cubicBezTo>
                  <a:pt x="3056" y="616"/>
                  <a:pt x="3079" y="725"/>
                  <a:pt x="3089" y="855"/>
                </a:cubicBezTo>
                <a:cubicBezTo>
                  <a:pt x="3113" y="1168"/>
                  <a:pt x="3068" y="1051"/>
                  <a:pt x="3129" y="1190"/>
                </a:cubicBezTo>
                <a:cubicBezTo>
                  <a:pt x="3148" y="1380"/>
                  <a:pt x="3180" y="1581"/>
                  <a:pt x="3109" y="1767"/>
                </a:cubicBezTo>
                <a:cubicBezTo>
                  <a:pt x="3081" y="1839"/>
                  <a:pt x="3002" y="1882"/>
                  <a:pt x="2935" y="1934"/>
                </a:cubicBezTo>
                <a:cubicBezTo>
                  <a:pt x="2793" y="2047"/>
                  <a:pt x="2596" y="2252"/>
                  <a:pt x="2407" y="2298"/>
                </a:cubicBezTo>
                <a:cubicBezTo>
                  <a:pt x="2284" y="2366"/>
                  <a:pt x="2420" y="2302"/>
                  <a:pt x="2174" y="2360"/>
                </a:cubicBezTo>
                <a:cubicBezTo>
                  <a:pt x="1866" y="2435"/>
                  <a:pt x="1710" y="2325"/>
                  <a:pt x="1390" y="2334"/>
                </a:cubicBezTo>
                <a:cubicBezTo>
                  <a:pt x="1205" y="2348"/>
                  <a:pt x="1305" y="2280"/>
                  <a:pt x="1244" y="2297"/>
                </a:cubicBezTo>
                <a:cubicBezTo>
                  <a:pt x="1195" y="2292"/>
                  <a:pt x="1143" y="2277"/>
                  <a:pt x="1098" y="2306"/>
                </a:cubicBezTo>
                <a:close/>
              </a:path>
            </a:pathLst>
          </a:custGeom>
          <a:solidFill>
            <a:srgbClr val="CCFFFF"/>
          </a:solidFill>
          <a:ln>
            <a:noFill/>
          </a:ln>
          <a:extLst/>
        </p:spPr>
        <p:txBody>
          <a:bodyPr/>
          <a:lstStyle/>
          <a:p>
            <a:pPr eaLnBrk="0" hangingPunct="0"/>
            <a:endParaRPr lang="zh-TW" altLang="en-US"/>
          </a:p>
        </p:txBody>
      </p:sp>
      <p:sp>
        <p:nvSpPr>
          <p:cNvPr id="3077" name="Rectangle 4"/>
          <p:cNvSpPr>
            <a:spLocks noGrp="1" noChangeArrowheads="1"/>
          </p:cNvSpPr>
          <p:nvPr>
            <p:ph type="title"/>
          </p:nvPr>
        </p:nvSpPr>
        <p:spPr/>
        <p:txBody>
          <a:bodyPr>
            <a:normAutofit/>
          </a:bodyPr>
          <a:lstStyle/>
          <a:p>
            <a:r>
              <a:rPr lang="en-US" altLang="zh-TW" sz="3000" dirty="0"/>
              <a:t>3.4.1 Remarks: Integral representation – Laplace eq. </a:t>
            </a:r>
          </a:p>
        </p:txBody>
      </p:sp>
      <p:sp>
        <p:nvSpPr>
          <p:cNvPr id="2" name="投影片編號版面配置區 1"/>
          <p:cNvSpPr>
            <a:spLocks noGrp="1"/>
          </p:cNvSpPr>
          <p:nvPr>
            <p:ph type="sldNum" sz="quarter" idx="10"/>
          </p:nvPr>
        </p:nvSpPr>
        <p:spPr/>
        <p:txBody>
          <a:bodyPr/>
          <a:lstStyle/>
          <a:p>
            <a:fld id="{F4C3976D-8D47-445A-BD61-2F2C1E2596C6}" type="slidenum">
              <a:rPr lang="en-US" altLang="zh-TW" smtClean="0"/>
              <a:pPr/>
              <a:t>39</a:t>
            </a:fld>
            <a:endParaRPr lang="en-US" altLang="zh-TW" dirty="0"/>
          </a:p>
        </p:txBody>
      </p:sp>
      <p:graphicFrame>
        <p:nvGraphicFramePr>
          <p:cNvPr id="3" name="物件 2"/>
          <p:cNvGraphicFramePr>
            <a:graphicFrameLocks noChangeAspect="1"/>
          </p:cNvGraphicFramePr>
          <p:nvPr>
            <p:extLst>
              <p:ext uri="{D42A27DB-BD31-4B8C-83A1-F6EECF244321}">
                <p14:modId xmlns:p14="http://schemas.microsoft.com/office/powerpoint/2010/main" val="587953309"/>
              </p:ext>
            </p:extLst>
          </p:nvPr>
        </p:nvGraphicFramePr>
        <p:xfrm>
          <a:off x="5821635" y="776696"/>
          <a:ext cx="4064000" cy="609600"/>
        </p:xfrm>
        <a:graphic>
          <a:graphicData uri="http://schemas.openxmlformats.org/presentationml/2006/ole">
            <mc:AlternateContent xmlns:mc="http://schemas.openxmlformats.org/markup-compatibility/2006">
              <mc:Choice xmlns:v="urn:schemas-microsoft-com:vml" Requires="v">
                <p:oleObj spid="_x0000_s1086863" name="Equation" r:id="rId6" imgW="2031840" imgH="304560" progId="Equation.DSMT4">
                  <p:embed/>
                </p:oleObj>
              </mc:Choice>
              <mc:Fallback>
                <p:oleObj name="Equation" r:id="rId6" imgW="2031840" imgH="304560" progId="Equation.DSMT4">
                  <p:embed/>
                  <p:pic>
                    <p:nvPicPr>
                      <p:cNvPr id="0" name=""/>
                      <p:cNvPicPr>
                        <a:picLocks noChangeArrowheads="1"/>
                      </p:cNvPicPr>
                      <p:nvPr/>
                    </p:nvPicPr>
                    <p:blipFill>
                      <a:blip r:embed="rId7"/>
                      <a:srcRect t="-2985" b="-2985"/>
                      <a:stretch>
                        <a:fillRect/>
                      </a:stretch>
                    </p:blipFill>
                    <p:spPr bwMode="auto">
                      <a:xfrm>
                        <a:off x="5821635" y="776696"/>
                        <a:ext cx="4064000" cy="609600"/>
                      </a:xfrm>
                      <a:prstGeom prst="rect">
                        <a:avLst/>
                      </a:prstGeom>
                      <a:solidFill>
                        <a:srgbClr val="FFCCCC"/>
                      </a:solidFill>
                      <a:ln>
                        <a:noFill/>
                      </a:ln>
                    </p:spPr>
                  </p:pic>
                </p:oleObj>
              </mc:Fallback>
            </mc:AlternateContent>
          </a:graphicData>
        </a:graphic>
      </p:graphicFrame>
      <p:graphicFrame>
        <p:nvGraphicFramePr>
          <p:cNvPr id="11" name="物件 10"/>
          <p:cNvGraphicFramePr>
            <a:graphicFrameLocks noChangeAspect="1"/>
          </p:cNvGraphicFramePr>
          <p:nvPr>
            <p:extLst>
              <p:ext uri="{D42A27DB-BD31-4B8C-83A1-F6EECF244321}">
                <p14:modId xmlns:p14="http://schemas.microsoft.com/office/powerpoint/2010/main" val="1937199859"/>
              </p:ext>
            </p:extLst>
          </p:nvPr>
        </p:nvGraphicFramePr>
        <p:xfrm>
          <a:off x="717192" y="1769457"/>
          <a:ext cx="2706984" cy="988920"/>
        </p:xfrm>
        <a:graphic>
          <a:graphicData uri="http://schemas.openxmlformats.org/presentationml/2006/ole">
            <mc:AlternateContent xmlns:mc="http://schemas.openxmlformats.org/markup-compatibility/2006">
              <mc:Choice xmlns:v="urn:schemas-microsoft-com:vml" Requires="v">
                <p:oleObj spid="_x0000_s1086864" name="方程式" r:id="rId8" imgW="1320480" imgH="482400" progId="Equation.3">
                  <p:embed/>
                </p:oleObj>
              </mc:Choice>
              <mc:Fallback>
                <p:oleObj name="方程式" r:id="rId8" imgW="1320480" imgH="482400" progId="Equation.3">
                  <p:embed/>
                  <p:pic>
                    <p:nvPicPr>
                      <p:cNvPr id="0" name=""/>
                      <p:cNvPicPr>
                        <a:picLocks noChangeArrowheads="1"/>
                      </p:cNvPicPr>
                      <p:nvPr/>
                    </p:nvPicPr>
                    <p:blipFill>
                      <a:blip r:embed="rId9"/>
                      <a:srcRect t="-3149" r="-9860" b="-3149"/>
                      <a:stretch>
                        <a:fillRect/>
                      </a:stretch>
                    </p:blipFill>
                    <p:spPr bwMode="auto">
                      <a:xfrm>
                        <a:off x="717192" y="1769457"/>
                        <a:ext cx="2706984" cy="98892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物件 11"/>
          <p:cNvGraphicFramePr>
            <a:graphicFrameLocks noChangeAspect="1"/>
          </p:cNvGraphicFramePr>
          <p:nvPr>
            <p:extLst>
              <p:ext uri="{D42A27DB-BD31-4B8C-83A1-F6EECF244321}">
                <p14:modId xmlns:p14="http://schemas.microsoft.com/office/powerpoint/2010/main" val="3423433386"/>
              </p:ext>
            </p:extLst>
          </p:nvPr>
        </p:nvGraphicFramePr>
        <p:xfrm>
          <a:off x="391592" y="5271833"/>
          <a:ext cx="3436128" cy="988920"/>
        </p:xfrm>
        <a:graphic>
          <a:graphicData uri="http://schemas.openxmlformats.org/presentationml/2006/ole">
            <mc:AlternateContent xmlns:mc="http://schemas.openxmlformats.org/markup-compatibility/2006">
              <mc:Choice xmlns:v="urn:schemas-microsoft-com:vml" Requires="v">
                <p:oleObj spid="_x0000_s1086865" name="方程式" r:id="rId10" imgW="1676160" imgH="482400" progId="Equation.3">
                  <p:embed/>
                </p:oleObj>
              </mc:Choice>
              <mc:Fallback>
                <p:oleObj name="方程式" r:id="rId10" imgW="1676160" imgH="482400" progId="Equation.3">
                  <p:embed/>
                  <p:pic>
                    <p:nvPicPr>
                      <p:cNvPr id="0" name=""/>
                      <p:cNvPicPr>
                        <a:picLocks noChangeArrowheads="1"/>
                      </p:cNvPicPr>
                      <p:nvPr/>
                    </p:nvPicPr>
                    <p:blipFill>
                      <a:blip r:embed="rId11"/>
                      <a:srcRect t="-3149" r="-9860" b="-3149"/>
                      <a:stretch>
                        <a:fillRect/>
                      </a:stretch>
                    </p:blipFill>
                    <p:spPr bwMode="auto">
                      <a:xfrm>
                        <a:off x="391592" y="5271833"/>
                        <a:ext cx="3436128" cy="98892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Text Box 13"/>
          <p:cNvSpPr txBox="1">
            <a:spLocks noChangeArrowheads="1"/>
          </p:cNvSpPr>
          <p:nvPr/>
        </p:nvSpPr>
        <p:spPr bwMode="auto">
          <a:xfrm>
            <a:off x="170198" y="1769457"/>
            <a:ext cx="598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Ex.</a:t>
            </a:r>
          </a:p>
        </p:txBody>
      </p:sp>
      <p:sp>
        <p:nvSpPr>
          <p:cNvPr id="30" name="文字方塊 1"/>
          <p:cNvSpPr txBox="1">
            <a:spLocks noChangeArrowheads="1"/>
          </p:cNvSpPr>
          <p:nvPr/>
        </p:nvSpPr>
        <p:spPr bwMode="auto">
          <a:xfrm>
            <a:off x="509712" y="1402709"/>
            <a:ext cx="3903633" cy="400110"/>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C00000"/>
                </a:solidFill>
                <a:latin typeface="Arial Unicode MS" pitchFamily="34" charset="-120"/>
                <a:ea typeface="Arial Unicode MS" pitchFamily="34" charset="-120"/>
                <a:cs typeface="Arial Unicode MS" pitchFamily="34" charset="-120"/>
              </a:rPr>
              <a:t>(especially for irregular region </a:t>
            </a:r>
            <a:r>
              <a:rPr lang="en-US" altLang="zh-TW" sz="2000" i="1" dirty="0">
                <a:solidFill>
                  <a:srgbClr val="C00000"/>
                </a:solidFill>
                <a:latin typeface="+mn-lt"/>
                <a:ea typeface="Arial Unicode MS" pitchFamily="34" charset="-120"/>
                <a:cs typeface="Arial Unicode MS" pitchFamily="34" charset="-120"/>
              </a:rPr>
              <a:t>D</a:t>
            </a:r>
            <a:r>
              <a:rPr lang="en-US" altLang="zh-TW" sz="2000" dirty="0">
                <a:solidFill>
                  <a:srgbClr val="C00000"/>
                </a:solidFill>
                <a:latin typeface="Arial Unicode MS" pitchFamily="34" charset="-120"/>
                <a:ea typeface="Arial Unicode MS" pitchFamily="34" charset="-120"/>
                <a:cs typeface="Arial Unicode MS" pitchFamily="34" charset="-120"/>
              </a:rPr>
              <a:t>)</a:t>
            </a:r>
            <a:endParaRPr lang="zh-TW" altLang="en-US" sz="2000" dirty="0">
              <a:solidFill>
                <a:srgbClr val="C00000"/>
              </a:solidFill>
              <a:latin typeface="Arial Unicode MS" pitchFamily="34" charset="-120"/>
              <a:ea typeface="Arial Unicode MS" pitchFamily="34" charset="-120"/>
              <a:cs typeface="Arial Unicode MS" pitchFamily="34" charset="-120"/>
            </a:endParaRPr>
          </a:p>
        </p:txBody>
      </p:sp>
      <p:sp>
        <p:nvSpPr>
          <p:cNvPr id="31" name="AutoShape 12"/>
          <p:cNvSpPr>
            <a:spLocks noChangeArrowheads="1"/>
          </p:cNvSpPr>
          <p:nvPr/>
        </p:nvSpPr>
        <p:spPr bwMode="auto">
          <a:xfrm>
            <a:off x="5379695" y="1052736"/>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32" name="AutoShape 12"/>
          <p:cNvSpPr>
            <a:spLocks noChangeArrowheads="1"/>
          </p:cNvSpPr>
          <p:nvPr/>
        </p:nvSpPr>
        <p:spPr bwMode="auto">
          <a:xfrm>
            <a:off x="119336" y="5684689"/>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33" name="文字方塊 1"/>
          <p:cNvSpPr txBox="1">
            <a:spLocks noChangeArrowheads="1"/>
          </p:cNvSpPr>
          <p:nvPr/>
        </p:nvSpPr>
        <p:spPr bwMode="auto">
          <a:xfrm>
            <a:off x="6262979" y="3243379"/>
            <a:ext cx="5727737" cy="769441"/>
          </a:xfrm>
          <a:prstGeom prst="rect">
            <a:avLst/>
          </a:prstGeom>
          <a:noFill/>
          <a:ln>
            <a:noFill/>
          </a:ln>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200" dirty="0">
                <a:solidFill>
                  <a:srgbClr val="0000CC"/>
                </a:solidFill>
                <a:latin typeface="Arial" panose="020B0604020202020204" pitchFamily="34" charset="0"/>
                <a:ea typeface="Arial Unicode MS" pitchFamily="34" charset="-120"/>
                <a:cs typeface="Arial" panose="020B0604020202020204" pitchFamily="34" charset="0"/>
              </a:rPr>
              <a:t>leads to boundary integral equation (solved numerically)!!</a:t>
            </a:r>
            <a:endParaRPr lang="zh-TW" altLang="en-US" sz="2200" dirty="0">
              <a:solidFill>
                <a:srgbClr val="0000CC"/>
              </a:solidFill>
              <a:latin typeface="Arial" panose="020B0604020202020204" pitchFamily="34" charset="0"/>
              <a:ea typeface="Arial Unicode MS" pitchFamily="34" charset="-120"/>
              <a:cs typeface="Arial" panose="020B0604020202020204" pitchFamily="34" charset="0"/>
            </a:endParaRPr>
          </a:p>
        </p:txBody>
      </p:sp>
      <p:sp>
        <p:nvSpPr>
          <p:cNvPr id="25" name="文字方塊 1"/>
          <p:cNvSpPr txBox="1">
            <a:spLocks noChangeArrowheads="1"/>
          </p:cNvSpPr>
          <p:nvPr/>
        </p:nvSpPr>
        <p:spPr bwMode="auto">
          <a:xfrm>
            <a:off x="493580" y="4475741"/>
            <a:ext cx="4556730" cy="769441"/>
          </a:xfrm>
          <a:prstGeom prst="rect">
            <a:avLst/>
          </a:prstGeom>
          <a:noFill/>
          <a:ln>
            <a:noFill/>
          </a:ln>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200" dirty="0">
                <a:solidFill>
                  <a:srgbClr val="C00000"/>
                </a:solidFill>
                <a:latin typeface="Arial" panose="020B0604020202020204" pitchFamily="34" charset="0"/>
                <a:ea typeface="Arial Unicode MS" pitchFamily="34" charset="-120"/>
                <a:cs typeface="Arial" panose="020B0604020202020204" pitchFamily="34" charset="0"/>
              </a:rPr>
              <a:t>use free space Green’s function </a:t>
            </a:r>
            <a:r>
              <a:rPr lang="en-US" altLang="zh-TW" sz="2200" i="1" dirty="0">
                <a:solidFill>
                  <a:srgbClr val="C00000"/>
                </a:solidFill>
                <a:latin typeface="Arial" panose="020B0604020202020204" pitchFamily="34" charset="0"/>
                <a:ea typeface="Arial Unicode MS" pitchFamily="34" charset="-120"/>
                <a:cs typeface="Arial" panose="020B0604020202020204" pitchFamily="34" charset="0"/>
              </a:rPr>
              <a:t>G</a:t>
            </a:r>
            <a:r>
              <a:rPr lang="en-US" altLang="zh-TW" sz="2200" baseline="-25000" dirty="0">
                <a:solidFill>
                  <a:srgbClr val="C00000"/>
                </a:solidFill>
                <a:latin typeface="Arial" panose="020B0604020202020204" pitchFamily="34" charset="0"/>
                <a:ea typeface="Arial Unicode MS" pitchFamily="34" charset="-120"/>
                <a:cs typeface="Arial" panose="020B0604020202020204" pitchFamily="34" charset="0"/>
              </a:rPr>
              <a:t>0</a:t>
            </a:r>
            <a:r>
              <a:rPr lang="en-US" altLang="zh-TW" sz="2200" dirty="0">
                <a:solidFill>
                  <a:srgbClr val="C00000"/>
                </a:solidFill>
                <a:latin typeface="Arial" panose="020B0604020202020204" pitchFamily="34" charset="0"/>
                <a:ea typeface="Arial Unicode MS" pitchFamily="34" charset="-120"/>
                <a:cs typeface="Arial" panose="020B0604020202020204" pitchFamily="34" charset="0"/>
              </a:rPr>
              <a:t> directly, instead of </a:t>
            </a:r>
            <a:r>
              <a:rPr lang="en-US" altLang="zh-TW" sz="2200" i="1" dirty="0">
                <a:solidFill>
                  <a:srgbClr val="C00000"/>
                </a:solidFill>
                <a:latin typeface="Arial" panose="020B0604020202020204" pitchFamily="34" charset="0"/>
                <a:ea typeface="Arial Unicode MS" pitchFamily="34" charset="-120"/>
                <a:cs typeface="Arial" panose="020B0604020202020204" pitchFamily="34" charset="0"/>
              </a:rPr>
              <a:t>G</a:t>
            </a:r>
            <a:r>
              <a:rPr lang="en-US" altLang="zh-TW" sz="2200" dirty="0">
                <a:solidFill>
                  <a:srgbClr val="C00000"/>
                </a:solidFill>
                <a:latin typeface="Arial" panose="020B0604020202020204" pitchFamily="34" charset="0"/>
                <a:ea typeface="Arial Unicode MS" pitchFamily="34" charset="-120"/>
                <a:cs typeface="Arial" panose="020B0604020202020204" pitchFamily="34" charset="0"/>
              </a:rPr>
              <a:t>!!</a:t>
            </a:r>
            <a:endParaRPr lang="zh-TW" altLang="en-US" sz="2200" dirty="0">
              <a:solidFill>
                <a:srgbClr val="C00000"/>
              </a:solidFill>
              <a:latin typeface="Arial" panose="020B0604020202020204" pitchFamily="34" charset="0"/>
              <a:ea typeface="Arial Unicode MS" pitchFamily="34" charset="-120"/>
              <a:cs typeface="Arial" panose="020B0604020202020204" pitchFamily="34" charset="0"/>
            </a:endParaRPr>
          </a:p>
        </p:txBody>
      </p:sp>
      <p:graphicFrame>
        <p:nvGraphicFramePr>
          <p:cNvPr id="5" name="物件 4"/>
          <p:cNvGraphicFramePr>
            <a:graphicFrameLocks noChangeAspect="1"/>
          </p:cNvGraphicFramePr>
          <p:nvPr>
            <p:extLst>
              <p:ext uri="{D42A27DB-BD31-4B8C-83A1-F6EECF244321}">
                <p14:modId xmlns:p14="http://schemas.microsoft.com/office/powerpoint/2010/main" val="3266455025"/>
              </p:ext>
            </p:extLst>
          </p:nvPr>
        </p:nvGraphicFramePr>
        <p:xfrm>
          <a:off x="562774" y="5792441"/>
          <a:ext cx="1016000" cy="468313"/>
        </p:xfrm>
        <a:graphic>
          <a:graphicData uri="http://schemas.openxmlformats.org/presentationml/2006/ole">
            <mc:AlternateContent xmlns:mc="http://schemas.openxmlformats.org/markup-compatibility/2006">
              <mc:Choice xmlns:v="urn:schemas-microsoft-com:vml" Requires="v">
                <p:oleObj spid="_x0000_s1086866" name="方程式" r:id="rId12" imgW="495000" imgH="228600" progId="Equation.3">
                  <p:embed/>
                </p:oleObj>
              </mc:Choice>
              <mc:Fallback>
                <p:oleObj name="方程式" r:id="rId12" imgW="495000" imgH="228600" progId="Equation.3">
                  <p:embed/>
                  <p:pic>
                    <p:nvPicPr>
                      <p:cNvPr id="0" name=""/>
                      <p:cNvPicPr>
                        <a:picLocks noChangeArrowheads="1"/>
                      </p:cNvPicPr>
                      <p:nvPr/>
                    </p:nvPicPr>
                    <p:blipFill>
                      <a:blip r:embed="rId13"/>
                      <a:srcRect t="-3149" b="-3149"/>
                      <a:stretch>
                        <a:fillRect/>
                      </a:stretch>
                    </p:blipFill>
                    <p:spPr bwMode="auto">
                      <a:xfrm>
                        <a:off x="562774" y="5792441"/>
                        <a:ext cx="1016000" cy="468313"/>
                      </a:xfrm>
                      <a:prstGeom prst="rect">
                        <a:avLst/>
                      </a:prstGeom>
                      <a:solidFill>
                        <a:srgbClr val="FFFF00"/>
                      </a:solidFill>
                      <a:ln>
                        <a:noFill/>
                      </a:ln>
                      <a:extLst/>
                    </p:spPr>
                  </p:pic>
                </p:oleObj>
              </mc:Fallback>
            </mc:AlternateContent>
          </a:graphicData>
        </a:graphic>
      </p:graphicFrame>
      <p:cxnSp>
        <p:nvCxnSpPr>
          <p:cNvPr id="38" name="直線接點 37"/>
          <p:cNvCxnSpPr/>
          <p:nvPr/>
        </p:nvCxnSpPr>
        <p:spPr bwMode="auto">
          <a:xfrm>
            <a:off x="8190309" y="2344571"/>
            <a:ext cx="745480" cy="0"/>
          </a:xfrm>
          <a:prstGeom prst="line">
            <a:avLst/>
          </a:prstGeom>
          <a:solidFill>
            <a:schemeClr val="accent1"/>
          </a:solidFill>
          <a:ln w="28575" cap="flat" cmpd="sng" algn="ctr">
            <a:solidFill>
              <a:srgbClr val="0000CC"/>
            </a:solidFill>
            <a:prstDash val="sysDot"/>
            <a:round/>
            <a:headEnd type="none" w="med" len="med"/>
            <a:tailEnd type="none" w="med" len="med"/>
          </a:ln>
          <a:effectLst/>
        </p:spPr>
      </p:cxnSp>
      <p:sp>
        <p:nvSpPr>
          <p:cNvPr id="42" name="Text Box 5"/>
          <p:cNvSpPr txBox="1">
            <a:spLocks noChangeArrowheads="1"/>
          </p:cNvSpPr>
          <p:nvPr/>
        </p:nvSpPr>
        <p:spPr bwMode="auto">
          <a:xfrm>
            <a:off x="191344" y="705962"/>
            <a:ext cx="47965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Consider Laplace / Poisson equations</a:t>
            </a:r>
            <a:br>
              <a:rPr lang="en-US" altLang="zh-TW" dirty="0"/>
            </a:br>
            <a:r>
              <a:rPr lang="en-US" altLang="zh-TW" dirty="0">
                <a:solidFill>
                  <a:srgbClr val="0000CC"/>
                </a:solidFill>
              </a:rPr>
              <a:t>with Dirichlet BC</a:t>
            </a:r>
            <a:endParaRPr lang="zh-TW" altLang="en-US" dirty="0">
              <a:solidFill>
                <a:srgbClr val="0000CC"/>
              </a:solidFill>
              <a:latin typeface="Arial Unicode MS" pitchFamily="34" charset="-120"/>
              <a:ea typeface="Arial Unicode MS" pitchFamily="34" charset="-120"/>
              <a:cs typeface="Arial Unicode MS" pitchFamily="34" charset="-120"/>
            </a:endParaRPr>
          </a:p>
        </p:txBody>
      </p:sp>
      <p:sp>
        <p:nvSpPr>
          <p:cNvPr id="34" name="AutoShape 12"/>
          <p:cNvSpPr>
            <a:spLocks noChangeArrowheads="1"/>
          </p:cNvSpPr>
          <p:nvPr/>
        </p:nvSpPr>
        <p:spPr bwMode="auto">
          <a:xfrm>
            <a:off x="191344" y="4613389"/>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36" name="文字方塊 1"/>
          <p:cNvSpPr txBox="1">
            <a:spLocks noChangeArrowheads="1"/>
          </p:cNvSpPr>
          <p:nvPr/>
        </p:nvSpPr>
        <p:spPr bwMode="auto">
          <a:xfrm>
            <a:off x="362271" y="4030343"/>
            <a:ext cx="2425664" cy="430887"/>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200" dirty="0">
                <a:solidFill>
                  <a:srgbClr val="0000CC"/>
                </a:solidFill>
                <a:latin typeface="+mn-lt"/>
                <a:ea typeface="Arial Unicode MS" pitchFamily="34" charset="-120"/>
                <a:cs typeface="Arial Unicode MS" pitchFamily="34" charset="-120"/>
              </a:rPr>
              <a:t>If </a:t>
            </a:r>
            <a:r>
              <a:rPr lang="en-US" altLang="zh-TW" sz="2200" i="1" dirty="0">
                <a:solidFill>
                  <a:srgbClr val="0000CC"/>
                </a:solidFill>
                <a:latin typeface="+mn-lt"/>
                <a:ea typeface="Arial Unicode MS" pitchFamily="34" charset="-120"/>
                <a:cs typeface="Arial Unicode MS" pitchFamily="34" charset="-120"/>
              </a:rPr>
              <a:t>G</a:t>
            </a:r>
            <a:r>
              <a:rPr lang="en-US" altLang="zh-TW" sz="2200" dirty="0">
                <a:solidFill>
                  <a:srgbClr val="0000CC"/>
                </a:solidFill>
                <a:latin typeface="+mn-lt"/>
                <a:ea typeface="Arial Unicode MS" pitchFamily="34" charset="-120"/>
                <a:cs typeface="Arial Unicode MS" pitchFamily="34" charset="-120"/>
              </a:rPr>
              <a:t> is not available</a:t>
            </a:r>
            <a:endParaRPr lang="zh-TW" altLang="en-US" sz="2200" dirty="0">
              <a:solidFill>
                <a:srgbClr val="0000CC"/>
              </a:solidFill>
              <a:latin typeface="+mn-lt"/>
              <a:ea typeface="Arial Unicode MS" pitchFamily="34" charset="-120"/>
              <a:cs typeface="Arial Unicode MS" pitchFamily="34" charset="-120"/>
            </a:endParaRPr>
          </a:p>
        </p:txBody>
      </p:sp>
      <p:sp>
        <p:nvSpPr>
          <p:cNvPr id="39" name="AutoShape 12"/>
          <p:cNvSpPr>
            <a:spLocks noChangeArrowheads="1"/>
          </p:cNvSpPr>
          <p:nvPr/>
        </p:nvSpPr>
        <p:spPr bwMode="auto">
          <a:xfrm>
            <a:off x="5902938" y="3388234"/>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pSp>
        <p:nvGrpSpPr>
          <p:cNvPr id="43" name="Group 5"/>
          <p:cNvGrpSpPr>
            <a:grpSpLocks/>
          </p:cNvGrpSpPr>
          <p:nvPr/>
        </p:nvGrpSpPr>
        <p:grpSpPr bwMode="auto">
          <a:xfrm>
            <a:off x="4411444" y="5446557"/>
            <a:ext cx="900000" cy="900000"/>
            <a:chOff x="4227" y="1055"/>
            <a:chExt cx="1152" cy="984"/>
          </a:xfrm>
        </p:grpSpPr>
        <p:sp>
          <p:nvSpPr>
            <p:cNvPr id="44" name="Freeform 6"/>
            <p:cNvSpPr>
              <a:spLocks noChangeAspect="1"/>
            </p:cNvSpPr>
            <p:nvPr/>
          </p:nvSpPr>
          <p:spPr bwMode="auto">
            <a:xfrm rot="5400000">
              <a:off x="4311" y="971"/>
              <a:ext cx="984" cy="1152"/>
            </a:xfrm>
            <a:custGeom>
              <a:avLst/>
              <a:gdLst>
                <a:gd name="T0" fmla="*/ 4705 w 832"/>
                <a:gd name="T1" fmla="*/ 8432 h 964"/>
                <a:gd name="T2" fmla="*/ 1350 w 832"/>
                <a:gd name="T3" fmla="*/ 7915 h 964"/>
                <a:gd name="T4" fmla="*/ 843 w 832"/>
                <a:gd name="T5" fmla="*/ 7688 h 964"/>
                <a:gd name="T6" fmla="*/ 783 w 832"/>
                <a:gd name="T7" fmla="*/ 7521 h 964"/>
                <a:gd name="T8" fmla="*/ 381 w 832"/>
                <a:gd name="T9" fmla="*/ 7183 h 964"/>
                <a:gd name="T10" fmla="*/ 98 w 832"/>
                <a:gd name="T11" fmla="*/ 6333 h 964"/>
                <a:gd name="T12" fmla="*/ 98 w 832"/>
                <a:gd name="T13" fmla="*/ 4296 h 964"/>
                <a:gd name="T14" fmla="*/ 381 w 832"/>
                <a:gd name="T15" fmla="*/ 3163 h 964"/>
                <a:gd name="T16" fmla="*/ 728 w 832"/>
                <a:gd name="T17" fmla="*/ 2032 h 964"/>
                <a:gd name="T18" fmla="*/ 1410 w 832"/>
                <a:gd name="T19" fmla="*/ 901 h 964"/>
                <a:gd name="T20" fmla="*/ 3497 w 832"/>
                <a:gd name="T21" fmla="*/ 0 h 964"/>
                <a:gd name="T22" fmla="*/ 4247 w 832"/>
                <a:gd name="T23" fmla="*/ 56 h 964"/>
                <a:gd name="T24" fmla="*/ 5837 w 832"/>
                <a:gd name="T25" fmla="*/ 618 h 964"/>
                <a:gd name="T26" fmla="*/ 6687 w 832"/>
                <a:gd name="T27" fmla="*/ 1922 h 964"/>
                <a:gd name="T28" fmla="*/ 7255 w 832"/>
                <a:gd name="T29" fmla="*/ 3788 h 964"/>
                <a:gd name="T30" fmla="*/ 6739 w 832"/>
                <a:gd name="T31" fmla="*/ 6957 h 964"/>
                <a:gd name="T32" fmla="*/ 6407 w 832"/>
                <a:gd name="T33" fmla="*/ 7466 h 964"/>
                <a:gd name="T34" fmla="*/ 5437 w 832"/>
                <a:gd name="T35" fmla="*/ 8197 h 964"/>
                <a:gd name="T36" fmla="*/ 4705 w 832"/>
                <a:gd name="T37" fmla="*/ 8432 h 9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2"/>
                <a:gd name="T58" fmla="*/ 0 h 964"/>
                <a:gd name="T59" fmla="*/ 832 w 832"/>
                <a:gd name="T60" fmla="*/ 964 h 9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2" h="964">
                  <a:moveTo>
                    <a:pt x="530" y="954"/>
                  </a:moveTo>
                  <a:cubicBezTo>
                    <a:pt x="409" y="919"/>
                    <a:pt x="277" y="917"/>
                    <a:pt x="152" y="896"/>
                  </a:cubicBezTo>
                  <a:cubicBezTo>
                    <a:pt x="139" y="892"/>
                    <a:pt x="107" y="884"/>
                    <a:pt x="95" y="870"/>
                  </a:cubicBezTo>
                  <a:cubicBezTo>
                    <a:pt x="91" y="865"/>
                    <a:pt x="92" y="856"/>
                    <a:pt x="88" y="851"/>
                  </a:cubicBezTo>
                  <a:cubicBezTo>
                    <a:pt x="76" y="836"/>
                    <a:pt x="56" y="828"/>
                    <a:pt x="43" y="813"/>
                  </a:cubicBezTo>
                  <a:cubicBezTo>
                    <a:pt x="21" y="788"/>
                    <a:pt x="17" y="748"/>
                    <a:pt x="11" y="717"/>
                  </a:cubicBezTo>
                  <a:cubicBezTo>
                    <a:pt x="7" y="611"/>
                    <a:pt x="0" y="579"/>
                    <a:pt x="11" y="486"/>
                  </a:cubicBezTo>
                  <a:cubicBezTo>
                    <a:pt x="16" y="443"/>
                    <a:pt x="33" y="400"/>
                    <a:pt x="43" y="358"/>
                  </a:cubicBezTo>
                  <a:cubicBezTo>
                    <a:pt x="56" y="301"/>
                    <a:pt x="54" y="278"/>
                    <a:pt x="82" y="230"/>
                  </a:cubicBezTo>
                  <a:cubicBezTo>
                    <a:pt x="94" y="178"/>
                    <a:pt x="131" y="145"/>
                    <a:pt x="159" y="102"/>
                  </a:cubicBezTo>
                  <a:cubicBezTo>
                    <a:pt x="182" y="28"/>
                    <a:pt x="324" y="11"/>
                    <a:pt x="395" y="0"/>
                  </a:cubicBezTo>
                  <a:cubicBezTo>
                    <a:pt x="423" y="2"/>
                    <a:pt x="451" y="3"/>
                    <a:pt x="479" y="6"/>
                  </a:cubicBezTo>
                  <a:cubicBezTo>
                    <a:pt x="532" y="12"/>
                    <a:pt x="599" y="56"/>
                    <a:pt x="658" y="70"/>
                  </a:cubicBezTo>
                  <a:cubicBezTo>
                    <a:pt x="689" y="122"/>
                    <a:pt x="727" y="163"/>
                    <a:pt x="754" y="218"/>
                  </a:cubicBezTo>
                  <a:cubicBezTo>
                    <a:pt x="787" y="285"/>
                    <a:pt x="790" y="361"/>
                    <a:pt x="818" y="429"/>
                  </a:cubicBezTo>
                  <a:cubicBezTo>
                    <a:pt x="832" y="531"/>
                    <a:pt x="825" y="693"/>
                    <a:pt x="760" y="787"/>
                  </a:cubicBezTo>
                  <a:cubicBezTo>
                    <a:pt x="752" y="814"/>
                    <a:pt x="739" y="824"/>
                    <a:pt x="722" y="845"/>
                  </a:cubicBezTo>
                  <a:cubicBezTo>
                    <a:pt x="685" y="890"/>
                    <a:pt x="671" y="917"/>
                    <a:pt x="613" y="928"/>
                  </a:cubicBezTo>
                  <a:cubicBezTo>
                    <a:pt x="577" y="952"/>
                    <a:pt x="571" y="964"/>
                    <a:pt x="530" y="954"/>
                  </a:cubicBezTo>
                  <a:close/>
                </a:path>
              </a:pathLst>
            </a:custGeom>
            <a:solidFill>
              <a:srgbClr val="FFFF00"/>
            </a:solidFill>
            <a:ln w="12700">
              <a:solidFill>
                <a:schemeClr val="tx1"/>
              </a:solidFill>
              <a:round/>
              <a:headEnd/>
              <a:tailEnd/>
            </a:ln>
          </p:spPr>
          <p:txBody>
            <a:bodyPr/>
            <a:lstStyle/>
            <a:p>
              <a:pPr eaLnBrk="0" hangingPunct="0"/>
              <a:endParaRPr lang="zh-TW" altLang="en-US"/>
            </a:p>
          </p:txBody>
        </p:sp>
        <p:graphicFrame>
          <p:nvGraphicFramePr>
            <p:cNvPr id="45" name="Object 7"/>
            <p:cNvGraphicFramePr>
              <a:graphicFrameLocks noChangeAspect="1"/>
            </p:cNvGraphicFramePr>
            <p:nvPr>
              <p:extLst>
                <p:ext uri="{D42A27DB-BD31-4B8C-83A1-F6EECF244321}">
                  <p14:modId xmlns:p14="http://schemas.microsoft.com/office/powerpoint/2010/main" val="4037058206"/>
                </p:ext>
              </p:extLst>
            </p:nvPr>
          </p:nvGraphicFramePr>
          <p:xfrm>
            <a:off x="4697" y="1496"/>
            <a:ext cx="369" cy="315"/>
          </p:xfrm>
          <a:graphic>
            <a:graphicData uri="http://schemas.openxmlformats.org/presentationml/2006/ole">
              <mc:AlternateContent xmlns:mc="http://schemas.openxmlformats.org/markup-compatibility/2006">
                <mc:Choice xmlns:v="urn:schemas-microsoft-com:vml" Requires="v">
                  <p:oleObj spid="_x0000_s1086867" name="方程式" r:id="rId14" imgW="164880" imgH="164880" progId="Equation.3">
                    <p:embed/>
                  </p:oleObj>
                </mc:Choice>
                <mc:Fallback>
                  <p:oleObj name="方程式" r:id="rId14" imgW="164880" imgH="1648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t="-2184" r="-10918" b="-2184"/>
                        <a:stretch>
                          <a:fillRect/>
                        </a:stretch>
                      </p:blipFill>
                      <p:spPr bwMode="auto">
                        <a:xfrm>
                          <a:off x="4697" y="1496"/>
                          <a:ext cx="369" cy="315"/>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pSp>
      <p:grpSp>
        <p:nvGrpSpPr>
          <p:cNvPr id="46" name="Group 17"/>
          <p:cNvGrpSpPr>
            <a:grpSpLocks/>
          </p:cNvGrpSpPr>
          <p:nvPr/>
        </p:nvGrpSpPr>
        <p:grpSpPr bwMode="auto">
          <a:xfrm>
            <a:off x="3920483" y="5583979"/>
            <a:ext cx="483991" cy="336550"/>
            <a:chOff x="3984" y="1483"/>
            <a:chExt cx="349" cy="212"/>
          </a:xfrm>
        </p:grpSpPr>
        <p:graphicFrame>
          <p:nvGraphicFramePr>
            <p:cNvPr id="47" name="Object 18"/>
            <p:cNvGraphicFramePr>
              <a:graphicFrameLocks noChangeAspect="1"/>
            </p:cNvGraphicFramePr>
            <p:nvPr>
              <p:extLst>
                <p:ext uri="{D42A27DB-BD31-4B8C-83A1-F6EECF244321}">
                  <p14:modId xmlns:p14="http://schemas.microsoft.com/office/powerpoint/2010/main" val="2806507167"/>
                </p:ext>
              </p:extLst>
            </p:nvPr>
          </p:nvGraphicFramePr>
          <p:xfrm>
            <a:off x="3984" y="1483"/>
            <a:ext cx="288" cy="196"/>
          </p:xfrm>
          <a:graphic>
            <a:graphicData uri="http://schemas.openxmlformats.org/presentationml/2006/ole">
              <mc:AlternateContent xmlns:mc="http://schemas.openxmlformats.org/markup-compatibility/2006">
                <mc:Choice xmlns:v="urn:schemas-microsoft-com:vml" Requires="v">
                  <p:oleObj spid="_x0000_s1086868" name="Equation" r:id="rId16" imgW="228600" imgH="177480" progId="Equation.3">
                    <p:embed/>
                  </p:oleObj>
                </mc:Choice>
                <mc:Fallback>
                  <p:oleObj name="Equation" r:id="rId16" imgW="228600" imgH="1774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t="-3149" r="-9860" b="-3149"/>
                        <a:stretch>
                          <a:fillRect/>
                        </a:stretch>
                      </p:blipFill>
                      <p:spPr bwMode="auto">
                        <a:xfrm>
                          <a:off x="3984" y="1483"/>
                          <a:ext cx="288" cy="196"/>
                        </a:xfrm>
                        <a:prstGeom prst="rect">
                          <a:avLst/>
                        </a:prstGeom>
                        <a:noFill/>
                      </p:spPr>
                    </p:pic>
                  </p:oleObj>
                </mc:Fallback>
              </mc:AlternateContent>
            </a:graphicData>
          </a:graphic>
        </p:graphicFrame>
        <p:cxnSp>
          <p:nvCxnSpPr>
            <p:cNvPr id="48" name="AutoShape 19"/>
            <p:cNvCxnSpPr>
              <a:cxnSpLocks noChangeShapeType="1"/>
            </p:cNvCxnSpPr>
            <p:nvPr/>
          </p:nvCxnSpPr>
          <p:spPr bwMode="auto">
            <a:xfrm>
              <a:off x="4177" y="1536"/>
              <a:ext cx="156" cy="159"/>
            </a:xfrm>
            <a:prstGeom prst="curvedConnector3">
              <a:avLst>
                <a:gd name="adj1" fmla="val 50000"/>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grpSp>
      <p:sp>
        <p:nvSpPr>
          <p:cNvPr id="4" name="文字方塊 3"/>
          <p:cNvSpPr txBox="1"/>
          <p:nvPr/>
        </p:nvSpPr>
        <p:spPr>
          <a:xfrm>
            <a:off x="5375920" y="2420888"/>
            <a:ext cx="6742355" cy="3302251"/>
          </a:xfrm>
          <a:prstGeom prst="rect">
            <a:avLst/>
          </a:prstGeom>
          <a:noFill/>
        </p:spPr>
        <p:txBody>
          <a:bodyPr wrap="square" rtlCol="0">
            <a:spAutoFit/>
          </a:bodyPr>
          <a:lstStyle/>
          <a:p>
            <a:pPr marL="342900" indent="-342900">
              <a:lnSpc>
                <a:spcPct val="114000"/>
              </a:lnSpc>
              <a:spcBef>
                <a:spcPts val="600"/>
              </a:spcBef>
              <a:buClr>
                <a:srgbClr val="006600"/>
              </a:buClr>
              <a:buFont typeface="Wingdings" panose="05000000000000000000" pitchFamily="2" charset="2"/>
              <a:buChar char="Ø"/>
            </a:pPr>
            <a:r>
              <a:rPr lang="en-US" altLang="zh-TW" sz="2200" dirty="0"/>
              <a:t>eq. (4) is an integral equation for boundary values of normal derivatives of </a:t>
            </a:r>
            <a:r>
              <a:rPr lang="en-US" altLang="zh-TW" sz="2200" i="1" dirty="0"/>
              <a:t>u</a:t>
            </a:r>
            <a:r>
              <a:rPr lang="en-US" altLang="zh-TW" sz="2200" dirty="0"/>
              <a:t>(</a:t>
            </a:r>
            <a:r>
              <a:rPr lang="en-US" altLang="zh-TW" sz="2200" b="1" dirty="0"/>
              <a:t>x</a:t>
            </a:r>
            <a:r>
              <a:rPr lang="en-US" altLang="zh-TW" sz="2200" dirty="0"/>
              <a:t>)</a:t>
            </a:r>
          </a:p>
          <a:p>
            <a:pPr marL="342900" indent="-342900">
              <a:lnSpc>
                <a:spcPct val="114000"/>
              </a:lnSpc>
              <a:spcBef>
                <a:spcPts val="600"/>
              </a:spcBef>
              <a:buClr>
                <a:srgbClr val="006600"/>
              </a:buClr>
              <a:buFont typeface="Wingdings" panose="05000000000000000000" pitchFamily="2" charset="2"/>
              <a:buChar char="Ø"/>
            </a:pPr>
            <a:endParaRPr lang="en-US" altLang="zh-TW" sz="2200" dirty="0"/>
          </a:p>
          <a:p>
            <a:pPr>
              <a:lnSpc>
                <a:spcPct val="114000"/>
              </a:lnSpc>
              <a:spcBef>
                <a:spcPts val="3000"/>
              </a:spcBef>
              <a:buClr>
                <a:srgbClr val="006600"/>
              </a:buClr>
            </a:pPr>
            <a:r>
              <a:rPr lang="en-US" altLang="zh-TW" sz="2200" dirty="0"/>
              <a:t>     </a:t>
            </a:r>
            <a:r>
              <a:rPr lang="en-US" altLang="zh-TW" sz="2200" dirty="0">
                <a:sym typeface="Wingdings" panose="05000000000000000000" pitchFamily="2" charset="2"/>
              </a:rPr>
              <a:t> boundary element method (BEM)</a:t>
            </a:r>
            <a:endParaRPr lang="en-US" altLang="zh-TW" sz="2200" dirty="0"/>
          </a:p>
          <a:p>
            <a:pPr marL="342900" indent="-342900">
              <a:lnSpc>
                <a:spcPct val="114000"/>
              </a:lnSpc>
              <a:spcBef>
                <a:spcPts val="600"/>
              </a:spcBef>
              <a:buClr>
                <a:srgbClr val="006600"/>
              </a:buClr>
              <a:buFont typeface="Wingdings" panose="05000000000000000000" pitchFamily="2" charset="2"/>
              <a:buChar char="Ø"/>
            </a:pPr>
            <a:r>
              <a:rPr lang="en-US" altLang="zh-TW" sz="2200" dirty="0"/>
              <a:t>Once eq. (4) having solved for </a:t>
            </a:r>
            <a:r>
              <a:rPr lang="en-US" altLang="zh-TW" sz="2200" i="1" dirty="0"/>
              <a:t>u</a:t>
            </a:r>
            <a:r>
              <a:rPr lang="en-US" altLang="zh-TW" sz="2200" dirty="0"/>
              <a:t>  &amp;  </a:t>
            </a:r>
            <a:r>
              <a:rPr lang="en-US" altLang="zh-TW" sz="2200" dirty="0">
                <a:sym typeface="Symbol" panose="05050102010706020507" pitchFamily="18" charset="2"/>
              </a:rPr>
              <a:t></a:t>
            </a:r>
            <a:r>
              <a:rPr lang="en-US" altLang="zh-TW" sz="2200" i="1" dirty="0">
                <a:sym typeface="Symbol" panose="05050102010706020507" pitchFamily="18" charset="2"/>
              </a:rPr>
              <a:t>u</a:t>
            </a:r>
            <a:r>
              <a:rPr lang="en-US" altLang="zh-TW" sz="2200" dirty="0">
                <a:sym typeface="Symbol" panose="05050102010706020507" pitchFamily="18" charset="2"/>
              </a:rPr>
              <a:t>/</a:t>
            </a:r>
            <a:r>
              <a:rPr lang="en-US" altLang="zh-TW" sz="2200" i="1" dirty="0">
                <a:sym typeface="Symbol" panose="05050102010706020507" pitchFamily="18" charset="2"/>
              </a:rPr>
              <a:t>n</a:t>
            </a:r>
            <a:r>
              <a:rPr lang="en-US" altLang="zh-TW" sz="2200" dirty="0">
                <a:sym typeface="Symbol" panose="05050102010706020507" pitchFamily="18" charset="2"/>
              </a:rPr>
              <a:t> on boundary </a:t>
            </a:r>
            <a:r>
              <a:rPr lang="en-US" altLang="zh-TW" sz="2200" dirty="0"/>
              <a:t>numerically, eq. (4) can be employed again to evaluate </a:t>
            </a:r>
            <a:r>
              <a:rPr lang="en-US" altLang="zh-TW" sz="2200" i="1" dirty="0"/>
              <a:t>u</a:t>
            </a:r>
            <a:r>
              <a:rPr lang="en-US" altLang="zh-TW" sz="2200" dirty="0"/>
              <a:t>(</a:t>
            </a:r>
            <a:r>
              <a:rPr lang="en-US" altLang="zh-TW" sz="2200" b="1" dirty="0"/>
              <a:t>x</a:t>
            </a:r>
            <a:r>
              <a:rPr lang="en-US" altLang="zh-TW" sz="2200" dirty="0"/>
              <a:t>) in </a:t>
            </a:r>
            <a:r>
              <a:rPr lang="en-US" altLang="zh-TW" sz="2200" i="1" dirty="0"/>
              <a:t>D</a:t>
            </a:r>
            <a:r>
              <a:rPr lang="en-US" altLang="zh-TW" sz="2200" dirty="0"/>
              <a:t>.</a:t>
            </a:r>
          </a:p>
        </p:txBody>
      </p:sp>
      <p:sp>
        <p:nvSpPr>
          <p:cNvPr id="8" name="動作按鈕: 上一項 7">
            <a:hlinkClick r:id="rId18" action="ppaction://hlinksldjump" highlightClick="1"/>
          </p:cNvPr>
          <p:cNvSpPr>
            <a:spLocks noChangeAspect="1"/>
          </p:cNvSpPr>
          <p:nvPr/>
        </p:nvSpPr>
        <p:spPr bwMode="auto">
          <a:xfrm>
            <a:off x="155018" y="4180248"/>
            <a:ext cx="180000" cy="180000"/>
          </a:xfrm>
          <a:prstGeom prst="actionButtonBackPrevious">
            <a:avLst/>
          </a:prstGeom>
          <a:solidFill>
            <a:srgbClr val="33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cxnSp>
        <p:nvCxnSpPr>
          <p:cNvPr id="35" name="直線接點 34"/>
          <p:cNvCxnSpPr/>
          <p:nvPr/>
        </p:nvCxnSpPr>
        <p:spPr bwMode="auto">
          <a:xfrm>
            <a:off x="9264826" y="2175883"/>
            <a:ext cx="677709" cy="0"/>
          </a:xfrm>
          <a:prstGeom prst="line">
            <a:avLst/>
          </a:prstGeom>
          <a:solidFill>
            <a:schemeClr val="accent1"/>
          </a:solidFill>
          <a:ln w="28575" cap="flat" cmpd="sng" algn="ctr">
            <a:solidFill>
              <a:srgbClr val="0000CC"/>
            </a:solidFill>
            <a:prstDash val="sysDot"/>
            <a:round/>
            <a:headEnd type="none" w="med" len="med"/>
            <a:tailEnd type="none" w="med" len="med"/>
          </a:ln>
          <a:effectLst/>
        </p:spPr>
      </p:cxnSp>
      <p:graphicFrame>
        <p:nvGraphicFramePr>
          <p:cNvPr id="37" name="物件 36"/>
          <p:cNvGraphicFramePr>
            <a:graphicFrameLocks noChangeAspect="1"/>
          </p:cNvGraphicFramePr>
          <p:nvPr>
            <p:extLst>
              <p:ext uri="{D42A27DB-BD31-4B8C-83A1-F6EECF244321}">
                <p14:modId xmlns:p14="http://schemas.microsoft.com/office/powerpoint/2010/main" val="1490071095"/>
              </p:ext>
            </p:extLst>
          </p:nvPr>
        </p:nvGraphicFramePr>
        <p:xfrm>
          <a:off x="540531" y="3090569"/>
          <a:ext cx="3409950" cy="989012"/>
        </p:xfrm>
        <a:graphic>
          <a:graphicData uri="http://schemas.openxmlformats.org/presentationml/2006/ole">
            <mc:AlternateContent xmlns:mc="http://schemas.openxmlformats.org/markup-compatibility/2006">
              <mc:Choice xmlns:v="urn:schemas-microsoft-com:vml" Requires="v">
                <p:oleObj spid="_x0000_s1086869" name="Equation" r:id="rId19" imgW="1663560" imgH="482400" progId="Equation.DSMT4">
                  <p:embed/>
                </p:oleObj>
              </mc:Choice>
              <mc:Fallback>
                <p:oleObj name="Equation" r:id="rId19" imgW="1663560" imgH="482400" progId="Equation.DSMT4">
                  <p:embed/>
                  <p:pic>
                    <p:nvPicPr>
                      <p:cNvPr id="12" name="物件 11"/>
                      <p:cNvPicPr>
                        <a:picLocks noChangeArrowheads="1"/>
                      </p:cNvPicPr>
                      <p:nvPr/>
                    </p:nvPicPr>
                    <p:blipFill>
                      <a:blip r:embed="rId20"/>
                      <a:srcRect t="-3149" r="-9860" b="-3149"/>
                      <a:stretch>
                        <a:fillRect/>
                      </a:stretch>
                    </p:blipFill>
                    <p:spPr bwMode="auto">
                      <a:xfrm>
                        <a:off x="540531" y="3090569"/>
                        <a:ext cx="3409950" cy="98901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0" name="直線接點 39">
            <a:extLst>
              <a:ext uri="{FF2B5EF4-FFF2-40B4-BE49-F238E27FC236}">
                <a16:creationId xmlns:a16="http://schemas.microsoft.com/office/drawing/2014/main" id="{5F6E0C67-B064-403D-9D17-C06446361213}"/>
              </a:ext>
            </a:extLst>
          </p:cNvPr>
          <p:cNvCxnSpPr/>
          <p:nvPr/>
        </p:nvCxnSpPr>
        <p:spPr bwMode="auto">
          <a:xfrm>
            <a:off x="5159896" y="715121"/>
            <a:ext cx="0" cy="4462810"/>
          </a:xfrm>
          <a:prstGeom prst="line">
            <a:avLst/>
          </a:prstGeom>
          <a:ln w="12700">
            <a:solidFill>
              <a:srgbClr val="0000CC"/>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50" name="Text Box 5">
            <a:extLst>
              <a:ext uri="{FF2B5EF4-FFF2-40B4-BE49-F238E27FC236}">
                <a16:creationId xmlns:a16="http://schemas.microsoft.com/office/drawing/2014/main" id="{5ADF50CD-31D8-4CFB-ACE6-33903E7422F7}"/>
              </a:ext>
            </a:extLst>
          </p:cNvPr>
          <p:cNvSpPr txBox="1">
            <a:spLocks noChangeArrowheads="1"/>
          </p:cNvSpPr>
          <p:nvPr/>
        </p:nvSpPr>
        <p:spPr bwMode="auto">
          <a:xfrm>
            <a:off x="298079" y="2708920"/>
            <a:ext cx="431284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200" dirty="0"/>
              <a:t>associated Green’s function problem</a:t>
            </a:r>
            <a:endParaRPr lang="zh-TW" altLang="en-US" sz="2200" dirty="0">
              <a:solidFill>
                <a:srgbClr val="0000CC"/>
              </a:solidFill>
              <a:latin typeface="Arial Unicode MS" pitchFamily="34" charset="-120"/>
              <a:ea typeface="Arial Unicode MS" pitchFamily="34" charset="-120"/>
              <a:cs typeface="Arial Unicode MS" pitchFamily="34" charset="-120"/>
            </a:endParaRPr>
          </a:p>
        </p:txBody>
      </p:sp>
      <p:sp>
        <p:nvSpPr>
          <p:cNvPr id="51" name="矩形 50">
            <a:extLst>
              <a:ext uri="{FF2B5EF4-FFF2-40B4-BE49-F238E27FC236}">
                <a16:creationId xmlns:a16="http://schemas.microsoft.com/office/drawing/2014/main" id="{0EA13B0F-3653-42B6-96EA-A6D4809A6584}"/>
              </a:ext>
            </a:extLst>
          </p:cNvPr>
          <p:cNvSpPr/>
          <p:nvPr/>
        </p:nvSpPr>
        <p:spPr>
          <a:xfrm>
            <a:off x="3359696" y="1772816"/>
            <a:ext cx="684803" cy="364587"/>
          </a:xfrm>
          <a:prstGeom prst="rect">
            <a:avLst/>
          </a:prstGeom>
        </p:spPr>
        <p:txBody>
          <a:bodyPr wrap="none">
            <a:spAutoFit/>
          </a:bodyPr>
          <a:lstStyle/>
          <a:p>
            <a:pPr eaLnBrk="1" hangingPunct="1">
              <a:lnSpc>
                <a:spcPct val="105000"/>
              </a:lnSpc>
              <a:spcBef>
                <a:spcPct val="10000"/>
              </a:spcBef>
            </a:pPr>
            <a:r>
              <a:rPr lang="en-US" altLang="zh-TW" sz="1800" dirty="0">
                <a:solidFill>
                  <a:srgbClr val="0000CC"/>
                </a:solidFill>
                <a:latin typeface="+mj-lt"/>
              </a:rPr>
              <a:t>---(1)</a:t>
            </a:r>
          </a:p>
        </p:txBody>
      </p:sp>
      <p:sp>
        <p:nvSpPr>
          <p:cNvPr id="52" name="矩形 51">
            <a:extLst>
              <a:ext uri="{FF2B5EF4-FFF2-40B4-BE49-F238E27FC236}">
                <a16:creationId xmlns:a16="http://schemas.microsoft.com/office/drawing/2014/main" id="{DA4582B5-A3B1-4467-9BCE-E4292E45A88D}"/>
              </a:ext>
            </a:extLst>
          </p:cNvPr>
          <p:cNvSpPr/>
          <p:nvPr/>
        </p:nvSpPr>
        <p:spPr>
          <a:xfrm>
            <a:off x="3734220" y="3212976"/>
            <a:ext cx="684803" cy="364587"/>
          </a:xfrm>
          <a:prstGeom prst="rect">
            <a:avLst/>
          </a:prstGeom>
        </p:spPr>
        <p:txBody>
          <a:bodyPr wrap="none">
            <a:spAutoFit/>
          </a:bodyPr>
          <a:lstStyle/>
          <a:p>
            <a:pPr eaLnBrk="1" hangingPunct="1">
              <a:lnSpc>
                <a:spcPct val="105000"/>
              </a:lnSpc>
              <a:spcBef>
                <a:spcPct val="10000"/>
              </a:spcBef>
            </a:pPr>
            <a:r>
              <a:rPr lang="en-US" altLang="zh-TW" sz="1800" dirty="0">
                <a:solidFill>
                  <a:srgbClr val="0000CC"/>
                </a:solidFill>
                <a:latin typeface="+mj-lt"/>
              </a:rPr>
              <a:t>---(2)</a:t>
            </a:r>
          </a:p>
        </p:txBody>
      </p:sp>
      <p:sp>
        <p:nvSpPr>
          <p:cNvPr id="53" name="矩形 52">
            <a:extLst>
              <a:ext uri="{FF2B5EF4-FFF2-40B4-BE49-F238E27FC236}">
                <a16:creationId xmlns:a16="http://schemas.microsoft.com/office/drawing/2014/main" id="{752689B8-FCEA-435B-B8DB-03A62AC1E6E0}"/>
              </a:ext>
            </a:extLst>
          </p:cNvPr>
          <p:cNvSpPr/>
          <p:nvPr/>
        </p:nvSpPr>
        <p:spPr>
          <a:xfrm>
            <a:off x="3157445" y="5658173"/>
            <a:ext cx="684803" cy="364587"/>
          </a:xfrm>
          <a:prstGeom prst="rect">
            <a:avLst/>
          </a:prstGeom>
        </p:spPr>
        <p:txBody>
          <a:bodyPr wrap="none">
            <a:spAutoFit/>
          </a:bodyPr>
          <a:lstStyle/>
          <a:p>
            <a:pPr eaLnBrk="1" hangingPunct="1">
              <a:lnSpc>
                <a:spcPct val="105000"/>
              </a:lnSpc>
              <a:spcBef>
                <a:spcPct val="10000"/>
              </a:spcBef>
            </a:pPr>
            <a:r>
              <a:rPr lang="en-US" altLang="zh-TW" sz="1800" dirty="0">
                <a:solidFill>
                  <a:srgbClr val="0000CC"/>
                </a:solidFill>
                <a:latin typeface="+mj-lt"/>
              </a:rPr>
              <a:t>---(3)</a:t>
            </a:r>
          </a:p>
        </p:txBody>
      </p:sp>
      <p:sp>
        <p:nvSpPr>
          <p:cNvPr id="55" name="矩形 54">
            <a:extLst>
              <a:ext uri="{FF2B5EF4-FFF2-40B4-BE49-F238E27FC236}">
                <a16:creationId xmlns:a16="http://schemas.microsoft.com/office/drawing/2014/main" id="{4B73C799-CD4B-49D2-81CC-91FA5521ED01}"/>
              </a:ext>
            </a:extLst>
          </p:cNvPr>
          <p:cNvSpPr/>
          <p:nvPr/>
        </p:nvSpPr>
        <p:spPr>
          <a:xfrm>
            <a:off x="11507197" y="1758104"/>
            <a:ext cx="684803" cy="364587"/>
          </a:xfrm>
          <a:prstGeom prst="rect">
            <a:avLst/>
          </a:prstGeom>
        </p:spPr>
        <p:txBody>
          <a:bodyPr wrap="none">
            <a:spAutoFit/>
          </a:bodyPr>
          <a:lstStyle/>
          <a:p>
            <a:pPr eaLnBrk="1" hangingPunct="1">
              <a:lnSpc>
                <a:spcPct val="105000"/>
              </a:lnSpc>
              <a:spcBef>
                <a:spcPct val="10000"/>
              </a:spcBef>
            </a:pPr>
            <a:r>
              <a:rPr lang="en-US" altLang="zh-TW" sz="1800" dirty="0">
                <a:solidFill>
                  <a:srgbClr val="0000CC"/>
                </a:solidFill>
                <a:latin typeface="+mj-lt"/>
              </a:rPr>
              <a:t>---(4)</a:t>
            </a:r>
          </a:p>
        </p:txBody>
      </p:sp>
    </p:spTree>
    <p:extLst>
      <p:ext uri="{BB962C8B-B14F-4D97-AF65-F5344CB8AC3E}">
        <p14:creationId xmlns:p14="http://schemas.microsoft.com/office/powerpoint/2010/main" val="326562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left)">
                                      <p:cBhvr>
                                        <p:cTn id="24" dur="500"/>
                                        <p:tgtEl>
                                          <p:spTgt spid="51"/>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left)">
                                      <p:cBhvr>
                                        <p:cTn id="28" dur="500"/>
                                        <p:tgtEl>
                                          <p:spTgt spid="43"/>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left)">
                                      <p:cBhvr>
                                        <p:cTn id="41" dur="500"/>
                                        <p:tgtEl>
                                          <p:spTgt spid="37"/>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wipe(left)">
                                      <p:cBhvr>
                                        <p:cTn id="45" dur="500"/>
                                        <p:tgtEl>
                                          <p:spTgt spid="5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left)">
                                      <p:cBhvr>
                                        <p:cTn id="50" dur="500"/>
                                        <p:tgtEl>
                                          <p:spTgt spid="36"/>
                                        </p:tgtEl>
                                      </p:cBhvr>
                                    </p:animEffect>
                                  </p:childTnLst>
                                </p:cTn>
                              </p:par>
                            </p:childTnLst>
                          </p:cTn>
                        </p:par>
                        <p:par>
                          <p:cTn id="51" fill="hold">
                            <p:stCondLst>
                              <p:cond delay="500"/>
                            </p:stCondLst>
                            <p:childTnLst>
                              <p:par>
                                <p:cTn id="52" presetID="22" presetClass="entr" presetSubtype="2"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right)">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500"/>
                                        <p:tgtEl>
                                          <p:spTgt spid="32"/>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left)">
                                      <p:cBhvr>
                                        <p:cTn id="72" dur="500"/>
                                        <p:tgtEl>
                                          <p:spTgt spid="12"/>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left)">
                                      <p:cBhvr>
                                        <p:cTn id="75" dur="500"/>
                                        <p:tgtEl>
                                          <p:spTgt spid="53"/>
                                        </p:tgtEl>
                                      </p:cBhvr>
                                    </p:animEffect>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left)">
                                      <p:cBhvr>
                                        <p:cTn id="79" dur="500"/>
                                        <p:tgtEl>
                                          <p:spTgt spid="49"/>
                                        </p:tgtEl>
                                      </p:cBhvr>
                                    </p:animEffect>
                                  </p:childTnLst>
                                </p:cTn>
                              </p:par>
                            </p:childTnLst>
                          </p:cTn>
                        </p:par>
                        <p:par>
                          <p:cTn id="80" fill="hold">
                            <p:stCondLst>
                              <p:cond delay="1500"/>
                            </p:stCondLst>
                            <p:childTnLst>
                              <p:par>
                                <p:cTn id="81" presetID="22" presetClass="entr" presetSubtype="1" fill="hold"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wipe(up)">
                                      <p:cBhvr>
                                        <p:cTn id="83" dur="500"/>
                                        <p:tgtEl>
                                          <p:spTgt spid="40"/>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wipe(left)">
                                      <p:cBhvr>
                                        <p:cTn id="88" dur="500"/>
                                        <p:tgtEl>
                                          <p:spTgt spid="31"/>
                                        </p:tgtEl>
                                      </p:cBhvr>
                                    </p:animEffect>
                                  </p:childTnLst>
                                </p:cTn>
                              </p:par>
                            </p:childTnLst>
                          </p:cTn>
                        </p:par>
                        <p:par>
                          <p:cTn id="89" fill="hold">
                            <p:stCondLst>
                              <p:cond delay="500"/>
                            </p:stCondLst>
                            <p:childTnLst>
                              <p:par>
                                <p:cTn id="90" presetID="22" presetClass="entr" presetSubtype="8" fill="hold" nodeType="after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wipe(left)">
                                      <p:cBhvr>
                                        <p:cTn id="92" dur="500"/>
                                        <p:tgtEl>
                                          <p:spTgt spid="3"/>
                                        </p:tgtEl>
                                      </p:cBhvr>
                                    </p:animEffect>
                                  </p:childTnLst>
                                </p:cTn>
                              </p:par>
                            </p:childTnLst>
                          </p:cTn>
                        </p:par>
                        <p:par>
                          <p:cTn id="93" fill="hold">
                            <p:stCondLst>
                              <p:cond delay="1000"/>
                            </p:stCondLst>
                            <p:childTnLst>
                              <p:par>
                                <p:cTn id="94" presetID="22" presetClass="entr" presetSubtype="8" fill="hold" nodeType="after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wipe(left)">
                                      <p:cBhvr>
                                        <p:cTn id="96" dur="500"/>
                                        <p:tgtEl>
                                          <p:spTgt spid="54"/>
                                        </p:tgtEl>
                                      </p:cBhvr>
                                    </p:animEffect>
                                  </p:childTnLst>
                                </p:cTn>
                              </p:par>
                            </p:childTnLst>
                          </p:cTn>
                        </p:par>
                        <p:par>
                          <p:cTn id="97" fill="hold">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55"/>
                                        </p:tgtEl>
                                        <p:attrNameLst>
                                          <p:attrName>style.visibility</p:attrName>
                                        </p:attrNameLst>
                                      </p:cBhvr>
                                      <p:to>
                                        <p:strVal val="visible"/>
                                      </p:to>
                                    </p:set>
                                    <p:animEffect transition="in" filter="wipe(left)">
                                      <p:cBhvr>
                                        <p:cTn id="100" dur="500"/>
                                        <p:tgtEl>
                                          <p:spTgt spid="55"/>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3" fill="hold" nodeType="clickEffect">
                                  <p:stCondLst>
                                    <p:cond delay="0"/>
                                  </p:stCondLst>
                                  <p:childTnLst>
                                    <p:set>
                                      <p:cBhvr>
                                        <p:cTn id="104" dur="1" fill="hold">
                                          <p:stCondLst>
                                            <p:cond delay="0"/>
                                          </p:stCondLst>
                                        </p:cTn>
                                        <p:tgtEl>
                                          <p:spTgt spid="5"/>
                                        </p:tgtEl>
                                        <p:attrNameLst>
                                          <p:attrName>style.visibility</p:attrName>
                                        </p:attrNameLst>
                                      </p:cBhvr>
                                      <p:to>
                                        <p:strVal val="visible"/>
                                      </p:to>
                                    </p:set>
                                    <p:anim calcmode="lin" valueType="num">
                                      <p:cBhvr additive="base">
                                        <p:cTn id="105" dur="500" fill="hold"/>
                                        <p:tgtEl>
                                          <p:spTgt spid="5"/>
                                        </p:tgtEl>
                                        <p:attrNameLst>
                                          <p:attrName>ppt_x</p:attrName>
                                        </p:attrNameLst>
                                      </p:cBhvr>
                                      <p:tavLst>
                                        <p:tav tm="0">
                                          <p:val>
                                            <p:strVal val="1+#ppt_w/2"/>
                                          </p:val>
                                        </p:tav>
                                        <p:tav tm="100000">
                                          <p:val>
                                            <p:strVal val="#ppt_x"/>
                                          </p:val>
                                        </p:tav>
                                      </p:tavLst>
                                    </p:anim>
                                    <p:anim calcmode="lin" valueType="num">
                                      <p:cBhvr additive="base">
                                        <p:cTn id="10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9" fill="hold" nodeType="clickEffect">
                                  <p:stCondLst>
                                    <p:cond delay="0"/>
                                  </p:stCondLst>
                                  <p:childTnLst>
                                    <p:set>
                                      <p:cBhvr>
                                        <p:cTn id="110" dur="1" fill="hold">
                                          <p:stCondLst>
                                            <p:cond delay="0"/>
                                          </p:stCondLst>
                                        </p:cTn>
                                        <p:tgtEl>
                                          <p:spTgt spid="38"/>
                                        </p:tgtEl>
                                        <p:attrNameLst>
                                          <p:attrName>style.visibility</p:attrName>
                                        </p:attrNameLst>
                                      </p:cBhvr>
                                      <p:to>
                                        <p:strVal val="visible"/>
                                      </p:to>
                                    </p:set>
                                    <p:anim calcmode="lin" valueType="num">
                                      <p:cBhvr additive="base">
                                        <p:cTn id="111" dur="500" fill="hold"/>
                                        <p:tgtEl>
                                          <p:spTgt spid="38"/>
                                        </p:tgtEl>
                                        <p:attrNameLst>
                                          <p:attrName>ppt_x</p:attrName>
                                        </p:attrNameLst>
                                      </p:cBhvr>
                                      <p:tavLst>
                                        <p:tav tm="0">
                                          <p:val>
                                            <p:strVal val="0-#ppt_w/2"/>
                                          </p:val>
                                        </p:tav>
                                        <p:tav tm="100000">
                                          <p:val>
                                            <p:strVal val="#ppt_x"/>
                                          </p:val>
                                        </p:tav>
                                      </p:tavLst>
                                    </p:anim>
                                    <p:anim calcmode="lin" valueType="num">
                                      <p:cBhvr additive="base">
                                        <p:cTn id="112" dur="500" fill="hold"/>
                                        <p:tgtEl>
                                          <p:spTgt spid="38"/>
                                        </p:tgtEl>
                                        <p:attrNameLst>
                                          <p:attrName>ppt_y</p:attrName>
                                        </p:attrNameLst>
                                      </p:cBhvr>
                                      <p:tavLst>
                                        <p:tav tm="0">
                                          <p:val>
                                            <p:strVal val="0-#ppt_h/2"/>
                                          </p:val>
                                        </p:tav>
                                        <p:tav tm="100000">
                                          <p:val>
                                            <p:strVal val="#ppt_y"/>
                                          </p:val>
                                        </p:tav>
                                      </p:tavLst>
                                    </p:anim>
                                  </p:childTnLst>
                                </p:cTn>
                              </p:par>
                            </p:childTnLst>
                          </p:cTn>
                        </p:par>
                        <p:par>
                          <p:cTn id="113" fill="hold">
                            <p:stCondLst>
                              <p:cond delay="500"/>
                            </p:stCondLst>
                            <p:childTnLst>
                              <p:par>
                                <p:cTn id="114" presetID="2" presetClass="entr" presetSubtype="9" fill="hold"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0-#ppt_w/2"/>
                                          </p:val>
                                        </p:tav>
                                        <p:tav tm="100000">
                                          <p:val>
                                            <p:strVal val="#ppt_x"/>
                                          </p:val>
                                        </p:tav>
                                      </p:tavLst>
                                    </p:anim>
                                    <p:anim calcmode="lin" valueType="num">
                                      <p:cBhvr additive="base">
                                        <p:cTn id="117"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4">
                                            <p:txEl>
                                              <p:pRg st="0" end="0"/>
                                            </p:txEl>
                                          </p:spTgt>
                                        </p:tgtEl>
                                        <p:attrNameLst>
                                          <p:attrName>style.visibility</p:attrName>
                                        </p:attrNameLst>
                                      </p:cBhvr>
                                      <p:to>
                                        <p:strVal val="visible"/>
                                      </p:to>
                                    </p:set>
                                    <p:animEffect transition="in" filter="wipe(left)">
                                      <p:cBhvr>
                                        <p:cTn id="122" dur="500"/>
                                        <p:tgtEl>
                                          <p:spTgt spid="4">
                                            <p:txEl>
                                              <p:pRg st="0" end="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wipe(left)">
                                      <p:cBhvr>
                                        <p:cTn id="127" dur="500"/>
                                        <p:tgtEl>
                                          <p:spTgt spid="39"/>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wipe(left)">
                                      <p:cBhvr>
                                        <p:cTn id="131" dur="500"/>
                                        <p:tgtEl>
                                          <p:spTgt spid="33"/>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4">
                                            <p:txEl>
                                              <p:pRg st="2" end="2"/>
                                            </p:txEl>
                                          </p:spTgt>
                                        </p:tgtEl>
                                        <p:attrNameLst>
                                          <p:attrName>style.visibility</p:attrName>
                                        </p:attrNameLst>
                                      </p:cBhvr>
                                      <p:to>
                                        <p:strVal val="visible"/>
                                      </p:to>
                                    </p:set>
                                    <p:animEffect transition="in" filter="wipe(left)">
                                      <p:cBhvr>
                                        <p:cTn id="136" dur="500"/>
                                        <p:tgtEl>
                                          <p:spTgt spid="4">
                                            <p:txEl>
                                              <p:pRg st="2" end="2"/>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4">
                                            <p:txEl>
                                              <p:pRg st="3" end="3"/>
                                            </p:txEl>
                                          </p:spTgt>
                                        </p:tgtEl>
                                        <p:attrNameLst>
                                          <p:attrName>style.visibility</p:attrName>
                                        </p:attrNameLst>
                                      </p:cBhvr>
                                      <p:to>
                                        <p:strVal val="visible"/>
                                      </p:to>
                                    </p:set>
                                    <p:animEffect transition="in" filter="wipe(left)">
                                      <p:cBhvr>
                                        <p:cTn id="14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29" grpId="0"/>
      <p:bldP spid="30" grpId="0"/>
      <p:bldP spid="31" grpId="0" animBg="1"/>
      <p:bldP spid="32" grpId="0" animBg="1"/>
      <p:bldP spid="33" grpId="0"/>
      <p:bldP spid="25" grpId="0"/>
      <p:bldP spid="42" grpId="0"/>
      <p:bldP spid="34" grpId="0" animBg="1"/>
      <p:bldP spid="36" grpId="0"/>
      <p:bldP spid="39" grpId="0" animBg="1"/>
      <p:bldP spid="4" grpId="0" uiExpand="1" build="p" bldLvl="2"/>
      <p:bldP spid="8" grpId="0" animBg="1"/>
      <p:bldP spid="50" grpId="0"/>
      <p:bldP spid="51" grpId="0"/>
      <p:bldP spid="52" grpId="0"/>
      <p:bldP spid="53" grpId="0"/>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bwMode="auto">
          <a:xfrm>
            <a:off x="2740832" y="2410974"/>
            <a:ext cx="2016000" cy="7200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6" name="矩形 5"/>
          <p:cNvSpPr/>
          <p:nvPr/>
        </p:nvSpPr>
        <p:spPr bwMode="auto">
          <a:xfrm>
            <a:off x="2751930" y="1605680"/>
            <a:ext cx="360000" cy="6840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2066" name="Rectangle 3"/>
          <p:cNvSpPr>
            <a:spLocks noGrp="1" noChangeArrowheads="1"/>
          </p:cNvSpPr>
          <p:nvPr>
            <p:ph type="title"/>
          </p:nvPr>
        </p:nvSpPr>
        <p:spPr/>
        <p:txBody>
          <a:bodyPr/>
          <a:lstStyle/>
          <a:p>
            <a:r>
              <a:rPr lang="en-US" altLang="zh-TW" dirty="0"/>
              <a:t>1.2 </a:t>
            </a:r>
            <a:r>
              <a:rPr lang="en-US" altLang="zh-TW" dirty="0">
                <a:solidFill>
                  <a:srgbClr val="C00000"/>
                </a:solidFill>
              </a:rPr>
              <a:t>Types of PDE </a:t>
            </a:r>
            <a:r>
              <a:rPr lang="en-US" altLang="zh-TW" sz="3200" dirty="0"/>
              <a:t>(2)</a:t>
            </a:r>
          </a:p>
        </p:txBody>
      </p:sp>
      <p:graphicFrame>
        <p:nvGraphicFramePr>
          <p:cNvPr id="449544" name="Object 8"/>
          <p:cNvGraphicFramePr>
            <a:graphicFrameLocks noChangeAspect="1"/>
          </p:cNvGraphicFramePr>
          <p:nvPr>
            <p:extLst>
              <p:ext uri="{D42A27DB-BD31-4B8C-83A1-F6EECF244321}">
                <p14:modId xmlns:p14="http://schemas.microsoft.com/office/powerpoint/2010/main" val="3438557776"/>
              </p:ext>
            </p:extLst>
          </p:nvPr>
        </p:nvGraphicFramePr>
        <p:xfrm>
          <a:off x="720132" y="3622979"/>
          <a:ext cx="3386880" cy="506520"/>
        </p:xfrm>
        <a:graphic>
          <a:graphicData uri="http://schemas.openxmlformats.org/presentationml/2006/ole">
            <mc:AlternateContent xmlns:mc="http://schemas.openxmlformats.org/markup-compatibility/2006">
              <mc:Choice xmlns:v="urn:schemas-microsoft-com:vml" Requires="v">
                <p:oleObj spid="_x0000_s1073946" name="方程式" r:id="rId4" imgW="1612800" imgH="241200" progId="Equation.3">
                  <p:embed/>
                </p:oleObj>
              </mc:Choice>
              <mc:Fallback>
                <p:oleObj name="方程式" r:id="rId4" imgW="1612800" imgH="241200" progId="Equation.3">
                  <p:embed/>
                  <p:pic>
                    <p:nvPicPr>
                      <p:cNvPr id="0" name=""/>
                      <p:cNvPicPr>
                        <a:picLocks noChangeAspect="1" noChangeArrowheads="1"/>
                      </p:cNvPicPr>
                      <p:nvPr/>
                    </p:nvPicPr>
                    <p:blipFill>
                      <a:blip r:embed="rId5"/>
                      <a:srcRect t="-2985" b="-2985"/>
                      <a:stretch>
                        <a:fillRect/>
                      </a:stretch>
                    </p:blipFill>
                    <p:spPr bwMode="auto">
                      <a:xfrm>
                        <a:off x="720132" y="3622979"/>
                        <a:ext cx="3386880" cy="50652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449545" name="Object 9"/>
          <p:cNvGraphicFramePr>
            <a:graphicFrameLocks noChangeAspect="1"/>
          </p:cNvGraphicFramePr>
          <p:nvPr>
            <p:extLst>
              <p:ext uri="{D42A27DB-BD31-4B8C-83A1-F6EECF244321}">
                <p14:modId xmlns:p14="http://schemas.microsoft.com/office/powerpoint/2010/main" val="2332309682"/>
              </p:ext>
            </p:extLst>
          </p:nvPr>
        </p:nvGraphicFramePr>
        <p:xfrm>
          <a:off x="444579" y="5358231"/>
          <a:ext cx="4826000" cy="558800"/>
        </p:xfrm>
        <a:graphic>
          <a:graphicData uri="http://schemas.openxmlformats.org/presentationml/2006/ole">
            <mc:AlternateContent xmlns:mc="http://schemas.openxmlformats.org/markup-compatibility/2006">
              <mc:Choice xmlns:v="urn:schemas-microsoft-com:vml" Requires="v">
                <p:oleObj spid="_x0000_s1073947" name="方程式" r:id="rId6" imgW="2298600" imgH="266400" progId="Equation.3">
                  <p:embed/>
                </p:oleObj>
              </mc:Choice>
              <mc:Fallback>
                <p:oleObj name="方程式" r:id="rId6" imgW="2298600" imgH="266400" progId="Equation.3">
                  <p:embed/>
                  <p:pic>
                    <p:nvPicPr>
                      <p:cNvPr id="0" name=""/>
                      <p:cNvPicPr>
                        <a:picLocks noChangeAspect="1" noChangeArrowheads="1"/>
                      </p:cNvPicPr>
                      <p:nvPr/>
                    </p:nvPicPr>
                    <p:blipFill>
                      <a:blip r:embed="rId7"/>
                      <a:srcRect t="-2702" b="-2702"/>
                      <a:stretch>
                        <a:fillRect/>
                      </a:stretch>
                    </p:blipFill>
                    <p:spPr bwMode="auto">
                      <a:xfrm>
                        <a:off x="444579" y="5358231"/>
                        <a:ext cx="4826000" cy="558800"/>
                      </a:xfrm>
                      <a:prstGeom prst="rect">
                        <a:avLst/>
                      </a:prstGeom>
                      <a:noFill/>
                    </p:spPr>
                  </p:pic>
                </p:oleObj>
              </mc:Fallback>
            </mc:AlternateContent>
          </a:graphicData>
        </a:graphic>
      </p:graphicFrame>
      <p:graphicFrame>
        <p:nvGraphicFramePr>
          <p:cNvPr id="449546" name="Object 10"/>
          <p:cNvGraphicFramePr>
            <a:graphicFrameLocks noChangeAspect="1"/>
          </p:cNvGraphicFramePr>
          <p:nvPr>
            <p:extLst>
              <p:ext uri="{D42A27DB-BD31-4B8C-83A1-F6EECF244321}">
                <p14:modId xmlns:p14="http://schemas.microsoft.com/office/powerpoint/2010/main" val="2665424192"/>
              </p:ext>
            </p:extLst>
          </p:nvPr>
        </p:nvGraphicFramePr>
        <p:xfrm>
          <a:off x="6668431" y="1367434"/>
          <a:ext cx="5119687" cy="560387"/>
        </p:xfrm>
        <a:graphic>
          <a:graphicData uri="http://schemas.openxmlformats.org/presentationml/2006/ole">
            <mc:AlternateContent xmlns:mc="http://schemas.openxmlformats.org/markup-compatibility/2006">
              <mc:Choice xmlns:v="urn:schemas-microsoft-com:vml" Requires="v">
                <p:oleObj spid="_x0000_s1073948" name="方程式" r:id="rId8" imgW="2438280" imgH="266400" progId="Equation.3">
                  <p:embed/>
                </p:oleObj>
              </mc:Choice>
              <mc:Fallback>
                <p:oleObj name="方程式" r:id="rId8" imgW="2438280" imgH="266400" progId="Equation.3">
                  <p:embed/>
                  <p:pic>
                    <p:nvPicPr>
                      <p:cNvPr id="0" name=""/>
                      <p:cNvPicPr>
                        <a:picLocks noChangeAspect="1" noChangeArrowheads="1"/>
                      </p:cNvPicPr>
                      <p:nvPr/>
                    </p:nvPicPr>
                    <p:blipFill>
                      <a:blip r:embed="rId9"/>
                      <a:srcRect t="-2702" b="-2702"/>
                      <a:stretch>
                        <a:fillRect/>
                      </a:stretch>
                    </p:blipFill>
                    <p:spPr bwMode="auto">
                      <a:xfrm>
                        <a:off x="6668431" y="1367434"/>
                        <a:ext cx="5119687" cy="560387"/>
                      </a:xfrm>
                      <a:prstGeom prst="rect">
                        <a:avLst/>
                      </a:prstGeom>
                      <a:noFill/>
                    </p:spPr>
                  </p:pic>
                </p:oleObj>
              </mc:Fallback>
            </mc:AlternateContent>
          </a:graphicData>
        </a:graphic>
      </p:graphicFrame>
      <p:sp>
        <p:nvSpPr>
          <p:cNvPr id="449559" name="Text Box 23"/>
          <p:cNvSpPr txBox="1">
            <a:spLocks noChangeArrowheads="1"/>
          </p:cNvSpPr>
          <p:nvPr/>
        </p:nvSpPr>
        <p:spPr bwMode="auto">
          <a:xfrm>
            <a:off x="3422531" y="4055028"/>
            <a:ext cx="2653021" cy="307777"/>
          </a:xfrm>
          <a:prstGeom prst="rect">
            <a:avLst/>
          </a:prstGeom>
          <a:noFill/>
          <a:ln>
            <a:noFill/>
          </a:ln>
        </p:spPr>
        <p:txBody>
          <a:bodyPr wrap="none" lIns="72000" tIns="0" rIns="36000" b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solidFill>
                  <a:srgbClr val="C00000"/>
                </a:solidFill>
              </a:rPr>
              <a:t>(lower order derivatives)</a:t>
            </a:r>
          </a:p>
        </p:txBody>
      </p:sp>
      <p:graphicFrame>
        <p:nvGraphicFramePr>
          <p:cNvPr id="449561" name="Object 25"/>
          <p:cNvGraphicFramePr>
            <a:graphicFrameLocks noChangeAspect="1"/>
          </p:cNvGraphicFramePr>
          <p:nvPr>
            <p:extLst>
              <p:ext uri="{D42A27DB-BD31-4B8C-83A1-F6EECF244321}">
                <p14:modId xmlns:p14="http://schemas.microsoft.com/office/powerpoint/2010/main" val="1197683909"/>
              </p:ext>
            </p:extLst>
          </p:nvPr>
        </p:nvGraphicFramePr>
        <p:xfrm>
          <a:off x="7104112" y="3484825"/>
          <a:ext cx="2486025" cy="514350"/>
        </p:xfrm>
        <a:graphic>
          <a:graphicData uri="http://schemas.openxmlformats.org/presentationml/2006/ole">
            <mc:AlternateContent xmlns:mc="http://schemas.openxmlformats.org/markup-compatibility/2006">
              <mc:Choice xmlns:v="urn:schemas-microsoft-com:vml" Requires="v">
                <p:oleObj spid="_x0000_s1073949" name="方程式" r:id="rId10" imgW="1104840" imgH="228600" progId="Equation.3">
                  <p:embed/>
                </p:oleObj>
              </mc:Choice>
              <mc:Fallback>
                <p:oleObj name="方程式" r:id="rId10" imgW="1104840" imgH="228600" progId="Equation.3">
                  <p:embed/>
                  <p:pic>
                    <p:nvPicPr>
                      <p:cNvPr id="0" name=""/>
                      <p:cNvPicPr>
                        <a:picLocks noChangeAspect="1" noChangeArrowheads="1"/>
                      </p:cNvPicPr>
                      <p:nvPr/>
                    </p:nvPicPr>
                    <p:blipFill>
                      <a:blip r:embed="rId11"/>
                      <a:srcRect t="-3149" b="-3149"/>
                      <a:stretch>
                        <a:fillRect/>
                      </a:stretch>
                    </p:blipFill>
                    <p:spPr bwMode="auto">
                      <a:xfrm>
                        <a:off x="7104112" y="3484825"/>
                        <a:ext cx="2486025" cy="514350"/>
                      </a:xfrm>
                      <a:prstGeom prst="rect">
                        <a:avLst/>
                      </a:prstGeom>
                      <a:solidFill>
                        <a:srgbClr val="99FF99"/>
                      </a:solidFill>
                    </p:spPr>
                  </p:pic>
                </p:oleObj>
              </mc:Fallback>
            </mc:AlternateContent>
          </a:graphicData>
        </a:graphic>
      </p:graphicFrame>
      <p:sp>
        <p:nvSpPr>
          <p:cNvPr id="449564" name="AutoShape 28"/>
          <p:cNvSpPr>
            <a:spLocks noChangeArrowheads="1"/>
          </p:cNvSpPr>
          <p:nvPr/>
        </p:nvSpPr>
        <p:spPr bwMode="auto">
          <a:xfrm>
            <a:off x="420110" y="3759882"/>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5" name="投影片編號版面配置區 4"/>
          <p:cNvSpPr>
            <a:spLocks noGrp="1"/>
          </p:cNvSpPr>
          <p:nvPr>
            <p:ph type="sldNum" sz="quarter" idx="10"/>
          </p:nvPr>
        </p:nvSpPr>
        <p:spPr/>
        <p:txBody>
          <a:bodyPr/>
          <a:lstStyle/>
          <a:p>
            <a:pPr>
              <a:defRPr/>
            </a:pPr>
            <a:fld id="{F4C3976D-8D47-445A-BD61-2F2C1E2596C6}" type="slidenum">
              <a:rPr lang="en-US" altLang="zh-TW" smtClean="0"/>
              <a:pPr>
                <a:defRPr/>
              </a:pPr>
              <a:t>4</a:t>
            </a:fld>
            <a:endParaRPr lang="en-US" altLang="zh-TW" dirty="0"/>
          </a:p>
        </p:txBody>
      </p:sp>
      <p:graphicFrame>
        <p:nvGraphicFramePr>
          <p:cNvPr id="3" name="物件 2"/>
          <p:cNvGraphicFramePr>
            <a:graphicFrameLocks noChangeAspect="1"/>
          </p:cNvGraphicFramePr>
          <p:nvPr>
            <p:extLst>
              <p:ext uri="{D42A27DB-BD31-4B8C-83A1-F6EECF244321}">
                <p14:modId xmlns:p14="http://schemas.microsoft.com/office/powerpoint/2010/main" val="872182213"/>
              </p:ext>
            </p:extLst>
          </p:nvPr>
        </p:nvGraphicFramePr>
        <p:xfrm>
          <a:off x="121070" y="4816412"/>
          <a:ext cx="3386880" cy="532980"/>
        </p:xfrm>
        <a:graphic>
          <a:graphicData uri="http://schemas.openxmlformats.org/presentationml/2006/ole">
            <mc:AlternateContent xmlns:mc="http://schemas.openxmlformats.org/markup-compatibility/2006">
              <mc:Choice xmlns:v="urn:schemas-microsoft-com:vml" Requires="v">
                <p:oleObj spid="_x0000_s1073950" name="方程式" r:id="rId12" imgW="1612800" imgH="253800" progId="Equation.3">
                  <p:embed/>
                </p:oleObj>
              </mc:Choice>
              <mc:Fallback>
                <p:oleObj name="方程式" r:id="rId12" imgW="1612800" imgH="253800" progId="Equation.3">
                  <p:embed/>
                  <p:pic>
                    <p:nvPicPr>
                      <p:cNvPr id="0" name=""/>
                      <p:cNvPicPr>
                        <a:picLocks noChangeArrowheads="1"/>
                      </p:cNvPicPr>
                      <p:nvPr/>
                    </p:nvPicPr>
                    <p:blipFill>
                      <a:blip r:embed="rId13"/>
                      <a:srcRect t="-2985" b="-2985"/>
                      <a:stretch>
                        <a:fillRect/>
                      </a:stretch>
                    </p:blipFill>
                    <p:spPr bwMode="auto">
                      <a:xfrm>
                        <a:off x="121070" y="4816412"/>
                        <a:ext cx="3386880" cy="53298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物件 3"/>
          <p:cNvGraphicFramePr>
            <a:graphicFrameLocks noChangeAspect="1"/>
          </p:cNvGraphicFramePr>
          <p:nvPr>
            <p:extLst>
              <p:ext uri="{D42A27DB-BD31-4B8C-83A1-F6EECF244321}">
                <p14:modId xmlns:p14="http://schemas.microsoft.com/office/powerpoint/2010/main" val="2509404570"/>
              </p:ext>
            </p:extLst>
          </p:nvPr>
        </p:nvGraphicFramePr>
        <p:xfrm>
          <a:off x="124867" y="5926963"/>
          <a:ext cx="5680584" cy="506520"/>
        </p:xfrm>
        <a:graphic>
          <a:graphicData uri="http://schemas.openxmlformats.org/presentationml/2006/ole">
            <mc:AlternateContent xmlns:mc="http://schemas.openxmlformats.org/markup-compatibility/2006">
              <mc:Choice xmlns:v="urn:schemas-microsoft-com:vml" Requires="v">
                <p:oleObj spid="_x0000_s1073951" name="方程式" r:id="rId14" imgW="2705040" imgH="241200" progId="Equation.3">
                  <p:embed/>
                </p:oleObj>
              </mc:Choice>
              <mc:Fallback>
                <p:oleObj name="方程式" r:id="rId14" imgW="2705040" imgH="241200" progId="Equation.3">
                  <p:embed/>
                  <p:pic>
                    <p:nvPicPr>
                      <p:cNvPr id="0" name=""/>
                      <p:cNvPicPr>
                        <a:picLocks noChangeArrowheads="1"/>
                      </p:cNvPicPr>
                      <p:nvPr/>
                    </p:nvPicPr>
                    <p:blipFill>
                      <a:blip r:embed="rId15"/>
                      <a:srcRect t="-2985" b="-2985"/>
                      <a:stretch>
                        <a:fillRect/>
                      </a:stretch>
                    </p:blipFill>
                    <p:spPr bwMode="auto">
                      <a:xfrm>
                        <a:off x="124867" y="5926963"/>
                        <a:ext cx="5680584" cy="50652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物件 7"/>
          <p:cNvGraphicFramePr>
            <a:graphicFrameLocks noChangeAspect="1"/>
          </p:cNvGraphicFramePr>
          <p:nvPr>
            <p:extLst>
              <p:ext uri="{D42A27DB-BD31-4B8C-83A1-F6EECF244321}">
                <p14:modId xmlns:p14="http://schemas.microsoft.com/office/powerpoint/2010/main" val="577523229"/>
              </p:ext>
            </p:extLst>
          </p:nvPr>
        </p:nvGraphicFramePr>
        <p:xfrm>
          <a:off x="6269717" y="766060"/>
          <a:ext cx="3786804" cy="532980"/>
        </p:xfrm>
        <a:graphic>
          <a:graphicData uri="http://schemas.openxmlformats.org/presentationml/2006/ole">
            <mc:AlternateContent xmlns:mc="http://schemas.openxmlformats.org/markup-compatibility/2006">
              <mc:Choice xmlns:v="urn:schemas-microsoft-com:vml" Requires="v">
                <p:oleObj spid="_x0000_s1073952" name="方程式" r:id="rId16" imgW="1803240" imgH="253800" progId="Equation.3">
                  <p:embed/>
                </p:oleObj>
              </mc:Choice>
              <mc:Fallback>
                <p:oleObj name="方程式" r:id="rId16" imgW="1803240" imgH="253800" progId="Equation.3">
                  <p:embed/>
                  <p:pic>
                    <p:nvPicPr>
                      <p:cNvPr id="0" name=""/>
                      <p:cNvPicPr>
                        <a:picLocks noChangeArrowheads="1"/>
                      </p:cNvPicPr>
                      <p:nvPr/>
                    </p:nvPicPr>
                    <p:blipFill>
                      <a:blip r:embed="rId17"/>
                      <a:srcRect t="-2985" b="-2985"/>
                      <a:stretch>
                        <a:fillRect/>
                      </a:stretch>
                    </p:blipFill>
                    <p:spPr bwMode="auto">
                      <a:xfrm>
                        <a:off x="6269717" y="766060"/>
                        <a:ext cx="3786804" cy="53298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直線接點 6"/>
          <p:cNvCxnSpPr/>
          <p:nvPr/>
        </p:nvCxnSpPr>
        <p:spPr bwMode="auto">
          <a:xfrm>
            <a:off x="3757343" y="4015085"/>
            <a:ext cx="360000" cy="0"/>
          </a:xfrm>
          <a:prstGeom prst="line">
            <a:avLst/>
          </a:prstGeom>
          <a:solidFill>
            <a:schemeClr val="accent1"/>
          </a:solidFill>
          <a:ln w="38100" cap="flat" cmpd="sng" algn="ctr">
            <a:solidFill>
              <a:srgbClr val="C00000"/>
            </a:solidFill>
            <a:prstDash val="sysDash"/>
            <a:round/>
            <a:headEnd type="none" w="med" len="med"/>
            <a:tailEnd type="none" w="med" len="med"/>
          </a:ln>
          <a:effectLst/>
        </p:spPr>
      </p:cxnSp>
      <p:graphicFrame>
        <p:nvGraphicFramePr>
          <p:cNvPr id="71" name="Object 26"/>
          <p:cNvGraphicFramePr>
            <a:graphicFrameLocks noChangeAspect="1"/>
          </p:cNvGraphicFramePr>
          <p:nvPr>
            <p:extLst>
              <p:ext uri="{D42A27DB-BD31-4B8C-83A1-F6EECF244321}">
                <p14:modId xmlns:p14="http://schemas.microsoft.com/office/powerpoint/2010/main" val="3691516665"/>
              </p:ext>
            </p:extLst>
          </p:nvPr>
        </p:nvGraphicFramePr>
        <p:xfrm>
          <a:off x="2171207" y="640232"/>
          <a:ext cx="2822868" cy="916560"/>
        </p:xfrm>
        <a:graphic>
          <a:graphicData uri="http://schemas.openxmlformats.org/presentationml/2006/ole">
            <mc:AlternateContent xmlns:mc="http://schemas.openxmlformats.org/markup-compatibility/2006">
              <mc:Choice xmlns:v="urn:schemas-microsoft-com:vml" Requires="v">
                <p:oleObj spid="_x0000_s1073953" name="方程式" r:id="rId18" imgW="1485720" imgH="482400" progId="Equation.3">
                  <p:embed/>
                </p:oleObj>
              </mc:Choice>
              <mc:Fallback>
                <p:oleObj name="方程式" r:id="rId18" imgW="1485720" imgH="482400" progId="Equation.3">
                  <p:embed/>
                  <p:pic>
                    <p:nvPicPr>
                      <p:cNvPr id="0" name=""/>
                      <p:cNvPicPr>
                        <a:picLocks noChangeAspect="1" noChangeArrowheads="1"/>
                      </p:cNvPicPr>
                      <p:nvPr/>
                    </p:nvPicPr>
                    <p:blipFill>
                      <a:blip r:embed="rId19"/>
                      <a:srcRect t="-3008" b="-3008"/>
                      <a:stretch>
                        <a:fillRect/>
                      </a:stretch>
                    </p:blipFill>
                    <p:spPr bwMode="auto">
                      <a:xfrm>
                        <a:off x="2171207" y="640232"/>
                        <a:ext cx="2822868" cy="916560"/>
                      </a:xfrm>
                      <a:prstGeom prst="rect">
                        <a:avLst/>
                      </a:prstGeom>
                      <a:noFill/>
                    </p:spPr>
                  </p:pic>
                </p:oleObj>
              </mc:Fallback>
            </mc:AlternateContent>
          </a:graphicData>
        </a:graphic>
      </p:graphicFrame>
      <p:sp>
        <p:nvSpPr>
          <p:cNvPr id="72" name="AutoShape 28"/>
          <p:cNvSpPr>
            <a:spLocks noChangeArrowheads="1"/>
          </p:cNvSpPr>
          <p:nvPr/>
        </p:nvSpPr>
        <p:spPr bwMode="auto">
          <a:xfrm>
            <a:off x="263352" y="1020760"/>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aphicFrame>
        <p:nvGraphicFramePr>
          <p:cNvPr id="2050" name="物件 2049"/>
          <p:cNvGraphicFramePr>
            <a:graphicFrameLocks noChangeAspect="1"/>
          </p:cNvGraphicFramePr>
          <p:nvPr>
            <p:extLst>
              <p:ext uri="{D42A27DB-BD31-4B8C-83A1-F6EECF244321}">
                <p14:modId xmlns:p14="http://schemas.microsoft.com/office/powerpoint/2010/main" val="155639879"/>
              </p:ext>
            </p:extLst>
          </p:nvPr>
        </p:nvGraphicFramePr>
        <p:xfrm>
          <a:off x="1028731" y="1556792"/>
          <a:ext cx="3040380" cy="820116"/>
        </p:xfrm>
        <a:graphic>
          <a:graphicData uri="http://schemas.openxmlformats.org/presentationml/2006/ole">
            <mc:AlternateContent xmlns:mc="http://schemas.openxmlformats.org/markup-compatibility/2006">
              <mc:Choice xmlns:v="urn:schemas-microsoft-com:vml" Requires="v">
                <p:oleObj spid="_x0000_s1073954" name="方程式" r:id="rId20" imgW="1600200" imgH="431640" progId="Equation.3">
                  <p:embed/>
                </p:oleObj>
              </mc:Choice>
              <mc:Fallback>
                <p:oleObj name="方程式" r:id="rId20" imgW="1600200" imgH="431640" progId="Equation.3">
                  <p:embed/>
                  <p:pic>
                    <p:nvPicPr>
                      <p:cNvPr id="0" name=""/>
                      <p:cNvPicPr>
                        <a:picLocks noChangeAspect="1" noChangeArrowheads="1"/>
                      </p:cNvPicPr>
                      <p:nvPr/>
                    </p:nvPicPr>
                    <p:blipFill>
                      <a:blip r:embed="rId21"/>
                      <a:srcRect t="-3008" b="-3008"/>
                      <a:stretch>
                        <a:fillRect/>
                      </a:stretch>
                    </p:blipFill>
                    <p:spPr bwMode="auto">
                      <a:xfrm>
                        <a:off x="1028731" y="1556792"/>
                        <a:ext cx="3040380" cy="82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2" name="物件 2051"/>
          <p:cNvGraphicFramePr>
            <a:graphicFrameLocks noChangeAspect="1"/>
          </p:cNvGraphicFramePr>
          <p:nvPr>
            <p:extLst>
              <p:ext uri="{D42A27DB-BD31-4B8C-83A1-F6EECF244321}">
                <p14:modId xmlns:p14="http://schemas.microsoft.com/office/powerpoint/2010/main" val="1344992485"/>
              </p:ext>
            </p:extLst>
          </p:nvPr>
        </p:nvGraphicFramePr>
        <p:xfrm>
          <a:off x="985731" y="2302106"/>
          <a:ext cx="4801680" cy="916560"/>
        </p:xfrm>
        <a:graphic>
          <a:graphicData uri="http://schemas.openxmlformats.org/presentationml/2006/ole">
            <mc:AlternateContent xmlns:mc="http://schemas.openxmlformats.org/markup-compatibility/2006">
              <mc:Choice xmlns:v="urn:schemas-microsoft-com:vml" Requires="v">
                <p:oleObj spid="_x0000_s1073955" name="方程式" r:id="rId22" imgW="2527200" imgH="482400" progId="Equation.3">
                  <p:embed/>
                </p:oleObj>
              </mc:Choice>
              <mc:Fallback>
                <p:oleObj name="方程式" r:id="rId22" imgW="2527200" imgH="482400" progId="Equation.3">
                  <p:embed/>
                  <p:pic>
                    <p:nvPicPr>
                      <p:cNvPr id="0" name=""/>
                      <p:cNvPicPr>
                        <a:picLocks noChangeAspect="1" noChangeArrowheads="1"/>
                      </p:cNvPicPr>
                      <p:nvPr/>
                    </p:nvPicPr>
                    <p:blipFill>
                      <a:blip r:embed="rId23"/>
                      <a:srcRect t="-3008" b="-3008"/>
                      <a:stretch>
                        <a:fillRect/>
                      </a:stretch>
                    </p:blipFill>
                    <p:spPr bwMode="auto">
                      <a:xfrm>
                        <a:off x="985731" y="2302106"/>
                        <a:ext cx="4801680" cy="91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5" name="Text Box 23"/>
          <p:cNvSpPr txBox="1">
            <a:spLocks noChangeArrowheads="1"/>
          </p:cNvSpPr>
          <p:nvPr/>
        </p:nvSpPr>
        <p:spPr bwMode="auto">
          <a:xfrm>
            <a:off x="6168008" y="3080062"/>
            <a:ext cx="2765231" cy="369332"/>
          </a:xfrm>
          <a:prstGeom prst="rect">
            <a:avLst/>
          </a:prstGeom>
          <a:noFill/>
          <a:ln>
            <a:noFill/>
          </a:ln>
        </p:spPr>
        <p:txBody>
          <a:bodyPr wrap="none" lIns="72000" tIns="0" rIns="36000" b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from (a)-(c), consider</a:t>
            </a:r>
          </a:p>
        </p:txBody>
      </p:sp>
      <p:cxnSp>
        <p:nvCxnSpPr>
          <p:cNvPr id="10" name="直線接點 9"/>
          <p:cNvCxnSpPr/>
          <p:nvPr/>
        </p:nvCxnSpPr>
        <p:spPr bwMode="auto">
          <a:xfrm flipV="1">
            <a:off x="2440079" y="1538899"/>
            <a:ext cx="1368152" cy="3257"/>
          </a:xfrm>
          <a:prstGeom prst="line">
            <a:avLst/>
          </a:prstGeom>
          <a:solidFill>
            <a:schemeClr val="accent1"/>
          </a:solidFill>
          <a:ln w="28575" cap="flat" cmpd="sng" algn="ctr">
            <a:solidFill>
              <a:srgbClr val="0000CC"/>
            </a:solidFill>
            <a:prstDash val="sysDot"/>
            <a:round/>
            <a:headEnd type="none" w="med" len="med"/>
            <a:tailEnd type="none" w="med" len="med"/>
          </a:ln>
          <a:effectLst/>
        </p:spPr>
      </p:cxnSp>
      <p:cxnSp>
        <p:nvCxnSpPr>
          <p:cNvPr id="44" name="直線接點 43"/>
          <p:cNvCxnSpPr/>
          <p:nvPr/>
        </p:nvCxnSpPr>
        <p:spPr bwMode="auto">
          <a:xfrm flipV="1">
            <a:off x="1268801" y="2309104"/>
            <a:ext cx="2291164" cy="3258"/>
          </a:xfrm>
          <a:prstGeom prst="line">
            <a:avLst/>
          </a:prstGeom>
          <a:solidFill>
            <a:schemeClr val="accent1"/>
          </a:solidFill>
          <a:ln w="28575" cap="flat" cmpd="sng" algn="ctr">
            <a:solidFill>
              <a:srgbClr val="0000CC"/>
            </a:solidFill>
            <a:prstDash val="sysDot"/>
            <a:round/>
            <a:headEnd type="none" w="med" len="med"/>
            <a:tailEnd type="none" w="med" len="med"/>
          </a:ln>
          <a:effectLst/>
        </p:spPr>
      </p:cxnSp>
      <p:cxnSp>
        <p:nvCxnSpPr>
          <p:cNvPr id="46" name="直線接點 45"/>
          <p:cNvCxnSpPr/>
          <p:nvPr/>
        </p:nvCxnSpPr>
        <p:spPr bwMode="auto">
          <a:xfrm>
            <a:off x="1241475" y="3167704"/>
            <a:ext cx="4140000" cy="951"/>
          </a:xfrm>
          <a:prstGeom prst="line">
            <a:avLst/>
          </a:prstGeom>
          <a:solidFill>
            <a:schemeClr val="accent1"/>
          </a:solidFill>
          <a:ln w="28575" cap="flat" cmpd="sng" algn="ctr">
            <a:solidFill>
              <a:srgbClr val="0000CC"/>
            </a:solidFill>
            <a:prstDash val="sysDot"/>
            <a:round/>
            <a:headEnd type="none" w="med" len="med"/>
            <a:tailEnd type="none" w="med" len="med"/>
          </a:ln>
          <a:effectLst/>
        </p:spPr>
      </p:cxnSp>
      <p:sp>
        <p:nvSpPr>
          <p:cNvPr id="13" name="動作按鈕: 返回 12">
            <a:hlinkClick r:id="" action="ppaction://hlinkshowjump?jump=lastslideviewed" highlightClick="1"/>
          </p:cNvPr>
          <p:cNvSpPr>
            <a:spLocks noChangeAspect="1"/>
          </p:cNvSpPr>
          <p:nvPr/>
        </p:nvSpPr>
        <p:spPr bwMode="auto">
          <a:xfrm>
            <a:off x="11892664" y="2339799"/>
            <a:ext cx="180000" cy="180000"/>
          </a:xfrm>
          <a:prstGeom prst="actionButtonReturn">
            <a:avLst/>
          </a:prstGeom>
          <a:solidFill>
            <a:srgbClr val="99FFCC"/>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cxnSp>
        <p:nvCxnSpPr>
          <p:cNvPr id="15" name="直線接點 14"/>
          <p:cNvCxnSpPr/>
          <p:nvPr/>
        </p:nvCxnSpPr>
        <p:spPr bwMode="auto">
          <a:xfrm>
            <a:off x="1252988" y="5849382"/>
            <a:ext cx="3960000" cy="0"/>
          </a:xfrm>
          <a:prstGeom prst="line">
            <a:avLst/>
          </a:prstGeom>
          <a:solidFill>
            <a:schemeClr val="accent1"/>
          </a:solidFill>
          <a:ln w="28575" cap="flat" cmpd="sng" algn="ctr">
            <a:solidFill>
              <a:srgbClr val="0000CC"/>
            </a:solidFill>
            <a:prstDash val="solid"/>
            <a:round/>
            <a:headEnd type="none" w="med" len="med"/>
            <a:tailEnd type="none" w="med" len="med"/>
          </a:ln>
          <a:effectLst/>
        </p:spPr>
      </p:cxnSp>
      <p:cxnSp>
        <p:nvCxnSpPr>
          <p:cNvPr id="51" name="直線接點 50"/>
          <p:cNvCxnSpPr/>
          <p:nvPr/>
        </p:nvCxnSpPr>
        <p:spPr bwMode="auto">
          <a:xfrm>
            <a:off x="7540735" y="1873911"/>
            <a:ext cx="4176000" cy="0"/>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43" name="Text Box 23"/>
          <p:cNvSpPr txBox="1">
            <a:spLocks noChangeArrowheads="1"/>
          </p:cNvSpPr>
          <p:nvPr/>
        </p:nvSpPr>
        <p:spPr bwMode="auto">
          <a:xfrm>
            <a:off x="124867" y="4342961"/>
            <a:ext cx="860864" cy="369332"/>
          </a:xfrm>
          <a:prstGeom prst="rect">
            <a:avLst/>
          </a:prstGeom>
          <a:noFill/>
          <a:ln>
            <a:noFill/>
          </a:ln>
        </p:spPr>
        <p:txBody>
          <a:bodyPr wrap="none" lIns="72000" tIns="0" rIns="36000" b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where</a:t>
            </a:r>
          </a:p>
        </p:txBody>
      </p:sp>
      <p:sp>
        <p:nvSpPr>
          <p:cNvPr id="47" name="Text Box 6"/>
          <p:cNvSpPr txBox="1">
            <a:spLocks noChangeArrowheads="1"/>
          </p:cNvSpPr>
          <p:nvPr/>
        </p:nvSpPr>
        <p:spPr bwMode="auto">
          <a:xfrm>
            <a:off x="6168008" y="2254199"/>
            <a:ext cx="5661734" cy="350865"/>
          </a:xfrm>
          <a:prstGeom prst="rect">
            <a:avLst/>
          </a:prstGeom>
          <a:noFill/>
          <a:ln>
            <a:noFill/>
          </a:ln>
        </p:spPr>
        <p:txBody>
          <a:bodyPr wrap="none" lIns="72000" tIns="0" rIns="0" b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95000"/>
              </a:lnSpc>
              <a:buClr>
                <a:schemeClr val="accent2"/>
              </a:buClr>
              <a:buSzPct val="120000"/>
              <a:buFont typeface="Wingdings" pitchFamily="2" charset="2"/>
              <a:buNone/>
            </a:pPr>
            <a:r>
              <a:rPr lang="en-US" altLang="zh-TW" dirty="0">
                <a:solidFill>
                  <a:srgbClr val="0000CC"/>
                </a:solidFill>
              </a:rPr>
              <a:t>Types of PDE depend on making </a:t>
            </a:r>
            <a:r>
              <a:rPr lang="en-US" altLang="zh-TW" i="1" dirty="0">
                <a:solidFill>
                  <a:srgbClr val="0000CC"/>
                </a:solidFill>
              </a:rPr>
              <a:t>A</a:t>
            </a:r>
            <a:r>
              <a:rPr lang="en-US" altLang="zh-TW" dirty="0">
                <a:solidFill>
                  <a:srgbClr val="0000CC"/>
                </a:solidFill>
              </a:rPr>
              <a:t>, </a:t>
            </a:r>
            <a:r>
              <a:rPr lang="en-US" altLang="zh-TW" i="1" dirty="0">
                <a:solidFill>
                  <a:srgbClr val="0000CC"/>
                </a:solidFill>
              </a:rPr>
              <a:t>B</a:t>
            </a:r>
            <a:r>
              <a:rPr lang="en-US" altLang="zh-TW" dirty="0">
                <a:solidFill>
                  <a:srgbClr val="0000CC"/>
                </a:solidFill>
              </a:rPr>
              <a:t>, </a:t>
            </a:r>
            <a:r>
              <a:rPr lang="en-US" altLang="zh-TW" i="1" dirty="0">
                <a:solidFill>
                  <a:srgbClr val="0000CC"/>
                </a:solidFill>
              </a:rPr>
              <a:t>C</a:t>
            </a:r>
            <a:r>
              <a:rPr lang="en-US" altLang="zh-TW" dirty="0">
                <a:solidFill>
                  <a:srgbClr val="0000CC"/>
                </a:solidFill>
              </a:rPr>
              <a:t> </a:t>
            </a:r>
            <a:r>
              <a:rPr lang="en-US" altLang="zh-TW" dirty="0">
                <a:solidFill>
                  <a:srgbClr val="0000CC"/>
                </a:solidFill>
                <a:latin typeface="Symbol" panose="05050102010706020507" pitchFamily="18" charset="2"/>
              </a:rPr>
              <a:t>=</a:t>
            </a:r>
            <a:r>
              <a:rPr lang="en-US" altLang="zh-TW" dirty="0">
                <a:solidFill>
                  <a:srgbClr val="0000CC"/>
                </a:solidFill>
              </a:rPr>
              <a:t> 0.</a:t>
            </a:r>
          </a:p>
        </p:txBody>
      </p:sp>
      <p:sp>
        <p:nvSpPr>
          <p:cNvPr id="50" name="AutoShape 28"/>
          <p:cNvSpPr>
            <a:spLocks noChangeArrowheads="1"/>
          </p:cNvSpPr>
          <p:nvPr/>
        </p:nvSpPr>
        <p:spPr bwMode="auto">
          <a:xfrm>
            <a:off x="6636088" y="3641720"/>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52" name="Text Box 6"/>
          <p:cNvSpPr txBox="1">
            <a:spLocks noChangeArrowheads="1"/>
          </p:cNvSpPr>
          <p:nvPr/>
        </p:nvSpPr>
        <p:spPr bwMode="auto">
          <a:xfrm>
            <a:off x="6456040" y="4945328"/>
            <a:ext cx="4319058" cy="877163"/>
          </a:xfrm>
          <a:prstGeom prst="rect">
            <a:avLst/>
          </a:prstGeom>
          <a:noFill/>
          <a:ln>
            <a:noFill/>
          </a:ln>
        </p:spPr>
        <p:txBody>
          <a:bodyPr wrap="none" lIns="72000" tIns="0" rIns="0" b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95000"/>
              </a:lnSpc>
              <a:buClr>
                <a:schemeClr val="accent2"/>
              </a:buClr>
              <a:buSzPct val="120000"/>
              <a:buFont typeface="Wingdings" pitchFamily="2" charset="2"/>
              <a:buNone/>
            </a:pPr>
            <a:r>
              <a:rPr lang="en-US" altLang="zh-TW" sz="2000" i="1" dirty="0">
                <a:solidFill>
                  <a:srgbClr val="0000CC"/>
                </a:solidFill>
                <a:latin typeface="Symbol" panose="05050102010706020507" pitchFamily="18" charset="2"/>
              </a:rPr>
              <a:t>l</a:t>
            </a:r>
            <a:r>
              <a:rPr lang="en-US" altLang="zh-TW" sz="2000" baseline="-25000" dirty="0">
                <a:solidFill>
                  <a:srgbClr val="0000CC"/>
                </a:solidFill>
                <a:latin typeface="Symbol" panose="05050102010706020507" pitchFamily="18" charset="2"/>
              </a:rPr>
              <a:t>1</a:t>
            </a:r>
            <a:r>
              <a:rPr lang="en-US" altLang="zh-TW" sz="2000" i="1" dirty="0">
                <a:solidFill>
                  <a:srgbClr val="0000CC"/>
                </a:solidFill>
                <a:latin typeface="Symbol" panose="05050102010706020507" pitchFamily="18" charset="2"/>
              </a:rPr>
              <a:t> </a:t>
            </a:r>
            <a:r>
              <a:rPr lang="en-US" altLang="zh-TW" sz="2000" dirty="0">
                <a:solidFill>
                  <a:srgbClr val="0000CC"/>
                </a:solidFill>
                <a:latin typeface="+mj-lt"/>
              </a:rPr>
              <a:t>&amp; </a:t>
            </a:r>
            <a:r>
              <a:rPr lang="en-US" altLang="zh-TW" sz="2000" i="1" dirty="0">
                <a:solidFill>
                  <a:srgbClr val="0000CC"/>
                </a:solidFill>
                <a:latin typeface="Symbol" panose="05050102010706020507" pitchFamily="18" charset="2"/>
              </a:rPr>
              <a:t>l</a:t>
            </a:r>
            <a:r>
              <a:rPr lang="en-US" altLang="zh-TW" sz="2000" baseline="-25000" dirty="0">
                <a:solidFill>
                  <a:srgbClr val="0000CC"/>
                </a:solidFill>
                <a:latin typeface="Symbol" panose="05050102010706020507" pitchFamily="18" charset="2"/>
              </a:rPr>
              <a:t>2 </a:t>
            </a:r>
            <a:r>
              <a:rPr lang="en-US" altLang="zh-TW" sz="2000" dirty="0">
                <a:solidFill>
                  <a:srgbClr val="0000CC"/>
                </a:solidFill>
              </a:rPr>
              <a:t>: (1) distinct real roots, </a:t>
            </a:r>
            <a:br>
              <a:rPr lang="en-US" altLang="zh-TW" sz="2000" dirty="0">
                <a:solidFill>
                  <a:srgbClr val="0000CC"/>
                </a:solidFill>
              </a:rPr>
            </a:br>
            <a:r>
              <a:rPr lang="en-US" altLang="zh-TW" sz="2000" dirty="0">
                <a:solidFill>
                  <a:srgbClr val="0000CC"/>
                </a:solidFill>
              </a:rPr>
              <a:t>           </a:t>
            </a:r>
            <a:r>
              <a:rPr lang="zh-TW" altLang="en-US" sz="2000" dirty="0">
                <a:solidFill>
                  <a:srgbClr val="0000CC"/>
                </a:solidFill>
              </a:rPr>
              <a:t>    </a:t>
            </a:r>
            <a:r>
              <a:rPr lang="en-US" altLang="zh-TW" sz="2000" dirty="0">
                <a:solidFill>
                  <a:srgbClr val="0000CC"/>
                </a:solidFill>
              </a:rPr>
              <a:t>(2) complex conjugate roots, or </a:t>
            </a:r>
            <a:br>
              <a:rPr lang="en-US" altLang="zh-TW" sz="2000" dirty="0">
                <a:solidFill>
                  <a:srgbClr val="0000CC"/>
                </a:solidFill>
              </a:rPr>
            </a:br>
            <a:r>
              <a:rPr lang="en-US" altLang="zh-TW" sz="2000" dirty="0">
                <a:solidFill>
                  <a:srgbClr val="0000CC"/>
                </a:solidFill>
              </a:rPr>
              <a:t>           </a:t>
            </a:r>
            <a:r>
              <a:rPr lang="zh-TW" altLang="en-US" sz="2000" dirty="0">
                <a:solidFill>
                  <a:srgbClr val="0000CC"/>
                </a:solidFill>
              </a:rPr>
              <a:t>    </a:t>
            </a:r>
            <a:r>
              <a:rPr lang="en-US" altLang="zh-TW" sz="2000" dirty="0">
                <a:solidFill>
                  <a:srgbClr val="0000CC"/>
                </a:solidFill>
              </a:rPr>
              <a:t>(3) repeated real root</a:t>
            </a:r>
          </a:p>
        </p:txBody>
      </p:sp>
      <p:graphicFrame>
        <p:nvGraphicFramePr>
          <p:cNvPr id="54" name="Object 26"/>
          <p:cNvGraphicFramePr>
            <a:graphicFrameLocks noChangeAspect="1"/>
          </p:cNvGraphicFramePr>
          <p:nvPr>
            <p:extLst>
              <p:ext uri="{D42A27DB-BD31-4B8C-83A1-F6EECF244321}">
                <p14:modId xmlns:p14="http://schemas.microsoft.com/office/powerpoint/2010/main" val="2708293450"/>
              </p:ext>
            </p:extLst>
          </p:nvPr>
        </p:nvGraphicFramePr>
        <p:xfrm>
          <a:off x="570404" y="649907"/>
          <a:ext cx="1592352" cy="868680"/>
        </p:xfrm>
        <a:graphic>
          <a:graphicData uri="http://schemas.openxmlformats.org/presentationml/2006/ole">
            <mc:AlternateContent xmlns:mc="http://schemas.openxmlformats.org/markup-compatibility/2006">
              <mc:Choice xmlns:v="urn:schemas-microsoft-com:vml" Requires="v">
                <p:oleObj spid="_x0000_s1073956" name="方程式" r:id="rId24" imgW="838080" imgH="457200" progId="Equation.3">
                  <p:embed/>
                </p:oleObj>
              </mc:Choice>
              <mc:Fallback>
                <p:oleObj name="方程式" r:id="rId24" imgW="838080" imgH="457200" progId="Equation.3">
                  <p:embed/>
                  <p:pic>
                    <p:nvPicPr>
                      <p:cNvPr id="0" name=""/>
                      <p:cNvPicPr>
                        <a:picLocks noChangeAspect="1" noChangeArrowheads="1"/>
                      </p:cNvPicPr>
                      <p:nvPr/>
                    </p:nvPicPr>
                    <p:blipFill>
                      <a:blip r:embed="rId25"/>
                      <a:srcRect t="-3008" b="-3008"/>
                      <a:stretch>
                        <a:fillRect/>
                      </a:stretch>
                    </p:blipFill>
                    <p:spPr bwMode="auto">
                      <a:xfrm>
                        <a:off x="570404" y="649907"/>
                        <a:ext cx="1592352" cy="868680"/>
                      </a:xfrm>
                      <a:prstGeom prst="rect">
                        <a:avLst/>
                      </a:prstGeom>
                      <a:noFill/>
                    </p:spPr>
                  </p:pic>
                </p:oleObj>
              </mc:Fallback>
            </mc:AlternateContent>
          </a:graphicData>
        </a:graphic>
      </p:graphicFrame>
      <p:sp>
        <p:nvSpPr>
          <p:cNvPr id="12" name="動作按鈕: 返回 11">
            <a:hlinkClick r:id="" action="ppaction://hlinkshowjump?jump=lastslideviewed" highlightClick="1"/>
          </p:cNvPr>
          <p:cNvSpPr>
            <a:spLocks noChangeAspect="1"/>
          </p:cNvSpPr>
          <p:nvPr/>
        </p:nvSpPr>
        <p:spPr bwMode="auto">
          <a:xfrm>
            <a:off x="5593290" y="5007366"/>
            <a:ext cx="180000" cy="180000"/>
          </a:xfrm>
          <a:prstGeom prst="actionButtonReturn">
            <a:avLst/>
          </a:prstGeom>
          <a:solidFill>
            <a:srgbClr val="CC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57" name="Object 25"/>
          <p:cNvGraphicFramePr>
            <a:graphicFrameLocks noChangeAspect="1"/>
          </p:cNvGraphicFramePr>
          <p:nvPr>
            <p:extLst>
              <p:ext uri="{D42A27DB-BD31-4B8C-83A1-F6EECF244321}">
                <p14:modId xmlns:p14="http://schemas.microsoft.com/office/powerpoint/2010/main" val="2855389286"/>
              </p:ext>
            </p:extLst>
          </p:nvPr>
        </p:nvGraphicFramePr>
        <p:xfrm>
          <a:off x="6904159" y="4037744"/>
          <a:ext cx="2327832" cy="866268"/>
        </p:xfrm>
        <a:graphic>
          <a:graphicData uri="http://schemas.openxmlformats.org/presentationml/2006/ole">
            <mc:AlternateContent xmlns:mc="http://schemas.openxmlformats.org/markup-compatibility/2006">
              <mc:Choice xmlns:v="urn:schemas-microsoft-com:vml" Requires="v">
                <p:oleObj spid="_x0000_s1073957" name="方程式" r:id="rId26" imgW="1193760" imgH="444240" progId="Equation.3">
                  <p:embed/>
                </p:oleObj>
              </mc:Choice>
              <mc:Fallback>
                <p:oleObj name="方程式" r:id="rId26" imgW="1193760" imgH="444240" progId="Equation.3">
                  <p:embed/>
                  <p:pic>
                    <p:nvPicPr>
                      <p:cNvPr id="0" name=""/>
                      <p:cNvPicPr>
                        <a:picLocks noChangeAspect="1" noChangeArrowheads="1"/>
                      </p:cNvPicPr>
                      <p:nvPr/>
                    </p:nvPicPr>
                    <p:blipFill>
                      <a:blip r:embed="rId27"/>
                      <a:srcRect t="-3149" b="-3149"/>
                      <a:stretch>
                        <a:fillRect/>
                      </a:stretch>
                    </p:blipFill>
                    <p:spPr bwMode="auto">
                      <a:xfrm>
                        <a:off x="6904159" y="4037744"/>
                        <a:ext cx="2327832" cy="866268"/>
                      </a:xfrm>
                      <a:prstGeom prst="rect">
                        <a:avLst/>
                      </a:prstGeom>
                      <a:noFill/>
                    </p:spPr>
                  </p:pic>
                </p:oleObj>
              </mc:Fallback>
            </mc:AlternateContent>
          </a:graphicData>
        </a:graphic>
      </p:graphicFrame>
      <p:graphicFrame>
        <p:nvGraphicFramePr>
          <p:cNvPr id="58" name="Object 26"/>
          <p:cNvGraphicFramePr>
            <a:graphicFrameLocks noChangeAspect="1"/>
          </p:cNvGraphicFramePr>
          <p:nvPr>
            <p:extLst>
              <p:ext uri="{D42A27DB-BD31-4B8C-83A1-F6EECF244321}">
                <p14:modId xmlns:p14="http://schemas.microsoft.com/office/powerpoint/2010/main" val="3822190353"/>
              </p:ext>
            </p:extLst>
          </p:nvPr>
        </p:nvGraphicFramePr>
        <p:xfrm>
          <a:off x="9478430" y="5893450"/>
          <a:ext cx="2309688" cy="733788"/>
        </p:xfrm>
        <a:graphic>
          <a:graphicData uri="http://schemas.openxmlformats.org/presentationml/2006/ole">
            <mc:AlternateContent xmlns:mc="http://schemas.openxmlformats.org/markup-compatibility/2006">
              <mc:Choice xmlns:v="urn:schemas-microsoft-com:vml" Requires="v">
                <p:oleObj spid="_x0000_s1073958" name="方程式" r:id="rId28" imgW="1358640" imgH="431640" progId="Equation.3">
                  <p:embed/>
                </p:oleObj>
              </mc:Choice>
              <mc:Fallback>
                <p:oleObj name="方程式" r:id="rId28" imgW="1358640" imgH="431640" progId="Equation.3">
                  <p:embed/>
                  <p:pic>
                    <p:nvPicPr>
                      <p:cNvPr id="0" name=""/>
                      <p:cNvPicPr>
                        <a:picLocks noChangeAspect="1" noChangeArrowheads="1"/>
                      </p:cNvPicPr>
                      <p:nvPr/>
                    </p:nvPicPr>
                    <p:blipFill>
                      <a:blip r:embed="rId29"/>
                      <a:srcRect t="-3008" b="-3008"/>
                      <a:stretch>
                        <a:fillRect/>
                      </a:stretch>
                    </p:blipFill>
                    <p:spPr bwMode="auto">
                      <a:xfrm>
                        <a:off x="9478430" y="5893450"/>
                        <a:ext cx="2309688" cy="733788"/>
                      </a:xfrm>
                      <a:prstGeom prst="rect">
                        <a:avLst/>
                      </a:prstGeom>
                      <a:solidFill>
                        <a:srgbClr val="FFCC66"/>
                      </a:solidFill>
                    </p:spPr>
                  </p:pic>
                </p:oleObj>
              </mc:Fallback>
            </mc:AlternateContent>
          </a:graphicData>
        </a:graphic>
      </p:graphicFrame>
      <p:sp>
        <p:nvSpPr>
          <p:cNvPr id="60" name="AutoShape 28"/>
          <p:cNvSpPr>
            <a:spLocks noChangeArrowheads="1"/>
          </p:cNvSpPr>
          <p:nvPr/>
        </p:nvSpPr>
        <p:spPr bwMode="auto">
          <a:xfrm>
            <a:off x="6652159" y="4435980"/>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aphicFrame>
        <p:nvGraphicFramePr>
          <p:cNvPr id="61" name="Object 25"/>
          <p:cNvGraphicFramePr>
            <a:graphicFrameLocks noChangeAspect="1"/>
          </p:cNvGraphicFramePr>
          <p:nvPr>
            <p:extLst>
              <p:ext uri="{D42A27DB-BD31-4B8C-83A1-F6EECF244321}">
                <p14:modId xmlns:p14="http://schemas.microsoft.com/office/powerpoint/2010/main" val="3595787761"/>
              </p:ext>
            </p:extLst>
          </p:nvPr>
        </p:nvGraphicFramePr>
        <p:xfrm>
          <a:off x="9204149" y="4294178"/>
          <a:ext cx="868363" cy="422275"/>
        </p:xfrm>
        <a:graphic>
          <a:graphicData uri="http://schemas.openxmlformats.org/presentationml/2006/ole">
            <mc:AlternateContent xmlns:mc="http://schemas.openxmlformats.org/markup-compatibility/2006">
              <mc:Choice xmlns:v="urn:schemas-microsoft-com:vml" Requires="v">
                <p:oleObj spid="_x0000_s1073959" name="方程式" r:id="rId30" imgW="444240" imgH="215640" progId="Equation.3">
                  <p:embed/>
                </p:oleObj>
              </mc:Choice>
              <mc:Fallback>
                <p:oleObj name="方程式" r:id="rId30" imgW="444240" imgH="215640" progId="Equation.3">
                  <p:embed/>
                  <p:pic>
                    <p:nvPicPr>
                      <p:cNvPr id="0" name=""/>
                      <p:cNvPicPr>
                        <a:picLocks noChangeAspect="1" noChangeArrowheads="1"/>
                      </p:cNvPicPr>
                      <p:nvPr/>
                    </p:nvPicPr>
                    <p:blipFill>
                      <a:blip r:embed="rId31"/>
                      <a:srcRect t="-3149" b="-3149"/>
                      <a:stretch>
                        <a:fillRect/>
                      </a:stretch>
                    </p:blipFill>
                    <p:spPr bwMode="auto">
                      <a:xfrm>
                        <a:off x="9204149" y="4294178"/>
                        <a:ext cx="868363" cy="422275"/>
                      </a:xfrm>
                      <a:prstGeom prst="rect">
                        <a:avLst/>
                      </a:prstGeom>
                      <a:noFill/>
                    </p:spPr>
                  </p:pic>
                </p:oleObj>
              </mc:Fallback>
            </mc:AlternateContent>
          </a:graphicData>
        </a:graphic>
      </p:graphicFrame>
      <p:sp>
        <p:nvSpPr>
          <p:cNvPr id="37" name="Text Box 6"/>
          <p:cNvSpPr txBox="1">
            <a:spLocks noChangeArrowheads="1"/>
          </p:cNvSpPr>
          <p:nvPr/>
        </p:nvSpPr>
        <p:spPr bwMode="auto">
          <a:xfrm>
            <a:off x="6168009" y="2684316"/>
            <a:ext cx="5223152" cy="321627"/>
          </a:xfrm>
          <a:prstGeom prst="rect">
            <a:avLst/>
          </a:prstGeom>
          <a:noFill/>
          <a:ln>
            <a:noFill/>
          </a:ln>
        </p:spPr>
        <p:txBody>
          <a:bodyPr wrap="none" lIns="72000" tIns="0" rIns="0" b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95000"/>
              </a:lnSpc>
              <a:buClr>
                <a:schemeClr val="accent2"/>
              </a:buClr>
              <a:buSzPct val="120000"/>
              <a:buFont typeface="Wingdings" pitchFamily="2" charset="2"/>
              <a:buNone/>
            </a:pPr>
            <a:r>
              <a:rPr lang="en-US" altLang="zh-TW" sz="2200" dirty="0">
                <a:solidFill>
                  <a:srgbClr val="C00000"/>
                </a:solidFill>
              </a:rPr>
              <a:t>what choices of </a:t>
            </a:r>
            <a:r>
              <a:rPr lang="en-US" altLang="zh-TW" sz="2200" i="1" dirty="0">
                <a:solidFill>
                  <a:srgbClr val="C00000"/>
                </a:solidFill>
                <a:latin typeface="Symbol" panose="05050102010706020507" pitchFamily="18" charset="2"/>
              </a:rPr>
              <a:t>f</a:t>
            </a:r>
            <a:r>
              <a:rPr lang="en-US" altLang="zh-TW" sz="2200" dirty="0">
                <a:solidFill>
                  <a:srgbClr val="C00000"/>
                </a:solidFill>
                <a:latin typeface="Symbol" panose="05050102010706020507" pitchFamily="18" charset="2"/>
              </a:rPr>
              <a:t>,</a:t>
            </a:r>
            <a:r>
              <a:rPr lang="en-US" altLang="zh-TW" sz="2200" dirty="0">
                <a:solidFill>
                  <a:srgbClr val="C00000"/>
                </a:solidFill>
              </a:rPr>
              <a:t> </a:t>
            </a:r>
            <a:r>
              <a:rPr lang="en-US" altLang="zh-TW" sz="2200" i="1" dirty="0">
                <a:solidFill>
                  <a:srgbClr val="C00000"/>
                </a:solidFill>
                <a:latin typeface="Symbol" panose="05050102010706020507" pitchFamily="18" charset="2"/>
              </a:rPr>
              <a:t>y</a:t>
            </a:r>
            <a:r>
              <a:rPr lang="en-US" altLang="zh-TW" sz="2200" dirty="0">
                <a:solidFill>
                  <a:srgbClr val="C00000"/>
                </a:solidFill>
              </a:rPr>
              <a:t> can make </a:t>
            </a:r>
            <a:r>
              <a:rPr lang="en-US" altLang="zh-TW" sz="2200" i="1" dirty="0">
                <a:solidFill>
                  <a:srgbClr val="C00000"/>
                </a:solidFill>
              </a:rPr>
              <a:t>A</a:t>
            </a:r>
            <a:r>
              <a:rPr lang="en-US" altLang="zh-TW" sz="2200" dirty="0">
                <a:solidFill>
                  <a:srgbClr val="C00000"/>
                </a:solidFill>
              </a:rPr>
              <a:t>, </a:t>
            </a:r>
            <a:r>
              <a:rPr lang="en-US" altLang="zh-TW" sz="2200" i="1" dirty="0">
                <a:solidFill>
                  <a:srgbClr val="C00000"/>
                </a:solidFill>
              </a:rPr>
              <a:t>B </a:t>
            </a:r>
            <a:r>
              <a:rPr lang="en-US" altLang="zh-TW" sz="2200" dirty="0">
                <a:solidFill>
                  <a:srgbClr val="C00000"/>
                </a:solidFill>
              </a:rPr>
              <a:t>or</a:t>
            </a:r>
            <a:r>
              <a:rPr lang="en-US" altLang="zh-TW" sz="2200" i="1" dirty="0">
                <a:solidFill>
                  <a:srgbClr val="C00000"/>
                </a:solidFill>
              </a:rPr>
              <a:t> C</a:t>
            </a:r>
            <a:r>
              <a:rPr lang="en-US" altLang="zh-TW" sz="2200" dirty="0">
                <a:solidFill>
                  <a:srgbClr val="C00000"/>
                </a:solidFill>
              </a:rPr>
              <a:t> </a:t>
            </a:r>
            <a:r>
              <a:rPr lang="en-US" altLang="zh-TW" sz="2200" dirty="0">
                <a:solidFill>
                  <a:srgbClr val="C00000"/>
                </a:solidFill>
                <a:latin typeface="Symbol" panose="05050102010706020507" pitchFamily="18" charset="2"/>
              </a:rPr>
              <a:t>=</a:t>
            </a:r>
            <a:r>
              <a:rPr lang="en-US" altLang="zh-TW" sz="2200" dirty="0">
                <a:solidFill>
                  <a:srgbClr val="C00000"/>
                </a:solidFill>
              </a:rPr>
              <a:t> 0?</a:t>
            </a:r>
          </a:p>
        </p:txBody>
      </p:sp>
      <p:cxnSp>
        <p:nvCxnSpPr>
          <p:cNvPr id="38" name="直線接點 37">
            <a:extLst>
              <a:ext uri="{FF2B5EF4-FFF2-40B4-BE49-F238E27FC236}">
                <a16:creationId xmlns:a16="http://schemas.microsoft.com/office/drawing/2014/main" id="{9643019C-240D-4427-B131-8057A46BD51D}"/>
              </a:ext>
            </a:extLst>
          </p:cNvPr>
          <p:cNvCxnSpPr/>
          <p:nvPr/>
        </p:nvCxnSpPr>
        <p:spPr bwMode="auto">
          <a:xfrm>
            <a:off x="6096000" y="692696"/>
            <a:ext cx="0" cy="5904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39" name="Text Box 33">
            <a:extLst>
              <a:ext uri="{FF2B5EF4-FFF2-40B4-BE49-F238E27FC236}">
                <a16:creationId xmlns:a16="http://schemas.microsoft.com/office/drawing/2014/main" id="{2B5424A2-580A-4CFA-A124-3C4A6440A65A}"/>
              </a:ext>
            </a:extLst>
          </p:cNvPr>
          <p:cNvSpPr txBox="1">
            <a:spLocks noChangeArrowheads="1"/>
          </p:cNvSpPr>
          <p:nvPr/>
        </p:nvSpPr>
        <p:spPr bwMode="auto">
          <a:xfrm>
            <a:off x="5480610" y="6323822"/>
            <a:ext cx="557845" cy="3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pPr>
              <a:lnSpc>
                <a:spcPct val="120000"/>
              </a:lnSpc>
              <a:spcBef>
                <a:spcPct val="5000"/>
              </a:spcBef>
            </a:pPr>
            <a:r>
              <a:rPr lang="en-US" altLang="zh-TW" sz="1800" dirty="0">
                <a:solidFill>
                  <a:srgbClr val="0000CC"/>
                </a:solidFill>
              </a:rPr>
              <a:t>--- (b)</a:t>
            </a:r>
          </a:p>
        </p:txBody>
      </p:sp>
      <p:sp>
        <p:nvSpPr>
          <p:cNvPr id="40" name="Text Box 33">
            <a:extLst>
              <a:ext uri="{FF2B5EF4-FFF2-40B4-BE49-F238E27FC236}">
                <a16:creationId xmlns:a16="http://schemas.microsoft.com/office/drawing/2014/main" id="{286207A8-5B58-4F77-9E5A-A94EE775F49C}"/>
              </a:ext>
            </a:extLst>
          </p:cNvPr>
          <p:cNvSpPr txBox="1">
            <a:spLocks noChangeArrowheads="1"/>
          </p:cNvSpPr>
          <p:nvPr/>
        </p:nvSpPr>
        <p:spPr bwMode="auto">
          <a:xfrm>
            <a:off x="5448056" y="5442835"/>
            <a:ext cx="545021" cy="3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pPr>
              <a:lnSpc>
                <a:spcPct val="120000"/>
              </a:lnSpc>
              <a:spcBef>
                <a:spcPct val="5000"/>
              </a:spcBef>
            </a:pPr>
            <a:r>
              <a:rPr lang="en-US" altLang="zh-TW" sz="1800" dirty="0">
                <a:solidFill>
                  <a:srgbClr val="0000CC"/>
                </a:solidFill>
              </a:rPr>
              <a:t>--- (a)</a:t>
            </a:r>
          </a:p>
        </p:txBody>
      </p:sp>
      <p:sp>
        <p:nvSpPr>
          <p:cNvPr id="41" name="Text Box 33">
            <a:extLst>
              <a:ext uri="{FF2B5EF4-FFF2-40B4-BE49-F238E27FC236}">
                <a16:creationId xmlns:a16="http://schemas.microsoft.com/office/drawing/2014/main" id="{2BBC4D82-25C6-419D-9306-B66B157F1620}"/>
              </a:ext>
            </a:extLst>
          </p:cNvPr>
          <p:cNvSpPr txBox="1">
            <a:spLocks noChangeArrowheads="1"/>
          </p:cNvSpPr>
          <p:nvPr/>
        </p:nvSpPr>
        <p:spPr bwMode="auto">
          <a:xfrm>
            <a:off x="4334445" y="3680582"/>
            <a:ext cx="557845" cy="3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pPr>
              <a:lnSpc>
                <a:spcPct val="120000"/>
              </a:lnSpc>
              <a:spcBef>
                <a:spcPct val="5000"/>
              </a:spcBef>
            </a:pPr>
            <a:r>
              <a:rPr lang="en-US" altLang="zh-TW" sz="1800" dirty="0">
                <a:solidFill>
                  <a:srgbClr val="0000CC"/>
                </a:solidFill>
              </a:rPr>
              <a:t>--- (1)</a:t>
            </a:r>
          </a:p>
        </p:txBody>
      </p:sp>
      <p:sp>
        <p:nvSpPr>
          <p:cNvPr id="42" name="Text Box 33">
            <a:extLst>
              <a:ext uri="{FF2B5EF4-FFF2-40B4-BE49-F238E27FC236}">
                <a16:creationId xmlns:a16="http://schemas.microsoft.com/office/drawing/2014/main" id="{B0FC80DE-811F-488C-AE95-50FDB080F45B}"/>
              </a:ext>
            </a:extLst>
          </p:cNvPr>
          <p:cNvSpPr txBox="1">
            <a:spLocks noChangeArrowheads="1"/>
          </p:cNvSpPr>
          <p:nvPr/>
        </p:nvSpPr>
        <p:spPr bwMode="auto">
          <a:xfrm>
            <a:off x="11599651" y="1883110"/>
            <a:ext cx="545021" cy="3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pPr>
              <a:lnSpc>
                <a:spcPct val="120000"/>
              </a:lnSpc>
              <a:spcBef>
                <a:spcPct val="5000"/>
              </a:spcBef>
            </a:pPr>
            <a:r>
              <a:rPr lang="en-US" altLang="zh-TW" sz="1800" dirty="0">
                <a:solidFill>
                  <a:srgbClr val="0000CC"/>
                </a:solidFill>
              </a:rPr>
              <a:t>--- (c)</a:t>
            </a:r>
          </a:p>
        </p:txBody>
      </p:sp>
      <p:sp>
        <p:nvSpPr>
          <p:cNvPr id="45" name="Text Box 23">
            <a:extLst>
              <a:ext uri="{FF2B5EF4-FFF2-40B4-BE49-F238E27FC236}">
                <a16:creationId xmlns:a16="http://schemas.microsoft.com/office/drawing/2014/main" id="{9D29D1AB-6CDE-4C37-97E9-42209871CD0B}"/>
              </a:ext>
            </a:extLst>
          </p:cNvPr>
          <p:cNvSpPr txBox="1">
            <a:spLocks noChangeArrowheads="1"/>
          </p:cNvSpPr>
          <p:nvPr/>
        </p:nvSpPr>
        <p:spPr bwMode="auto">
          <a:xfrm>
            <a:off x="81512" y="3304056"/>
            <a:ext cx="3722223" cy="307777"/>
          </a:xfrm>
          <a:prstGeom prst="rect">
            <a:avLst/>
          </a:prstGeom>
          <a:noFill/>
          <a:ln>
            <a:noFill/>
          </a:ln>
        </p:spPr>
        <p:txBody>
          <a:bodyPr wrap="none" lIns="72000" tIns="0" rIns="36000" b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t>eq. (1) in p.3 can then be written as</a:t>
            </a:r>
          </a:p>
        </p:txBody>
      </p:sp>
      <p:sp>
        <p:nvSpPr>
          <p:cNvPr id="48" name="Text Box 23">
            <a:extLst>
              <a:ext uri="{FF2B5EF4-FFF2-40B4-BE49-F238E27FC236}">
                <a16:creationId xmlns:a16="http://schemas.microsoft.com/office/drawing/2014/main" id="{231E54AB-6274-4FB0-9AFA-1AADB5C672F0}"/>
              </a:ext>
            </a:extLst>
          </p:cNvPr>
          <p:cNvSpPr txBox="1">
            <a:spLocks noChangeArrowheads="1"/>
          </p:cNvSpPr>
          <p:nvPr/>
        </p:nvSpPr>
        <p:spPr bwMode="auto">
          <a:xfrm>
            <a:off x="6499121" y="6084004"/>
            <a:ext cx="2382113" cy="307777"/>
          </a:xfrm>
          <a:prstGeom prst="rect">
            <a:avLst/>
          </a:prstGeom>
          <a:noFill/>
          <a:ln>
            <a:noFill/>
          </a:ln>
        </p:spPr>
        <p:txBody>
          <a:bodyPr wrap="none" lIns="72000" tIns="0" rIns="36000" b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t>recall, from chain rule</a:t>
            </a:r>
          </a:p>
        </p:txBody>
      </p:sp>
      <p:cxnSp>
        <p:nvCxnSpPr>
          <p:cNvPr id="9" name="直線接點 8">
            <a:extLst>
              <a:ext uri="{FF2B5EF4-FFF2-40B4-BE49-F238E27FC236}">
                <a16:creationId xmlns:a16="http://schemas.microsoft.com/office/drawing/2014/main" id="{A026C395-1B5A-4844-8CA7-8C4E0F11F4E0}"/>
              </a:ext>
            </a:extLst>
          </p:cNvPr>
          <p:cNvCxnSpPr/>
          <p:nvPr/>
        </p:nvCxnSpPr>
        <p:spPr bwMode="auto">
          <a:xfrm>
            <a:off x="6110553" y="5877272"/>
            <a:ext cx="6120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49" name="動作按鈕: 上一項 1">
            <a:hlinkClick r:id="rId32" action="ppaction://hlinksldjump" highlightClick="1"/>
            <a:extLst>
              <a:ext uri="{FF2B5EF4-FFF2-40B4-BE49-F238E27FC236}">
                <a16:creationId xmlns:a16="http://schemas.microsoft.com/office/drawing/2014/main" id="{18AF1CC6-23BA-4272-AFE3-626B03D94D08}"/>
              </a:ext>
            </a:extLst>
          </p:cNvPr>
          <p:cNvSpPr>
            <a:spLocks noChangeAspect="1"/>
          </p:cNvSpPr>
          <p:nvPr/>
        </p:nvSpPr>
        <p:spPr bwMode="auto">
          <a:xfrm>
            <a:off x="3900977" y="3392968"/>
            <a:ext cx="180000" cy="180000"/>
          </a:xfrm>
          <a:prstGeom prst="actionButtonBackPrevious">
            <a:avLst/>
          </a:prstGeom>
          <a:solidFill>
            <a:srgbClr val="CCCC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Tree>
    <p:extLst>
      <p:ext uri="{BB962C8B-B14F-4D97-AF65-F5344CB8AC3E}">
        <p14:creationId xmlns:p14="http://schemas.microsoft.com/office/powerpoint/2010/main" val="153498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500"/>
                                        <p:tgtEl>
                                          <p:spTgt spid="4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left)">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wipe(left)">
                                      <p:cBhvr>
                                        <p:cTn id="20" dur="500"/>
                                        <p:tgtEl>
                                          <p:spTgt spid="72"/>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left)">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wipe(left)">
                                      <p:cBhvr>
                                        <p:cTn id="29" dur="500"/>
                                        <p:tgtEl>
                                          <p:spTgt spid="7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wipe(left)">
                                      <p:cBhvr>
                                        <p:cTn id="39" dur="500"/>
                                        <p:tgtEl>
                                          <p:spTgt spid="2050"/>
                                        </p:tgtEl>
                                      </p:cBhvr>
                                    </p:animEffect>
                                  </p:childTnLst>
                                </p:cTn>
                              </p:par>
                              <p:par>
                                <p:cTn id="40" presetID="22" presetClass="entr" presetSubtype="8" fill="hold"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52"/>
                                        </p:tgtEl>
                                        <p:attrNameLst>
                                          <p:attrName>style.visibility</p:attrName>
                                        </p:attrNameLst>
                                      </p:cBhvr>
                                      <p:to>
                                        <p:strVal val="visible"/>
                                      </p:to>
                                    </p:set>
                                    <p:animEffect transition="in" filter="wipe(left)">
                                      <p:cBhvr>
                                        <p:cTn id="47" dur="500"/>
                                        <p:tgtEl>
                                          <p:spTgt spid="2052"/>
                                        </p:tgtEl>
                                      </p:cBhvr>
                                    </p:animEffect>
                                  </p:childTnLst>
                                </p:cTn>
                              </p:par>
                              <p:par>
                                <p:cTn id="48" presetID="22" presetClass="entr" presetSubtype="8"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left)">
                                      <p:cBhvr>
                                        <p:cTn id="50" dur="500"/>
                                        <p:tgtEl>
                                          <p:spTgt spid="46"/>
                                        </p:tgtEl>
                                      </p:cBhvr>
                                    </p:animEffect>
                                  </p:childTnLst>
                                </p:cTn>
                              </p:par>
                            </p:childTnLst>
                          </p:cTn>
                        </p:par>
                        <p:par>
                          <p:cTn id="51" fill="hold">
                            <p:stCondLst>
                              <p:cond delay="500"/>
                            </p:stCondLst>
                            <p:childTnLst>
                              <p:par>
                                <p:cTn id="52" presetID="22" presetClass="entr" presetSubtype="8" fill="hold" grpId="0" nodeType="afterEffect">
                                  <p:stCondLst>
                                    <p:cond delay="500"/>
                                  </p:stCondLst>
                                  <p:childTnLst>
                                    <p:set>
                                      <p:cBhvr>
                                        <p:cTn id="53" dur="1" fill="hold">
                                          <p:stCondLst>
                                            <p:cond delay="0"/>
                                          </p:stCondLst>
                                        </p:cTn>
                                        <p:tgtEl>
                                          <p:spTgt spid="6"/>
                                        </p:tgtEl>
                                        <p:attrNameLst>
                                          <p:attrName>style.visibility</p:attrName>
                                        </p:attrNameLst>
                                      </p:cBhvr>
                                      <p:to>
                                        <p:strVal val="visible"/>
                                      </p:to>
                                    </p:set>
                                    <p:animEffect transition="in" filter="wipe(left)">
                                      <p:cBhvr>
                                        <p:cTn id="54" dur="500"/>
                                        <p:tgtEl>
                                          <p:spTgt spid="6"/>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left)">
                                      <p:cBhvr>
                                        <p:cTn id="63" dur="500"/>
                                        <p:tgtEl>
                                          <p:spTgt spid="45"/>
                                        </p:tgtEl>
                                      </p:cBhvr>
                                    </p:animEffect>
                                  </p:childTnLst>
                                </p:cTn>
                              </p:par>
                            </p:childTnLst>
                          </p:cTn>
                        </p:par>
                        <p:par>
                          <p:cTn id="64" fill="hold">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right)">
                                      <p:cBhvr>
                                        <p:cTn id="67" dur="500"/>
                                        <p:tgtEl>
                                          <p:spTgt spid="4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49564"/>
                                        </p:tgtEl>
                                        <p:attrNameLst>
                                          <p:attrName>style.visibility</p:attrName>
                                        </p:attrNameLst>
                                      </p:cBhvr>
                                      <p:to>
                                        <p:strVal val="visible"/>
                                      </p:to>
                                    </p:set>
                                    <p:animEffect transition="in" filter="wipe(left)">
                                      <p:cBhvr>
                                        <p:cTn id="72" dur="500"/>
                                        <p:tgtEl>
                                          <p:spTgt spid="449564"/>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449544"/>
                                        </p:tgtEl>
                                        <p:attrNameLst>
                                          <p:attrName>style.visibility</p:attrName>
                                        </p:attrNameLst>
                                      </p:cBhvr>
                                      <p:to>
                                        <p:strVal val="visible"/>
                                      </p:to>
                                    </p:set>
                                    <p:animEffect transition="in" filter="wipe(left)">
                                      <p:cBhvr>
                                        <p:cTn id="76" dur="500"/>
                                        <p:tgtEl>
                                          <p:spTgt spid="449544"/>
                                        </p:tgtEl>
                                      </p:cBhvr>
                                    </p:animEffect>
                                  </p:childTnLst>
                                </p:cTn>
                              </p:par>
                            </p:childTnLst>
                          </p:cTn>
                        </p:par>
                        <p:par>
                          <p:cTn id="77" fill="hold">
                            <p:stCondLst>
                              <p:cond delay="1000"/>
                            </p:stCondLst>
                            <p:childTnLst>
                              <p:par>
                                <p:cTn id="78" presetID="22" presetClass="entr" presetSubtype="8" fill="hold" grpId="0" nodeType="afterEffect">
                                  <p:stCondLst>
                                    <p:cond delay="25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250"/>
                                        <p:tgtEl>
                                          <p:spTgt spid="41"/>
                                        </p:tgtEl>
                                      </p:cBhvr>
                                    </p:animEffect>
                                  </p:childTnLst>
                                </p:cTn>
                              </p:par>
                            </p:childTnLst>
                          </p:cTn>
                        </p:par>
                        <p:par>
                          <p:cTn id="81" fill="hold">
                            <p:stCondLst>
                              <p:cond delay="1500"/>
                            </p:stCondLst>
                            <p:childTnLst>
                              <p:par>
                                <p:cTn id="82" presetID="22" presetClass="entr" presetSubtype="8" fill="hold" nodeType="after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wipe(left)">
                                      <p:cBhvr>
                                        <p:cTn id="84" dur="500"/>
                                        <p:tgtEl>
                                          <p:spTgt spid="7"/>
                                        </p:tgtEl>
                                      </p:cBhvr>
                                    </p:animEffect>
                                  </p:childTnLst>
                                </p:cTn>
                              </p:par>
                            </p:childTnLst>
                          </p:cTn>
                        </p:par>
                        <p:par>
                          <p:cTn id="85" fill="hold">
                            <p:stCondLst>
                              <p:cond delay="2000"/>
                            </p:stCondLst>
                            <p:childTnLst>
                              <p:par>
                                <p:cTn id="86" presetID="22" presetClass="entr" presetSubtype="8" fill="hold" grpId="0" nodeType="afterEffect">
                                  <p:stCondLst>
                                    <p:cond delay="0"/>
                                  </p:stCondLst>
                                  <p:childTnLst>
                                    <p:set>
                                      <p:cBhvr>
                                        <p:cTn id="87" dur="1" fill="hold">
                                          <p:stCondLst>
                                            <p:cond delay="0"/>
                                          </p:stCondLst>
                                        </p:cTn>
                                        <p:tgtEl>
                                          <p:spTgt spid="449559"/>
                                        </p:tgtEl>
                                        <p:attrNameLst>
                                          <p:attrName>style.visibility</p:attrName>
                                        </p:attrNameLst>
                                      </p:cBhvr>
                                      <p:to>
                                        <p:strVal val="visible"/>
                                      </p:to>
                                    </p:set>
                                    <p:animEffect transition="in" filter="wipe(left)">
                                      <p:cBhvr>
                                        <p:cTn id="88" dur="500"/>
                                        <p:tgtEl>
                                          <p:spTgt spid="449559"/>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wipe(left)">
                                      <p:cBhvr>
                                        <p:cTn id="93" dur="500"/>
                                        <p:tgtEl>
                                          <p:spTgt spid="43"/>
                                        </p:tgtEl>
                                      </p:cBhvr>
                                    </p:animEffect>
                                  </p:childTnLst>
                                </p:cTn>
                              </p:par>
                            </p:childTnLst>
                          </p:cTn>
                        </p:par>
                        <p:par>
                          <p:cTn id="94" fill="hold">
                            <p:stCondLst>
                              <p:cond delay="500"/>
                            </p:stCondLst>
                            <p:childTnLst>
                              <p:par>
                                <p:cTn id="95" presetID="22" presetClass="entr" presetSubtype="8"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left)">
                                      <p:cBhvr>
                                        <p:cTn id="97" dur="500"/>
                                        <p:tgtEl>
                                          <p:spTgt spid="3"/>
                                        </p:tgtEl>
                                      </p:cBhvr>
                                    </p:animEffect>
                                  </p:childTnLst>
                                </p:cTn>
                              </p:par>
                            </p:childTnLst>
                          </p:cTn>
                        </p:par>
                        <p:par>
                          <p:cTn id="98" fill="hold">
                            <p:stCondLst>
                              <p:cond delay="1000"/>
                            </p:stCondLst>
                            <p:childTnLst>
                              <p:par>
                                <p:cTn id="99" presetID="22" presetClass="entr" presetSubtype="8" fill="hold" nodeType="after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wipe(left)">
                                      <p:cBhvr>
                                        <p:cTn id="101" dur="500"/>
                                        <p:tgtEl>
                                          <p:spTgt spid="4"/>
                                        </p:tgtEl>
                                      </p:cBhvr>
                                    </p:animEffect>
                                  </p:childTnLst>
                                </p:cTn>
                              </p:par>
                            </p:childTnLst>
                          </p:cTn>
                        </p:par>
                        <p:par>
                          <p:cTn id="102" fill="hold">
                            <p:stCondLst>
                              <p:cond delay="1500"/>
                            </p:stCondLst>
                            <p:childTnLst>
                              <p:par>
                                <p:cTn id="103" presetID="22" presetClass="entr" presetSubtype="8" fill="hold" nodeType="afterEffect">
                                  <p:stCondLst>
                                    <p:cond delay="0"/>
                                  </p:stCondLst>
                                  <p:childTnLst>
                                    <p:set>
                                      <p:cBhvr>
                                        <p:cTn id="104" dur="1" fill="hold">
                                          <p:stCondLst>
                                            <p:cond delay="0"/>
                                          </p:stCondLst>
                                        </p:cTn>
                                        <p:tgtEl>
                                          <p:spTgt spid="8"/>
                                        </p:tgtEl>
                                        <p:attrNameLst>
                                          <p:attrName>style.visibility</p:attrName>
                                        </p:attrNameLst>
                                      </p:cBhvr>
                                      <p:to>
                                        <p:strVal val="visible"/>
                                      </p:to>
                                    </p:set>
                                    <p:animEffect transition="in" filter="wipe(left)">
                                      <p:cBhvr>
                                        <p:cTn id="105" dur="500"/>
                                        <p:tgtEl>
                                          <p:spTgt spid="8"/>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wipe(left)">
                                      <p:cBhvr>
                                        <p:cTn id="110" dur="500"/>
                                        <p:tgtEl>
                                          <p:spTgt spid="47"/>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childTnLst>
                          </p:cTn>
                        </p:par>
                      </p:childTnLst>
                    </p:cTn>
                  </p:par>
                  <p:par>
                    <p:cTn id="116" fill="hold">
                      <p:stCondLst>
                        <p:cond delay="indefinite"/>
                      </p:stCondLst>
                      <p:childTnLst>
                        <p:par>
                          <p:cTn id="117" fill="hold">
                            <p:stCondLst>
                              <p:cond delay="0"/>
                            </p:stCondLst>
                            <p:childTnLst>
                              <p:par>
                                <p:cTn id="118" presetID="2" presetClass="entr" presetSubtype="3" fill="hold" nodeType="clickEffect">
                                  <p:stCondLst>
                                    <p:cond delay="0"/>
                                  </p:stCondLst>
                                  <p:childTnLst>
                                    <p:set>
                                      <p:cBhvr>
                                        <p:cTn id="119" dur="1" fill="hold">
                                          <p:stCondLst>
                                            <p:cond delay="0"/>
                                          </p:stCondLst>
                                        </p:cTn>
                                        <p:tgtEl>
                                          <p:spTgt spid="449545"/>
                                        </p:tgtEl>
                                        <p:attrNameLst>
                                          <p:attrName>style.visibility</p:attrName>
                                        </p:attrNameLst>
                                      </p:cBhvr>
                                      <p:to>
                                        <p:strVal val="visible"/>
                                      </p:to>
                                    </p:set>
                                    <p:anim calcmode="lin" valueType="num">
                                      <p:cBhvr additive="base">
                                        <p:cTn id="120" dur="500" fill="hold"/>
                                        <p:tgtEl>
                                          <p:spTgt spid="449545"/>
                                        </p:tgtEl>
                                        <p:attrNameLst>
                                          <p:attrName>ppt_x</p:attrName>
                                        </p:attrNameLst>
                                      </p:cBhvr>
                                      <p:tavLst>
                                        <p:tav tm="0">
                                          <p:val>
                                            <p:strVal val="1+#ppt_w/2"/>
                                          </p:val>
                                        </p:tav>
                                        <p:tav tm="100000">
                                          <p:val>
                                            <p:strVal val="#ppt_x"/>
                                          </p:val>
                                        </p:tav>
                                      </p:tavLst>
                                    </p:anim>
                                    <p:anim calcmode="lin" valueType="num">
                                      <p:cBhvr additive="base">
                                        <p:cTn id="121" dur="500" fill="hold"/>
                                        <p:tgtEl>
                                          <p:spTgt spid="449545"/>
                                        </p:tgtEl>
                                        <p:attrNameLst>
                                          <p:attrName>ppt_y</p:attrName>
                                        </p:attrNameLst>
                                      </p:cBhvr>
                                      <p:tavLst>
                                        <p:tav tm="0">
                                          <p:val>
                                            <p:strVal val="0-#ppt_h/2"/>
                                          </p:val>
                                        </p:tav>
                                        <p:tav tm="100000">
                                          <p:val>
                                            <p:strVal val="#ppt_y"/>
                                          </p:val>
                                        </p:tav>
                                      </p:tavLst>
                                    </p:anim>
                                  </p:childTnLst>
                                </p:cTn>
                              </p:par>
                            </p:childTnLst>
                          </p:cTn>
                        </p:par>
                        <p:par>
                          <p:cTn id="122" fill="hold">
                            <p:stCondLst>
                              <p:cond delay="500"/>
                            </p:stCondLst>
                            <p:childTnLst>
                              <p:par>
                                <p:cTn id="123" presetID="22" presetClass="entr" presetSubtype="8"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Effect transition="in" filter="wipe(left)">
                                      <p:cBhvr>
                                        <p:cTn id="125" dur="250"/>
                                        <p:tgtEl>
                                          <p:spTgt spid="40"/>
                                        </p:tgtEl>
                                      </p:cBhvr>
                                    </p:animEffect>
                                  </p:childTnLst>
                                </p:cTn>
                              </p:par>
                            </p:childTnLst>
                          </p:cTn>
                        </p:par>
                        <p:par>
                          <p:cTn id="126" fill="hold">
                            <p:stCondLst>
                              <p:cond delay="750"/>
                            </p:stCondLst>
                            <p:childTnLst>
                              <p:par>
                                <p:cTn id="127" presetID="22" presetClass="entr" presetSubtype="8"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wipe(left)">
                                      <p:cBhvr>
                                        <p:cTn id="129" dur="250"/>
                                        <p:tgtEl>
                                          <p:spTgt spid="39"/>
                                        </p:tgtEl>
                                      </p:cBhvr>
                                    </p:animEffect>
                                  </p:childTnLst>
                                </p:cTn>
                              </p:par>
                            </p:childTnLst>
                          </p:cTn>
                        </p:par>
                      </p:childTnLst>
                    </p:cTn>
                  </p:par>
                  <p:par>
                    <p:cTn id="130" fill="hold">
                      <p:stCondLst>
                        <p:cond delay="indefinite"/>
                      </p:stCondLst>
                      <p:childTnLst>
                        <p:par>
                          <p:cTn id="131" fill="hold">
                            <p:stCondLst>
                              <p:cond delay="0"/>
                            </p:stCondLst>
                            <p:childTnLst>
                              <p:par>
                                <p:cTn id="132" presetID="2" presetClass="entr" presetSubtype="12" fill="hold" nodeType="clickEffect">
                                  <p:stCondLst>
                                    <p:cond delay="0"/>
                                  </p:stCondLst>
                                  <p:childTnLst>
                                    <p:set>
                                      <p:cBhvr>
                                        <p:cTn id="133" dur="1" fill="hold">
                                          <p:stCondLst>
                                            <p:cond delay="0"/>
                                          </p:stCondLst>
                                        </p:cTn>
                                        <p:tgtEl>
                                          <p:spTgt spid="449546"/>
                                        </p:tgtEl>
                                        <p:attrNameLst>
                                          <p:attrName>style.visibility</p:attrName>
                                        </p:attrNameLst>
                                      </p:cBhvr>
                                      <p:to>
                                        <p:strVal val="visible"/>
                                      </p:to>
                                    </p:set>
                                    <p:anim calcmode="lin" valueType="num">
                                      <p:cBhvr additive="base">
                                        <p:cTn id="134" dur="500" fill="hold"/>
                                        <p:tgtEl>
                                          <p:spTgt spid="449546"/>
                                        </p:tgtEl>
                                        <p:attrNameLst>
                                          <p:attrName>ppt_x</p:attrName>
                                        </p:attrNameLst>
                                      </p:cBhvr>
                                      <p:tavLst>
                                        <p:tav tm="0">
                                          <p:val>
                                            <p:strVal val="0-#ppt_w/2"/>
                                          </p:val>
                                        </p:tav>
                                        <p:tav tm="100000">
                                          <p:val>
                                            <p:strVal val="#ppt_x"/>
                                          </p:val>
                                        </p:tav>
                                      </p:tavLst>
                                    </p:anim>
                                    <p:anim calcmode="lin" valueType="num">
                                      <p:cBhvr additive="base">
                                        <p:cTn id="135" dur="500" fill="hold"/>
                                        <p:tgtEl>
                                          <p:spTgt spid="449546"/>
                                        </p:tgtEl>
                                        <p:attrNameLst>
                                          <p:attrName>ppt_y</p:attrName>
                                        </p:attrNameLst>
                                      </p:cBhvr>
                                      <p:tavLst>
                                        <p:tav tm="0">
                                          <p:val>
                                            <p:strVal val="1+#ppt_h/2"/>
                                          </p:val>
                                        </p:tav>
                                        <p:tav tm="100000">
                                          <p:val>
                                            <p:strVal val="#ppt_y"/>
                                          </p:val>
                                        </p:tav>
                                      </p:tavLst>
                                    </p:anim>
                                  </p:childTnLst>
                                </p:cTn>
                              </p:par>
                            </p:childTnLst>
                          </p:cTn>
                        </p:par>
                        <p:par>
                          <p:cTn id="136" fill="hold">
                            <p:stCondLst>
                              <p:cond delay="500"/>
                            </p:stCondLst>
                            <p:childTnLst>
                              <p:par>
                                <p:cTn id="137" presetID="22" presetClass="entr" presetSubtype="8" fill="hold" grpId="0" nodeType="afterEffect">
                                  <p:stCondLst>
                                    <p:cond delay="0"/>
                                  </p:stCondLst>
                                  <p:childTnLst>
                                    <p:set>
                                      <p:cBhvr>
                                        <p:cTn id="138" dur="1" fill="hold">
                                          <p:stCondLst>
                                            <p:cond delay="0"/>
                                          </p:stCondLst>
                                        </p:cTn>
                                        <p:tgtEl>
                                          <p:spTgt spid="42"/>
                                        </p:tgtEl>
                                        <p:attrNameLst>
                                          <p:attrName>style.visibility</p:attrName>
                                        </p:attrNameLst>
                                      </p:cBhvr>
                                      <p:to>
                                        <p:strVal val="visible"/>
                                      </p:to>
                                    </p:set>
                                    <p:animEffect transition="in" filter="wipe(left)">
                                      <p:cBhvr>
                                        <p:cTn id="139" dur="250"/>
                                        <p:tgtEl>
                                          <p:spTgt spid="42"/>
                                        </p:tgtEl>
                                      </p:cBhvr>
                                    </p:animEffect>
                                  </p:childTnLst>
                                </p:cTn>
                              </p:par>
                            </p:childTnLst>
                          </p:cTn>
                        </p:par>
                        <p:par>
                          <p:cTn id="140" fill="hold">
                            <p:stCondLst>
                              <p:cond delay="750"/>
                            </p:stCondLst>
                            <p:childTnLst>
                              <p:par>
                                <p:cTn id="141" presetID="22" presetClass="entr" presetSubtype="4" fill="hold" grpId="0" nodeType="afterEffect">
                                  <p:stCondLst>
                                    <p:cond delay="0"/>
                                  </p:stCondLst>
                                  <p:childTnLst>
                                    <p:set>
                                      <p:cBhvr>
                                        <p:cTn id="142" dur="1" fill="hold">
                                          <p:stCondLst>
                                            <p:cond delay="0"/>
                                          </p:stCondLst>
                                        </p:cTn>
                                        <p:tgtEl>
                                          <p:spTgt spid="12"/>
                                        </p:tgtEl>
                                        <p:attrNameLst>
                                          <p:attrName>style.visibility</p:attrName>
                                        </p:attrNameLst>
                                      </p:cBhvr>
                                      <p:to>
                                        <p:strVal val="visible"/>
                                      </p:to>
                                    </p:set>
                                    <p:animEffect transition="in" filter="wipe(down)">
                                      <p:cBhvr>
                                        <p:cTn id="143" dur="500"/>
                                        <p:tgtEl>
                                          <p:spTgt spid="12"/>
                                        </p:tgtEl>
                                      </p:cBhvr>
                                    </p:animEffect>
                                  </p:childTnLst>
                                </p:cTn>
                              </p:par>
                            </p:childTnLst>
                          </p:cTn>
                        </p:par>
                        <p:par>
                          <p:cTn id="144" fill="hold">
                            <p:stCondLst>
                              <p:cond delay="1250"/>
                            </p:stCondLst>
                            <p:childTnLst>
                              <p:par>
                                <p:cTn id="145" presetID="22" presetClass="entr" presetSubtype="4" fill="hold" grpId="0" nodeType="afterEffect">
                                  <p:stCondLst>
                                    <p:cond delay="0"/>
                                  </p:stCondLst>
                                  <p:childTnLst>
                                    <p:set>
                                      <p:cBhvr>
                                        <p:cTn id="146" dur="1" fill="hold">
                                          <p:stCondLst>
                                            <p:cond delay="0"/>
                                          </p:stCondLst>
                                        </p:cTn>
                                        <p:tgtEl>
                                          <p:spTgt spid="13"/>
                                        </p:tgtEl>
                                        <p:attrNameLst>
                                          <p:attrName>style.visibility</p:attrName>
                                        </p:attrNameLst>
                                      </p:cBhvr>
                                      <p:to>
                                        <p:strVal val="visible"/>
                                      </p:to>
                                    </p:set>
                                    <p:animEffect transition="in" filter="wipe(down)">
                                      <p:cBhvr>
                                        <p:cTn id="147" dur="500"/>
                                        <p:tgtEl>
                                          <p:spTgt spid="13"/>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nodeType="clickEffect">
                                  <p:stCondLst>
                                    <p:cond delay="0"/>
                                  </p:stCondLst>
                                  <p:childTnLst>
                                    <p:set>
                                      <p:cBhvr>
                                        <p:cTn id="151" dur="1" fill="hold">
                                          <p:stCondLst>
                                            <p:cond delay="0"/>
                                          </p:stCondLst>
                                        </p:cTn>
                                        <p:tgtEl>
                                          <p:spTgt spid="15"/>
                                        </p:tgtEl>
                                        <p:attrNameLst>
                                          <p:attrName>style.visibility</p:attrName>
                                        </p:attrNameLst>
                                      </p:cBhvr>
                                      <p:to>
                                        <p:strVal val="visible"/>
                                      </p:to>
                                    </p:set>
                                    <p:animEffect transition="in" filter="wipe(left)">
                                      <p:cBhvr>
                                        <p:cTn id="152" dur="500"/>
                                        <p:tgtEl>
                                          <p:spTgt spid="15"/>
                                        </p:tgtEl>
                                      </p:cBhvr>
                                    </p:animEffect>
                                  </p:childTnLst>
                                </p:cTn>
                              </p:par>
                            </p:childTnLst>
                          </p:cTn>
                        </p:par>
                        <p:par>
                          <p:cTn id="153" fill="hold">
                            <p:stCondLst>
                              <p:cond delay="500"/>
                            </p:stCondLst>
                            <p:childTnLst>
                              <p:par>
                                <p:cTn id="154" presetID="22" presetClass="entr" presetSubtype="8" fill="hold" nodeType="afterEffect">
                                  <p:stCondLst>
                                    <p:cond delay="0"/>
                                  </p:stCondLst>
                                  <p:childTnLst>
                                    <p:set>
                                      <p:cBhvr>
                                        <p:cTn id="155" dur="1" fill="hold">
                                          <p:stCondLst>
                                            <p:cond delay="0"/>
                                          </p:stCondLst>
                                        </p:cTn>
                                        <p:tgtEl>
                                          <p:spTgt spid="51"/>
                                        </p:tgtEl>
                                        <p:attrNameLst>
                                          <p:attrName>style.visibility</p:attrName>
                                        </p:attrNameLst>
                                      </p:cBhvr>
                                      <p:to>
                                        <p:strVal val="visible"/>
                                      </p:to>
                                    </p:set>
                                    <p:animEffect transition="in" filter="wipe(left)">
                                      <p:cBhvr>
                                        <p:cTn id="156" dur="500"/>
                                        <p:tgtEl>
                                          <p:spTgt spid="51"/>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grpId="0" nodeType="clickEffect">
                                  <p:stCondLst>
                                    <p:cond delay="0"/>
                                  </p:stCondLst>
                                  <p:childTnLst>
                                    <p:set>
                                      <p:cBhvr>
                                        <p:cTn id="160" dur="1" fill="hold">
                                          <p:stCondLst>
                                            <p:cond delay="0"/>
                                          </p:stCondLst>
                                        </p:cTn>
                                        <p:tgtEl>
                                          <p:spTgt spid="95"/>
                                        </p:tgtEl>
                                        <p:attrNameLst>
                                          <p:attrName>style.visibility</p:attrName>
                                        </p:attrNameLst>
                                      </p:cBhvr>
                                      <p:to>
                                        <p:strVal val="visible"/>
                                      </p:to>
                                    </p:set>
                                    <p:animEffect transition="in" filter="wipe(left)">
                                      <p:cBhvr>
                                        <p:cTn id="161" dur="500"/>
                                        <p:tgtEl>
                                          <p:spTgt spid="95"/>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grpId="0" nodeType="clickEffect">
                                  <p:stCondLst>
                                    <p:cond delay="0"/>
                                  </p:stCondLst>
                                  <p:childTnLst>
                                    <p:set>
                                      <p:cBhvr>
                                        <p:cTn id="165" dur="1" fill="hold">
                                          <p:stCondLst>
                                            <p:cond delay="0"/>
                                          </p:stCondLst>
                                        </p:cTn>
                                        <p:tgtEl>
                                          <p:spTgt spid="50"/>
                                        </p:tgtEl>
                                        <p:attrNameLst>
                                          <p:attrName>style.visibility</p:attrName>
                                        </p:attrNameLst>
                                      </p:cBhvr>
                                      <p:to>
                                        <p:strVal val="visible"/>
                                      </p:to>
                                    </p:set>
                                    <p:animEffect transition="in" filter="wipe(left)">
                                      <p:cBhvr>
                                        <p:cTn id="166" dur="500"/>
                                        <p:tgtEl>
                                          <p:spTgt spid="50"/>
                                        </p:tgtEl>
                                      </p:cBhvr>
                                    </p:animEffect>
                                  </p:childTnLst>
                                </p:cTn>
                              </p:par>
                            </p:childTnLst>
                          </p:cTn>
                        </p:par>
                        <p:par>
                          <p:cTn id="167" fill="hold">
                            <p:stCondLst>
                              <p:cond delay="500"/>
                            </p:stCondLst>
                            <p:childTnLst>
                              <p:par>
                                <p:cTn id="168" presetID="22" presetClass="entr" presetSubtype="8" fill="hold" nodeType="afterEffect">
                                  <p:stCondLst>
                                    <p:cond delay="0"/>
                                  </p:stCondLst>
                                  <p:childTnLst>
                                    <p:set>
                                      <p:cBhvr>
                                        <p:cTn id="169" dur="1" fill="hold">
                                          <p:stCondLst>
                                            <p:cond delay="0"/>
                                          </p:stCondLst>
                                        </p:cTn>
                                        <p:tgtEl>
                                          <p:spTgt spid="449561"/>
                                        </p:tgtEl>
                                        <p:attrNameLst>
                                          <p:attrName>style.visibility</p:attrName>
                                        </p:attrNameLst>
                                      </p:cBhvr>
                                      <p:to>
                                        <p:strVal val="visible"/>
                                      </p:to>
                                    </p:set>
                                    <p:animEffect transition="in" filter="wipe(left)">
                                      <p:cBhvr>
                                        <p:cTn id="170" dur="500"/>
                                        <p:tgtEl>
                                          <p:spTgt spid="449561"/>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60"/>
                                        </p:tgtEl>
                                        <p:attrNameLst>
                                          <p:attrName>style.visibility</p:attrName>
                                        </p:attrNameLst>
                                      </p:cBhvr>
                                      <p:to>
                                        <p:strVal val="visible"/>
                                      </p:to>
                                    </p:set>
                                    <p:animEffect transition="in" filter="wipe(left)">
                                      <p:cBhvr>
                                        <p:cTn id="175" dur="500"/>
                                        <p:tgtEl>
                                          <p:spTgt spid="60"/>
                                        </p:tgtEl>
                                      </p:cBhvr>
                                    </p:animEffect>
                                  </p:childTnLst>
                                </p:cTn>
                              </p:par>
                            </p:childTnLst>
                          </p:cTn>
                        </p:par>
                        <p:par>
                          <p:cTn id="176" fill="hold">
                            <p:stCondLst>
                              <p:cond delay="500"/>
                            </p:stCondLst>
                            <p:childTnLst>
                              <p:par>
                                <p:cTn id="177" presetID="22" presetClass="entr" presetSubtype="8" fill="hold" nodeType="afterEffect">
                                  <p:stCondLst>
                                    <p:cond delay="0"/>
                                  </p:stCondLst>
                                  <p:childTnLst>
                                    <p:set>
                                      <p:cBhvr>
                                        <p:cTn id="178" dur="1" fill="hold">
                                          <p:stCondLst>
                                            <p:cond delay="0"/>
                                          </p:stCondLst>
                                        </p:cTn>
                                        <p:tgtEl>
                                          <p:spTgt spid="57"/>
                                        </p:tgtEl>
                                        <p:attrNameLst>
                                          <p:attrName>style.visibility</p:attrName>
                                        </p:attrNameLst>
                                      </p:cBhvr>
                                      <p:to>
                                        <p:strVal val="visible"/>
                                      </p:to>
                                    </p:set>
                                    <p:animEffect transition="in" filter="wipe(left)">
                                      <p:cBhvr>
                                        <p:cTn id="179" dur="500"/>
                                        <p:tgtEl>
                                          <p:spTgt spid="57"/>
                                        </p:tgtEl>
                                      </p:cBhvr>
                                    </p:animEffect>
                                  </p:childTnLst>
                                </p:cTn>
                              </p:par>
                            </p:childTnLst>
                          </p:cTn>
                        </p:par>
                        <p:par>
                          <p:cTn id="180" fill="hold">
                            <p:stCondLst>
                              <p:cond delay="10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8" fill="hold" grpId="0" nodeType="clickEffect">
                                  <p:stCondLst>
                                    <p:cond delay="0"/>
                                  </p:stCondLst>
                                  <p:childTnLst>
                                    <p:set>
                                      <p:cBhvr>
                                        <p:cTn id="187" dur="1" fill="hold">
                                          <p:stCondLst>
                                            <p:cond delay="0"/>
                                          </p:stCondLst>
                                        </p:cTn>
                                        <p:tgtEl>
                                          <p:spTgt spid="52">
                                            <p:txEl>
                                              <p:pRg st="0" end="0"/>
                                            </p:txEl>
                                          </p:spTgt>
                                        </p:tgtEl>
                                        <p:attrNameLst>
                                          <p:attrName>style.visibility</p:attrName>
                                        </p:attrNameLst>
                                      </p:cBhvr>
                                      <p:to>
                                        <p:strVal val="visible"/>
                                      </p:to>
                                    </p:set>
                                    <p:animEffect transition="in" filter="wipe(left)">
                                      <p:cBhvr>
                                        <p:cTn id="188"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449559" grpId="0"/>
      <p:bldP spid="449564" grpId="0" animBg="1"/>
      <p:bldP spid="72" grpId="0" animBg="1"/>
      <p:bldP spid="95" grpId="0"/>
      <p:bldP spid="13" grpId="0" animBg="1"/>
      <p:bldP spid="43" grpId="0"/>
      <p:bldP spid="47" grpId="0"/>
      <p:bldP spid="50" grpId="0" animBg="1"/>
      <p:bldP spid="52" grpId="0" build="p"/>
      <p:bldP spid="12" grpId="0" animBg="1"/>
      <p:bldP spid="60" grpId="0" animBg="1"/>
      <p:bldP spid="37" grpId="0"/>
      <p:bldP spid="39" grpId="0"/>
      <p:bldP spid="40" grpId="0"/>
      <p:bldP spid="41" grpId="0"/>
      <p:bldP spid="42" grpId="0"/>
      <p:bldP spid="45" grpId="0"/>
      <p:bldP spid="48" grpId="0"/>
      <p:bldP spid="4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9210" name="Object 42"/>
          <p:cNvGraphicFramePr>
            <a:graphicFrameLocks noChangeAspect="1"/>
          </p:cNvGraphicFramePr>
          <p:nvPr>
            <p:extLst>
              <p:ext uri="{D42A27DB-BD31-4B8C-83A1-F6EECF244321}">
                <p14:modId xmlns:p14="http://schemas.microsoft.com/office/powerpoint/2010/main" val="3773492482"/>
              </p:ext>
            </p:extLst>
          </p:nvPr>
        </p:nvGraphicFramePr>
        <p:xfrm>
          <a:off x="7207306" y="731370"/>
          <a:ext cx="3733200" cy="990000"/>
        </p:xfrm>
        <a:graphic>
          <a:graphicData uri="http://schemas.openxmlformats.org/presentationml/2006/ole">
            <mc:AlternateContent xmlns:mc="http://schemas.openxmlformats.org/markup-compatibility/2006">
              <mc:Choice xmlns:v="urn:schemas-microsoft-com:vml" Requires="v">
                <p:oleObj spid="_x0000_s1152048" name="方程式" r:id="rId4" imgW="1866600" imgH="495000" progId="Equation.3">
                  <p:embed/>
                </p:oleObj>
              </mc:Choice>
              <mc:Fallback>
                <p:oleObj name="方程式" r:id="rId4" imgW="1866600" imgH="495000" progId="Equation.3">
                  <p:embed/>
                  <p:pic>
                    <p:nvPicPr>
                      <p:cNvPr id="0" name=""/>
                      <p:cNvPicPr>
                        <a:picLocks noChangeAspect="1" noChangeArrowheads="1"/>
                      </p:cNvPicPr>
                      <p:nvPr/>
                    </p:nvPicPr>
                    <p:blipFill>
                      <a:blip r:embed="rId5"/>
                      <a:srcRect/>
                      <a:stretch>
                        <a:fillRect/>
                      </a:stretch>
                    </p:blipFill>
                    <p:spPr bwMode="auto">
                      <a:xfrm>
                        <a:off x="7207306" y="731370"/>
                        <a:ext cx="3733200" cy="9900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9170" name="Rectangle 2"/>
          <p:cNvSpPr>
            <a:spLocks noChangeArrowheads="1"/>
          </p:cNvSpPr>
          <p:nvPr/>
        </p:nvSpPr>
        <p:spPr bwMode="auto">
          <a:xfrm>
            <a:off x="2151900" y="4103854"/>
            <a:ext cx="288000" cy="360000"/>
          </a:xfrm>
          <a:prstGeom prst="rect">
            <a:avLst/>
          </a:prstGeom>
          <a:solidFill>
            <a:srgbClr val="99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TW" altLang="en-US"/>
          </a:p>
        </p:txBody>
      </p:sp>
      <p:sp>
        <p:nvSpPr>
          <p:cNvPr id="519171" name="Rectangle 3"/>
          <p:cNvSpPr>
            <a:spLocks noChangeArrowheads="1"/>
          </p:cNvSpPr>
          <p:nvPr/>
        </p:nvSpPr>
        <p:spPr bwMode="auto">
          <a:xfrm>
            <a:off x="1187881" y="1789309"/>
            <a:ext cx="684000" cy="396000"/>
          </a:xfrm>
          <a:prstGeom prst="rect">
            <a:avLst/>
          </a:prstGeom>
          <a:solidFill>
            <a:srgbClr val="99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TW" altLang="en-US"/>
          </a:p>
        </p:txBody>
      </p:sp>
      <p:sp>
        <p:nvSpPr>
          <p:cNvPr id="519172" name="Rectangle 4"/>
          <p:cNvSpPr>
            <a:spLocks noChangeArrowheads="1"/>
          </p:cNvSpPr>
          <p:nvPr/>
        </p:nvSpPr>
        <p:spPr bwMode="auto">
          <a:xfrm>
            <a:off x="2536480" y="3599030"/>
            <a:ext cx="1284432" cy="415925"/>
          </a:xfrm>
          <a:prstGeom prst="rect">
            <a:avLst/>
          </a:prstGeom>
          <a:solidFill>
            <a:srgbClr val="FFFF00"/>
          </a:solidFill>
          <a:ln>
            <a:noFill/>
          </a:ln>
          <a:extLst/>
        </p:spPr>
        <p:txBody>
          <a:bodyPr wrap="none" anchor="ctr"/>
          <a:lstStyle/>
          <a:p>
            <a:endParaRPr lang="zh-TW" altLang="en-US"/>
          </a:p>
        </p:txBody>
      </p:sp>
      <p:sp>
        <p:nvSpPr>
          <p:cNvPr id="519173" name="Rectangle 5"/>
          <p:cNvSpPr>
            <a:spLocks noChangeArrowheads="1"/>
          </p:cNvSpPr>
          <p:nvPr/>
        </p:nvSpPr>
        <p:spPr bwMode="auto">
          <a:xfrm>
            <a:off x="1552877" y="1257086"/>
            <a:ext cx="263525" cy="415925"/>
          </a:xfrm>
          <a:prstGeom prst="rect">
            <a:avLst/>
          </a:prstGeom>
          <a:solidFill>
            <a:srgbClr val="FFFF00"/>
          </a:solidFill>
          <a:ln>
            <a:noFill/>
          </a:ln>
          <a:extLst/>
        </p:spPr>
        <p:txBody>
          <a:bodyPr wrap="none" anchor="ctr"/>
          <a:lstStyle/>
          <a:p>
            <a:endParaRPr lang="zh-TW" altLang="en-US"/>
          </a:p>
        </p:txBody>
      </p:sp>
      <p:graphicFrame>
        <p:nvGraphicFramePr>
          <p:cNvPr id="519174" name="Object 6"/>
          <p:cNvGraphicFramePr>
            <a:graphicFrameLocks noChangeAspect="1"/>
          </p:cNvGraphicFramePr>
          <p:nvPr>
            <p:extLst>
              <p:ext uri="{D42A27DB-BD31-4B8C-83A1-F6EECF244321}">
                <p14:modId xmlns:p14="http://schemas.microsoft.com/office/powerpoint/2010/main" val="3905659961"/>
              </p:ext>
            </p:extLst>
          </p:nvPr>
        </p:nvGraphicFramePr>
        <p:xfrm>
          <a:off x="679859" y="5873892"/>
          <a:ext cx="3555360" cy="786960"/>
        </p:xfrm>
        <a:graphic>
          <a:graphicData uri="http://schemas.openxmlformats.org/presentationml/2006/ole">
            <mc:AlternateContent xmlns:mc="http://schemas.openxmlformats.org/markup-compatibility/2006">
              <mc:Choice xmlns:v="urn:schemas-microsoft-com:vml" Requires="v">
                <p:oleObj spid="_x0000_s1152049" name="方程式" r:id="rId6" imgW="1777680" imgH="393480" progId="Equation.3">
                  <p:embed/>
                </p:oleObj>
              </mc:Choice>
              <mc:Fallback>
                <p:oleObj name="方程式" r:id="rId6" imgW="1777680" imgH="393480" progId="Equation.3">
                  <p:embed/>
                  <p:pic>
                    <p:nvPicPr>
                      <p:cNvPr id="0" name=""/>
                      <p:cNvPicPr>
                        <a:picLocks noChangeAspect="1" noChangeArrowheads="1"/>
                      </p:cNvPicPr>
                      <p:nvPr/>
                    </p:nvPicPr>
                    <p:blipFill>
                      <a:blip r:embed="rId7"/>
                      <a:srcRect/>
                      <a:stretch>
                        <a:fillRect/>
                      </a:stretch>
                    </p:blipFill>
                    <p:spPr bwMode="auto">
                      <a:xfrm>
                        <a:off x="679859" y="5873892"/>
                        <a:ext cx="3555360" cy="78696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8" name="Object 7"/>
          <p:cNvGraphicFramePr>
            <a:graphicFrameLocks noChangeAspect="1"/>
          </p:cNvGraphicFramePr>
          <p:nvPr>
            <p:extLst>
              <p:ext uri="{D42A27DB-BD31-4B8C-83A1-F6EECF244321}">
                <p14:modId xmlns:p14="http://schemas.microsoft.com/office/powerpoint/2010/main" val="1019768286"/>
              </p:ext>
            </p:extLst>
          </p:nvPr>
        </p:nvGraphicFramePr>
        <p:xfrm>
          <a:off x="546944" y="1196752"/>
          <a:ext cx="1466640" cy="1013040"/>
        </p:xfrm>
        <a:graphic>
          <a:graphicData uri="http://schemas.openxmlformats.org/presentationml/2006/ole">
            <mc:AlternateContent xmlns:mc="http://schemas.openxmlformats.org/markup-compatibility/2006">
              <mc:Choice xmlns:v="urn:schemas-microsoft-com:vml" Requires="v">
                <p:oleObj spid="_x0000_s1152050" name="方程式" r:id="rId8" imgW="698400" imgH="482400" progId="Equation.3">
                  <p:embed/>
                </p:oleObj>
              </mc:Choice>
              <mc:Fallback>
                <p:oleObj name="方程式" r:id="rId8" imgW="698400" imgH="482400" progId="Equation.3">
                  <p:embed/>
                  <p:pic>
                    <p:nvPicPr>
                      <p:cNvPr id="0" name=""/>
                      <p:cNvPicPr>
                        <a:picLocks noChangeAspect="1" noChangeArrowheads="1"/>
                      </p:cNvPicPr>
                      <p:nvPr/>
                    </p:nvPicPr>
                    <p:blipFill>
                      <a:blip r:embed="rId9"/>
                      <a:srcRect/>
                      <a:stretch>
                        <a:fillRect/>
                      </a:stretch>
                    </p:blipFill>
                    <p:spPr bwMode="auto">
                      <a:xfrm>
                        <a:off x="546944" y="1196752"/>
                        <a:ext cx="1466640" cy="101304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9" name="Rectangle 8"/>
          <p:cNvSpPr>
            <a:spLocks noGrp="1" noChangeArrowheads="1"/>
          </p:cNvSpPr>
          <p:nvPr>
            <p:ph type="title"/>
          </p:nvPr>
        </p:nvSpPr>
        <p:spPr>
          <a:xfrm>
            <a:off x="40399" y="35480"/>
            <a:ext cx="12140308" cy="612000"/>
          </a:xfrm>
        </p:spPr>
        <p:txBody>
          <a:bodyPr>
            <a:normAutofit/>
          </a:bodyPr>
          <a:lstStyle/>
          <a:p>
            <a:r>
              <a:rPr lang="en-US" altLang="zh-TW" sz="3000" dirty="0"/>
              <a:t>3.4.1 </a:t>
            </a:r>
            <a:r>
              <a:rPr lang="en-US" altLang="zh-TW" sz="3000" dirty="0">
                <a:ea typeface="細明體" pitchFamily="49" charset="-120"/>
              </a:rPr>
              <a:t>Example – Laplace eq. in a disk (Dirichlet BC)</a:t>
            </a:r>
            <a:endParaRPr lang="en-US" altLang="zh-TW" sz="3000" dirty="0"/>
          </a:p>
        </p:txBody>
      </p:sp>
      <p:graphicFrame>
        <p:nvGraphicFramePr>
          <p:cNvPr id="519177" name="Object 9"/>
          <p:cNvGraphicFramePr>
            <a:graphicFrameLocks noGrp="1" noChangeAspect="1"/>
          </p:cNvGraphicFramePr>
          <p:nvPr>
            <p:ph sz="quarter" idx="4294967295"/>
            <p:extLst>
              <p:ext uri="{D42A27DB-BD31-4B8C-83A1-F6EECF244321}">
                <p14:modId xmlns:p14="http://schemas.microsoft.com/office/powerpoint/2010/main" val="4014029832"/>
              </p:ext>
            </p:extLst>
          </p:nvPr>
        </p:nvGraphicFramePr>
        <p:xfrm>
          <a:off x="641755" y="3534723"/>
          <a:ext cx="4666788" cy="1013040"/>
        </p:xfrm>
        <a:graphic>
          <a:graphicData uri="http://schemas.openxmlformats.org/presentationml/2006/ole">
            <mc:AlternateContent xmlns:mc="http://schemas.openxmlformats.org/markup-compatibility/2006">
              <mc:Choice xmlns:v="urn:schemas-microsoft-com:vml" Requires="v">
                <p:oleObj spid="_x0000_s1152051" name="方程式" r:id="rId10" imgW="2222280" imgH="482400" progId="Equation.3">
                  <p:embed/>
                </p:oleObj>
              </mc:Choice>
              <mc:Fallback>
                <p:oleObj name="方程式" r:id="rId10" imgW="2222280" imgH="482400" progId="Equation.3">
                  <p:embed/>
                  <p:pic>
                    <p:nvPicPr>
                      <p:cNvPr id="0" name=""/>
                      <p:cNvPicPr>
                        <a:picLocks noChangeArrowheads="1"/>
                      </p:cNvPicPr>
                      <p:nvPr/>
                    </p:nvPicPr>
                    <p:blipFill>
                      <a:blip r:embed="rId11"/>
                      <a:srcRect/>
                      <a:stretch>
                        <a:fillRect/>
                      </a:stretch>
                    </p:blipFill>
                    <p:spPr bwMode="auto">
                      <a:xfrm>
                        <a:off x="641755" y="3534723"/>
                        <a:ext cx="4666788" cy="101304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graphicFrame>
        <p:nvGraphicFramePr>
          <p:cNvPr id="519178" name="Object 10"/>
          <p:cNvGraphicFramePr>
            <a:graphicFrameLocks noGrp="1" noChangeAspect="1"/>
          </p:cNvGraphicFramePr>
          <p:nvPr>
            <p:ph sz="quarter" idx="4294967295"/>
            <p:extLst>
              <p:ext uri="{D42A27DB-BD31-4B8C-83A1-F6EECF244321}">
                <p14:modId xmlns:p14="http://schemas.microsoft.com/office/powerpoint/2010/main" val="331073809"/>
              </p:ext>
            </p:extLst>
          </p:nvPr>
        </p:nvGraphicFramePr>
        <p:xfrm>
          <a:off x="6297421" y="5900316"/>
          <a:ext cx="2655324" cy="624348"/>
        </p:xfrm>
        <a:graphic>
          <a:graphicData uri="http://schemas.openxmlformats.org/presentationml/2006/ole">
            <mc:AlternateContent xmlns:mc="http://schemas.openxmlformats.org/markup-compatibility/2006">
              <mc:Choice xmlns:v="urn:schemas-microsoft-com:vml" Requires="v">
                <p:oleObj spid="_x0000_s1152052" name="方程式" r:id="rId12" imgW="1295280" imgH="304560" progId="Equation.3">
                  <p:embed/>
                </p:oleObj>
              </mc:Choice>
              <mc:Fallback>
                <p:oleObj name="方程式" r:id="rId12" imgW="1295280" imgH="304560" progId="Equation.3">
                  <p:embed/>
                  <p:pic>
                    <p:nvPicPr>
                      <p:cNvPr id="0" name=""/>
                      <p:cNvPicPr>
                        <a:picLocks noChangeAspect="1" noChangeArrowheads="1"/>
                      </p:cNvPicPr>
                      <p:nvPr/>
                    </p:nvPicPr>
                    <p:blipFill>
                      <a:blip r:embed="rId13"/>
                      <a:srcRect/>
                      <a:stretch>
                        <a:fillRect/>
                      </a:stretch>
                    </p:blipFill>
                    <p:spPr bwMode="auto">
                      <a:xfrm>
                        <a:off x="6297421" y="5900316"/>
                        <a:ext cx="2655324" cy="624348"/>
                      </a:xfrm>
                      <a:prstGeom prst="rect">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5135" name="Text Box 20"/>
          <p:cNvSpPr txBox="1">
            <a:spLocks noChangeArrowheads="1"/>
          </p:cNvSpPr>
          <p:nvPr/>
        </p:nvSpPr>
        <p:spPr bwMode="auto">
          <a:xfrm>
            <a:off x="119336" y="764705"/>
            <a:ext cx="55322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Ex. 1: Consider a (2D) problem in a disk as</a:t>
            </a:r>
          </a:p>
        </p:txBody>
      </p:sp>
      <p:sp>
        <p:nvSpPr>
          <p:cNvPr id="519189" name="Text Box 21"/>
          <p:cNvSpPr txBox="1">
            <a:spLocks noChangeArrowheads="1"/>
          </p:cNvSpPr>
          <p:nvPr/>
        </p:nvSpPr>
        <p:spPr bwMode="auto">
          <a:xfrm>
            <a:off x="191344" y="3030668"/>
            <a:ext cx="5257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[sol:] associate Green’s function problem</a:t>
            </a:r>
          </a:p>
        </p:txBody>
      </p:sp>
      <p:sp>
        <p:nvSpPr>
          <p:cNvPr id="519206" name="Line 38"/>
          <p:cNvSpPr>
            <a:spLocks noChangeShapeType="1"/>
          </p:cNvSpPr>
          <p:nvPr/>
        </p:nvSpPr>
        <p:spPr bwMode="auto">
          <a:xfrm>
            <a:off x="3827369" y="6458707"/>
            <a:ext cx="381000"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19207" name="Line 39"/>
          <p:cNvSpPr>
            <a:spLocks noChangeShapeType="1"/>
          </p:cNvSpPr>
          <p:nvPr/>
        </p:nvSpPr>
        <p:spPr bwMode="auto">
          <a:xfrm>
            <a:off x="10277363" y="1369689"/>
            <a:ext cx="625475"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5149" name="Object 40"/>
          <p:cNvGraphicFramePr>
            <a:graphicFrameLocks noChangeAspect="1"/>
          </p:cNvGraphicFramePr>
          <p:nvPr>
            <p:extLst>
              <p:ext uri="{D42A27DB-BD31-4B8C-83A1-F6EECF244321}">
                <p14:modId xmlns:p14="http://schemas.microsoft.com/office/powerpoint/2010/main" val="1484990813"/>
              </p:ext>
            </p:extLst>
          </p:nvPr>
        </p:nvGraphicFramePr>
        <p:xfrm>
          <a:off x="2063552" y="1267718"/>
          <a:ext cx="1733508" cy="960120"/>
        </p:xfrm>
        <a:graphic>
          <a:graphicData uri="http://schemas.openxmlformats.org/presentationml/2006/ole">
            <mc:AlternateContent xmlns:mc="http://schemas.openxmlformats.org/markup-compatibility/2006">
              <mc:Choice xmlns:v="urn:schemas-microsoft-com:vml" Requires="v">
                <p:oleObj spid="_x0000_s1152053" name="方程式" r:id="rId14" imgW="825480" imgH="457200" progId="Equation.3">
                  <p:embed/>
                </p:oleObj>
              </mc:Choice>
              <mc:Fallback>
                <p:oleObj name="方程式" r:id="rId14" imgW="825480" imgH="457200" progId="Equation.3">
                  <p:embed/>
                  <p:pic>
                    <p:nvPicPr>
                      <p:cNvPr id="0" name=""/>
                      <p:cNvPicPr>
                        <a:picLocks noChangeAspect="1" noChangeArrowheads="1"/>
                      </p:cNvPicPr>
                      <p:nvPr/>
                    </p:nvPicPr>
                    <p:blipFill>
                      <a:blip r:embed="rId15"/>
                      <a:srcRect/>
                      <a:stretch>
                        <a:fillRect/>
                      </a:stretch>
                    </p:blipFill>
                    <p:spPr bwMode="auto">
                      <a:xfrm>
                        <a:off x="2063552" y="1267718"/>
                        <a:ext cx="1733508" cy="96012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9209" name="Object 41"/>
          <p:cNvGraphicFramePr>
            <a:graphicFrameLocks noChangeAspect="1"/>
          </p:cNvGraphicFramePr>
          <p:nvPr>
            <p:extLst>
              <p:ext uri="{D42A27DB-BD31-4B8C-83A1-F6EECF244321}">
                <p14:modId xmlns:p14="http://schemas.microsoft.com/office/powerpoint/2010/main" val="661376524"/>
              </p:ext>
            </p:extLst>
          </p:nvPr>
        </p:nvGraphicFramePr>
        <p:xfrm>
          <a:off x="1187881" y="2241890"/>
          <a:ext cx="1856052" cy="545670"/>
        </p:xfrm>
        <a:graphic>
          <a:graphicData uri="http://schemas.openxmlformats.org/presentationml/2006/ole">
            <mc:AlternateContent xmlns:mc="http://schemas.openxmlformats.org/markup-compatibility/2006">
              <mc:Choice xmlns:v="urn:schemas-microsoft-com:vml" Requires="v">
                <p:oleObj spid="_x0000_s1152054" name="方程式" r:id="rId16" imgW="863280" imgH="253800" progId="Equation.3">
                  <p:embed/>
                </p:oleObj>
              </mc:Choice>
              <mc:Fallback>
                <p:oleObj name="方程式" r:id="rId16" imgW="863280" imgH="253800" progId="Equation.3">
                  <p:embed/>
                  <p:pic>
                    <p:nvPicPr>
                      <p:cNvPr id="0" name=""/>
                      <p:cNvPicPr>
                        <a:picLocks noChangeArrowheads="1"/>
                      </p:cNvPicPr>
                      <p:nvPr/>
                    </p:nvPicPr>
                    <p:blipFill>
                      <a:blip r:embed="rId17"/>
                      <a:srcRect/>
                      <a:stretch>
                        <a:fillRect/>
                      </a:stretch>
                    </p:blipFill>
                    <p:spPr bwMode="auto">
                      <a:xfrm>
                        <a:off x="1187881" y="2241890"/>
                        <a:ext cx="1856052" cy="545670"/>
                      </a:xfrm>
                      <a:prstGeom prst="rect">
                        <a:avLst/>
                      </a:prstGeom>
                      <a:solidFill>
                        <a:srgbClr val="CCECFF"/>
                      </a:solidFill>
                      <a:ln>
                        <a:noFill/>
                      </a:ln>
                      <a:extLst/>
                    </p:spPr>
                  </p:pic>
                </p:oleObj>
              </mc:Fallback>
            </mc:AlternateContent>
          </a:graphicData>
        </a:graphic>
      </p:graphicFrame>
      <p:graphicFrame>
        <p:nvGraphicFramePr>
          <p:cNvPr id="5152" name="Object 47"/>
          <p:cNvGraphicFramePr>
            <a:graphicFrameLocks noChangeAspect="1"/>
          </p:cNvGraphicFramePr>
          <p:nvPr>
            <p:extLst>
              <p:ext uri="{D42A27DB-BD31-4B8C-83A1-F6EECF244321}">
                <p14:modId xmlns:p14="http://schemas.microsoft.com/office/powerpoint/2010/main" val="751477805"/>
              </p:ext>
            </p:extLst>
          </p:nvPr>
        </p:nvGraphicFramePr>
        <p:xfrm>
          <a:off x="6150065" y="1571526"/>
          <a:ext cx="1005840" cy="502920"/>
        </p:xfrm>
        <a:graphic>
          <a:graphicData uri="http://schemas.openxmlformats.org/presentationml/2006/ole">
            <mc:AlternateContent xmlns:mc="http://schemas.openxmlformats.org/markup-compatibility/2006">
              <mc:Choice xmlns:v="urn:schemas-microsoft-com:vml" Requires="v">
                <p:oleObj spid="_x0000_s1152055" name="方程式" r:id="rId18" imgW="457200" imgH="228600" progId="Equation.3">
                  <p:embed/>
                </p:oleObj>
              </mc:Choice>
              <mc:Fallback>
                <p:oleObj name="方程式" r:id="rId18" imgW="457200" imgH="2286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r="-3149"/>
                      <a:stretch>
                        <a:fillRect/>
                      </a:stretch>
                    </p:blipFill>
                    <p:spPr bwMode="auto">
                      <a:xfrm>
                        <a:off x="6150065" y="1571526"/>
                        <a:ext cx="1005840" cy="502920"/>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53" name="Object 48"/>
          <p:cNvGraphicFramePr>
            <a:graphicFrameLocks noChangeAspect="1"/>
          </p:cNvGraphicFramePr>
          <p:nvPr>
            <p:extLst>
              <p:ext uri="{D42A27DB-BD31-4B8C-83A1-F6EECF244321}">
                <p14:modId xmlns:p14="http://schemas.microsoft.com/office/powerpoint/2010/main" val="746913630"/>
              </p:ext>
            </p:extLst>
          </p:nvPr>
        </p:nvGraphicFramePr>
        <p:xfrm>
          <a:off x="6467528" y="2074446"/>
          <a:ext cx="5257440" cy="1015920"/>
        </p:xfrm>
        <a:graphic>
          <a:graphicData uri="http://schemas.openxmlformats.org/presentationml/2006/ole">
            <mc:AlternateContent xmlns:mc="http://schemas.openxmlformats.org/markup-compatibility/2006">
              <mc:Choice xmlns:v="urn:schemas-microsoft-com:vml" Requires="v">
                <p:oleObj spid="_x0000_s1152056" name="方程式" r:id="rId20" imgW="2628720" imgH="507960" progId="Equation.3">
                  <p:embed/>
                </p:oleObj>
              </mc:Choice>
              <mc:Fallback>
                <p:oleObj name="方程式" r:id="rId20" imgW="2628720" imgH="507960" progId="Equation.3">
                  <p:embed/>
                  <p:pic>
                    <p:nvPicPr>
                      <p:cNvPr id="0" name=""/>
                      <p:cNvPicPr>
                        <a:picLocks noChangeAspect="1" noChangeArrowheads="1"/>
                      </p:cNvPicPr>
                      <p:nvPr/>
                    </p:nvPicPr>
                    <p:blipFill>
                      <a:blip r:embed="rId21"/>
                      <a:srcRect/>
                      <a:stretch>
                        <a:fillRect/>
                      </a:stretch>
                    </p:blipFill>
                    <p:spPr bwMode="auto">
                      <a:xfrm>
                        <a:off x="6467528" y="2074446"/>
                        <a:ext cx="5257440" cy="1015920"/>
                      </a:xfrm>
                      <a:prstGeom prst="rect">
                        <a:avLst/>
                      </a:prstGeom>
                      <a:solidFill>
                        <a:srgbClr val="CCECFF"/>
                      </a:solidFill>
                      <a:ln>
                        <a:noFill/>
                      </a:ln>
                      <a:extLst/>
                    </p:spPr>
                  </p:pic>
                </p:oleObj>
              </mc:Fallback>
            </mc:AlternateContent>
          </a:graphicData>
        </a:graphic>
      </p:graphicFrame>
      <p:sp>
        <p:nvSpPr>
          <p:cNvPr id="6" name="投影片編號版面配置區 5"/>
          <p:cNvSpPr>
            <a:spLocks noGrp="1"/>
          </p:cNvSpPr>
          <p:nvPr>
            <p:ph type="sldNum" sz="quarter" idx="10"/>
          </p:nvPr>
        </p:nvSpPr>
        <p:spPr/>
        <p:txBody>
          <a:bodyPr/>
          <a:lstStyle/>
          <a:p>
            <a:pPr>
              <a:defRPr/>
            </a:pPr>
            <a:fld id="{F4C3976D-8D47-445A-BD61-2F2C1E2596C6}" type="slidenum">
              <a:rPr lang="en-US" altLang="zh-TW" smtClean="0"/>
              <a:pPr>
                <a:defRPr/>
              </a:pPr>
              <a:t>40</a:t>
            </a:fld>
            <a:endParaRPr lang="en-US" altLang="zh-TW" dirty="0"/>
          </a:p>
        </p:txBody>
      </p:sp>
      <p:sp>
        <p:nvSpPr>
          <p:cNvPr id="43" name="AutoShape 12"/>
          <p:cNvSpPr>
            <a:spLocks noChangeArrowheads="1"/>
          </p:cNvSpPr>
          <p:nvPr/>
        </p:nvSpPr>
        <p:spPr bwMode="auto">
          <a:xfrm>
            <a:off x="280083" y="6230664"/>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44" name="AutoShape 12"/>
          <p:cNvSpPr>
            <a:spLocks noChangeArrowheads="1"/>
          </p:cNvSpPr>
          <p:nvPr/>
        </p:nvSpPr>
        <p:spPr bwMode="auto">
          <a:xfrm>
            <a:off x="7232046" y="1750789"/>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3" name="物件 2"/>
          <p:cNvGraphicFramePr>
            <a:graphicFrameLocks noGrp="1" noChangeAspect="1"/>
          </p:cNvGraphicFramePr>
          <p:nvPr>
            <p:extLst>
              <p:ext uri="{D42A27DB-BD31-4B8C-83A1-F6EECF244321}">
                <p14:modId xmlns:p14="http://schemas.microsoft.com/office/powerpoint/2010/main" val="3441540040"/>
              </p:ext>
            </p:extLst>
          </p:nvPr>
        </p:nvGraphicFramePr>
        <p:xfrm>
          <a:off x="8952745" y="5888988"/>
          <a:ext cx="3149784" cy="624348"/>
        </p:xfrm>
        <a:graphic>
          <a:graphicData uri="http://schemas.openxmlformats.org/presentationml/2006/ole">
            <mc:AlternateContent xmlns:mc="http://schemas.openxmlformats.org/markup-compatibility/2006">
              <mc:Choice xmlns:v="urn:schemas-microsoft-com:vml" Requires="v">
                <p:oleObj spid="_x0000_s1152057" name="方程式" r:id="rId22" imgW="1536480" imgH="304560" progId="Equation.3">
                  <p:embed/>
                </p:oleObj>
              </mc:Choice>
              <mc:Fallback>
                <p:oleObj name="方程式" r:id="rId22" imgW="1536480" imgH="304560" progId="Equation.3">
                  <p:embed/>
                  <p:pic>
                    <p:nvPicPr>
                      <p:cNvPr id="0" name=""/>
                      <p:cNvPicPr>
                        <a:picLocks noGrp="1" noChangeAspect="1" noChangeArrowheads="1"/>
                      </p:cNvPicPr>
                      <p:nvPr/>
                    </p:nvPicPr>
                    <p:blipFill>
                      <a:blip r:embed="rId23"/>
                      <a:srcRect/>
                      <a:stretch>
                        <a:fillRect/>
                      </a:stretch>
                    </p:blipFill>
                    <p:spPr bwMode="auto">
                      <a:xfrm>
                        <a:off x="8952745" y="5888988"/>
                        <a:ext cx="3149784" cy="624348"/>
                      </a:xfrm>
                      <a:prstGeom prst="rect">
                        <a:avLst/>
                      </a:prstGeom>
                      <a:solidFill>
                        <a:srgbClr val="FFCC00"/>
                      </a:solidFill>
                      <a:ln>
                        <a:noFill/>
                      </a:ln>
                      <a:extLs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cxnSp>
        <p:nvCxnSpPr>
          <p:cNvPr id="32" name="直線接點 31"/>
          <p:cNvCxnSpPr/>
          <p:nvPr/>
        </p:nvCxnSpPr>
        <p:spPr bwMode="auto">
          <a:xfrm flipH="1">
            <a:off x="6096000" y="5805264"/>
            <a:ext cx="5931187"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cxnSp>
        <p:nvCxnSpPr>
          <p:cNvPr id="7" name="直線單箭頭接點 6"/>
          <p:cNvCxnSpPr/>
          <p:nvPr/>
        </p:nvCxnSpPr>
        <p:spPr bwMode="auto">
          <a:xfrm flipV="1">
            <a:off x="8052036" y="5918972"/>
            <a:ext cx="493205" cy="485398"/>
          </a:xfrm>
          <a:prstGeom prst="straightConnector1">
            <a:avLst/>
          </a:prstGeom>
          <a:solidFill>
            <a:schemeClr val="accent1"/>
          </a:solidFill>
          <a:ln w="28575" cap="flat" cmpd="sng" algn="ctr">
            <a:solidFill>
              <a:srgbClr val="C00000"/>
            </a:solidFill>
            <a:prstDash val="solid"/>
            <a:round/>
            <a:headEnd type="none" w="med" len="med"/>
            <a:tailEnd type="arrow"/>
          </a:ln>
          <a:effectLst/>
        </p:spPr>
      </p:cxnSp>
      <p:cxnSp>
        <p:nvCxnSpPr>
          <p:cNvPr id="9" name="直線接點 8"/>
          <p:cNvCxnSpPr/>
          <p:nvPr/>
        </p:nvCxnSpPr>
        <p:spPr bwMode="auto">
          <a:xfrm>
            <a:off x="6970461" y="6366270"/>
            <a:ext cx="547530" cy="0"/>
          </a:xfrm>
          <a:prstGeom prst="line">
            <a:avLst/>
          </a:prstGeom>
          <a:solidFill>
            <a:schemeClr val="accent1"/>
          </a:solidFill>
          <a:ln w="28575" cap="flat" cmpd="sng" algn="ctr">
            <a:solidFill>
              <a:srgbClr val="0000CC"/>
            </a:solidFill>
            <a:prstDash val="solid"/>
            <a:round/>
            <a:headEnd type="none" w="med" len="med"/>
            <a:tailEnd type="none" w="med" len="med"/>
          </a:ln>
          <a:effectLst/>
        </p:spPr>
      </p:cxnSp>
      <p:cxnSp>
        <p:nvCxnSpPr>
          <p:cNvPr id="11" name="直線單箭頭接點 10"/>
          <p:cNvCxnSpPr/>
          <p:nvPr/>
        </p:nvCxnSpPr>
        <p:spPr bwMode="auto">
          <a:xfrm>
            <a:off x="10613886" y="6001951"/>
            <a:ext cx="301566" cy="428625"/>
          </a:xfrm>
          <a:prstGeom prst="straightConnector1">
            <a:avLst/>
          </a:prstGeom>
          <a:solidFill>
            <a:schemeClr val="accent1"/>
          </a:solidFill>
          <a:ln w="28575" cap="flat" cmpd="sng" algn="ctr">
            <a:solidFill>
              <a:srgbClr val="C00000"/>
            </a:solidFill>
            <a:prstDash val="solid"/>
            <a:round/>
            <a:headEnd type="none" w="med" len="med"/>
            <a:tailEnd type="arrow"/>
          </a:ln>
          <a:effectLst/>
        </p:spPr>
      </p:cxnSp>
      <p:sp>
        <p:nvSpPr>
          <p:cNvPr id="38" name="Text Box 5"/>
          <p:cNvSpPr txBox="1">
            <a:spLocks noChangeArrowheads="1"/>
          </p:cNvSpPr>
          <p:nvPr/>
        </p:nvSpPr>
        <p:spPr bwMode="auto">
          <a:xfrm>
            <a:off x="445368" y="4587331"/>
            <a:ext cx="18565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0000CC"/>
                </a:solidFill>
              </a:rPr>
              <a:t>from</a:t>
            </a:r>
            <a:r>
              <a:rPr lang="en-US" altLang="zh-TW" sz="2000" u="sng" dirty="0">
                <a:solidFill>
                  <a:srgbClr val="0000CC"/>
                </a:solidFill>
              </a:rPr>
              <a:t> </a:t>
            </a:r>
            <a:r>
              <a:rPr lang="en-US" altLang="zh-TW" sz="2000" dirty="0">
                <a:solidFill>
                  <a:srgbClr val="0000CC"/>
                </a:solidFill>
                <a:hlinkClick r:id="rId24" action="ppaction://hlinksldjump"/>
              </a:rPr>
              <a:t>p.37</a:t>
            </a:r>
            <a:r>
              <a:rPr lang="en-US" altLang="zh-TW" sz="2000" dirty="0">
                <a:solidFill>
                  <a:srgbClr val="0000CC"/>
                </a:solidFill>
              </a:rPr>
              <a:t> or by </a:t>
            </a:r>
          </a:p>
        </p:txBody>
      </p:sp>
      <p:graphicFrame>
        <p:nvGraphicFramePr>
          <p:cNvPr id="40" name="Object 48"/>
          <p:cNvGraphicFramePr>
            <a:graphicFrameLocks noChangeAspect="1"/>
          </p:cNvGraphicFramePr>
          <p:nvPr>
            <p:extLst>
              <p:ext uri="{D42A27DB-BD31-4B8C-83A1-F6EECF244321}">
                <p14:modId xmlns:p14="http://schemas.microsoft.com/office/powerpoint/2010/main" val="4239707084"/>
              </p:ext>
            </p:extLst>
          </p:nvPr>
        </p:nvGraphicFramePr>
        <p:xfrm>
          <a:off x="4444624" y="5826042"/>
          <a:ext cx="1006475" cy="457200"/>
        </p:xfrm>
        <a:graphic>
          <a:graphicData uri="http://schemas.openxmlformats.org/presentationml/2006/ole">
            <mc:AlternateContent xmlns:mc="http://schemas.openxmlformats.org/markup-compatibility/2006">
              <mc:Choice xmlns:v="urn:schemas-microsoft-com:vml" Requires="v">
                <p:oleObj spid="_x0000_s1152058" name="Equation" r:id="rId25" imgW="558720" imgH="253800" progId="Equation.DSMT4">
                  <p:embed/>
                </p:oleObj>
              </mc:Choice>
              <mc:Fallback>
                <p:oleObj name="Equation" r:id="rId25" imgW="558720" imgH="253800" progId="Equation.DSMT4">
                  <p:embed/>
                  <p:pic>
                    <p:nvPicPr>
                      <p:cNvPr id="5153" name="Object 48"/>
                      <p:cNvPicPr>
                        <a:picLocks noChangeAspect="1" noChangeArrowheads="1"/>
                      </p:cNvPicPr>
                      <p:nvPr/>
                    </p:nvPicPr>
                    <p:blipFill>
                      <a:blip r:embed="rId26"/>
                      <a:srcRect/>
                      <a:stretch>
                        <a:fillRect/>
                      </a:stretch>
                    </p:blipFill>
                    <p:spPr bwMode="auto">
                      <a:xfrm>
                        <a:off x="4444624" y="5826042"/>
                        <a:ext cx="1006475" cy="457200"/>
                      </a:xfrm>
                      <a:prstGeom prst="rect">
                        <a:avLst/>
                      </a:prstGeom>
                      <a:solidFill>
                        <a:srgbClr val="FFCCFF"/>
                      </a:solidFill>
                      <a:ln>
                        <a:noFill/>
                      </a:ln>
                      <a:extLst/>
                    </p:spPr>
                  </p:pic>
                </p:oleObj>
              </mc:Fallback>
            </mc:AlternateContent>
          </a:graphicData>
        </a:graphic>
      </p:graphicFrame>
      <p:graphicFrame>
        <p:nvGraphicFramePr>
          <p:cNvPr id="46" name="Object 8"/>
          <p:cNvGraphicFramePr>
            <a:graphicFrameLocks noChangeAspect="1"/>
          </p:cNvGraphicFramePr>
          <p:nvPr>
            <p:extLst>
              <p:ext uri="{D42A27DB-BD31-4B8C-83A1-F6EECF244321}">
                <p14:modId xmlns:p14="http://schemas.microsoft.com/office/powerpoint/2010/main" val="3418492886"/>
              </p:ext>
            </p:extLst>
          </p:nvPr>
        </p:nvGraphicFramePr>
        <p:xfrm>
          <a:off x="13787" y="5039892"/>
          <a:ext cx="6037189" cy="824904"/>
        </p:xfrm>
        <a:graphic>
          <a:graphicData uri="http://schemas.openxmlformats.org/presentationml/2006/ole">
            <mc:AlternateContent xmlns:mc="http://schemas.openxmlformats.org/markup-compatibility/2006">
              <mc:Choice xmlns:v="urn:schemas-microsoft-com:vml" Requires="v">
                <p:oleObj spid="_x0000_s1152059" name="Equation" r:id="rId27" imgW="3530520" imgH="482400" progId="Equation.DSMT4">
                  <p:embed/>
                </p:oleObj>
              </mc:Choice>
              <mc:Fallback>
                <p:oleObj name="Equation" r:id="rId27" imgW="3530520" imgH="482400" progId="Equation.DSMT4">
                  <p:embed/>
                  <p:pic>
                    <p:nvPicPr>
                      <p:cNvPr id="513032" name="Object 8"/>
                      <p:cNvPicPr>
                        <a:picLocks noChangeAspect="1" noChangeArrowheads="1"/>
                      </p:cNvPicPr>
                      <p:nvPr/>
                    </p:nvPicPr>
                    <p:blipFill>
                      <a:blip r:embed="rId28"/>
                      <a:srcRect t="-2985" b="-2985"/>
                      <a:stretch>
                        <a:fillRect/>
                      </a:stretch>
                    </p:blipFill>
                    <p:spPr bwMode="auto">
                      <a:xfrm>
                        <a:off x="13787" y="5039892"/>
                        <a:ext cx="6037189" cy="824904"/>
                      </a:xfrm>
                      <a:prstGeom prst="rect">
                        <a:avLst/>
                      </a:prstGeom>
                      <a:noFill/>
                      <a:ln>
                        <a:noFill/>
                      </a:ln>
                    </p:spPr>
                  </p:pic>
                </p:oleObj>
              </mc:Fallback>
            </mc:AlternateContent>
          </a:graphicData>
        </a:graphic>
      </p:graphicFrame>
      <p:cxnSp>
        <p:nvCxnSpPr>
          <p:cNvPr id="5" name="直線單箭頭接點 4"/>
          <p:cNvCxnSpPr/>
          <p:nvPr/>
        </p:nvCxnSpPr>
        <p:spPr bwMode="auto">
          <a:xfrm>
            <a:off x="1962061" y="5255794"/>
            <a:ext cx="496283" cy="504179"/>
          </a:xfrm>
          <a:prstGeom prst="straightConnector1">
            <a:avLst/>
          </a:prstGeom>
          <a:solidFill>
            <a:schemeClr val="accent1"/>
          </a:solidFill>
          <a:ln w="28575" cap="flat" cmpd="sng" algn="ctr">
            <a:solidFill>
              <a:srgbClr val="C00000"/>
            </a:solidFill>
            <a:prstDash val="sysDot"/>
            <a:round/>
            <a:headEnd type="none" w="med" len="med"/>
            <a:tailEnd type="triangle"/>
          </a:ln>
          <a:effectLst/>
        </p:spPr>
      </p:cxnSp>
      <p:cxnSp>
        <p:nvCxnSpPr>
          <p:cNvPr id="45" name="直線單箭頭接點 44"/>
          <p:cNvCxnSpPr/>
          <p:nvPr/>
        </p:nvCxnSpPr>
        <p:spPr bwMode="auto">
          <a:xfrm>
            <a:off x="3431704" y="5229200"/>
            <a:ext cx="288032" cy="429095"/>
          </a:xfrm>
          <a:prstGeom prst="straightConnector1">
            <a:avLst/>
          </a:prstGeom>
          <a:solidFill>
            <a:schemeClr val="accent1"/>
          </a:solidFill>
          <a:ln w="28575" cap="flat" cmpd="sng" algn="ctr">
            <a:solidFill>
              <a:srgbClr val="C00000"/>
            </a:solidFill>
            <a:prstDash val="sysDot"/>
            <a:round/>
            <a:headEnd type="none" w="med" len="med"/>
            <a:tailEnd type="triangle"/>
          </a:ln>
          <a:effectLst/>
        </p:spPr>
      </p:cxnSp>
      <p:graphicFrame>
        <p:nvGraphicFramePr>
          <p:cNvPr id="47" name="物件 46"/>
          <p:cNvGraphicFramePr>
            <a:graphicFrameLocks noGrp="1" noChangeAspect="1"/>
          </p:cNvGraphicFramePr>
          <p:nvPr>
            <p:extLst>
              <p:ext uri="{D42A27DB-BD31-4B8C-83A1-F6EECF244321}">
                <p14:modId xmlns:p14="http://schemas.microsoft.com/office/powerpoint/2010/main" val="1577609707"/>
              </p:ext>
            </p:extLst>
          </p:nvPr>
        </p:nvGraphicFramePr>
        <p:xfrm>
          <a:off x="2151900" y="4587331"/>
          <a:ext cx="1749852" cy="395928"/>
        </p:xfrm>
        <a:graphic>
          <a:graphicData uri="http://schemas.openxmlformats.org/presentationml/2006/ole">
            <mc:AlternateContent xmlns:mc="http://schemas.openxmlformats.org/markup-compatibility/2006">
              <mc:Choice xmlns:v="urn:schemas-microsoft-com:vml" Requires="v">
                <p:oleObj spid="_x0000_s1152060" name="方程式" r:id="rId29" imgW="1346040" imgH="304560" progId="Equation.3">
                  <p:embed/>
                </p:oleObj>
              </mc:Choice>
              <mc:Fallback>
                <p:oleObj name="方程式" r:id="rId29" imgW="1346040" imgH="304560" progId="Equation.3">
                  <p:embed/>
                  <p:pic>
                    <p:nvPicPr>
                      <p:cNvPr id="49" name="物件 48"/>
                      <p:cNvPicPr>
                        <a:picLocks noGrp="1" noChangeAspect="1" noChangeArrowheads="1"/>
                      </p:cNvPicPr>
                      <p:nvPr/>
                    </p:nvPicPr>
                    <p:blipFill>
                      <a:blip r:embed="rId30"/>
                      <a:srcRect/>
                      <a:stretch>
                        <a:fillRect/>
                      </a:stretch>
                    </p:blipFill>
                    <p:spPr bwMode="auto">
                      <a:xfrm>
                        <a:off x="2151900" y="4587331"/>
                        <a:ext cx="1749852" cy="395928"/>
                      </a:xfrm>
                      <a:prstGeom prst="rect">
                        <a:avLst/>
                      </a:prstGeom>
                      <a:noFill/>
                      <a:ln>
                        <a:noFill/>
                      </a:ln>
                    </p:spPr>
                  </p:pic>
                </p:oleObj>
              </mc:Fallback>
            </mc:AlternateContent>
          </a:graphicData>
        </a:graphic>
      </p:graphicFrame>
      <p:sp>
        <p:nvSpPr>
          <p:cNvPr id="48" name="矩形 47"/>
          <p:cNvSpPr/>
          <p:nvPr/>
        </p:nvSpPr>
        <p:spPr>
          <a:xfrm>
            <a:off x="3827018" y="1334982"/>
            <a:ext cx="684803" cy="364587"/>
          </a:xfrm>
          <a:prstGeom prst="rect">
            <a:avLst/>
          </a:prstGeom>
        </p:spPr>
        <p:txBody>
          <a:bodyPr wrap="none">
            <a:spAutoFit/>
          </a:bodyPr>
          <a:lstStyle/>
          <a:p>
            <a:pPr eaLnBrk="1" hangingPunct="1">
              <a:lnSpc>
                <a:spcPct val="105000"/>
              </a:lnSpc>
              <a:spcBef>
                <a:spcPct val="10000"/>
              </a:spcBef>
            </a:pPr>
            <a:r>
              <a:rPr lang="en-US" altLang="zh-TW" sz="1800" dirty="0">
                <a:solidFill>
                  <a:srgbClr val="0000CC"/>
                </a:solidFill>
                <a:latin typeface="+mj-lt"/>
              </a:rPr>
              <a:t>---(1)</a:t>
            </a:r>
          </a:p>
        </p:txBody>
      </p:sp>
      <p:sp>
        <p:nvSpPr>
          <p:cNvPr id="49" name="矩形 48"/>
          <p:cNvSpPr/>
          <p:nvPr/>
        </p:nvSpPr>
        <p:spPr>
          <a:xfrm>
            <a:off x="5375921" y="3589936"/>
            <a:ext cx="684803" cy="364587"/>
          </a:xfrm>
          <a:prstGeom prst="rect">
            <a:avLst/>
          </a:prstGeom>
        </p:spPr>
        <p:txBody>
          <a:bodyPr wrap="none">
            <a:spAutoFit/>
          </a:bodyPr>
          <a:lstStyle/>
          <a:p>
            <a:pPr eaLnBrk="1" hangingPunct="1">
              <a:lnSpc>
                <a:spcPct val="105000"/>
              </a:lnSpc>
              <a:spcBef>
                <a:spcPct val="10000"/>
              </a:spcBef>
            </a:pPr>
            <a:r>
              <a:rPr lang="en-US" altLang="zh-TW" sz="1800" dirty="0">
                <a:solidFill>
                  <a:srgbClr val="0000CC"/>
                </a:solidFill>
                <a:latin typeface="+mj-lt"/>
              </a:rPr>
              <a:t>---(2)</a:t>
            </a:r>
          </a:p>
        </p:txBody>
      </p:sp>
      <p:cxnSp>
        <p:nvCxnSpPr>
          <p:cNvPr id="50" name="直線接點 49">
            <a:extLst>
              <a:ext uri="{FF2B5EF4-FFF2-40B4-BE49-F238E27FC236}">
                <a16:creationId xmlns:a16="http://schemas.microsoft.com/office/drawing/2014/main" id="{6F19D99C-3D00-40B0-AC9E-B6C884A4DAD8}"/>
              </a:ext>
            </a:extLst>
          </p:cNvPr>
          <p:cNvCxnSpPr/>
          <p:nvPr/>
        </p:nvCxnSpPr>
        <p:spPr bwMode="auto">
          <a:xfrm>
            <a:off x="6098663" y="692696"/>
            <a:ext cx="0" cy="5940000"/>
          </a:xfrm>
          <a:prstGeom prst="line">
            <a:avLst/>
          </a:prstGeom>
          <a:ln w="12700">
            <a:solidFill>
              <a:srgbClr val="0000CC"/>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graphicFrame>
        <p:nvGraphicFramePr>
          <p:cNvPr id="51" name="Object 48">
            <a:extLst>
              <a:ext uri="{FF2B5EF4-FFF2-40B4-BE49-F238E27FC236}">
                <a16:creationId xmlns:a16="http://schemas.microsoft.com/office/drawing/2014/main" id="{8FDE8978-BAA8-438F-84AC-D010FD40F200}"/>
              </a:ext>
            </a:extLst>
          </p:cNvPr>
          <p:cNvGraphicFramePr>
            <a:graphicFrameLocks noChangeAspect="1"/>
          </p:cNvGraphicFramePr>
          <p:nvPr>
            <p:extLst>
              <p:ext uri="{D42A27DB-BD31-4B8C-83A1-F6EECF244321}">
                <p14:modId xmlns:p14="http://schemas.microsoft.com/office/powerpoint/2010/main" val="3232010250"/>
              </p:ext>
            </p:extLst>
          </p:nvPr>
        </p:nvGraphicFramePr>
        <p:xfrm>
          <a:off x="4607438" y="6282006"/>
          <a:ext cx="1485900" cy="457200"/>
        </p:xfrm>
        <a:graphic>
          <a:graphicData uri="http://schemas.openxmlformats.org/presentationml/2006/ole">
            <mc:AlternateContent xmlns:mc="http://schemas.openxmlformats.org/markup-compatibility/2006">
              <mc:Choice xmlns:v="urn:schemas-microsoft-com:vml" Requires="v">
                <p:oleObj spid="_x0000_s1152061" name="Equation" r:id="rId31" imgW="825480" imgH="253800" progId="Equation.DSMT4">
                  <p:embed/>
                </p:oleObj>
              </mc:Choice>
              <mc:Fallback>
                <p:oleObj name="Equation" r:id="rId31" imgW="825480" imgH="253800" progId="Equation.DSMT4">
                  <p:embed/>
                  <p:pic>
                    <p:nvPicPr>
                      <p:cNvPr id="40" name="Object 48"/>
                      <p:cNvPicPr>
                        <a:picLocks noChangeAspect="1" noChangeArrowheads="1"/>
                      </p:cNvPicPr>
                      <p:nvPr/>
                    </p:nvPicPr>
                    <p:blipFill>
                      <a:blip r:embed="rId32"/>
                      <a:srcRect/>
                      <a:stretch>
                        <a:fillRect/>
                      </a:stretch>
                    </p:blipFill>
                    <p:spPr bwMode="auto">
                      <a:xfrm>
                        <a:off x="4607438" y="6282006"/>
                        <a:ext cx="1485900" cy="457200"/>
                      </a:xfrm>
                      <a:prstGeom prst="rect">
                        <a:avLst/>
                      </a:prstGeom>
                      <a:solidFill>
                        <a:srgbClr val="FFCCFF"/>
                      </a:solidFill>
                      <a:ln>
                        <a:noFill/>
                      </a:ln>
                      <a:extLst/>
                    </p:spPr>
                  </p:pic>
                </p:oleObj>
              </mc:Fallback>
            </mc:AlternateContent>
          </a:graphicData>
        </a:graphic>
      </p:graphicFrame>
      <p:sp>
        <p:nvSpPr>
          <p:cNvPr id="52" name="矩形 51">
            <a:extLst>
              <a:ext uri="{FF2B5EF4-FFF2-40B4-BE49-F238E27FC236}">
                <a16:creationId xmlns:a16="http://schemas.microsoft.com/office/drawing/2014/main" id="{0461A407-73D1-475C-B719-FDA713C23F65}"/>
              </a:ext>
            </a:extLst>
          </p:cNvPr>
          <p:cNvSpPr/>
          <p:nvPr/>
        </p:nvSpPr>
        <p:spPr bwMode="auto">
          <a:xfrm>
            <a:off x="10897381" y="3707791"/>
            <a:ext cx="864000" cy="432000"/>
          </a:xfrm>
          <a:prstGeom prst="rect">
            <a:avLst/>
          </a:prstGeom>
          <a:solidFill>
            <a:srgbClr val="CCEC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53" name="Object 4">
            <a:extLst>
              <a:ext uri="{FF2B5EF4-FFF2-40B4-BE49-F238E27FC236}">
                <a16:creationId xmlns:a16="http://schemas.microsoft.com/office/drawing/2014/main" id="{236920D7-F1FB-4322-A78C-6E79C54A1E76}"/>
              </a:ext>
            </a:extLst>
          </p:cNvPr>
          <p:cNvGraphicFramePr>
            <a:graphicFrameLocks noChangeAspect="1"/>
          </p:cNvGraphicFramePr>
          <p:nvPr>
            <p:extLst>
              <p:ext uri="{D42A27DB-BD31-4B8C-83A1-F6EECF244321}">
                <p14:modId xmlns:p14="http://schemas.microsoft.com/office/powerpoint/2010/main" val="3268441997"/>
              </p:ext>
            </p:extLst>
          </p:nvPr>
        </p:nvGraphicFramePr>
        <p:xfrm>
          <a:off x="6144522" y="3626991"/>
          <a:ext cx="3402330" cy="1061720"/>
        </p:xfrm>
        <a:graphic>
          <a:graphicData uri="http://schemas.openxmlformats.org/presentationml/2006/ole">
            <mc:AlternateContent xmlns:mc="http://schemas.openxmlformats.org/markup-compatibility/2006">
              <mc:Choice xmlns:v="urn:schemas-microsoft-com:vml" Requires="v">
                <p:oleObj spid="_x0000_s1152062" name="方程式" r:id="rId33" imgW="1790700" imgH="558800" progId="Equation.3">
                  <p:embed/>
                </p:oleObj>
              </mc:Choice>
              <mc:Fallback>
                <p:oleObj name="方程式" r:id="rId33" imgW="1790700" imgH="558800" progId="Equation.3">
                  <p:embed/>
                  <p:pic>
                    <p:nvPicPr>
                      <p:cNvPr id="521220" name="Object 4"/>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144522" y="3626991"/>
                        <a:ext cx="3402330" cy="106172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54" name="Text Box 13">
            <a:extLst>
              <a:ext uri="{FF2B5EF4-FFF2-40B4-BE49-F238E27FC236}">
                <a16:creationId xmlns:a16="http://schemas.microsoft.com/office/drawing/2014/main" id="{C99DBDC3-4FAC-46B1-8B43-3AC3568AF46A}"/>
              </a:ext>
            </a:extLst>
          </p:cNvPr>
          <p:cNvSpPr txBox="1">
            <a:spLocks noChangeArrowheads="1"/>
          </p:cNvSpPr>
          <p:nvPr/>
        </p:nvSpPr>
        <p:spPr bwMode="auto">
          <a:xfrm>
            <a:off x="6586607" y="3156913"/>
            <a:ext cx="528907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200" dirty="0"/>
              <a:t>From p.33 (i.e. Green’s function  for a circle)</a:t>
            </a:r>
          </a:p>
        </p:txBody>
      </p:sp>
      <p:graphicFrame>
        <p:nvGraphicFramePr>
          <p:cNvPr id="55" name="Object 3">
            <a:extLst>
              <a:ext uri="{FF2B5EF4-FFF2-40B4-BE49-F238E27FC236}">
                <a16:creationId xmlns:a16="http://schemas.microsoft.com/office/drawing/2014/main" id="{D50B6F80-5D21-4B97-AE48-F53F5CE94C71}"/>
              </a:ext>
            </a:extLst>
          </p:cNvPr>
          <p:cNvGraphicFramePr>
            <a:graphicFrameLocks noChangeAspect="1"/>
          </p:cNvGraphicFramePr>
          <p:nvPr>
            <p:extLst>
              <p:ext uri="{D42A27DB-BD31-4B8C-83A1-F6EECF244321}">
                <p14:modId xmlns:p14="http://schemas.microsoft.com/office/powerpoint/2010/main" val="3789772288"/>
              </p:ext>
            </p:extLst>
          </p:nvPr>
        </p:nvGraphicFramePr>
        <p:xfrm>
          <a:off x="9552384" y="3573016"/>
          <a:ext cx="2437130" cy="1206500"/>
        </p:xfrm>
        <a:graphic>
          <a:graphicData uri="http://schemas.openxmlformats.org/presentationml/2006/ole">
            <mc:AlternateContent xmlns:mc="http://schemas.openxmlformats.org/markup-compatibility/2006">
              <mc:Choice xmlns:v="urn:schemas-microsoft-com:vml" Requires="v">
                <p:oleObj spid="_x0000_s1152063" name="方程式" r:id="rId35" imgW="1282700" imgH="635000" progId="Equation.3">
                  <p:embed/>
                </p:oleObj>
              </mc:Choice>
              <mc:Fallback>
                <p:oleObj name="方程式" r:id="rId35" imgW="1282700" imgH="635000" progId="Equation.3">
                  <p:embed/>
                  <p:pic>
                    <p:nvPicPr>
                      <p:cNvPr id="521219" name="Object 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9552384" y="3573016"/>
                        <a:ext cx="2437130" cy="12065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57" name="動作按鈕: 上一項 9">
            <a:hlinkClick r:id="rId37" action="ppaction://hlinksldjump" highlightClick="1"/>
            <a:extLst>
              <a:ext uri="{FF2B5EF4-FFF2-40B4-BE49-F238E27FC236}">
                <a16:creationId xmlns:a16="http://schemas.microsoft.com/office/drawing/2014/main" id="{1E706C87-7162-4088-8476-1849546E1353}"/>
              </a:ext>
            </a:extLst>
          </p:cNvPr>
          <p:cNvSpPr>
            <a:spLocks noChangeAspect="1"/>
          </p:cNvSpPr>
          <p:nvPr/>
        </p:nvSpPr>
        <p:spPr bwMode="auto">
          <a:xfrm>
            <a:off x="6226566" y="3228920"/>
            <a:ext cx="180000" cy="180000"/>
          </a:xfrm>
          <a:prstGeom prst="actionButtonBackPrevious">
            <a:avLst/>
          </a:prstGeom>
          <a:solidFill>
            <a:srgbClr val="CC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58" name="Object 8">
            <a:extLst>
              <a:ext uri="{FF2B5EF4-FFF2-40B4-BE49-F238E27FC236}">
                <a16:creationId xmlns:a16="http://schemas.microsoft.com/office/drawing/2014/main" id="{3CEBC4CD-46DD-41A5-8578-6D5EFA5D7B45}"/>
              </a:ext>
            </a:extLst>
          </p:cNvPr>
          <p:cNvGraphicFramePr>
            <a:graphicFrameLocks noChangeAspect="1"/>
          </p:cNvGraphicFramePr>
          <p:nvPr>
            <p:extLst>
              <p:ext uri="{D42A27DB-BD31-4B8C-83A1-F6EECF244321}">
                <p14:modId xmlns:p14="http://schemas.microsoft.com/office/powerpoint/2010/main" val="1851893303"/>
              </p:ext>
            </p:extLst>
          </p:nvPr>
        </p:nvGraphicFramePr>
        <p:xfrm>
          <a:off x="7129133" y="4744308"/>
          <a:ext cx="4077970" cy="916940"/>
        </p:xfrm>
        <a:graphic>
          <a:graphicData uri="http://schemas.openxmlformats.org/presentationml/2006/ole">
            <mc:AlternateContent xmlns:mc="http://schemas.openxmlformats.org/markup-compatibility/2006">
              <mc:Choice xmlns:v="urn:schemas-microsoft-com:vml" Requires="v">
                <p:oleObj spid="_x0000_s1152064" name="方程式" r:id="rId38" imgW="2146300" imgH="482600" progId="Equation.3">
                  <p:embed/>
                </p:oleObj>
              </mc:Choice>
              <mc:Fallback>
                <p:oleObj name="方程式" r:id="rId38" imgW="2146300" imgH="482600" progId="Equation.3">
                  <p:embed/>
                  <p:pic>
                    <p:nvPicPr>
                      <p:cNvPr id="521224" name="Object 8"/>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129133" y="4744308"/>
                        <a:ext cx="4077970" cy="91694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 name="Text Box 13">
            <a:extLst>
              <a:ext uri="{FF2B5EF4-FFF2-40B4-BE49-F238E27FC236}">
                <a16:creationId xmlns:a16="http://schemas.microsoft.com/office/drawing/2014/main" id="{C0CF0AB6-D450-4D76-B80A-810000514BDC}"/>
              </a:ext>
            </a:extLst>
          </p:cNvPr>
          <p:cNvSpPr txBox="1">
            <a:spLocks noChangeArrowheads="1"/>
          </p:cNvSpPr>
          <p:nvPr/>
        </p:nvSpPr>
        <p:spPr bwMode="auto">
          <a:xfrm>
            <a:off x="11207103" y="4846878"/>
            <a:ext cx="9236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0000CC"/>
                </a:solidFill>
              </a:rPr>
              <a:t>(cosine</a:t>
            </a:r>
            <a:br>
              <a:rPr lang="en-US" altLang="zh-TW" sz="2000" dirty="0">
                <a:solidFill>
                  <a:srgbClr val="0000CC"/>
                </a:solidFill>
              </a:rPr>
            </a:br>
            <a:r>
              <a:rPr lang="en-US" altLang="zh-TW" sz="2000" dirty="0">
                <a:solidFill>
                  <a:srgbClr val="0000CC"/>
                </a:solidFill>
              </a:rPr>
              <a:t>   law)</a:t>
            </a:r>
          </a:p>
        </p:txBody>
      </p:sp>
      <p:sp>
        <p:nvSpPr>
          <p:cNvPr id="60" name="Oval 3">
            <a:extLst>
              <a:ext uri="{FF2B5EF4-FFF2-40B4-BE49-F238E27FC236}">
                <a16:creationId xmlns:a16="http://schemas.microsoft.com/office/drawing/2014/main" id="{86FE2142-A769-4D93-8CFA-90D4C6D8EF49}"/>
              </a:ext>
            </a:extLst>
          </p:cNvPr>
          <p:cNvSpPr>
            <a:spLocks noChangeAspect="1" noChangeArrowheads="1"/>
          </p:cNvSpPr>
          <p:nvPr/>
        </p:nvSpPr>
        <p:spPr bwMode="auto">
          <a:xfrm>
            <a:off x="4286222" y="1450310"/>
            <a:ext cx="1656000" cy="1654644"/>
          </a:xfrm>
          <a:prstGeom prst="ellipse">
            <a:avLst/>
          </a:prstGeom>
          <a:solidFill>
            <a:srgbClr val="FFFF00"/>
          </a:solidFill>
          <a:ln w="9525">
            <a:solidFill>
              <a:schemeClr val="tx1"/>
            </a:solidFill>
            <a:round/>
            <a:headEnd/>
            <a:tailEnd/>
          </a:ln>
        </p:spPr>
        <p:txBody>
          <a:bodyPr wrap="none" anchor="ctr"/>
          <a:lstStyle/>
          <a:p>
            <a:pPr eaLnBrk="0" hangingPunct="0"/>
            <a:endParaRPr lang="zh-TW" altLang="en-US"/>
          </a:p>
        </p:txBody>
      </p:sp>
      <p:grpSp>
        <p:nvGrpSpPr>
          <p:cNvPr id="61" name="群組 60">
            <a:extLst>
              <a:ext uri="{FF2B5EF4-FFF2-40B4-BE49-F238E27FC236}">
                <a16:creationId xmlns:a16="http://schemas.microsoft.com/office/drawing/2014/main" id="{47920C13-44B2-4798-9148-E14598CA91FD}"/>
              </a:ext>
            </a:extLst>
          </p:cNvPr>
          <p:cNvGrpSpPr/>
          <p:nvPr/>
        </p:nvGrpSpPr>
        <p:grpSpPr>
          <a:xfrm>
            <a:off x="4965077" y="2271612"/>
            <a:ext cx="332376" cy="293328"/>
            <a:chOff x="6302359" y="2299624"/>
            <a:chExt cx="332376" cy="293328"/>
          </a:xfrm>
        </p:grpSpPr>
        <p:graphicFrame>
          <p:nvGraphicFramePr>
            <p:cNvPr id="62" name="Object 25">
              <a:extLst>
                <a:ext uri="{FF2B5EF4-FFF2-40B4-BE49-F238E27FC236}">
                  <a16:creationId xmlns:a16="http://schemas.microsoft.com/office/drawing/2014/main" id="{93E08D27-06DE-4E85-8420-4D20975C73B5}"/>
                </a:ext>
              </a:extLst>
            </p:cNvPr>
            <p:cNvGraphicFramePr>
              <a:graphicFrameLocks noChangeAspect="1"/>
            </p:cNvGraphicFramePr>
            <p:nvPr>
              <p:extLst>
                <p:ext uri="{D42A27DB-BD31-4B8C-83A1-F6EECF244321}">
                  <p14:modId xmlns:p14="http://schemas.microsoft.com/office/powerpoint/2010/main" val="1069226401"/>
                </p:ext>
              </p:extLst>
            </p:nvPr>
          </p:nvGraphicFramePr>
          <p:xfrm>
            <a:off x="6302359" y="2299624"/>
            <a:ext cx="266112" cy="293328"/>
          </p:xfrm>
          <a:graphic>
            <a:graphicData uri="http://schemas.openxmlformats.org/presentationml/2006/ole">
              <mc:AlternateContent xmlns:mc="http://schemas.openxmlformats.org/markup-compatibility/2006">
                <mc:Choice xmlns:v="urn:schemas-microsoft-com:vml" Requires="v">
                  <p:oleObj spid="_x0000_s1152065" name="Equation" r:id="rId40" imgW="126720" imgH="139680" progId="Equation.3">
                    <p:embed/>
                  </p:oleObj>
                </mc:Choice>
                <mc:Fallback>
                  <p:oleObj name="Equation" r:id="rId40" imgW="126720" imgH="139680" progId="Equation.3">
                    <p:embed/>
                    <p:pic>
                      <p:nvPicPr>
                        <p:cNvPr id="41" name="Object 25"/>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302359" y="2299624"/>
                          <a:ext cx="266112" cy="293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 name="AutoShape 26">
              <a:extLst>
                <a:ext uri="{FF2B5EF4-FFF2-40B4-BE49-F238E27FC236}">
                  <a16:creationId xmlns:a16="http://schemas.microsoft.com/office/drawing/2014/main" id="{557431CE-B042-4214-90B2-59052798B823}"/>
                </a:ext>
              </a:extLst>
            </p:cNvPr>
            <p:cNvSpPr>
              <a:spLocks noChangeAspect="1" noChangeArrowheads="1"/>
            </p:cNvSpPr>
            <p:nvPr/>
          </p:nvSpPr>
          <p:spPr bwMode="auto">
            <a:xfrm>
              <a:off x="6526785" y="2401085"/>
              <a:ext cx="107950" cy="107950"/>
            </a:xfrm>
            <a:prstGeom prst="octagon">
              <a:avLst>
                <a:gd name="adj" fmla="val 29287"/>
              </a:avLst>
            </a:prstGeom>
            <a:solidFill>
              <a:schemeClr val="tx1"/>
            </a:solidFill>
            <a:ln w="9525">
              <a:solidFill>
                <a:schemeClr val="tx1"/>
              </a:solidFill>
              <a:miter lim="800000"/>
              <a:headEnd/>
              <a:tailEnd/>
            </a:ln>
          </p:spPr>
          <p:txBody>
            <a:bodyPr wrap="none" anchor="ctr"/>
            <a:lstStyle/>
            <a:p>
              <a:pPr eaLnBrk="0" hangingPunct="0"/>
              <a:endParaRPr lang="zh-TW" altLang="en-US"/>
            </a:p>
          </p:txBody>
        </p:sp>
      </p:grpSp>
      <p:graphicFrame>
        <p:nvGraphicFramePr>
          <p:cNvPr id="64" name="Object 28">
            <a:extLst>
              <a:ext uri="{FF2B5EF4-FFF2-40B4-BE49-F238E27FC236}">
                <a16:creationId xmlns:a16="http://schemas.microsoft.com/office/drawing/2014/main" id="{ABA48472-3A95-45C5-903B-46399B4EAC03}"/>
              </a:ext>
            </a:extLst>
          </p:cNvPr>
          <p:cNvGraphicFramePr>
            <a:graphicFrameLocks noChangeAspect="1"/>
          </p:cNvGraphicFramePr>
          <p:nvPr>
            <p:extLst>
              <p:ext uri="{D42A27DB-BD31-4B8C-83A1-F6EECF244321}">
                <p14:modId xmlns:p14="http://schemas.microsoft.com/office/powerpoint/2010/main" val="2417555129"/>
              </p:ext>
            </p:extLst>
          </p:nvPr>
        </p:nvGraphicFramePr>
        <p:xfrm>
          <a:off x="4796296" y="2748993"/>
          <a:ext cx="253440" cy="279360"/>
        </p:xfrm>
        <a:graphic>
          <a:graphicData uri="http://schemas.openxmlformats.org/presentationml/2006/ole">
            <mc:AlternateContent xmlns:mc="http://schemas.openxmlformats.org/markup-compatibility/2006">
              <mc:Choice xmlns:v="urn:schemas-microsoft-com:vml" Requires="v">
                <p:oleObj spid="_x0000_s1152066" name="Equation" r:id="rId42" imgW="126720" imgH="139680" progId="Equation.3">
                  <p:embed/>
                </p:oleObj>
              </mc:Choice>
              <mc:Fallback>
                <p:oleObj name="Equation" r:id="rId42" imgW="126720" imgH="139680" progId="Equation.3">
                  <p:embed/>
                  <p:pic>
                    <p:nvPicPr>
                      <p:cNvPr id="43" name="Object 28"/>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796296" y="2748993"/>
                        <a:ext cx="253440" cy="279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 name="Arc 50">
            <a:extLst>
              <a:ext uri="{FF2B5EF4-FFF2-40B4-BE49-F238E27FC236}">
                <a16:creationId xmlns:a16="http://schemas.microsoft.com/office/drawing/2014/main" id="{34C85E48-DE8B-48B2-85C5-BB5341C381DF}"/>
              </a:ext>
            </a:extLst>
          </p:cNvPr>
          <p:cNvSpPr>
            <a:spLocks/>
          </p:cNvSpPr>
          <p:nvPr/>
        </p:nvSpPr>
        <p:spPr bwMode="auto">
          <a:xfrm>
            <a:off x="5263215" y="2207176"/>
            <a:ext cx="147167" cy="1444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6" name="Line 53">
            <a:extLst>
              <a:ext uri="{FF2B5EF4-FFF2-40B4-BE49-F238E27FC236}">
                <a16:creationId xmlns:a16="http://schemas.microsoft.com/office/drawing/2014/main" id="{741BE4EC-4747-427B-BB8D-2CCB322ACB58}"/>
              </a:ext>
            </a:extLst>
          </p:cNvPr>
          <p:cNvSpPr>
            <a:spLocks noChangeShapeType="1"/>
          </p:cNvSpPr>
          <p:nvPr/>
        </p:nvSpPr>
        <p:spPr bwMode="auto">
          <a:xfrm flipV="1">
            <a:off x="5247776" y="1717601"/>
            <a:ext cx="95644" cy="709786"/>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aphicFrame>
        <p:nvGraphicFramePr>
          <p:cNvPr id="67" name="Object 4">
            <a:extLst>
              <a:ext uri="{FF2B5EF4-FFF2-40B4-BE49-F238E27FC236}">
                <a16:creationId xmlns:a16="http://schemas.microsoft.com/office/drawing/2014/main" id="{A80BE8A3-C2C6-49EF-BF1F-D9FD7352965A}"/>
              </a:ext>
            </a:extLst>
          </p:cNvPr>
          <p:cNvGraphicFramePr>
            <a:graphicFrameLocks noChangeAspect="1"/>
          </p:cNvGraphicFramePr>
          <p:nvPr>
            <p:extLst>
              <p:ext uri="{D42A27DB-BD31-4B8C-83A1-F6EECF244321}">
                <p14:modId xmlns:p14="http://schemas.microsoft.com/office/powerpoint/2010/main" val="2266336005"/>
              </p:ext>
            </p:extLst>
          </p:nvPr>
        </p:nvGraphicFramePr>
        <p:xfrm>
          <a:off x="5668902" y="2044932"/>
          <a:ext cx="381582" cy="491490"/>
        </p:xfrm>
        <a:graphic>
          <a:graphicData uri="http://schemas.openxmlformats.org/presentationml/2006/ole">
            <mc:AlternateContent xmlns:mc="http://schemas.openxmlformats.org/markup-compatibility/2006">
              <mc:Choice xmlns:v="urn:schemas-microsoft-com:vml" Requires="v">
                <p:oleObj spid="_x0000_s1152067" name="Equation" r:id="rId44" imgW="177480" imgH="228600" progId="Equation.3">
                  <p:embed/>
                </p:oleObj>
              </mc:Choice>
              <mc:Fallback>
                <p:oleObj name="Equation" r:id="rId44" imgW="177480" imgH="228600" progId="Equation.3">
                  <p:embed/>
                  <p:pic>
                    <p:nvPicPr>
                      <p:cNvPr id="47" name="Object 4"/>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668902" y="2044932"/>
                        <a:ext cx="381582" cy="491490"/>
                      </a:xfrm>
                      <a:prstGeom prst="rect">
                        <a:avLst/>
                      </a:prstGeom>
                      <a:noFill/>
                    </p:spPr>
                  </p:pic>
                </p:oleObj>
              </mc:Fallback>
            </mc:AlternateContent>
          </a:graphicData>
        </a:graphic>
      </p:graphicFrame>
      <p:sp>
        <p:nvSpPr>
          <p:cNvPr id="68" name="AutoShape 5">
            <a:extLst>
              <a:ext uri="{FF2B5EF4-FFF2-40B4-BE49-F238E27FC236}">
                <a16:creationId xmlns:a16="http://schemas.microsoft.com/office/drawing/2014/main" id="{8A19BF49-4A06-4D50-A45A-D1E8F2AB7DBB}"/>
              </a:ext>
            </a:extLst>
          </p:cNvPr>
          <p:cNvSpPr>
            <a:spLocks noChangeAspect="1" noChangeArrowheads="1"/>
          </p:cNvSpPr>
          <p:nvPr/>
        </p:nvSpPr>
        <p:spPr bwMode="auto">
          <a:xfrm>
            <a:off x="5610197" y="2172618"/>
            <a:ext cx="107950" cy="107950"/>
          </a:xfrm>
          <a:prstGeom prst="octagon">
            <a:avLst>
              <a:gd name="adj" fmla="val 29287"/>
            </a:avLst>
          </a:prstGeom>
          <a:solidFill>
            <a:schemeClr val="tx1"/>
          </a:solidFill>
          <a:ln w="9525">
            <a:solidFill>
              <a:schemeClr val="tx1"/>
            </a:solidFill>
            <a:miter lim="800000"/>
            <a:headEnd/>
            <a:tailEnd/>
          </a:ln>
        </p:spPr>
        <p:txBody>
          <a:bodyPr wrap="none" anchor="ctr"/>
          <a:lstStyle/>
          <a:p>
            <a:pPr eaLnBrk="0" hangingPunct="0"/>
            <a:endParaRPr lang="zh-TW" altLang="en-US"/>
          </a:p>
        </p:txBody>
      </p:sp>
      <p:graphicFrame>
        <p:nvGraphicFramePr>
          <p:cNvPr id="69" name="Object 13">
            <a:extLst>
              <a:ext uri="{FF2B5EF4-FFF2-40B4-BE49-F238E27FC236}">
                <a16:creationId xmlns:a16="http://schemas.microsoft.com/office/drawing/2014/main" id="{C2CCA569-4C07-49E6-B0F8-99CB5C0DB86B}"/>
              </a:ext>
            </a:extLst>
          </p:cNvPr>
          <p:cNvGraphicFramePr>
            <a:graphicFrameLocks noChangeAspect="1"/>
          </p:cNvGraphicFramePr>
          <p:nvPr>
            <p:extLst>
              <p:ext uri="{D42A27DB-BD31-4B8C-83A1-F6EECF244321}">
                <p14:modId xmlns:p14="http://schemas.microsoft.com/office/powerpoint/2010/main" val="1299332395"/>
              </p:ext>
            </p:extLst>
          </p:nvPr>
        </p:nvGraphicFramePr>
        <p:xfrm>
          <a:off x="5060879" y="1476984"/>
          <a:ext cx="272448" cy="272448"/>
        </p:xfrm>
        <a:graphic>
          <a:graphicData uri="http://schemas.openxmlformats.org/presentationml/2006/ole">
            <mc:AlternateContent xmlns:mc="http://schemas.openxmlformats.org/markup-compatibility/2006">
              <mc:Choice xmlns:v="urn:schemas-microsoft-com:vml" Requires="v">
                <p:oleObj spid="_x0000_s1152068" name="方程式" r:id="rId46" imgW="126720" imgH="126720" progId="Equation.3">
                  <p:embed/>
                </p:oleObj>
              </mc:Choice>
              <mc:Fallback>
                <p:oleObj name="方程式" r:id="rId46" imgW="126720" imgH="126720" progId="Equation.3">
                  <p:embed/>
                  <p:pic>
                    <p:nvPicPr>
                      <p:cNvPr id="49" name="Object 13"/>
                      <p:cNvPicPr>
                        <a:picLocks noChangeAspect="1" noChangeArrowheads="1"/>
                      </p:cNvPicPr>
                      <p:nvPr/>
                    </p:nvPicPr>
                    <p:blipFill>
                      <a:blip r:embed="rId47"/>
                      <a:srcRect/>
                      <a:stretch>
                        <a:fillRect/>
                      </a:stretch>
                    </p:blipFill>
                    <p:spPr bwMode="auto">
                      <a:xfrm>
                        <a:off x="5060879" y="1476984"/>
                        <a:ext cx="272448" cy="2724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 name="AutoShape 23">
            <a:extLst>
              <a:ext uri="{FF2B5EF4-FFF2-40B4-BE49-F238E27FC236}">
                <a16:creationId xmlns:a16="http://schemas.microsoft.com/office/drawing/2014/main" id="{EDE8503B-89D0-4774-851A-CCD01E179DBD}"/>
              </a:ext>
            </a:extLst>
          </p:cNvPr>
          <p:cNvSpPr>
            <a:spLocks noChangeAspect="1" noChangeArrowheads="1"/>
          </p:cNvSpPr>
          <p:nvPr/>
        </p:nvSpPr>
        <p:spPr bwMode="auto">
          <a:xfrm>
            <a:off x="5305196" y="1663626"/>
            <a:ext cx="107950" cy="107950"/>
          </a:xfrm>
          <a:prstGeom prst="octagon">
            <a:avLst>
              <a:gd name="adj" fmla="val 29287"/>
            </a:avLst>
          </a:prstGeom>
          <a:solidFill>
            <a:schemeClr val="tx1"/>
          </a:solidFill>
          <a:ln w="9525">
            <a:solidFill>
              <a:schemeClr val="tx1"/>
            </a:solidFill>
            <a:miter lim="800000"/>
            <a:headEnd/>
            <a:tailEnd/>
          </a:ln>
        </p:spPr>
        <p:txBody>
          <a:bodyPr wrap="none" anchor="ctr"/>
          <a:lstStyle/>
          <a:p>
            <a:pPr eaLnBrk="0" hangingPunct="0"/>
            <a:endParaRPr lang="zh-TW" altLang="en-US"/>
          </a:p>
        </p:txBody>
      </p:sp>
      <p:cxnSp>
        <p:nvCxnSpPr>
          <p:cNvPr id="71" name="直線接點 70">
            <a:extLst>
              <a:ext uri="{FF2B5EF4-FFF2-40B4-BE49-F238E27FC236}">
                <a16:creationId xmlns:a16="http://schemas.microsoft.com/office/drawing/2014/main" id="{EF4C764D-6DB4-4888-8D42-4A27CECFBCAD}"/>
              </a:ext>
            </a:extLst>
          </p:cNvPr>
          <p:cNvCxnSpPr>
            <a:stCxn id="66" idx="0"/>
            <a:endCxn id="68" idx="4"/>
          </p:cNvCxnSpPr>
          <p:nvPr/>
        </p:nvCxnSpPr>
        <p:spPr bwMode="auto">
          <a:xfrm flipV="1">
            <a:off x="5247777" y="2248953"/>
            <a:ext cx="362421" cy="178434"/>
          </a:xfrm>
          <a:prstGeom prst="line">
            <a:avLst/>
          </a:prstGeom>
          <a:solidFill>
            <a:schemeClr val="accent1"/>
          </a:solidFill>
          <a:ln w="38100" cap="flat" cmpd="sng" algn="ctr">
            <a:solidFill>
              <a:srgbClr val="0000CC"/>
            </a:solidFill>
            <a:prstDash val="solid"/>
            <a:round/>
            <a:headEnd type="none" w="med" len="med"/>
            <a:tailEnd type="none" w="med" len="med"/>
          </a:ln>
          <a:effectLst/>
        </p:spPr>
      </p:cxnSp>
      <p:graphicFrame>
        <p:nvGraphicFramePr>
          <p:cNvPr id="72" name="物件 71">
            <a:extLst>
              <a:ext uri="{FF2B5EF4-FFF2-40B4-BE49-F238E27FC236}">
                <a16:creationId xmlns:a16="http://schemas.microsoft.com/office/drawing/2014/main" id="{A1AC3583-92E6-472F-A6EF-8416B03C8E09}"/>
              </a:ext>
            </a:extLst>
          </p:cNvPr>
          <p:cNvGraphicFramePr>
            <a:graphicFrameLocks noChangeAspect="1"/>
          </p:cNvGraphicFramePr>
          <p:nvPr>
            <p:extLst>
              <p:ext uri="{D42A27DB-BD31-4B8C-83A1-F6EECF244321}">
                <p14:modId xmlns:p14="http://schemas.microsoft.com/office/powerpoint/2010/main" val="2736310282"/>
              </p:ext>
            </p:extLst>
          </p:nvPr>
        </p:nvGraphicFramePr>
        <p:xfrm>
          <a:off x="5327810" y="1913828"/>
          <a:ext cx="253440" cy="406080"/>
        </p:xfrm>
        <a:graphic>
          <a:graphicData uri="http://schemas.openxmlformats.org/presentationml/2006/ole">
            <mc:AlternateContent xmlns:mc="http://schemas.openxmlformats.org/markup-compatibility/2006">
              <mc:Choice xmlns:v="urn:schemas-microsoft-com:vml" Requires="v">
                <p:oleObj spid="_x0000_s1152069" name="方程式" r:id="rId48" imgW="126720" imgH="203040" progId="Equation.3">
                  <p:embed/>
                </p:oleObj>
              </mc:Choice>
              <mc:Fallback>
                <p:oleObj name="方程式" r:id="rId48" imgW="126720" imgH="203040" progId="Equation.3">
                  <p:embed/>
                  <p:pic>
                    <p:nvPicPr>
                      <p:cNvPr id="16" name="物件 15"/>
                      <p:cNvPicPr>
                        <a:picLocks noChangeAspect="1" noChangeArrowheads="1"/>
                      </p:cNvPicPr>
                      <p:nvPr/>
                    </p:nvPicPr>
                    <p:blipFill>
                      <a:blip r:embed="rId49"/>
                      <a:srcRect/>
                      <a:stretch>
                        <a:fillRect/>
                      </a:stretch>
                    </p:blipFill>
                    <p:spPr bwMode="auto">
                      <a:xfrm>
                        <a:off x="5327810" y="1913828"/>
                        <a:ext cx="253440" cy="40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 name="物件 72">
            <a:extLst>
              <a:ext uri="{FF2B5EF4-FFF2-40B4-BE49-F238E27FC236}">
                <a16:creationId xmlns:a16="http://schemas.microsoft.com/office/drawing/2014/main" id="{CC5E207A-88BB-475D-81EE-5ED70EEE5A24}"/>
              </a:ext>
            </a:extLst>
          </p:cNvPr>
          <p:cNvGraphicFramePr>
            <a:graphicFrameLocks noChangeAspect="1"/>
          </p:cNvGraphicFramePr>
          <p:nvPr>
            <p:extLst>
              <p:ext uri="{D42A27DB-BD31-4B8C-83A1-F6EECF244321}">
                <p14:modId xmlns:p14="http://schemas.microsoft.com/office/powerpoint/2010/main" val="1524815619"/>
              </p:ext>
            </p:extLst>
          </p:nvPr>
        </p:nvGraphicFramePr>
        <p:xfrm>
          <a:off x="5386853" y="2229396"/>
          <a:ext cx="279360" cy="457200"/>
        </p:xfrm>
        <a:graphic>
          <a:graphicData uri="http://schemas.openxmlformats.org/presentationml/2006/ole">
            <mc:AlternateContent xmlns:mc="http://schemas.openxmlformats.org/markup-compatibility/2006">
              <mc:Choice xmlns:v="urn:schemas-microsoft-com:vml" Requires="v">
                <p:oleObj spid="_x0000_s1152070" name="方程式" r:id="rId50" imgW="139680" imgH="228600" progId="Equation.3">
                  <p:embed/>
                </p:oleObj>
              </mc:Choice>
              <mc:Fallback>
                <p:oleObj name="方程式" r:id="rId50" imgW="139680" imgH="228600" progId="Equation.3">
                  <p:embed/>
                  <p:pic>
                    <p:nvPicPr>
                      <p:cNvPr id="17" name="物件 16"/>
                      <p:cNvPicPr>
                        <a:picLocks noChangeAspect="1" noChangeArrowheads="1"/>
                      </p:cNvPicPr>
                      <p:nvPr/>
                    </p:nvPicPr>
                    <p:blipFill>
                      <a:blip r:embed="rId51"/>
                      <a:srcRect/>
                      <a:stretch>
                        <a:fillRect/>
                      </a:stretch>
                    </p:blipFill>
                    <p:spPr bwMode="auto">
                      <a:xfrm>
                        <a:off x="5386853" y="2229396"/>
                        <a:ext cx="27936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4" name="直線單箭頭接點 73">
            <a:extLst>
              <a:ext uri="{FF2B5EF4-FFF2-40B4-BE49-F238E27FC236}">
                <a16:creationId xmlns:a16="http://schemas.microsoft.com/office/drawing/2014/main" id="{BC85C9D5-37B1-4B6B-BA90-440D4AB56D43}"/>
              </a:ext>
            </a:extLst>
          </p:cNvPr>
          <p:cNvCxnSpPr>
            <a:cxnSpLocks/>
          </p:cNvCxnSpPr>
          <p:nvPr/>
        </p:nvCxnSpPr>
        <p:spPr bwMode="auto">
          <a:xfrm flipH="1">
            <a:off x="4992826" y="2455714"/>
            <a:ext cx="244903" cy="654867"/>
          </a:xfrm>
          <a:prstGeom prst="straightConnector1">
            <a:avLst/>
          </a:prstGeom>
          <a:solidFill>
            <a:schemeClr val="accent1"/>
          </a:solidFill>
          <a:ln w="19050" cap="flat" cmpd="sng" algn="ctr">
            <a:solidFill>
              <a:schemeClr val="tx1"/>
            </a:solidFill>
            <a:prstDash val="solid"/>
            <a:round/>
            <a:headEnd type="none" w="med" len="med"/>
            <a:tailEnd type="triangle" w="med" len="lg"/>
          </a:ln>
          <a:effectLst/>
        </p:spPr>
      </p:cxnSp>
      <p:cxnSp>
        <p:nvCxnSpPr>
          <p:cNvPr id="75" name="直線接點 74">
            <a:extLst>
              <a:ext uri="{FF2B5EF4-FFF2-40B4-BE49-F238E27FC236}">
                <a16:creationId xmlns:a16="http://schemas.microsoft.com/office/drawing/2014/main" id="{5AF3B8EA-A4F6-4C50-8B3B-0651D7B6A406}"/>
              </a:ext>
            </a:extLst>
          </p:cNvPr>
          <p:cNvCxnSpPr/>
          <p:nvPr/>
        </p:nvCxnSpPr>
        <p:spPr bwMode="auto">
          <a:xfrm>
            <a:off x="5370017" y="1703867"/>
            <a:ext cx="322253" cy="500366"/>
          </a:xfrm>
          <a:prstGeom prst="line">
            <a:avLst/>
          </a:prstGeom>
          <a:solidFill>
            <a:schemeClr val="accent1"/>
          </a:solidFill>
          <a:ln w="28575" cap="flat" cmpd="sng" algn="ctr">
            <a:solidFill>
              <a:srgbClr val="0000CC"/>
            </a:solidFill>
            <a:prstDash val="sysDot"/>
            <a:round/>
            <a:headEnd type="none" w="med" len="med"/>
            <a:tailEnd type="none" w="med" len="med"/>
          </a:ln>
          <a:effectLst/>
        </p:spPr>
      </p:cxnSp>
      <p:graphicFrame>
        <p:nvGraphicFramePr>
          <p:cNvPr id="76" name="物件 75">
            <a:extLst>
              <a:ext uri="{FF2B5EF4-FFF2-40B4-BE49-F238E27FC236}">
                <a16:creationId xmlns:a16="http://schemas.microsoft.com/office/drawing/2014/main" id="{05B5C6BD-6360-4996-8341-FF8EA946508F}"/>
              </a:ext>
            </a:extLst>
          </p:cNvPr>
          <p:cNvGraphicFramePr>
            <a:graphicFrameLocks noChangeAspect="1"/>
          </p:cNvGraphicFramePr>
          <p:nvPr>
            <p:extLst>
              <p:ext uri="{D42A27DB-BD31-4B8C-83A1-F6EECF244321}">
                <p14:modId xmlns:p14="http://schemas.microsoft.com/office/powerpoint/2010/main" val="466925895"/>
              </p:ext>
            </p:extLst>
          </p:nvPr>
        </p:nvGraphicFramePr>
        <p:xfrm>
          <a:off x="5053106" y="1953940"/>
          <a:ext cx="228240" cy="253440"/>
        </p:xfrm>
        <a:graphic>
          <a:graphicData uri="http://schemas.openxmlformats.org/presentationml/2006/ole">
            <mc:AlternateContent xmlns:mc="http://schemas.openxmlformats.org/markup-compatibility/2006">
              <mc:Choice xmlns:v="urn:schemas-microsoft-com:vml" Requires="v">
                <p:oleObj spid="_x0000_s1152071" name="方程式" r:id="rId52" imgW="114120" imgH="126720" progId="Equation.3">
                  <p:embed/>
                </p:oleObj>
              </mc:Choice>
              <mc:Fallback>
                <p:oleObj name="方程式" r:id="rId52" imgW="114120" imgH="126720" progId="Equation.3">
                  <p:embed/>
                  <p:pic>
                    <p:nvPicPr>
                      <p:cNvPr id="25" name="物件 24"/>
                      <p:cNvPicPr>
                        <a:picLocks noChangeAspect="1" noChangeArrowheads="1"/>
                      </p:cNvPicPr>
                      <p:nvPr/>
                    </p:nvPicPr>
                    <p:blipFill>
                      <a:blip r:embed="rId53"/>
                      <a:srcRect/>
                      <a:stretch>
                        <a:fillRect/>
                      </a:stretch>
                    </p:blipFill>
                    <p:spPr bwMode="auto">
                      <a:xfrm>
                        <a:off x="5053106" y="1953940"/>
                        <a:ext cx="228240" cy="2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26567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35"/>
                                        </p:tgtEl>
                                        <p:attrNameLst>
                                          <p:attrName>style.visibility</p:attrName>
                                        </p:attrNameLst>
                                      </p:cBhvr>
                                      <p:to>
                                        <p:strVal val="visible"/>
                                      </p:to>
                                    </p:set>
                                    <p:animEffect transition="in" filter="wipe(left)">
                                      <p:cBhvr>
                                        <p:cTn id="7" dur="500"/>
                                        <p:tgtEl>
                                          <p:spTgt spid="513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128"/>
                                        </p:tgtEl>
                                        <p:attrNameLst>
                                          <p:attrName>style.visibility</p:attrName>
                                        </p:attrNameLst>
                                      </p:cBhvr>
                                      <p:to>
                                        <p:strVal val="visible"/>
                                      </p:to>
                                    </p:set>
                                    <p:animEffect transition="in" filter="wipe(left)">
                                      <p:cBhvr>
                                        <p:cTn id="11" dur="500"/>
                                        <p:tgtEl>
                                          <p:spTgt spid="512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149"/>
                                        </p:tgtEl>
                                        <p:attrNameLst>
                                          <p:attrName>style.visibility</p:attrName>
                                        </p:attrNameLst>
                                      </p:cBhvr>
                                      <p:to>
                                        <p:strVal val="visible"/>
                                      </p:to>
                                    </p:set>
                                    <p:animEffect transition="in" filter="wipe(left)">
                                      <p:cBhvr>
                                        <p:cTn id="15" dur="500"/>
                                        <p:tgtEl>
                                          <p:spTgt spid="514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left)">
                                      <p:cBhvr>
                                        <p:cTn id="19" dur="5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wipe(left)">
                                      <p:cBhvr>
                                        <p:cTn id="24" dur="500"/>
                                        <p:tgtEl>
                                          <p:spTgt spid="60"/>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left)">
                                      <p:cBhvr>
                                        <p:cTn id="28" dur="500"/>
                                        <p:tgtEl>
                                          <p:spTgt spid="61"/>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up)">
                                      <p:cBhvr>
                                        <p:cTn id="32" dur="500"/>
                                        <p:tgtEl>
                                          <p:spTgt spid="74"/>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wipe(left)">
                                      <p:cBhvr>
                                        <p:cTn id="36" dur="500"/>
                                        <p:tgtEl>
                                          <p:spTgt spid="6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19209"/>
                                        </p:tgtEl>
                                        <p:attrNameLst>
                                          <p:attrName>style.visibility</p:attrName>
                                        </p:attrNameLst>
                                      </p:cBhvr>
                                      <p:to>
                                        <p:strVal val="visible"/>
                                      </p:to>
                                    </p:set>
                                    <p:animEffect transition="in" filter="wipe(left)">
                                      <p:cBhvr>
                                        <p:cTn id="41" dur="500"/>
                                        <p:tgtEl>
                                          <p:spTgt spid="51920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19189"/>
                                        </p:tgtEl>
                                        <p:attrNameLst>
                                          <p:attrName>style.visibility</p:attrName>
                                        </p:attrNameLst>
                                      </p:cBhvr>
                                      <p:to>
                                        <p:strVal val="visible"/>
                                      </p:to>
                                    </p:set>
                                    <p:animEffect transition="in" filter="wipe(left)">
                                      <p:cBhvr>
                                        <p:cTn id="46" dur="500"/>
                                        <p:tgtEl>
                                          <p:spTgt spid="519189"/>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519177"/>
                                        </p:tgtEl>
                                        <p:attrNameLst>
                                          <p:attrName>style.visibility</p:attrName>
                                        </p:attrNameLst>
                                      </p:cBhvr>
                                      <p:to>
                                        <p:strVal val="visible"/>
                                      </p:to>
                                    </p:set>
                                    <p:animEffect transition="in" filter="wipe(left)">
                                      <p:cBhvr>
                                        <p:cTn id="50" dur="500"/>
                                        <p:tgtEl>
                                          <p:spTgt spid="519177"/>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left)">
                                      <p:cBhvr>
                                        <p:cTn id="54" dur="500"/>
                                        <p:tgtEl>
                                          <p:spTgt spid="4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519173"/>
                                        </p:tgtEl>
                                        <p:attrNameLst>
                                          <p:attrName>style.visibility</p:attrName>
                                        </p:attrNameLst>
                                      </p:cBhvr>
                                      <p:to>
                                        <p:strVal val="visible"/>
                                      </p:to>
                                    </p:set>
                                    <p:animEffect transition="in" filter="wipe(left)">
                                      <p:cBhvr>
                                        <p:cTn id="59" dur="500"/>
                                        <p:tgtEl>
                                          <p:spTgt spid="519173"/>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519172"/>
                                        </p:tgtEl>
                                        <p:attrNameLst>
                                          <p:attrName>style.visibility</p:attrName>
                                        </p:attrNameLst>
                                      </p:cBhvr>
                                      <p:to>
                                        <p:strVal val="visible"/>
                                      </p:to>
                                    </p:set>
                                    <p:animEffect transition="in" filter="wipe(left)">
                                      <p:cBhvr>
                                        <p:cTn id="63" dur="500"/>
                                        <p:tgtEl>
                                          <p:spTgt spid="51917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519171"/>
                                        </p:tgtEl>
                                        <p:attrNameLst>
                                          <p:attrName>style.visibility</p:attrName>
                                        </p:attrNameLst>
                                      </p:cBhvr>
                                      <p:to>
                                        <p:strVal val="visible"/>
                                      </p:to>
                                    </p:set>
                                    <p:animEffect transition="in" filter="wipe(left)">
                                      <p:cBhvr>
                                        <p:cTn id="68" dur="500"/>
                                        <p:tgtEl>
                                          <p:spTgt spid="519171"/>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519170"/>
                                        </p:tgtEl>
                                        <p:attrNameLst>
                                          <p:attrName>style.visibility</p:attrName>
                                        </p:attrNameLst>
                                      </p:cBhvr>
                                      <p:to>
                                        <p:strVal val="visible"/>
                                      </p:to>
                                    </p:set>
                                    <p:animEffect transition="in" filter="wipe(left)">
                                      <p:cBhvr>
                                        <p:cTn id="72" dur="500"/>
                                        <p:tgtEl>
                                          <p:spTgt spid="51917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left)">
                                      <p:cBhvr>
                                        <p:cTn id="77" dur="500"/>
                                        <p:tgtEl>
                                          <p:spTgt spid="38"/>
                                        </p:tgtEl>
                                      </p:cBhvr>
                                    </p:animEffect>
                                  </p:childTnLst>
                                </p:cTn>
                              </p:par>
                            </p:childTnLst>
                          </p:cTn>
                        </p:par>
                        <p:par>
                          <p:cTn id="78" fill="hold">
                            <p:stCondLst>
                              <p:cond delay="500"/>
                            </p:stCondLst>
                            <p:childTnLst>
                              <p:par>
                                <p:cTn id="79" presetID="22" presetClass="entr" presetSubtype="8" fill="hold"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wipe(left)">
                                      <p:cBhvr>
                                        <p:cTn id="81" dur="500"/>
                                        <p:tgtEl>
                                          <p:spTgt spid="47"/>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500"/>
                            </p:stCondLst>
                            <p:childTnLst>
                              <p:par>
                                <p:cTn id="88" presetID="22" presetClass="entr" presetSubtype="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wipe(left)">
                                      <p:cBhvr>
                                        <p:cTn id="90" dur="500"/>
                                        <p:tgtEl>
                                          <p:spTgt spid="32"/>
                                        </p:tgtEl>
                                      </p:cBhvr>
                                    </p:animEffect>
                                  </p:childTnLst>
                                </p:cTn>
                              </p:par>
                            </p:childTnLst>
                          </p:cTn>
                        </p:par>
                        <p:par>
                          <p:cTn id="91" fill="hold">
                            <p:stCondLst>
                              <p:cond delay="1000"/>
                            </p:stCondLst>
                            <p:childTnLst>
                              <p:par>
                                <p:cTn id="92" presetID="22" presetClass="entr" presetSubtype="8" fill="hold" nodeType="afterEffect">
                                  <p:stCondLst>
                                    <p:cond delay="0"/>
                                  </p:stCondLst>
                                  <p:childTnLst>
                                    <p:set>
                                      <p:cBhvr>
                                        <p:cTn id="93" dur="1" fill="hold">
                                          <p:stCondLst>
                                            <p:cond delay="0"/>
                                          </p:stCondLst>
                                        </p:cTn>
                                        <p:tgtEl>
                                          <p:spTgt spid="519178"/>
                                        </p:tgtEl>
                                        <p:attrNameLst>
                                          <p:attrName>style.visibility</p:attrName>
                                        </p:attrNameLst>
                                      </p:cBhvr>
                                      <p:to>
                                        <p:strVal val="visible"/>
                                      </p:to>
                                    </p:set>
                                    <p:animEffect transition="in" filter="wipe(left)">
                                      <p:cBhvr>
                                        <p:cTn id="94" dur="500"/>
                                        <p:tgtEl>
                                          <p:spTgt spid="51917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3"/>
                                        </p:tgtEl>
                                        <p:attrNameLst>
                                          <p:attrName>style.visibility</p:attrName>
                                        </p:attrNameLst>
                                      </p:cBhvr>
                                      <p:to>
                                        <p:strVal val="visible"/>
                                      </p:to>
                                    </p:set>
                                    <p:animEffect transition="in" filter="wipe(left)">
                                      <p:cBhvr>
                                        <p:cTn id="99" dur="500"/>
                                        <p:tgtEl>
                                          <p:spTgt spid="3"/>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wipe(left)">
                                      <p:cBhvr>
                                        <p:cTn id="104" dur="500"/>
                                        <p:tgtEl>
                                          <p:spTgt spid="7"/>
                                        </p:tgtEl>
                                      </p:cBhvr>
                                    </p:animEffect>
                                  </p:childTnLst>
                                </p:cTn>
                              </p:par>
                            </p:childTnLst>
                          </p:cTn>
                        </p:par>
                        <p:par>
                          <p:cTn id="105" fill="hold">
                            <p:stCondLst>
                              <p:cond delay="500"/>
                            </p:stCondLst>
                            <p:childTnLst>
                              <p:par>
                                <p:cTn id="106" presetID="22" presetClass="entr" presetSubtype="8" fill="hold" nodeType="afterEffect">
                                  <p:stCondLst>
                                    <p:cond delay="0"/>
                                  </p:stCondLst>
                                  <p:childTnLst>
                                    <p:set>
                                      <p:cBhvr>
                                        <p:cTn id="107" dur="1" fill="hold">
                                          <p:stCondLst>
                                            <p:cond delay="0"/>
                                          </p:stCondLst>
                                        </p:cTn>
                                        <p:tgtEl>
                                          <p:spTgt spid="9"/>
                                        </p:tgtEl>
                                        <p:attrNameLst>
                                          <p:attrName>style.visibility</p:attrName>
                                        </p:attrNameLst>
                                      </p:cBhvr>
                                      <p:to>
                                        <p:strVal val="visible"/>
                                      </p:to>
                                    </p:set>
                                    <p:animEffect transition="in" filter="wipe(left)">
                                      <p:cBhvr>
                                        <p:cTn id="108" dur="500"/>
                                        <p:tgtEl>
                                          <p:spTgt spid="9"/>
                                        </p:tgtEl>
                                      </p:cBhvr>
                                    </p:animEffect>
                                  </p:childTnLst>
                                </p:cTn>
                              </p:par>
                            </p:childTnLst>
                          </p:cTn>
                        </p:par>
                        <p:par>
                          <p:cTn id="109" fill="hold">
                            <p:stCondLst>
                              <p:cond delay="1000"/>
                            </p:stCondLst>
                            <p:childTnLst>
                              <p:par>
                                <p:cTn id="110" presetID="22" presetClass="entr" presetSubtype="8" fill="hold" nodeType="afterEffect">
                                  <p:stCondLst>
                                    <p:cond delay="0"/>
                                  </p:stCondLst>
                                  <p:childTnLst>
                                    <p:set>
                                      <p:cBhvr>
                                        <p:cTn id="111" dur="1" fill="hold">
                                          <p:stCondLst>
                                            <p:cond delay="0"/>
                                          </p:stCondLst>
                                        </p:cTn>
                                        <p:tgtEl>
                                          <p:spTgt spid="11"/>
                                        </p:tgtEl>
                                        <p:attrNameLst>
                                          <p:attrName>style.visibility</p:attrName>
                                        </p:attrNameLst>
                                      </p:cBhvr>
                                      <p:to>
                                        <p:strVal val="visible"/>
                                      </p:to>
                                    </p:set>
                                    <p:animEffect transition="in" filter="wipe(left)">
                                      <p:cBhvr>
                                        <p:cTn id="112" dur="500"/>
                                        <p:tgtEl>
                                          <p:spTgt spid="11"/>
                                        </p:tgtEl>
                                      </p:cBhvr>
                                    </p:animEffect>
                                  </p:childTnLst>
                                </p:cTn>
                              </p:par>
                            </p:childTnLst>
                          </p:cTn>
                        </p:par>
                        <p:par>
                          <p:cTn id="113" fill="hold">
                            <p:stCondLst>
                              <p:cond delay="1500"/>
                            </p:stCondLst>
                            <p:childTnLst>
                              <p:par>
                                <p:cTn id="114" presetID="22" presetClass="entr" presetSubtype="8" fill="hold" nodeType="after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wipe(left)">
                                      <p:cBhvr>
                                        <p:cTn id="116" dur="500"/>
                                        <p:tgtEl>
                                          <p:spTgt spid="46"/>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nodeType="clickEffect">
                                  <p:stCondLst>
                                    <p:cond delay="0"/>
                                  </p:stCondLst>
                                  <p:childTnLst>
                                    <p:set>
                                      <p:cBhvr>
                                        <p:cTn id="120" dur="1" fill="hold">
                                          <p:stCondLst>
                                            <p:cond delay="0"/>
                                          </p:stCondLst>
                                        </p:cTn>
                                        <p:tgtEl>
                                          <p:spTgt spid="5"/>
                                        </p:tgtEl>
                                        <p:attrNameLst>
                                          <p:attrName>style.visibility</p:attrName>
                                        </p:attrNameLst>
                                      </p:cBhvr>
                                      <p:to>
                                        <p:strVal val="visible"/>
                                      </p:to>
                                    </p:set>
                                    <p:animEffect transition="in" filter="wipe(left)">
                                      <p:cBhvr>
                                        <p:cTn id="121" dur="500"/>
                                        <p:tgtEl>
                                          <p:spTgt spid="5"/>
                                        </p:tgtEl>
                                      </p:cBhvr>
                                    </p:animEffect>
                                  </p:childTnLst>
                                </p:cTn>
                              </p:par>
                            </p:childTnLst>
                          </p:cTn>
                        </p:par>
                        <p:par>
                          <p:cTn id="122" fill="hold">
                            <p:stCondLst>
                              <p:cond delay="500"/>
                            </p:stCondLst>
                            <p:childTnLst>
                              <p:par>
                                <p:cTn id="123" presetID="22" presetClass="entr" presetSubtype="8" fill="hold"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wipe(left)">
                                      <p:cBhvr>
                                        <p:cTn id="125" dur="500"/>
                                        <p:tgtEl>
                                          <p:spTgt spid="45"/>
                                        </p:tgtEl>
                                      </p:cBhvr>
                                    </p:animEffect>
                                  </p:childTnLst>
                                </p:cTn>
                              </p:par>
                            </p:childTnLst>
                          </p:cTn>
                        </p:par>
                        <p:par>
                          <p:cTn id="126" fill="hold">
                            <p:stCondLst>
                              <p:cond delay="1000"/>
                            </p:stCondLst>
                            <p:childTnLst>
                              <p:par>
                                <p:cTn id="127" presetID="22" presetClass="entr" presetSubtype="8" fill="hold" nodeType="afterEffect">
                                  <p:stCondLst>
                                    <p:cond delay="0"/>
                                  </p:stCondLst>
                                  <p:childTnLst>
                                    <p:set>
                                      <p:cBhvr>
                                        <p:cTn id="128" dur="1" fill="hold">
                                          <p:stCondLst>
                                            <p:cond delay="0"/>
                                          </p:stCondLst>
                                        </p:cTn>
                                        <p:tgtEl>
                                          <p:spTgt spid="40"/>
                                        </p:tgtEl>
                                        <p:attrNameLst>
                                          <p:attrName>style.visibility</p:attrName>
                                        </p:attrNameLst>
                                      </p:cBhvr>
                                      <p:to>
                                        <p:strVal val="visible"/>
                                      </p:to>
                                    </p:set>
                                    <p:animEffect transition="in" filter="wipe(left)">
                                      <p:cBhvr>
                                        <p:cTn id="129" dur="500"/>
                                        <p:tgtEl>
                                          <p:spTgt spid="40"/>
                                        </p:tgtEl>
                                      </p:cBhvr>
                                    </p:animEffect>
                                  </p:childTnLst>
                                </p:cTn>
                              </p:par>
                            </p:childTnLst>
                          </p:cTn>
                        </p:par>
                        <p:par>
                          <p:cTn id="130" fill="hold">
                            <p:stCondLst>
                              <p:cond delay="1500"/>
                            </p:stCondLst>
                            <p:childTnLst>
                              <p:par>
                                <p:cTn id="131" presetID="22" presetClass="entr" presetSubtype="8" fill="hold" nodeType="afterEffect">
                                  <p:stCondLst>
                                    <p:cond delay="0"/>
                                  </p:stCondLst>
                                  <p:childTnLst>
                                    <p:set>
                                      <p:cBhvr>
                                        <p:cTn id="132" dur="1" fill="hold">
                                          <p:stCondLst>
                                            <p:cond delay="0"/>
                                          </p:stCondLst>
                                        </p:cTn>
                                        <p:tgtEl>
                                          <p:spTgt spid="51"/>
                                        </p:tgtEl>
                                        <p:attrNameLst>
                                          <p:attrName>style.visibility</p:attrName>
                                        </p:attrNameLst>
                                      </p:cBhvr>
                                      <p:to>
                                        <p:strVal val="visible"/>
                                      </p:to>
                                    </p:set>
                                    <p:animEffect transition="in" filter="wipe(left)">
                                      <p:cBhvr>
                                        <p:cTn id="133" dur="500"/>
                                        <p:tgtEl>
                                          <p:spTgt spid="5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left)">
                                      <p:cBhvr>
                                        <p:cTn id="138" dur="500"/>
                                        <p:tgtEl>
                                          <p:spTgt spid="43"/>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nodeType="clickEffect">
                                  <p:stCondLst>
                                    <p:cond delay="0"/>
                                  </p:stCondLst>
                                  <p:childTnLst>
                                    <p:set>
                                      <p:cBhvr>
                                        <p:cTn id="142" dur="1" fill="hold">
                                          <p:stCondLst>
                                            <p:cond delay="0"/>
                                          </p:stCondLst>
                                        </p:cTn>
                                        <p:tgtEl>
                                          <p:spTgt spid="519174"/>
                                        </p:tgtEl>
                                        <p:attrNameLst>
                                          <p:attrName>style.visibility</p:attrName>
                                        </p:attrNameLst>
                                      </p:cBhvr>
                                      <p:to>
                                        <p:strVal val="visible"/>
                                      </p:to>
                                    </p:set>
                                    <p:animEffect transition="in" filter="wipe(left)">
                                      <p:cBhvr>
                                        <p:cTn id="143" dur="500"/>
                                        <p:tgtEl>
                                          <p:spTgt spid="519174"/>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nodeType="clickEffect">
                                  <p:stCondLst>
                                    <p:cond delay="0"/>
                                  </p:stCondLst>
                                  <p:childTnLst>
                                    <p:set>
                                      <p:cBhvr>
                                        <p:cTn id="147" dur="1" fill="hold">
                                          <p:stCondLst>
                                            <p:cond delay="0"/>
                                          </p:stCondLst>
                                        </p:cTn>
                                        <p:tgtEl>
                                          <p:spTgt spid="519210"/>
                                        </p:tgtEl>
                                        <p:attrNameLst>
                                          <p:attrName>style.visibility</p:attrName>
                                        </p:attrNameLst>
                                      </p:cBhvr>
                                      <p:to>
                                        <p:strVal val="visible"/>
                                      </p:to>
                                    </p:set>
                                    <p:animEffect transition="in" filter="wipe(left)">
                                      <p:cBhvr>
                                        <p:cTn id="148" dur="500"/>
                                        <p:tgtEl>
                                          <p:spTgt spid="519210"/>
                                        </p:tgtEl>
                                      </p:cBhvr>
                                    </p:animEffect>
                                  </p:childTnLst>
                                </p:cTn>
                              </p:par>
                            </p:childTnLst>
                          </p:cTn>
                        </p:par>
                        <p:par>
                          <p:cTn id="149" fill="hold">
                            <p:stCondLst>
                              <p:cond delay="500"/>
                            </p:stCondLst>
                            <p:childTnLst>
                              <p:par>
                                <p:cTn id="150" presetID="22" presetClass="entr" presetSubtype="8" fill="hold" grpId="0" nodeType="afterEffect">
                                  <p:stCondLst>
                                    <p:cond delay="0"/>
                                  </p:stCondLst>
                                  <p:childTnLst>
                                    <p:set>
                                      <p:cBhvr>
                                        <p:cTn id="151" dur="1" fill="hold">
                                          <p:stCondLst>
                                            <p:cond delay="0"/>
                                          </p:stCondLst>
                                        </p:cTn>
                                        <p:tgtEl>
                                          <p:spTgt spid="519206"/>
                                        </p:tgtEl>
                                        <p:attrNameLst>
                                          <p:attrName>style.visibility</p:attrName>
                                        </p:attrNameLst>
                                      </p:cBhvr>
                                      <p:to>
                                        <p:strVal val="visible"/>
                                      </p:to>
                                    </p:set>
                                    <p:animEffect transition="in" filter="wipe(left)">
                                      <p:cBhvr>
                                        <p:cTn id="152" dur="500"/>
                                        <p:tgtEl>
                                          <p:spTgt spid="519206"/>
                                        </p:tgtEl>
                                      </p:cBhvr>
                                    </p:animEffect>
                                  </p:childTnLst>
                                </p:cTn>
                              </p:par>
                            </p:childTnLst>
                          </p:cTn>
                        </p:par>
                        <p:par>
                          <p:cTn id="153" fill="hold">
                            <p:stCondLst>
                              <p:cond delay="1000"/>
                            </p:stCondLst>
                            <p:childTnLst>
                              <p:par>
                                <p:cTn id="154" presetID="22" presetClass="entr" presetSubtype="8" fill="hold" grpId="0" nodeType="afterEffect">
                                  <p:stCondLst>
                                    <p:cond delay="0"/>
                                  </p:stCondLst>
                                  <p:childTnLst>
                                    <p:set>
                                      <p:cBhvr>
                                        <p:cTn id="155" dur="1" fill="hold">
                                          <p:stCondLst>
                                            <p:cond delay="0"/>
                                          </p:stCondLst>
                                        </p:cTn>
                                        <p:tgtEl>
                                          <p:spTgt spid="519207"/>
                                        </p:tgtEl>
                                        <p:attrNameLst>
                                          <p:attrName>style.visibility</p:attrName>
                                        </p:attrNameLst>
                                      </p:cBhvr>
                                      <p:to>
                                        <p:strVal val="visible"/>
                                      </p:to>
                                    </p:set>
                                    <p:animEffect transition="in" filter="wipe(left)">
                                      <p:cBhvr>
                                        <p:cTn id="156" dur="500"/>
                                        <p:tgtEl>
                                          <p:spTgt spid="519207"/>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nodeType="clickEffect">
                                  <p:stCondLst>
                                    <p:cond delay="0"/>
                                  </p:stCondLst>
                                  <p:childTnLst>
                                    <p:set>
                                      <p:cBhvr>
                                        <p:cTn id="160" dur="1" fill="hold">
                                          <p:stCondLst>
                                            <p:cond delay="0"/>
                                          </p:stCondLst>
                                        </p:cTn>
                                        <p:tgtEl>
                                          <p:spTgt spid="5152"/>
                                        </p:tgtEl>
                                        <p:attrNameLst>
                                          <p:attrName>style.visibility</p:attrName>
                                        </p:attrNameLst>
                                      </p:cBhvr>
                                      <p:to>
                                        <p:strVal val="visible"/>
                                      </p:to>
                                    </p:set>
                                    <p:animEffect transition="in" filter="wipe(left)">
                                      <p:cBhvr>
                                        <p:cTn id="161" dur="500"/>
                                        <p:tgtEl>
                                          <p:spTgt spid="5152"/>
                                        </p:tgtEl>
                                      </p:cBhvr>
                                    </p:animEffect>
                                  </p:childTnLst>
                                </p:cTn>
                              </p:par>
                            </p:childTnLst>
                          </p:cTn>
                        </p:par>
                        <p:par>
                          <p:cTn id="162" fill="hold">
                            <p:stCondLst>
                              <p:cond delay="500"/>
                            </p:stCondLst>
                            <p:childTnLst>
                              <p:par>
                                <p:cTn id="163" presetID="22" presetClass="entr" presetSubtype="8" fill="hold" grpId="0" nodeType="afterEffect">
                                  <p:stCondLst>
                                    <p:cond delay="0"/>
                                  </p:stCondLst>
                                  <p:childTnLst>
                                    <p:set>
                                      <p:cBhvr>
                                        <p:cTn id="164" dur="1" fill="hold">
                                          <p:stCondLst>
                                            <p:cond delay="0"/>
                                          </p:stCondLst>
                                        </p:cTn>
                                        <p:tgtEl>
                                          <p:spTgt spid="44"/>
                                        </p:tgtEl>
                                        <p:attrNameLst>
                                          <p:attrName>style.visibility</p:attrName>
                                        </p:attrNameLst>
                                      </p:cBhvr>
                                      <p:to>
                                        <p:strVal val="visible"/>
                                      </p:to>
                                    </p:set>
                                    <p:animEffect transition="in" filter="wipe(left)">
                                      <p:cBhvr>
                                        <p:cTn id="165" dur="500"/>
                                        <p:tgtEl>
                                          <p:spTgt spid="44"/>
                                        </p:tgtEl>
                                      </p:cBhvr>
                                    </p:animEffect>
                                  </p:childTnLst>
                                </p:cTn>
                              </p:par>
                            </p:childTnLst>
                          </p:cTn>
                        </p:par>
                        <p:par>
                          <p:cTn id="166" fill="hold">
                            <p:stCondLst>
                              <p:cond delay="1000"/>
                            </p:stCondLst>
                            <p:childTnLst>
                              <p:par>
                                <p:cTn id="167" presetID="22" presetClass="entr" presetSubtype="8" fill="hold" nodeType="afterEffect">
                                  <p:stCondLst>
                                    <p:cond delay="0"/>
                                  </p:stCondLst>
                                  <p:childTnLst>
                                    <p:set>
                                      <p:cBhvr>
                                        <p:cTn id="168" dur="1" fill="hold">
                                          <p:stCondLst>
                                            <p:cond delay="0"/>
                                          </p:stCondLst>
                                        </p:cTn>
                                        <p:tgtEl>
                                          <p:spTgt spid="5153"/>
                                        </p:tgtEl>
                                        <p:attrNameLst>
                                          <p:attrName>style.visibility</p:attrName>
                                        </p:attrNameLst>
                                      </p:cBhvr>
                                      <p:to>
                                        <p:strVal val="visible"/>
                                      </p:to>
                                    </p:set>
                                    <p:animEffect transition="in" filter="wipe(left)">
                                      <p:cBhvr>
                                        <p:cTn id="169" dur="500"/>
                                        <p:tgtEl>
                                          <p:spTgt spid="5153"/>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2" fill="hold" grpId="0" nodeType="clickEffect">
                                  <p:stCondLst>
                                    <p:cond delay="0"/>
                                  </p:stCondLst>
                                  <p:childTnLst>
                                    <p:set>
                                      <p:cBhvr>
                                        <p:cTn id="173" dur="1" fill="hold">
                                          <p:stCondLst>
                                            <p:cond delay="0"/>
                                          </p:stCondLst>
                                        </p:cTn>
                                        <p:tgtEl>
                                          <p:spTgt spid="57"/>
                                        </p:tgtEl>
                                        <p:attrNameLst>
                                          <p:attrName>style.visibility</p:attrName>
                                        </p:attrNameLst>
                                      </p:cBhvr>
                                      <p:to>
                                        <p:strVal val="visible"/>
                                      </p:to>
                                    </p:set>
                                    <p:animEffect transition="in" filter="wipe(right)">
                                      <p:cBhvr>
                                        <p:cTn id="174" dur="500"/>
                                        <p:tgtEl>
                                          <p:spTgt spid="57"/>
                                        </p:tgtEl>
                                      </p:cBhvr>
                                    </p:animEffect>
                                  </p:childTnLst>
                                </p:cTn>
                              </p:par>
                            </p:childTnLst>
                          </p:cTn>
                        </p:par>
                        <p:par>
                          <p:cTn id="175" fill="hold">
                            <p:stCondLst>
                              <p:cond delay="500"/>
                            </p:stCondLst>
                            <p:childTnLst>
                              <p:par>
                                <p:cTn id="176" presetID="22" presetClass="entr" presetSubtype="8" fill="hold" grpId="0" nodeType="afterEffect">
                                  <p:stCondLst>
                                    <p:cond delay="0"/>
                                  </p:stCondLst>
                                  <p:childTnLst>
                                    <p:set>
                                      <p:cBhvr>
                                        <p:cTn id="177" dur="1" fill="hold">
                                          <p:stCondLst>
                                            <p:cond delay="0"/>
                                          </p:stCondLst>
                                        </p:cTn>
                                        <p:tgtEl>
                                          <p:spTgt spid="54"/>
                                        </p:tgtEl>
                                        <p:attrNameLst>
                                          <p:attrName>style.visibility</p:attrName>
                                        </p:attrNameLst>
                                      </p:cBhvr>
                                      <p:to>
                                        <p:strVal val="visible"/>
                                      </p:to>
                                    </p:set>
                                    <p:animEffect transition="in" filter="wipe(left)">
                                      <p:cBhvr>
                                        <p:cTn id="178" dur="500"/>
                                        <p:tgtEl>
                                          <p:spTgt spid="54"/>
                                        </p:tgtEl>
                                      </p:cBhvr>
                                    </p:animEffect>
                                  </p:childTnLst>
                                </p:cTn>
                              </p:par>
                            </p:childTnLst>
                          </p:cTn>
                        </p:par>
                        <p:par>
                          <p:cTn id="179" fill="hold">
                            <p:stCondLst>
                              <p:cond delay="1000"/>
                            </p:stCondLst>
                            <p:childTnLst>
                              <p:par>
                                <p:cTn id="180" presetID="22" presetClass="entr" presetSubtype="8" fill="hold" nodeType="afterEffect">
                                  <p:stCondLst>
                                    <p:cond delay="0"/>
                                  </p:stCondLst>
                                  <p:childTnLst>
                                    <p:set>
                                      <p:cBhvr>
                                        <p:cTn id="181" dur="1" fill="hold">
                                          <p:stCondLst>
                                            <p:cond delay="0"/>
                                          </p:stCondLst>
                                        </p:cTn>
                                        <p:tgtEl>
                                          <p:spTgt spid="53"/>
                                        </p:tgtEl>
                                        <p:attrNameLst>
                                          <p:attrName>style.visibility</p:attrName>
                                        </p:attrNameLst>
                                      </p:cBhvr>
                                      <p:to>
                                        <p:strVal val="visible"/>
                                      </p:to>
                                    </p:set>
                                    <p:animEffect transition="in" filter="wipe(left)">
                                      <p:cBhvr>
                                        <p:cTn id="182" dur="500"/>
                                        <p:tgtEl>
                                          <p:spTgt spid="53"/>
                                        </p:tgtEl>
                                      </p:cBhvr>
                                    </p:animEffect>
                                  </p:childTnLst>
                                </p:cTn>
                              </p:par>
                            </p:childTnLst>
                          </p:cTn>
                        </p:par>
                        <p:par>
                          <p:cTn id="183" fill="hold">
                            <p:stCondLst>
                              <p:cond delay="1500"/>
                            </p:stCondLst>
                            <p:childTnLst>
                              <p:par>
                                <p:cTn id="184" presetID="22" presetClass="entr" presetSubtype="8" fill="hold" grpId="0" nodeType="afterEffect">
                                  <p:stCondLst>
                                    <p:cond delay="0"/>
                                  </p:stCondLst>
                                  <p:childTnLst>
                                    <p:set>
                                      <p:cBhvr>
                                        <p:cTn id="185" dur="1" fill="hold">
                                          <p:stCondLst>
                                            <p:cond delay="0"/>
                                          </p:stCondLst>
                                        </p:cTn>
                                        <p:tgtEl>
                                          <p:spTgt spid="70"/>
                                        </p:tgtEl>
                                        <p:attrNameLst>
                                          <p:attrName>style.visibility</p:attrName>
                                        </p:attrNameLst>
                                      </p:cBhvr>
                                      <p:to>
                                        <p:strVal val="visible"/>
                                      </p:to>
                                    </p:set>
                                    <p:animEffect transition="in" filter="wipe(left)">
                                      <p:cBhvr>
                                        <p:cTn id="186" dur="500"/>
                                        <p:tgtEl>
                                          <p:spTgt spid="70"/>
                                        </p:tgtEl>
                                      </p:cBhvr>
                                    </p:animEffect>
                                  </p:childTnLst>
                                </p:cTn>
                              </p:par>
                            </p:childTnLst>
                          </p:cTn>
                        </p:par>
                        <p:par>
                          <p:cTn id="187" fill="hold">
                            <p:stCondLst>
                              <p:cond delay="2000"/>
                            </p:stCondLst>
                            <p:childTnLst>
                              <p:par>
                                <p:cTn id="188" presetID="22" presetClass="entr" presetSubtype="8" fill="hold" nodeType="afterEffect">
                                  <p:stCondLst>
                                    <p:cond delay="0"/>
                                  </p:stCondLst>
                                  <p:childTnLst>
                                    <p:set>
                                      <p:cBhvr>
                                        <p:cTn id="189" dur="1" fill="hold">
                                          <p:stCondLst>
                                            <p:cond delay="0"/>
                                          </p:stCondLst>
                                        </p:cTn>
                                        <p:tgtEl>
                                          <p:spTgt spid="69"/>
                                        </p:tgtEl>
                                        <p:attrNameLst>
                                          <p:attrName>style.visibility</p:attrName>
                                        </p:attrNameLst>
                                      </p:cBhvr>
                                      <p:to>
                                        <p:strVal val="visible"/>
                                      </p:to>
                                    </p:set>
                                    <p:animEffect transition="in" filter="wipe(left)">
                                      <p:cBhvr>
                                        <p:cTn id="190" dur="500"/>
                                        <p:tgtEl>
                                          <p:spTgt spid="69"/>
                                        </p:tgtEl>
                                      </p:cBhvr>
                                    </p:animEffect>
                                  </p:childTnLst>
                                </p:cTn>
                              </p:par>
                            </p:childTnLst>
                          </p:cTn>
                        </p:par>
                        <p:par>
                          <p:cTn id="191" fill="hold">
                            <p:stCondLst>
                              <p:cond delay="2500"/>
                            </p:stCondLst>
                            <p:childTnLst>
                              <p:par>
                                <p:cTn id="192" presetID="22" presetClass="entr" presetSubtype="8" fill="hold" grpId="0" nodeType="afterEffect">
                                  <p:stCondLst>
                                    <p:cond delay="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childTnLst>
                          </p:cTn>
                        </p:par>
                        <p:par>
                          <p:cTn id="195" fill="hold">
                            <p:stCondLst>
                              <p:cond delay="3000"/>
                            </p:stCondLst>
                            <p:childTnLst>
                              <p:par>
                                <p:cTn id="196" presetID="22" presetClass="entr" presetSubtype="8" fill="hold" nodeType="afterEffect">
                                  <p:stCondLst>
                                    <p:cond delay="0"/>
                                  </p:stCondLst>
                                  <p:childTnLst>
                                    <p:set>
                                      <p:cBhvr>
                                        <p:cTn id="197" dur="1" fill="hold">
                                          <p:stCondLst>
                                            <p:cond delay="0"/>
                                          </p:stCondLst>
                                        </p:cTn>
                                        <p:tgtEl>
                                          <p:spTgt spid="67"/>
                                        </p:tgtEl>
                                        <p:attrNameLst>
                                          <p:attrName>style.visibility</p:attrName>
                                        </p:attrNameLst>
                                      </p:cBhvr>
                                      <p:to>
                                        <p:strVal val="visible"/>
                                      </p:to>
                                    </p:set>
                                    <p:animEffect transition="in" filter="wipe(left)">
                                      <p:cBhvr>
                                        <p:cTn id="198" dur="500"/>
                                        <p:tgtEl>
                                          <p:spTgt spid="67"/>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8" fill="hold" nodeType="clickEffect">
                                  <p:stCondLst>
                                    <p:cond delay="0"/>
                                  </p:stCondLst>
                                  <p:childTnLst>
                                    <p:set>
                                      <p:cBhvr>
                                        <p:cTn id="202" dur="1" fill="hold">
                                          <p:stCondLst>
                                            <p:cond delay="0"/>
                                          </p:stCondLst>
                                        </p:cTn>
                                        <p:tgtEl>
                                          <p:spTgt spid="55"/>
                                        </p:tgtEl>
                                        <p:attrNameLst>
                                          <p:attrName>style.visibility</p:attrName>
                                        </p:attrNameLst>
                                      </p:cBhvr>
                                      <p:to>
                                        <p:strVal val="visible"/>
                                      </p:to>
                                    </p:set>
                                    <p:animEffect transition="in" filter="wipe(left)">
                                      <p:cBhvr>
                                        <p:cTn id="203" dur="500"/>
                                        <p:tgtEl>
                                          <p:spTgt spid="55"/>
                                        </p:tgtEl>
                                      </p:cBhvr>
                                    </p:animEffect>
                                  </p:childTnLst>
                                </p:cTn>
                              </p:par>
                            </p:childTnLst>
                          </p:cTn>
                        </p:par>
                      </p:childTnLst>
                    </p:cTn>
                  </p:par>
                  <p:par>
                    <p:cTn id="204" fill="hold">
                      <p:stCondLst>
                        <p:cond delay="indefinite"/>
                      </p:stCondLst>
                      <p:childTnLst>
                        <p:par>
                          <p:cTn id="205" fill="hold">
                            <p:stCondLst>
                              <p:cond delay="0"/>
                            </p:stCondLst>
                            <p:childTnLst>
                              <p:par>
                                <p:cTn id="206" presetID="22" presetClass="entr" presetSubtype="8" fill="hold" grpId="0" nodeType="clickEffect">
                                  <p:stCondLst>
                                    <p:cond delay="0"/>
                                  </p:stCondLst>
                                  <p:childTnLst>
                                    <p:set>
                                      <p:cBhvr>
                                        <p:cTn id="207" dur="1" fill="hold">
                                          <p:stCondLst>
                                            <p:cond delay="0"/>
                                          </p:stCondLst>
                                        </p:cTn>
                                        <p:tgtEl>
                                          <p:spTgt spid="52"/>
                                        </p:tgtEl>
                                        <p:attrNameLst>
                                          <p:attrName>style.visibility</p:attrName>
                                        </p:attrNameLst>
                                      </p:cBhvr>
                                      <p:to>
                                        <p:strVal val="visible"/>
                                      </p:to>
                                    </p:set>
                                    <p:animEffect transition="in" filter="wipe(left)">
                                      <p:cBhvr>
                                        <p:cTn id="208" dur="500"/>
                                        <p:tgtEl>
                                          <p:spTgt spid="52"/>
                                        </p:tgtEl>
                                      </p:cBhvr>
                                    </p:animEffect>
                                  </p:childTnLst>
                                </p:cTn>
                              </p:par>
                            </p:childTnLst>
                          </p:cTn>
                        </p:par>
                        <p:par>
                          <p:cTn id="209" fill="hold">
                            <p:stCondLst>
                              <p:cond delay="500"/>
                            </p:stCondLst>
                            <p:childTnLst>
                              <p:par>
                                <p:cTn id="210" presetID="2" presetClass="entr" presetSubtype="3" fill="hold" nodeType="afterEffect">
                                  <p:stCondLst>
                                    <p:cond delay="0"/>
                                  </p:stCondLst>
                                  <p:childTnLst>
                                    <p:set>
                                      <p:cBhvr>
                                        <p:cTn id="211" dur="1" fill="hold">
                                          <p:stCondLst>
                                            <p:cond delay="0"/>
                                          </p:stCondLst>
                                        </p:cTn>
                                        <p:tgtEl>
                                          <p:spTgt spid="75"/>
                                        </p:tgtEl>
                                        <p:attrNameLst>
                                          <p:attrName>style.visibility</p:attrName>
                                        </p:attrNameLst>
                                      </p:cBhvr>
                                      <p:to>
                                        <p:strVal val="visible"/>
                                      </p:to>
                                    </p:set>
                                    <p:anim calcmode="lin" valueType="num">
                                      <p:cBhvr additive="base">
                                        <p:cTn id="212" dur="500" fill="hold"/>
                                        <p:tgtEl>
                                          <p:spTgt spid="75"/>
                                        </p:tgtEl>
                                        <p:attrNameLst>
                                          <p:attrName>ppt_x</p:attrName>
                                        </p:attrNameLst>
                                      </p:cBhvr>
                                      <p:tavLst>
                                        <p:tav tm="0">
                                          <p:val>
                                            <p:strVal val="1+#ppt_w/2"/>
                                          </p:val>
                                        </p:tav>
                                        <p:tav tm="100000">
                                          <p:val>
                                            <p:strVal val="#ppt_x"/>
                                          </p:val>
                                        </p:tav>
                                      </p:tavLst>
                                    </p:anim>
                                    <p:anim calcmode="lin" valueType="num">
                                      <p:cBhvr additive="base">
                                        <p:cTn id="213" dur="500" fill="hold"/>
                                        <p:tgtEl>
                                          <p:spTgt spid="75"/>
                                        </p:tgtEl>
                                        <p:attrNameLst>
                                          <p:attrName>ppt_y</p:attrName>
                                        </p:attrNameLst>
                                      </p:cBhvr>
                                      <p:tavLst>
                                        <p:tav tm="0">
                                          <p:val>
                                            <p:strVal val="0-#ppt_h/2"/>
                                          </p:val>
                                        </p:tav>
                                        <p:tav tm="100000">
                                          <p:val>
                                            <p:strVal val="#ppt_y"/>
                                          </p:val>
                                        </p:tav>
                                      </p:tavLst>
                                    </p:anim>
                                  </p:childTnLst>
                                </p:cTn>
                              </p:par>
                            </p:childTnLst>
                          </p:cTn>
                        </p:par>
                      </p:childTnLst>
                    </p:cTn>
                  </p:par>
                  <p:par>
                    <p:cTn id="214" fill="hold">
                      <p:stCondLst>
                        <p:cond delay="indefinite"/>
                      </p:stCondLst>
                      <p:childTnLst>
                        <p:par>
                          <p:cTn id="215" fill="hold">
                            <p:stCondLst>
                              <p:cond delay="0"/>
                            </p:stCondLst>
                            <p:childTnLst>
                              <p:par>
                                <p:cTn id="216" presetID="22" presetClass="entr" presetSubtype="8" fill="hold" grpId="0" nodeType="clickEffect">
                                  <p:stCondLst>
                                    <p:cond delay="0"/>
                                  </p:stCondLst>
                                  <p:childTnLst>
                                    <p:set>
                                      <p:cBhvr>
                                        <p:cTn id="217" dur="1" fill="hold">
                                          <p:stCondLst>
                                            <p:cond delay="0"/>
                                          </p:stCondLst>
                                        </p:cTn>
                                        <p:tgtEl>
                                          <p:spTgt spid="66"/>
                                        </p:tgtEl>
                                        <p:attrNameLst>
                                          <p:attrName>style.visibility</p:attrName>
                                        </p:attrNameLst>
                                      </p:cBhvr>
                                      <p:to>
                                        <p:strVal val="visible"/>
                                      </p:to>
                                    </p:set>
                                    <p:animEffect transition="in" filter="wipe(left)">
                                      <p:cBhvr>
                                        <p:cTn id="218" dur="500"/>
                                        <p:tgtEl>
                                          <p:spTgt spid="66"/>
                                        </p:tgtEl>
                                      </p:cBhvr>
                                    </p:animEffect>
                                  </p:childTnLst>
                                </p:cTn>
                              </p:par>
                            </p:childTnLst>
                          </p:cTn>
                        </p:par>
                        <p:par>
                          <p:cTn id="219" fill="hold">
                            <p:stCondLst>
                              <p:cond delay="500"/>
                            </p:stCondLst>
                            <p:childTnLst>
                              <p:par>
                                <p:cTn id="220" presetID="22" presetClass="entr" presetSubtype="8" fill="hold" nodeType="afterEffect">
                                  <p:stCondLst>
                                    <p:cond delay="0"/>
                                  </p:stCondLst>
                                  <p:childTnLst>
                                    <p:set>
                                      <p:cBhvr>
                                        <p:cTn id="221" dur="1" fill="hold">
                                          <p:stCondLst>
                                            <p:cond delay="0"/>
                                          </p:stCondLst>
                                        </p:cTn>
                                        <p:tgtEl>
                                          <p:spTgt spid="76"/>
                                        </p:tgtEl>
                                        <p:attrNameLst>
                                          <p:attrName>style.visibility</p:attrName>
                                        </p:attrNameLst>
                                      </p:cBhvr>
                                      <p:to>
                                        <p:strVal val="visible"/>
                                      </p:to>
                                    </p:set>
                                    <p:animEffect transition="in" filter="wipe(left)">
                                      <p:cBhvr>
                                        <p:cTn id="222" dur="500"/>
                                        <p:tgtEl>
                                          <p:spTgt spid="76"/>
                                        </p:tgtEl>
                                      </p:cBhvr>
                                    </p:animEffect>
                                  </p:childTnLst>
                                </p:cTn>
                              </p:par>
                            </p:childTnLst>
                          </p:cTn>
                        </p:par>
                        <p:par>
                          <p:cTn id="223" fill="hold">
                            <p:stCondLst>
                              <p:cond delay="1000"/>
                            </p:stCondLst>
                            <p:childTnLst>
                              <p:par>
                                <p:cTn id="224" presetID="2" presetClass="entr" presetSubtype="3" fill="hold" nodeType="afterEffect">
                                  <p:stCondLst>
                                    <p:cond delay="0"/>
                                  </p:stCondLst>
                                  <p:childTnLst>
                                    <p:set>
                                      <p:cBhvr>
                                        <p:cTn id="225" dur="1" fill="hold">
                                          <p:stCondLst>
                                            <p:cond delay="0"/>
                                          </p:stCondLst>
                                        </p:cTn>
                                        <p:tgtEl>
                                          <p:spTgt spid="71"/>
                                        </p:tgtEl>
                                        <p:attrNameLst>
                                          <p:attrName>style.visibility</p:attrName>
                                        </p:attrNameLst>
                                      </p:cBhvr>
                                      <p:to>
                                        <p:strVal val="visible"/>
                                      </p:to>
                                    </p:set>
                                    <p:anim calcmode="lin" valueType="num">
                                      <p:cBhvr additive="base">
                                        <p:cTn id="226" dur="500" fill="hold"/>
                                        <p:tgtEl>
                                          <p:spTgt spid="71"/>
                                        </p:tgtEl>
                                        <p:attrNameLst>
                                          <p:attrName>ppt_x</p:attrName>
                                        </p:attrNameLst>
                                      </p:cBhvr>
                                      <p:tavLst>
                                        <p:tav tm="0">
                                          <p:val>
                                            <p:strVal val="1+#ppt_w/2"/>
                                          </p:val>
                                        </p:tav>
                                        <p:tav tm="100000">
                                          <p:val>
                                            <p:strVal val="#ppt_x"/>
                                          </p:val>
                                        </p:tav>
                                      </p:tavLst>
                                    </p:anim>
                                    <p:anim calcmode="lin" valueType="num">
                                      <p:cBhvr additive="base">
                                        <p:cTn id="227" dur="500" fill="hold"/>
                                        <p:tgtEl>
                                          <p:spTgt spid="71"/>
                                        </p:tgtEl>
                                        <p:attrNameLst>
                                          <p:attrName>ppt_y</p:attrName>
                                        </p:attrNameLst>
                                      </p:cBhvr>
                                      <p:tavLst>
                                        <p:tav tm="0">
                                          <p:val>
                                            <p:strVal val="0-#ppt_h/2"/>
                                          </p:val>
                                        </p:tav>
                                        <p:tav tm="100000">
                                          <p:val>
                                            <p:strVal val="#ppt_y"/>
                                          </p:val>
                                        </p:tav>
                                      </p:tavLst>
                                    </p:anim>
                                  </p:childTnLst>
                                </p:cTn>
                              </p:par>
                            </p:childTnLst>
                          </p:cTn>
                        </p:par>
                        <p:par>
                          <p:cTn id="228" fill="hold">
                            <p:stCondLst>
                              <p:cond delay="1500"/>
                            </p:stCondLst>
                            <p:childTnLst>
                              <p:par>
                                <p:cTn id="229" presetID="2" presetClass="entr" presetSubtype="3" fill="hold" nodeType="afterEffect">
                                  <p:stCondLst>
                                    <p:cond delay="0"/>
                                  </p:stCondLst>
                                  <p:childTnLst>
                                    <p:set>
                                      <p:cBhvr>
                                        <p:cTn id="230" dur="1" fill="hold">
                                          <p:stCondLst>
                                            <p:cond delay="0"/>
                                          </p:stCondLst>
                                        </p:cTn>
                                        <p:tgtEl>
                                          <p:spTgt spid="73"/>
                                        </p:tgtEl>
                                        <p:attrNameLst>
                                          <p:attrName>style.visibility</p:attrName>
                                        </p:attrNameLst>
                                      </p:cBhvr>
                                      <p:to>
                                        <p:strVal val="visible"/>
                                      </p:to>
                                    </p:set>
                                    <p:anim calcmode="lin" valueType="num">
                                      <p:cBhvr additive="base">
                                        <p:cTn id="231" dur="500" fill="hold"/>
                                        <p:tgtEl>
                                          <p:spTgt spid="73"/>
                                        </p:tgtEl>
                                        <p:attrNameLst>
                                          <p:attrName>ppt_x</p:attrName>
                                        </p:attrNameLst>
                                      </p:cBhvr>
                                      <p:tavLst>
                                        <p:tav tm="0">
                                          <p:val>
                                            <p:strVal val="1+#ppt_w/2"/>
                                          </p:val>
                                        </p:tav>
                                        <p:tav tm="100000">
                                          <p:val>
                                            <p:strVal val="#ppt_x"/>
                                          </p:val>
                                        </p:tav>
                                      </p:tavLst>
                                    </p:anim>
                                    <p:anim calcmode="lin" valueType="num">
                                      <p:cBhvr additive="base">
                                        <p:cTn id="232" dur="500" fill="hold"/>
                                        <p:tgtEl>
                                          <p:spTgt spid="73"/>
                                        </p:tgtEl>
                                        <p:attrNameLst>
                                          <p:attrName>ppt_y</p:attrName>
                                        </p:attrNameLst>
                                      </p:cBhvr>
                                      <p:tavLst>
                                        <p:tav tm="0">
                                          <p:val>
                                            <p:strVal val="0-#ppt_h/2"/>
                                          </p:val>
                                        </p:tav>
                                        <p:tav tm="100000">
                                          <p:val>
                                            <p:strVal val="#ppt_y"/>
                                          </p:val>
                                        </p:tav>
                                      </p:tavLst>
                                    </p:anim>
                                  </p:childTnLst>
                                </p:cTn>
                              </p:par>
                            </p:childTnLst>
                          </p:cTn>
                        </p:par>
                      </p:childTnLst>
                    </p:cTn>
                  </p:par>
                  <p:par>
                    <p:cTn id="233" fill="hold">
                      <p:stCondLst>
                        <p:cond delay="indefinite"/>
                      </p:stCondLst>
                      <p:childTnLst>
                        <p:par>
                          <p:cTn id="234" fill="hold">
                            <p:stCondLst>
                              <p:cond delay="0"/>
                            </p:stCondLst>
                            <p:childTnLst>
                              <p:par>
                                <p:cTn id="235" presetID="22" presetClass="entr" presetSubtype="8" fill="hold" nodeType="clickEffect">
                                  <p:stCondLst>
                                    <p:cond delay="0"/>
                                  </p:stCondLst>
                                  <p:childTnLst>
                                    <p:set>
                                      <p:cBhvr>
                                        <p:cTn id="236" dur="1" fill="hold">
                                          <p:stCondLst>
                                            <p:cond delay="0"/>
                                          </p:stCondLst>
                                        </p:cTn>
                                        <p:tgtEl>
                                          <p:spTgt spid="58"/>
                                        </p:tgtEl>
                                        <p:attrNameLst>
                                          <p:attrName>style.visibility</p:attrName>
                                        </p:attrNameLst>
                                      </p:cBhvr>
                                      <p:to>
                                        <p:strVal val="visible"/>
                                      </p:to>
                                    </p:set>
                                    <p:animEffect transition="in" filter="wipe(left)">
                                      <p:cBhvr>
                                        <p:cTn id="237" dur="500"/>
                                        <p:tgtEl>
                                          <p:spTgt spid="58"/>
                                        </p:tgtEl>
                                      </p:cBhvr>
                                    </p:animEffect>
                                  </p:childTnLst>
                                </p:cTn>
                              </p:par>
                            </p:childTnLst>
                          </p:cTn>
                        </p:par>
                        <p:par>
                          <p:cTn id="238" fill="hold">
                            <p:stCondLst>
                              <p:cond delay="500"/>
                            </p:stCondLst>
                            <p:childTnLst>
                              <p:par>
                                <p:cTn id="239" presetID="2" presetClass="entr" presetSubtype="6" fill="hold" grpId="0" nodeType="afterEffect">
                                  <p:stCondLst>
                                    <p:cond delay="0"/>
                                  </p:stCondLst>
                                  <p:childTnLst>
                                    <p:set>
                                      <p:cBhvr>
                                        <p:cTn id="240" dur="1" fill="hold">
                                          <p:stCondLst>
                                            <p:cond delay="0"/>
                                          </p:stCondLst>
                                        </p:cTn>
                                        <p:tgtEl>
                                          <p:spTgt spid="65"/>
                                        </p:tgtEl>
                                        <p:attrNameLst>
                                          <p:attrName>style.visibility</p:attrName>
                                        </p:attrNameLst>
                                      </p:cBhvr>
                                      <p:to>
                                        <p:strVal val="visible"/>
                                      </p:to>
                                    </p:set>
                                    <p:anim calcmode="lin" valueType="num">
                                      <p:cBhvr additive="base">
                                        <p:cTn id="241" dur="500" fill="hold"/>
                                        <p:tgtEl>
                                          <p:spTgt spid="65"/>
                                        </p:tgtEl>
                                        <p:attrNameLst>
                                          <p:attrName>ppt_x</p:attrName>
                                        </p:attrNameLst>
                                      </p:cBhvr>
                                      <p:tavLst>
                                        <p:tav tm="0">
                                          <p:val>
                                            <p:strVal val="1+#ppt_w/2"/>
                                          </p:val>
                                        </p:tav>
                                        <p:tav tm="100000">
                                          <p:val>
                                            <p:strVal val="#ppt_x"/>
                                          </p:val>
                                        </p:tav>
                                      </p:tavLst>
                                    </p:anim>
                                    <p:anim calcmode="lin" valueType="num">
                                      <p:cBhvr additive="base">
                                        <p:cTn id="242" dur="500" fill="hold"/>
                                        <p:tgtEl>
                                          <p:spTgt spid="65"/>
                                        </p:tgtEl>
                                        <p:attrNameLst>
                                          <p:attrName>ppt_y</p:attrName>
                                        </p:attrNameLst>
                                      </p:cBhvr>
                                      <p:tavLst>
                                        <p:tav tm="0">
                                          <p:val>
                                            <p:strVal val="1+#ppt_h/2"/>
                                          </p:val>
                                        </p:tav>
                                        <p:tav tm="100000">
                                          <p:val>
                                            <p:strVal val="#ppt_y"/>
                                          </p:val>
                                        </p:tav>
                                      </p:tavLst>
                                    </p:anim>
                                  </p:childTnLst>
                                </p:cTn>
                              </p:par>
                            </p:childTnLst>
                          </p:cTn>
                        </p:par>
                        <p:par>
                          <p:cTn id="243" fill="hold">
                            <p:stCondLst>
                              <p:cond delay="1000"/>
                            </p:stCondLst>
                            <p:childTnLst>
                              <p:par>
                                <p:cTn id="244" presetID="2" presetClass="entr" presetSubtype="6" fill="hold" nodeType="afterEffect">
                                  <p:stCondLst>
                                    <p:cond delay="0"/>
                                  </p:stCondLst>
                                  <p:childTnLst>
                                    <p:set>
                                      <p:cBhvr>
                                        <p:cTn id="245" dur="1" fill="hold">
                                          <p:stCondLst>
                                            <p:cond delay="0"/>
                                          </p:stCondLst>
                                        </p:cTn>
                                        <p:tgtEl>
                                          <p:spTgt spid="72"/>
                                        </p:tgtEl>
                                        <p:attrNameLst>
                                          <p:attrName>style.visibility</p:attrName>
                                        </p:attrNameLst>
                                      </p:cBhvr>
                                      <p:to>
                                        <p:strVal val="visible"/>
                                      </p:to>
                                    </p:set>
                                    <p:anim calcmode="lin" valueType="num">
                                      <p:cBhvr additive="base">
                                        <p:cTn id="246" dur="500" fill="hold"/>
                                        <p:tgtEl>
                                          <p:spTgt spid="72"/>
                                        </p:tgtEl>
                                        <p:attrNameLst>
                                          <p:attrName>ppt_x</p:attrName>
                                        </p:attrNameLst>
                                      </p:cBhvr>
                                      <p:tavLst>
                                        <p:tav tm="0">
                                          <p:val>
                                            <p:strVal val="1+#ppt_w/2"/>
                                          </p:val>
                                        </p:tav>
                                        <p:tav tm="100000">
                                          <p:val>
                                            <p:strVal val="#ppt_x"/>
                                          </p:val>
                                        </p:tav>
                                      </p:tavLst>
                                    </p:anim>
                                    <p:anim calcmode="lin" valueType="num">
                                      <p:cBhvr additive="base">
                                        <p:cTn id="247" dur="500" fill="hold"/>
                                        <p:tgtEl>
                                          <p:spTgt spid="72"/>
                                        </p:tgtEl>
                                        <p:attrNameLst>
                                          <p:attrName>ppt_y</p:attrName>
                                        </p:attrNameLst>
                                      </p:cBhvr>
                                      <p:tavLst>
                                        <p:tav tm="0">
                                          <p:val>
                                            <p:strVal val="1+#ppt_h/2"/>
                                          </p:val>
                                        </p:tav>
                                        <p:tav tm="100000">
                                          <p:val>
                                            <p:strVal val="#ppt_y"/>
                                          </p:val>
                                        </p:tav>
                                      </p:tavLst>
                                    </p:anim>
                                  </p:childTnLst>
                                </p:cTn>
                              </p:par>
                            </p:childTnLst>
                          </p:cTn>
                        </p:par>
                        <p:par>
                          <p:cTn id="248" fill="hold">
                            <p:stCondLst>
                              <p:cond delay="1500"/>
                            </p:stCondLst>
                            <p:childTnLst>
                              <p:par>
                                <p:cTn id="249" presetID="22" presetClass="entr" presetSubtype="8" fill="hold" grpId="0" nodeType="afterEffect">
                                  <p:stCondLst>
                                    <p:cond delay="0"/>
                                  </p:stCondLst>
                                  <p:childTnLst>
                                    <p:set>
                                      <p:cBhvr>
                                        <p:cTn id="250" dur="1" fill="hold">
                                          <p:stCondLst>
                                            <p:cond delay="0"/>
                                          </p:stCondLst>
                                        </p:cTn>
                                        <p:tgtEl>
                                          <p:spTgt spid="59"/>
                                        </p:tgtEl>
                                        <p:attrNameLst>
                                          <p:attrName>style.visibility</p:attrName>
                                        </p:attrNameLst>
                                      </p:cBhvr>
                                      <p:to>
                                        <p:strVal val="visible"/>
                                      </p:to>
                                    </p:set>
                                    <p:animEffect transition="in" filter="wipe(left)">
                                      <p:cBhvr>
                                        <p:cTn id="25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0" grpId="0" animBg="1"/>
      <p:bldP spid="519171" grpId="0" animBg="1"/>
      <p:bldP spid="519172" grpId="0" animBg="1"/>
      <p:bldP spid="519173" grpId="0" animBg="1"/>
      <p:bldP spid="5135" grpId="0"/>
      <p:bldP spid="519189" grpId="0" autoUpdateAnimBg="0"/>
      <p:bldP spid="519206" grpId="0" animBg="1"/>
      <p:bldP spid="519207" grpId="0" animBg="1"/>
      <p:bldP spid="43" grpId="0" animBg="1"/>
      <p:bldP spid="44" grpId="0" animBg="1"/>
      <p:bldP spid="38" grpId="0"/>
      <p:bldP spid="48" grpId="0"/>
      <p:bldP spid="49" grpId="0"/>
      <p:bldP spid="52" grpId="0" animBg="1"/>
      <p:bldP spid="54" grpId="0"/>
      <p:bldP spid="57" grpId="0" animBg="1"/>
      <p:bldP spid="59" grpId="0"/>
      <p:bldP spid="60" grpId="0" animBg="1"/>
      <p:bldP spid="65" grpId="0" animBg="1"/>
      <p:bldP spid="66" grpId="0" animBg="1"/>
      <p:bldP spid="68" grpId="0" animBg="1"/>
      <p:bldP spid="7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Box 5">
            <a:extLst>
              <a:ext uri="{FF2B5EF4-FFF2-40B4-BE49-F238E27FC236}">
                <a16:creationId xmlns:a16="http://schemas.microsoft.com/office/drawing/2014/main" id="{DC81F7ED-A278-4204-ACBB-485129D8E352}"/>
              </a:ext>
            </a:extLst>
          </p:cNvPr>
          <p:cNvSpPr txBox="1">
            <a:spLocks noChangeArrowheads="1"/>
          </p:cNvSpPr>
          <p:nvPr/>
        </p:nvSpPr>
        <p:spPr bwMode="auto">
          <a:xfrm>
            <a:off x="150736" y="3911728"/>
            <a:ext cx="5717093"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457200" indent="-457200"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buFontTx/>
              <a:buAutoNum type="arabicPeriod"/>
            </a:pPr>
            <a:r>
              <a:rPr lang="en-US" altLang="zh-TW" dirty="0"/>
              <a:t>--- Poisson’s formula</a:t>
            </a:r>
          </a:p>
          <a:p>
            <a:pPr eaLnBrk="1" hangingPunct="1">
              <a:spcBef>
                <a:spcPts val="600"/>
              </a:spcBef>
              <a:buFontTx/>
              <a:buAutoNum type="arabicPeriod"/>
            </a:pPr>
            <a:r>
              <a:rPr lang="en-US" altLang="zh-TW" dirty="0"/>
              <a:t>Can also be obtained by separation of variables or method of complex variable</a:t>
            </a:r>
          </a:p>
          <a:p>
            <a:pPr eaLnBrk="1" hangingPunct="1">
              <a:spcBef>
                <a:spcPts val="1200"/>
              </a:spcBef>
              <a:buFontTx/>
              <a:buAutoNum type="arabicPeriod"/>
            </a:pPr>
            <a:r>
              <a:rPr lang="en-US" altLang="zh-TW" dirty="0"/>
              <a:t>at  </a:t>
            </a:r>
            <a:r>
              <a:rPr lang="en-US" altLang="zh-TW" i="1" dirty="0"/>
              <a:t>r </a:t>
            </a:r>
            <a:r>
              <a:rPr lang="en-US" altLang="zh-TW" dirty="0"/>
              <a:t>= 0, </a:t>
            </a:r>
          </a:p>
        </p:txBody>
      </p:sp>
      <p:graphicFrame>
        <p:nvGraphicFramePr>
          <p:cNvPr id="5" name="物件 4"/>
          <p:cNvGraphicFramePr>
            <a:graphicFrameLocks noChangeAspect="1"/>
          </p:cNvGraphicFramePr>
          <p:nvPr>
            <p:extLst>
              <p:ext uri="{D42A27DB-BD31-4B8C-83A1-F6EECF244321}">
                <p14:modId xmlns:p14="http://schemas.microsoft.com/office/powerpoint/2010/main" val="2815161806"/>
              </p:ext>
            </p:extLst>
          </p:nvPr>
        </p:nvGraphicFramePr>
        <p:xfrm>
          <a:off x="7006088" y="4149080"/>
          <a:ext cx="4994568" cy="965124"/>
        </p:xfrm>
        <a:graphic>
          <a:graphicData uri="http://schemas.openxmlformats.org/presentationml/2006/ole">
            <mc:AlternateContent xmlns:mc="http://schemas.openxmlformats.org/markup-compatibility/2006">
              <mc:Choice xmlns:v="urn:schemas-microsoft-com:vml" Requires="v">
                <p:oleObj spid="_x0000_s1144884" name="方程式" r:id="rId4" imgW="2628720" imgH="507960" progId="Equation.3">
                  <p:embed/>
                </p:oleObj>
              </mc:Choice>
              <mc:Fallback>
                <p:oleObj name="方程式" r:id="rId4" imgW="2628720" imgH="507960" progId="Equation.3">
                  <p:embed/>
                  <p:pic>
                    <p:nvPicPr>
                      <p:cNvPr id="0" name=""/>
                      <p:cNvPicPr>
                        <a:picLocks noChangeAspect="1" noChangeArrowheads="1"/>
                      </p:cNvPicPr>
                      <p:nvPr/>
                    </p:nvPicPr>
                    <p:blipFill>
                      <a:blip r:embed="rId5"/>
                      <a:srcRect/>
                      <a:stretch>
                        <a:fillRect/>
                      </a:stretch>
                    </p:blipFill>
                    <p:spPr bwMode="auto">
                      <a:xfrm>
                        <a:off x="7006088" y="4149080"/>
                        <a:ext cx="4994568" cy="965124"/>
                      </a:xfrm>
                      <a:prstGeom prst="rect">
                        <a:avLst/>
                      </a:prstGeom>
                      <a:solidFill>
                        <a:srgbClr val="FFCC00"/>
                      </a:solidFill>
                      <a:ln>
                        <a:noFill/>
                      </a:ln>
                    </p:spPr>
                  </p:pic>
                </p:oleObj>
              </mc:Fallback>
            </mc:AlternateContent>
          </a:graphicData>
        </a:graphic>
      </p:graphicFrame>
      <p:sp>
        <p:nvSpPr>
          <p:cNvPr id="6147" name="Rectangle 2"/>
          <p:cNvSpPr>
            <a:spLocks noGrp="1" noChangeArrowheads="1"/>
          </p:cNvSpPr>
          <p:nvPr>
            <p:ph type="title"/>
          </p:nvPr>
        </p:nvSpPr>
        <p:spPr/>
        <p:txBody>
          <a:bodyPr/>
          <a:lstStyle/>
          <a:p>
            <a:r>
              <a:rPr lang="en-US" altLang="zh-TW" sz="3200" dirty="0"/>
              <a:t>3.4.1 </a:t>
            </a:r>
            <a:r>
              <a:rPr lang="en-US" altLang="zh-TW" sz="3200" dirty="0">
                <a:ea typeface="細明體" pitchFamily="49" charset="-120"/>
              </a:rPr>
              <a:t>Example – Laplace eq. in a disk (cont.1)</a:t>
            </a:r>
            <a:endParaRPr lang="en-US" altLang="zh-TW" sz="3200" dirty="0"/>
          </a:p>
        </p:txBody>
      </p:sp>
      <p:graphicFrame>
        <p:nvGraphicFramePr>
          <p:cNvPr id="521221" name="Object 5"/>
          <p:cNvGraphicFramePr>
            <a:graphicFrameLocks noGrp="1" noChangeAspect="1"/>
          </p:cNvGraphicFramePr>
          <p:nvPr>
            <p:ph sz="quarter" idx="4294967295"/>
            <p:extLst>
              <p:ext uri="{D42A27DB-BD31-4B8C-83A1-F6EECF244321}">
                <p14:modId xmlns:p14="http://schemas.microsoft.com/office/powerpoint/2010/main" val="2894646896"/>
              </p:ext>
            </p:extLst>
          </p:nvPr>
        </p:nvGraphicFramePr>
        <p:xfrm>
          <a:off x="625302" y="822704"/>
          <a:ext cx="4246562" cy="858837"/>
        </p:xfrm>
        <a:graphic>
          <a:graphicData uri="http://schemas.openxmlformats.org/presentationml/2006/ole">
            <mc:AlternateContent xmlns:mc="http://schemas.openxmlformats.org/markup-compatibility/2006">
              <mc:Choice xmlns:v="urn:schemas-microsoft-com:vml" Requires="v">
                <p:oleObj spid="_x0000_s1144885" name="Equation" r:id="rId6" imgW="2387520" imgH="482400" progId="Equation.DSMT4">
                  <p:embed/>
                </p:oleObj>
              </mc:Choice>
              <mc:Fallback>
                <p:oleObj name="Equation" r:id="rId6" imgW="2387520" imgH="482400" progId="Equation.DSMT4">
                  <p:embed/>
                  <p:pic>
                    <p:nvPicPr>
                      <p:cNvPr id="0" name=""/>
                      <p:cNvPicPr>
                        <a:picLocks noChangeAspect="1" noChangeArrowheads="1"/>
                      </p:cNvPicPr>
                      <p:nvPr/>
                    </p:nvPicPr>
                    <p:blipFill>
                      <a:blip r:embed="rId7"/>
                      <a:srcRect/>
                      <a:stretch>
                        <a:fillRect/>
                      </a:stretch>
                    </p:blipFill>
                    <p:spPr bwMode="auto">
                      <a:xfrm>
                        <a:off x="625302" y="822704"/>
                        <a:ext cx="4246562" cy="85883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graphicFrame>
        <p:nvGraphicFramePr>
          <p:cNvPr id="521223" name="Object 7"/>
          <p:cNvGraphicFramePr>
            <a:graphicFrameLocks noGrp="1" noChangeAspect="1"/>
          </p:cNvGraphicFramePr>
          <p:nvPr>
            <p:ph sz="quarter" idx="4294967295"/>
            <p:extLst>
              <p:ext uri="{D42A27DB-BD31-4B8C-83A1-F6EECF244321}">
                <p14:modId xmlns:p14="http://schemas.microsoft.com/office/powerpoint/2010/main" val="4294395142"/>
              </p:ext>
            </p:extLst>
          </p:nvPr>
        </p:nvGraphicFramePr>
        <p:xfrm>
          <a:off x="1092127" y="1767444"/>
          <a:ext cx="3764280" cy="965200"/>
        </p:xfrm>
        <a:graphic>
          <a:graphicData uri="http://schemas.openxmlformats.org/presentationml/2006/ole">
            <mc:AlternateContent xmlns:mc="http://schemas.openxmlformats.org/markup-compatibility/2006">
              <mc:Choice xmlns:v="urn:schemas-microsoft-com:vml" Requires="v">
                <p:oleObj spid="_x0000_s1144886" name="方程式" r:id="rId8" imgW="1981200" imgH="508000" progId="Equation.3">
                  <p:embed/>
                </p:oleObj>
              </mc:Choice>
              <mc:Fallback>
                <p:oleObj name="方程式" r:id="rId8" imgW="1981200" imgH="508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2127" y="1767444"/>
                        <a:ext cx="3764280" cy="965200"/>
                      </a:xfrm>
                      <a:prstGeom prst="rect">
                        <a:avLst/>
                      </a:prstGeom>
                      <a:noFill/>
                      <a:ln>
                        <a:noFill/>
                      </a:ln>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graphicFrame>
        <p:nvGraphicFramePr>
          <p:cNvPr id="521224" name="Object 8"/>
          <p:cNvGraphicFramePr>
            <a:graphicFrameLocks noChangeAspect="1"/>
          </p:cNvGraphicFramePr>
          <p:nvPr>
            <p:extLst>
              <p:ext uri="{D42A27DB-BD31-4B8C-83A1-F6EECF244321}">
                <p14:modId xmlns:p14="http://schemas.microsoft.com/office/powerpoint/2010/main" val="505227888"/>
              </p:ext>
            </p:extLst>
          </p:nvPr>
        </p:nvGraphicFramePr>
        <p:xfrm>
          <a:off x="7013078" y="5160531"/>
          <a:ext cx="4391025" cy="917575"/>
        </p:xfrm>
        <a:graphic>
          <a:graphicData uri="http://schemas.openxmlformats.org/presentationml/2006/ole">
            <mc:AlternateContent xmlns:mc="http://schemas.openxmlformats.org/markup-compatibility/2006">
              <mc:Choice xmlns:v="urn:schemas-microsoft-com:vml" Requires="v">
                <p:oleObj spid="_x0000_s1144887" name="Equation" r:id="rId10" imgW="2311200" imgH="482400" progId="Equation.DSMT4">
                  <p:embed/>
                </p:oleObj>
              </mc:Choice>
              <mc:Fallback>
                <p:oleObj name="Equation" r:id="rId10" imgW="2311200" imgH="482400" progId="Equation.DSMT4">
                  <p:embed/>
                  <p:pic>
                    <p:nvPicPr>
                      <p:cNvPr id="0" name=""/>
                      <p:cNvPicPr>
                        <a:picLocks noChangeAspect="1" noChangeArrowheads="1"/>
                      </p:cNvPicPr>
                      <p:nvPr/>
                    </p:nvPicPr>
                    <p:blipFill>
                      <a:blip r:embed="rId11"/>
                      <a:srcRect/>
                      <a:stretch>
                        <a:fillRect/>
                      </a:stretch>
                    </p:blipFill>
                    <p:spPr bwMode="auto">
                      <a:xfrm>
                        <a:off x="7013078" y="5160531"/>
                        <a:ext cx="4391025" cy="9175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1230" name="Object 14"/>
          <p:cNvGraphicFramePr>
            <a:graphicFrameLocks noChangeAspect="1"/>
          </p:cNvGraphicFramePr>
          <p:nvPr>
            <p:extLst>
              <p:ext uri="{D42A27DB-BD31-4B8C-83A1-F6EECF244321}">
                <p14:modId xmlns:p14="http://schemas.microsoft.com/office/powerpoint/2010/main" val="1219437752"/>
              </p:ext>
            </p:extLst>
          </p:nvPr>
        </p:nvGraphicFramePr>
        <p:xfrm>
          <a:off x="1874107" y="5239086"/>
          <a:ext cx="2279650" cy="593725"/>
        </p:xfrm>
        <a:graphic>
          <a:graphicData uri="http://schemas.openxmlformats.org/presentationml/2006/ole">
            <mc:AlternateContent xmlns:mc="http://schemas.openxmlformats.org/markup-compatibility/2006">
              <mc:Choice xmlns:v="urn:schemas-microsoft-com:vml" Requires="v">
                <p:oleObj spid="_x0000_s1144888" name="Equation" r:id="rId12" imgW="1168200" imgH="304560" progId="Equation.DSMT4">
                  <p:embed/>
                </p:oleObj>
              </mc:Choice>
              <mc:Fallback>
                <p:oleObj name="Equation" r:id="rId12" imgW="1168200" imgH="304560" progId="Equation.DSMT4">
                  <p:embed/>
                  <p:pic>
                    <p:nvPicPr>
                      <p:cNvPr id="0" name=""/>
                      <p:cNvPicPr>
                        <a:picLocks noChangeAspect="1" noChangeArrowheads="1"/>
                      </p:cNvPicPr>
                      <p:nvPr/>
                    </p:nvPicPr>
                    <p:blipFill>
                      <a:blip r:embed="rId13"/>
                      <a:srcRect/>
                      <a:stretch>
                        <a:fillRect/>
                      </a:stretch>
                    </p:blipFill>
                    <p:spPr bwMode="auto">
                      <a:xfrm>
                        <a:off x="1874107" y="5239086"/>
                        <a:ext cx="2279650" cy="593725"/>
                      </a:xfrm>
                      <a:prstGeom prst="rect">
                        <a:avLst/>
                      </a:prstGeom>
                      <a:noFill/>
                      <a:ln>
                        <a:noFill/>
                      </a:ln>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1233" name="Object 17"/>
          <p:cNvGraphicFramePr>
            <a:graphicFrameLocks noChangeAspect="1"/>
          </p:cNvGraphicFramePr>
          <p:nvPr>
            <p:extLst>
              <p:ext uri="{D42A27DB-BD31-4B8C-83A1-F6EECF244321}">
                <p14:modId xmlns:p14="http://schemas.microsoft.com/office/powerpoint/2010/main" val="434952662"/>
              </p:ext>
            </p:extLst>
          </p:nvPr>
        </p:nvGraphicFramePr>
        <p:xfrm>
          <a:off x="4195040" y="5152423"/>
          <a:ext cx="593845" cy="767050"/>
        </p:xfrm>
        <a:graphic>
          <a:graphicData uri="http://schemas.openxmlformats.org/presentationml/2006/ole">
            <mc:AlternateContent xmlns:mc="http://schemas.openxmlformats.org/markup-compatibility/2006">
              <mc:Choice xmlns:v="urn:schemas-microsoft-com:vml" Requires="v">
                <p:oleObj spid="_x0000_s1144889" name="方程式" r:id="rId14" imgW="304536" imgH="393359" progId="Equation.3">
                  <p:embed/>
                </p:oleObj>
              </mc:Choice>
              <mc:Fallback>
                <p:oleObj name="方程式" r:id="rId14" imgW="304536" imgH="393359"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95040" y="5152423"/>
                        <a:ext cx="593845" cy="767050"/>
                      </a:xfrm>
                      <a:prstGeom prst="rect">
                        <a:avLst/>
                      </a:prstGeom>
                      <a:solidFill>
                        <a:srgbClr val="CCCCFF"/>
                      </a:solidFill>
                      <a:ln>
                        <a:noFill/>
                      </a:ln>
                      <a:extLst/>
                    </p:spPr>
                  </p:pic>
                </p:oleObj>
              </mc:Fallback>
            </mc:AlternateContent>
          </a:graphicData>
        </a:graphic>
      </p:graphicFrame>
      <p:sp>
        <p:nvSpPr>
          <p:cNvPr id="3" name="投影片編號版面配置區 2"/>
          <p:cNvSpPr>
            <a:spLocks noGrp="1"/>
          </p:cNvSpPr>
          <p:nvPr>
            <p:ph type="sldNum" sz="quarter" idx="10"/>
          </p:nvPr>
        </p:nvSpPr>
        <p:spPr/>
        <p:txBody>
          <a:bodyPr/>
          <a:lstStyle/>
          <a:p>
            <a:pPr>
              <a:defRPr/>
            </a:pPr>
            <a:fld id="{F4C3976D-8D47-445A-BD61-2F2C1E2596C6}" type="slidenum">
              <a:rPr lang="en-US" altLang="zh-TW" smtClean="0"/>
              <a:pPr>
                <a:defRPr/>
              </a:pPr>
              <a:t>41</a:t>
            </a:fld>
            <a:endParaRPr lang="en-US" altLang="zh-TW" dirty="0"/>
          </a:p>
        </p:txBody>
      </p:sp>
      <p:graphicFrame>
        <p:nvGraphicFramePr>
          <p:cNvPr id="4" name="物件 3"/>
          <p:cNvGraphicFramePr>
            <a:graphicFrameLocks noChangeAspect="1"/>
          </p:cNvGraphicFramePr>
          <p:nvPr>
            <p:extLst>
              <p:ext uri="{D42A27DB-BD31-4B8C-83A1-F6EECF244321}">
                <p14:modId xmlns:p14="http://schemas.microsoft.com/office/powerpoint/2010/main" val="2136492892"/>
              </p:ext>
            </p:extLst>
          </p:nvPr>
        </p:nvGraphicFramePr>
        <p:xfrm>
          <a:off x="7087257" y="6062773"/>
          <a:ext cx="1776413" cy="557213"/>
        </p:xfrm>
        <a:graphic>
          <a:graphicData uri="http://schemas.openxmlformats.org/presentationml/2006/ole">
            <mc:AlternateContent xmlns:mc="http://schemas.openxmlformats.org/markup-compatibility/2006">
              <mc:Choice xmlns:v="urn:schemas-microsoft-com:vml" Requires="v">
                <p:oleObj spid="_x0000_s1144890" name="Equation" r:id="rId16" imgW="888840" imgH="279360" progId="Equation.DSMT4">
                  <p:embed/>
                </p:oleObj>
              </mc:Choice>
              <mc:Fallback>
                <p:oleObj name="Equation" r:id="rId16" imgW="888840" imgH="279360" progId="Equation.DSMT4">
                  <p:embed/>
                  <p:pic>
                    <p:nvPicPr>
                      <p:cNvPr id="0" name=""/>
                      <p:cNvPicPr>
                        <a:picLocks noChangeAspect="1" noChangeArrowheads="1"/>
                      </p:cNvPicPr>
                      <p:nvPr/>
                    </p:nvPicPr>
                    <p:blipFill>
                      <a:blip r:embed="rId17"/>
                      <a:srcRect/>
                      <a:stretch>
                        <a:fillRect/>
                      </a:stretch>
                    </p:blipFill>
                    <p:spPr bwMode="auto">
                      <a:xfrm>
                        <a:off x="7087257" y="6062773"/>
                        <a:ext cx="1776413" cy="557213"/>
                      </a:xfrm>
                      <a:prstGeom prst="rect">
                        <a:avLst/>
                      </a:prstGeom>
                      <a:noFill/>
                      <a:ln>
                        <a:noFill/>
                      </a:ln>
                      <a:extLst/>
                    </p:spPr>
                  </p:pic>
                </p:oleObj>
              </mc:Fallback>
            </mc:AlternateContent>
          </a:graphicData>
        </a:graphic>
      </p:graphicFrame>
      <p:sp>
        <p:nvSpPr>
          <p:cNvPr id="21" name="Text Box 13"/>
          <p:cNvSpPr txBox="1">
            <a:spLocks noChangeArrowheads="1"/>
          </p:cNvSpPr>
          <p:nvPr/>
        </p:nvSpPr>
        <p:spPr bwMode="auto">
          <a:xfrm>
            <a:off x="6086699" y="6078549"/>
            <a:ext cx="99738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600" dirty="0"/>
              <a:t>where</a:t>
            </a:r>
          </a:p>
        </p:txBody>
      </p:sp>
      <p:cxnSp>
        <p:nvCxnSpPr>
          <p:cNvPr id="6" name="直線接點 5"/>
          <p:cNvCxnSpPr/>
          <p:nvPr/>
        </p:nvCxnSpPr>
        <p:spPr bwMode="auto">
          <a:xfrm>
            <a:off x="6096000" y="4149080"/>
            <a:ext cx="60192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27" name="AutoShape 21"/>
          <p:cNvSpPr>
            <a:spLocks noChangeArrowheads="1"/>
          </p:cNvSpPr>
          <p:nvPr/>
        </p:nvSpPr>
        <p:spPr bwMode="auto">
          <a:xfrm>
            <a:off x="698239" y="2199492"/>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28" name="Text Box 13"/>
          <p:cNvSpPr txBox="1">
            <a:spLocks noChangeArrowheads="1"/>
          </p:cNvSpPr>
          <p:nvPr/>
        </p:nvSpPr>
        <p:spPr bwMode="auto">
          <a:xfrm>
            <a:off x="6112503" y="4101031"/>
            <a:ext cx="7457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0000CC"/>
                </a:solidFill>
              </a:rPr>
              <a:t>from </a:t>
            </a:r>
            <a:br>
              <a:rPr lang="en-US" altLang="zh-TW" sz="2000" dirty="0">
                <a:solidFill>
                  <a:srgbClr val="0000CC"/>
                </a:solidFill>
              </a:rPr>
            </a:br>
            <a:r>
              <a:rPr lang="en-US" altLang="zh-TW" sz="2000" dirty="0">
                <a:solidFill>
                  <a:srgbClr val="0000CC"/>
                </a:solidFill>
              </a:rPr>
              <a:t>p.42</a:t>
            </a:r>
          </a:p>
        </p:txBody>
      </p:sp>
      <p:graphicFrame>
        <p:nvGraphicFramePr>
          <p:cNvPr id="9" name="物件 8"/>
          <p:cNvGraphicFramePr>
            <a:graphicFrameLocks noGrp="1" noChangeAspect="1"/>
          </p:cNvGraphicFramePr>
          <p:nvPr>
            <p:extLst>
              <p:ext uri="{D42A27DB-BD31-4B8C-83A1-F6EECF244321}">
                <p14:modId xmlns:p14="http://schemas.microsoft.com/office/powerpoint/2010/main" val="2163236849"/>
              </p:ext>
            </p:extLst>
          </p:nvPr>
        </p:nvGraphicFramePr>
        <p:xfrm>
          <a:off x="119336" y="2993195"/>
          <a:ext cx="5794675" cy="841248"/>
        </p:xfrm>
        <a:graphic>
          <a:graphicData uri="http://schemas.openxmlformats.org/presentationml/2006/ole">
            <mc:AlternateContent xmlns:mc="http://schemas.openxmlformats.org/markup-compatibility/2006">
              <mc:Choice xmlns:v="urn:schemas-microsoft-com:vml" Requires="v">
                <p:oleObj spid="_x0000_s1144891" name="方程式" r:id="rId18" imgW="3149280" imgH="457200" progId="Equation.3">
                  <p:embed/>
                </p:oleObj>
              </mc:Choice>
              <mc:Fallback>
                <p:oleObj name="方程式" r:id="rId18" imgW="3149280" imgH="457200" progId="Equation.3">
                  <p:embed/>
                  <p:pic>
                    <p:nvPicPr>
                      <p:cNvPr id="0" name=""/>
                      <p:cNvPicPr>
                        <a:picLocks noGrp="1" noChangeArrowheads="1"/>
                      </p:cNvPicPr>
                      <p:nvPr/>
                    </p:nvPicPr>
                    <p:blipFill>
                      <a:blip r:embed="rId19"/>
                      <a:srcRect/>
                      <a:stretch>
                        <a:fillRect/>
                      </a:stretch>
                    </p:blipFill>
                    <p:spPr bwMode="auto">
                      <a:xfrm>
                        <a:off x="119336" y="2993195"/>
                        <a:ext cx="5794675" cy="841248"/>
                      </a:xfrm>
                      <a:prstGeom prst="rect">
                        <a:avLst/>
                      </a:prstGeom>
                      <a:solidFill>
                        <a:srgbClr val="CCCCFF"/>
                      </a:solidFill>
                      <a:ln>
                        <a:noFill/>
                      </a:ln>
                    </p:spPr>
                  </p:pic>
                </p:oleObj>
              </mc:Fallback>
            </mc:AlternateContent>
          </a:graphicData>
        </a:graphic>
      </p:graphicFrame>
      <p:cxnSp>
        <p:nvCxnSpPr>
          <p:cNvPr id="12" name="直線接點 11"/>
          <p:cNvCxnSpPr/>
          <p:nvPr/>
        </p:nvCxnSpPr>
        <p:spPr bwMode="auto">
          <a:xfrm>
            <a:off x="1049516" y="2757268"/>
            <a:ext cx="885695" cy="0"/>
          </a:xfrm>
          <a:prstGeom prst="line">
            <a:avLst/>
          </a:prstGeom>
          <a:solidFill>
            <a:schemeClr val="accent1"/>
          </a:solidFill>
          <a:ln w="28575" cap="flat" cmpd="sng" algn="ctr">
            <a:solidFill>
              <a:srgbClr val="C00000"/>
            </a:solidFill>
            <a:prstDash val="solid"/>
            <a:round/>
            <a:headEnd type="none" w="med" len="med"/>
            <a:tailEnd type="none" w="med" len="med"/>
          </a:ln>
          <a:effectLst/>
        </p:spPr>
      </p:cxnSp>
      <p:cxnSp>
        <p:nvCxnSpPr>
          <p:cNvPr id="34" name="直線接點 33"/>
          <p:cNvCxnSpPr/>
          <p:nvPr/>
        </p:nvCxnSpPr>
        <p:spPr bwMode="auto">
          <a:xfrm>
            <a:off x="9320406" y="5089112"/>
            <a:ext cx="2232000" cy="0"/>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35" name="AutoShape 21"/>
          <p:cNvSpPr>
            <a:spLocks noChangeArrowheads="1"/>
          </p:cNvSpPr>
          <p:nvPr/>
        </p:nvSpPr>
        <p:spPr bwMode="auto">
          <a:xfrm>
            <a:off x="9015037" y="6277318"/>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11" name="物件 10"/>
          <p:cNvGraphicFramePr>
            <a:graphicFrameLocks noChangeAspect="1"/>
          </p:cNvGraphicFramePr>
          <p:nvPr>
            <p:extLst>
              <p:ext uri="{D42A27DB-BD31-4B8C-83A1-F6EECF244321}">
                <p14:modId xmlns:p14="http://schemas.microsoft.com/office/powerpoint/2010/main" val="3627057836"/>
              </p:ext>
            </p:extLst>
          </p:nvPr>
        </p:nvGraphicFramePr>
        <p:xfrm>
          <a:off x="9320406" y="6128506"/>
          <a:ext cx="1284624" cy="530640"/>
        </p:xfrm>
        <a:graphic>
          <a:graphicData uri="http://schemas.openxmlformats.org/presentationml/2006/ole">
            <mc:AlternateContent xmlns:mc="http://schemas.openxmlformats.org/markup-compatibility/2006">
              <mc:Choice xmlns:v="urn:schemas-microsoft-com:vml" Requires="v">
                <p:oleObj spid="_x0000_s1144892" name="方程式" r:id="rId20" imgW="583920" imgH="241200" progId="Equation.3">
                  <p:embed/>
                </p:oleObj>
              </mc:Choice>
              <mc:Fallback>
                <p:oleObj name="方程式" r:id="rId20" imgW="583920" imgH="241200" progId="Equation.3">
                  <p:embed/>
                  <p:pic>
                    <p:nvPicPr>
                      <p:cNvPr id="0" name=""/>
                      <p:cNvPicPr>
                        <a:picLocks noChangeAspect="1" noChangeArrowheads="1"/>
                      </p:cNvPicPr>
                      <p:nvPr/>
                    </p:nvPicPr>
                    <p:blipFill>
                      <a:blip r:embed="rId21"/>
                      <a:srcRect/>
                      <a:stretch>
                        <a:fillRect/>
                      </a:stretch>
                    </p:blipFill>
                    <p:spPr bwMode="auto">
                      <a:xfrm>
                        <a:off x="9320406" y="6128506"/>
                        <a:ext cx="1284624" cy="53064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6" name="直線接點 55">
            <a:extLst>
              <a:ext uri="{FF2B5EF4-FFF2-40B4-BE49-F238E27FC236}">
                <a16:creationId xmlns:a16="http://schemas.microsoft.com/office/drawing/2014/main" id="{2B73472F-931E-454C-9D40-9CFB0280743F}"/>
              </a:ext>
            </a:extLst>
          </p:cNvPr>
          <p:cNvCxnSpPr/>
          <p:nvPr/>
        </p:nvCxnSpPr>
        <p:spPr bwMode="auto">
          <a:xfrm>
            <a:off x="6098663" y="692696"/>
            <a:ext cx="0" cy="5940000"/>
          </a:xfrm>
          <a:prstGeom prst="line">
            <a:avLst/>
          </a:prstGeom>
          <a:ln w="12700">
            <a:solidFill>
              <a:srgbClr val="0000CC"/>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graphicFrame>
        <p:nvGraphicFramePr>
          <p:cNvPr id="60" name="Object 4">
            <a:extLst>
              <a:ext uri="{FF2B5EF4-FFF2-40B4-BE49-F238E27FC236}">
                <a16:creationId xmlns:a16="http://schemas.microsoft.com/office/drawing/2014/main" id="{7220824D-F4B6-4524-91F0-0F8DB5AAE198}"/>
              </a:ext>
            </a:extLst>
          </p:cNvPr>
          <p:cNvGraphicFramePr>
            <a:graphicFrameLocks noChangeAspect="1"/>
          </p:cNvGraphicFramePr>
          <p:nvPr>
            <p:extLst>
              <p:ext uri="{D42A27DB-BD31-4B8C-83A1-F6EECF244321}">
                <p14:modId xmlns:p14="http://schemas.microsoft.com/office/powerpoint/2010/main" val="166368132"/>
              </p:ext>
            </p:extLst>
          </p:nvPr>
        </p:nvGraphicFramePr>
        <p:xfrm>
          <a:off x="870989" y="5818662"/>
          <a:ext cx="3436128" cy="806634"/>
        </p:xfrm>
        <a:graphic>
          <a:graphicData uri="http://schemas.openxmlformats.org/presentationml/2006/ole">
            <mc:AlternateContent xmlns:mc="http://schemas.openxmlformats.org/markup-compatibility/2006">
              <mc:Choice xmlns:v="urn:schemas-microsoft-com:vml" Requires="v">
                <p:oleObj spid="_x0000_s1144893" name="方程式" r:id="rId22" imgW="1676160" imgH="393480" progId="Equation.3">
                  <p:embed/>
                </p:oleObj>
              </mc:Choice>
              <mc:Fallback>
                <p:oleObj name="方程式" r:id="rId22" imgW="1676160" imgH="393480" progId="Equation.3">
                  <p:embed/>
                  <p:pic>
                    <p:nvPicPr>
                      <p:cNvPr id="535556" name="Object 4"/>
                      <p:cNvPicPr>
                        <a:picLocks noChangeArrowheads="1"/>
                      </p:cNvPicPr>
                      <p:nvPr/>
                    </p:nvPicPr>
                    <p:blipFill>
                      <a:blip r:embed="rId23"/>
                      <a:srcRect/>
                      <a:stretch>
                        <a:fillRect/>
                      </a:stretch>
                    </p:blipFill>
                    <p:spPr bwMode="auto">
                      <a:xfrm>
                        <a:off x="870989" y="5818662"/>
                        <a:ext cx="3436128" cy="806634"/>
                      </a:xfrm>
                      <a:prstGeom prst="rect">
                        <a:avLst/>
                      </a:prstGeom>
                      <a:noFill/>
                      <a:ln>
                        <a:noFill/>
                      </a:ln>
                      <a:extLst/>
                    </p:spPr>
                  </p:pic>
                </p:oleObj>
              </mc:Fallback>
            </mc:AlternateContent>
          </a:graphicData>
        </a:graphic>
      </p:graphicFrame>
      <p:sp>
        <p:nvSpPr>
          <p:cNvPr id="66" name="AutoShape 21">
            <a:extLst>
              <a:ext uri="{FF2B5EF4-FFF2-40B4-BE49-F238E27FC236}">
                <a16:creationId xmlns:a16="http://schemas.microsoft.com/office/drawing/2014/main" id="{6DE9DAB6-3D72-4146-BB03-7A6B07181070}"/>
              </a:ext>
            </a:extLst>
          </p:cNvPr>
          <p:cNvSpPr>
            <a:spLocks noChangeArrowheads="1"/>
          </p:cNvSpPr>
          <p:nvPr/>
        </p:nvSpPr>
        <p:spPr bwMode="auto">
          <a:xfrm>
            <a:off x="469126" y="6145820"/>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67" name="矩形 66">
            <a:extLst>
              <a:ext uri="{FF2B5EF4-FFF2-40B4-BE49-F238E27FC236}">
                <a16:creationId xmlns:a16="http://schemas.microsoft.com/office/drawing/2014/main" id="{15C842F0-3614-47B9-9E28-1B66CF559A04}"/>
              </a:ext>
            </a:extLst>
          </p:cNvPr>
          <p:cNvSpPr/>
          <p:nvPr/>
        </p:nvSpPr>
        <p:spPr>
          <a:xfrm>
            <a:off x="3711471" y="6287712"/>
            <a:ext cx="2387192" cy="430887"/>
          </a:xfrm>
          <a:prstGeom prst="rect">
            <a:avLst/>
          </a:prstGeom>
          <a:noFill/>
        </p:spPr>
        <p:txBody>
          <a:bodyPr wrap="none">
            <a:spAutoFit/>
          </a:bodyPr>
          <a:lstStyle/>
          <a:p>
            <a:r>
              <a:rPr lang="en-US" altLang="zh-TW" sz="2200" dirty="0">
                <a:solidFill>
                  <a:srgbClr val="0000CC"/>
                </a:solidFill>
              </a:rPr>
              <a:t>(boundary average)</a:t>
            </a:r>
            <a:endParaRPr lang="zh-TW" altLang="en-US" sz="2200" dirty="0">
              <a:solidFill>
                <a:srgbClr val="0000CC"/>
              </a:solidFill>
            </a:endParaRPr>
          </a:p>
        </p:txBody>
      </p:sp>
      <p:graphicFrame>
        <p:nvGraphicFramePr>
          <p:cNvPr id="68" name="Object 2">
            <a:extLst>
              <a:ext uri="{FF2B5EF4-FFF2-40B4-BE49-F238E27FC236}">
                <a16:creationId xmlns:a16="http://schemas.microsoft.com/office/drawing/2014/main" id="{37554EC1-3439-4DF6-B4DB-1B038D0D3B37}"/>
              </a:ext>
            </a:extLst>
          </p:cNvPr>
          <p:cNvGraphicFramePr>
            <a:graphicFrameLocks noChangeAspect="1"/>
          </p:cNvGraphicFramePr>
          <p:nvPr>
            <p:extLst>
              <p:ext uri="{D42A27DB-BD31-4B8C-83A1-F6EECF244321}">
                <p14:modId xmlns:p14="http://schemas.microsoft.com/office/powerpoint/2010/main" val="228652940"/>
              </p:ext>
            </p:extLst>
          </p:nvPr>
        </p:nvGraphicFramePr>
        <p:xfrm>
          <a:off x="6660378" y="3013984"/>
          <a:ext cx="4693248" cy="826308"/>
        </p:xfrm>
        <a:graphic>
          <a:graphicData uri="http://schemas.openxmlformats.org/presentationml/2006/ole">
            <mc:AlternateContent xmlns:mc="http://schemas.openxmlformats.org/markup-compatibility/2006">
              <mc:Choice xmlns:v="urn:schemas-microsoft-com:vml" Requires="v">
                <p:oleObj spid="_x0000_s1144894" name="方程式" r:id="rId24" imgW="2234880" imgH="393480" progId="Equation.3">
                  <p:embed/>
                </p:oleObj>
              </mc:Choice>
              <mc:Fallback>
                <p:oleObj name="方程式" r:id="rId24" imgW="2234880" imgH="393480" progId="Equation.3">
                  <p:embed/>
                  <p:pic>
                    <p:nvPicPr>
                      <p:cNvPr id="15" name="Object 2"/>
                      <p:cNvPicPr>
                        <a:picLocks noChangeArrowheads="1"/>
                      </p:cNvPicPr>
                      <p:nvPr/>
                    </p:nvPicPr>
                    <p:blipFill>
                      <a:blip r:embed="rId25"/>
                      <a:srcRect/>
                      <a:stretch>
                        <a:fillRect/>
                      </a:stretch>
                    </p:blipFill>
                    <p:spPr bwMode="auto">
                      <a:xfrm>
                        <a:off x="6660378" y="3013984"/>
                        <a:ext cx="4693248" cy="826308"/>
                      </a:xfrm>
                      <a:prstGeom prst="rect">
                        <a:avLst/>
                      </a:prstGeom>
                      <a:solidFill>
                        <a:srgbClr val="FFCCCC"/>
                      </a:solidFill>
                      <a:ln>
                        <a:noFill/>
                      </a:ln>
                      <a:extLst/>
                    </p:spPr>
                  </p:pic>
                </p:oleObj>
              </mc:Fallback>
            </mc:AlternateContent>
          </a:graphicData>
        </a:graphic>
      </p:graphicFrame>
      <p:sp>
        <p:nvSpPr>
          <p:cNvPr id="69" name="Line 11">
            <a:extLst>
              <a:ext uri="{FF2B5EF4-FFF2-40B4-BE49-F238E27FC236}">
                <a16:creationId xmlns:a16="http://schemas.microsoft.com/office/drawing/2014/main" id="{65539B0B-C324-43C6-8158-B132CC430B36}"/>
              </a:ext>
            </a:extLst>
          </p:cNvPr>
          <p:cNvSpPr>
            <a:spLocks noChangeShapeType="1"/>
          </p:cNvSpPr>
          <p:nvPr/>
        </p:nvSpPr>
        <p:spPr bwMode="auto">
          <a:xfrm>
            <a:off x="6651968" y="3680071"/>
            <a:ext cx="876618"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0" name="AutoShape 35">
            <a:extLst>
              <a:ext uri="{FF2B5EF4-FFF2-40B4-BE49-F238E27FC236}">
                <a16:creationId xmlns:a16="http://schemas.microsoft.com/office/drawing/2014/main" id="{24B1F3C8-F4BA-474D-A08C-753A8FC1975A}"/>
              </a:ext>
            </a:extLst>
          </p:cNvPr>
          <p:cNvSpPr>
            <a:spLocks noChangeArrowheads="1"/>
          </p:cNvSpPr>
          <p:nvPr/>
        </p:nvSpPr>
        <p:spPr bwMode="auto">
          <a:xfrm>
            <a:off x="6181029" y="3413469"/>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71" name="矩形 70">
            <a:extLst>
              <a:ext uri="{FF2B5EF4-FFF2-40B4-BE49-F238E27FC236}">
                <a16:creationId xmlns:a16="http://schemas.microsoft.com/office/drawing/2014/main" id="{172A2817-FA31-4C43-B579-29978E9C1B06}"/>
              </a:ext>
            </a:extLst>
          </p:cNvPr>
          <p:cNvSpPr/>
          <p:nvPr/>
        </p:nvSpPr>
        <p:spPr>
          <a:xfrm>
            <a:off x="9734127" y="3761792"/>
            <a:ext cx="2167581" cy="430887"/>
          </a:xfrm>
          <a:prstGeom prst="rect">
            <a:avLst/>
          </a:prstGeom>
          <a:noFill/>
        </p:spPr>
        <p:txBody>
          <a:bodyPr wrap="none">
            <a:spAutoFit/>
          </a:bodyPr>
          <a:lstStyle/>
          <a:p>
            <a:r>
              <a:rPr lang="en-US" altLang="zh-TW" sz="2200" dirty="0">
                <a:solidFill>
                  <a:srgbClr val="C00000"/>
                </a:solidFill>
              </a:rPr>
              <a:t>(domain average)</a:t>
            </a:r>
            <a:endParaRPr lang="zh-TW" altLang="en-US" sz="2200" dirty="0">
              <a:solidFill>
                <a:srgbClr val="C00000"/>
              </a:solidFill>
            </a:endParaRPr>
          </a:p>
        </p:txBody>
      </p:sp>
      <p:sp>
        <p:nvSpPr>
          <p:cNvPr id="72" name="矩形 71">
            <a:extLst>
              <a:ext uri="{FF2B5EF4-FFF2-40B4-BE49-F238E27FC236}">
                <a16:creationId xmlns:a16="http://schemas.microsoft.com/office/drawing/2014/main" id="{ABF81B6B-3E06-49EF-9F79-3002E8C008DF}"/>
              </a:ext>
            </a:extLst>
          </p:cNvPr>
          <p:cNvSpPr/>
          <p:nvPr/>
        </p:nvSpPr>
        <p:spPr>
          <a:xfrm>
            <a:off x="6204773" y="2097707"/>
            <a:ext cx="1678665" cy="461665"/>
          </a:xfrm>
          <a:prstGeom prst="rect">
            <a:avLst/>
          </a:prstGeom>
          <a:noFill/>
        </p:spPr>
        <p:txBody>
          <a:bodyPr wrap="none">
            <a:spAutoFit/>
          </a:bodyPr>
          <a:lstStyle/>
          <a:p>
            <a:r>
              <a:rPr lang="en-US" altLang="zh-TW" dirty="0">
                <a:solidFill>
                  <a:srgbClr val="C00000"/>
                </a:solidFill>
              </a:rPr>
              <a:t>4.physically</a:t>
            </a:r>
            <a:endParaRPr lang="zh-TW" altLang="en-US" dirty="0">
              <a:solidFill>
                <a:srgbClr val="C00000"/>
              </a:solidFill>
            </a:endParaRPr>
          </a:p>
        </p:txBody>
      </p:sp>
      <p:grpSp>
        <p:nvGrpSpPr>
          <p:cNvPr id="73" name="群組 72">
            <a:extLst>
              <a:ext uri="{FF2B5EF4-FFF2-40B4-BE49-F238E27FC236}">
                <a16:creationId xmlns:a16="http://schemas.microsoft.com/office/drawing/2014/main" id="{4D266D6F-8DB1-4018-84EA-5C6DFA457268}"/>
              </a:ext>
            </a:extLst>
          </p:cNvPr>
          <p:cNvGrpSpPr/>
          <p:nvPr/>
        </p:nvGrpSpPr>
        <p:grpSpPr>
          <a:xfrm>
            <a:off x="6312024" y="2412201"/>
            <a:ext cx="5879976" cy="610722"/>
            <a:chOff x="2524622" y="4668925"/>
            <a:chExt cx="5879976" cy="610722"/>
          </a:xfrm>
        </p:grpSpPr>
        <p:sp>
          <p:nvSpPr>
            <p:cNvPr id="74" name="矩形 73">
              <a:extLst>
                <a:ext uri="{FF2B5EF4-FFF2-40B4-BE49-F238E27FC236}">
                  <a16:creationId xmlns:a16="http://schemas.microsoft.com/office/drawing/2014/main" id="{F04357FB-2380-4DFD-8657-D917DBC8EE5F}"/>
                </a:ext>
              </a:extLst>
            </p:cNvPr>
            <p:cNvSpPr/>
            <p:nvPr/>
          </p:nvSpPr>
          <p:spPr>
            <a:xfrm>
              <a:off x="2524622" y="4745756"/>
              <a:ext cx="5879976" cy="461665"/>
            </a:xfrm>
            <a:prstGeom prst="rect">
              <a:avLst/>
            </a:prstGeom>
            <a:noFill/>
          </p:spPr>
          <p:txBody>
            <a:bodyPr wrap="square">
              <a:spAutoFit/>
            </a:bodyPr>
            <a:lstStyle/>
            <a:p>
              <a:r>
                <a:rPr lang="en-US" altLang="zh-TW" dirty="0">
                  <a:solidFill>
                    <a:srgbClr val="C00000"/>
                  </a:solidFill>
                </a:rPr>
                <a:t>and/or mathematically                  to both sides:</a:t>
              </a:r>
              <a:endParaRPr lang="zh-TW" altLang="en-US" dirty="0">
                <a:solidFill>
                  <a:srgbClr val="C00000"/>
                </a:solidFill>
              </a:endParaRPr>
            </a:p>
          </p:txBody>
        </p:sp>
        <p:graphicFrame>
          <p:nvGraphicFramePr>
            <p:cNvPr id="75" name="Object 4">
              <a:extLst>
                <a:ext uri="{FF2B5EF4-FFF2-40B4-BE49-F238E27FC236}">
                  <a16:creationId xmlns:a16="http://schemas.microsoft.com/office/drawing/2014/main" id="{4CBD6F43-8851-4982-8142-79A350ACC743}"/>
                </a:ext>
              </a:extLst>
            </p:cNvPr>
            <p:cNvGraphicFramePr>
              <a:graphicFrameLocks noChangeAspect="1"/>
            </p:cNvGraphicFramePr>
            <p:nvPr>
              <p:extLst>
                <p:ext uri="{D42A27DB-BD31-4B8C-83A1-F6EECF244321}">
                  <p14:modId xmlns:p14="http://schemas.microsoft.com/office/powerpoint/2010/main" val="1359747456"/>
                </p:ext>
              </p:extLst>
            </p:nvPr>
          </p:nvGraphicFramePr>
          <p:xfrm>
            <a:off x="5464610" y="4668925"/>
            <a:ext cx="1127538" cy="610722"/>
          </p:xfrm>
          <a:graphic>
            <a:graphicData uri="http://schemas.openxmlformats.org/presentationml/2006/ole">
              <mc:AlternateContent xmlns:mc="http://schemas.openxmlformats.org/markup-compatibility/2006">
                <mc:Choice xmlns:v="urn:schemas-microsoft-com:vml" Requires="v">
                  <p:oleObj spid="_x0000_s1144895" name="方程式" r:id="rId26" imgW="609480" imgH="330120" progId="Equation.3">
                    <p:embed/>
                  </p:oleObj>
                </mc:Choice>
                <mc:Fallback>
                  <p:oleObj name="方程式" r:id="rId26" imgW="609480" imgH="330120" progId="Equation.3">
                    <p:embed/>
                    <p:pic>
                      <p:nvPicPr>
                        <p:cNvPr id="40" name="Object 4"/>
                        <p:cNvPicPr>
                          <a:picLocks noChangeArrowheads="1"/>
                        </p:cNvPicPr>
                        <p:nvPr/>
                      </p:nvPicPr>
                      <p:blipFill>
                        <a:blip r:embed="rId27"/>
                        <a:srcRect/>
                        <a:stretch>
                          <a:fillRect/>
                        </a:stretch>
                      </p:blipFill>
                      <p:spPr bwMode="auto">
                        <a:xfrm>
                          <a:off x="5464610" y="4668925"/>
                          <a:ext cx="1127538" cy="610722"/>
                        </a:xfrm>
                        <a:prstGeom prst="rect">
                          <a:avLst/>
                        </a:prstGeom>
                        <a:noFill/>
                        <a:ln>
                          <a:noFill/>
                        </a:ln>
                        <a:extLst/>
                      </p:spPr>
                    </p:pic>
                  </p:oleObj>
                </mc:Fallback>
              </mc:AlternateContent>
            </a:graphicData>
          </a:graphic>
        </p:graphicFrame>
      </p:grpSp>
      <p:sp>
        <p:nvSpPr>
          <p:cNvPr id="76" name="Line 11">
            <a:extLst>
              <a:ext uri="{FF2B5EF4-FFF2-40B4-BE49-F238E27FC236}">
                <a16:creationId xmlns:a16="http://schemas.microsoft.com/office/drawing/2014/main" id="{1EF7BCDC-9C3F-4E4F-BE6D-3DDECE1D01B8}"/>
              </a:ext>
            </a:extLst>
          </p:cNvPr>
          <p:cNvSpPr>
            <a:spLocks noChangeShapeType="1"/>
          </p:cNvSpPr>
          <p:nvPr/>
        </p:nvSpPr>
        <p:spPr bwMode="auto">
          <a:xfrm>
            <a:off x="10138562" y="3675432"/>
            <a:ext cx="118800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7" name="Oval 2">
            <a:extLst>
              <a:ext uri="{FF2B5EF4-FFF2-40B4-BE49-F238E27FC236}">
                <a16:creationId xmlns:a16="http://schemas.microsoft.com/office/drawing/2014/main" id="{57C88122-A411-42A8-8011-1CEB14E6F251}"/>
              </a:ext>
            </a:extLst>
          </p:cNvPr>
          <p:cNvSpPr>
            <a:spLocks noChangeAspect="1" noChangeArrowheads="1"/>
          </p:cNvSpPr>
          <p:nvPr/>
        </p:nvSpPr>
        <p:spPr bwMode="auto">
          <a:xfrm>
            <a:off x="6633982" y="733744"/>
            <a:ext cx="1368000" cy="1368000"/>
          </a:xfrm>
          <a:prstGeom prst="ellipse">
            <a:avLst/>
          </a:prstGeom>
          <a:solidFill>
            <a:srgbClr val="FFFF00"/>
          </a:solidFill>
          <a:ln w="12700">
            <a:solidFill>
              <a:schemeClr val="tx1"/>
            </a:solidFill>
            <a:round/>
            <a:headEnd/>
            <a:tailEnd/>
          </a:ln>
        </p:spPr>
        <p:txBody>
          <a:bodyPr wrap="none" anchor="ctr"/>
          <a:lstStyle/>
          <a:p>
            <a:endParaRPr lang="zh-TW" altLang="en-US"/>
          </a:p>
        </p:txBody>
      </p:sp>
      <p:grpSp>
        <p:nvGrpSpPr>
          <p:cNvPr id="78" name="Group 6">
            <a:extLst>
              <a:ext uri="{FF2B5EF4-FFF2-40B4-BE49-F238E27FC236}">
                <a16:creationId xmlns:a16="http://schemas.microsoft.com/office/drawing/2014/main" id="{A036A54C-A45C-476C-BF96-CF0D68B226AF}"/>
              </a:ext>
            </a:extLst>
          </p:cNvPr>
          <p:cNvGrpSpPr>
            <a:grpSpLocks/>
          </p:cNvGrpSpPr>
          <p:nvPr/>
        </p:nvGrpSpPr>
        <p:grpSpPr bwMode="auto">
          <a:xfrm>
            <a:off x="7331628" y="1106931"/>
            <a:ext cx="579437" cy="446088"/>
            <a:chOff x="1813" y="3248"/>
            <a:chExt cx="365" cy="281"/>
          </a:xfrm>
        </p:grpSpPr>
        <p:sp>
          <p:nvSpPr>
            <p:cNvPr id="79" name="Oval 7">
              <a:extLst>
                <a:ext uri="{FF2B5EF4-FFF2-40B4-BE49-F238E27FC236}">
                  <a16:creationId xmlns:a16="http://schemas.microsoft.com/office/drawing/2014/main" id="{F1746357-BBE9-42AA-88BE-6D111CA3544F}"/>
                </a:ext>
              </a:extLst>
            </p:cNvPr>
            <p:cNvSpPr>
              <a:spLocks noChangeArrowheads="1"/>
            </p:cNvSpPr>
            <p:nvPr/>
          </p:nvSpPr>
          <p:spPr bwMode="auto">
            <a:xfrm>
              <a:off x="1813" y="3436"/>
              <a:ext cx="68" cy="68"/>
            </a:xfrm>
            <a:prstGeom prst="ellipse">
              <a:avLst/>
            </a:prstGeom>
            <a:solidFill>
              <a:srgbClr val="008080"/>
            </a:solidFill>
            <a:ln w="12700">
              <a:solidFill>
                <a:schemeClr val="tx1"/>
              </a:solidFill>
              <a:round/>
              <a:headEnd/>
              <a:tailEnd/>
            </a:ln>
          </p:spPr>
          <p:txBody>
            <a:bodyPr wrap="none" anchor="ctr"/>
            <a:lstStyle/>
            <a:p>
              <a:endParaRPr lang="zh-TW" altLang="en-US"/>
            </a:p>
          </p:txBody>
        </p:sp>
        <p:sp>
          <p:nvSpPr>
            <p:cNvPr id="80" name="Line 8">
              <a:extLst>
                <a:ext uri="{FF2B5EF4-FFF2-40B4-BE49-F238E27FC236}">
                  <a16:creationId xmlns:a16="http://schemas.microsoft.com/office/drawing/2014/main" id="{BD356276-8209-490A-915D-140895470F3B}"/>
                </a:ext>
              </a:extLst>
            </p:cNvPr>
            <p:cNvSpPr>
              <a:spLocks noChangeShapeType="1"/>
            </p:cNvSpPr>
            <p:nvPr/>
          </p:nvSpPr>
          <p:spPr bwMode="auto">
            <a:xfrm flipV="1">
              <a:off x="1844" y="3248"/>
              <a:ext cx="334" cy="22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81" name="Object 9">
              <a:extLst>
                <a:ext uri="{FF2B5EF4-FFF2-40B4-BE49-F238E27FC236}">
                  <a16:creationId xmlns:a16="http://schemas.microsoft.com/office/drawing/2014/main" id="{0FCFE795-443A-4598-B2D5-041E002C12D6}"/>
                </a:ext>
              </a:extLst>
            </p:cNvPr>
            <p:cNvGraphicFramePr>
              <a:graphicFrameLocks noChangeAspect="1"/>
            </p:cNvGraphicFramePr>
            <p:nvPr>
              <p:extLst>
                <p:ext uri="{D42A27DB-BD31-4B8C-83A1-F6EECF244321}">
                  <p14:modId xmlns:p14="http://schemas.microsoft.com/office/powerpoint/2010/main" val="1236301257"/>
                </p:ext>
              </p:extLst>
            </p:nvPr>
          </p:nvGraphicFramePr>
          <p:xfrm>
            <a:off x="1987" y="3350"/>
            <a:ext cx="162" cy="179"/>
          </p:xfrm>
          <a:graphic>
            <a:graphicData uri="http://schemas.openxmlformats.org/presentationml/2006/ole">
              <mc:AlternateContent xmlns:mc="http://schemas.openxmlformats.org/markup-compatibility/2006">
                <mc:Choice xmlns:v="urn:schemas-microsoft-com:vml" Requires="v">
                  <p:oleObj spid="_x0000_s1144896" name="Equation" r:id="rId28" imgW="126835" imgH="139518" progId="Equation.3">
                    <p:embed/>
                  </p:oleObj>
                </mc:Choice>
                <mc:Fallback>
                  <p:oleObj name="Equation" r:id="rId28" imgW="126835" imgH="139518" progId="Equation.3">
                    <p:embed/>
                    <p:pic>
                      <p:nvPicPr>
                        <p:cNvPr id="7180" name="Object 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987" y="3350"/>
                          <a:ext cx="16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82" name="Oval 39">
            <a:extLst>
              <a:ext uri="{FF2B5EF4-FFF2-40B4-BE49-F238E27FC236}">
                <a16:creationId xmlns:a16="http://schemas.microsoft.com/office/drawing/2014/main" id="{6FD787F2-E3F3-4020-842A-7EADB5209F25}"/>
              </a:ext>
            </a:extLst>
          </p:cNvPr>
          <p:cNvSpPr>
            <a:spLocks noChangeAspect="1" noChangeArrowheads="1"/>
          </p:cNvSpPr>
          <p:nvPr/>
        </p:nvSpPr>
        <p:spPr bwMode="auto">
          <a:xfrm>
            <a:off x="6633982" y="733744"/>
            <a:ext cx="1368000" cy="1368000"/>
          </a:xfrm>
          <a:prstGeom prst="ellipse">
            <a:avLst/>
          </a:prstGeom>
          <a:noFill/>
          <a:ln w="38100">
            <a:solidFill>
              <a:srgbClr val="A5002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nvGrpSpPr>
          <p:cNvPr id="83" name="Group 6">
            <a:extLst>
              <a:ext uri="{FF2B5EF4-FFF2-40B4-BE49-F238E27FC236}">
                <a16:creationId xmlns:a16="http://schemas.microsoft.com/office/drawing/2014/main" id="{9E8C9507-202F-4E76-904C-D6C984F93015}"/>
              </a:ext>
            </a:extLst>
          </p:cNvPr>
          <p:cNvGrpSpPr>
            <a:grpSpLocks/>
          </p:cNvGrpSpPr>
          <p:nvPr/>
        </p:nvGrpSpPr>
        <p:grpSpPr bwMode="auto">
          <a:xfrm>
            <a:off x="10072824" y="748501"/>
            <a:ext cx="1446212" cy="1447800"/>
            <a:chOff x="4704" y="1487"/>
            <a:chExt cx="960" cy="912"/>
          </a:xfrm>
        </p:grpSpPr>
        <p:sp>
          <p:nvSpPr>
            <p:cNvPr id="84" name="Oval 7">
              <a:extLst>
                <a:ext uri="{FF2B5EF4-FFF2-40B4-BE49-F238E27FC236}">
                  <a16:creationId xmlns:a16="http://schemas.microsoft.com/office/drawing/2014/main" id="{6FF70475-74D4-4FE7-969E-540697365A6E}"/>
                </a:ext>
              </a:extLst>
            </p:cNvPr>
            <p:cNvSpPr>
              <a:spLocks noChangeArrowheads="1"/>
            </p:cNvSpPr>
            <p:nvPr/>
          </p:nvSpPr>
          <p:spPr bwMode="auto">
            <a:xfrm>
              <a:off x="4704" y="1487"/>
              <a:ext cx="960" cy="912"/>
            </a:xfrm>
            <a:prstGeom prst="ellipse">
              <a:avLst/>
            </a:prstGeom>
            <a:solidFill>
              <a:srgbClr val="FFFF99"/>
            </a:solidFill>
            <a:ln w="28575">
              <a:solidFill>
                <a:schemeClr val="tx1"/>
              </a:solidFill>
              <a:round/>
              <a:headEnd/>
              <a:tailEnd/>
            </a:ln>
          </p:spPr>
          <p:txBody>
            <a:bodyPr wrap="none" anchor="ctr"/>
            <a:lstStyle/>
            <a:p>
              <a:endParaRPr lang="zh-TW" altLang="en-US"/>
            </a:p>
          </p:txBody>
        </p:sp>
        <p:sp>
          <p:nvSpPr>
            <p:cNvPr id="85" name="Oval 8">
              <a:extLst>
                <a:ext uri="{FF2B5EF4-FFF2-40B4-BE49-F238E27FC236}">
                  <a16:creationId xmlns:a16="http://schemas.microsoft.com/office/drawing/2014/main" id="{99FECE99-7F7C-4E63-893A-900A008D1777}"/>
                </a:ext>
              </a:extLst>
            </p:cNvPr>
            <p:cNvSpPr>
              <a:spLocks noChangeArrowheads="1"/>
            </p:cNvSpPr>
            <p:nvPr/>
          </p:nvSpPr>
          <p:spPr bwMode="auto">
            <a:xfrm>
              <a:off x="5173" y="1947"/>
              <a:ext cx="68" cy="68"/>
            </a:xfrm>
            <a:prstGeom prst="ellipse">
              <a:avLst/>
            </a:prstGeom>
            <a:solidFill>
              <a:srgbClr val="008080"/>
            </a:solidFill>
            <a:ln w="28575">
              <a:solidFill>
                <a:schemeClr val="tx1"/>
              </a:solidFill>
              <a:round/>
              <a:headEnd/>
              <a:tailEnd/>
            </a:ln>
          </p:spPr>
          <p:txBody>
            <a:bodyPr wrap="none" anchor="ctr"/>
            <a:lstStyle/>
            <a:p>
              <a:endParaRPr lang="zh-TW" altLang="en-US"/>
            </a:p>
          </p:txBody>
        </p:sp>
        <p:sp>
          <p:nvSpPr>
            <p:cNvPr id="86" name="Line 9">
              <a:extLst>
                <a:ext uri="{FF2B5EF4-FFF2-40B4-BE49-F238E27FC236}">
                  <a16:creationId xmlns:a16="http://schemas.microsoft.com/office/drawing/2014/main" id="{79D3393C-5477-4C86-8DAC-788085EA6F55}"/>
                </a:ext>
              </a:extLst>
            </p:cNvPr>
            <p:cNvSpPr>
              <a:spLocks noChangeShapeType="1"/>
            </p:cNvSpPr>
            <p:nvPr/>
          </p:nvSpPr>
          <p:spPr bwMode="auto">
            <a:xfrm flipV="1">
              <a:off x="5204" y="1727"/>
              <a:ext cx="412" cy="26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87" name="Oval 15">
            <a:extLst>
              <a:ext uri="{FF2B5EF4-FFF2-40B4-BE49-F238E27FC236}">
                <a16:creationId xmlns:a16="http://schemas.microsoft.com/office/drawing/2014/main" id="{F9C0B624-6252-48E2-89CD-B0D55BE2784F}"/>
              </a:ext>
            </a:extLst>
          </p:cNvPr>
          <p:cNvSpPr>
            <a:spLocks noChangeArrowheads="1"/>
          </p:cNvSpPr>
          <p:nvPr/>
        </p:nvSpPr>
        <p:spPr bwMode="auto">
          <a:xfrm>
            <a:off x="10626862" y="1359689"/>
            <a:ext cx="360363" cy="360363"/>
          </a:xfrm>
          <a:prstGeom prst="ellipse">
            <a:avLst/>
          </a:pr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88" name="Oval 16">
            <a:extLst>
              <a:ext uri="{FF2B5EF4-FFF2-40B4-BE49-F238E27FC236}">
                <a16:creationId xmlns:a16="http://schemas.microsoft.com/office/drawing/2014/main" id="{F63DFD0E-4730-42A1-98D5-933DCBA26440}"/>
              </a:ext>
            </a:extLst>
          </p:cNvPr>
          <p:cNvSpPr>
            <a:spLocks noChangeArrowheads="1"/>
          </p:cNvSpPr>
          <p:nvPr/>
        </p:nvSpPr>
        <p:spPr bwMode="auto">
          <a:xfrm>
            <a:off x="10288724" y="965988"/>
            <a:ext cx="1079500" cy="1079500"/>
          </a:xfrm>
          <a:prstGeom prst="ellipse">
            <a:avLst/>
          </a:prstGeom>
          <a:noFill/>
          <a:ln w="2857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89" name="Oval 17">
            <a:extLst>
              <a:ext uri="{FF2B5EF4-FFF2-40B4-BE49-F238E27FC236}">
                <a16:creationId xmlns:a16="http://schemas.microsoft.com/office/drawing/2014/main" id="{03B5BCC1-BB7D-4FF1-80C5-F4CA1B4FACB9}"/>
              </a:ext>
            </a:extLst>
          </p:cNvPr>
          <p:cNvSpPr>
            <a:spLocks noChangeArrowheads="1"/>
          </p:cNvSpPr>
          <p:nvPr/>
        </p:nvSpPr>
        <p:spPr bwMode="auto">
          <a:xfrm>
            <a:off x="10453825" y="1173952"/>
            <a:ext cx="719137" cy="719137"/>
          </a:xfrm>
          <a:prstGeom prst="ellipse">
            <a:avLst/>
          </a:prstGeom>
          <a:noFill/>
          <a:ln w="2857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nvGrpSpPr>
          <p:cNvPr id="90" name="Group 18">
            <a:extLst>
              <a:ext uri="{FF2B5EF4-FFF2-40B4-BE49-F238E27FC236}">
                <a16:creationId xmlns:a16="http://schemas.microsoft.com/office/drawing/2014/main" id="{6F306B93-5C49-481B-8577-309D6E987D26}"/>
              </a:ext>
            </a:extLst>
          </p:cNvPr>
          <p:cNvGrpSpPr>
            <a:grpSpLocks noChangeAspect="1"/>
          </p:cNvGrpSpPr>
          <p:nvPr/>
        </p:nvGrpSpPr>
        <p:grpSpPr bwMode="auto">
          <a:xfrm>
            <a:off x="10072824" y="750088"/>
            <a:ext cx="1446212" cy="1447800"/>
            <a:chOff x="5232" y="2256"/>
            <a:chExt cx="911" cy="912"/>
          </a:xfrm>
        </p:grpSpPr>
        <p:sp>
          <p:nvSpPr>
            <p:cNvPr id="91" name="Oval 19" descr="信紙">
              <a:extLst>
                <a:ext uri="{FF2B5EF4-FFF2-40B4-BE49-F238E27FC236}">
                  <a16:creationId xmlns:a16="http://schemas.microsoft.com/office/drawing/2014/main" id="{B549D2E8-21D2-4D69-8F17-803442A28986}"/>
                </a:ext>
              </a:extLst>
            </p:cNvPr>
            <p:cNvSpPr>
              <a:spLocks noChangeArrowheads="1"/>
            </p:cNvSpPr>
            <p:nvPr/>
          </p:nvSpPr>
          <p:spPr bwMode="auto">
            <a:xfrm>
              <a:off x="5232" y="2256"/>
              <a:ext cx="911" cy="912"/>
            </a:xfrm>
            <a:prstGeom prst="ellipse">
              <a:avLst/>
            </a:prstGeom>
            <a:blipFill dpi="0" rotWithShape="0">
              <a:blip r:embed="rId30"/>
              <a:srcRect/>
              <a:tile tx="0" ty="0" sx="100000" sy="100000" flip="none" algn="tl"/>
            </a:blip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zh-TW" altLang="en-US"/>
            </a:p>
          </p:txBody>
        </p:sp>
        <p:sp>
          <p:nvSpPr>
            <p:cNvPr id="92" name="Oval 20">
              <a:extLst>
                <a:ext uri="{FF2B5EF4-FFF2-40B4-BE49-F238E27FC236}">
                  <a16:creationId xmlns:a16="http://schemas.microsoft.com/office/drawing/2014/main" id="{FF4CE710-644C-49F4-ABB0-99DA9D5F61FC}"/>
                </a:ext>
              </a:extLst>
            </p:cNvPr>
            <p:cNvSpPr>
              <a:spLocks noChangeArrowheads="1"/>
            </p:cNvSpPr>
            <p:nvPr/>
          </p:nvSpPr>
          <p:spPr bwMode="auto">
            <a:xfrm>
              <a:off x="5677" y="2716"/>
              <a:ext cx="65" cy="68"/>
            </a:xfrm>
            <a:prstGeom prst="ellipse">
              <a:avLst/>
            </a:prstGeom>
            <a:solidFill>
              <a:srgbClr val="008080"/>
            </a:solidFill>
            <a:ln w="28575">
              <a:solidFill>
                <a:schemeClr val="tx1"/>
              </a:solidFill>
              <a:round/>
              <a:headEnd/>
              <a:tailEnd/>
            </a:ln>
          </p:spPr>
          <p:txBody>
            <a:bodyPr wrap="none" anchor="ctr"/>
            <a:lstStyle/>
            <a:p>
              <a:endParaRPr lang="zh-TW" altLang="en-US"/>
            </a:p>
          </p:txBody>
        </p:sp>
      </p:grpSp>
      <p:sp>
        <p:nvSpPr>
          <p:cNvPr id="93" name="Text Box 21">
            <a:extLst>
              <a:ext uri="{FF2B5EF4-FFF2-40B4-BE49-F238E27FC236}">
                <a16:creationId xmlns:a16="http://schemas.microsoft.com/office/drawing/2014/main" id="{F599A626-3E55-4FC1-A54F-86494A69C878}"/>
              </a:ext>
            </a:extLst>
          </p:cNvPr>
          <p:cNvSpPr txBox="1">
            <a:spLocks noChangeArrowheads="1"/>
          </p:cNvSpPr>
          <p:nvPr/>
        </p:nvSpPr>
        <p:spPr bwMode="auto">
          <a:xfrm>
            <a:off x="10653849" y="1549817"/>
            <a:ext cx="3577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200" i="1" dirty="0"/>
              <a:t>P</a:t>
            </a:r>
          </a:p>
        </p:txBody>
      </p:sp>
      <p:grpSp>
        <p:nvGrpSpPr>
          <p:cNvPr id="94" name="Group 6">
            <a:extLst>
              <a:ext uri="{FF2B5EF4-FFF2-40B4-BE49-F238E27FC236}">
                <a16:creationId xmlns:a16="http://schemas.microsoft.com/office/drawing/2014/main" id="{D514ECDD-CA32-46EB-AD21-F0492BDD586D}"/>
              </a:ext>
            </a:extLst>
          </p:cNvPr>
          <p:cNvGrpSpPr>
            <a:grpSpLocks/>
          </p:cNvGrpSpPr>
          <p:nvPr/>
        </p:nvGrpSpPr>
        <p:grpSpPr bwMode="auto">
          <a:xfrm>
            <a:off x="10805371" y="1137438"/>
            <a:ext cx="654050" cy="592138"/>
            <a:chOff x="1844" y="3216"/>
            <a:chExt cx="412" cy="373"/>
          </a:xfrm>
        </p:grpSpPr>
        <p:sp>
          <p:nvSpPr>
            <p:cNvPr id="95" name="Line 8">
              <a:extLst>
                <a:ext uri="{FF2B5EF4-FFF2-40B4-BE49-F238E27FC236}">
                  <a16:creationId xmlns:a16="http://schemas.microsoft.com/office/drawing/2014/main" id="{716824F9-36B6-49C9-B8BD-8EF6B8BAE79D}"/>
                </a:ext>
              </a:extLst>
            </p:cNvPr>
            <p:cNvSpPr>
              <a:spLocks noChangeShapeType="1"/>
            </p:cNvSpPr>
            <p:nvPr/>
          </p:nvSpPr>
          <p:spPr bwMode="auto">
            <a:xfrm flipV="1">
              <a:off x="1844" y="3216"/>
              <a:ext cx="412" cy="26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96" name="Object 9">
              <a:extLst>
                <a:ext uri="{FF2B5EF4-FFF2-40B4-BE49-F238E27FC236}">
                  <a16:creationId xmlns:a16="http://schemas.microsoft.com/office/drawing/2014/main" id="{91A4489C-998D-405D-9BAA-761189F2BFB3}"/>
                </a:ext>
              </a:extLst>
            </p:cNvPr>
            <p:cNvGraphicFramePr>
              <a:graphicFrameLocks noChangeAspect="1"/>
            </p:cNvGraphicFramePr>
            <p:nvPr>
              <p:extLst>
                <p:ext uri="{D42A27DB-BD31-4B8C-83A1-F6EECF244321}">
                  <p14:modId xmlns:p14="http://schemas.microsoft.com/office/powerpoint/2010/main" val="1038741790"/>
                </p:ext>
              </p:extLst>
            </p:nvPr>
          </p:nvGraphicFramePr>
          <p:xfrm>
            <a:off x="2016" y="3362"/>
            <a:ext cx="162" cy="227"/>
          </p:xfrm>
          <a:graphic>
            <a:graphicData uri="http://schemas.openxmlformats.org/presentationml/2006/ole">
              <mc:AlternateContent xmlns:mc="http://schemas.openxmlformats.org/markup-compatibility/2006">
                <mc:Choice xmlns:v="urn:schemas-microsoft-com:vml" Requires="v">
                  <p:oleObj spid="_x0000_s1144897" name="方程式" r:id="rId31" imgW="126720" imgH="177480" progId="Equation.3">
                    <p:embed/>
                  </p:oleObj>
                </mc:Choice>
                <mc:Fallback>
                  <p:oleObj name="方程式" r:id="rId31" imgW="126720" imgH="177480" progId="Equation.3">
                    <p:embed/>
                    <p:pic>
                      <p:nvPicPr>
                        <p:cNvPr id="39" name="Object 9"/>
                        <p:cNvPicPr>
                          <a:picLocks noChangeAspect="1" noChangeArrowheads="1"/>
                        </p:cNvPicPr>
                        <p:nvPr/>
                      </p:nvPicPr>
                      <p:blipFill>
                        <a:blip r:embed="rId32"/>
                        <a:srcRect/>
                        <a:stretch>
                          <a:fillRect/>
                        </a:stretch>
                      </p:blipFill>
                      <p:spPr bwMode="auto">
                        <a:xfrm>
                          <a:off x="2016" y="3362"/>
                          <a:ext cx="162"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12512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21224"/>
                                        </p:tgtEl>
                                        <p:attrNameLst>
                                          <p:attrName>style.visibility</p:attrName>
                                        </p:attrNameLst>
                                      </p:cBhvr>
                                      <p:to>
                                        <p:strVal val="visible"/>
                                      </p:to>
                                    </p:set>
                                    <p:animEffect transition="in" filter="wipe(left)">
                                      <p:cBhvr>
                                        <p:cTn id="20" dur="500"/>
                                        <p:tgtEl>
                                          <p:spTgt spid="5212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21221"/>
                                        </p:tgtEl>
                                        <p:attrNameLst>
                                          <p:attrName>style.visibility</p:attrName>
                                        </p:attrNameLst>
                                      </p:cBhvr>
                                      <p:to>
                                        <p:strVal val="visible"/>
                                      </p:to>
                                    </p:set>
                                    <p:animEffect transition="in" filter="wipe(left)">
                                      <p:cBhvr>
                                        <p:cTn id="43" dur="500"/>
                                        <p:tgtEl>
                                          <p:spTgt spid="52122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521223"/>
                                        </p:tgtEl>
                                        <p:attrNameLst>
                                          <p:attrName>style.visibility</p:attrName>
                                        </p:attrNameLst>
                                      </p:cBhvr>
                                      <p:to>
                                        <p:strVal val="visible"/>
                                      </p:to>
                                    </p:set>
                                    <p:animEffect transition="in" filter="wipe(left)">
                                      <p:cBhvr>
                                        <p:cTn id="52" dur="500"/>
                                        <p:tgtEl>
                                          <p:spTgt spid="5212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par>
                          <p:cTn id="58" fill="hold">
                            <p:stCondLst>
                              <p:cond delay="500"/>
                            </p:stCondLst>
                            <p:childTnLst>
                              <p:par>
                                <p:cTn id="59" presetID="2" presetClass="entr" presetSubtype="9" fill="hold"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0-#ppt_w/2"/>
                                          </p:val>
                                        </p:tav>
                                        <p:tav tm="100000">
                                          <p:val>
                                            <p:strVal val="#ppt_x"/>
                                          </p:val>
                                        </p:tav>
                                      </p:tavLst>
                                    </p:anim>
                                    <p:anim calcmode="lin" valueType="num">
                                      <p:cBhvr additive="base">
                                        <p:cTn id="62" dur="500" fill="hold"/>
                                        <p:tgtEl>
                                          <p:spTgt spid="34"/>
                                        </p:tgtEl>
                                        <p:attrNameLst>
                                          <p:attrName>ppt_y</p:attrName>
                                        </p:attrNameLst>
                                      </p:cBhvr>
                                      <p:tavLst>
                                        <p:tav tm="0">
                                          <p:val>
                                            <p:strVal val="0-#ppt_h/2"/>
                                          </p:val>
                                        </p:tav>
                                        <p:tav tm="100000">
                                          <p:val>
                                            <p:strVal val="#ppt_y"/>
                                          </p:val>
                                        </p:tav>
                                      </p:tavLst>
                                    </p:anim>
                                  </p:childTnLst>
                                </p:cTn>
                              </p:par>
                            </p:childTnLst>
                          </p:cTn>
                        </p:par>
                        <p:par>
                          <p:cTn id="63" fill="hold">
                            <p:stCondLst>
                              <p:cond delay="1000"/>
                            </p:stCondLst>
                            <p:childTnLst>
                              <p:par>
                                <p:cTn id="64" presetID="22" presetClass="entr" presetSubtype="8"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left)">
                                      <p:cBhvr>
                                        <p:cTn id="66" dur="500"/>
                                        <p:tgtEl>
                                          <p:spTgt spid="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57">
                                            <p:txEl>
                                              <p:pRg st="0" end="0"/>
                                            </p:txEl>
                                          </p:spTgt>
                                        </p:tgtEl>
                                        <p:attrNameLst>
                                          <p:attrName>style.visibility</p:attrName>
                                        </p:attrNameLst>
                                      </p:cBhvr>
                                      <p:to>
                                        <p:strVal val="visible"/>
                                      </p:to>
                                    </p:set>
                                    <p:animEffect transition="in" filter="wipe(left)">
                                      <p:cBhvr>
                                        <p:cTn id="71" dur="500"/>
                                        <p:tgtEl>
                                          <p:spTgt spid="57">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57">
                                            <p:txEl>
                                              <p:pRg st="1" end="1"/>
                                            </p:txEl>
                                          </p:spTgt>
                                        </p:tgtEl>
                                        <p:attrNameLst>
                                          <p:attrName>style.visibility</p:attrName>
                                        </p:attrNameLst>
                                      </p:cBhvr>
                                      <p:to>
                                        <p:strVal val="visible"/>
                                      </p:to>
                                    </p:set>
                                    <p:animEffect transition="in" filter="wipe(left)">
                                      <p:cBhvr>
                                        <p:cTn id="76" dur="500"/>
                                        <p:tgtEl>
                                          <p:spTgt spid="57">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wipe(left)">
                                      <p:cBhvr>
                                        <p:cTn id="81" dur="500"/>
                                        <p:tgtEl>
                                          <p:spTgt spid="57">
                                            <p:txEl>
                                              <p:pRg st="2" end="2"/>
                                            </p:txEl>
                                          </p:spTgt>
                                        </p:tgtEl>
                                      </p:cBhvr>
                                    </p:animEffect>
                                  </p:childTnLst>
                                </p:cTn>
                              </p:par>
                            </p:childTnLst>
                          </p:cTn>
                        </p:par>
                        <p:par>
                          <p:cTn id="82" fill="hold">
                            <p:stCondLst>
                              <p:cond delay="500"/>
                            </p:stCondLst>
                            <p:childTnLst>
                              <p:par>
                                <p:cTn id="83" presetID="22" presetClass="entr" presetSubtype="8" fill="hold" nodeType="afterEffect">
                                  <p:stCondLst>
                                    <p:cond delay="0"/>
                                  </p:stCondLst>
                                  <p:childTnLst>
                                    <p:set>
                                      <p:cBhvr>
                                        <p:cTn id="84" dur="1" fill="hold">
                                          <p:stCondLst>
                                            <p:cond delay="0"/>
                                          </p:stCondLst>
                                        </p:cTn>
                                        <p:tgtEl>
                                          <p:spTgt spid="521230"/>
                                        </p:tgtEl>
                                        <p:attrNameLst>
                                          <p:attrName>style.visibility</p:attrName>
                                        </p:attrNameLst>
                                      </p:cBhvr>
                                      <p:to>
                                        <p:strVal val="visible"/>
                                      </p:to>
                                    </p:set>
                                    <p:animEffect transition="in" filter="wipe(left)">
                                      <p:cBhvr>
                                        <p:cTn id="85" dur="500"/>
                                        <p:tgtEl>
                                          <p:spTgt spid="52123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521233"/>
                                        </p:tgtEl>
                                        <p:attrNameLst>
                                          <p:attrName>style.visibility</p:attrName>
                                        </p:attrNameLst>
                                      </p:cBhvr>
                                      <p:to>
                                        <p:strVal val="visible"/>
                                      </p:to>
                                    </p:set>
                                    <p:animEffect transition="in" filter="wipe(left)">
                                      <p:cBhvr>
                                        <p:cTn id="90" dur="500"/>
                                        <p:tgtEl>
                                          <p:spTgt spid="521233"/>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66"/>
                                        </p:tgtEl>
                                        <p:attrNameLst>
                                          <p:attrName>style.visibility</p:attrName>
                                        </p:attrNameLst>
                                      </p:cBhvr>
                                      <p:to>
                                        <p:strVal val="visible"/>
                                      </p:to>
                                    </p:set>
                                    <p:animEffect transition="in" filter="wipe(left)">
                                      <p:cBhvr>
                                        <p:cTn id="95" dur="500"/>
                                        <p:tgtEl>
                                          <p:spTgt spid="66"/>
                                        </p:tgtEl>
                                      </p:cBhvr>
                                    </p:animEffect>
                                  </p:childTnLst>
                                </p:cTn>
                              </p:par>
                            </p:childTnLst>
                          </p:cTn>
                        </p:par>
                        <p:par>
                          <p:cTn id="96" fill="hold">
                            <p:stCondLst>
                              <p:cond delay="500"/>
                            </p:stCondLst>
                            <p:childTnLst>
                              <p:par>
                                <p:cTn id="97" presetID="22" presetClass="entr" presetSubtype="8" fill="hold" nodeType="afterEffect">
                                  <p:stCondLst>
                                    <p:cond delay="0"/>
                                  </p:stCondLst>
                                  <p:childTnLst>
                                    <p:set>
                                      <p:cBhvr>
                                        <p:cTn id="98" dur="1" fill="hold">
                                          <p:stCondLst>
                                            <p:cond delay="0"/>
                                          </p:stCondLst>
                                        </p:cTn>
                                        <p:tgtEl>
                                          <p:spTgt spid="60"/>
                                        </p:tgtEl>
                                        <p:attrNameLst>
                                          <p:attrName>style.visibility</p:attrName>
                                        </p:attrNameLst>
                                      </p:cBhvr>
                                      <p:to>
                                        <p:strVal val="visible"/>
                                      </p:to>
                                    </p:set>
                                    <p:animEffect transition="in" filter="wipe(left)">
                                      <p:cBhvr>
                                        <p:cTn id="99" dur="500"/>
                                        <p:tgtEl>
                                          <p:spTgt spid="60"/>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77"/>
                                        </p:tgtEl>
                                        <p:attrNameLst>
                                          <p:attrName>style.visibility</p:attrName>
                                        </p:attrNameLst>
                                      </p:cBhvr>
                                      <p:to>
                                        <p:strVal val="visible"/>
                                      </p:to>
                                    </p:set>
                                    <p:animEffect transition="in" filter="wipe(left)">
                                      <p:cBhvr>
                                        <p:cTn id="104" dur="500"/>
                                        <p:tgtEl>
                                          <p:spTgt spid="77"/>
                                        </p:tgtEl>
                                      </p:cBhvr>
                                    </p:animEffect>
                                  </p:childTnLst>
                                </p:cTn>
                              </p:par>
                            </p:childTnLst>
                          </p:cTn>
                        </p:par>
                        <p:par>
                          <p:cTn id="105" fill="hold">
                            <p:stCondLst>
                              <p:cond delay="500"/>
                            </p:stCondLst>
                            <p:childTnLst>
                              <p:par>
                                <p:cTn id="106" presetID="22" presetClass="entr" presetSubtype="8" fill="hold" nodeType="afterEffect">
                                  <p:stCondLst>
                                    <p:cond delay="0"/>
                                  </p:stCondLst>
                                  <p:childTnLst>
                                    <p:set>
                                      <p:cBhvr>
                                        <p:cTn id="107" dur="1" fill="hold">
                                          <p:stCondLst>
                                            <p:cond delay="0"/>
                                          </p:stCondLst>
                                        </p:cTn>
                                        <p:tgtEl>
                                          <p:spTgt spid="78"/>
                                        </p:tgtEl>
                                        <p:attrNameLst>
                                          <p:attrName>style.visibility</p:attrName>
                                        </p:attrNameLst>
                                      </p:cBhvr>
                                      <p:to>
                                        <p:strVal val="visible"/>
                                      </p:to>
                                    </p:set>
                                    <p:animEffect transition="in" filter="wipe(left)">
                                      <p:cBhvr>
                                        <p:cTn id="108" dur="500"/>
                                        <p:tgtEl>
                                          <p:spTgt spid="78"/>
                                        </p:tgtEl>
                                      </p:cBhvr>
                                    </p:animEffect>
                                  </p:childTnLst>
                                </p:cTn>
                              </p:par>
                            </p:childTnLst>
                          </p:cTn>
                        </p:par>
                        <p:par>
                          <p:cTn id="109" fill="hold">
                            <p:stCondLst>
                              <p:cond delay="1000"/>
                            </p:stCondLst>
                            <p:childTnLst>
                              <p:par>
                                <p:cTn id="110" presetID="20" presetClass="entr" presetSubtype="0" fill="hold" grpId="0" nodeType="afterEffect">
                                  <p:stCondLst>
                                    <p:cond delay="250"/>
                                  </p:stCondLst>
                                  <p:childTnLst>
                                    <p:set>
                                      <p:cBhvr>
                                        <p:cTn id="111" dur="1" fill="hold">
                                          <p:stCondLst>
                                            <p:cond delay="0"/>
                                          </p:stCondLst>
                                        </p:cTn>
                                        <p:tgtEl>
                                          <p:spTgt spid="82"/>
                                        </p:tgtEl>
                                        <p:attrNameLst>
                                          <p:attrName>style.visibility</p:attrName>
                                        </p:attrNameLst>
                                      </p:cBhvr>
                                      <p:to>
                                        <p:strVal val="visible"/>
                                      </p:to>
                                    </p:set>
                                    <p:animEffect transition="in" filter="wedge">
                                      <p:cBhvr>
                                        <p:cTn id="112" dur="500"/>
                                        <p:tgtEl>
                                          <p:spTgt spid="82"/>
                                        </p:tgtEl>
                                      </p:cBhvr>
                                    </p:animEffect>
                                  </p:childTnLst>
                                </p:cTn>
                              </p:par>
                            </p:childTnLst>
                          </p:cTn>
                        </p:par>
                        <p:par>
                          <p:cTn id="113" fill="hold">
                            <p:stCondLst>
                              <p:cond delay="1750"/>
                            </p:stCondLst>
                            <p:childTnLst>
                              <p:par>
                                <p:cTn id="114" presetID="2" presetClass="entr" presetSubtype="3" fill="hold" grpId="0" nodeType="afterEffect">
                                  <p:stCondLst>
                                    <p:cond delay="0"/>
                                  </p:stCondLst>
                                  <p:childTnLst>
                                    <p:set>
                                      <p:cBhvr>
                                        <p:cTn id="115" dur="1" fill="hold">
                                          <p:stCondLst>
                                            <p:cond delay="0"/>
                                          </p:stCondLst>
                                        </p:cTn>
                                        <p:tgtEl>
                                          <p:spTgt spid="67"/>
                                        </p:tgtEl>
                                        <p:attrNameLst>
                                          <p:attrName>style.visibility</p:attrName>
                                        </p:attrNameLst>
                                      </p:cBhvr>
                                      <p:to>
                                        <p:strVal val="visible"/>
                                      </p:to>
                                    </p:set>
                                    <p:anim calcmode="lin" valueType="num">
                                      <p:cBhvr additive="base">
                                        <p:cTn id="116" dur="500" fill="hold"/>
                                        <p:tgtEl>
                                          <p:spTgt spid="67"/>
                                        </p:tgtEl>
                                        <p:attrNameLst>
                                          <p:attrName>ppt_x</p:attrName>
                                        </p:attrNameLst>
                                      </p:cBhvr>
                                      <p:tavLst>
                                        <p:tav tm="0">
                                          <p:val>
                                            <p:strVal val="1+#ppt_w/2"/>
                                          </p:val>
                                        </p:tav>
                                        <p:tav tm="100000">
                                          <p:val>
                                            <p:strVal val="#ppt_x"/>
                                          </p:val>
                                        </p:tav>
                                      </p:tavLst>
                                    </p:anim>
                                    <p:anim calcmode="lin" valueType="num">
                                      <p:cBhvr additive="base">
                                        <p:cTn id="117" dur="5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nodeType="clickEffect">
                                  <p:stCondLst>
                                    <p:cond delay="0"/>
                                  </p:stCondLst>
                                  <p:childTnLst>
                                    <p:set>
                                      <p:cBhvr>
                                        <p:cTn id="121" dur="1" fill="hold">
                                          <p:stCondLst>
                                            <p:cond delay="0"/>
                                          </p:stCondLst>
                                        </p:cTn>
                                        <p:tgtEl>
                                          <p:spTgt spid="83"/>
                                        </p:tgtEl>
                                        <p:attrNameLst>
                                          <p:attrName>style.visibility</p:attrName>
                                        </p:attrNameLst>
                                      </p:cBhvr>
                                      <p:to>
                                        <p:strVal val="visible"/>
                                      </p:to>
                                    </p:set>
                                    <p:animEffect transition="in" filter="dissolve">
                                      <p:cBhvr>
                                        <p:cTn id="122" dur="500"/>
                                        <p:tgtEl>
                                          <p:spTgt spid="83"/>
                                        </p:tgtEl>
                                      </p:cBhvr>
                                    </p:animEffect>
                                  </p:childTnLst>
                                </p:cTn>
                              </p:par>
                            </p:childTnLst>
                          </p:cTn>
                        </p:par>
                      </p:childTnLst>
                    </p:cTn>
                  </p:par>
                  <p:par>
                    <p:cTn id="123" fill="hold">
                      <p:stCondLst>
                        <p:cond delay="indefinite"/>
                      </p:stCondLst>
                      <p:childTnLst>
                        <p:par>
                          <p:cTn id="124" fill="hold">
                            <p:stCondLst>
                              <p:cond delay="0"/>
                            </p:stCondLst>
                            <p:childTnLst>
                              <p:par>
                                <p:cTn id="125" presetID="23" presetClass="entr" presetSubtype="16" fill="hold" grpId="0" nodeType="clickEffect">
                                  <p:stCondLst>
                                    <p:cond delay="0"/>
                                  </p:stCondLst>
                                  <p:childTnLst>
                                    <p:set>
                                      <p:cBhvr>
                                        <p:cTn id="126" dur="1" fill="hold">
                                          <p:stCondLst>
                                            <p:cond delay="0"/>
                                          </p:stCondLst>
                                        </p:cTn>
                                        <p:tgtEl>
                                          <p:spTgt spid="87"/>
                                        </p:tgtEl>
                                        <p:attrNameLst>
                                          <p:attrName>style.visibility</p:attrName>
                                        </p:attrNameLst>
                                      </p:cBhvr>
                                      <p:to>
                                        <p:strVal val="visible"/>
                                      </p:to>
                                    </p:set>
                                    <p:anim calcmode="lin" valueType="num">
                                      <p:cBhvr>
                                        <p:cTn id="127" dur="500" fill="hold"/>
                                        <p:tgtEl>
                                          <p:spTgt spid="87"/>
                                        </p:tgtEl>
                                        <p:attrNameLst>
                                          <p:attrName>ppt_w</p:attrName>
                                        </p:attrNameLst>
                                      </p:cBhvr>
                                      <p:tavLst>
                                        <p:tav tm="0">
                                          <p:val>
                                            <p:fltVal val="0"/>
                                          </p:val>
                                        </p:tav>
                                        <p:tav tm="100000">
                                          <p:val>
                                            <p:strVal val="#ppt_w"/>
                                          </p:val>
                                        </p:tav>
                                      </p:tavLst>
                                    </p:anim>
                                    <p:anim calcmode="lin" valueType="num">
                                      <p:cBhvr>
                                        <p:cTn id="128" dur="500" fill="hold"/>
                                        <p:tgtEl>
                                          <p:spTgt spid="87"/>
                                        </p:tgtEl>
                                        <p:attrNameLst>
                                          <p:attrName>ppt_h</p:attrName>
                                        </p:attrNameLst>
                                      </p:cBhvr>
                                      <p:tavLst>
                                        <p:tav tm="0">
                                          <p:val>
                                            <p:fltVal val="0"/>
                                          </p:val>
                                        </p:tav>
                                        <p:tav tm="100000">
                                          <p:val>
                                            <p:strVal val="#ppt_h"/>
                                          </p:val>
                                        </p:tav>
                                      </p:tavLst>
                                    </p:anim>
                                  </p:childTnLst>
                                </p:cTn>
                              </p:par>
                            </p:childTnLst>
                          </p:cTn>
                        </p:par>
                        <p:par>
                          <p:cTn id="129" fill="hold">
                            <p:stCondLst>
                              <p:cond delay="500"/>
                            </p:stCondLst>
                            <p:childTnLst>
                              <p:par>
                                <p:cTn id="130" presetID="23" presetClass="entr" presetSubtype="16" fill="hold" grpId="0" nodeType="afterEffect">
                                  <p:stCondLst>
                                    <p:cond delay="750"/>
                                  </p:stCondLst>
                                  <p:childTnLst>
                                    <p:set>
                                      <p:cBhvr>
                                        <p:cTn id="131" dur="1" fill="hold">
                                          <p:stCondLst>
                                            <p:cond delay="0"/>
                                          </p:stCondLst>
                                        </p:cTn>
                                        <p:tgtEl>
                                          <p:spTgt spid="89"/>
                                        </p:tgtEl>
                                        <p:attrNameLst>
                                          <p:attrName>style.visibility</p:attrName>
                                        </p:attrNameLst>
                                      </p:cBhvr>
                                      <p:to>
                                        <p:strVal val="visible"/>
                                      </p:to>
                                    </p:set>
                                    <p:anim calcmode="lin" valueType="num">
                                      <p:cBhvr>
                                        <p:cTn id="132" dur="500" fill="hold"/>
                                        <p:tgtEl>
                                          <p:spTgt spid="89"/>
                                        </p:tgtEl>
                                        <p:attrNameLst>
                                          <p:attrName>ppt_w</p:attrName>
                                        </p:attrNameLst>
                                      </p:cBhvr>
                                      <p:tavLst>
                                        <p:tav tm="0">
                                          <p:val>
                                            <p:fltVal val="0"/>
                                          </p:val>
                                        </p:tav>
                                        <p:tav tm="100000">
                                          <p:val>
                                            <p:strVal val="#ppt_w"/>
                                          </p:val>
                                        </p:tav>
                                      </p:tavLst>
                                    </p:anim>
                                    <p:anim calcmode="lin" valueType="num">
                                      <p:cBhvr>
                                        <p:cTn id="133" dur="500" fill="hold"/>
                                        <p:tgtEl>
                                          <p:spTgt spid="89"/>
                                        </p:tgtEl>
                                        <p:attrNameLst>
                                          <p:attrName>ppt_h</p:attrName>
                                        </p:attrNameLst>
                                      </p:cBhvr>
                                      <p:tavLst>
                                        <p:tav tm="0">
                                          <p:val>
                                            <p:fltVal val="0"/>
                                          </p:val>
                                        </p:tav>
                                        <p:tav tm="100000">
                                          <p:val>
                                            <p:strVal val="#ppt_h"/>
                                          </p:val>
                                        </p:tav>
                                      </p:tavLst>
                                    </p:anim>
                                  </p:childTnLst>
                                </p:cTn>
                              </p:par>
                            </p:childTnLst>
                          </p:cTn>
                        </p:par>
                        <p:par>
                          <p:cTn id="134" fill="hold">
                            <p:stCondLst>
                              <p:cond delay="1750"/>
                            </p:stCondLst>
                            <p:childTnLst>
                              <p:par>
                                <p:cTn id="135" presetID="23" presetClass="entr" presetSubtype="16" fill="hold" grpId="0" nodeType="afterEffect">
                                  <p:stCondLst>
                                    <p:cond delay="750"/>
                                  </p:stCondLst>
                                  <p:childTnLst>
                                    <p:set>
                                      <p:cBhvr>
                                        <p:cTn id="136" dur="1" fill="hold">
                                          <p:stCondLst>
                                            <p:cond delay="0"/>
                                          </p:stCondLst>
                                        </p:cTn>
                                        <p:tgtEl>
                                          <p:spTgt spid="88"/>
                                        </p:tgtEl>
                                        <p:attrNameLst>
                                          <p:attrName>style.visibility</p:attrName>
                                        </p:attrNameLst>
                                      </p:cBhvr>
                                      <p:to>
                                        <p:strVal val="visible"/>
                                      </p:to>
                                    </p:set>
                                    <p:anim calcmode="lin" valueType="num">
                                      <p:cBhvr>
                                        <p:cTn id="137" dur="500" fill="hold"/>
                                        <p:tgtEl>
                                          <p:spTgt spid="88"/>
                                        </p:tgtEl>
                                        <p:attrNameLst>
                                          <p:attrName>ppt_w</p:attrName>
                                        </p:attrNameLst>
                                      </p:cBhvr>
                                      <p:tavLst>
                                        <p:tav tm="0">
                                          <p:val>
                                            <p:fltVal val="0"/>
                                          </p:val>
                                        </p:tav>
                                        <p:tav tm="100000">
                                          <p:val>
                                            <p:strVal val="#ppt_w"/>
                                          </p:val>
                                        </p:tav>
                                      </p:tavLst>
                                    </p:anim>
                                    <p:anim calcmode="lin" valueType="num">
                                      <p:cBhvr>
                                        <p:cTn id="138" dur="500" fill="hold"/>
                                        <p:tgtEl>
                                          <p:spTgt spid="88"/>
                                        </p:tgtEl>
                                        <p:attrNameLst>
                                          <p:attrName>ppt_h</p:attrName>
                                        </p:attrNameLst>
                                      </p:cBhvr>
                                      <p:tavLst>
                                        <p:tav tm="0">
                                          <p:val>
                                            <p:fltVal val="0"/>
                                          </p:val>
                                        </p:tav>
                                        <p:tav tm="100000">
                                          <p:val>
                                            <p:strVal val="#ppt_h"/>
                                          </p:val>
                                        </p:tav>
                                      </p:tavLst>
                                    </p:anim>
                                  </p:childTnLst>
                                </p:cTn>
                              </p:par>
                            </p:childTnLst>
                          </p:cTn>
                        </p:par>
                      </p:childTnLst>
                    </p:cTn>
                  </p:par>
                  <p:par>
                    <p:cTn id="139" fill="hold">
                      <p:stCondLst>
                        <p:cond delay="indefinite"/>
                      </p:stCondLst>
                      <p:childTnLst>
                        <p:par>
                          <p:cTn id="140" fill="hold">
                            <p:stCondLst>
                              <p:cond delay="0"/>
                            </p:stCondLst>
                            <p:childTnLst>
                              <p:par>
                                <p:cTn id="141" presetID="9" presetClass="entr" presetSubtype="0" fill="hold" nodeType="clickEffect">
                                  <p:stCondLst>
                                    <p:cond delay="0"/>
                                  </p:stCondLst>
                                  <p:childTnLst>
                                    <p:set>
                                      <p:cBhvr>
                                        <p:cTn id="142" dur="1" fill="hold">
                                          <p:stCondLst>
                                            <p:cond delay="0"/>
                                          </p:stCondLst>
                                        </p:cTn>
                                        <p:tgtEl>
                                          <p:spTgt spid="90"/>
                                        </p:tgtEl>
                                        <p:attrNameLst>
                                          <p:attrName>style.visibility</p:attrName>
                                        </p:attrNameLst>
                                      </p:cBhvr>
                                      <p:to>
                                        <p:strVal val="visible"/>
                                      </p:to>
                                    </p:set>
                                    <p:animEffect transition="in" filter="dissolve">
                                      <p:cBhvr>
                                        <p:cTn id="143" dur="500"/>
                                        <p:tgtEl>
                                          <p:spTgt spid="90"/>
                                        </p:tgtEl>
                                      </p:cBhvr>
                                    </p:animEffect>
                                  </p:childTnLst>
                                </p:cTn>
                              </p:par>
                            </p:childTnLst>
                          </p:cTn>
                        </p:par>
                      </p:childTnLst>
                    </p:cTn>
                  </p:par>
                  <p:par>
                    <p:cTn id="144" fill="hold">
                      <p:stCondLst>
                        <p:cond delay="indefinite"/>
                      </p:stCondLst>
                      <p:childTnLst>
                        <p:par>
                          <p:cTn id="145" fill="hold">
                            <p:stCondLst>
                              <p:cond delay="0"/>
                            </p:stCondLst>
                            <p:childTnLst>
                              <p:par>
                                <p:cTn id="146" presetID="2" presetClass="entr" presetSubtype="2" fill="hold" grpId="0" nodeType="click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additive="base">
                                        <p:cTn id="148" dur="500" fill="hold"/>
                                        <p:tgtEl>
                                          <p:spTgt spid="93"/>
                                        </p:tgtEl>
                                        <p:attrNameLst>
                                          <p:attrName>ppt_x</p:attrName>
                                        </p:attrNameLst>
                                      </p:cBhvr>
                                      <p:tavLst>
                                        <p:tav tm="0">
                                          <p:val>
                                            <p:strVal val="1+#ppt_w/2"/>
                                          </p:val>
                                        </p:tav>
                                        <p:tav tm="100000">
                                          <p:val>
                                            <p:strVal val="#ppt_x"/>
                                          </p:val>
                                        </p:tav>
                                      </p:tavLst>
                                    </p:anim>
                                    <p:anim calcmode="lin" valueType="num">
                                      <p:cBhvr additive="base">
                                        <p:cTn id="149" dur="500" fill="hold"/>
                                        <p:tgtEl>
                                          <p:spTgt spid="93"/>
                                        </p:tgtEl>
                                        <p:attrNameLst>
                                          <p:attrName>ppt_y</p:attrName>
                                        </p:attrNameLst>
                                      </p:cBhvr>
                                      <p:tavLst>
                                        <p:tav tm="0">
                                          <p:val>
                                            <p:strVal val="#ppt_y"/>
                                          </p:val>
                                        </p:tav>
                                        <p:tav tm="100000">
                                          <p:val>
                                            <p:strVal val="#ppt_y"/>
                                          </p:val>
                                        </p:tav>
                                      </p:tavLst>
                                    </p:anim>
                                  </p:childTnLst>
                                </p:cTn>
                              </p:par>
                            </p:childTnLst>
                          </p:cTn>
                        </p:par>
                        <p:par>
                          <p:cTn id="150" fill="hold">
                            <p:stCondLst>
                              <p:cond delay="500"/>
                            </p:stCondLst>
                            <p:childTnLst>
                              <p:par>
                                <p:cTn id="151" presetID="22" presetClass="entr" presetSubtype="8" fill="hold" nodeType="afterEffect">
                                  <p:stCondLst>
                                    <p:cond delay="0"/>
                                  </p:stCondLst>
                                  <p:childTnLst>
                                    <p:set>
                                      <p:cBhvr>
                                        <p:cTn id="152" dur="1" fill="hold">
                                          <p:stCondLst>
                                            <p:cond delay="0"/>
                                          </p:stCondLst>
                                        </p:cTn>
                                        <p:tgtEl>
                                          <p:spTgt spid="94"/>
                                        </p:tgtEl>
                                        <p:attrNameLst>
                                          <p:attrName>style.visibility</p:attrName>
                                        </p:attrNameLst>
                                      </p:cBhvr>
                                      <p:to>
                                        <p:strVal val="visible"/>
                                      </p:to>
                                    </p:set>
                                    <p:animEffect transition="in" filter="wipe(left)">
                                      <p:cBhvr>
                                        <p:cTn id="153" dur="500"/>
                                        <p:tgtEl>
                                          <p:spTgt spid="94"/>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72"/>
                                        </p:tgtEl>
                                        <p:attrNameLst>
                                          <p:attrName>style.visibility</p:attrName>
                                        </p:attrNameLst>
                                      </p:cBhvr>
                                      <p:to>
                                        <p:strVal val="visible"/>
                                      </p:to>
                                    </p:set>
                                    <p:animEffect transition="in" filter="wipe(left)">
                                      <p:cBhvr>
                                        <p:cTn id="158" dur="500"/>
                                        <p:tgtEl>
                                          <p:spTgt spid="72"/>
                                        </p:tgtEl>
                                      </p:cBhvr>
                                    </p:animEffect>
                                  </p:childTnLst>
                                </p:cTn>
                              </p:par>
                            </p:childTnLst>
                          </p:cTn>
                        </p:par>
                        <p:par>
                          <p:cTn id="159" fill="hold">
                            <p:stCondLst>
                              <p:cond delay="500"/>
                            </p:stCondLst>
                            <p:childTnLst>
                              <p:par>
                                <p:cTn id="160" presetID="22" presetClass="entr" presetSubtype="8" fill="hold" grpId="0" nodeType="afterEffect">
                                  <p:stCondLst>
                                    <p:cond delay="0"/>
                                  </p:stCondLst>
                                  <p:childTnLst>
                                    <p:set>
                                      <p:cBhvr>
                                        <p:cTn id="161" dur="1" fill="hold">
                                          <p:stCondLst>
                                            <p:cond delay="0"/>
                                          </p:stCondLst>
                                        </p:cTn>
                                        <p:tgtEl>
                                          <p:spTgt spid="70"/>
                                        </p:tgtEl>
                                        <p:attrNameLst>
                                          <p:attrName>style.visibility</p:attrName>
                                        </p:attrNameLst>
                                      </p:cBhvr>
                                      <p:to>
                                        <p:strVal val="visible"/>
                                      </p:to>
                                    </p:set>
                                    <p:animEffect transition="in" filter="wipe(left)">
                                      <p:cBhvr>
                                        <p:cTn id="162" dur="500"/>
                                        <p:tgtEl>
                                          <p:spTgt spid="70"/>
                                        </p:tgtEl>
                                      </p:cBhvr>
                                    </p:animEffect>
                                  </p:childTnLst>
                                </p:cTn>
                              </p:par>
                            </p:childTnLst>
                          </p:cTn>
                        </p:par>
                        <p:par>
                          <p:cTn id="163" fill="hold">
                            <p:stCondLst>
                              <p:cond delay="1000"/>
                            </p:stCondLst>
                            <p:childTnLst>
                              <p:par>
                                <p:cTn id="164" presetID="22" presetClass="entr" presetSubtype="8" fill="hold" nodeType="afterEffect">
                                  <p:stCondLst>
                                    <p:cond delay="0"/>
                                  </p:stCondLst>
                                  <p:childTnLst>
                                    <p:set>
                                      <p:cBhvr>
                                        <p:cTn id="165" dur="1" fill="hold">
                                          <p:stCondLst>
                                            <p:cond delay="0"/>
                                          </p:stCondLst>
                                        </p:cTn>
                                        <p:tgtEl>
                                          <p:spTgt spid="68"/>
                                        </p:tgtEl>
                                        <p:attrNameLst>
                                          <p:attrName>style.visibility</p:attrName>
                                        </p:attrNameLst>
                                      </p:cBhvr>
                                      <p:to>
                                        <p:strVal val="visible"/>
                                      </p:to>
                                    </p:set>
                                    <p:animEffect transition="in" filter="wipe(left)">
                                      <p:cBhvr>
                                        <p:cTn id="166" dur="500"/>
                                        <p:tgtEl>
                                          <p:spTgt spid="68"/>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grpId="0" nodeType="clickEffect">
                                  <p:stCondLst>
                                    <p:cond delay="0"/>
                                  </p:stCondLst>
                                  <p:childTnLst>
                                    <p:set>
                                      <p:cBhvr>
                                        <p:cTn id="170" dur="1" fill="hold">
                                          <p:stCondLst>
                                            <p:cond delay="0"/>
                                          </p:stCondLst>
                                        </p:cTn>
                                        <p:tgtEl>
                                          <p:spTgt spid="69"/>
                                        </p:tgtEl>
                                        <p:attrNameLst>
                                          <p:attrName>style.visibility</p:attrName>
                                        </p:attrNameLst>
                                      </p:cBhvr>
                                      <p:to>
                                        <p:strVal val="visible"/>
                                      </p:to>
                                    </p:set>
                                    <p:animEffect transition="in" filter="wipe(left)">
                                      <p:cBhvr>
                                        <p:cTn id="171" dur="250"/>
                                        <p:tgtEl>
                                          <p:spTgt spid="69"/>
                                        </p:tgtEl>
                                      </p:cBhvr>
                                    </p:animEffect>
                                  </p:childTnLst>
                                </p:cTn>
                              </p:par>
                            </p:childTnLst>
                          </p:cTn>
                        </p:par>
                        <p:par>
                          <p:cTn id="172" fill="hold">
                            <p:stCondLst>
                              <p:cond delay="250"/>
                            </p:stCondLst>
                            <p:childTnLst>
                              <p:par>
                                <p:cTn id="173" presetID="22" presetClass="entr" presetSubtype="8" fill="hold" grpId="0" nodeType="afterEffect">
                                  <p:stCondLst>
                                    <p:cond delay="0"/>
                                  </p:stCondLst>
                                  <p:childTnLst>
                                    <p:set>
                                      <p:cBhvr>
                                        <p:cTn id="174" dur="1" fill="hold">
                                          <p:stCondLst>
                                            <p:cond delay="0"/>
                                          </p:stCondLst>
                                        </p:cTn>
                                        <p:tgtEl>
                                          <p:spTgt spid="76"/>
                                        </p:tgtEl>
                                        <p:attrNameLst>
                                          <p:attrName>style.visibility</p:attrName>
                                        </p:attrNameLst>
                                      </p:cBhvr>
                                      <p:to>
                                        <p:strVal val="visible"/>
                                      </p:to>
                                    </p:set>
                                    <p:animEffect transition="in" filter="wipe(left)">
                                      <p:cBhvr>
                                        <p:cTn id="175" dur="250"/>
                                        <p:tgtEl>
                                          <p:spTgt spid="76"/>
                                        </p:tgtEl>
                                      </p:cBhvr>
                                    </p:animEffect>
                                  </p:childTnLst>
                                </p:cTn>
                              </p:par>
                            </p:childTnLst>
                          </p:cTn>
                        </p:par>
                        <p:par>
                          <p:cTn id="176" fill="hold">
                            <p:stCondLst>
                              <p:cond delay="500"/>
                            </p:stCondLst>
                            <p:childTnLst>
                              <p:par>
                                <p:cTn id="177" presetID="22" presetClass="entr" presetSubtype="8" fill="hold" grpId="0" nodeType="afterEffect">
                                  <p:stCondLst>
                                    <p:cond delay="250"/>
                                  </p:stCondLst>
                                  <p:childTnLst>
                                    <p:set>
                                      <p:cBhvr>
                                        <p:cTn id="178" dur="1" fill="hold">
                                          <p:stCondLst>
                                            <p:cond delay="0"/>
                                          </p:stCondLst>
                                        </p:cTn>
                                        <p:tgtEl>
                                          <p:spTgt spid="71"/>
                                        </p:tgtEl>
                                        <p:attrNameLst>
                                          <p:attrName>style.visibility</p:attrName>
                                        </p:attrNameLst>
                                      </p:cBhvr>
                                      <p:to>
                                        <p:strVal val="visible"/>
                                      </p:to>
                                    </p:set>
                                    <p:animEffect transition="in" filter="wipe(left)">
                                      <p:cBhvr>
                                        <p:cTn id="179" dur="500"/>
                                        <p:tgtEl>
                                          <p:spTgt spid="71"/>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nodeType="clickEffect">
                                  <p:stCondLst>
                                    <p:cond delay="0"/>
                                  </p:stCondLst>
                                  <p:childTnLst>
                                    <p:set>
                                      <p:cBhvr>
                                        <p:cTn id="183" dur="1" fill="hold">
                                          <p:stCondLst>
                                            <p:cond delay="0"/>
                                          </p:stCondLst>
                                        </p:cTn>
                                        <p:tgtEl>
                                          <p:spTgt spid="73"/>
                                        </p:tgtEl>
                                        <p:attrNameLst>
                                          <p:attrName>style.visibility</p:attrName>
                                        </p:attrNameLst>
                                      </p:cBhvr>
                                      <p:to>
                                        <p:strVal val="visible"/>
                                      </p:to>
                                    </p:set>
                                    <p:animEffect transition="in" filter="wipe(left)">
                                      <p:cBhvr>
                                        <p:cTn id="18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uiExpand="1" build="p" autoUpdateAnimBg="0"/>
      <p:bldP spid="21" grpId="0"/>
      <p:bldP spid="27" grpId="0" animBg="1"/>
      <p:bldP spid="28" grpId="0"/>
      <p:bldP spid="35" grpId="0" animBg="1"/>
      <p:bldP spid="66" grpId="0" animBg="1"/>
      <p:bldP spid="67" grpId="0"/>
      <p:bldP spid="69" grpId="0" animBg="1"/>
      <p:bldP spid="70" grpId="0" animBg="1"/>
      <p:bldP spid="71" grpId="0"/>
      <p:bldP spid="72" grpId="0"/>
      <p:bldP spid="76" grpId="0" animBg="1"/>
      <p:bldP spid="77" grpId="0" animBg="1"/>
      <p:bldP spid="82" grpId="0" animBg="1"/>
      <p:bldP spid="87" grpId="0" animBg="1"/>
      <p:bldP spid="88" grpId="0" animBg="1"/>
      <p:bldP spid="89" grpId="0" animBg="1"/>
      <p:bldP spid="93"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a:extLst>
              <a:ext uri="{FF2B5EF4-FFF2-40B4-BE49-F238E27FC236}">
                <a16:creationId xmlns:a16="http://schemas.microsoft.com/office/drawing/2014/main" id="{8198DF0C-569C-4713-B4D4-17EEADB2D936}"/>
              </a:ext>
            </a:extLst>
          </p:cNvPr>
          <p:cNvSpPr/>
          <p:nvPr/>
        </p:nvSpPr>
        <p:spPr>
          <a:xfrm>
            <a:off x="6240016" y="5805264"/>
            <a:ext cx="5840060" cy="769441"/>
          </a:xfrm>
          <a:prstGeom prst="rect">
            <a:avLst/>
          </a:prstGeom>
          <a:noFill/>
        </p:spPr>
        <p:txBody>
          <a:bodyPr wrap="none">
            <a:spAutoFit/>
          </a:bodyPr>
          <a:lstStyle/>
          <a:p>
            <a:r>
              <a:rPr lang="en-US" altLang="zh-TW" sz="2200" dirty="0">
                <a:solidFill>
                  <a:srgbClr val="0000CC"/>
                </a:solidFill>
              </a:rPr>
              <a:t>Hence Laplace / Poisson PDE, with Dirichlet BCs</a:t>
            </a:r>
            <a:br>
              <a:rPr lang="en-US" altLang="zh-TW" sz="2200" dirty="0">
                <a:solidFill>
                  <a:srgbClr val="0000CC"/>
                </a:solidFill>
              </a:rPr>
            </a:br>
            <a:r>
              <a:rPr lang="en-US" altLang="zh-TW" sz="2200" dirty="0">
                <a:solidFill>
                  <a:srgbClr val="0000CC"/>
                </a:solidFill>
              </a:rPr>
              <a:t>in bounded region, always has unique solution.</a:t>
            </a:r>
            <a:endParaRPr lang="zh-TW" altLang="en-US" sz="2200" dirty="0">
              <a:solidFill>
                <a:srgbClr val="0000CC"/>
              </a:solidFill>
            </a:endParaRPr>
          </a:p>
        </p:txBody>
      </p:sp>
      <p:sp>
        <p:nvSpPr>
          <p:cNvPr id="537603" name="Text Box 3"/>
          <p:cNvSpPr txBox="1">
            <a:spLocks noChangeArrowheads="1"/>
          </p:cNvSpPr>
          <p:nvPr/>
        </p:nvSpPr>
        <p:spPr bwMode="auto">
          <a:xfrm>
            <a:off x="385582" y="1133114"/>
            <a:ext cx="5649455" cy="1925464"/>
          </a:xfrm>
          <a:prstGeom prst="rect">
            <a:avLst/>
          </a:prstGeom>
          <a:noFill/>
          <a:ln>
            <a:noFill/>
          </a:ln>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lnSpc>
                <a:spcPct val="110000"/>
              </a:lnSpc>
            </a:pPr>
            <a:r>
              <a:rPr lang="en-US" altLang="zh-TW" sz="2200" dirty="0">
                <a:solidFill>
                  <a:srgbClr val="A50021"/>
                </a:solidFill>
                <a:latin typeface="Arial" charset="0"/>
              </a:rPr>
              <a:t>The </a:t>
            </a:r>
            <a:r>
              <a:rPr lang="en-US" altLang="zh-TW" sz="2200" b="1" dirty="0">
                <a:solidFill>
                  <a:srgbClr val="0000CC"/>
                </a:solidFill>
                <a:latin typeface="Arial" charset="0"/>
              </a:rPr>
              <a:t>mean</a:t>
            </a:r>
            <a:r>
              <a:rPr lang="en-US" altLang="zh-TW" sz="2200" dirty="0">
                <a:solidFill>
                  <a:srgbClr val="A50021"/>
                </a:solidFill>
                <a:latin typeface="Arial" charset="0"/>
              </a:rPr>
              <a:t> of the values of a </a:t>
            </a:r>
            <a:r>
              <a:rPr lang="en-US" altLang="zh-TW" sz="2200" u="sng" dirty="0">
                <a:solidFill>
                  <a:srgbClr val="7030A0"/>
                </a:solidFill>
                <a:latin typeface="Arial" charset="0"/>
              </a:rPr>
              <a:t>harmonic function </a:t>
            </a:r>
            <a:r>
              <a:rPr lang="en-US" altLang="zh-TW" sz="2000" u="sng" dirty="0">
                <a:solidFill>
                  <a:srgbClr val="7030A0"/>
                </a:solidFill>
                <a:latin typeface="Arial" charset="0"/>
              </a:rPr>
              <a:t>(i.e. satisfying Laplace equation)</a:t>
            </a:r>
            <a:r>
              <a:rPr lang="en-US" altLang="zh-TW" sz="2200" dirty="0">
                <a:solidFill>
                  <a:srgbClr val="7030A0"/>
                </a:solidFill>
                <a:latin typeface="Arial" charset="0"/>
              </a:rPr>
              <a:t> </a:t>
            </a:r>
            <a:r>
              <a:rPr lang="en-US" altLang="zh-TW" sz="2200" dirty="0">
                <a:solidFill>
                  <a:srgbClr val="A50021"/>
                </a:solidFill>
                <a:latin typeface="Arial" charset="0"/>
              </a:rPr>
              <a:t>over a </a:t>
            </a:r>
            <a:r>
              <a:rPr lang="en-US" altLang="zh-TW" sz="2200" b="1" dirty="0">
                <a:solidFill>
                  <a:srgbClr val="0000CC"/>
                </a:solidFill>
                <a:latin typeface="Arial" charset="0"/>
              </a:rPr>
              <a:t>circle</a:t>
            </a:r>
            <a:r>
              <a:rPr lang="en-US" altLang="zh-TW" sz="2200" dirty="0">
                <a:solidFill>
                  <a:srgbClr val="A50021"/>
                </a:solidFill>
                <a:latin typeface="Arial" charset="0"/>
              </a:rPr>
              <a:t> (2D) or a </a:t>
            </a:r>
            <a:r>
              <a:rPr lang="en-US" altLang="zh-TW" sz="2200" b="1" dirty="0">
                <a:solidFill>
                  <a:srgbClr val="0000CC"/>
                </a:solidFill>
                <a:latin typeface="Arial" charset="0"/>
              </a:rPr>
              <a:t>sphere</a:t>
            </a:r>
            <a:r>
              <a:rPr lang="en-US" altLang="zh-TW" sz="2200" dirty="0">
                <a:solidFill>
                  <a:srgbClr val="A50021"/>
                </a:solidFill>
                <a:latin typeface="Arial" charset="0"/>
              </a:rPr>
              <a:t> (3D) surrounding a given point </a:t>
            </a:r>
            <a:r>
              <a:rPr lang="en-US" altLang="zh-TW" sz="2200" i="1" dirty="0">
                <a:solidFill>
                  <a:srgbClr val="A50021"/>
                </a:solidFill>
                <a:latin typeface="Arial" charset="0"/>
              </a:rPr>
              <a:t>P  </a:t>
            </a:r>
            <a:r>
              <a:rPr lang="en-US" altLang="zh-TW" sz="2200" dirty="0">
                <a:solidFill>
                  <a:srgbClr val="A50021"/>
                </a:solidFill>
                <a:latin typeface="Arial" charset="0"/>
              </a:rPr>
              <a:t>is equal to the function value evaluated at point  </a:t>
            </a:r>
            <a:r>
              <a:rPr lang="en-US" altLang="zh-TW" sz="2200" i="1" dirty="0">
                <a:solidFill>
                  <a:srgbClr val="A50021"/>
                </a:solidFill>
                <a:latin typeface="Arial" charset="0"/>
              </a:rPr>
              <a:t>P.</a:t>
            </a:r>
            <a:endParaRPr lang="en-US" altLang="zh-TW" sz="2200" dirty="0">
              <a:solidFill>
                <a:srgbClr val="A50021"/>
              </a:solidFill>
              <a:latin typeface="Arial" charset="0"/>
            </a:endParaRPr>
          </a:p>
        </p:txBody>
      </p:sp>
      <p:sp>
        <p:nvSpPr>
          <p:cNvPr id="8197" name="Rectangle 4"/>
          <p:cNvSpPr>
            <a:spLocks noGrp="1" noChangeArrowheads="1"/>
          </p:cNvSpPr>
          <p:nvPr>
            <p:ph type="title"/>
          </p:nvPr>
        </p:nvSpPr>
        <p:spPr/>
        <p:txBody>
          <a:bodyPr>
            <a:normAutofit/>
          </a:bodyPr>
          <a:lstStyle/>
          <a:p>
            <a:r>
              <a:rPr lang="en-US" altLang="zh-TW" dirty="0"/>
              <a:t>3.4.1 </a:t>
            </a:r>
            <a:r>
              <a:rPr lang="en-US" altLang="zh-TW" dirty="0">
                <a:ea typeface="細明體" pitchFamily="49" charset="-120"/>
              </a:rPr>
              <a:t>Remarks –Some theorems for Laplace eq.</a:t>
            </a:r>
          </a:p>
        </p:txBody>
      </p:sp>
      <p:sp>
        <p:nvSpPr>
          <p:cNvPr id="537610" name="Text Box 10"/>
          <p:cNvSpPr txBox="1">
            <a:spLocks noChangeArrowheads="1"/>
          </p:cNvSpPr>
          <p:nvPr/>
        </p:nvSpPr>
        <p:spPr bwMode="auto">
          <a:xfrm>
            <a:off x="47328" y="660958"/>
            <a:ext cx="6101735" cy="49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457200" indent="-457200"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68288" indent="-268288" eaLnBrk="1" hangingPunct="1">
              <a:lnSpc>
                <a:spcPct val="120000"/>
              </a:lnSpc>
              <a:buSzPct val="120000"/>
              <a:buFont typeface="Wingdings" pitchFamily="2" charset="2"/>
              <a:buChar char="§"/>
            </a:pPr>
            <a:r>
              <a:rPr lang="en-US" altLang="zh-TW" b="1" dirty="0">
                <a:solidFill>
                  <a:srgbClr val="000066"/>
                </a:solidFill>
              </a:rPr>
              <a:t>Mean-value theorem for Laplace equations</a:t>
            </a:r>
          </a:p>
        </p:txBody>
      </p:sp>
      <p:sp>
        <p:nvSpPr>
          <p:cNvPr id="537613" name="Text Box 13"/>
          <p:cNvSpPr txBox="1">
            <a:spLocks noChangeArrowheads="1"/>
          </p:cNvSpPr>
          <p:nvPr/>
        </p:nvSpPr>
        <p:spPr bwMode="auto">
          <a:xfrm>
            <a:off x="81293" y="4015940"/>
            <a:ext cx="6705600" cy="469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68288" indent="-268288" eaLnBrk="1" hangingPunct="1">
              <a:lnSpc>
                <a:spcPct val="110000"/>
              </a:lnSpc>
              <a:buSzPct val="120000"/>
              <a:buFont typeface="Wingdings" pitchFamily="2" charset="2"/>
              <a:buChar char="§"/>
            </a:pPr>
            <a:r>
              <a:rPr lang="en-US" altLang="zh-TW" b="1" dirty="0">
                <a:solidFill>
                  <a:srgbClr val="006600"/>
                </a:solidFill>
              </a:rPr>
              <a:t>Max-Min principle for Laplace equations</a:t>
            </a:r>
          </a:p>
        </p:txBody>
      </p:sp>
      <p:sp>
        <p:nvSpPr>
          <p:cNvPr id="537614" name="Text Box 14"/>
          <p:cNvSpPr txBox="1">
            <a:spLocks noChangeArrowheads="1"/>
          </p:cNvSpPr>
          <p:nvPr/>
        </p:nvSpPr>
        <p:spPr bwMode="auto">
          <a:xfrm>
            <a:off x="6199463" y="726251"/>
            <a:ext cx="6047655" cy="904863"/>
          </a:xfrm>
          <a:prstGeom prst="rect">
            <a:avLst/>
          </a:prstGeom>
          <a:noFill/>
          <a:ln>
            <a:noFill/>
          </a:ln>
          <a:extLst/>
        </p:spPr>
        <p:txBody>
          <a:bodyPr wrap="square">
            <a:spAutoFit/>
          </a:bodyPr>
          <a:lstStyle>
            <a:lvl1pPr marL="457200" indent="-457200"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68288" indent="-268288" eaLnBrk="1" hangingPunct="1">
              <a:lnSpc>
                <a:spcPct val="120000"/>
              </a:lnSpc>
              <a:buSzPct val="120000"/>
              <a:buFont typeface="Wingdings" pitchFamily="2" charset="2"/>
              <a:buChar char="§"/>
            </a:pPr>
            <a:r>
              <a:rPr lang="en-US" altLang="zh-TW" b="1" dirty="0">
                <a:solidFill>
                  <a:srgbClr val="6600CC"/>
                </a:solidFill>
              </a:rPr>
              <a:t>Uniqueness proof for Dirichlet problem </a:t>
            </a:r>
          </a:p>
          <a:p>
            <a:pPr eaLnBrk="1" hangingPunct="1"/>
            <a:r>
              <a:rPr lang="en-US" altLang="zh-TW" b="1" dirty="0">
                <a:solidFill>
                  <a:srgbClr val="6600CC"/>
                </a:solidFill>
              </a:rPr>
              <a:t>     (with Laplace or Poisson PDE)</a:t>
            </a:r>
          </a:p>
        </p:txBody>
      </p:sp>
      <p:sp>
        <p:nvSpPr>
          <p:cNvPr id="537622" name="Text Box 22"/>
          <p:cNvSpPr txBox="1">
            <a:spLocks noChangeArrowheads="1"/>
          </p:cNvSpPr>
          <p:nvPr/>
        </p:nvSpPr>
        <p:spPr bwMode="auto">
          <a:xfrm>
            <a:off x="385582" y="4447987"/>
            <a:ext cx="5662681" cy="1302080"/>
          </a:xfrm>
          <a:prstGeom prst="rect">
            <a:avLst/>
          </a:prstGeom>
          <a:noFill/>
          <a:ln>
            <a:noFill/>
          </a:ln>
          <a:extLst/>
        </p:spPr>
        <p:txBody>
          <a:bodyPr wrap="square" lIns="90000" tIns="82800" rIns="90000" bIns="828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lnSpc>
                <a:spcPct val="115000"/>
              </a:lnSpc>
            </a:pPr>
            <a:r>
              <a:rPr lang="en-US" altLang="zh-TW" sz="2200" dirty="0">
                <a:solidFill>
                  <a:srgbClr val="0000CC"/>
                </a:solidFill>
                <a:latin typeface="Arial" charset="0"/>
              </a:rPr>
              <a:t>A harmonic function can </a:t>
            </a:r>
            <a:r>
              <a:rPr lang="en-US" altLang="zh-TW" sz="2200" b="1" dirty="0">
                <a:solidFill>
                  <a:srgbClr val="0000CC"/>
                </a:solidFill>
                <a:latin typeface="Arial" charset="0"/>
              </a:rPr>
              <a:t>not</a:t>
            </a:r>
            <a:r>
              <a:rPr lang="en-US" altLang="zh-TW" sz="2200" dirty="0">
                <a:solidFill>
                  <a:srgbClr val="0000CC"/>
                </a:solidFill>
                <a:latin typeface="Arial" charset="0"/>
              </a:rPr>
              <a:t> have its max. or min. within a bounded </a:t>
            </a:r>
            <a:r>
              <a:rPr lang="en-US" altLang="zh-TW" sz="2200" b="1" dirty="0">
                <a:solidFill>
                  <a:srgbClr val="C00000"/>
                </a:solidFill>
                <a:latin typeface="Arial" charset="0"/>
              </a:rPr>
              <a:t>region</a:t>
            </a:r>
            <a:r>
              <a:rPr lang="en-US" altLang="zh-TW" sz="2200" dirty="0">
                <a:solidFill>
                  <a:srgbClr val="0000CC"/>
                </a:solidFill>
                <a:latin typeface="Arial" charset="0"/>
              </a:rPr>
              <a:t> D, unless it is a constant everywhere.</a:t>
            </a:r>
          </a:p>
        </p:txBody>
      </p:sp>
      <p:sp>
        <p:nvSpPr>
          <p:cNvPr id="4" name="投影片編號版面配置區 3"/>
          <p:cNvSpPr>
            <a:spLocks noGrp="1"/>
          </p:cNvSpPr>
          <p:nvPr>
            <p:ph type="sldNum" sz="quarter" idx="10"/>
          </p:nvPr>
        </p:nvSpPr>
        <p:spPr/>
        <p:txBody>
          <a:bodyPr/>
          <a:lstStyle/>
          <a:p>
            <a:pPr>
              <a:defRPr/>
            </a:pPr>
            <a:fld id="{F4C3976D-8D47-445A-BD61-2F2C1E2596C6}" type="slidenum">
              <a:rPr lang="en-US" altLang="zh-TW" smtClean="0"/>
              <a:pPr>
                <a:defRPr/>
              </a:pPr>
              <a:t>42</a:t>
            </a:fld>
            <a:endParaRPr lang="en-US" altLang="zh-TW" dirty="0"/>
          </a:p>
        </p:txBody>
      </p:sp>
      <p:graphicFrame>
        <p:nvGraphicFramePr>
          <p:cNvPr id="2" name="物件 1"/>
          <p:cNvGraphicFramePr>
            <a:graphicFrameLocks noChangeAspect="1"/>
          </p:cNvGraphicFramePr>
          <p:nvPr>
            <p:extLst>
              <p:ext uri="{D42A27DB-BD31-4B8C-83A1-F6EECF244321}">
                <p14:modId xmlns:p14="http://schemas.microsoft.com/office/powerpoint/2010/main" val="4750233"/>
              </p:ext>
            </p:extLst>
          </p:nvPr>
        </p:nvGraphicFramePr>
        <p:xfrm>
          <a:off x="6756709" y="2125461"/>
          <a:ext cx="2773008" cy="1013040"/>
        </p:xfrm>
        <a:graphic>
          <a:graphicData uri="http://schemas.openxmlformats.org/presentationml/2006/ole">
            <mc:AlternateContent xmlns:mc="http://schemas.openxmlformats.org/markup-compatibility/2006">
              <mc:Choice xmlns:v="urn:schemas-microsoft-com:vml" Requires="v">
                <p:oleObj spid="_x0000_s901090" name="方程式" r:id="rId4" imgW="1320480" imgH="482400" progId="Equation.3">
                  <p:embed/>
                </p:oleObj>
              </mc:Choice>
              <mc:Fallback>
                <p:oleObj name="方程式" r:id="rId4" imgW="1320480" imgH="482400" progId="Equation.3">
                  <p:embed/>
                  <p:pic>
                    <p:nvPicPr>
                      <p:cNvPr id="0" name=""/>
                      <p:cNvPicPr>
                        <a:picLocks noChangeAspect="1" noChangeArrowheads="1"/>
                      </p:cNvPicPr>
                      <p:nvPr/>
                    </p:nvPicPr>
                    <p:blipFill>
                      <a:blip r:embed="rId5"/>
                      <a:srcRect/>
                      <a:stretch>
                        <a:fillRect/>
                      </a:stretch>
                    </p:blipFill>
                    <p:spPr bwMode="auto">
                      <a:xfrm>
                        <a:off x="6756709" y="2125461"/>
                        <a:ext cx="2773008" cy="101304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物件 2"/>
          <p:cNvGraphicFramePr>
            <a:graphicFrameLocks noChangeAspect="1"/>
          </p:cNvGraphicFramePr>
          <p:nvPr>
            <p:extLst>
              <p:ext uri="{D42A27DB-BD31-4B8C-83A1-F6EECF244321}">
                <p14:modId xmlns:p14="http://schemas.microsoft.com/office/powerpoint/2010/main" val="1091872519"/>
              </p:ext>
            </p:extLst>
          </p:nvPr>
        </p:nvGraphicFramePr>
        <p:xfrm>
          <a:off x="6830191" y="3323088"/>
          <a:ext cx="1474470" cy="463626"/>
        </p:xfrm>
        <a:graphic>
          <a:graphicData uri="http://schemas.openxmlformats.org/presentationml/2006/ole">
            <mc:AlternateContent xmlns:mc="http://schemas.openxmlformats.org/markup-compatibility/2006">
              <mc:Choice xmlns:v="urn:schemas-microsoft-com:vml" Requires="v">
                <p:oleObj spid="_x0000_s901091" name="方程式" r:id="rId6" imgW="685800" imgH="215640" progId="Equation.3">
                  <p:embed/>
                </p:oleObj>
              </mc:Choice>
              <mc:Fallback>
                <p:oleObj name="方程式" r:id="rId6" imgW="685800" imgH="215640" progId="Equation.3">
                  <p:embed/>
                  <p:pic>
                    <p:nvPicPr>
                      <p:cNvPr id="0" name=""/>
                      <p:cNvPicPr>
                        <a:picLocks noChangeAspect="1" noChangeArrowheads="1"/>
                      </p:cNvPicPr>
                      <p:nvPr/>
                    </p:nvPicPr>
                    <p:blipFill>
                      <a:blip r:embed="rId7"/>
                      <a:srcRect/>
                      <a:stretch>
                        <a:fillRect/>
                      </a:stretch>
                    </p:blipFill>
                    <p:spPr bwMode="auto">
                      <a:xfrm>
                        <a:off x="6830191" y="3323088"/>
                        <a:ext cx="1474470" cy="463626"/>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AutoShape 35"/>
          <p:cNvSpPr>
            <a:spLocks noChangeArrowheads="1"/>
          </p:cNvSpPr>
          <p:nvPr/>
        </p:nvSpPr>
        <p:spPr bwMode="auto">
          <a:xfrm>
            <a:off x="6586482" y="4249214"/>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5" name="物件 4"/>
          <p:cNvGraphicFramePr>
            <a:graphicFrameLocks noChangeAspect="1"/>
          </p:cNvGraphicFramePr>
          <p:nvPr>
            <p:extLst>
              <p:ext uri="{D42A27DB-BD31-4B8C-83A1-F6EECF244321}">
                <p14:modId xmlns:p14="http://schemas.microsoft.com/office/powerpoint/2010/main" val="1328985141"/>
              </p:ext>
            </p:extLst>
          </p:nvPr>
        </p:nvGraphicFramePr>
        <p:xfrm>
          <a:off x="6929953" y="3794817"/>
          <a:ext cx="2426760" cy="1013040"/>
        </p:xfrm>
        <a:graphic>
          <a:graphicData uri="http://schemas.openxmlformats.org/presentationml/2006/ole">
            <mc:AlternateContent xmlns:mc="http://schemas.openxmlformats.org/markup-compatibility/2006">
              <mc:Choice xmlns:v="urn:schemas-microsoft-com:vml" Requires="v">
                <p:oleObj spid="_x0000_s901092" name="方程式" r:id="rId8" imgW="1155600" imgH="482400" progId="Equation.3">
                  <p:embed/>
                </p:oleObj>
              </mc:Choice>
              <mc:Fallback>
                <p:oleObj name="方程式" r:id="rId8" imgW="1155600" imgH="482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9953" y="3794817"/>
                        <a:ext cx="2426760" cy="101304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AutoShape 35"/>
          <p:cNvSpPr>
            <a:spLocks noChangeArrowheads="1"/>
          </p:cNvSpPr>
          <p:nvPr/>
        </p:nvSpPr>
        <p:spPr bwMode="auto">
          <a:xfrm>
            <a:off x="6677953" y="5537422"/>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6" name="物件 5"/>
          <p:cNvGraphicFramePr>
            <a:graphicFrameLocks noChangeAspect="1"/>
          </p:cNvGraphicFramePr>
          <p:nvPr>
            <p:extLst>
              <p:ext uri="{D42A27DB-BD31-4B8C-83A1-F6EECF244321}">
                <p14:modId xmlns:p14="http://schemas.microsoft.com/office/powerpoint/2010/main" val="1869447910"/>
              </p:ext>
            </p:extLst>
          </p:nvPr>
        </p:nvGraphicFramePr>
        <p:xfrm>
          <a:off x="7008517" y="5393410"/>
          <a:ext cx="818892" cy="381582"/>
        </p:xfrm>
        <a:graphic>
          <a:graphicData uri="http://schemas.openxmlformats.org/presentationml/2006/ole">
            <mc:AlternateContent xmlns:mc="http://schemas.openxmlformats.org/markup-compatibility/2006">
              <mc:Choice xmlns:v="urn:schemas-microsoft-com:vml" Requires="v">
                <p:oleObj spid="_x0000_s901093" name="方程式" r:id="rId10" imgW="380880" imgH="177480" progId="Equation.3">
                  <p:embed/>
                </p:oleObj>
              </mc:Choice>
              <mc:Fallback>
                <p:oleObj name="方程式" r:id="rId10" imgW="380880" imgH="177480" progId="Equation.3">
                  <p:embed/>
                  <p:pic>
                    <p:nvPicPr>
                      <p:cNvPr id="0" name=""/>
                      <p:cNvPicPr>
                        <a:picLocks noChangeAspect="1" noChangeArrowheads="1"/>
                      </p:cNvPicPr>
                      <p:nvPr/>
                    </p:nvPicPr>
                    <p:blipFill>
                      <a:blip r:embed="rId11"/>
                      <a:srcRect/>
                      <a:stretch>
                        <a:fillRect/>
                      </a:stretch>
                    </p:blipFill>
                    <p:spPr bwMode="auto">
                      <a:xfrm>
                        <a:off x="7008517" y="5393410"/>
                        <a:ext cx="818892" cy="38158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物件 6"/>
          <p:cNvGraphicFramePr>
            <a:graphicFrameLocks noChangeAspect="1"/>
          </p:cNvGraphicFramePr>
          <p:nvPr>
            <p:extLst>
              <p:ext uri="{D42A27DB-BD31-4B8C-83A1-F6EECF244321}">
                <p14:modId xmlns:p14="http://schemas.microsoft.com/office/powerpoint/2010/main" val="4162793492"/>
              </p:ext>
            </p:extLst>
          </p:nvPr>
        </p:nvGraphicFramePr>
        <p:xfrm>
          <a:off x="8482170" y="5329403"/>
          <a:ext cx="955116" cy="463626"/>
        </p:xfrm>
        <a:graphic>
          <a:graphicData uri="http://schemas.openxmlformats.org/presentationml/2006/ole">
            <mc:AlternateContent xmlns:mc="http://schemas.openxmlformats.org/markup-compatibility/2006">
              <mc:Choice xmlns:v="urn:schemas-microsoft-com:vml" Requires="v">
                <p:oleObj spid="_x0000_s901094" name="方程式" r:id="rId12" imgW="444240" imgH="215640" progId="Equation.3">
                  <p:embed/>
                </p:oleObj>
              </mc:Choice>
              <mc:Fallback>
                <p:oleObj name="方程式" r:id="rId12" imgW="444240" imgH="215640" progId="Equation.3">
                  <p:embed/>
                  <p:pic>
                    <p:nvPicPr>
                      <p:cNvPr id="0" name=""/>
                      <p:cNvPicPr>
                        <a:picLocks noChangeAspect="1" noChangeArrowheads="1"/>
                      </p:cNvPicPr>
                      <p:nvPr/>
                    </p:nvPicPr>
                    <p:blipFill>
                      <a:blip r:embed="rId13"/>
                      <a:srcRect/>
                      <a:stretch>
                        <a:fillRect/>
                      </a:stretch>
                    </p:blipFill>
                    <p:spPr bwMode="auto">
                      <a:xfrm>
                        <a:off x="8482170" y="5329403"/>
                        <a:ext cx="955116" cy="463626"/>
                      </a:xfrm>
                      <a:prstGeom prst="rect">
                        <a:avLst/>
                      </a:prstGeom>
                      <a:solidFill>
                        <a:srgbClr val="FFFF00"/>
                      </a:solidFill>
                      <a:ln>
                        <a:noFill/>
                      </a:ln>
                    </p:spPr>
                  </p:pic>
                </p:oleObj>
              </mc:Fallback>
            </mc:AlternateContent>
          </a:graphicData>
        </a:graphic>
      </p:graphicFrame>
      <p:sp>
        <p:nvSpPr>
          <p:cNvPr id="23" name="矩形 22"/>
          <p:cNvSpPr/>
          <p:nvPr/>
        </p:nvSpPr>
        <p:spPr>
          <a:xfrm>
            <a:off x="6407614" y="1717025"/>
            <a:ext cx="3781805" cy="430887"/>
          </a:xfrm>
          <a:prstGeom prst="rect">
            <a:avLst/>
          </a:prstGeom>
          <a:noFill/>
        </p:spPr>
        <p:txBody>
          <a:bodyPr wrap="none">
            <a:spAutoFit/>
          </a:bodyPr>
          <a:lstStyle/>
          <a:p>
            <a:r>
              <a:rPr lang="en-US" altLang="zh-TW" sz="2200" dirty="0">
                <a:solidFill>
                  <a:srgbClr val="0000CC"/>
                </a:solidFill>
              </a:rPr>
              <a:t>consider both </a:t>
            </a:r>
            <a:r>
              <a:rPr lang="en-US" altLang="zh-TW" sz="2200" i="1" dirty="0">
                <a:solidFill>
                  <a:srgbClr val="0000CC"/>
                </a:solidFill>
              </a:rPr>
              <a:t>u</a:t>
            </a:r>
            <a:r>
              <a:rPr lang="en-US" altLang="zh-TW" sz="2200" baseline="-25000" dirty="0">
                <a:solidFill>
                  <a:srgbClr val="0000CC"/>
                </a:solidFill>
              </a:rPr>
              <a:t>1</a:t>
            </a:r>
            <a:r>
              <a:rPr lang="en-US" altLang="zh-TW" sz="2200" dirty="0">
                <a:solidFill>
                  <a:srgbClr val="0000CC"/>
                </a:solidFill>
              </a:rPr>
              <a:t> &amp; </a:t>
            </a:r>
            <a:r>
              <a:rPr lang="en-US" altLang="zh-TW" sz="2200" i="1" dirty="0">
                <a:solidFill>
                  <a:srgbClr val="0000CC"/>
                </a:solidFill>
              </a:rPr>
              <a:t>u</a:t>
            </a:r>
            <a:r>
              <a:rPr lang="en-US" altLang="zh-TW" sz="2200" baseline="-25000" dirty="0">
                <a:solidFill>
                  <a:srgbClr val="0000CC"/>
                </a:solidFill>
              </a:rPr>
              <a:t>2</a:t>
            </a:r>
            <a:r>
              <a:rPr lang="en-US" altLang="zh-TW" sz="2200" dirty="0">
                <a:solidFill>
                  <a:srgbClr val="0000CC"/>
                </a:solidFill>
              </a:rPr>
              <a:t> satisfying</a:t>
            </a:r>
            <a:endParaRPr lang="zh-TW" altLang="en-US" sz="2200" dirty="0">
              <a:solidFill>
                <a:srgbClr val="0000CC"/>
              </a:solidFill>
            </a:endParaRPr>
          </a:p>
        </p:txBody>
      </p:sp>
      <p:sp>
        <p:nvSpPr>
          <p:cNvPr id="24" name="矩形 23"/>
          <p:cNvSpPr/>
          <p:nvPr/>
        </p:nvSpPr>
        <p:spPr>
          <a:xfrm>
            <a:off x="6368527" y="3358153"/>
            <a:ext cx="466794" cy="430887"/>
          </a:xfrm>
          <a:prstGeom prst="rect">
            <a:avLst/>
          </a:prstGeom>
          <a:noFill/>
        </p:spPr>
        <p:txBody>
          <a:bodyPr wrap="none">
            <a:spAutoFit/>
          </a:bodyPr>
          <a:lstStyle/>
          <a:p>
            <a:r>
              <a:rPr lang="en-US" altLang="zh-TW" sz="2200" dirty="0">
                <a:solidFill>
                  <a:srgbClr val="0000CC"/>
                </a:solidFill>
              </a:rPr>
              <a:t>let</a:t>
            </a:r>
            <a:endParaRPr lang="zh-TW" altLang="en-US" sz="2200" dirty="0">
              <a:solidFill>
                <a:srgbClr val="0000CC"/>
              </a:solidFill>
            </a:endParaRPr>
          </a:p>
        </p:txBody>
      </p:sp>
      <p:sp>
        <p:nvSpPr>
          <p:cNvPr id="25" name="矩形 24"/>
          <p:cNvSpPr/>
          <p:nvPr/>
        </p:nvSpPr>
        <p:spPr>
          <a:xfrm>
            <a:off x="8184232" y="3354846"/>
            <a:ext cx="2188420" cy="430887"/>
          </a:xfrm>
          <a:prstGeom prst="rect">
            <a:avLst/>
          </a:prstGeom>
          <a:noFill/>
        </p:spPr>
        <p:txBody>
          <a:bodyPr wrap="none">
            <a:spAutoFit/>
          </a:bodyPr>
          <a:lstStyle/>
          <a:p>
            <a:r>
              <a:rPr lang="en-US" altLang="zh-TW" sz="2200" dirty="0">
                <a:solidFill>
                  <a:srgbClr val="0000CC"/>
                </a:solidFill>
              </a:rPr>
              <a:t>,   then </a:t>
            </a:r>
            <a:r>
              <a:rPr lang="en-US" altLang="zh-TW" sz="2200" i="1" dirty="0">
                <a:solidFill>
                  <a:srgbClr val="0000CC"/>
                </a:solidFill>
              </a:rPr>
              <a:t>w</a:t>
            </a:r>
            <a:r>
              <a:rPr lang="en-US" altLang="zh-TW" sz="2200" dirty="0">
                <a:solidFill>
                  <a:srgbClr val="0000CC"/>
                </a:solidFill>
              </a:rPr>
              <a:t> satisfies</a:t>
            </a:r>
            <a:endParaRPr lang="zh-TW" altLang="en-US" sz="2200" dirty="0">
              <a:solidFill>
                <a:srgbClr val="0000CC"/>
              </a:solidFill>
            </a:endParaRPr>
          </a:p>
        </p:txBody>
      </p:sp>
      <p:sp>
        <p:nvSpPr>
          <p:cNvPr id="26" name="矩形 25"/>
          <p:cNvSpPr/>
          <p:nvPr/>
        </p:nvSpPr>
        <p:spPr>
          <a:xfrm>
            <a:off x="6352552" y="4814460"/>
            <a:ext cx="5270995" cy="430887"/>
          </a:xfrm>
          <a:prstGeom prst="rect">
            <a:avLst/>
          </a:prstGeom>
          <a:noFill/>
        </p:spPr>
        <p:txBody>
          <a:bodyPr wrap="none">
            <a:spAutoFit/>
          </a:bodyPr>
          <a:lstStyle/>
          <a:p>
            <a:r>
              <a:rPr lang="en-US" altLang="zh-TW" sz="2200" dirty="0">
                <a:solidFill>
                  <a:srgbClr val="0000CC"/>
                </a:solidFill>
              </a:rPr>
              <a:t>from Max-Min principle of Laplace equation</a:t>
            </a:r>
            <a:endParaRPr lang="zh-TW" altLang="en-US" sz="2200" dirty="0">
              <a:solidFill>
                <a:srgbClr val="0000CC"/>
              </a:solidFill>
            </a:endParaRPr>
          </a:p>
        </p:txBody>
      </p:sp>
      <p:sp>
        <p:nvSpPr>
          <p:cNvPr id="27" name="AutoShape 35"/>
          <p:cNvSpPr>
            <a:spLocks noChangeArrowheads="1"/>
          </p:cNvSpPr>
          <p:nvPr/>
        </p:nvSpPr>
        <p:spPr bwMode="auto">
          <a:xfrm>
            <a:off x="8166742" y="5545425"/>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28" name="Oval 2"/>
          <p:cNvSpPr>
            <a:spLocks noChangeAspect="1" noChangeArrowheads="1"/>
          </p:cNvSpPr>
          <p:nvPr/>
        </p:nvSpPr>
        <p:spPr bwMode="auto">
          <a:xfrm>
            <a:off x="3946700" y="3058578"/>
            <a:ext cx="756000" cy="756000"/>
          </a:xfrm>
          <a:prstGeom prst="ellipse">
            <a:avLst/>
          </a:prstGeom>
          <a:solidFill>
            <a:srgbClr val="FFCCFF"/>
          </a:solidFill>
          <a:ln w="12700">
            <a:solidFill>
              <a:schemeClr val="tx1"/>
            </a:solidFill>
            <a:round/>
            <a:headEnd/>
            <a:tailEnd/>
          </a:ln>
        </p:spPr>
        <p:txBody>
          <a:bodyPr wrap="none" anchor="ctr"/>
          <a:lstStyle/>
          <a:p>
            <a:endParaRPr lang="zh-TW" altLang="en-US"/>
          </a:p>
        </p:txBody>
      </p:sp>
      <p:sp>
        <p:nvSpPr>
          <p:cNvPr id="30" name="Oval 7"/>
          <p:cNvSpPr>
            <a:spLocks noChangeArrowheads="1"/>
          </p:cNvSpPr>
          <p:nvPr/>
        </p:nvSpPr>
        <p:spPr bwMode="auto">
          <a:xfrm>
            <a:off x="4292600" y="3394406"/>
            <a:ext cx="107950" cy="107950"/>
          </a:xfrm>
          <a:prstGeom prst="ellipse">
            <a:avLst/>
          </a:prstGeom>
          <a:solidFill>
            <a:srgbClr val="008080"/>
          </a:solidFill>
          <a:ln w="12700">
            <a:solidFill>
              <a:schemeClr val="tx1"/>
            </a:solidFill>
            <a:round/>
            <a:headEnd/>
            <a:tailEnd/>
          </a:ln>
        </p:spPr>
        <p:txBody>
          <a:bodyPr wrap="none" anchor="ctr"/>
          <a:lstStyle/>
          <a:p>
            <a:endParaRPr lang="zh-TW" altLang="en-US"/>
          </a:p>
        </p:txBody>
      </p:sp>
      <p:sp>
        <p:nvSpPr>
          <p:cNvPr id="9" name="手繪多邊形 8"/>
          <p:cNvSpPr/>
          <p:nvPr/>
        </p:nvSpPr>
        <p:spPr bwMode="auto">
          <a:xfrm>
            <a:off x="4483051" y="5560971"/>
            <a:ext cx="1296000" cy="972000"/>
          </a:xfrm>
          <a:custGeom>
            <a:avLst/>
            <a:gdLst>
              <a:gd name="connsiteX0" fmla="*/ 325669 w 1148745"/>
              <a:gd name="connsiteY0" fmla="*/ 44450 h 806861"/>
              <a:gd name="connsiteX1" fmla="*/ 325669 w 1148745"/>
              <a:gd name="connsiteY1" fmla="*/ 44450 h 806861"/>
              <a:gd name="connsiteX2" fmla="*/ 471719 w 1148745"/>
              <a:gd name="connsiteY2" fmla="*/ 19050 h 806861"/>
              <a:gd name="connsiteX3" fmla="*/ 605069 w 1148745"/>
              <a:gd name="connsiteY3" fmla="*/ 0 h 806861"/>
              <a:gd name="connsiteX4" fmla="*/ 884469 w 1148745"/>
              <a:gd name="connsiteY4" fmla="*/ 25400 h 806861"/>
              <a:gd name="connsiteX5" fmla="*/ 967019 w 1148745"/>
              <a:gd name="connsiteY5" fmla="*/ 114300 h 806861"/>
              <a:gd name="connsiteX6" fmla="*/ 979719 w 1148745"/>
              <a:gd name="connsiteY6" fmla="*/ 146050 h 806861"/>
              <a:gd name="connsiteX7" fmla="*/ 998769 w 1148745"/>
              <a:gd name="connsiteY7" fmla="*/ 196850 h 806861"/>
              <a:gd name="connsiteX8" fmla="*/ 1017819 w 1148745"/>
              <a:gd name="connsiteY8" fmla="*/ 222250 h 806861"/>
              <a:gd name="connsiteX9" fmla="*/ 1030519 w 1148745"/>
              <a:gd name="connsiteY9" fmla="*/ 260350 h 806861"/>
              <a:gd name="connsiteX10" fmla="*/ 1074969 w 1148745"/>
              <a:gd name="connsiteY10" fmla="*/ 349250 h 806861"/>
              <a:gd name="connsiteX11" fmla="*/ 1094019 w 1148745"/>
              <a:gd name="connsiteY11" fmla="*/ 412750 h 806861"/>
              <a:gd name="connsiteX12" fmla="*/ 1113069 w 1148745"/>
              <a:gd name="connsiteY12" fmla="*/ 501650 h 806861"/>
              <a:gd name="connsiteX13" fmla="*/ 1138469 w 1148745"/>
              <a:gd name="connsiteY13" fmla="*/ 533400 h 806861"/>
              <a:gd name="connsiteX14" fmla="*/ 1138469 w 1148745"/>
              <a:gd name="connsiteY14" fmla="*/ 603250 h 806861"/>
              <a:gd name="connsiteX15" fmla="*/ 1055919 w 1148745"/>
              <a:gd name="connsiteY15" fmla="*/ 654050 h 806861"/>
              <a:gd name="connsiteX16" fmla="*/ 916219 w 1148745"/>
              <a:gd name="connsiteY16" fmla="*/ 692150 h 806861"/>
              <a:gd name="connsiteX17" fmla="*/ 890819 w 1148745"/>
              <a:gd name="connsiteY17" fmla="*/ 704850 h 806861"/>
              <a:gd name="connsiteX18" fmla="*/ 833669 w 1148745"/>
              <a:gd name="connsiteY18" fmla="*/ 736600 h 806861"/>
              <a:gd name="connsiteX19" fmla="*/ 713019 w 1148745"/>
              <a:gd name="connsiteY19" fmla="*/ 762000 h 806861"/>
              <a:gd name="connsiteX20" fmla="*/ 693969 w 1148745"/>
              <a:gd name="connsiteY20" fmla="*/ 768350 h 806861"/>
              <a:gd name="connsiteX21" fmla="*/ 674919 w 1148745"/>
              <a:gd name="connsiteY21" fmla="*/ 781050 h 806861"/>
              <a:gd name="connsiteX22" fmla="*/ 465369 w 1148745"/>
              <a:gd name="connsiteY22" fmla="*/ 787400 h 806861"/>
              <a:gd name="connsiteX23" fmla="*/ 370119 w 1148745"/>
              <a:gd name="connsiteY23" fmla="*/ 800100 h 806861"/>
              <a:gd name="connsiteX24" fmla="*/ 332019 w 1148745"/>
              <a:gd name="connsiteY24" fmla="*/ 806450 h 806861"/>
              <a:gd name="connsiteX25" fmla="*/ 179619 w 1148745"/>
              <a:gd name="connsiteY25" fmla="*/ 768350 h 806861"/>
              <a:gd name="connsiteX26" fmla="*/ 128819 w 1148745"/>
              <a:gd name="connsiteY26" fmla="*/ 730250 h 806861"/>
              <a:gd name="connsiteX27" fmla="*/ 90719 w 1148745"/>
              <a:gd name="connsiteY27" fmla="*/ 704850 h 806861"/>
              <a:gd name="connsiteX28" fmla="*/ 71669 w 1148745"/>
              <a:gd name="connsiteY28" fmla="*/ 679450 h 806861"/>
              <a:gd name="connsiteX29" fmla="*/ 58969 w 1148745"/>
              <a:gd name="connsiteY29" fmla="*/ 660400 h 806861"/>
              <a:gd name="connsiteX30" fmla="*/ 33569 w 1148745"/>
              <a:gd name="connsiteY30" fmla="*/ 647700 h 806861"/>
              <a:gd name="connsiteX31" fmla="*/ 14519 w 1148745"/>
              <a:gd name="connsiteY31" fmla="*/ 635000 h 806861"/>
              <a:gd name="connsiteX32" fmla="*/ 8169 w 1148745"/>
              <a:gd name="connsiteY32" fmla="*/ 615950 h 806861"/>
              <a:gd name="connsiteX33" fmla="*/ 8169 w 1148745"/>
              <a:gd name="connsiteY33" fmla="*/ 501650 h 806861"/>
              <a:gd name="connsiteX34" fmla="*/ 33569 w 1148745"/>
              <a:gd name="connsiteY34" fmla="*/ 463550 h 806861"/>
              <a:gd name="connsiteX35" fmla="*/ 103419 w 1148745"/>
              <a:gd name="connsiteY35" fmla="*/ 438150 h 806861"/>
              <a:gd name="connsiteX36" fmla="*/ 128819 w 1148745"/>
              <a:gd name="connsiteY36" fmla="*/ 425450 h 806861"/>
              <a:gd name="connsiteX37" fmla="*/ 160569 w 1148745"/>
              <a:gd name="connsiteY37" fmla="*/ 387350 h 806861"/>
              <a:gd name="connsiteX38" fmla="*/ 205019 w 1148745"/>
              <a:gd name="connsiteY38" fmla="*/ 323850 h 806861"/>
              <a:gd name="connsiteX39" fmla="*/ 211369 w 1148745"/>
              <a:gd name="connsiteY39" fmla="*/ 273050 h 806861"/>
              <a:gd name="connsiteX40" fmla="*/ 211369 w 1148745"/>
              <a:gd name="connsiteY40" fmla="*/ 165100 h 806861"/>
              <a:gd name="connsiteX41" fmla="*/ 249469 w 1148745"/>
              <a:gd name="connsiteY41" fmla="*/ 139700 h 806861"/>
              <a:gd name="connsiteX42" fmla="*/ 274869 w 1148745"/>
              <a:gd name="connsiteY42" fmla="*/ 127000 h 806861"/>
              <a:gd name="connsiteX43" fmla="*/ 293919 w 1148745"/>
              <a:gd name="connsiteY43" fmla="*/ 101600 h 806861"/>
              <a:gd name="connsiteX44" fmla="*/ 325669 w 1148745"/>
              <a:gd name="connsiteY44" fmla="*/ 44450 h 80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48745" h="806861">
                <a:moveTo>
                  <a:pt x="325669" y="44450"/>
                </a:moveTo>
                <a:lnTo>
                  <a:pt x="325669" y="44450"/>
                </a:lnTo>
                <a:cubicBezTo>
                  <a:pt x="417108" y="10160"/>
                  <a:pt x="339343" y="33758"/>
                  <a:pt x="471719" y="19050"/>
                </a:cubicBezTo>
                <a:cubicBezTo>
                  <a:pt x="516346" y="14091"/>
                  <a:pt x="560619" y="6350"/>
                  <a:pt x="605069" y="0"/>
                </a:cubicBezTo>
                <a:cubicBezTo>
                  <a:pt x="698202" y="8467"/>
                  <a:pt x="793744" y="2719"/>
                  <a:pt x="884469" y="25400"/>
                </a:cubicBezTo>
                <a:cubicBezTo>
                  <a:pt x="969583" y="46679"/>
                  <a:pt x="952067" y="69443"/>
                  <a:pt x="967019" y="114300"/>
                </a:cubicBezTo>
                <a:cubicBezTo>
                  <a:pt x="970624" y="125114"/>
                  <a:pt x="975717" y="135377"/>
                  <a:pt x="979719" y="146050"/>
                </a:cubicBezTo>
                <a:cubicBezTo>
                  <a:pt x="986300" y="163598"/>
                  <a:pt x="989329" y="179857"/>
                  <a:pt x="998769" y="196850"/>
                </a:cubicBezTo>
                <a:cubicBezTo>
                  <a:pt x="1003909" y="206101"/>
                  <a:pt x="1011469" y="213783"/>
                  <a:pt x="1017819" y="222250"/>
                </a:cubicBezTo>
                <a:cubicBezTo>
                  <a:pt x="1022052" y="234950"/>
                  <a:pt x="1025025" y="248142"/>
                  <a:pt x="1030519" y="260350"/>
                </a:cubicBezTo>
                <a:cubicBezTo>
                  <a:pt x="1044115" y="290563"/>
                  <a:pt x="1065449" y="317516"/>
                  <a:pt x="1074969" y="349250"/>
                </a:cubicBezTo>
                <a:cubicBezTo>
                  <a:pt x="1081319" y="370417"/>
                  <a:pt x="1088659" y="391311"/>
                  <a:pt x="1094019" y="412750"/>
                </a:cubicBezTo>
                <a:cubicBezTo>
                  <a:pt x="1101369" y="442151"/>
                  <a:pt x="1102592" y="473213"/>
                  <a:pt x="1113069" y="501650"/>
                </a:cubicBezTo>
                <a:cubicBezTo>
                  <a:pt x="1117754" y="514368"/>
                  <a:pt x="1130002" y="522817"/>
                  <a:pt x="1138469" y="533400"/>
                </a:cubicBezTo>
                <a:cubicBezTo>
                  <a:pt x="1145554" y="554655"/>
                  <a:pt x="1157534" y="581462"/>
                  <a:pt x="1138469" y="603250"/>
                </a:cubicBezTo>
                <a:cubicBezTo>
                  <a:pt x="1117193" y="627565"/>
                  <a:pt x="1086570" y="643833"/>
                  <a:pt x="1055919" y="654050"/>
                </a:cubicBezTo>
                <a:cubicBezTo>
                  <a:pt x="971978" y="682030"/>
                  <a:pt x="1018335" y="668585"/>
                  <a:pt x="916219" y="692150"/>
                </a:cubicBezTo>
                <a:cubicBezTo>
                  <a:pt x="907752" y="696383"/>
                  <a:pt x="899094" y="700253"/>
                  <a:pt x="890819" y="704850"/>
                </a:cubicBezTo>
                <a:cubicBezTo>
                  <a:pt x="876230" y="712955"/>
                  <a:pt x="850721" y="730510"/>
                  <a:pt x="833669" y="736600"/>
                </a:cubicBezTo>
                <a:cubicBezTo>
                  <a:pt x="770823" y="759045"/>
                  <a:pt x="775642" y="755042"/>
                  <a:pt x="713019" y="762000"/>
                </a:cubicBezTo>
                <a:cubicBezTo>
                  <a:pt x="706669" y="764117"/>
                  <a:pt x="699956" y="765357"/>
                  <a:pt x="693969" y="768350"/>
                </a:cubicBezTo>
                <a:cubicBezTo>
                  <a:pt x="687143" y="771763"/>
                  <a:pt x="682524" y="780416"/>
                  <a:pt x="674919" y="781050"/>
                </a:cubicBezTo>
                <a:cubicBezTo>
                  <a:pt x="605278" y="786853"/>
                  <a:pt x="535219" y="785283"/>
                  <a:pt x="465369" y="787400"/>
                </a:cubicBezTo>
                <a:lnTo>
                  <a:pt x="370119" y="800100"/>
                </a:lnTo>
                <a:cubicBezTo>
                  <a:pt x="357373" y="801921"/>
                  <a:pt x="344719" y="808567"/>
                  <a:pt x="332019" y="806450"/>
                </a:cubicBezTo>
                <a:cubicBezTo>
                  <a:pt x="280368" y="797842"/>
                  <a:pt x="230419" y="781050"/>
                  <a:pt x="179619" y="768350"/>
                </a:cubicBezTo>
                <a:cubicBezTo>
                  <a:pt x="162686" y="755650"/>
                  <a:pt x="146043" y="742553"/>
                  <a:pt x="128819" y="730250"/>
                </a:cubicBezTo>
                <a:cubicBezTo>
                  <a:pt x="116399" y="721378"/>
                  <a:pt x="102127" y="714991"/>
                  <a:pt x="90719" y="704850"/>
                </a:cubicBezTo>
                <a:cubicBezTo>
                  <a:pt x="82809" y="697819"/>
                  <a:pt x="77820" y="688062"/>
                  <a:pt x="71669" y="679450"/>
                </a:cubicBezTo>
                <a:cubicBezTo>
                  <a:pt x="67233" y="673240"/>
                  <a:pt x="64832" y="665286"/>
                  <a:pt x="58969" y="660400"/>
                </a:cubicBezTo>
                <a:cubicBezTo>
                  <a:pt x="51697" y="654340"/>
                  <a:pt x="41788" y="652396"/>
                  <a:pt x="33569" y="647700"/>
                </a:cubicBezTo>
                <a:cubicBezTo>
                  <a:pt x="26943" y="643914"/>
                  <a:pt x="20869" y="639233"/>
                  <a:pt x="14519" y="635000"/>
                </a:cubicBezTo>
                <a:cubicBezTo>
                  <a:pt x="12402" y="628650"/>
                  <a:pt x="9792" y="622444"/>
                  <a:pt x="8169" y="615950"/>
                </a:cubicBezTo>
                <a:cubicBezTo>
                  <a:pt x="-1791" y="576112"/>
                  <a:pt x="-3619" y="546444"/>
                  <a:pt x="8169" y="501650"/>
                </a:cubicBezTo>
                <a:cubicBezTo>
                  <a:pt x="12053" y="486889"/>
                  <a:pt x="22224" y="473761"/>
                  <a:pt x="33569" y="463550"/>
                </a:cubicBezTo>
                <a:cubicBezTo>
                  <a:pt x="54035" y="445131"/>
                  <a:pt x="78488" y="443136"/>
                  <a:pt x="103419" y="438150"/>
                </a:cubicBezTo>
                <a:cubicBezTo>
                  <a:pt x="111886" y="433917"/>
                  <a:pt x="121116" y="430952"/>
                  <a:pt x="128819" y="425450"/>
                </a:cubicBezTo>
                <a:cubicBezTo>
                  <a:pt x="153156" y="408066"/>
                  <a:pt x="142981" y="407870"/>
                  <a:pt x="160569" y="387350"/>
                </a:cubicBezTo>
                <a:cubicBezTo>
                  <a:pt x="203097" y="337734"/>
                  <a:pt x="172209" y="389470"/>
                  <a:pt x="205019" y="323850"/>
                </a:cubicBezTo>
                <a:cubicBezTo>
                  <a:pt x="207136" y="306917"/>
                  <a:pt x="211369" y="290115"/>
                  <a:pt x="211369" y="273050"/>
                </a:cubicBezTo>
                <a:cubicBezTo>
                  <a:pt x="211369" y="221037"/>
                  <a:pt x="193332" y="219211"/>
                  <a:pt x="211369" y="165100"/>
                </a:cubicBezTo>
                <a:cubicBezTo>
                  <a:pt x="218024" y="145135"/>
                  <a:pt x="234666" y="146044"/>
                  <a:pt x="249469" y="139700"/>
                </a:cubicBezTo>
                <a:cubicBezTo>
                  <a:pt x="258170" y="135971"/>
                  <a:pt x="266402" y="131233"/>
                  <a:pt x="274869" y="127000"/>
                </a:cubicBezTo>
                <a:cubicBezTo>
                  <a:pt x="281219" y="118533"/>
                  <a:pt x="287850" y="110270"/>
                  <a:pt x="293919" y="101600"/>
                </a:cubicBezTo>
                <a:cubicBezTo>
                  <a:pt x="302672" y="89096"/>
                  <a:pt x="320377" y="53975"/>
                  <a:pt x="325669" y="44450"/>
                </a:cubicBezTo>
                <a:close/>
              </a:path>
            </a:pathLst>
          </a:cu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dirty="0"/>
          </a:p>
        </p:txBody>
      </p:sp>
      <p:sp>
        <p:nvSpPr>
          <p:cNvPr id="35" name="Oval 2"/>
          <p:cNvSpPr>
            <a:spLocks noChangeAspect="1" noChangeArrowheads="1"/>
          </p:cNvSpPr>
          <p:nvPr/>
        </p:nvSpPr>
        <p:spPr bwMode="auto">
          <a:xfrm>
            <a:off x="5091423" y="5751749"/>
            <a:ext cx="396000" cy="396000"/>
          </a:xfrm>
          <a:prstGeom prst="ellipse">
            <a:avLst/>
          </a:prstGeom>
          <a:solidFill>
            <a:srgbClr val="CC99FF">
              <a:alpha val="69000"/>
            </a:srgbClr>
          </a:solidFill>
          <a:ln w="12700">
            <a:solidFill>
              <a:schemeClr val="tx1"/>
            </a:solidFill>
            <a:prstDash val="sysDot"/>
            <a:round/>
            <a:headEnd/>
            <a:tailEnd/>
          </a:ln>
        </p:spPr>
        <p:txBody>
          <a:bodyPr wrap="none" anchor="ctr"/>
          <a:lstStyle/>
          <a:p>
            <a:endParaRPr lang="zh-TW" altLang="en-US"/>
          </a:p>
        </p:txBody>
      </p:sp>
      <p:sp>
        <p:nvSpPr>
          <p:cNvPr id="36" name="矩形 35"/>
          <p:cNvSpPr/>
          <p:nvPr/>
        </p:nvSpPr>
        <p:spPr>
          <a:xfrm>
            <a:off x="4702700" y="6062315"/>
            <a:ext cx="370614" cy="400110"/>
          </a:xfrm>
          <a:prstGeom prst="rect">
            <a:avLst/>
          </a:prstGeom>
          <a:noFill/>
        </p:spPr>
        <p:txBody>
          <a:bodyPr wrap="none">
            <a:spAutoFit/>
          </a:bodyPr>
          <a:lstStyle/>
          <a:p>
            <a:r>
              <a:rPr lang="en-US" altLang="zh-TW" sz="2000" dirty="0">
                <a:solidFill>
                  <a:srgbClr val="0000CC"/>
                </a:solidFill>
              </a:rPr>
              <a:t>D</a:t>
            </a:r>
            <a:endParaRPr lang="zh-TW" altLang="en-US" sz="2000" dirty="0">
              <a:solidFill>
                <a:srgbClr val="0000CC"/>
              </a:solidFill>
            </a:endParaRPr>
          </a:p>
        </p:txBody>
      </p:sp>
      <p:sp>
        <p:nvSpPr>
          <p:cNvPr id="34" name="Oval 7"/>
          <p:cNvSpPr>
            <a:spLocks noChangeAspect="1" noChangeArrowheads="1"/>
          </p:cNvSpPr>
          <p:nvPr/>
        </p:nvSpPr>
        <p:spPr bwMode="auto">
          <a:xfrm>
            <a:off x="5256917" y="5914953"/>
            <a:ext cx="72000" cy="72000"/>
          </a:xfrm>
          <a:prstGeom prst="ellipse">
            <a:avLst/>
          </a:prstGeom>
          <a:solidFill>
            <a:srgbClr val="008080"/>
          </a:solidFill>
          <a:ln w="12700">
            <a:solidFill>
              <a:schemeClr val="tx1"/>
            </a:solidFill>
            <a:round/>
            <a:headEnd/>
            <a:tailEnd/>
          </a:ln>
        </p:spPr>
        <p:txBody>
          <a:bodyPr wrap="none" anchor="ctr"/>
          <a:lstStyle/>
          <a:p>
            <a:endParaRPr lang="zh-TW" altLang="en-US"/>
          </a:p>
        </p:txBody>
      </p:sp>
      <p:sp>
        <p:nvSpPr>
          <p:cNvPr id="37" name="矩形 36"/>
          <p:cNvSpPr/>
          <p:nvPr/>
        </p:nvSpPr>
        <p:spPr>
          <a:xfrm>
            <a:off x="4068524" y="3390264"/>
            <a:ext cx="341760" cy="400110"/>
          </a:xfrm>
          <a:prstGeom prst="rect">
            <a:avLst/>
          </a:prstGeom>
          <a:noFill/>
        </p:spPr>
        <p:txBody>
          <a:bodyPr wrap="none">
            <a:spAutoFit/>
          </a:bodyPr>
          <a:lstStyle/>
          <a:p>
            <a:r>
              <a:rPr lang="en-US" altLang="zh-TW" sz="2000" i="1" dirty="0">
                <a:solidFill>
                  <a:srgbClr val="0000CC"/>
                </a:solidFill>
              </a:rPr>
              <a:t>P</a:t>
            </a:r>
            <a:endParaRPr lang="zh-TW" altLang="en-US" sz="2000" i="1" dirty="0">
              <a:solidFill>
                <a:srgbClr val="0000CC"/>
              </a:solidFill>
            </a:endParaRPr>
          </a:p>
        </p:txBody>
      </p:sp>
      <p:sp>
        <p:nvSpPr>
          <p:cNvPr id="32" name="動作按鈕: 返回 31">
            <a:hlinkClick r:id="" action="ppaction://hlinkshowjump?jump=lastslideviewed" highlightClick="1"/>
          </p:cNvPr>
          <p:cNvSpPr>
            <a:spLocks noChangeAspect="1"/>
          </p:cNvSpPr>
          <p:nvPr/>
        </p:nvSpPr>
        <p:spPr bwMode="auto">
          <a:xfrm>
            <a:off x="11748648" y="6381328"/>
            <a:ext cx="180000" cy="180000"/>
          </a:xfrm>
          <a:prstGeom prst="actionButtonReturn">
            <a:avLst/>
          </a:prstGeom>
          <a:solidFill>
            <a:srgbClr val="33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cxnSp>
        <p:nvCxnSpPr>
          <p:cNvPr id="39" name="直線接點 38">
            <a:extLst>
              <a:ext uri="{FF2B5EF4-FFF2-40B4-BE49-F238E27FC236}">
                <a16:creationId xmlns:a16="http://schemas.microsoft.com/office/drawing/2014/main" id="{81AB5839-9AEF-4EC8-A585-316BF4AF10C9}"/>
              </a:ext>
            </a:extLst>
          </p:cNvPr>
          <p:cNvCxnSpPr/>
          <p:nvPr/>
        </p:nvCxnSpPr>
        <p:spPr bwMode="auto">
          <a:xfrm>
            <a:off x="6098663" y="692696"/>
            <a:ext cx="0" cy="5940000"/>
          </a:xfrm>
          <a:prstGeom prst="line">
            <a:avLst/>
          </a:prstGeom>
          <a:ln w="12700">
            <a:solidFill>
              <a:srgbClr val="0000CC"/>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41" name="矩形 40">
            <a:extLst>
              <a:ext uri="{FF2B5EF4-FFF2-40B4-BE49-F238E27FC236}">
                <a16:creationId xmlns:a16="http://schemas.microsoft.com/office/drawing/2014/main" id="{002333BD-9DDF-4555-B79A-D6E8EBCA3F84}"/>
              </a:ext>
            </a:extLst>
          </p:cNvPr>
          <p:cNvSpPr/>
          <p:nvPr/>
        </p:nvSpPr>
        <p:spPr>
          <a:xfrm>
            <a:off x="96674" y="6138650"/>
            <a:ext cx="4153701" cy="400110"/>
          </a:xfrm>
          <a:prstGeom prst="rect">
            <a:avLst/>
          </a:prstGeom>
          <a:noFill/>
        </p:spPr>
        <p:txBody>
          <a:bodyPr wrap="none">
            <a:spAutoFit/>
          </a:bodyPr>
          <a:lstStyle/>
          <a:p>
            <a:r>
              <a:rPr lang="en-US" altLang="zh-TW" sz="2000" dirty="0"/>
              <a:t>D can be an arbitrarily bounded region</a:t>
            </a:r>
            <a:endParaRPr lang="zh-TW" altLang="en-US" sz="2000" dirty="0"/>
          </a:p>
        </p:txBody>
      </p:sp>
    </p:spTree>
    <p:extLst>
      <p:ext uri="{BB962C8B-B14F-4D97-AF65-F5344CB8AC3E}">
        <p14:creationId xmlns:p14="http://schemas.microsoft.com/office/powerpoint/2010/main" val="3465747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537610">
                                            <p:txEl>
                                              <p:pRg st="0" end="0"/>
                                            </p:txEl>
                                          </p:spTgt>
                                        </p:tgtEl>
                                        <p:attrNameLst>
                                          <p:attrName>style.visibility</p:attrName>
                                        </p:attrNameLst>
                                      </p:cBhvr>
                                      <p:to>
                                        <p:strVal val="visible"/>
                                      </p:to>
                                    </p:set>
                                    <p:animEffect transition="in" filter="wipe(left)">
                                      <p:cBhvr>
                                        <p:cTn id="7" dur="500"/>
                                        <p:tgtEl>
                                          <p:spTgt spid="537610">
                                            <p:txEl>
                                              <p:pRg st="0" end="0"/>
                                            </p:txEl>
                                          </p:spTgt>
                                        </p:tgtEl>
                                      </p:cBhvr>
                                    </p:animEffect>
                                  </p:childTnLst>
                                </p:cTn>
                              </p:par>
                            </p:childTnLst>
                          </p:cTn>
                        </p:par>
                      </p:childTnLst>
                    </p:cTn>
                  </p:par>
                  <p:par>
                    <p:cTn id="8" fill="hold">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37603"/>
                                        </p:tgtEl>
                                        <p:attrNameLst>
                                          <p:attrName>style.visibility</p:attrName>
                                        </p:attrNameLst>
                                      </p:cBhvr>
                                      <p:to>
                                        <p:strVal val="visible"/>
                                      </p:to>
                                    </p:set>
                                    <p:animEffect transition="in" filter="strips(downRight)">
                                      <p:cBhvr>
                                        <p:cTn id="12" dur="500"/>
                                        <p:tgtEl>
                                          <p:spTgt spid="53760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250"/>
                                        <p:tgtEl>
                                          <p:spTgt spid="30"/>
                                        </p:tgtEl>
                                      </p:cBhvr>
                                    </p:animEffect>
                                  </p:childTnLst>
                                </p:cTn>
                              </p:par>
                            </p:childTnLst>
                          </p:cTn>
                        </p:par>
                        <p:par>
                          <p:cTn id="21" fill="hold">
                            <p:stCondLst>
                              <p:cond delay="1250"/>
                            </p:stCondLst>
                            <p:childTnLst>
                              <p:par>
                                <p:cTn id="22" presetID="22" presetClass="entr" presetSubtype="8"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25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37613">
                                            <p:txEl>
                                              <p:pRg st="0" end="0"/>
                                            </p:txEl>
                                          </p:spTgt>
                                        </p:tgtEl>
                                        <p:attrNameLst>
                                          <p:attrName>style.visibility</p:attrName>
                                        </p:attrNameLst>
                                      </p:cBhvr>
                                      <p:to>
                                        <p:strVal val="visible"/>
                                      </p:to>
                                    </p:set>
                                    <p:animEffect transition="in" filter="wipe(left)">
                                      <p:cBhvr>
                                        <p:cTn id="29" dur="500"/>
                                        <p:tgtEl>
                                          <p:spTgt spid="53761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537622"/>
                                        </p:tgtEl>
                                        <p:attrNameLst>
                                          <p:attrName>style.visibility</p:attrName>
                                        </p:attrNameLst>
                                      </p:cBhvr>
                                      <p:to>
                                        <p:strVal val="visible"/>
                                      </p:to>
                                    </p:set>
                                    <p:animEffect transition="in" filter="strips(downRight)">
                                      <p:cBhvr>
                                        <p:cTn id="34" dur="500"/>
                                        <p:tgtEl>
                                          <p:spTgt spid="537622"/>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25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left)">
                                      <p:cBhvr>
                                        <p:cTn id="57" dur="500"/>
                                        <p:tgtEl>
                                          <p:spTgt spid="41"/>
                                        </p:tgtEl>
                                      </p:cBhvr>
                                    </p:animEffect>
                                  </p:childTnLst>
                                </p:cTn>
                              </p:par>
                            </p:childTnLst>
                          </p:cTn>
                        </p:par>
                        <p:par>
                          <p:cTn id="58" fill="hold">
                            <p:stCondLst>
                              <p:cond delay="500"/>
                            </p:stCondLst>
                            <p:childTnLst>
                              <p:par>
                                <p:cTn id="59" presetID="22" presetClass="entr" presetSubtype="1"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up)">
                                      <p:cBhvr>
                                        <p:cTn id="61" dur="500"/>
                                        <p:tgtEl>
                                          <p:spTgt spid="3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537614"/>
                                        </p:tgtEl>
                                        <p:attrNameLst>
                                          <p:attrName>style.visibility</p:attrName>
                                        </p:attrNameLst>
                                      </p:cBhvr>
                                      <p:to>
                                        <p:strVal val="visible"/>
                                      </p:to>
                                    </p:set>
                                    <p:animEffect transition="in" filter="wipe(left)">
                                      <p:cBhvr>
                                        <p:cTn id="66" dur="500"/>
                                        <p:tgtEl>
                                          <p:spTgt spid="53761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left)">
                                      <p:cBhvr>
                                        <p:cTn id="71" dur="500"/>
                                        <p:tgtEl>
                                          <p:spTgt spid="23"/>
                                        </p:tgtEl>
                                      </p:cBhvr>
                                    </p:animEffect>
                                  </p:childTnLst>
                                </p:cTn>
                              </p:par>
                            </p:childTnLst>
                          </p:cTn>
                        </p:par>
                        <p:par>
                          <p:cTn id="72" fill="hold">
                            <p:stCondLst>
                              <p:cond delay="500"/>
                            </p:stCondLst>
                            <p:childTnLst>
                              <p:par>
                                <p:cTn id="73" presetID="22" presetClass="entr" presetSubtype="8" fill="hold"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wipe(left)">
                                      <p:cBhvr>
                                        <p:cTn id="75" dur="500"/>
                                        <p:tgtEl>
                                          <p:spTgt spid="2"/>
                                        </p:tgtEl>
                                      </p:cBhvr>
                                    </p:animEffect>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left)">
                                      <p:cBhvr>
                                        <p:cTn id="79" dur="500"/>
                                        <p:tgtEl>
                                          <p:spTgt spid="24"/>
                                        </p:tgtEl>
                                      </p:cBhvr>
                                    </p:animEffect>
                                  </p:childTnLst>
                                </p:cTn>
                              </p:par>
                            </p:childTnLst>
                          </p:cTn>
                        </p:par>
                        <p:par>
                          <p:cTn id="80" fill="hold">
                            <p:stCondLst>
                              <p:cond delay="1500"/>
                            </p:stCondLst>
                            <p:childTnLst>
                              <p:par>
                                <p:cTn id="81" presetID="22" presetClass="entr" presetSubtype="8" fill="hold" nodeType="after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wipe(left)">
                                      <p:cBhvr>
                                        <p:cTn id="83" dur="500"/>
                                        <p:tgtEl>
                                          <p:spTgt spid="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wipe(left)">
                                      <p:cBhvr>
                                        <p:cTn id="88" dur="500"/>
                                        <p:tgtEl>
                                          <p:spTgt spid="12"/>
                                        </p:tgtEl>
                                      </p:cBhvr>
                                    </p:animEffect>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ipe(left)">
                                      <p:cBhvr>
                                        <p:cTn id="92" dur="500"/>
                                        <p:tgtEl>
                                          <p:spTgt spid="25"/>
                                        </p:tgtEl>
                                      </p:cBhvr>
                                    </p:animEffect>
                                  </p:childTnLst>
                                </p:cTn>
                              </p:par>
                            </p:childTnLst>
                          </p:cTn>
                        </p:par>
                        <p:par>
                          <p:cTn id="93" fill="hold">
                            <p:stCondLst>
                              <p:cond delay="1000"/>
                            </p:stCondLst>
                            <p:childTnLst>
                              <p:par>
                                <p:cTn id="94" presetID="22" presetClass="entr" presetSubtype="8" fill="hold" nodeType="after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wipe(left)">
                                      <p:cBhvr>
                                        <p:cTn id="96" dur="500"/>
                                        <p:tgtEl>
                                          <p:spTgt spid="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wipe(left)">
                                      <p:cBhvr>
                                        <p:cTn id="101" dur="500"/>
                                        <p:tgtEl>
                                          <p:spTgt spid="26"/>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5"/>
                                        </p:tgtEl>
                                        <p:attrNameLst>
                                          <p:attrName>style.visibility</p:attrName>
                                        </p:attrNameLst>
                                      </p:cBhvr>
                                      <p:to>
                                        <p:strVal val="visible"/>
                                      </p:to>
                                    </p:set>
                                    <p:animEffect transition="in" filter="wipe(left)">
                                      <p:cBhvr>
                                        <p:cTn id="106" dur="500"/>
                                        <p:tgtEl>
                                          <p:spTgt spid="15"/>
                                        </p:tgtEl>
                                      </p:cBhvr>
                                    </p:animEffect>
                                  </p:childTnLst>
                                </p:cTn>
                              </p:par>
                            </p:childTnLst>
                          </p:cTn>
                        </p:par>
                        <p:par>
                          <p:cTn id="107" fill="hold">
                            <p:stCondLst>
                              <p:cond delay="500"/>
                            </p:stCondLst>
                            <p:childTnLst>
                              <p:par>
                                <p:cTn id="108" presetID="22" presetClass="entr" presetSubtype="8" fill="hold" nodeType="afterEffect">
                                  <p:stCondLst>
                                    <p:cond delay="0"/>
                                  </p:stCondLst>
                                  <p:childTnLst>
                                    <p:set>
                                      <p:cBhvr>
                                        <p:cTn id="109" dur="1" fill="hold">
                                          <p:stCondLst>
                                            <p:cond delay="0"/>
                                          </p:stCondLst>
                                        </p:cTn>
                                        <p:tgtEl>
                                          <p:spTgt spid="6"/>
                                        </p:tgtEl>
                                        <p:attrNameLst>
                                          <p:attrName>style.visibility</p:attrName>
                                        </p:attrNameLst>
                                      </p:cBhvr>
                                      <p:to>
                                        <p:strVal val="visible"/>
                                      </p:to>
                                    </p:set>
                                    <p:animEffect transition="in" filter="wipe(left)">
                                      <p:cBhvr>
                                        <p:cTn id="110" dur="500"/>
                                        <p:tgtEl>
                                          <p:spTgt spid="6"/>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wipe(left)">
                                      <p:cBhvr>
                                        <p:cTn id="115" dur="500"/>
                                        <p:tgtEl>
                                          <p:spTgt spid="27"/>
                                        </p:tgtEl>
                                      </p:cBhvr>
                                    </p:animEffect>
                                  </p:childTnLst>
                                </p:cTn>
                              </p:par>
                            </p:childTnLst>
                          </p:cTn>
                        </p:par>
                        <p:par>
                          <p:cTn id="116" fill="hold">
                            <p:stCondLst>
                              <p:cond delay="500"/>
                            </p:stCondLst>
                            <p:childTnLst>
                              <p:par>
                                <p:cTn id="117" presetID="22" presetClass="entr" presetSubtype="8" fill="hold" nodeType="afterEffect">
                                  <p:stCondLst>
                                    <p:cond delay="0"/>
                                  </p:stCondLst>
                                  <p:childTnLst>
                                    <p:set>
                                      <p:cBhvr>
                                        <p:cTn id="118" dur="1" fill="hold">
                                          <p:stCondLst>
                                            <p:cond delay="0"/>
                                          </p:stCondLst>
                                        </p:cTn>
                                        <p:tgtEl>
                                          <p:spTgt spid="7"/>
                                        </p:tgtEl>
                                        <p:attrNameLst>
                                          <p:attrName>style.visibility</p:attrName>
                                        </p:attrNameLst>
                                      </p:cBhvr>
                                      <p:to>
                                        <p:strVal val="visible"/>
                                      </p:to>
                                    </p:set>
                                    <p:animEffect transition="in" filter="wipe(left)">
                                      <p:cBhvr>
                                        <p:cTn id="119" dur="500"/>
                                        <p:tgtEl>
                                          <p:spTgt spid="7"/>
                                        </p:tgtEl>
                                      </p:cBhvr>
                                    </p:animEffect>
                                  </p:childTnLst>
                                </p:cTn>
                              </p:par>
                            </p:childTnLst>
                          </p:cTn>
                        </p:par>
                        <p:par>
                          <p:cTn id="120" fill="hold">
                            <p:stCondLst>
                              <p:cond delay="10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500"/>
                            </p:stCondLst>
                            <p:childTnLst>
                              <p:par>
                                <p:cTn id="125" presetID="22" presetClass="entr" presetSubtype="4"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wipe(down)">
                                      <p:cBhvr>
                                        <p:cTn id="1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37603" grpId="0"/>
      <p:bldP spid="537610" grpId="0" build="p" autoUpdateAnimBg="0"/>
      <p:bldP spid="537613" grpId="0" build="p" autoUpdateAnimBg="0"/>
      <p:bldP spid="537614" grpId="0"/>
      <p:bldP spid="537622" grpId="0"/>
      <p:bldP spid="12" grpId="0" animBg="1"/>
      <p:bldP spid="15" grpId="0" animBg="1"/>
      <p:bldP spid="23" grpId="0"/>
      <p:bldP spid="24" grpId="0"/>
      <p:bldP spid="25" grpId="0"/>
      <p:bldP spid="26" grpId="0"/>
      <p:bldP spid="27" grpId="0" animBg="1"/>
      <p:bldP spid="28" grpId="0" animBg="1"/>
      <p:bldP spid="30" grpId="0" animBg="1"/>
      <p:bldP spid="9" grpId="0" animBg="1"/>
      <p:bldP spid="35" grpId="0" animBg="1"/>
      <p:bldP spid="36" grpId="0"/>
      <p:bldP spid="34" grpId="0" animBg="1"/>
      <p:bldP spid="37" grpId="0"/>
      <p:bldP spid="32" grpId="0" animBg="1"/>
      <p:bldP spid="4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Object 3">
            <a:extLst>
              <a:ext uri="{FF2B5EF4-FFF2-40B4-BE49-F238E27FC236}">
                <a16:creationId xmlns:a16="http://schemas.microsoft.com/office/drawing/2014/main" id="{E19F43B6-D45C-4C92-8BB2-F625CE5D6C1B}"/>
              </a:ext>
            </a:extLst>
          </p:cNvPr>
          <p:cNvGraphicFramePr>
            <a:graphicFrameLocks noChangeAspect="1"/>
          </p:cNvGraphicFramePr>
          <p:nvPr>
            <p:extLst>
              <p:ext uri="{D42A27DB-BD31-4B8C-83A1-F6EECF244321}">
                <p14:modId xmlns:p14="http://schemas.microsoft.com/office/powerpoint/2010/main" val="1380441649"/>
              </p:ext>
            </p:extLst>
          </p:nvPr>
        </p:nvGraphicFramePr>
        <p:xfrm>
          <a:off x="1167092" y="5589240"/>
          <a:ext cx="4745038" cy="798512"/>
        </p:xfrm>
        <a:graphic>
          <a:graphicData uri="http://schemas.openxmlformats.org/presentationml/2006/ole">
            <mc:AlternateContent xmlns:mc="http://schemas.openxmlformats.org/markup-compatibility/2006">
              <mc:Choice xmlns:v="urn:schemas-microsoft-com:vml" Requires="v">
                <p:oleObj spid="_x0000_s1065890" name="Equation" r:id="rId4" imgW="2565360" imgH="431640" progId="Equation.DSMT4">
                  <p:embed/>
                </p:oleObj>
              </mc:Choice>
              <mc:Fallback>
                <p:oleObj name="Equation" r:id="rId4" imgW="2565360" imgH="431640" progId="Equation.DSMT4">
                  <p:embed/>
                  <p:pic>
                    <p:nvPicPr>
                      <p:cNvPr id="539657" name="Object 3"/>
                      <p:cNvPicPr>
                        <a:picLocks noChangeAspect="1" noChangeArrowheads="1"/>
                      </p:cNvPicPr>
                      <p:nvPr/>
                    </p:nvPicPr>
                    <p:blipFill>
                      <a:blip r:embed="rId5"/>
                      <a:srcRect/>
                      <a:stretch>
                        <a:fillRect/>
                      </a:stretch>
                    </p:blipFill>
                    <p:spPr bwMode="auto">
                      <a:xfrm>
                        <a:off x="1167092" y="5589240"/>
                        <a:ext cx="4745038" cy="798512"/>
                      </a:xfrm>
                      <a:prstGeom prst="rect">
                        <a:avLst/>
                      </a:prstGeom>
                      <a:solidFill>
                        <a:srgbClr val="CCECFF"/>
                      </a:solidFill>
                      <a:ln>
                        <a:noFill/>
                      </a:ln>
                      <a:extLst/>
                    </p:spPr>
                  </p:pic>
                </p:oleObj>
              </mc:Fallback>
            </mc:AlternateContent>
          </a:graphicData>
        </a:graphic>
      </p:graphicFrame>
      <p:sp>
        <p:nvSpPr>
          <p:cNvPr id="18" name="矩形 17"/>
          <p:cNvSpPr/>
          <p:nvPr/>
        </p:nvSpPr>
        <p:spPr bwMode="auto">
          <a:xfrm>
            <a:off x="9491367" y="2188863"/>
            <a:ext cx="648000" cy="331951"/>
          </a:xfrm>
          <a:prstGeom prst="rect">
            <a:avLst/>
          </a:prstGeom>
          <a:solidFill>
            <a:srgbClr val="99FF9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21" name="矩形 20"/>
          <p:cNvSpPr/>
          <p:nvPr/>
        </p:nvSpPr>
        <p:spPr bwMode="auto">
          <a:xfrm>
            <a:off x="10806253" y="1241748"/>
            <a:ext cx="576000" cy="365914"/>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22" name="矩形 21"/>
          <p:cNvSpPr/>
          <p:nvPr/>
        </p:nvSpPr>
        <p:spPr bwMode="auto">
          <a:xfrm>
            <a:off x="8976229" y="1717170"/>
            <a:ext cx="648000" cy="34587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539651" name="Object 2"/>
          <p:cNvGraphicFramePr>
            <a:graphicFrameLocks noGrp="1" noChangeAspect="1"/>
          </p:cNvGraphicFramePr>
          <p:nvPr>
            <p:ph sz="quarter" idx="4294967295"/>
            <p:extLst>
              <p:ext uri="{D42A27DB-BD31-4B8C-83A1-F6EECF244321}">
                <p14:modId xmlns:p14="http://schemas.microsoft.com/office/powerpoint/2010/main" val="2349905456"/>
              </p:ext>
            </p:extLst>
          </p:nvPr>
        </p:nvGraphicFramePr>
        <p:xfrm>
          <a:off x="6252158" y="1195494"/>
          <a:ext cx="5187950" cy="1325562"/>
        </p:xfrm>
        <a:graphic>
          <a:graphicData uri="http://schemas.openxmlformats.org/presentationml/2006/ole">
            <mc:AlternateContent xmlns:mc="http://schemas.openxmlformats.org/markup-compatibility/2006">
              <mc:Choice xmlns:v="urn:schemas-microsoft-com:vml" Requires="v">
                <p:oleObj spid="_x0000_s1065891" name="Equation" r:id="rId6" imgW="2882880" imgH="736560" progId="Equation.DSMT4">
                  <p:embed/>
                </p:oleObj>
              </mc:Choice>
              <mc:Fallback>
                <p:oleObj name="Equation" r:id="rId6" imgW="2882880" imgH="736560" progId="Equation.DSMT4">
                  <p:embed/>
                  <p:pic>
                    <p:nvPicPr>
                      <p:cNvPr id="0" name=""/>
                      <p:cNvPicPr>
                        <a:picLocks noChangeAspect="1" noChangeArrowheads="1"/>
                      </p:cNvPicPr>
                      <p:nvPr/>
                    </p:nvPicPr>
                    <p:blipFill>
                      <a:blip r:embed="rId7"/>
                      <a:srcRect/>
                      <a:stretch>
                        <a:fillRect/>
                      </a:stretch>
                    </p:blipFill>
                    <p:spPr bwMode="auto">
                      <a:xfrm>
                        <a:off x="6252158" y="1195494"/>
                        <a:ext cx="5187950" cy="132556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graphicFrame>
        <p:nvGraphicFramePr>
          <p:cNvPr id="5" name="物件 4"/>
          <p:cNvGraphicFramePr>
            <a:graphicFrameLocks noGrp="1" noChangeAspect="1"/>
          </p:cNvGraphicFramePr>
          <p:nvPr>
            <p:extLst>
              <p:ext uri="{D42A27DB-BD31-4B8C-83A1-F6EECF244321}">
                <p14:modId xmlns:p14="http://schemas.microsoft.com/office/powerpoint/2010/main" val="281260908"/>
              </p:ext>
            </p:extLst>
          </p:nvPr>
        </p:nvGraphicFramePr>
        <p:xfrm>
          <a:off x="6377645" y="2100369"/>
          <a:ext cx="3835400" cy="457200"/>
        </p:xfrm>
        <a:graphic>
          <a:graphicData uri="http://schemas.openxmlformats.org/presentationml/2006/ole">
            <mc:AlternateContent xmlns:mc="http://schemas.openxmlformats.org/markup-compatibility/2006">
              <mc:Choice xmlns:v="urn:schemas-microsoft-com:vml" Requires="v">
                <p:oleObj spid="_x0000_s1065892" name="Equation" r:id="rId8" imgW="2019240" imgH="241200" progId="Equation.DSMT4">
                  <p:embed/>
                </p:oleObj>
              </mc:Choice>
              <mc:Fallback>
                <p:oleObj name="Equation" r:id="rId8" imgW="2019240" imgH="241200" progId="Equation.DSMT4">
                  <p:embed/>
                  <p:pic>
                    <p:nvPicPr>
                      <p:cNvPr id="0" name=""/>
                      <p:cNvPicPr>
                        <a:picLocks noGrp="1" noChangeAspect="1" noChangeArrowheads="1"/>
                      </p:cNvPicPr>
                      <p:nvPr/>
                    </p:nvPicPr>
                    <p:blipFill>
                      <a:blip r:embed="rId9"/>
                      <a:srcRect/>
                      <a:stretch>
                        <a:fillRect/>
                      </a:stretch>
                    </p:blipFill>
                    <p:spPr bwMode="auto">
                      <a:xfrm>
                        <a:off x="6377645" y="2100369"/>
                        <a:ext cx="3835400" cy="4572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9219" name="Rectangle 2"/>
          <p:cNvSpPr>
            <a:spLocks noGrp="1" noChangeArrowheads="1"/>
          </p:cNvSpPr>
          <p:nvPr>
            <p:ph type="title"/>
          </p:nvPr>
        </p:nvSpPr>
        <p:spPr/>
        <p:txBody>
          <a:bodyPr/>
          <a:lstStyle/>
          <a:p>
            <a:r>
              <a:rPr lang="en-US" altLang="zh-TW" dirty="0"/>
              <a:t>3.4.2 </a:t>
            </a:r>
            <a:r>
              <a:rPr lang="en-US" altLang="zh-TW" dirty="0">
                <a:ea typeface="細明體" pitchFamily="49" charset="-120"/>
              </a:rPr>
              <a:t>Integral representation – heat eq.</a:t>
            </a:r>
            <a:endParaRPr lang="en-US" altLang="zh-TW" dirty="0"/>
          </a:p>
        </p:txBody>
      </p:sp>
      <p:sp>
        <p:nvSpPr>
          <p:cNvPr id="539652" name="Text Box 4"/>
          <p:cNvSpPr txBox="1">
            <a:spLocks noChangeArrowheads="1"/>
          </p:cNvSpPr>
          <p:nvPr/>
        </p:nvSpPr>
        <p:spPr bwMode="auto">
          <a:xfrm>
            <a:off x="3996758" y="1052325"/>
            <a:ext cx="774571" cy="416524"/>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lnSpc>
                <a:spcPct val="130000"/>
              </a:lnSpc>
            </a:pPr>
            <a:r>
              <a:rPr lang="en-US" altLang="zh-TW" sz="1800" dirty="0">
                <a:solidFill>
                  <a:srgbClr val="0000CC"/>
                </a:solidFill>
              </a:rPr>
              <a:t>(PDE)</a:t>
            </a:r>
          </a:p>
        </p:txBody>
      </p:sp>
      <p:sp>
        <p:nvSpPr>
          <p:cNvPr id="9224" name="Text Box 7"/>
          <p:cNvSpPr txBox="1">
            <a:spLocks noChangeArrowheads="1"/>
          </p:cNvSpPr>
          <p:nvPr/>
        </p:nvSpPr>
        <p:spPr bwMode="auto">
          <a:xfrm>
            <a:off x="119336" y="692021"/>
            <a:ext cx="37447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Consider a IBVP for heat eq.</a:t>
            </a:r>
          </a:p>
        </p:txBody>
      </p:sp>
      <p:sp>
        <p:nvSpPr>
          <p:cNvPr id="539656" name="Text Box 8"/>
          <p:cNvSpPr txBox="1">
            <a:spLocks noChangeArrowheads="1"/>
          </p:cNvSpPr>
          <p:nvPr/>
        </p:nvSpPr>
        <p:spPr bwMode="auto">
          <a:xfrm>
            <a:off x="6143294" y="706589"/>
            <a:ext cx="43611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err="1"/>
              <a:t>Adjoint</a:t>
            </a:r>
            <a:r>
              <a:rPr lang="en-US" altLang="zh-TW" dirty="0"/>
              <a:t> Green’s function problem</a:t>
            </a:r>
          </a:p>
        </p:txBody>
      </p:sp>
      <p:graphicFrame>
        <p:nvGraphicFramePr>
          <p:cNvPr id="539657" name="Object 3"/>
          <p:cNvGraphicFramePr>
            <a:graphicFrameLocks noGrp="1" noChangeAspect="1"/>
          </p:cNvGraphicFramePr>
          <p:nvPr>
            <p:ph sz="quarter" idx="4294967295"/>
            <p:extLst>
              <p:ext uri="{D42A27DB-BD31-4B8C-83A1-F6EECF244321}">
                <p14:modId xmlns:p14="http://schemas.microsoft.com/office/powerpoint/2010/main" val="2704384184"/>
              </p:ext>
            </p:extLst>
          </p:nvPr>
        </p:nvGraphicFramePr>
        <p:xfrm>
          <a:off x="191344" y="4745038"/>
          <a:ext cx="4911725" cy="846137"/>
        </p:xfrm>
        <a:graphic>
          <a:graphicData uri="http://schemas.openxmlformats.org/presentationml/2006/ole">
            <mc:AlternateContent xmlns:mc="http://schemas.openxmlformats.org/markup-compatibility/2006">
              <mc:Choice xmlns:v="urn:schemas-microsoft-com:vml" Requires="v">
                <p:oleObj spid="_x0000_s1065893" name="Equation" r:id="rId10" imgW="2654280" imgH="457200" progId="Equation.DSMT4">
                  <p:embed/>
                </p:oleObj>
              </mc:Choice>
              <mc:Fallback>
                <p:oleObj name="Equation" r:id="rId10" imgW="2654280" imgH="457200" progId="Equation.DSMT4">
                  <p:embed/>
                  <p:pic>
                    <p:nvPicPr>
                      <p:cNvPr id="0" name=""/>
                      <p:cNvPicPr>
                        <a:picLocks noChangeAspect="1" noChangeArrowheads="1"/>
                      </p:cNvPicPr>
                      <p:nvPr/>
                    </p:nvPicPr>
                    <p:blipFill>
                      <a:blip r:embed="rId11"/>
                      <a:srcRect/>
                      <a:stretch>
                        <a:fillRect/>
                      </a:stretch>
                    </p:blipFill>
                    <p:spPr bwMode="auto">
                      <a:xfrm>
                        <a:off x="191344" y="4745038"/>
                        <a:ext cx="4911725" cy="846137"/>
                      </a:xfrm>
                      <a:prstGeom prst="rect">
                        <a:avLst/>
                      </a:prstGeom>
                      <a:solidFill>
                        <a:srgbClr val="CCECFF"/>
                      </a:solidFill>
                      <a:ln>
                        <a:noFill/>
                      </a:ln>
                      <a:extLst/>
                    </p:spPr>
                  </p:pic>
                </p:oleObj>
              </mc:Fallback>
            </mc:AlternateContent>
          </a:graphicData>
        </a:graphic>
      </p:graphicFrame>
      <p:sp>
        <p:nvSpPr>
          <p:cNvPr id="539658" name="Line 10"/>
          <p:cNvSpPr>
            <a:spLocks noChangeShapeType="1"/>
          </p:cNvSpPr>
          <p:nvPr/>
        </p:nvSpPr>
        <p:spPr bwMode="auto">
          <a:xfrm>
            <a:off x="3097598" y="5532926"/>
            <a:ext cx="1132685"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39659" name="Line 11"/>
          <p:cNvSpPr>
            <a:spLocks noChangeShapeType="1"/>
          </p:cNvSpPr>
          <p:nvPr/>
        </p:nvSpPr>
        <p:spPr bwMode="auto">
          <a:xfrm>
            <a:off x="6432054" y="1591403"/>
            <a:ext cx="1306241" cy="1042"/>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9229" name="Object 4"/>
          <p:cNvGraphicFramePr>
            <a:graphicFrameLocks noGrp="1" noChangeAspect="1"/>
          </p:cNvGraphicFramePr>
          <p:nvPr>
            <p:ph sz="quarter" idx="4294967295"/>
            <p:extLst>
              <p:ext uri="{D42A27DB-BD31-4B8C-83A1-F6EECF244321}">
                <p14:modId xmlns:p14="http://schemas.microsoft.com/office/powerpoint/2010/main" val="2434329279"/>
              </p:ext>
            </p:extLst>
          </p:nvPr>
        </p:nvGraphicFramePr>
        <p:xfrm>
          <a:off x="384603" y="1102771"/>
          <a:ext cx="3642984" cy="1399464"/>
        </p:xfrm>
        <a:graphic>
          <a:graphicData uri="http://schemas.openxmlformats.org/presentationml/2006/ole">
            <mc:AlternateContent xmlns:mc="http://schemas.openxmlformats.org/markup-compatibility/2006">
              <mc:Choice xmlns:v="urn:schemas-microsoft-com:vml" Requires="v">
                <p:oleObj spid="_x0000_s1065894" name="方程式" r:id="rId12" imgW="1917360" imgH="736560" progId="Equation.3">
                  <p:embed/>
                </p:oleObj>
              </mc:Choice>
              <mc:Fallback>
                <p:oleObj name="方程式" r:id="rId12" imgW="1917360" imgH="736560" progId="Equation.3">
                  <p:embed/>
                  <p:pic>
                    <p:nvPicPr>
                      <p:cNvPr id="0" name=""/>
                      <p:cNvPicPr>
                        <a:picLocks noChangeArrowheads="1"/>
                      </p:cNvPicPr>
                      <p:nvPr/>
                    </p:nvPicPr>
                    <p:blipFill>
                      <a:blip r:embed="rId13"/>
                      <a:srcRect/>
                      <a:stretch>
                        <a:fillRect/>
                      </a:stretch>
                    </p:blipFill>
                    <p:spPr bwMode="auto">
                      <a:xfrm>
                        <a:off x="384603" y="1102771"/>
                        <a:ext cx="3642984" cy="1399464"/>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2" name="投影片編號版面配置區 1"/>
          <p:cNvSpPr>
            <a:spLocks noGrp="1"/>
          </p:cNvSpPr>
          <p:nvPr>
            <p:ph type="sldNum" sz="quarter" idx="10"/>
          </p:nvPr>
        </p:nvSpPr>
        <p:spPr/>
        <p:txBody>
          <a:bodyPr/>
          <a:lstStyle/>
          <a:p>
            <a:pPr>
              <a:defRPr/>
            </a:pPr>
            <a:fld id="{F4C3976D-8D47-445A-BD61-2F2C1E2596C6}" type="slidenum">
              <a:rPr lang="en-US" altLang="zh-TW" smtClean="0"/>
              <a:pPr>
                <a:defRPr/>
              </a:pPr>
              <a:t>43</a:t>
            </a:fld>
            <a:endParaRPr lang="en-US" altLang="zh-TW" dirty="0"/>
          </a:p>
        </p:txBody>
      </p:sp>
      <p:graphicFrame>
        <p:nvGraphicFramePr>
          <p:cNvPr id="3" name="物件 2"/>
          <p:cNvGraphicFramePr>
            <a:graphicFrameLocks noGrp="1" noChangeAspect="1"/>
          </p:cNvGraphicFramePr>
          <p:nvPr>
            <p:extLst>
              <p:ext uri="{D42A27DB-BD31-4B8C-83A1-F6EECF244321}">
                <p14:modId xmlns:p14="http://schemas.microsoft.com/office/powerpoint/2010/main" val="3337318671"/>
              </p:ext>
            </p:extLst>
          </p:nvPr>
        </p:nvGraphicFramePr>
        <p:xfrm>
          <a:off x="555328" y="2092181"/>
          <a:ext cx="3255962" cy="409575"/>
        </p:xfrm>
        <a:graphic>
          <a:graphicData uri="http://schemas.openxmlformats.org/presentationml/2006/ole">
            <mc:AlternateContent xmlns:mc="http://schemas.openxmlformats.org/markup-compatibility/2006">
              <mc:Choice xmlns:v="urn:schemas-microsoft-com:vml" Requires="v">
                <p:oleObj spid="_x0000_s1065895" name="方程式" r:id="rId14" imgW="1714320" imgH="215640" progId="Equation.3">
                  <p:embed/>
                </p:oleObj>
              </mc:Choice>
              <mc:Fallback>
                <p:oleObj name="方程式" r:id="rId14" imgW="1714320" imgH="215640" progId="Equation.3">
                  <p:embed/>
                  <p:pic>
                    <p:nvPicPr>
                      <p:cNvPr id="0" name=""/>
                      <p:cNvPicPr>
                        <a:picLocks noGrp="1" noChangeAspect="1" noChangeArrowheads="1"/>
                      </p:cNvPicPr>
                      <p:nvPr/>
                    </p:nvPicPr>
                    <p:blipFill>
                      <a:blip r:embed="rId15"/>
                      <a:srcRect/>
                      <a:stretch>
                        <a:fillRect/>
                      </a:stretch>
                    </p:blipFill>
                    <p:spPr bwMode="auto">
                      <a:xfrm>
                        <a:off x="555328" y="2092181"/>
                        <a:ext cx="3255962" cy="4095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graphicFrame>
        <p:nvGraphicFramePr>
          <p:cNvPr id="4" name="物件 3"/>
          <p:cNvGraphicFramePr>
            <a:graphicFrameLocks noGrp="1" noChangeAspect="1"/>
          </p:cNvGraphicFramePr>
          <p:nvPr>
            <p:extLst>
              <p:ext uri="{D42A27DB-BD31-4B8C-83A1-F6EECF244321}">
                <p14:modId xmlns:p14="http://schemas.microsoft.com/office/powerpoint/2010/main" val="1743824695"/>
              </p:ext>
            </p:extLst>
          </p:nvPr>
        </p:nvGraphicFramePr>
        <p:xfrm>
          <a:off x="504355" y="1622281"/>
          <a:ext cx="3451225" cy="409575"/>
        </p:xfrm>
        <a:graphic>
          <a:graphicData uri="http://schemas.openxmlformats.org/presentationml/2006/ole">
            <mc:AlternateContent xmlns:mc="http://schemas.openxmlformats.org/markup-compatibility/2006">
              <mc:Choice xmlns:v="urn:schemas-microsoft-com:vml" Requires="v">
                <p:oleObj spid="_x0000_s1065896" name="方程式" r:id="rId16" imgW="1815840" imgH="215640" progId="Equation.3">
                  <p:embed/>
                </p:oleObj>
              </mc:Choice>
              <mc:Fallback>
                <p:oleObj name="方程式" r:id="rId16" imgW="1815840" imgH="215640" progId="Equation.3">
                  <p:embed/>
                  <p:pic>
                    <p:nvPicPr>
                      <p:cNvPr id="0" name=""/>
                      <p:cNvPicPr>
                        <a:picLocks noGrp="1" noChangeAspect="1" noChangeArrowheads="1"/>
                      </p:cNvPicPr>
                      <p:nvPr/>
                    </p:nvPicPr>
                    <p:blipFill>
                      <a:blip r:embed="rId17"/>
                      <a:srcRect/>
                      <a:stretch>
                        <a:fillRect/>
                      </a:stretch>
                    </p:blipFill>
                    <p:spPr bwMode="auto">
                      <a:xfrm>
                        <a:off x="504355" y="1622281"/>
                        <a:ext cx="3451225" cy="4095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19" name="Text Box 4"/>
          <p:cNvSpPr txBox="1">
            <a:spLocks noChangeArrowheads="1"/>
          </p:cNvSpPr>
          <p:nvPr/>
        </p:nvSpPr>
        <p:spPr bwMode="auto">
          <a:xfrm>
            <a:off x="3981868" y="2119569"/>
            <a:ext cx="569387" cy="369332"/>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1800" dirty="0">
                <a:solidFill>
                  <a:srgbClr val="0000CC"/>
                </a:solidFill>
              </a:rPr>
              <a:t>(IC)</a:t>
            </a:r>
          </a:p>
        </p:txBody>
      </p:sp>
      <p:sp>
        <p:nvSpPr>
          <p:cNvPr id="20" name="Text Box 4"/>
          <p:cNvSpPr txBox="1">
            <a:spLocks noChangeArrowheads="1"/>
          </p:cNvSpPr>
          <p:nvPr/>
        </p:nvSpPr>
        <p:spPr bwMode="auto">
          <a:xfrm>
            <a:off x="3997152" y="1613026"/>
            <a:ext cx="646331" cy="369332"/>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1800" dirty="0">
                <a:solidFill>
                  <a:srgbClr val="0000CC"/>
                </a:solidFill>
              </a:rPr>
              <a:t>(BC)</a:t>
            </a:r>
          </a:p>
        </p:txBody>
      </p:sp>
      <p:graphicFrame>
        <p:nvGraphicFramePr>
          <p:cNvPr id="6" name="物件 5"/>
          <p:cNvGraphicFramePr>
            <a:graphicFrameLocks noGrp="1" noChangeAspect="1"/>
          </p:cNvGraphicFramePr>
          <p:nvPr>
            <p:extLst>
              <p:ext uri="{D42A27DB-BD31-4B8C-83A1-F6EECF244321}">
                <p14:modId xmlns:p14="http://schemas.microsoft.com/office/powerpoint/2010/main" val="2166680470"/>
              </p:ext>
            </p:extLst>
          </p:nvPr>
        </p:nvGraphicFramePr>
        <p:xfrm>
          <a:off x="275992" y="2951271"/>
          <a:ext cx="5531976" cy="1325808"/>
        </p:xfrm>
        <a:graphic>
          <a:graphicData uri="http://schemas.openxmlformats.org/presentationml/2006/ole">
            <mc:AlternateContent xmlns:mc="http://schemas.openxmlformats.org/markup-compatibility/2006">
              <mc:Choice xmlns:v="urn:schemas-microsoft-com:vml" Requires="v">
                <p:oleObj spid="_x0000_s1065897" name="Equation" r:id="rId18" imgW="3073320" imgH="736560" progId="Equation.DSMT4">
                  <p:embed/>
                </p:oleObj>
              </mc:Choice>
              <mc:Fallback>
                <p:oleObj name="Equation" r:id="rId18" imgW="3073320" imgH="736560" progId="Equation.DSMT4">
                  <p:embed/>
                  <p:pic>
                    <p:nvPicPr>
                      <p:cNvPr id="0" name=""/>
                      <p:cNvPicPr>
                        <a:picLocks noGrp="1" noChangeAspect="1" noChangeArrowheads="1"/>
                      </p:cNvPicPr>
                      <p:nvPr/>
                    </p:nvPicPr>
                    <p:blipFill>
                      <a:blip r:embed="rId19"/>
                      <a:srcRect/>
                      <a:stretch>
                        <a:fillRect/>
                      </a:stretch>
                    </p:blipFill>
                    <p:spPr bwMode="auto">
                      <a:xfrm>
                        <a:off x="275992" y="2951271"/>
                        <a:ext cx="5531976" cy="1325808"/>
                      </a:xfrm>
                      <a:prstGeom prst="rect">
                        <a:avLst/>
                      </a:prstGeom>
                      <a:noFill/>
                      <a:ln>
                        <a:noFill/>
                      </a:ln>
                    </p:spPr>
                  </p:pic>
                </p:oleObj>
              </mc:Fallback>
            </mc:AlternateContent>
          </a:graphicData>
        </a:graphic>
      </p:graphicFrame>
      <p:graphicFrame>
        <p:nvGraphicFramePr>
          <p:cNvPr id="7" name="物件 6"/>
          <p:cNvGraphicFramePr>
            <a:graphicFrameLocks noGrp="1" noChangeAspect="1"/>
          </p:cNvGraphicFramePr>
          <p:nvPr>
            <p:extLst>
              <p:ext uri="{D42A27DB-BD31-4B8C-83A1-F6EECF244321}">
                <p14:modId xmlns:p14="http://schemas.microsoft.com/office/powerpoint/2010/main" val="3967540967"/>
              </p:ext>
            </p:extLst>
          </p:nvPr>
        </p:nvGraphicFramePr>
        <p:xfrm>
          <a:off x="6679375" y="4023046"/>
          <a:ext cx="5461000" cy="660400"/>
        </p:xfrm>
        <a:graphic>
          <a:graphicData uri="http://schemas.openxmlformats.org/presentationml/2006/ole">
            <mc:AlternateContent xmlns:mc="http://schemas.openxmlformats.org/markup-compatibility/2006">
              <mc:Choice xmlns:v="urn:schemas-microsoft-com:vml" Requires="v">
                <p:oleObj spid="_x0000_s1065898" name="Equation" r:id="rId20" imgW="2730240" imgH="330120" progId="Equation.DSMT4">
                  <p:embed/>
                </p:oleObj>
              </mc:Choice>
              <mc:Fallback>
                <p:oleObj name="Equation" r:id="rId20" imgW="2730240" imgH="330120" progId="Equation.DSMT4">
                  <p:embed/>
                  <p:pic>
                    <p:nvPicPr>
                      <p:cNvPr id="0" name=""/>
                      <p:cNvPicPr>
                        <a:picLocks noGrp="1" noChangeAspect="1" noChangeArrowheads="1"/>
                      </p:cNvPicPr>
                      <p:nvPr/>
                    </p:nvPicPr>
                    <p:blipFill>
                      <a:blip r:embed="rId21"/>
                      <a:srcRect/>
                      <a:stretch>
                        <a:fillRect/>
                      </a:stretch>
                    </p:blipFill>
                    <p:spPr bwMode="auto">
                      <a:xfrm>
                        <a:off x="6679375" y="4023046"/>
                        <a:ext cx="5461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24" name="AutoShape 10"/>
          <p:cNvSpPr>
            <a:spLocks noChangeArrowheads="1"/>
          </p:cNvSpPr>
          <p:nvPr/>
        </p:nvSpPr>
        <p:spPr bwMode="auto">
          <a:xfrm>
            <a:off x="6312024" y="4293041"/>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25" name="Object 4"/>
          <p:cNvGraphicFramePr>
            <a:graphicFrameLocks noChangeAspect="1"/>
          </p:cNvGraphicFramePr>
          <p:nvPr>
            <p:extLst>
              <p:ext uri="{D42A27DB-BD31-4B8C-83A1-F6EECF244321}">
                <p14:modId xmlns:p14="http://schemas.microsoft.com/office/powerpoint/2010/main" val="683467309"/>
              </p:ext>
            </p:extLst>
          </p:nvPr>
        </p:nvGraphicFramePr>
        <p:xfrm>
          <a:off x="6860377" y="3126444"/>
          <a:ext cx="4041054" cy="518580"/>
        </p:xfrm>
        <a:graphic>
          <a:graphicData uri="http://schemas.openxmlformats.org/presentationml/2006/ole">
            <mc:AlternateContent xmlns:mc="http://schemas.openxmlformats.org/markup-compatibility/2006">
              <mc:Choice xmlns:v="urn:schemas-microsoft-com:vml" Requires="v">
                <p:oleObj spid="_x0000_s1065899" name="方程式" r:id="rId22" imgW="1879560" imgH="241200" progId="Equation.3">
                  <p:embed/>
                </p:oleObj>
              </mc:Choice>
              <mc:Fallback>
                <p:oleObj name="方程式" r:id="rId22" imgW="1879560" imgH="241200" progId="Equation.3">
                  <p:embed/>
                  <p:pic>
                    <p:nvPicPr>
                      <p:cNvPr id="0" name=""/>
                      <p:cNvPicPr>
                        <a:picLocks noChangeAspect="1" noChangeArrowheads="1"/>
                      </p:cNvPicPr>
                      <p:nvPr/>
                    </p:nvPicPr>
                    <p:blipFill>
                      <a:blip r:embed="rId23"/>
                      <a:srcRect/>
                      <a:stretch>
                        <a:fillRect/>
                      </a:stretch>
                    </p:blipFill>
                    <p:spPr bwMode="auto">
                      <a:xfrm>
                        <a:off x="6860377" y="3126444"/>
                        <a:ext cx="4041054" cy="518580"/>
                      </a:xfrm>
                      <a:prstGeom prst="rect">
                        <a:avLst/>
                      </a:prstGeom>
                      <a:solidFill>
                        <a:srgbClr val="CCECFF"/>
                      </a:solidFill>
                      <a:ln>
                        <a:noFill/>
                      </a:ln>
                      <a:extLst/>
                    </p:spPr>
                  </p:pic>
                </p:oleObj>
              </mc:Fallback>
            </mc:AlternateContent>
          </a:graphicData>
        </a:graphic>
      </p:graphicFrame>
      <p:graphicFrame>
        <p:nvGraphicFramePr>
          <p:cNvPr id="8" name="物件 7"/>
          <p:cNvGraphicFramePr>
            <a:graphicFrameLocks noGrp="1" noChangeAspect="1"/>
          </p:cNvGraphicFramePr>
          <p:nvPr>
            <p:extLst>
              <p:ext uri="{D42A27DB-BD31-4B8C-83A1-F6EECF244321}">
                <p14:modId xmlns:p14="http://schemas.microsoft.com/office/powerpoint/2010/main" val="3798139708"/>
              </p:ext>
            </p:extLst>
          </p:nvPr>
        </p:nvGraphicFramePr>
        <p:xfrm>
          <a:off x="6366084" y="1641581"/>
          <a:ext cx="3354388" cy="458788"/>
        </p:xfrm>
        <a:graphic>
          <a:graphicData uri="http://schemas.openxmlformats.org/presentationml/2006/ole">
            <mc:AlternateContent xmlns:mc="http://schemas.openxmlformats.org/markup-compatibility/2006">
              <mc:Choice xmlns:v="urn:schemas-microsoft-com:vml" Requires="v">
                <p:oleObj spid="_x0000_s1065900" name="Equation" r:id="rId24" imgW="1765080" imgH="241200" progId="Equation.DSMT4">
                  <p:embed/>
                </p:oleObj>
              </mc:Choice>
              <mc:Fallback>
                <p:oleObj name="Equation" r:id="rId24" imgW="1765080" imgH="241200" progId="Equation.DSMT4">
                  <p:embed/>
                  <p:pic>
                    <p:nvPicPr>
                      <p:cNvPr id="0" name=""/>
                      <p:cNvPicPr>
                        <a:picLocks noGrp="1" noChangeAspect="1" noChangeArrowheads="1"/>
                      </p:cNvPicPr>
                      <p:nvPr/>
                    </p:nvPicPr>
                    <p:blipFill>
                      <a:blip r:embed="rId25"/>
                      <a:srcRect/>
                      <a:stretch>
                        <a:fillRect/>
                      </a:stretch>
                    </p:blipFill>
                    <p:spPr bwMode="auto">
                      <a:xfrm>
                        <a:off x="6366084" y="1641581"/>
                        <a:ext cx="3354388" cy="45878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26" name="Line 5"/>
          <p:cNvSpPr>
            <a:spLocks noChangeShapeType="1"/>
          </p:cNvSpPr>
          <p:nvPr/>
        </p:nvSpPr>
        <p:spPr bwMode="auto">
          <a:xfrm>
            <a:off x="438724" y="3385632"/>
            <a:ext cx="1192780" cy="0"/>
          </a:xfrm>
          <a:prstGeom prst="line">
            <a:avLst/>
          </a:prstGeom>
          <a:noFill/>
          <a:ln w="28575">
            <a:solidFill>
              <a:srgbClr val="0066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7" name="Line 6"/>
          <p:cNvSpPr>
            <a:spLocks noChangeShapeType="1"/>
          </p:cNvSpPr>
          <p:nvPr/>
        </p:nvSpPr>
        <p:spPr bwMode="auto">
          <a:xfrm>
            <a:off x="1373143" y="5529010"/>
            <a:ext cx="1199490" cy="0"/>
          </a:xfrm>
          <a:prstGeom prst="line">
            <a:avLst/>
          </a:prstGeom>
          <a:noFill/>
          <a:ln w="28575">
            <a:solidFill>
              <a:srgbClr val="006600"/>
            </a:solidFill>
            <a:round/>
            <a:headEnd/>
            <a:tailEnd/>
          </a:ln>
          <a:extLst>
            <a:ext uri="{909E8E84-426E-40DD-AFC4-6F175D3DCCD1}">
              <a14:hiddenFill xmlns:a14="http://schemas.microsoft.com/office/drawing/2010/main">
                <a:noFill/>
              </a14:hiddenFill>
            </a:ext>
          </a:extLst>
        </p:spPr>
        <p:txBody>
          <a:bodyPr/>
          <a:lstStyle/>
          <a:p>
            <a:endParaRPr lang="zh-TW" altLang="en-US"/>
          </a:p>
        </p:txBody>
      </p:sp>
      <p:cxnSp>
        <p:nvCxnSpPr>
          <p:cNvPr id="10" name="直線接點 9"/>
          <p:cNvCxnSpPr/>
          <p:nvPr/>
        </p:nvCxnSpPr>
        <p:spPr bwMode="auto">
          <a:xfrm>
            <a:off x="1343472" y="6275079"/>
            <a:ext cx="1440359" cy="0"/>
          </a:xfrm>
          <a:prstGeom prst="line">
            <a:avLst/>
          </a:prstGeom>
          <a:solidFill>
            <a:schemeClr val="accent1"/>
          </a:solidFill>
          <a:ln w="41275" cap="flat" cmpd="dbl" algn="ctr">
            <a:solidFill>
              <a:srgbClr val="0000CC"/>
            </a:solidFill>
            <a:prstDash val="solid"/>
            <a:round/>
            <a:headEnd type="none" w="med" len="med"/>
            <a:tailEnd type="none" w="med" len="med"/>
          </a:ln>
          <a:effectLst/>
        </p:spPr>
      </p:cxnSp>
      <p:cxnSp>
        <p:nvCxnSpPr>
          <p:cNvPr id="29" name="直線接點 28"/>
          <p:cNvCxnSpPr/>
          <p:nvPr/>
        </p:nvCxnSpPr>
        <p:spPr bwMode="auto">
          <a:xfrm>
            <a:off x="3782599" y="6329707"/>
            <a:ext cx="1856380" cy="0"/>
          </a:xfrm>
          <a:prstGeom prst="line">
            <a:avLst/>
          </a:prstGeom>
          <a:solidFill>
            <a:schemeClr val="accent1"/>
          </a:solidFill>
          <a:ln w="41275" cap="flat" cmpd="dbl" algn="ctr">
            <a:solidFill>
              <a:srgbClr val="7030A0"/>
            </a:solidFill>
            <a:prstDash val="solid"/>
            <a:round/>
            <a:headEnd type="none" w="med" len="med"/>
            <a:tailEnd type="none" w="med" len="med"/>
          </a:ln>
          <a:effectLst/>
        </p:spPr>
      </p:cxnSp>
      <p:sp>
        <p:nvSpPr>
          <p:cNvPr id="30" name="Line 5"/>
          <p:cNvSpPr>
            <a:spLocks noChangeShapeType="1"/>
          </p:cNvSpPr>
          <p:nvPr/>
        </p:nvSpPr>
        <p:spPr bwMode="auto">
          <a:xfrm>
            <a:off x="4732041" y="3357057"/>
            <a:ext cx="976855" cy="0"/>
          </a:xfrm>
          <a:prstGeom prst="line">
            <a:avLst/>
          </a:prstGeom>
          <a:noFill/>
          <a:ln w="28575">
            <a:solidFill>
              <a:srgbClr val="C00000"/>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1" name="Line 6"/>
          <p:cNvSpPr>
            <a:spLocks noChangeShapeType="1"/>
          </p:cNvSpPr>
          <p:nvPr/>
        </p:nvSpPr>
        <p:spPr bwMode="auto">
          <a:xfrm>
            <a:off x="3421947" y="4230195"/>
            <a:ext cx="576064"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2" name="Line 5"/>
          <p:cNvSpPr>
            <a:spLocks noChangeShapeType="1"/>
          </p:cNvSpPr>
          <p:nvPr/>
        </p:nvSpPr>
        <p:spPr bwMode="auto">
          <a:xfrm>
            <a:off x="2958906" y="3816775"/>
            <a:ext cx="488427" cy="0"/>
          </a:xfrm>
          <a:prstGeom prst="line">
            <a:avLst/>
          </a:prstGeom>
          <a:noFill/>
          <a:ln w="28575">
            <a:solidFill>
              <a:srgbClr val="C00000"/>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4" name="AutoShape 10"/>
          <p:cNvSpPr>
            <a:spLocks noChangeArrowheads="1"/>
          </p:cNvSpPr>
          <p:nvPr/>
        </p:nvSpPr>
        <p:spPr bwMode="auto">
          <a:xfrm>
            <a:off x="6456040" y="3288840"/>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35" name="Text Box 8"/>
          <p:cNvSpPr txBox="1">
            <a:spLocks noChangeArrowheads="1"/>
          </p:cNvSpPr>
          <p:nvPr/>
        </p:nvSpPr>
        <p:spPr bwMode="auto">
          <a:xfrm>
            <a:off x="233737" y="2483349"/>
            <a:ext cx="468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associated Green’s function problem</a:t>
            </a:r>
          </a:p>
        </p:txBody>
      </p:sp>
      <p:sp>
        <p:nvSpPr>
          <p:cNvPr id="12" name="動作按鈕: 上一項 11">
            <a:hlinkClick r:id="rId26" action="ppaction://hlinksldjump" highlightClick="1"/>
          </p:cNvPr>
          <p:cNvSpPr>
            <a:spLocks noChangeAspect="1"/>
          </p:cNvSpPr>
          <p:nvPr/>
        </p:nvSpPr>
        <p:spPr bwMode="auto">
          <a:xfrm>
            <a:off x="1451504" y="4363998"/>
            <a:ext cx="180000" cy="180000"/>
          </a:xfrm>
          <a:prstGeom prst="actionButtonBackPrevious">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36" name="Text Box 4"/>
          <p:cNvSpPr txBox="1">
            <a:spLocks noChangeArrowheads="1"/>
          </p:cNvSpPr>
          <p:nvPr/>
        </p:nvSpPr>
        <p:spPr bwMode="auto">
          <a:xfrm>
            <a:off x="4180916" y="3879993"/>
            <a:ext cx="569387" cy="369332"/>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1800" dirty="0">
                <a:solidFill>
                  <a:srgbClr val="0000CC"/>
                </a:solidFill>
              </a:rPr>
              <a:t>(IC)</a:t>
            </a:r>
          </a:p>
        </p:txBody>
      </p:sp>
      <p:sp>
        <p:nvSpPr>
          <p:cNvPr id="37" name="Text Box 4"/>
          <p:cNvSpPr txBox="1">
            <a:spLocks noChangeArrowheads="1"/>
          </p:cNvSpPr>
          <p:nvPr/>
        </p:nvSpPr>
        <p:spPr bwMode="auto">
          <a:xfrm>
            <a:off x="4127614" y="3409015"/>
            <a:ext cx="646331" cy="369332"/>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1800" dirty="0">
                <a:solidFill>
                  <a:srgbClr val="0000CC"/>
                </a:solidFill>
              </a:rPr>
              <a:t>(BC)</a:t>
            </a:r>
          </a:p>
        </p:txBody>
      </p:sp>
      <p:cxnSp>
        <p:nvCxnSpPr>
          <p:cNvPr id="13" name="直線接點 12"/>
          <p:cNvCxnSpPr/>
          <p:nvPr/>
        </p:nvCxnSpPr>
        <p:spPr bwMode="auto">
          <a:xfrm>
            <a:off x="1958654" y="4230195"/>
            <a:ext cx="1260000" cy="0"/>
          </a:xfrm>
          <a:prstGeom prst="line">
            <a:avLst/>
          </a:prstGeom>
          <a:solidFill>
            <a:schemeClr val="accent1"/>
          </a:solidFill>
          <a:ln w="28575" cap="flat" cmpd="sng" algn="ctr">
            <a:solidFill>
              <a:srgbClr val="0000CC"/>
            </a:solidFill>
            <a:prstDash val="solid"/>
            <a:round/>
            <a:headEnd type="none" w="med" len="med"/>
            <a:tailEnd type="none" w="med" len="med"/>
          </a:ln>
          <a:effectLst/>
        </p:spPr>
      </p:cxnSp>
      <p:cxnSp>
        <p:nvCxnSpPr>
          <p:cNvPr id="40" name="直線接點 39"/>
          <p:cNvCxnSpPr/>
          <p:nvPr/>
        </p:nvCxnSpPr>
        <p:spPr bwMode="auto">
          <a:xfrm>
            <a:off x="1958654" y="3800446"/>
            <a:ext cx="756000" cy="0"/>
          </a:xfrm>
          <a:prstGeom prst="line">
            <a:avLst/>
          </a:prstGeom>
          <a:solidFill>
            <a:schemeClr val="accent1"/>
          </a:solidFill>
          <a:ln w="28575" cap="flat" cmpd="sng" algn="ctr">
            <a:solidFill>
              <a:srgbClr val="0000CC"/>
            </a:solidFill>
            <a:prstDash val="sysDot"/>
            <a:round/>
            <a:headEnd type="none" w="med" len="med"/>
            <a:tailEnd type="none" w="med" len="med"/>
          </a:ln>
          <a:effectLst/>
        </p:spPr>
      </p:cxnSp>
      <p:graphicFrame>
        <p:nvGraphicFramePr>
          <p:cNvPr id="41" name="Object 9"/>
          <p:cNvGraphicFramePr>
            <a:graphicFrameLocks noChangeAspect="1"/>
          </p:cNvGraphicFramePr>
          <p:nvPr>
            <p:extLst>
              <p:ext uri="{D42A27DB-BD31-4B8C-83A1-F6EECF244321}">
                <p14:modId xmlns:p14="http://schemas.microsoft.com/office/powerpoint/2010/main" val="989467561"/>
              </p:ext>
            </p:extLst>
          </p:nvPr>
        </p:nvGraphicFramePr>
        <p:xfrm>
          <a:off x="6828624" y="2571646"/>
          <a:ext cx="2723760" cy="569322"/>
        </p:xfrm>
        <a:graphic>
          <a:graphicData uri="http://schemas.openxmlformats.org/presentationml/2006/ole">
            <mc:AlternateContent xmlns:mc="http://schemas.openxmlformats.org/markup-compatibility/2006">
              <mc:Choice xmlns:v="urn:schemas-microsoft-com:vml" Requires="v">
                <p:oleObj spid="_x0000_s1065901" name="方程式" r:id="rId27" imgW="1396800" imgH="291960" progId="Equation.3">
                  <p:embed/>
                </p:oleObj>
              </mc:Choice>
              <mc:Fallback>
                <p:oleObj name="方程式" r:id="rId27" imgW="1396800" imgH="291960" progId="Equation.3">
                  <p:embed/>
                  <p:pic>
                    <p:nvPicPr>
                      <p:cNvPr id="0" name=""/>
                      <p:cNvPicPr>
                        <a:picLocks noChangeAspect="1" noChangeArrowheads="1"/>
                      </p:cNvPicPr>
                      <p:nvPr/>
                    </p:nvPicPr>
                    <p:blipFill>
                      <a:blip r:embed="rId28"/>
                      <a:srcRect/>
                      <a:stretch>
                        <a:fillRect/>
                      </a:stretch>
                    </p:blipFill>
                    <p:spPr bwMode="auto">
                      <a:xfrm>
                        <a:off x="6828624" y="2571646"/>
                        <a:ext cx="2723760" cy="569322"/>
                      </a:xfrm>
                      <a:prstGeom prst="rect">
                        <a:avLst/>
                      </a:prstGeom>
                      <a:noFill/>
                      <a:extLst/>
                    </p:spPr>
                  </p:pic>
                </p:oleObj>
              </mc:Fallback>
            </mc:AlternateContent>
          </a:graphicData>
        </a:graphic>
      </p:graphicFrame>
      <p:sp>
        <p:nvSpPr>
          <p:cNvPr id="47" name="Text Box 8"/>
          <p:cNvSpPr txBox="1">
            <a:spLocks noChangeArrowheads="1"/>
          </p:cNvSpPr>
          <p:nvPr/>
        </p:nvSpPr>
        <p:spPr bwMode="auto">
          <a:xfrm>
            <a:off x="6269174" y="3645024"/>
            <a:ext cx="39660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200" dirty="0"/>
              <a:t>Moreover, </a:t>
            </a:r>
            <a:r>
              <a:rPr lang="en-US" altLang="zh-TW" sz="2200" dirty="0">
                <a:solidFill>
                  <a:srgbClr val="0000CC"/>
                </a:solidFill>
              </a:rPr>
              <a:t>by considering </a:t>
            </a:r>
            <a:r>
              <a:rPr lang="en-US" altLang="zh-TW" sz="2200" i="1" dirty="0">
                <a:solidFill>
                  <a:srgbClr val="0000CC"/>
                </a:solidFill>
              </a:rPr>
              <a:t>u</a:t>
            </a:r>
            <a:r>
              <a:rPr lang="en-US" altLang="zh-TW" sz="2200" dirty="0">
                <a:solidFill>
                  <a:srgbClr val="0000CC"/>
                </a:solidFill>
              </a:rPr>
              <a:t> &amp; </a:t>
            </a:r>
            <a:r>
              <a:rPr lang="en-US" altLang="zh-TW" sz="2200" i="1" dirty="0">
                <a:solidFill>
                  <a:srgbClr val="0000CC"/>
                </a:solidFill>
              </a:rPr>
              <a:t>G</a:t>
            </a:r>
            <a:r>
              <a:rPr lang="en-US" altLang="zh-TW" sz="2200" baseline="30000" dirty="0">
                <a:solidFill>
                  <a:srgbClr val="0000CC"/>
                </a:solidFill>
              </a:rPr>
              <a:t>*</a:t>
            </a:r>
          </a:p>
        </p:txBody>
      </p:sp>
      <p:sp>
        <p:nvSpPr>
          <p:cNvPr id="51" name="Text Box 8"/>
          <p:cNvSpPr txBox="1">
            <a:spLocks noChangeArrowheads="1"/>
          </p:cNvSpPr>
          <p:nvPr/>
        </p:nvSpPr>
        <p:spPr bwMode="auto">
          <a:xfrm>
            <a:off x="10078753" y="2137071"/>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0000CC"/>
                </a:solidFill>
              </a:rPr>
              <a:t>(terminal condition)</a:t>
            </a:r>
          </a:p>
        </p:txBody>
      </p:sp>
      <p:sp>
        <p:nvSpPr>
          <p:cNvPr id="52" name="Text Box 4"/>
          <p:cNvSpPr txBox="1">
            <a:spLocks noChangeArrowheads="1"/>
          </p:cNvSpPr>
          <p:nvPr/>
        </p:nvSpPr>
        <p:spPr bwMode="auto">
          <a:xfrm>
            <a:off x="9838155" y="1722781"/>
            <a:ext cx="697627" cy="400110"/>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0000CC"/>
                </a:solidFill>
              </a:rPr>
              <a:t>(BC)</a:t>
            </a:r>
          </a:p>
        </p:txBody>
      </p:sp>
      <p:cxnSp>
        <p:nvCxnSpPr>
          <p:cNvPr id="48" name="直線接點 47"/>
          <p:cNvCxnSpPr/>
          <p:nvPr/>
        </p:nvCxnSpPr>
        <p:spPr bwMode="auto">
          <a:xfrm>
            <a:off x="1874970" y="3384727"/>
            <a:ext cx="1844767" cy="0"/>
          </a:xfrm>
          <a:prstGeom prst="line">
            <a:avLst/>
          </a:prstGeom>
          <a:solidFill>
            <a:schemeClr val="accent1"/>
          </a:solidFill>
          <a:ln w="28575" cap="flat" cmpd="sng" algn="ctr">
            <a:solidFill>
              <a:srgbClr val="0000CC"/>
            </a:solidFill>
            <a:prstDash val="solid"/>
            <a:round/>
            <a:headEnd type="none" w="med" len="med"/>
            <a:tailEnd type="none" w="med" len="med"/>
          </a:ln>
          <a:effectLst/>
        </p:spPr>
      </p:cxnSp>
      <p:graphicFrame>
        <p:nvGraphicFramePr>
          <p:cNvPr id="49" name="Object 13"/>
          <p:cNvGraphicFramePr>
            <a:graphicFrameLocks noChangeAspect="1"/>
          </p:cNvGraphicFramePr>
          <p:nvPr>
            <p:extLst>
              <p:ext uri="{D42A27DB-BD31-4B8C-83A1-F6EECF244321}">
                <p14:modId xmlns:p14="http://schemas.microsoft.com/office/powerpoint/2010/main" val="2634447923"/>
              </p:ext>
            </p:extLst>
          </p:nvPr>
        </p:nvGraphicFramePr>
        <p:xfrm>
          <a:off x="6368028" y="5587901"/>
          <a:ext cx="1782763" cy="433387"/>
        </p:xfrm>
        <a:graphic>
          <a:graphicData uri="http://schemas.openxmlformats.org/presentationml/2006/ole">
            <mc:AlternateContent xmlns:mc="http://schemas.openxmlformats.org/markup-compatibility/2006">
              <mc:Choice xmlns:v="urn:schemas-microsoft-com:vml" Requires="v">
                <p:oleObj spid="_x0000_s1065902" name="方程式" r:id="rId29" imgW="939600" imgH="228600" progId="Equation.3">
                  <p:embed/>
                </p:oleObj>
              </mc:Choice>
              <mc:Fallback>
                <p:oleObj name="方程式" r:id="rId29" imgW="939600" imgH="228600" progId="Equation.3">
                  <p:embed/>
                  <p:pic>
                    <p:nvPicPr>
                      <p:cNvPr id="0" name=""/>
                      <p:cNvPicPr>
                        <a:picLocks noChangeAspect="1" noChangeArrowheads="1"/>
                      </p:cNvPicPr>
                      <p:nvPr/>
                    </p:nvPicPr>
                    <p:blipFill>
                      <a:blip r:embed="rId30"/>
                      <a:srcRect/>
                      <a:stretch>
                        <a:fillRect/>
                      </a:stretch>
                    </p:blipFill>
                    <p:spPr bwMode="auto">
                      <a:xfrm>
                        <a:off x="6368028" y="5587901"/>
                        <a:ext cx="1782763" cy="433387"/>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sp>
        <p:nvSpPr>
          <p:cNvPr id="50" name="AutoShape 10"/>
          <p:cNvSpPr>
            <a:spLocks noChangeArrowheads="1"/>
          </p:cNvSpPr>
          <p:nvPr/>
        </p:nvSpPr>
        <p:spPr bwMode="auto">
          <a:xfrm>
            <a:off x="8248150" y="5768017"/>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53" name="Object 13"/>
          <p:cNvGraphicFramePr>
            <a:graphicFrameLocks noChangeAspect="1"/>
          </p:cNvGraphicFramePr>
          <p:nvPr>
            <p:extLst>
              <p:ext uri="{D42A27DB-BD31-4B8C-83A1-F6EECF244321}">
                <p14:modId xmlns:p14="http://schemas.microsoft.com/office/powerpoint/2010/main" val="2062408632"/>
              </p:ext>
            </p:extLst>
          </p:nvPr>
        </p:nvGraphicFramePr>
        <p:xfrm>
          <a:off x="8629482" y="5757277"/>
          <a:ext cx="336550" cy="144463"/>
        </p:xfrm>
        <a:graphic>
          <a:graphicData uri="http://schemas.openxmlformats.org/presentationml/2006/ole">
            <mc:AlternateContent xmlns:mc="http://schemas.openxmlformats.org/markup-compatibility/2006">
              <mc:Choice xmlns:v="urn:schemas-microsoft-com:vml" Requires="v">
                <p:oleObj spid="_x0000_s1065903" name="方程式" r:id="rId31" imgW="177480" imgH="75960" progId="Equation.3">
                  <p:embed/>
                </p:oleObj>
              </mc:Choice>
              <mc:Fallback>
                <p:oleObj name="方程式" r:id="rId31" imgW="177480" imgH="75960" progId="Equation.3">
                  <p:embed/>
                  <p:pic>
                    <p:nvPicPr>
                      <p:cNvPr id="0" name=""/>
                      <p:cNvPicPr>
                        <a:picLocks noChangeAspect="1" noChangeArrowheads="1"/>
                      </p:cNvPicPr>
                      <p:nvPr/>
                    </p:nvPicPr>
                    <p:blipFill>
                      <a:blip r:embed="rId32"/>
                      <a:srcRect/>
                      <a:stretch>
                        <a:fillRect/>
                      </a:stretch>
                    </p:blipFill>
                    <p:spPr bwMode="auto">
                      <a:xfrm>
                        <a:off x="8629482" y="5757277"/>
                        <a:ext cx="336550" cy="144463"/>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sp>
        <p:nvSpPr>
          <p:cNvPr id="54" name="動作按鈕: 返回 53">
            <a:hlinkClick r:id="" action="ppaction://hlinkshowjump?jump=lastslideviewed" highlightClick="1"/>
          </p:cNvPr>
          <p:cNvSpPr>
            <a:spLocks noChangeAspect="1"/>
          </p:cNvSpPr>
          <p:nvPr/>
        </p:nvSpPr>
        <p:spPr bwMode="auto">
          <a:xfrm>
            <a:off x="11859524" y="5342391"/>
            <a:ext cx="180000" cy="180000"/>
          </a:xfrm>
          <a:prstGeom prst="actionButtonRetur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55" name="Text Box 8"/>
          <p:cNvSpPr txBox="1">
            <a:spLocks noChangeArrowheads="1"/>
          </p:cNvSpPr>
          <p:nvPr/>
        </p:nvSpPr>
        <p:spPr bwMode="auto">
          <a:xfrm>
            <a:off x="217328" y="4283336"/>
            <a:ext cx="1194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0000CC"/>
                </a:solidFill>
              </a:rPr>
              <a:t>from p.17</a:t>
            </a:r>
          </a:p>
        </p:txBody>
      </p:sp>
      <p:cxnSp>
        <p:nvCxnSpPr>
          <p:cNvPr id="56" name="直線接點 55">
            <a:extLst>
              <a:ext uri="{FF2B5EF4-FFF2-40B4-BE49-F238E27FC236}">
                <a16:creationId xmlns:a16="http://schemas.microsoft.com/office/drawing/2014/main" id="{0BD6A5C7-B873-4FDD-A47E-018345F02A63}"/>
              </a:ext>
            </a:extLst>
          </p:cNvPr>
          <p:cNvCxnSpPr/>
          <p:nvPr/>
        </p:nvCxnSpPr>
        <p:spPr bwMode="auto">
          <a:xfrm>
            <a:off x="6098663" y="692696"/>
            <a:ext cx="0" cy="5940000"/>
          </a:xfrm>
          <a:prstGeom prst="line">
            <a:avLst/>
          </a:prstGeom>
          <a:ln w="12700">
            <a:solidFill>
              <a:srgbClr val="0000CC"/>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58" name="Text Box 8">
            <a:extLst>
              <a:ext uri="{FF2B5EF4-FFF2-40B4-BE49-F238E27FC236}">
                <a16:creationId xmlns:a16="http://schemas.microsoft.com/office/drawing/2014/main" id="{305A31CB-C95A-490B-8F81-5C535309E5EC}"/>
              </a:ext>
            </a:extLst>
          </p:cNvPr>
          <p:cNvSpPr txBox="1">
            <a:spLocks noChangeArrowheads="1"/>
          </p:cNvSpPr>
          <p:nvPr/>
        </p:nvSpPr>
        <p:spPr bwMode="auto">
          <a:xfrm>
            <a:off x="6159337" y="2629912"/>
            <a:ext cx="6815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0000CC"/>
                </a:solidFill>
              </a:rPr>
              <a:t>from</a:t>
            </a:r>
          </a:p>
        </p:txBody>
      </p:sp>
      <p:graphicFrame>
        <p:nvGraphicFramePr>
          <p:cNvPr id="59" name="物件 58">
            <a:extLst>
              <a:ext uri="{FF2B5EF4-FFF2-40B4-BE49-F238E27FC236}">
                <a16:creationId xmlns:a16="http://schemas.microsoft.com/office/drawing/2014/main" id="{E66A739F-5C64-4C1C-84FC-26F136870836}"/>
              </a:ext>
            </a:extLst>
          </p:cNvPr>
          <p:cNvGraphicFramePr>
            <a:graphicFrameLocks noGrp="1" noChangeAspect="1"/>
          </p:cNvGraphicFramePr>
          <p:nvPr>
            <p:extLst>
              <p:ext uri="{D42A27DB-BD31-4B8C-83A1-F6EECF244321}">
                <p14:modId xmlns:p14="http://schemas.microsoft.com/office/powerpoint/2010/main" val="4087046764"/>
              </p:ext>
            </p:extLst>
          </p:nvPr>
        </p:nvGraphicFramePr>
        <p:xfrm>
          <a:off x="8621446" y="4683446"/>
          <a:ext cx="2336800" cy="914400"/>
        </p:xfrm>
        <a:graphic>
          <a:graphicData uri="http://schemas.openxmlformats.org/presentationml/2006/ole">
            <mc:AlternateContent xmlns:mc="http://schemas.openxmlformats.org/markup-compatibility/2006">
              <mc:Choice xmlns:v="urn:schemas-microsoft-com:vml" Requires="v">
                <p:oleObj spid="_x0000_s1065904" name="Equation" r:id="rId33" imgW="1168200" imgH="457200" progId="Equation.DSMT4">
                  <p:embed/>
                </p:oleObj>
              </mc:Choice>
              <mc:Fallback>
                <p:oleObj name="Equation" r:id="rId33" imgW="1168200" imgH="457200" progId="Equation.DSMT4">
                  <p:embed/>
                  <p:pic>
                    <p:nvPicPr>
                      <p:cNvPr id="7" name="物件 6"/>
                      <p:cNvPicPr>
                        <a:picLocks noGrp="1" noChangeAspect="1" noChangeArrowheads="1"/>
                      </p:cNvPicPr>
                      <p:nvPr/>
                    </p:nvPicPr>
                    <p:blipFill>
                      <a:blip r:embed="rId34"/>
                      <a:srcRect/>
                      <a:stretch>
                        <a:fillRect/>
                      </a:stretch>
                    </p:blipFill>
                    <p:spPr bwMode="auto">
                      <a:xfrm>
                        <a:off x="8621446" y="4683446"/>
                        <a:ext cx="233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4899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9224"/>
                                        </p:tgtEl>
                                        <p:attrNameLst>
                                          <p:attrName>style.visibility</p:attrName>
                                        </p:attrNameLst>
                                      </p:cBhvr>
                                      <p:to>
                                        <p:strVal val="visible"/>
                                      </p:to>
                                    </p:set>
                                    <p:animEffect transition="in" filter="wipe(left)">
                                      <p:cBhvr>
                                        <p:cTn id="7" dur="500"/>
                                        <p:tgtEl>
                                          <p:spTgt spid="9224"/>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9229"/>
                                        </p:tgtEl>
                                        <p:attrNameLst>
                                          <p:attrName>style.visibility</p:attrName>
                                        </p:attrNameLst>
                                      </p:cBhvr>
                                      <p:to>
                                        <p:strVal val="visible"/>
                                      </p:to>
                                    </p:set>
                                    <p:animEffect transition="in" filter="wipe(left)">
                                      <p:cBhvr>
                                        <p:cTn id="11" dur="500"/>
                                        <p:tgtEl>
                                          <p:spTgt spid="9229"/>
                                        </p:tgtEl>
                                      </p:cBhvr>
                                    </p:animEffect>
                                  </p:childTnLst>
                                </p:cTn>
                              </p:par>
                            </p:childTnLst>
                          </p:cTn>
                        </p:par>
                        <p:par>
                          <p:cTn id="12" fill="hold">
                            <p:stCondLst>
                              <p:cond delay="1250"/>
                            </p:stCondLst>
                            <p:childTnLst>
                              <p:par>
                                <p:cTn id="13" presetID="22" presetClass="entr" presetSubtype="8" fill="hold" grpId="0" nodeType="afterEffect">
                                  <p:stCondLst>
                                    <p:cond delay="50"/>
                                  </p:stCondLst>
                                  <p:childTnLst>
                                    <p:set>
                                      <p:cBhvr>
                                        <p:cTn id="14" dur="1" fill="hold">
                                          <p:stCondLst>
                                            <p:cond delay="0"/>
                                          </p:stCondLst>
                                        </p:cTn>
                                        <p:tgtEl>
                                          <p:spTgt spid="539652"/>
                                        </p:tgtEl>
                                        <p:attrNameLst>
                                          <p:attrName>style.visibility</p:attrName>
                                        </p:attrNameLst>
                                      </p:cBhvr>
                                      <p:to>
                                        <p:strVal val="visible"/>
                                      </p:to>
                                    </p:set>
                                    <p:animEffect transition="in" filter="wipe(left)">
                                      <p:cBhvr>
                                        <p:cTn id="15" dur="500"/>
                                        <p:tgtEl>
                                          <p:spTgt spid="53965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par>
                          <p:cTn id="30" fill="hold">
                            <p:stCondLst>
                              <p:cond delay="500"/>
                            </p:stCondLst>
                            <p:childTnLst>
                              <p:par>
                                <p:cTn id="31" presetID="22" presetClass="entr" presetSubtype="8" fill="hold" grpId="0" nodeType="afterEffect">
                                  <p:stCondLst>
                                    <p:cond delay="5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left)">
                                      <p:cBhvr>
                                        <p:cTn id="38" dur="500"/>
                                        <p:tgtEl>
                                          <p:spTgt spid="35"/>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left)">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left)">
                                      <p:cBhvr>
                                        <p:cTn id="55" dur="500"/>
                                        <p:tgtEl>
                                          <p:spTgt spid="40"/>
                                        </p:tgtEl>
                                      </p:cBhvr>
                                    </p:animEffect>
                                  </p:childTnLst>
                                </p:cTn>
                              </p:par>
                            </p:childTnLst>
                          </p:cTn>
                        </p:par>
                        <p:par>
                          <p:cTn id="56" fill="hold">
                            <p:stCondLst>
                              <p:cond delay="1000"/>
                            </p:stCondLst>
                            <p:childTnLst>
                              <p:par>
                                <p:cTn id="57" presetID="22" presetClass="entr" presetSubtype="8" fill="hold" grpId="0" nodeType="afterEffect">
                                  <p:stCondLst>
                                    <p:cond delay="25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childTnLst>
                          </p:cTn>
                        </p:par>
                        <p:par>
                          <p:cTn id="60" fill="hold">
                            <p:stCondLst>
                              <p:cond delay="1750"/>
                            </p:stCondLst>
                            <p:childTnLst>
                              <p:par>
                                <p:cTn id="61" presetID="22" presetClass="entr" presetSubtype="8"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left)">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500"/>
                                        <p:tgtEl>
                                          <p:spTgt spid="31"/>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500"/>
                                        <p:tgtEl>
                                          <p:spTgt spid="32"/>
                                        </p:tgtEl>
                                      </p:cBhvr>
                                    </p:animEffect>
                                  </p:childTnLst>
                                </p:cTn>
                              </p:par>
                            </p:childTnLst>
                          </p:cTn>
                        </p:par>
                        <p:par>
                          <p:cTn id="77" fill="hold">
                            <p:stCondLst>
                              <p:cond delay="1500"/>
                            </p:stCondLst>
                            <p:childTnLst>
                              <p:par>
                                <p:cTn id="78" presetID="22" presetClass="entr" presetSubtype="1"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wipe(up)">
                                      <p:cBhvr>
                                        <p:cTn id="80" dur="500"/>
                                        <p:tgtEl>
                                          <p:spTgt spid="5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539656"/>
                                        </p:tgtEl>
                                        <p:attrNameLst>
                                          <p:attrName>style.visibility</p:attrName>
                                        </p:attrNameLst>
                                      </p:cBhvr>
                                      <p:to>
                                        <p:strVal val="visible"/>
                                      </p:to>
                                    </p:set>
                                    <p:animEffect transition="in" filter="wipe(left)">
                                      <p:cBhvr>
                                        <p:cTn id="85" dur="500"/>
                                        <p:tgtEl>
                                          <p:spTgt spid="539656"/>
                                        </p:tgtEl>
                                      </p:cBhvr>
                                    </p:animEffect>
                                  </p:childTnLst>
                                </p:cTn>
                              </p:par>
                            </p:childTnLst>
                          </p:cTn>
                        </p:par>
                        <p:par>
                          <p:cTn id="86" fill="hold">
                            <p:stCondLst>
                              <p:cond delay="500"/>
                            </p:stCondLst>
                            <p:childTnLst>
                              <p:par>
                                <p:cTn id="87" presetID="22" presetClass="entr" presetSubtype="8" fill="hold" nodeType="afterEffect">
                                  <p:stCondLst>
                                    <p:cond delay="0"/>
                                  </p:stCondLst>
                                  <p:childTnLst>
                                    <p:set>
                                      <p:cBhvr>
                                        <p:cTn id="88" dur="1" fill="hold">
                                          <p:stCondLst>
                                            <p:cond delay="0"/>
                                          </p:stCondLst>
                                        </p:cTn>
                                        <p:tgtEl>
                                          <p:spTgt spid="539651"/>
                                        </p:tgtEl>
                                        <p:attrNameLst>
                                          <p:attrName>style.visibility</p:attrName>
                                        </p:attrNameLst>
                                      </p:cBhvr>
                                      <p:to>
                                        <p:strVal val="visible"/>
                                      </p:to>
                                    </p:set>
                                    <p:animEffect transition="in" filter="wipe(left)">
                                      <p:cBhvr>
                                        <p:cTn id="89" dur="500"/>
                                        <p:tgtEl>
                                          <p:spTgt spid="53965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wipe(left)">
                                      <p:cBhvr>
                                        <p:cTn id="94" dur="500"/>
                                        <p:tgtEl>
                                          <p:spTgt spid="55"/>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wipe(left)">
                                      <p:cBhvr>
                                        <p:cTn id="98" dur="500"/>
                                        <p:tgtEl>
                                          <p:spTgt spid="1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539657"/>
                                        </p:tgtEl>
                                        <p:attrNameLst>
                                          <p:attrName>style.visibility</p:attrName>
                                        </p:attrNameLst>
                                      </p:cBhvr>
                                      <p:to>
                                        <p:strVal val="visible"/>
                                      </p:to>
                                    </p:set>
                                    <p:animEffect transition="in" filter="wipe(left)">
                                      <p:cBhvr>
                                        <p:cTn id="103" dur="500"/>
                                        <p:tgtEl>
                                          <p:spTgt spid="539657"/>
                                        </p:tgtEl>
                                      </p:cBhvr>
                                    </p:animEffect>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wipe(left)">
                                      <p:cBhvr>
                                        <p:cTn id="107" dur="500"/>
                                        <p:tgtEl>
                                          <p:spTgt spid="26"/>
                                        </p:tgtEl>
                                      </p:cBhvr>
                                    </p:animEffect>
                                  </p:childTnLst>
                                </p:cTn>
                              </p:par>
                            </p:childTnLst>
                          </p:cTn>
                        </p:par>
                        <p:par>
                          <p:cTn id="108" fill="hold">
                            <p:stCondLst>
                              <p:cond delay="1000"/>
                            </p:stCondLst>
                            <p:childTnLst>
                              <p:par>
                                <p:cTn id="109" presetID="22" presetClass="entr" presetSubtype="8" fill="hold" grpId="0" nodeType="after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539658"/>
                                        </p:tgtEl>
                                        <p:attrNameLst>
                                          <p:attrName>style.visibility</p:attrName>
                                        </p:attrNameLst>
                                      </p:cBhvr>
                                      <p:to>
                                        <p:strVal val="visible"/>
                                      </p:to>
                                    </p:set>
                                    <p:animEffect transition="in" filter="wipe(left)">
                                      <p:cBhvr>
                                        <p:cTn id="116" dur="500"/>
                                        <p:tgtEl>
                                          <p:spTgt spid="539658"/>
                                        </p:tgtEl>
                                      </p:cBhvr>
                                    </p:animEffect>
                                  </p:childTnLst>
                                </p:cTn>
                              </p:par>
                            </p:childTnLst>
                          </p:cTn>
                        </p:par>
                        <p:par>
                          <p:cTn id="117" fill="hold">
                            <p:stCondLst>
                              <p:cond delay="500"/>
                            </p:stCondLst>
                            <p:childTnLst>
                              <p:par>
                                <p:cTn id="118" presetID="22" presetClass="entr" presetSubtype="8" fill="hold" grpId="0" nodeType="afterEffect">
                                  <p:stCondLst>
                                    <p:cond delay="250"/>
                                  </p:stCondLst>
                                  <p:childTnLst>
                                    <p:set>
                                      <p:cBhvr>
                                        <p:cTn id="119" dur="1" fill="hold">
                                          <p:stCondLst>
                                            <p:cond delay="0"/>
                                          </p:stCondLst>
                                        </p:cTn>
                                        <p:tgtEl>
                                          <p:spTgt spid="539659"/>
                                        </p:tgtEl>
                                        <p:attrNameLst>
                                          <p:attrName>style.visibility</p:attrName>
                                        </p:attrNameLst>
                                      </p:cBhvr>
                                      <p:to>
                                        <p:strVal val="visible"/>
                                      </p:to>
                                    </p:set>
                                    <p:animEffect transition="in" filter="wipe(left)">
                                      <p:cBhvr>
                                        <p:cTn id="120" dur="500"/>
                                        <p:tgtEl>
                                          <p:spTgt spid="539659"/>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nodeType="click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wipe(left)">
                                      <p:cBhvr>
                                        <p:cTn id="125" dur="500"/>
                                        <p:tgtEl>
                                          <p:spTgt spid="57"/>
                                        </p:tgtEl>
                                      </p:cBhvr>
                                    </p:animEffect>
                                  </p:childTnLst>
                                </p:cTn>
                              </p:par>
                            </p:childTnLst>
                          </p:cTn>
                        </p:par>
                      </p:childTnLst>
                    </p:cTn>
                  </p:par>
                  <p:par>
                    <p:cTn id="126" fill="hold">
                      <p:stCondLst>
                        <p:cond delay="indefinite"/>
                      </p:stCondLst>
                      <p:childTnLst>
                        <p:par>
                          <p:cTn id="127" fill="hold">
                            <p:stCondLst>
                              <p:cond delay="0"/>
                            </p:stCondLst>
                            <p:childTnLst>
                              <p:par>
                                <p:cTn id="128" presetID="2" presetClass="entr" presetSubtype="12" fill="hold" nodeType="clickEffect">
                                  <p:stCondLst>
                                    <p:cond delay="0"/>
                                  </p:stCondLst>
                                  <p:childTnLst>
                                    <p:set>
                                      <p:cBhvr>
                                        <p:cTn id="129" dur="1" fill="hold">
                                          <p:stCondLst>
                                            <p:cond delay="0"/>
                                          </p:stCondLst>
                                        </p:cTn>
                                        <p:tgtEl>
                                          <p:spTgt spid="10"/>
                                        </p:tgtEl>
                                        <p:attrNameLst>
                                          <p:attrName>style.visibility</p:attrName>
                                        </p:attrNameLst>
                                      </p:cBhvr>
                                      <p:to>
                                        <p:strVal val="visible"/>
                                      </p:to>
                                    </p:set>
                                    <p:anim calcmode="lin" valueType="num">
                                      <p:cBhvr additive="base">
                                        <p:cTn id="130" dur="500" fill="hold"/>
                                        <p:tgtEl>
                                          <p:spTgt spid="10"/>
                                        </p:tgtEl>
                                        <p:attrNameLst>
                                          <p:attrName>ppt_x</p:attrName>
                                        </p:attrNameLst>
                                      </p:cBhvr>
                                      <p:tavLst>
                                        <p:tav tm="0">
                                          <p:val>
                                            <p:strVal val="0-#ppt_w/2"/>
                                          </p:val>
                                        </p:tav>
                                        <p:tav tm="100000">
                                          <p:val>
                                            <p:strVal val="#ppt_x"/>
                                          </p:val>
                                        </p:tav>
                                      </p:tavLst>
                                    </p:anim>
                                    <p:anim calcmode="lin" valueType="num">
                                      <p:cBhvr additive="base">
                                        <p:cTn id="131" dur="500" fill="hold"/>
                                        <p:tgtEl>
                                          <p:spTgt spid="10"/>
                                        </p:tgtEl>
                                        <p:attrNameLst>
                                          <p:attrName>ppt_y</p:attrName>
                                        </p:attrNameLst>
                                      </p:cBhvr>
                                      <p:tavLst>
                                        <p:tav tm="0">
                                          <p:val>
                                            <p:strVal val="1+#ppt_h/2"/>
                                          </p:val>
                                        </p:tav>
                                        <p:tav tm="100000">
                                          <p:val>
                                            <p:strVal val="#ppt_y"/>
                                          </p:val>
                                        </p:tav>
                                      </p:tavLst>
                                    </p:anim>
                                  </p:childTnLst>
                                </p:cTn>
                              </p:par>
                            </p:childTnLst>
                          </p:cTn>
                        </p:par>
                        <p:par>
                          <p:cTn id="132" fill="hold">
                            <p:stCondLst>
                              <p:cond delay="500"/>
                            </p:stCondLst>
                            <p:childTnLst>
                              <p:par>
                                <p:cTn id="133" presetID="22" presetClass="entr" presetSubtype="8" fill="hold" nodeType="afterEffect">
                                  <p:stCondLst>
                                    <p:cond delay="0"/>
                                  </p:stCondLst>
                                  <p:childTnLst>
                                    <p:set>
                                      <p:cBhvr>
                                        <p:cTn id="134" dur="1" fill="hold">
                                          <p:stCondLst>
                                            <p:cond delay="0"/>
                                          </p:stCondLst>
                                        </p:cTn>
                                        <p:tgtEl>
                                          <p:spTgt spid="5"/>
                                        </p:tgtEl>
                                        <p:attrNameLst>
                                          <p:attrName>style.visibility</p:attrName>
                                        </p:attrNameLst>
                                      </p:cBhvr>
                                      <p:to>
                                        <p:strVal val="visible"/>
                                      </p:to>
                                    </p:set>
                                    <p:animEffect transition="in" filter="wipe(left)">
                                      <p:cBhvr>
                                        <p:cTn id="135" dur="500"/>
                                        <p:tgtEl>
                                          <p:spTgt spid="5"/>
                                        </p:tgtEl>
                                      </p:cBhvr>
                                    </p:animEffect>
                                  </p:childTnLst>
                                </p:cTn>
                              </p:par>
                            </p:childTnLst>
                          </p:cTn>
                        </p:par>
                        <p:par>
                          <p:cTn id="136" fill="hold">
                            <p:stCondLst>
                              <p:cond delay="1000"/>
                            </p:stCondLst>
                            <p:childTnLst>
                              <p:par>
                                <p:cTn id="137" presetID="22" presetClass="entr" presetSubtype="8" fill="hold" grpId="0" nodeType="afterEffect">
                                  <p:stCondLst>
                                    <p:cond delay="0"/>
                                  </p:stCondLst>
                                  <p:childTnLst>
                                    <p:set>
                                      <p:cBhvr>
                                        <p:cTn id="138" dur="1" fill="hold">
                                          <p:stCondLst>
                                            <p:cond delay="0"/>
                                          </p:stCondLst>
                                        </p:cTn>
                                        <p:tgtEl>
                                          <p:spTgt spid="51"/>
                                        </p:tgtEl>
                                        <p:attrNameLst>
                                          <p:attrName>style.visibility</p:attrName>
                                        </p:attrNameLst>
                                      </p:cBhvr>
                                      <p:to>
                                        <p:strVal val="visible"/>
                                      </p:to>
                                    </p:set>
                                    <p:animEffect transition="in" filter="wipe(left)">
                                      <p:cBhvr>
                                        <p:cTn id="139" dur="500"/>
                                        <p:tgtEl>
                                          <p:spTgt spid="51"/>
                                        </p:tgtEl>
                                      </p:cBhvr>
                                    </p:animEffect>
                                  </p:childTnLst>
                                </p:cTn>
                              </p:par>
                            </p:childTnLst>
                          </p:cTn>
                        </p:par>
                        <p:par>
                          <p:cTn id="140" fill="hold">
                            <p:stCondLst>
                              <p:cond delay="1500"/>
                            </p:stCondLst>
                            <p:childTnLst>
                              <p:par>
                                <p:cTn id="141" presetID="22" presetClass="entr" presetSubtype="8" fill="hold" grpId="0" nodeType="afterEffect">
                                  <p:stCondLst>
                                    <p:cond delay="0"/>
                                  </p:stCondLst>
                                  <p:childTnLst>
                                    <p:set>
                                      <p:cBhvr>
                                        <p:cTn id="142" dur="1" fill="hold">
                                          <p:stCondLst>
                                            <p:cond delay="0"/>
                                          </p:stCondLst>
                                        </p:cTn>
                                        <p:tgtEl>
                                          <p:spTgt spid="18"/>
                                        </p:tgtEl>
                                        <p:attrNameLst>
                                          <p:attrName>style.visibility</p:attrName>
                                        </p:attrNameLst>
                                      </p:cBhvr>
                                      <p:to>
                                        <p:strVal val="visible"/>
                                      </p:to>
                                    </p:set>
                                    <p:animEffect transition="in" filter="wipe(left)">
                                      <p:cBhvr>
                                        <p:cTn id="143" dur="500"/>
                                        <p:tgtEl>
                                          <p:spTgt spid="18"/>
                                        </p:tgtEl>
                                      </p:cBhvr>
                                    </p:animEffect>
                                  </p:childTnLst>
                                </p:cTn>
                              </p:par>
                            </p:childTnLst>
                          </p:cTn>
                        </p:par>
                      </p:childTnLst>
                    </p:cTn>
                  </p:par>
                  <p:par>
                    <p:cTn id="144" fill="hold">
                      <p:stCondLst>
                        <p:cond delay="indefinite"/>
                      </p:stCondLst>
                      <p:childTnLst>
                        <p:par>
                          <p:cTn id="145" fill="hold">
                            <p:stCondLst>
                              <p:cond delay="0"/>
                            </p:stCondLst>
                            <p:childTnLst>
                              <p:par>
                                <p:cTn id="146" presetID="2" presetClass="entr" presetSubtype="12" fill="hold" nodeType="clickEffect">
                                  <p:stCondLst>
                                    <p:cond delay="0"/>
                                  </p:stCondLst>
                                  <p:childTnLst>
                                    <p:set>
                                      <p:cBhvr>
                                        <p:cTn id="147" dur="1" fill="hold">
                                          <p:stCondLst>
                                            <p:cond delay="0"/>
                                          </p:stCondLst>
                                        </p:cTn>
                                        <p:tgtEl>
                                          <p:spTgt spid="29"/>
                                        </p:tgtEl>
                                        <p:attrNameLst>
                                          <p:attrName>style.visibility</p:attrName>
                                        </p:attrNameLst>
                                      </p:cBhvr>
                                      <p:to>
                                        <p:strVal val="visible"/>
                                      </p:to>
                                    </p:set>
                                    <p:anim calcmode="lin" valueType="num">
                                      <p:cBhvr additive="base">
                                        <p:cTn id="148" dur="500" fill="hold"/>
                                        <p:tgtEl>
                                          <p:spTgt spid="29"/>
                                        </p:tgtEl>
                                        <p:attrNameLst>
                                          <p:attrName>ppt_x</p:attrName>
                                        </p:attrNameLst>
                                      </p:cBhvr>
                                      <p:tavLst>
                                        <p:tav tm="0">
                                          <p:val>
                                            <p:strVal val="0-#ppt_w/2"/>
                                          </p:val>
                                        </p:tav>
                                        <p:tav tm="100000">
                                          <p:val>
                                            <p:strVal val="#ppt_x"/>
                                          </p:val>
                                        </p:tav>
                                      </p:tavLst>
                                    </p:anim>
                                    <p:anim calcmode="lin" valueType="num">
                                      <p:cBhvr additive="base">
                                        <p:cTn id="149" dur="500" fill="hold"/>
                                        <p:tgtEl>
                                          <p:spTgt spid="29"/>
                                        </p:tgtEl>
                                        <p:attrNameLst>
                                          <p:attrName>ppt_y</p:attrName>
                                        </p:attrNameLst>
                                      </p:cBhvr>
                                      <p:tavLst>
                                        <p:tav tm="0">
                                          <p:val>
                                            <p:strVal val="1+#ppt_h/2"/>
                                          </p:val>
                                        </p:tav>
                                        <p:tav tm="100000">
                                          <p:val>
                                            <p:strVal val="#ppt_y"/>
                                          </p:val>
                                        </p:tav>
                                      </p:tavLst>
                                    </p:anim>
                                  </p:childTnLst>
                                </p:cTn>
                              </p:par>
                            </p:childTnLst>
                          </p:cTn>
                        </p:par>
                        <p:par>
                          <p:cTn id="150" fill="hold">
                            <p:stCondLst>
                              <p:cond delay="500"/>
                            </p:stCondLst>
                            <p:childTnLst>
                              <p:par>
                                <p:cTn id="151" presetID="22" presetClass="entr" presetSubtype="8" fill="hold" nodeType="afterEffect">
                                  <p:stCondLst>
                                    <p:cond delay="250"/>
                                  </p:stCondLst>
                                  <p:childTnLst>
                                    <p:set>
                                      <p:cBhvr>
                                        <p:cTn id="152" dur="1" fill="hold">
                                          <p:stCondLst>
                                            <p:cond delay="0"/>
                                          </p:stCondLst>
                                        </p:cTn>
                                        <p:tgtEl>
                                          <p:spTgt spid="8"/>
                                        </p:tgtEl>
                                        <p:attrNameLst>
                                          <p:attrName>style.visibility</p:attrName>
                                        </p:attrNameLst>
                                      </p:cBhvr>
                                      <p:to>
                                        <p:strVal val="visible"/>
                                      </p:to>
                                    </p:set>
                                    <p:animEffect transition="in" filter="wipe(left)">
                                      <p:cBhvr>
                                        <p:cTn id="153" dur="500"/>
                                        <p:tgtEl>
                                          <p:spTgt spid="8"/>
                                        </p:tgtEl>
                                      </p:cBhvr>
                                    </p:animEffect>
                                  </p:childTnLst>
                                </p:cTn>
                              </p:par>
                            </p:childTnLst>
                          </p:cTn>
                        </p:par>
                        <p:par>
                          <p:cTn id="154" fill="hold">
                            <p:stCondLst>
                              <p:cond delay="1250"/>
                            </p:stCondLst>
                            <p:childTnLst>
                              <p:par>
                                <p:cTn id="155" presetID="22" presetClass="entr" presetSubtype="8" fill="hold" grpId="0" nodeType="afterEffect">
                                  <p:stCondLst>
                                    <p:cond delay="0"/>
                                  </p:stCondLst>
                                  <p:childTnLst>
                                    <p:set>
                                      <p:cBhvr>
                                        <p:cTn id="156" dur="1" fill="hold">
                                          <p:stCondLst>
                                            <p:cond delay="0"/>
                                          </p:stCondLst>
                                        </p:cTn>
                                        <p:tgtEl>
                                          <p:spTgt spid="52"/>
                                        </p:tgtEl>
                                        <p:attrNameLst>
                                          <p:attrName>style.visibility</p:attrName>
                                        </p:attrNameLst>
                                      </p:cBhvr>
                                      <p:to>
                                        <p:strVal val="visible"/>
                                      </p:to>
                                    </p:set>
                                    <p:animEffect transition="in" filter="wipe(left)">
                                      <p:cBhvr>
                                        <p:cTn id="157" dur="500"/>
                                        <p:tgtEl>
                                          <p:spTgt spid="52"/>
                                        </p:tgtEl>
                                      </p:cBhvr>
                                    </p:animEffect>
                                  </p:childTnLst>
                                </p:cTn>
                              </p:par>
                            </p:childTnLst>
                          </p:cTn>
                        </p:par>
                      </p:childTnLst>
                    </p:cTn>
                  </p:par>
                  <p:par>
                    <p:cTn id="158" fill="hold">
                      <p:stCondLst>
                        <p:cond delay="indefinite"/>
                      </p:stCondLst>
                      <p:childTnLst>
                        <p:par>
                          <p:cTn id="159" fill="hold">
                            <p:stCondLst>
                              <p:cond delay="0"/>
                            </p:stCondLst>
                            <p:childTnLst>
                              <p:par>
                                <p:cTn id="160" presetID="2" presetClass="entr" presetSubtype="3" fill="hold" grpId="0" nodeType="clickEffect">
                                  <p:stCondLst>
                                    <p:cond delay="0"/>
                                  </p:stCondLst>
                                  <p:childTnLst>
                                    <p:set>
                                      <p:cBhvr>
                                        <p:cTn id="161" dur="1" fill="hold">
                                          <p:stCondLst>
                                            <p:cond delay="0"/>
                                          </p:stCondLst>
                                        </p:cTn>
                                        <p:tgtEl>
                                          <p:spTgt spid="21"/>
                                        </p:tgtEl>
                                        <p:attrNameLst>
                                          <p:attrName>style.visibility</p:attrName>
                                        </p:attrNameLst>
                                      </p:cBhvr>
                                      <p:to>
                                        <p:strVal val="visible"/>
                                      </p:to>
                                    </p:set>
                                    <p:anim calcmode="lin" valueType="num">
                                      <p:cBhvr additive="base">
                                        <p:cTn id="162" dur="500" fill="hold"/>
                                        <p:tgtEl>
                                          <p:spTgt spid="21"/>
                                        </p:tgtEl>
                                        <p:attrNameLst>
                                          <p:attrName>ppt_x</p:attrName>
                                        </p:attrNameLst>
                                      </p:cBhvr>
                                      <p:tavLst>
                                        <p:tav tm="0">
                                          <p:val>
                                            <p:strVal val="1+#ppt_w/2"/>
                                          </p:val>
                                        </p:tav>
                                        <p:tav tm="100000">
                                          <p:val>
                                            <p:strVal val="#ppt_x"/>
                                          </p:val>
                                        </p:tav>
                                      </p:tavLst>
                                    </p:anim>
                                    <p:anim calcmode="lin" valueType="num">
                                      <p:cBhvr additive="base">
                                        <p:cTn id="163" dur="500" fill="hold"/>
                                        <p:tgtEl>
                                          <p:spTgt spid="21"/>
                                        </p:tgtEl>
                                        <p:attrNameLst>
                                          <p:attrName>ppt_y</p:attrName>
                                        </p:attrNameLst>
                                      </p:cBhvr>
                                      <p:tavLst>
                                        <p:tav tm="0">
                                          <p:val>
                                            <p:strVal val="0-#ppt_h/2"/>
                                          </p:val>
                                        </p:tav>
                                        <p:tav tm="100000">
                                          <p:val>
                                            <p:strVal val="#ppt_y"/>
                                          </p:val>
                                        </p:tav>
                                      </p:tavLst>
                                    </p:anim>
                                  </p:childTnLst>
                                </p:cTn>
                              </p:par>
                            </p:childTnLst>
                          </p:cTn>
                        </p:par>
                        <p:par>
                          <p:cTn id="164" fill="hold">
                            <p:stCondLst>
                              <p:cond delay="500"/>
                            </p:stCondLst>
                            <p:childTnLst>
                              <p:par>
                                <p:cTn id="165" presetID="2" presetClass="entr" presetSubtype="3" fill="hold" grpId="0" nodeType="afterEffect">
                                  <p:stCondLst>
                                    <p:cond delay="0"/>
                                  </p:stCondLst>
                                  <p:childTnLst>
                                    <p:set>
                                      <p:cBhvr>
                                        <p:cTn id="166" dur="1" fill="hold">
                                          <p:stCondLst>
                                            <p:cond delay="0"/>
                                          </p:stCondLst>
                                        </p:cTn>
                                        <p:tgtEl>
                                          <p:spTgt spid="22"/>
                                        </p:tgtEl>
                                        <p:attrNameLst>
                                          <p:attrName>style.visibility</p:attrName>
                                        </p:attrNameLst>
                                      </p:cBhvr>
                                      <p:to>
                                        <p:strVal val="visible"/>
                                      </p:to>
                                    </p:set>
                                    <p:anim calcmode="lin" valueType="num">
                                      <p:cBhvr additive="base">
                                        <p:cTn id="167" dur="500" fill="hold"/>
                                        <p:tgtEl>
                                          <p:spTgt spid="22"/>
                                        </p:tgtEl>
                                        <p:attrNameLst>
                                          <p:attrName>ppt_x</p:attrName>
                                        </p:attrNameLst>
                                      </p:cBhvr>
                                      <p:tavLst>
                                        <p:tav tm="0">
                                          <p:val>
                                            <p:strVal val="1+#ppt_w/2"/>
                                          </p:val>
                                        </p:tav>
                                        <p:tav tm="100000">
                                          <p:val>
                                            <p:strVal val="#ppt_x"/>
                                          </p:val>
                                        </p:tav>
                                      </p:tavLst>
                                    </p:anim>
                                    <p:anim calcmode="lin" valueType="num">
                                      <p:cBhvr additive="base">
                                        <p:cTn id="16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grpId="0" nodeType="clickEffect">
                                  <p:stCondLst>
                                    <p:cond delay="0"/>
                                  </p:stCondLst>
                                  <p:childTnLst>
                                    <p:set>
                                      <p:cBhvr>
                                        <p:cTn id="172" dur="1" fill="hold">
                                          <p:stCondLst>
                                            <p:cond delay="0"/>
                                          </p:stCondLst>
                                        </p:cTn>
                                        <p:tgtEl>
                                          <p:spTgt spid="58"/>
                                        </p:tgtEl>
                                        <p:attrNameLst>
                                          <p:attrName>style.visibility</p:attrName>
                                        </p:attrNameLst>
                                      </p:cBhvr>
                                      <p:to>
                                        <p:strVal val="visible"/>
                                      </p:to>
                                    </p:set>
                                    <p:animEffect transition="in" filter="wipe(left)">
                                      <p:cBhvr>
                                        <p:cTn id="173" dur="500"/>
                                        <p:tgtEl>
                                          <p:spTgt spid="58"/>
                                        </p:tgtEl>
                                      </p:cBhvr>
                                    </p:animEffect>
                                  </p:childTnLst>
                                </p:cTn>
                              </p:par>
                            </p:childTnLst>
                          </p:cTn>
                        </p:par>
                        <p:par>
                          <p:cTn id="174" fill="hold">
                            <p:stCondLst>
                              <p:cond delay="500"/>
                            </p:stCondLst>
                            <p:childTnLst>
                              <p:par>
                                <p:cTn id="175" presetID="22" presetClass="entr" presetSubtype="8" fill="hold" nodeType="afterEffect">
                                  <p:stCondLst>
                                    <p:cond delay="0"/>
                                  </p:stCondLst>
                                  <p:childTnLst>
                                    <p:set>
                                      <p:cBhvr>
                                        <p:cTn id="176" dur="1" fill="hold">
                                          <p:stCondLst>
                                            <p:cond delay="0"/>
                                          </p:stCondLst>
                                        </p:cTn>
                                        <p:tgtEl>
                                          <p:spTgt spid="41"/>
                                        </p:tgtEl>
                                        <p:attrNameLst>
                                          <p:attrName>style.visibility</p:attrName>
                                        </p:attrNameLst>
                                      </p:cBhvr>
                                      <p:to>
                                        <p:strVal val="visible"/>
                                      </p:to>
                                    </p:set>
                                    <p:animEffect transition="in" filter="wipe(left)">
                                      <p:cBhvr>
                                        <p:cTn id="177" dur="500"/>
                                        <p:tgtEl>
                                          <p:spTgt spid="41"/>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grpId="0" nodeType="clickEffect">
                                  <p:stCondLst>
                                    <p:cond delay="0"/>
                                  </p:stCondLst>
                                  <p:childTnLst>
                                    <p:set>
                                      <p:cBhvr>
                                        <p:cTn id="181" dur="1" fill="hold">
                                          <p:stCondLst>
                                            <p:cond delay="0"/>
                                          </p:stCondLst>
                                        </p:cTn>
                                        <p:tgtEl>
                                          <p:spTgt spid="34"/>
                                        </p:tgtEl>
                                        <p:attrNameLst>
                                          <p:attrName>style.visibility</p:attrName>
                                        </p:attrNameLst>
                                      </p:cBhvr>
                                      <p:to>
                                        <p:strVal val="visible"/>
                                      </p:to>
                                    </p:set>
                                    <p:animEffect transition="in" filter="wipe(left)">
                                      <p:cBhvr>
                                        <p:cTn id="182" dur="500"/>
                                        <p:tgtEl>
                                          <p:spTgt spid="34"/>
                                        </p:tgtEl>
                                      </p:cBhvr>
                                    </p:animEffect>
                                  </p:childTnLst>
                                </p:cTn>
                              </p:par>
                            </p:childTnLst>
                          </p:cTn>
                        </p:par>
                        <p:par>
                          <p:cTn id="183" fill="hold">
                            <p:stCondLst>
                              <p:cond delay="500"/>
                            </p:stCondLst>
                            <p:childTnLst>
                              <p:par>
                                <p:cTn id="184" presetID="22" presetClass="entr" presetSubtype="8" fill="hold" nodeType="afterEffect">
                                  <p:stCondLst>
                                    <p:cond delay="0"/>
                                  </p:stCondLst>
                                  <p:childTnLst>
                                    <p:set>
                                      <p:cBhvr>
                                        <p:cTn id="185" dur="1" fill="hold">
                                          <p:stCondLst>
                                            <p:cond delay="0"/>
                                          </p:stCondLst>
                                        </p:cTn>
                                        <p:tgtEl>
                                          <p:spTgt spid="25"/>
                                        </p:tgtEl>
                                        <p:attrNameLst>
                                          <p:attrName>style.visibility</p:attrName>
                                        </p:attrNameLst>
                                      </p:cBhvr>
                                      <p:to>
                                        <p:strVal val="visible"/>
                                      </p:to>
                                    </p:set>
                                    <p:animEffect transition="in" filter="wipe(left)">
                                      <p:cBhvr>
                                        <p:cTn id="186" dur="500"/>
                                        <p:tgtEl>
                                          <p:spTgt spid="25"/>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8" fill="hold" grpId="0" nodeType="clickEffect">
                                  <p:stCondLst>
                                    <p:cond delay="0"/>
                                  </p:stCondLst>
                                  <p:childTnLst>
                                    <p:set>
                                      <p:cBhvr>
                                        <p:cTn id="190" dur="1" fill="hold">
                                          <p:stCondLst>
                                            <p:cond delay="0"/>
                                          </p:stCondLst>
                                        </p:cTn>
                                        <p:tgtEl>
                                          <p:spTgt spid="47"/>
                                        </p:tgtEl>
                                        <p:attrNameLst>
                                          <p:attrName>style.visibility</p:attrName>
                                        </p:attrNameLst>
                                      </p:cBhvr>
                                      <p:to>
                                        <p:strVal val="visible"/>
                                      </p:to>
                                    </p:set>
                                    <p:animEffect transition="in" filter="wipe(left)">
                                      <p:cBhvr>
                                        <p:cTn id="191" dur="500"/>
                                        <p:tgtEl>
                                          <p:spTgt spid="47"/>
                                        </p:tgtEl>
                                      </p:cBhvr>
                                    </p:animEffect>
                                  </p:childTnLst>
                                </p:cTn>
                              </p:par>
                            </p:childTnLst>
                          </p:cTn>
                        </p:par>
                        <p:par>
                          <p:cTn id="192" fill="hold">
                            <p:stCondLst>
                              <p:cond delay="500"/>
                            </p:stCondLst>
                            <p:childTnLst>
                              <p:par>
                                <p:cTn id="193" presetID="22" presetClass="entr" presetSubtype="8" fill="hold" grpId="0" nodeType="afterEffect">
                                  <p:stCondLst>
                                    <p:cond delay="0"/>
                                  </p:stCondLst>
                                  <p:childTnLst>
                                    <p:set>
                                      <p:cBhvr>
                                        <p:cTn id="194" dur="1" fill="hold">
                                          <p:stCondLst>
                                            <p:cond delay="0"/>
                                          </p:stCondLst>
                                        </p:cTn>
                                        <p:tgtEl>
                                          <p:spTgt spid="24"/>
                                        </p:tgtEl>
                                        <p:attrNameLst>
                                          <p:attrName>style.visibility</p:attrName>
                                        </p:attrNameLst>
                                      </p:cBhvr>
                                      <p:to>
                                        <p:strVal val="visible"/>
                                      </p:to>
                                    </p:set>
                                    <p:animEffect transition="in" filter="wipe(left)">
                                      <p:cBhvr>
                                        <p:cTn id="195" dur="500"/>
                                        <p:tgtEl>
                                          <p:spTgt spid="24"/>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8" fill="hold" nodeType="clickEffect">
                                  <p:stCondLst>
                                    <p:cond delay="0"/>
                                  </p:stCondLst>
                                  <p:childTnLst>
                                    <p:set>
                                      <p:cBhvr>
                                        <p:cTn id="199" dur="1" fill="hold">
                                          <p:stCondLst>
                                            <p:cond delay="0"/>
                                          </p:stCondLst>
                                        </p:cTn>
                                        <p:tgtEl>
                                          <p:spTgt spid="7"/>
                                        </p:tgtEl>
                                        <p:attrNameLst>
                                          <p:attrName>style.visibility</p:attrName>
                                        </p:attrNameLst>
                                      </p:cBhvr>
                                      <p:to>
                                        <p:strVal val="visible"/>
                                      </p:to>
                                    </p:set>
                                    <p:animEffect transition="in" filter="wipe(left)">
                                      <p:cBhvr>
                                        <p:cTn id="200" dur="500"/>
                                        <p:tgtEl>
                                          <p:spTgt spid="7"/>
                                        </p:tgtEl>
                                      </p:cBhvr>
                                    </p:animEffect>
                                  </p:childTnLst>
                                </p:cTn>
                              </p:par>
                            </p:childTnLst>
                          </p:cTn>
                        </p:par>
                        <p:par>
                          <p:cTn id="201" fill="hold">
                            <p:stCondLst>
                              <p:cond delay="500"/>
                            </p:stCondLst>
                            <p:childTnLst>
                              <p:par>
                                <p:cTn id="202" presetID="22" presetClass="entr" presetSubtype="8" fill="hold" nodeType="afterEffect">
                                  <p:stCondLst>
                                    <p:cond delay="0"/>
                                  </p:stCondLst>
                                  <p:childTnLst>
                                    <p:set>
                                      <p:cBhvr>
                                        <p:cTn id="203" dur="1" fill="hold">
                                          <p:stCondLst>
                                            <p:cond delay="0"/>
                                          </p:stCondLst>
                                        </p:cTn>
                                        <p:tgtEl>
                                          <p:spTgt spid="59"/>
                                        </p:tgtEl>
                                        <p:attrNameLst>
                                          <p:attrName>style.visibility</p:attrName>
                                        </p:attrNameLst>
                                      </p:cBhvr>
                                      <p:to>
                                        <p:strVal val="visible"/>
                                      </p:to>
                                    </p:set>
                                    <p:animEffect transition="in" filter="wipe(left)">
                                      <p:cBhvr>
                                        <p:cTn id="204" dur="500"/>
                                        <p:tgtEl>
                                          <p:spTgt spid="59"/>
                                        </p:tgtEl>
                                      </p:cBhvr>
                                    </p:animEffect>
                                  </p:childTnLst>
                                </p:cTn>
                              </p:par>
                            </p:childTnLst>
                          </p:cTn>
                        </p:par>
                        <p:par>
                          <p:cTn id="205" fill="hold">
                            <p:stCondLst>
                              <p:cond delay="1000"/>
                            </p:stCondLst>
                            <p:childTnLst>
                              <p:par>
                                <p:cTn id="206" presetID="22" presetClass="entr" presetSubtype="4" fill="hold" grpId="0" nodeType="afterEffect">
                                  <p:stCondLst>
                                    <p:cond delay="0"/>
                                  </p:stCondLst>
                                  <p:childTnLst>
                                    <p:set>
                                      <p:cBhvr>
                                        <p:cTn id="207" dur="1" fill="hold">
                                          <p:stCondLst>
                                            <p:cond delay="0"/>
                                          </p:stCondLst>
                                        </p:cTn>
                                        <p:tgtEl>
                                          <p:spTgt spid="54"/>
                                        </p:tgtEl>
                                        <p:attrNameLst>
                                          <p:attrName>style.visibility</p:attrName>
                                        </p:attrNameLst>
                                      </p:cBhvr>
                                      <p:to>
                                        <p:strVal val="visible"/>
                                      </p:to>
                                    </p:set>
                                    <p:animEffect transition="in" filter="wipe(down)">
                                      <p:cBhvr>
                                        <p:cTn id="208" dur="500"/>
                                        <p:tgtEl>
                                          <p:spTgt spid="54"/>
                                        </p:tgtEl>
                                      </p:cBhvr>
                                    </p:animEffect>
                                  </p:childTnLst>
                                </p:cTn>
                              </p:par>
                            </p:childTnLst>
                          </p:cTn>
                        </p:par>
                      </p:childTnLst>
                    </p:cTn>
                  </p:par>
                  <p:par>
                    <p:cTn id="209" fill="hold">
                      <p:stCondLst>
                        <p:cond delay="indefinite"/>
                      </p:stCondLst>
                      <p:childTnLst>
                        <p:par>
                          <p:cTn id="210" fill="hold">
                            <p:stCondLst>
                              <p:cond delay="0"/>
                            </p:stCondLst>
                            <p:childTnLst>
                              <p:par>
                                <p:cTn id="211" presetID="22" presetClass="entr" presetSubtype="8" fill="hold" nodeType="clickEffect">
                                  <p:stCondLst>
                                    <p:cond delay="0"/>
                                  </p:stCondLst>
                                  <p:childTnLst>
                                    <p:set>
                                      <p:cBhvr>
                                        <p:cTn id="212" dur="1" fill="hold">
                                          <p:stCondLst>
                                            <p:cond delay="0"/>
                                          </p:stCondLst>
                                        </p:cTn>
                                        <p:tgtEl>
                                          <p:spTgt spid="49"/>
                                        </p:tgtEl>
                                        <p:attrNameLst>
                                          <p:attrName>style.visibility</p:attrName>
                                        </p:attrNameLst>
                                      </p:cBhvr>
                                      <p:to>
                                        <p:strVal val="visible"/>
                                      </p:to>
                                    </p:set>
                                    <p:animEffect transition="in" filter="wipe(left)">
                                      <p:cBhvr>
                                        <p:cTn id="213" dur="500"/>
                                        <p:tgtEl>
                                          <p:spTgt spid="49"/>
                                        </p:tgtEl>
                                      </p:cBhvr>
                                    </p:animEffect>
                                  </p:childTnLst>
                                </p:cTn>
                              </p:par>
                            </p:childTnLst>
                          </p:cTn>
                        </p:par>
                        <p:par>
                          <p:cTn id="214" fill="hold">
                            <p:stCondLst>
                              <p:cond delay="500"/>
                            </p:stCondLst>
                            <p:childTnLst>
                              <p:par>
                                <p:cTn id="215" presetID="22" presetClass="entr" presetSubtype="8" fill="hold" grpId="0" nodeType="afterEffect">
                                  <p:stCondLst>
                                    <p:cond delay="0"/>
                                  </p:stCondLst>
                                  <p:childTnLst>
                                    <p:set>
                                      <p:cBhvr>
                                        <p:cTn id="216" dur="1" fill="hold">
                                          <p:stCondLst>
                                            <p:cond delay="0"/>
                                          </p:stCondLst>
                                        </p:cTn>
                                        <p:tgtEl>
                                          <p:spTgt spid="50"/>
                                        </p:tgtEl>
                                        <p:attrNameLst>
                                          <p:attrName>style.visibility</p:attrName>
                                        </p:attrNameLst>
                                      </p:cBhvr>
                                      <p:to>
                                        <p:strVal val="visible"/>
                                      </p:to>
                                    </p:set>
                                    <p:animEffect transition="in" filter="wipe(left)">
                                      <p:cBhvr>
                                        <p:cTn id="217" dur="500"/>
                                        <p:tgtEl>
                                          <p:spTgt spid="50"/>
                                        </p:tgtEl>
                                      </p:cBhvr>
                                    </p:animEffect>
                                  </p:childTnLst>
                                </p:cTn>
                              </p:par>
                            </p:childTnLst>
                          </p:cTn>
                        </p:par>
                        <p:par>
                          <p:cTn id="218" fill="hold">
                            <p:stCondLst>
                              <p:cond delay="1000"/>
                            </p:stCondLst>
                            <p:childTnLst>
                              <p:par>
                                <p:cTn id="219" presetID="22" presetClass="entr" presetSubtype="8" fill="hold" nodeType="afterEffect">
                                  <p:stCondLst>
                                    <p:cond delay="0"/>
                                  </p:stCondLst>
                                  <p:childTnLst>
                                    <p:set>
                                      <p:cBhvr>
                                        <p:cTn id="220" dur="1" fill="hold">
                                          <p:stCondLst>
                                            <p:cond delay="0"/>
                                          </p:stCondLst>
                                        </p:cTn>
                                        <p:tgtEl>
                                          <p:spTgt spid="53"/>
                                        </p:tgtEl>
                                        <p:attrNameLst>
                                          <p:attrName>style.visibility</p:attrName>
                                        </p:attrNameLst>
                                      </p:cBhvr>
                                      <p:to>
                                        <p:strVal val="visible"/>
                                      </p:to>
                                    </p:set>
                                    <p:animEffect transition="in" filter="wipe(left)">
                                      <p:cBhvr>
                                        <p:cTn id="22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2" grpId="0" animBg="1"/>
      <p:bldP spid="539652" grpId="0"/>
      <p:bldP spid="9224" grpId="0"/>
      <p:bldP spid="539656" grpId="0"/>
      <p:bldP spid="539658" grpId="0" animBg="1"/>
      <p:bldP spid="539659" grpId="0" animBg="1"/>
      <p:bldP spid="19" grpId="0"/>
      <p:bldP spid="20" grpId="0"/>
      <p:bldP spid="24" grpId="0" animBg="1"/>
      <p:bldP spid="26" grpId="0" animBg="1"/>
      <p:bldP spid="27" grpId="0" animBg="1"/>
      <p:bldP spid="30" grpId="0" animBg="1"/>
      <p:bldP spid="31" grpId="0" animBg="1"/>
      <p:bldP spid="32" grpId="0" animBg="1"/>
      <p:bldP spid="34" grpId="0" animBg="1"/>
      <p:bldP spid="35" grpId="0"/>
      <p:bldP spid="12" grpId="0" animBg="1"/>
      <p:bldP spid="36" grpId="0"/>
      <p:bldP spid="37" grpId="0"/>
      <p:bldP spid="47" grpId="0"/>
      <p:bldP spid="51" grpId="0"/>
      <p:bldP spid="52" grpId="0"/>
      <p:bldP spid="50" grpId="0" animBg="1"/>
      <p:bldP spid="54" grpId="0" animBg="1"/>
      <p:bldP spid="55" grpId="0"/>
      <p:bldP spid="5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物件 34">
            <a:extLst>
              <a:ext uri="{FF2B5EF4-FFF2-40B4-BE49-F238E27FC236}">
                <a16:creationId xmlns:a16="http://schemas.microsoft.com/office/drawing/2014/main" id="{8AE24ED9-37E9-49FD-BEC6-6AD386E2B6C8}"/>
              </a:ext>
            </a:extLst>
          </p:cNvPr>
          <p:cNvGraphicFramePr>
            <a:graphicFrameLocks noGrp="1" noChangeAspect="1"/>
          </p:cNvGraphicFramePr>
          <p:nvPr>
            <p:extLst>
              <p:ext uri="{D42A27DB-BD31-4B8C-83A1-F6EECF244321}">
                <p14:modId xmlns:p14="http://schemas.microsoft.com/office/powerpoint/2010/main" val="3484396013"/>
              </p:ext>
            </p:extLst>
          </p:nvPr>
        </p:nvGraphicFramePr>
        <p:xfrm>
          <a:off x="2806497" y="3633977"/>
          <a:ext cx="2277990" cy="891540"/>
        </p:xfrm>
        <a:graphic>
          <a:graphicData uri="http://schemas.openxmlformats.org/presentationml/2006/ole">
            <mc:AlternateContent xmlns:mc="http://schemas.openxmlformats.org/markup-compatibility/2006">
              <mc:Choice xmlns:v="urn:schemas-microsoft-com:vml" Requires="v">
                <p:oleObj spid="_x0000_s1114373" name="Equation" r:id="rId4" imgW="1168200" imgH="457200" progId="Equation.DSMT4">
                  <p:embed/>
                </p:oleObj>
              </mc:Choice>
              <mc:Fallback>
                <p:oleObj name="Equation" r:id="rId4" imgW="1168200" imgH="457200" progId="Equation.DSMT4">
                  <p:embed/>
                  <p:pic>
                    <p:nvPicPr>
                      <p:cNvPr id="31" name="物件 30"/>
                      <p:cNvPicPr>
                        <a:picLocks noGrp="1" noChangeAspect="1" noChangeArrowheads="1"/>
                      </p:cNvPicPr>
                      <p:nvPr/>
                    </p:nvPicPr>
                    <p:blipFill>
                      <a:blip r:embed="rId5"/>
                      <a:srcRect/>
                      <a:stretch>
                        <a:fillRect/>
                      </a:stretch>
                    </p:blipFill>
                    <p:spPr bwMode="auto">
                      <a:xfrm>
                        <a:off x="2806497" y="3633977"/>
                        <a:ext cx="2277990" cy="891540"/>
                      </a:xfrm>
                      <a:prstGeom prst="rect">
                        <a:avLst/>
                      </a:prstGeom>
                      <a:noFill/>
                      <a:ln>
                        <a:noFill/>
                      </a:ln>
                      <a:extLst/>
                    </p:spPr>
                  </p:pic>
                </p:oleObj>
              </mc:Fallback>
            </mc:AlternateContent>
          </a:graphicData>
        </a:graphic>
      </p:graphicFrame>
      <p:sp>
        <p:nvSpPr>
          <p:cNvPr id="11268" name="Rectangle 2"/>
          <p:cNvSpPr>
            <a:spLocks noGrp="1" noChangeArrowheads="1"/>
          </p:cNvSpPr>
          <p:nvPr>
            <p:ph type="title"/>
          </p:nvPr>
        </p:nvSpPr>
        <p:spPr/>
        <p:txBody>
          <a:bodyPr>
            <a:normAutofit/>
          </a:bodyPr>
          <a:lstStyle/>
          <a:p>
            <a:r>
              <a:rPr lang="en-US" altLang="zh-TW" sz="2800" dirty="0"/>
              <a:t>3.4.2 </a:t>
            </a:r>
            <a:r>
              <a:rPr lang="en-US" altLang="zh-TW" sz="2800" dirty="0">
                <a:ea typeface="細明體" pitchFamily="49" charset="-120"/>
              </a:rPr>
              <a:t>Example – 2 (heat eq. with </a:t>
            </a:r>
            <a:r>
              <a:rPr lang="en-US" altLang="zh-TW" sz="2800" dirty="0">
                <a:solidFill>
                  <a:srgbClr val="0000CC"/>
                </a:solidFill>
                <a:ea typeface="細明體" pitchFamily="49" charset="-120"/>
              </a:rPr>
              <a:t>nonhomogeneous IC</a:t>
            </a:r>
            <a:r>
              <a:rPr lang="en-US" altLang="zh-TW" sz="2800" dirty="0">
                <a:ea typeface="細明體" pitchFamily="49" charset="-120"/>
              </a:rPr>
              <a:t>)</a:t>
            </a:r>
            <a:endParaRPr lang="en-US" altLang="zh-TW" sz="2800" dirty="0"/>
          </a:p>
        </p:txBody>
      </p:sp>
      <p:graphicFrame>
        <p:nvGraphicFramePr>
          <p:cNvPr id="543747" name="Object 3"/>
          <p:cNvGraphicFramePr>
            <a:graphicFrameLocks noGrp="1" noChangeAspect="1"/>
          </p:cNvGraphicFramePr>
          <p:nvPr>
            <p:ph sz="half" idx="4294967295"/>
            <p:extLst>
              <p:ext uri="{D42A27DB-BD31-4B8C-83A1-F6EECF244321}">
                <p14:modId xmlns:p14="http://schemas.microsoft.com/office/powerpoint/2010/main" val="4204315010"/>
              </p:ext>
            </p:extLst>
          </p:nvPr>
        </p:nvGraphicFramePr>
        <p:xfrm>
          <a:off x="555585" y="1145103"/>
          <a:ext cx="4478337" cy="1474788"/>
        </p:xfrm>
        <a:graphic>
          <a:graphicData uri="http://schemas.openxmlformats.org/presentationml/2006/ole">
            <mc:AlternateContent xmlns:mc="http://schemas.openxmlformats.org/markup-compatibility/2006">
              <mc:Choice xmlns:v="urn:schemas-microsoft-com:vml" Requires="v">
                <p:oleObj spid="_x0000_s1114374" name="方程式" r:id="rId6" imgW="2158920" imgH="711000" progId="Equation.3">
                  <p:embed/>
                </p:oleObj>
              </mc:Choice>
              <mc:Fallback>
                <p:oleObj name="方程式" r:id="rId6" imgW="2158920" imgH="711000" progId="Equation.3">
                  <p:embed/>
                  <p:pic>
                    <p:nvPicPr>
                      <p:cNvPr id="0" name=""/>
                      <p:cNvPicPr>
                        <a:picLocks noChangeAspect="1" noChangeArrowheads="1"/>
                      </p:cNvPicPr>
                      <p:nvPr/>
                    </p:nvPicPr>
                    <p:blipFill>
                      <a:blip r:embed="rId7"/>
                      <a:srcRect/>
                      <a:stretch>
                        <a:fillRect/>
                      </a:stretch>
                    </p:blipFill>
                    <p:spPr bwMode="auto">
                      <a:xfrm>
                        <a:off x="555585" y="1145103"/>
                        <a:ext cx="4478337" cy="147478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11271" name="Text Box 5"/>
          <p:cNvSpPr txBox="1">
            <a:spLocks noChangeArrowheads="1"/>
          </p:cNvSpPr>
          <p:nvPr/>
        </p:nvSpPr>
        <p:spPr bwMode="auto">
          <a:xfrm>
            <a:off x="33061" y="702688"/>
            <a:ext cx="12955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Consider</a:t>
            </a:r>
          </a:p>
        </p:txBody>
      </p:sp>
      <p:sp>
        <p:nvSpPr>
          <p:cNvPr id="11283" name="Text Box 8"/>
          <p:cNvSpPr txBox="1">
            <a:spLocks noChangeArrowheads="1"/>
          </p:cNvSpPr>
          <p:nvPr/>
        </p:nvSpPr>
        <p:spPr bwMode="auto">
          <a:xfrm>
            <a:off x="6168009" y="3342181"/>
            <a:ext cx="5919086" cy="1200329"/>
          </a:xfrm>
          <a:prstGeom prst="rect">
            <a:avLst/>
          </a:prstGeom>
          <a:noFill/>
          <a:ln>
            <a:noFill/>
          </a:ln>
          <a:extLst/>
        </p:spPr>
        <p:txBody>
          <a:bodyPr wrap="square">
            <a:spAutoFit/>
          </a:bodyPr>
          <a:lstStyle>
            <a:lvl1pPr marL="457200" indent="-457200"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68288" indent="-268288" eaLnBrk="1" hangingPunct="1">
              <a:buFontTx/>
              <a:buAutoNum type="arabicPeriod"/>
            </a:pPr>
            <a:r>
              <a:rPr lang="en-US" altLang="zh-TW" dirty="0">
                <a:solidFill>
                  <a:srgbClr val="0000CC"/>
                </a:solidFill>
              </a:rPr>
              <a:t>can also be found by other methods</a:t>
            </a:r>
            <a:r>
              <a:rPr lang="zh-TW" altLang="en-US" dirty="0">
                <a:solidFill>
                  <a:srgbClr val="0000CC"/>
                </a:solidFill>
              </a:rPr>
              <a:t> </a:t>
            </a:r>
            <a:r>
              <a:rPr lang="en-US" altLang="zh-TW" dirty="0">
                <a:solidFill>
                  <a:srgbClr val="0000CC"/>
                </a:solidFill>
              </a:rPr>
              <a:t>directly, e.g., Laplace transform over </a:t>
            </a:r>
            <a:r>
              <a:rPr lang="en-US" altLang="zh-TW" i="1" dirty="0">
                <a:solidFill>
                  <a:srgbClr val="0000CC"/>
                </a:solidFill>
              </a:rPr>
              <a:t>t</a:t>
            </a:r>
            <a:r>
              <a:rPr lang="en-US" altLang="zh-TW" dirty="0">
                <a:solidFill>
                  <a:srgbClr val="0000CC"/>
                </a:solidFill>
              </a:rPr>
              <a:t> or Fourier transform over </a:t>
            </a:r>
            <a:r>
              <a:rPr lang="en-US" altLang="zh-TW" i="1" dirty="0">
                <a:solidFill>
                  <a:srgbClr val="0000CC"/>
                </a:solidFill>
              </a:rPr>
              <a:t>x</a:t>
            </a:r>
            <a:r>
              <a:rPr lang="en-US" altLang="zh-TW" dirty="0">
                <a:solidFill>
                  <a:srgbClr val="0000CC"/>
                </a:solidFill>
              </a:rPr>
              <a:t>.</a:t>
            </a:r>
          </a:p>
        </p:txBody>
      </p:sp>
      <p:graphicFrame>
        <p:nvGraphicFramePr>
          <p:cNvPr id="543754" name="Object 5"/>
          <p:cNvGraphicFramePr>
            <a:graphicFrameLocks noGrp="1" noChangeAspect="1"/>
          </p:cNvGraphicFramePr>
          <p:nvPr>
            <p:ph sz="quarter" idx="4294967295"/>
            <p:extLst>
              <p:ext uri="{D42A27DB-BD31-4B8C-83A1-F6EECF244321}">
                <p14:modId xmlns:p14="http://schemas.microsoft.com/office/powerpoint/2010/main" val="692869604"/>
              </p:ext>
            </p:extLst>
          </p:nvPr>
        </p:nvGraphicFramePr>
        <p:xfrm>
          <a:off x="6816080" y="2276872"/>
          <a:ext cx="5019675" cy="965200"/>
        </p:xfrm>
        <a:graphic>
          <a:graphicData uri="http://schemas.openxmlformats.org/presentationml/2006/ole">
            <mc:AlternateContent xmlns:mc="http://schemas.openxmlformats.org/markup-compatibility/2006">
              <mc:Choice xmlns:v="urn:schemas-microsoft-com:vml" Requires="v">
                <p:oleObj spid="_x0000_s1114375" name="方程式" r:id="rId8" imgW="2641320" imgH="507960" progId="Equation.3">
                  <p:embed/>
                </p:oleObj>
              </mc:Choice>
              <mc:Fallback>
                <p:oleObj name="方程式" r:id="rId8" imgW="2641320" imgH="507960" progId="Equation.3">
                  <p:embed/>
                  <p:pic>
                    <p:nvPicPr>
                      <p:cNvPr id="0" name=""/>
                      <p:cNvPicPr>
                        <a:picLocks noChangeArrowheads="1"/>
                      </p:cNvPicPr>
                      <p:nvPr/>
                    </p:nvPicPr>
                    <p:blipFill>
                      <a:blip r:embed="rId9"/>
                      <a:srcRect/>
                      <a:stretch>
                        <a:fillRect/>
                      </a:stretch>
                    </p:blipFill>
                    <p:spPr bwMode="auto">
                      <a:xfrm>
                        <a:off x="6816080" y="2276872"/>
                        <a:ext cx="5019675" cy="9652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graphicFrame>
        <p:nvGraphicFramePr>
          <p:cNvPr id="543755" name="Object 6"/>
          <p:cNvGraphicFramePr>
            <a:graphicFrameLocks noChangeAspect="1"/>
          </p:cNvGraphicFramePr>
          <p:nvPr>
            <p:extLst>
              <p:ext uri="{D42A27DB-BD31-4B8C-83A1-F6EECF244321}">
                <p14:modId xmlns:p14="http://schemas.microsoft.com/office/powerpoint/2010/main" val="3122182633"/>
              </p:ext>
            </p:extLst>
          </p:nvPr>
        </p:nvGraphicFramePr>
        <p:xfrm>
          <a:off x="767408" y="5712420"/>
          <a:ext cx="4922837" cy="596900"/>
        </p:xfrm>
        <a:graphic>
          <a:graphicData uri="http://schemas.openxmlformats.org/presentationml/2006/ole">
            <mc:AlternateContent xmlns:mc="http://schemas.openxmlformats.org/markup-compatibility/2006">
              <mc:Choice xmlns:v="urn:schemas-microsoft-com:vml" Requires="v">
                <p:oleObj spid="_x0000_s1114376" name="方程式" r:id="rId10" imgW="2400120" imgH="291960" progId="Equation.3">
                  <p:embed/>
                </p:oleObj>
              </mc:Choice>
              <mc:Fallback>
                <p:oleObj name="方程式" r:id="rId10" imgW="2400120" imgH="291960" progId="Equation.3">
                  <p:embed/>
                  <p:pic>
                    <p:nvPicPr>
                      <p:cNvPr id="0" name=""/>
                      <p:cNvPicPr>
                        <a:picLocks noChangeAspect="1" noChangeArrowheads="1"/>
                      </p:cNvPicPr>
                      <p:nvPr/>
                    </p:nvPicPr>
                    <p:blipFill>
                      <a:blip r:embed="rId11"/>
                      <a:srcRect/>
                      <a:stretch>
                        <a:fillRect/>
                      </a:stretch>
                    </p:blipFill>
                    <p:spPr bwMode="auto">
                      <a:xfrm>
                        <a:off x="767408" y="5712420"/>
                        <a:ext cx="4922837" cy="596900"/>
                      </a:xfrm>
                      <a:prstGeom prst="rect">
                        <a:avLst/>
                      </a:prstGeom>
                      <a:noFill/>
                      <a:ln>
                        <a:noFill/>
                      </a:ln>
                      <a:extLst/>
                    </p:spPr>
                  </p:pic>
                </p:oleObj>
              </mc:Fallback>
            </mc:AlternateContent>
          </a:graphicData>
        </a:graphic>
      </p:graphicFrame>
      <p:sp>
        <p:nvSpPr>
          <p:cNvPr id="543757" name="AutoShape 13"/>
          <p:cNvSpPr>
            <a:spLocks noChangeArrowheads="1"/>
          </p:cNvSpPr>
          <p:nvPr/>
        </p:nvSpPr>
        <p:spPr bwMode="auto">
          <a:xfrm>
            <a:off x="6297729" y="2631882"/>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543763" name="Object 7"/>
          <p:cNvGraphicFramePr>
            <a:graphicFrameLocks noChangeAspect="1"/>
          </p:cNvGraphicFramePr>
          <p:nvPr>
            <p:extLst>
              <p:ext uri="{D42A27DB-BD31-4B8C-83A1-F6EECF244321}">
                <p14:modId xmlns:p14="http://schemas.microsoft.com/office/powerpoint/2010/main" val="2750380367"/>
              </p:ext>
            </p:extLst>
          </p:nvPr>
        </p:nvGraphicFramePr>
        <p:xfrm>
          <a:off x="7260714" y="5310136"/>
          <a:ext cx="1546860" cy="586740"/>
        </p:xfrm>
        <a:graphic>
          <a:graphicData uri="http://schemas.openxmlformats.org/presentationml/2006/ole">
            <mc:AlternateContent xmlns:mc="http://schemas.openxmlformats.org/markup-compatibility/2006">
              <mc:Choice xmlns:v="urn:schemas-microsoft-com:vml" Requires="v">
                <p:oleObj spid="_x0000_s1114377" name="方程式" r:id="rId12" imgW="736600" imgH="279400" progId="Equation.3">
                  <p:embed/>
                </p:oleObj>
              </mc:Choice>
              <mc:Fallback>
                <p:oleObj name="方程式" r:id="rId12" imgW="736600" imgH="279400" progId="Equation.3">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60714" y="5310136"/>
                        <a:ext cx="1546860" cy="586740"/>
                      </a:xfrm>
                      <a:prstGeom prst="rect">
                        <a:avLst/>
                      </a:prstGeom>
                      <a:noFill/>
                      <a:ln>
                        <a:noFill/>
                      </a:ln>
                      <a:extLst/>
                    </p:spPr>
                  </p:pic>
                </p:oleObj>
              </mc:Fallback>
            </mc:AlternateContent>
          </a:graphicData>
        </a:graphic>
      </p:graphicFrame>
      <p:sp>
        <p:nvSpPr>
          <p:cNvPr id="543764" name="Text Box 20"/>
          <p:cNvSpPr txBox="1">
            <a:spLocks noChangeArrowheads="1"/>
          </p:cNvSpPr>
          <p:nvPr/>
        </p:nvSpPr>
        <p:spPr bwMode="auto">
          <a:xfrm>
            <a:off x="8705657" y="5245648"/>
            <a:ext cx="457176" cy="571752"/>
          </a:xfrm>
          <a:prstGeom prst="rect">
            <a:avLst/>
          </a:prstGeom>
          <a:noFill/>
          <a:ln>
            <a:noFill/>
          </a:ln>
          <a:extLst/>
        </p:spPr>
        <p:txBody>
          <a:bodyPr wrap="none" tIns="82800" bIns="82800">
            <a:spAutoFit/>
          </a:bodyPr>
          <a:lstStyle>
            <a:lvl1pPr marL="457200" indent="-457200"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lnSpc>
                <a:spcPct val="120000"/>
              </a:lnSpc>
            </a:pPr>
            <a:r>
              <a:rPr lang="en-US" altLang="zh-TW" dirty="0"/>
              <a:t>??</a:t>
            </a:r>
          </a:p>
        </p:txBody>
      </p:sp>
      <p:sp>
        <p:nvSpPr>
          <p:cNvPr id="3" name="投影片編號版面配置區 2"/>
          <p:cNvSpPr>
            <a:spLocks noGrp="1"/>
          </p:cNvSpPr>
          <p:nvPr>
            <p:ph type="sldNum" sz="quarter" idx="10"/>
          </p:nvPr>
        </p:nvSpPr>
        <p:spPr/>
        <p:txBody>
          <a:bodyPr/>
          <a:lstStyle/>
          <a:p>
            <a:pPr>
              <a:defRPr/>
            </a:pPr>
            <a:fld id="{F4C3976D-8D47-445A-BD61-2F2C1E2596C6}" type="slidenum">
              <a:rPr lang="en-US" altLang="zh-TW" smtClean="0"/>
              <a:pPr>
                <a:defRPr/>
              </a:pPr>
              <a:t>44</a:t>
            </a:fld>
            <a:endParaRPr lang="en-US" altLang="zh-TW" dirty="0"/>
          </a:p>
        </p:txBody>
      </p:sp>
      <p:sp>
        <p:nvSpPr>
          <p:cNvPr id="543753" name="Text Box 9"/>
          <p:cNvSpPr txBox="1">
            <a:spLocks noChangeArrowheads="1"/>
          </p:cNvSpPr>
          <p:nvPr/>
        </p:nvSpPr>
        <p:spPr bwMode="auto">
          <a:xfrm>
            <a:off x="6172555" y="4638929"/>
            <a:ext cx="2613536" cy="571752"/>
          </a:xfrm>
          <a:prstGeom prst="rect">
            <a:avLst/>
          </a:prstGeom>
          <a:noFill/>
          <a:ln>
            <a:noFill/>
          </a:ln>
          <a:extLst/>
        </p:spPr>
        <p:txBody>
          <a:bodyPr wrap="none" tIns="82800" bIns="82800">
            <a:spAutoFit/>
          </a:bodyPr>
          <a:lstStyle>
            <a:lvl1pPr marL="457200" indent="-457200"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68288" indent="-268288" eaLnBrk="1" hangingPunct="1">
              <a:lnSpc>
                <a:spcPct val="120000"/>
              </a:lnSpc>
              <a:buFontTx/>
              <a:buAutoNum type="arabicPeriod" startAt="2"/>
            </a:pPr>
            <a:r>
              <a:rPr lang="en-US" altLang="zh-TW" dirty="0">
                <a:solidFill>
                  <a:srgbClr val="C00000"/>
                </a:solidFill>
              </a:rPr>
              <a:t>initial conditions:</a:t>
            </a:r>
          </a:p>
        </p:txBody>
      </p:sp>
      <p:graphicFrame>
        <p:nvGraphicFramePr>
          <p:cNvPr id="543761" name="Object 2"/>
          <p:cNvGraphicFramePr>
            <a:graphicFrameLocks noChangeAspect="1"/>
          </p:cNvGraphicFramePr>
          <p:nvPr>
            <p:extLst>
              <p:ext uri="{D42A27DB-BD31-4B8C-83A1-F6EECF244321}">
                <p14:modId xmlns:p14="http://schemas.microsoft.com/office/powerpoint/2010/main" val="3681796198"/>
              </p:ext>
            </p:extLst>
          </p:nvPr>
        </p:nvGraphicFramePr>
        <p:xfrm>
          <a:off x="5484999" y="1180699"/>
          <a:ext cx="6602095" cy="939800"/>
        </p:xfrm>
        <a:graphic>
          <a:graphicData uri="http://schemas.openxmlformats.org/presentationml/2006/ole">
            <mc:AlternateContent xmlns:mc="http://schemas.openxmlformats.org/markup-compatibility/2006">
              <mc:Choice xmlns:v="urn:schemas-microsoft-com:vml" Requires="v">
                <p:oleObj spid="_x0000_s1114378" name="方程式" r:id="rId14" imgW="3568700" imgH="508000" progId="Equation.3">
                  <p:embed/>
                </p:oleObj>
              </mc:Choice>
              <mc:Fallback>
                <p:oleObj name="方程式" r:id="rId14" imgW="3568700" imgH="5080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84999" y="1180699"/>
                        <a:ext cx="6602095" cy="939800"/>
                      </a:xfrm>
                      <a:prstGeom prst="rect">
                        <a:avLst/>
                      </a:prstGeom>
                      <a:noFill/>
                      <a:ln>
                        <a:noFill/>
                      </a:ln>
                      <a:extLst/>
                    </p:spPr>
                  </p:pic>
                </p:oleObj>
              </mc:Fallback>
            </mc:AlternateContent>
          </a:graphicData>
        </a:graphic>
      </p:graphicFrame>
      <p:sp>
        <p:nvSpPr>
          <p:cNvPr id="7" name="動作按鈕: 上一項 6">
            <a:hlinkClick r:id="rId16" action="ppaction://hlinksldjump" highlightClick="1"/>
          </p:cNvPr>
          <p:cNvSpPr>
            <a:spLocks noChangeAspect="1"/>
          </p:cNvSpPr>
          <p:nvPr/>
        </p:nvSpPr>
        <p:spPr bwMode="auto">
          <a:xfrm>
            <a:off x="8664931" y="869067"/>
            <a:ext cx="180000" cy="180000"/>
          </a:xfrm>
          <a:prstGeom prst="actionButtonBackPrevious">
            <a:avLst/>
          </a:prstGeom>
          <a:solidFill>
            <a:srgbClr val="FF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cxnSp>
        <p:nvCxnSpPr>
          <p:cNvPr id="13" name="直線接點 12"/>
          <p:cNvCxnSpPr/>
          <p:nvPr/>
        </p:nvCxnSpPr>
        <p:spPr bwMode="auto">
          <a:xfrm>
            <a:off x="3271462" y="6204297"/>
            <a:ext cx="1425758" cy="0"/>
          </a:xfrm>
          <a:prstGeom prst="line">
            <a:avLst/>
          </a:prstGeom>
          <a:solidFill>
            <a:schemeClr val="accent1"/>
          </a:solidFill>
          <a:ln w="28575" cap="flat" cmpd="sng" algn="ctr">
            <a:solidFill>
              <a:srgbClr val="0000CC"/>
            </a:solidFill>
            <a:prstDash val="solid"/>
            <a:round/>
            <a:headEnd type="none" w="med" len="med"/>
            <a:tailEnd type="none" w="med" len="med"/>
          </a:ln>
          <a:effectLst/>
        </p:spPr>
      </p:cxnSp>
      <p:sp>
        <p:nvSpPr>
          <p:cNvPr id="25" name="Text Box 5"/>
          <p:cNvSpPr txBox="1">
            <a:spLocks noChangeArrowheads="1"/>
          </p:cNvSpPr>
          <p:nvPr/>
        </p:nvSpPr>
        <p:spPr bwMode="auto">
          <a:xfrm>
            <a:off x="47328" y="2643832"/>
            <a:ext cx="1194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0000CC"/>
                </a:solidFill>
              </a:rPr>
              <a:t>from </a:t>
            </a:r>
            <a:r>
              <a:rPr lang="en-US" altLang="zh-TW" sz="2000" dirty="0">
                <a:solidFill>
                  <a:srgbClr val="0000CC"/>
                </a:solidFill>
                <a:hlinkClick r:id="rId17" action="ppaction://hlinksldjump"/>
              </a:rPr>
              <a:t>p.43</a:t>
            </a:r>
            <a:endParaRPr lang="en-US" altLang="zh-TW" sz="2000" dirty="0">
              <a:solidFill>
                <a:srgbClr val="0000CC"/>
              </a:solidFill>
            </a:endParaRPr>
          </a:p>
        </p:txBody>
      </p:sp>
      <p:sp>
        <p:nvSpPr>
          <p:cNvPr id="26" name="AutoShape 13"/>
          <p:cNvSpPr>
            <a:spLocks noChangeArrowheads="1"/>
          </p:cNvSpPr>
          <p:nvPr/>
        </p:nvSpPr>
        <p:spPr bwMode="auto">
          <a:xfrm>
            <a:off x="407999" y="5884327"/>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27" name="Text Box 5"/>
          <p:cNvSpPr txBox="1">
            <a:spLocks noChangeArrowheads="1"/>
          </p:cNvSpPr>
          <p:nvPr/>
        </p:nvSpPr>
        <p:spPr bwMode="auto">
          <a:xfrm>
            <a:off x="6242423" y="683438"/>
            <a:ext cx="936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where</a:t>
            </a:r>
          </a:p>
        </p:txBody>
      </p:sp>
      <p:sp>
        <p:nvSpPr>
          <p:cNvPr id="28" name="Text Box 5"/>
          <p:cNvSpPr txBox="1">
            <a:spLocks noChangeArrowheads="1"/>
          </p:cNvSpPr>
          <p:nvPr/>
        </p:nvSpPr>
        <p:spPr bwMode="auto">
          <a:xfrm>
            <a:off x="7178898" y="697325"/>
            <a:ext cx="12961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0000CC"/>
                </a:solidFill>
              </a:rPr>
              <a:t>(from </a:t>
            </a:r>
            <a:r>
              <a:rPr lang="en-US" altLang="zh-TW" sz="2000" dirty="0">
                <a:solidFill>
                  <a:srgbClr val="0000CC"/>
                </a:solidFill>
                <a:hlinkClick r:id="rId16" action="ppaction://hlinksldjump"/>
              </a:rPr>
              <a:t>p.28</a:t>
            </a:r>
            <a:r>
              <a:rPr lang="en-US" altLang="zh-TW" sz="2000" dirty="0">
                <a:solidFill>
                  <a:srgbClr val="0000CC"/>
                </a:solidFill>
              </a:rPr>
              <a:t>)</a:t>
            </a:r>
          </a:p>
        </p:txBody>
      </p:sp>
      <p:sp>
        <p:nvSpPr>
          <p:cNvPr id="29" name="Text Box 9"/>
          <p:cNvSpPr txBox="1">
            <a:spLocks noChangeArrowheads="1"/>
          </p:cNvSpPr>
          <p:nvPr/>
        </p:nvSpPr>
        <p:spPr bwMode="auto">
          <a:xfrm>
            <a:off x="6423729" y="5665560"/>
            <a:ext cx="3692870" cy="571752"/>
          </a:xfrm>
          <a:prstGeom prst="rect">
            <a:avLst/>
          </a:prstGeom>
          <a:noFill/>
          <a:ln>
            <a:noFill/>
          </a:ln>
          <a:extLst/>
        </p:spPr>
        <p:txBody>
          <a:bodyPr wrap="none" tIns="82800" bIns="82800">
            <a:spAutoFit/>
          </a:bodyPr>
          <a:lstStyle>
            <a:lvl1pPr marL="457200" indent="-457200"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0" indent="0" eaLnBrk="1" hangingPunct="1">
              <a:lnSpc>
                <a:spcPct val="120000"/>
              </a:lnSpc>
            </a:pPr>
            <a:r>
              <a:rPr lang="en-US" altLang="zh-TW" dirty="0">
                <a:solidFill>
                  <a:srgbClr val="C00000"/>
                </a:solidFill>
              </a:rPr>
              <a:t>not easy to verify, unless…..</a:t>
            </a:r>
          </a:p>
        </p:txBody>
      </p:sp>
      <p:sp>
        <p:nvSpPr>
          <p:cNvPr id="2" name="動作按鈕: 起點 1">
            <a:hlinkClick r:id="" action="ppaction://hlinkshowjump?jump=firstslide" highlightClick="1"/>
          </p:cNvPr>
          <p:cNvSpPr>
            <a:spLocks noChangeAspect="1"/>
          </p:cNvSpPr>
          <p:nvPr/>
        </p:nvSpPr>
        <p:spPr bwMode="auto">
          <a:xfrm>
            <a:off x="12000707" y="6433773"/>
            <a:ext cx="180000" cy="180000"/>
          </a:xfrm>
          <a:prstGeom prst="actionButtonBeginning">
            <a:avLst/>
          </a:prstGeom>
          <a:solidFill>
            <a:srgbClr val="4285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cxnSp>
        <p:nvCxnSpPr>
          <p:cNvPr id="5" name="直線單箭頭接點 4"/>
          <p:cNvCxnSpPr/>
          <p:nvPr/>
        </p:nvCxnSpPr>
        <p:spPr bwMode="auto">
          <a:xfrm>
            <a:off x="8305661" y="1739616"/>
            <a:ext cx="260089" cy="330423"/>
          </a:xfrm>
          <a:prstGeom prst="straightConnector1">
            <a:avLst/>
          </a:prstGeom>
          <a:solidFill>
            <a:schemeClr val="accent1"/>
          </a:solidFill>
          <a:ln w="28575" cap="flat" cmpd="sng" algn="ctr">
            <a:solidFill>
              <a:srgbClr val="C00000"/>
            </a:solidFill>
            <a:prstDash val="sysDot"/>
            <a:round/>
            <a:headEnd type="none" w="med" len="med"/>
            <a:tailEnd type="triangle"/>
          </a:ln>
          <a:effectLst/>
        </p:spPr>
      </p:cxnSp>
      <p:cxnSp>
        <p:nvCxnSpPr>
          <p:cNvPr id="24" name="直線單箭頭接點 23"/>
          <p:cNvCxnSpPr/>
          <p:nvPr/>
        </p:nvCxnSpPr>
        <p:spPr bwMode="auto">
          <a:xfrm>
            <a:off x="10474501" y="1722356"/>
            <a:ext cx="260089" cy="330423"/>
          </a:xfrm>
          <a:prstGeom prst="straightConnector1">
            <a:avLst/>
          </a:prstGeom>
          <a:solidFill>
            <a:schemeClr val="accent1"/>
          </a:solidFill>
          <a:ln w="28575" cap="flat" cmpd="sng" algn="ctr">
            <a:solidFill>
              <a:srgbClr val="C00000"/>
            </a:solidFill>
            <a:prstDash val="sysDot"/>
            <a:round/>
            <a:headEnd type="none" w="med" len="med"/>
            <a:tailEnd type="triangle"/>
          </a:ln>
          <a:effectLst/>
        </p:spPr>
      </p:cxnSp>
      <p:cxnSp>
        <p:nvCxnSpPr>
          <p:cNvPr id="30" name="直線單箭頭接點 29"/>
          <p:cNvCxnSpPr/>
          <p:nvPr/>
        </p:nvCxnSpPr>
        <p:spPr bwMode="auto">
          <a:xfrm>
            <a:off x="11700260" y="1506332"/>
            <a:ext cx="260089" cy="330423"/>
          </a:xfrm>
          <a:prstGeom prst="straightConnector1">
            <a:avLst/>
          </a:prstGeom>
          <a:solidFill>
            <a:schemeClr val="accent1"/>
          </a:solidFill>
          <a:ln w="28575" cap="flat" cmpd="sng" algn="ctr">
            <a:solidFill>
              <a:srgbClr val="C00000"/>
            </a:solidFill>
            <a:prstDash val="sysDot"/>
            <a:round/>
            <a:headEnd type="none" w="med" len="med"/>
            <a:tailEnd type="triangle"/>
          </a:ln>
          <a:effectLst/>
        </p:spPr>
      </p:cxnSp>
      <p:graphicFrame>
        <p:nvGraphicFramePr>
          <p:cNvPr id="31" name="物件 30"/>
          <p:cNvGraphicFramePr>
            <a:graphicFrameLocks noGrp="1" noChangeAspect="1"/>
          </p:cNvGraphicFramePr>
          <p:nvPr>
            <p:extLst>
              <p:ext uri="{D42A27DB-BD31-4B8C-83A1-F6EECF244321}">
                <p14:modId xmlns:p14="http://schemas.microsoft.com/office/powerpoint/2010/main" val="1646729826"/>
              </p:ext>
            </p:extLst>
          </p:nvPr>
        </p:nvGraphicFramePr>
        <p:xfrm>
          <a:off x="335360" y="3068954"/>
          <a:ext cx="5323968" cy="643734"/>
        </p:xfrm>
        <a:graphic>
          <a:graphicData uri="http://schemas.openxmlformats.org/presentationml/2006/ole">
            <mc:AlternateContent xmlns:mc="http://schemas.openxmlformats.org/markup-compatibility/2006">
              <mc:Choice xmlns:v="urn:schemas-microsoft-com:vml" Requires="v">
                <p:oleObj spid="_x0000_s1114379" name="Equation" r:id="rId18" imgW="2730240" imgH="330120" progId="Equation.DSMT4">
                  <p:embed/>
                </p:oleObj>
              </mc:Choice>
              <mc:Fallback>
                <p:oleObj name="Equation" r:id="rId18" imgW="2730240" imgH="330120" progId="Equation.DSMT4">
                  <p:embed/>
                  <p:pic>
                    <p:nvPicPr>
                      <p:cNvPr id="7" name="物件 6"/>
                      <p:cNvPicPr>
                        <a:picLocks noGrp="1" noChangeAspect="1" noChangeArrowheads="1"/>
                      </p:cNvPicPr>
                      <p:nvPr/>
                    </p:nvPicPr>
                    <p:blipFill>
                      <a:blip r:embed="rId19"/>
                      <a:srcRect/>
                      <a:stretch>
                        <a:fillRect/>
                      </a:stretch>
                    </p:blipFill>
                    <p:spPr bwMode="auto">
                      <a:xfrm>
                        <a:off x="335360" y="3068954"/>
                        <a:ext cx="5323968" cy="643734"/>
                      </a:xfrm>
                      <a:prstGeom prst="rect">
                        <a:avLst/>
                      </a:prstGeom>
                      <a:noFill/>
                      <a:ln>
                        <a:noFill/>
                      </a:ln>
                      <a:extLst/>
                    </p:spPr>
                  </p:pic>
                </p:oleObj>
              </mc:Fallback>
            </mc:AlternateContent>
          </a:graphicData>
        </a:graphic>
      </p:graphicFrame>
      <p:cxnSp>
        <p:nvCxnSpPr>
          <p:cNvPr id="32" name="直線單箭頭接點 31"/>
          <p:cNvCxnSpPr/>
          <p:nvPr/>
        </p:nvCxnSpPr>
        <p:spPr bwMode="auto">
          <a:xfrm>
            <a:off x="2438850" y="3150210"/>
            <a:ext cx="291133" cy="453222"/>
          </a:xfrm>
          <a:prstGeom prst="straightConnector1">
            <a:avLst/>
          </a:prstGeom>
          <a:solidFill>
            <a:schemeClr val="accent1"/>
          </a:solidFill>
          <a:ln w="28575" cap="flat" cmpd="sng" algn="ctr">
            <a:solidFill>
              <a:srgbClr val="C00000"/>
            </a:solidFill>
            <a:prstDash val="sysDot"/>
            <a:round/>
            <a:headEnd type="none" w="med" len="med"/>
            <a:tailEnd type="triangle"/>
          </a:ln>
          <a:effectLst/>
        </p:spPr>
      </p:cxnSp>
      <p:cxnSp>
        <p:nvCxnSpPr>
          <p:cNvPr id="33" name="直線單箭頭接點 32"/>
          <p:cNvCxnSpPr/>
          <p:nvPr/>
        </p:nvCxnSpPr>
        <p:spPr bwMode="auto">
          <a:xfrm>
            <a:off x="3709884" y="3874616"/>
            <a:ext cx="288032" cy="429095"/>
          </a:xfrm>
          <a:prstGeom prst="straightConnector1">
            <a:avLst/>
          </a:prstGeom>
          <a:solidFill>
            <a:schemeClr val="accent1"/>
          </a:solidFill>
          <a:ln w="28575" cap="flat" cmpd="sng" algn="ctr">
            <a:solidFill>
              <a:srgbClr val="C00000"/>
            </a:solidFill>
            <a:prstDash val="sysDot"/>
            <a:round/>
            <a:headEnd type="none" w="med" len="med"/>
            <a:tailEnd type="triangle"/>
          </a:ln>
          <a:effectLst/>
        </p:spPr>
      </p:cxnSp>
      <p:graphicFrame>
        <p:nvGraphicFramePr>
          <p:cNvPr id="36" name="Object 4">
            <a:extLst>
              <a:ext uri="{FF2B5EF4-FFF2-40B4-BE49-F238E27FC236}">
                <a16:creationId xmlns:a16="http://schemas.microsoft.com/office/drawing/2014/main" id="{BD881461-1A6A-4FB2-AF0A-AC22FF242965}"/>
              </a:ext>
            </a:extLst>
          </p:cNvPr>
          <p:cNvGraphicFramePr>
            <a:graphicFrameLocks noChangeAspect="1"/>
          </p:cNvGraphicFramePr>
          <p:nvPr>
            <p:extLst>
              <p:ext uri="{D42A27DB-BD31-4B8C-83A1-F6EECF244321}">
                <p14:modId xmlns:p14="http://schemas.microsoft.com/office/powerpoint/2010/main" val="2683341265"/>
              </p:ext>
            </p:extLst>
          </p:nvPr>
        </p:nvGraphicFramePr>
        <p:xfrm>
          <a:off x="601271" y="4744834"/>
          <a:ext cx="4041054" cy="518580"/>
        </p:xfrm>
        <a:graphic>
          <a:graphicData uri="http://schemas.openxmlformats.org/presentationml/2006/ole">
            <mc:AlternateContent xmlns:mc="http://schemas.openxmlformats.org/markup-compatibility/2006">
              <mc:Choice xmlns:v="urn:schemas-microsoft-com:vml" Requires="v">
                <p:oleObj spid="_x0000_s1114380" name="方程式" r:id="rId20" imgW="1879560" imgH="241200" progId="Equation.3">
                  <p:embed/>
                </p:oleObj>
              </mc:Choice>
              <mc:Fallback>
                <p:oleObj name="方程式" r:id="rId20" imgW="1879560" imgH="241200" progId="Equation.3">
                  <p:embed/>
                  <p:pic>
                    <p:nvPicPr>
                      <p:cNvPr id="25" name="Object 4"/>
                      <p:cNvPicPr>
                        <a:picLocks noChangeAspect="1" noChangeArrowheads="1"/>
                      </p:cNvPicPr>
                      <p:nvPr/>
                    </p:nvPicPr>
                    <p:blipFill>
                      <a:blip r:embed="rId21"/>
                      <a:srcRect/>
                      <a:stretch>
                        <a:fillRect/>
                      </a:stretch>
                    </p:blipFill>
                    <p:spPr bwMode="auto">
                      <a:xfrm>
                        <a:off x="601271" y="4744834"/>
                        <a:ext cx="4041054" cy="518580"/>
                      </a:xfrm>
                      <a:prstGeom prst="rect">
                        <a:avLst/>
                      </a:prstGeom>
                      <a:noFill/>
                      <a:ln>
                        <a:noFill/>
                      </a:ln>
                      <a:extLst/>
                    </p:spPr>
                  </p:pic>
                </p:oleObj>
              </mc:Fallback>
            </mc:AlternateContent>
          </a:graphicData>
        </a:graphic>
      </p:graphicFrame>
      <p:graphicFrame>
        <p:nvGraphicFramePr>
          <p:cNvPr id="37" name="Object 13">
            <a:extLst>
              <a:ext uri="{FF2B5EF4-FFF2-40B4-BE49-F238E27FC236}">
                <a16:creationId xmlns:a16="http://schemas.microsoft.com/office/drawing/2014/main" id="{B0F06A73-8A87-4922-A95E-8D981E279C48}"/>
              </a:ext>
            </a:extLst>
          </p:cNvPr>
          <p:cNvGraphicFramePr>
            <a:graphicFrameLocks noChangeAspect="1"/>
          </p:cNvGraphicFramePr>
          <p:nvPr>
            <p:extLst>
              <p:ext uri="{D42A27DB-BD31-4B8C-83A1-F6EECF244321}">
                <p14:modId xmlns:p14="http://schemas.microsoft.com/office/powerpoint/2010/main" val="307929625"/>
              </p:ext>
            </p:extLst>
          </p:nvPr>
        </p:nvGraphicFramePr>
        <p:xfrm>
          <a:off x="616994" y="5261731"/>
          <a:ext cx="1782763" cy="433387"/>
        </p:xfrm>
        <a:graphic>
          <a:graphicData uri="http://schemas.openxmlformats.org/presentationml/2006/ole">
            <mc:AlternateContent xmlns:mc="http://schemas.openxmlformats.org/markup-compatibility/2006">
              <mc:Choice xmlns:v="urn:schemas-microsoft-com:vml" Requires="v">
                <p:oleObj spid="_x0000_s1114381" name="方程式" r:id="rId22" imgW="939600" imgH="228600" progId="Equation.3">
                  <p:embed/>
                </p:oleObj>
              </mc:Choice>
              <mc:Fallback>
                <p:oleObj name="方程式" r:id="rId22" imgW="939600" imgH="228600" progId="Equation.3">
                  <p:embed/>
                  <p:pic>
                    <p:nvPicPr>
                      <p:cNvPr id="49" name="Object 13"/>
                      <p:cNvPicPr>
                        <a:picLocks noChangeAspect="1" noChangeArrowheads="1"/>
                      </p:cNvPicPr>
                      <p:nvPr/>
                    </p:nvPicPr>
                    <p:blipFill>
                      <a:blip r:embed="rId23"/>
                      <a:srcRect/>
                      <a:stretch>
                        <a:fillRect/>
                      </a:stretch>
                    </p:blipFill>
                    <p:spPr bwMode="auto">
                      <a:xfrm>
                        <a:off x="616994" y="5261731"/>
                        <a:ext cx="1782763" cy="433387"/>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pSp>
        <p:nvGrpSpPr>
          <p:cNvPr id="4" name="群組 3">
            <a:extLst>
              <a:ext uri="{FF2B5EF4-FFF2-40B4-BE49-F238E27FC236}">
                <a16:creationId xmlns:a16="http://schemas.microsoft.com/office/drawing/2014/main" id="{FD19CB57-EF9D-46C0-BBAC-806AE8631DB5}"/>
              </a:ext>
            </a:extLst>
          </p:cNvPr>
          <p:cNvGrpSpPr/>
          <p:nvPr/>
        </p:nvGrpSpPr>
        <p:grpSpPr>
          <a:xfrm>
            <a:off x="5375920" y="697325"/>
            <a:ext cx="722743" cy="5911872"/>
            <a:chOff x="5375920" y="697325"/>
            <a:chExt cx="722743" cy="5911872"/>
          </a:xfrm>
        </p:grpSpPr>
        <p:cxnSp>
          <p:nvCxnSpPr>
            <p:cNvPr id="34" name="直線接點 33">
              <a:extLst>
                <a:ext uri="{FF2B5EF4-FFF2-40B4-BE49-F238E27FC236}">
                  <a16:creationId xmlns:a16="http://schemas.microsoft.com/office/drawing/2014/main" id="{1D2DCD59-9DCF-4243-9B78-FCB896D6C285}"/>
                </a:ext>
              </a:extLst>
            </p:cNvPr>
            <p:cNvCxnSpPr/>
            <p:nvPr/>
          </p:nvCxnSpPr>
          <p:spPr bwMode="auto">
            <a:xfrm>
              <a:off x="6098663" y="2001197"/>
              <a:ext cx="0" cy="4608000"/>
            </a:xfrm>
            <a:prstGeom prst="line">
              <a:avLst/>
            </a:prstGeom>
            <a:ln w="12700">
              <a:solidFill>
                <a:srgbClr val="0000CC"/>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8" name="直線接點 37">
              <a:extLst>
                <a:ext uri="{FF2B5EF4-FFF2-40B4-BE49-F238E27FC236}">
                  <a16:creationId xmlns:a16="http://schemas.microsoft.com/office/drawing/2014/main" id="{F57A5AF8-F2F4-47DC-ACC2-99253E88535E}"/>
                </a:ext>
              </a:extLst>
            </p:cNvPr>
            <p:cNvCxnSpPr/>
            <p:nvPr/>
          </p:nvCxnSpPr>
          <p:spPr bwMode="auto">
            <a:xfrm>
              <a:off x="6082187" y="697325"/>
              <a:ext cx="0" cy="612000"/>
            </a:xfrm>
            <a:prstGeom prst="line">
              <a:avLst/>
            </a:prstGeom>
            <a:ln w="12700">
              <a:solidFill>
                <a:srgbClr val="0000CC"/>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9" name="直線接點 38">
              <a:extLst>
                <a:ext uri="{FF2B5EF4-FFF2-40B4-BE49-F238E27FC236}">
                  <a16:creationId xmlns:a16="http://schemas.microsoft.com/office/drawing/2014/main" id="{868A620A-8652-4A48-8DE7-C51DD20FFA6B}"/>
                </a:ext>
              </a:extLst>
            </p:cNvPr>
            <p:cNvCxnSpPr/>
            <p:nvPr/>
          </p:nvCxnSpPr>
          <p:spPr bwMode="auto">
            <a:xfrm>
              <a:off x="5375920" y="1313662"/>
              <a:ext cx="0" cy="648000"/>
            </a:xfrm>
            <a:prstGeom prst="line">
              <a:avLst/>
            </a:prstGeom>
            <a:ln w="12700">
              <a:solidFill>
                <a:srgbClr val="0000CC"/>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6" name="直線接點 5">
              <a:extLst>
                <a:ext uri="{FF2B5EF4-FFF2-40B4-BE49-F238E27FC236}">
                  <a16:creationId xmlns:a16="http://schemas.microsoft.com/office/drawing/2014/main" id="{BAD92546-FE14-4354-B4E8-33D3BE18CBD7}"/>
                </a:ext>
              </a:extLst>
            </p:cNvPr>
            <p:cNvCxnSpPr/>
            <p:nvPr/>
          </p:nvCxnSpPr>
          <p:spPr bwMode="auto">
            <a:xfrm>
              <a:off x="5375920" y="1301305"/>
              <a:ext cx="72008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cxnSp>
          <p:nvCxnSpPr>
            <p:cNvPr id="40" name="直線接點 39">
              <a:extLst>
                <a:ext uri="{FF2B5EF4-FFF2-40B4-BE49-F238E27FC236}">
                  <a16:creationId xmlns:a16="http://schemas.microsoft.com/office/drawing/2014/main" id="{DABC529E-1374-44E6-91B2-A46DD3C4C51F}"/>
                </a:ext>
              </a:extLst>
            </p:cNvPr>
            <p:cNvCxnSpPr/>
            <p:nvPr/>
          </p:nvCxnSpPr>
          <p:spPr bwMode="auto">
            <a:xfrm>
              <a:off x="5375920" y="1988840"/>
              <a:ext cx="72008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pSp>
      <p:sp>
        <p:nvSpPr>
          <p:cNvPr id="41" name="Text Box 5">
            <a:extLst>
              <a:ext uri="{FF2B5EF4-FFF2-40B4-BE49-F238E27FC236}">
                <a16:creationId xmlns:a16="http://schemas.microsoft.com/office/drawing/2014/main" id="{3E753F03-57C8-4449-9347-3EF9B0805EAF}"/>
              </a:ext>
            </a:extLst>
          </p:cNvPr>
          <p:cNvSpPr txBox="1">
            <a:spLocks noChangeArrowheads="1"/>
          </p:cNvSpPr>
          <p:nvPr/>
        </p:nvSpPr>
        <p:spPr bwMode="auto">
          <a:xfrm>
            <a:off x="83555" y="4437112"/>
            <a:ext cx="10727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0000CC"/>
                </a:solidFill>
              </a:rPr>
              <a:t>note that</a:t>
            </a:r>
          </a:p>
        </p:txBody>
      </p:sp>
    </p:spTree>
    <p:extLst>
      <p:ext uri="{BB962C8B-B14F-4D97-AF65-F5344CB8AC3E}">
        <p14:creationId xmlns:p14="http://schemas.microsoft.com/office/powerpoint/2010/main" val="332521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1271"/>
                                        </p:tgtEl>
                                        <p:attrNameLst>
                                          <p:attrName>style.visibility</p:attrName>
                                        </p:attrNameLst>
                                      </p:cBhvr>
                                      <p:to>
                                        <p:strVal val="visible"/>
                                      </p:to>
                                    </p:set>
                                    <p:animEffect transition="in" filter="wipe(left)">
                                      <p:cBhvr>
                                        <p:cTn id="7" dur="500"/>
                                        <p:tgtEl>
                                          <p:spTgt spid="11271"/>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543747"/>
                                        </p:tgtEl>
                                        <p:attrNameLst>
                                          <p:attrName>style.visibility</p:attrName>
                                        </p:attrNameLst>
                                      </p:cBhvr>
                                      <p:to>
                                        <p:strVal val="visible"/>
                                      </p:to>
                                    </p:set>
                                    <p:animEffect transition="in" filter="wipe(left)">
                                      <p:cBhvr>
                                        <p:cTn id="11" dur="500"/>
                                        <p:tgtEl>
                                          <p:spTgt spid="54374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500"/>
                            </p:stCondLst>
                            <p:childTnLst>
                              <p:par>
                                <p:cTn id="32" presetID="22" presetClass="entr" presetSubtype="8" fill="hold" nodeType="afterEffect">
                                  <p:stCondLst>
                                    <p:cond delay="25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left)">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left)">
                                      <p:cBhvr>
                                        <p:cTn id="53" dur="500"/>
                                        <p:tgtEl>
                                          <p:spTgt spid="26"/>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543755"/>
                                        </p:tgtEl>
                                        <p:attrNameLst>
                                          <p:attrName>style.visibility</p:attrName>
                                        </p:attrNameLst>
                                      </p:cBhvr>
                                      <p:to>
                                        <p:strVal val="visible"/>
                                      </p:to>
                                    </p:set>
                                    <p:animEffect transition="in" filter="wipe(left)">
                                      <p:cBhvr>
                                        <p:cTn id="57" dur="500"/>
                                        <p:tgtEl>
                                          <p:spTgt spid="543755"/>
                                        </p:tgtEl>
                                      </p:cBhvr>
                                    </p:animEffect>
                                  </p:childTnLst>
                                </p:cTn>
                              </p:par>
                            </p:childTnLst>
                          </p:cTn>
                        </p:par>
                        <p:par>
                          <p:cTn id="58" fill="hold">
                            <p:stCondLst>
                              <p:cond delay="1000"/>
                            </p:stCondLst>
                            <p:childTnLst>
                              <p:par>
                                <p:cTn id="59" presetID="22" presetClass="entr" presetSubtype="8"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left)">
                                      <p:cBhvr>
                                        <p:cTn id="61" dur="500"/>
                                        <p:tgtEl>
                                          <p:spTgt spid="13"/>
                                        </p:tgtEl>
                                      </p:cBhvr>
                                    </p:animEffect>
                                  </p:childTnLst>
                                </p:cTn>
                              </p:par>
                            </p:childTnLst>
                          </p:cTn>
                        </p:par>
                        <p:par>
                          <p:cTn id="62" fill="hold">
                            <p:stCondLst>
                              <p:cond delay="1500"/>
                            </p:stCondLst>
                            <p:childTnLst>
                              <p:par>
                                <p:cTn id="63" presetID="22" presetClass="entr" presetSubtype="1"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up)">
                                      <p:cBhvr>
                                        <p:cTn id="65" dur="500"/>
                                        <p:tgtEl>
                                          <p:spTgt spid="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left)">
                                      <p:cBhvr>
                                        <p:cTn id="70" dur="500"/>
                                        <p:tgtEl>
                                          <p:spTgt spid="2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left)">
                                      <p:cBhvr>
                                        <p:cTn id="74" dur="500"/>
                                        <p:tgtEl>
                                          <p:spTgt spid="28"/>
                                        </p:tgtEl>
                                      </p:cBhvr>
                                    </p:animEffect>
                                  </p:childTnLst>
                                </p:cTn>
                              </p:par>
                            </p:childTnLst>
                          </p:cTn>
                        </p:par>
                        <p:par>
                          <p:cTn id="75" fill="hold">
                            <p:stCondLst>
                              <p:cond delay="1000"/>
                            </p:stCondLst>
                            <p:childTnLst>
                              <p:par>
                                <p:cTn id="76" presetID="22" presetClass="entr" presetSubtype="2" fill="hold" grpId="0"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wipe(right)">
                                      <p:cBhvr>
                                        <p:cTn id="78" dur="500"/>
                                        <p:tgtEl>
                                          <p:spTgt spid="7"/>
                                        </p:tgtEl>
                                      </p:cBhvr>
                                    </p:animEffect>
                                  </p:childTnLst>
                                </p:cTn>
                              </p:par>
                            </p:childTnLst>
                          </p:cTn>
                        </p:par>
                        <p:par>
                          <p:cTn id="79" fill="hold">
                            <p:stCondLst>
                              <p:cond delay="1500"/>
                            </p:stCondLst>
                            <p:childTnLst>
                              <p:par>
                                <p:cTn id="80" presetID="22" presetClass="entr" presetSubtype="8" fill="hold" nodeType="afterEffect">
                                  <p:stCondLst>
                                    <p:cond delay="0"/>
                                  </p:stCondLst>
                                  <p:childTnLst>
                                    <p:set>
                                      <p:cBhvr>
                                        <p:cTn id="81" dur="1" fill="hold">
                                          <p:stCondLst>
                                            <p:cond delay="0"/>
                                          </p:stCondLst>
                                        </p:cTn>
                                        <p:tgtEl>
                                          <p:spTgt spid="543761"/>
                                        </p:tgtEl>
                                        <p:attrNameLst>
                                          <p:attrName>style.visibility</p:attrName>
                                        </p:attrNameLst>
                                      </p:cBhvr>
                                      <p:to>
                                        <p:strVal val="visible"/>
                                      </p:to>
                                    </p:set>
                                    <p:animEffect transition="in" filter="wipe(left)">
                                      <p:cBhvr>
                                        <p:cTn id="82" dur="500"/>
                                        <p:tgtEl>
                                          <p:spTgt spid="54376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wipe(left)">
                                      <p:cBhvr>
                                        <p:cTn id="87" dur="500"/>
                                        <p:tgtEl>
                                          <p:spTgt spid="5"/>
                                        </p:tgtEl>
                                      </p:cBhvr>
                                    </p:animEffect>
                                  </p:childTnLst>
                                </p:cTn>
                              </p:par>
                              <p:par>
                                <p:cTn id="88" presetID="22" presetClass="entr" presetSubtype="8"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left)">
                                      <p:cBhvr>
                                        <p:cTn id="90" dur="500"/>
                                        <p:tgtEl>
                                          <p:spTgt spid="24"/>
                                        </p:tgtEl>
                                      </p:cBhvr>
                                    </p:animEffect>
                                  </p:childTnLst>
                                </p:cTn>
                              </p:par>
                              <p:par>
                                <p:cTn id="91" presetID="22" presetClass="entr" presetSubtype="8" fill="hold" nodeType="with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wipe(left)">
                                      <p:cBhvr>
                                        <p:cTn id="93" dur="500"/>
                                        <p:tgtEl>
                                          <p:spTgt spid="3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543757"/>
                                        </p:tgtEl>
                                        <p:attrNameLst>
                                          <p:attrName>style.visibility</p:attrName>
                                        </p:attrNameLst>
                                      </p:cBhvr>
                                      <p:to>
                                        <p:strVal val="visible"/>
                                      </p:to>
                                    </p:set>
                                    <p:animEffect transition="in" filter="wipe(left)">
                                      <p:cBhvr>
                                        <p:cTn id="98" dur="500"/>
                                        <p:tgtEl>
                                          <p:spTgt spid="543757"/>
                                        </p:tgtEl>
                                      </p:cBhvr>
                                    </p:animEffect>
                                  </p:childTnLst>
                                </p:cTn>
                              </p:par>
                            </p:childTnLst>
                          </p:cTn>
                        </p:par>
                        <p:par>
                          <p:cTn id="99" fill="hold">
                            <p:stCondLst>
                              <p:cond delay="500"/>
                            </p:stCondLst>
                            <p:childTnLst>
                              <p:par>
                                <p:cTn id="100" presetID="22" presetClass="entr" presetSubtype="8" fill="hold" nodeType="afterEffect">
                                  <p:stCondLst>
                                    <p:cond delay="0"/>
                                  </p:stCondLst>
                                  <p:childTnLst>
                                    <p:set>
                                      <p:cBhvr>
                                        <p:cTn id="101" dur="1" fill="hold">
                                          <p:stCondLst>
                                            <p:cond delay="0"/>
                                          </p:stCondLst>
                                        </p:cTn>
                                        <p:tgtEl>
                                          <p:spTgt spid="543754"/>
                                        </p:tgtEl>
                                        <p:attrNameLst>
                                          <p:attrName>style.visibility</p:attrName>
                                        </p:attrNameLst>
                                      </p:cBhvr>
                                      <p:to>
                                        <p:strVal val="visible"/>
                                      </p:to>
                                    </p:set>
                                    <p:animEffect transition="in" filter="wipe(left)">
                                      <p:cBhvr>
                                        <p:cTn id="102" dur="500"/>
                                        <p:tgtEl>
                                          <p:spTgt spid="54375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1283"/>
                                        </p:tgtEl>
                                        <p:attrNameLst>
                                          <p:attrName>style.visibility</p:attrName>
                                        </p:attrNameLst>
                                      </p:cBhvr>
                                      <p:to>
                                        <p:strVal val="visible"/>
                                      </p:to>
                                    </p:set>
                                    <p:animEffect transition="in" filter="wipe(left)">
                                      <p:cBhvr>
                                        <p:cTn id="107" dur="500"/>
                                        <p:tgtEl>
                                          <p:spTgt spid="1128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543753"/>
                                        </p:tgtEl>
                                        <p:attrNameLst>
                                          <p:attrName>style.visibility</p:attrName>
                                        </p:attrNameLst>
                                      </p:cBhvr>
                                      <p:to>
                                        <p:strVal val="visible"/>
                                      </p:to>
                                    </p:set>
                                    <p:animEffect transition="in" filter="wipe(left)">
                                      <p:cBhvr>
                                        <p:cTn id="112" dur="500"/>
                                        <p:tgtEl>
                                          <p:spTgt spid="543753"/>
                                        </p:tgtEl>
                                      </p:cBhvr>
                                    </p:animEffect>
                                  </p:childTnLst>
                                </p:cTn>
                              </p:par>
                            </p:childTnLst>
                          </p:cTn>
                        </p:par>
                        <p:par>
                          <p:cTn id="113" fill="hold">
                            <p:stCondLst>
                              <p:cond delay="500"/>
                            </p:stCondLst>
                            <p:childTnLst>
                              <p:par>
                                <p:cTn id="114" presetID="22" presetClass="entr" presetSubtype="8" fill="hold" nodeType="afterEffect">
                                  <p:stCondLst>
                                    <p:cond delay="0"/>
                                  </p:stCondLst>
                                  <p:childTnLst>
                                    <p:set>
                                      <p:cBhvr>
                                        <p:cTn id="115" dur="1" fill="hold">
                                          <p:stCondLst>
                                            <p:cond delay="0"/>
                                          </p:stCondLst>
                                        </p:cTn>
                                        <p:tgtEl>
                                          <p:spTgt spid="543763"/>
                                        </p:tgtEl>
                                        <p:attrNameLst>
                                          <p:attrName>style.visibility</p:attrName>
                                        </p:attrNameLst>
                                      </p:cBhvr>
                                      <p:to>
                                        <p:strVal val="visible"/>
                                      </p:to>
                                    </p:set>
                                    <p:animEffect transition="in" filter="wipe(left)">
                                      <p:cBhvr>
                                        <p:cTn id="116" dur="500"/>
                                        <p:tgtEl>
                                          <p:spTgt spid="543763"/>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543764"/>
                                        </p:tgtEl>
                                        <p:attrNameLst>
                                          <p:attrName>style.visibility</p:attrName>
                                        </p:attrNameLst>
                                      </p:cBhvr>
                                      <p:to>
                                        <p:strVal val="visible"/>
                                      </p:to>
                                    </p:set>
                                    <p:animEffect transition="in" filter="wipe(left)">
                                      <p:cBhvr>
                                        <p:cTn id="121" dur="500"/>
                                        <p:tgtEl>
                                          <p:spTgt spid="543764"/>
                                        </p:tgtEl>
                                      </p:cBhvr>
                                    </p:animEffect>
                                  </p:childTnLst>
                                </p:cTn>
                              </p:par>
                            </p:childTnLst>
                          </p:cTn>
                        </p:par>
                        <p:par>
                          <p:cTn id="122" fill="hold">
                            <p:stCondLst>
                              <p:cond delay="500"/>
                            </p:stCondLst>
                            <p:childTnLst>
                              <p:par>
                                <p:cTn id="123" presetID="22" presetClass="entr" presetSubtype="8" fill="hold" grpId="0" nodeType="after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wipe(left)">
                                      <p:cBhvr>
                                        <p:cTn id="125" dur="500"/>
                                        <p:tgtEl>
                                          <p:spTgt spid="29"/>
                                        </p:tgtEl>
                                      </p:cBhvr>
                                    </p:animEffect>
                                  </p:childTnLst>
                                </p:cTn>
                              </p:par>
                            </p:childTnLst>
                          </p:cTn>
                        </p:par>
                        <p:par>
                          <p:cTn id="126" fill="hold">
                            <p:stCondLst>
                              <p:cond delay="1000"/>
                            </p:stCondLst>
                            <p:childTnLst>
                              <p:par>
                                <p:cTn id="127" presetID="22" presetClass="entr" presetSubtype="2" fill="hold" grpId="0" nodeType="afterEffect">
                                  <p:stCondLst>
                                    <p:cond delay="0"/>
                                  </p:stCondLst>
                                  <p:childTnLst>
                                    <p:set>
                                      <p:cBhvr>
                                        <p:cTn id="128" dur="1" fill="hold">
                                          <p:stCondLst>
                                            <p:cond delay="0"/>
                                          </p:stCondLst>
                                        </p:cTn>
                                        <p:tgtEl>
                                          <p:spTgt spid="2"/>
                                        </p:tgtEl>
                                        <p:attrNameLst>
                                          <p:attrName>style.visibility</p:attrName>
                                        </p:attrNameLst>
                                      </p:cBhvr>
                                      <p:to>
                                        <p:strVal val="visible"/>
                                      </p:to>
                                    </p:set>
                                    <p:animEffect transition="in" filter="wipe(right)">
                                      <p:cBhvr>
                                        <p:cTn id="1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83" grpId="0"/>
      <p:bldP spid="543757" grpId="0" animBg="1"/>
      <p:bldP spid="543764" grpId="0"/>
      <p:bldP spid="543753" grpId="0"/>
      <p:bldP spid="7" grpId="0" animBg="1"/>
      <p:bldP spid="25" grpId="0"/>
      <p:bldP spid="26" grpId="0" animBg="1"/>
      <p:bldP spid="27" grpId="0"/>
      <p:bldP spid="28" grpId="0"/>
      <p:bldP spid="29" grpId="0"/>
      <p:bldP spid="2" grpId="0" animBg="1"/>
      <p:bldP spid="4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altLang="zh-TW" dirty="0"/>
              <a:t>4. Other methods of solution</a:t>
            </a:r>
          </a:p>
        </p:txBody>
      </p:sp>
      <p:sp>
        <p:nvSpPr>
          <p:cNvPr id="556035" name="Text Box 3"/>
          <p:cNvSpPr txBox="1">
            <a:spLocks noChangeArrowheads="1"/>
          </p:cNvSpPr>
          <p:nvPr/>
        </p:nvSpPr>
        <p:spPr bwMode="auto">
          <a:xfrm>
            <a:off x="887292" y="849311"/>
            <a:ext cx="4538422"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457200" indent="-457200"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lnSpc>
                <a:spcPct val="150000"/>
              </a:lnSpc>
              <a:spcBef>
                <a:spcPct val="15000"/>
              </a:spcBef>
            </a:pPr>
            <a:r>
              <a:rPr lang="en-US" altLang="zh-TW" dirty="0"/>
              <a:t>Other methods of solution:</a:t>
            </a:r>
          </a:p>
          <a:p>
            <a:pPr eaLnBrk="1" hangingPunct="1">
              <a:lnSpc>
                <a:spcPct val="150000"/>
              </a:lnSpc>
              <a:spcBef>
                <a:spcPct val="15000"/>
              </a:spcBef>
              <a:buFontTx/>
              <a:buAutoNum type="arabicPeriod"/>
            </a:pPr>
            <a:r>
              <a:rPr lang="en-US" altLang="zh-TW" dirty="0"/>
              <a:t>separation of variables</a:t>
            </a:r>
            <a:endParaRPr lang="en-US" altLang="zh-TW" dirty="0">
              <a:solidFill>
                <a:srgbClr val="C00000"/>
              </a:solidFill>
            </a:endParaRPr>
          </a:p>
          <a:p>
            <a:pPr eaLnBrk="1" hangingPunct="1">
              <a:lnSpc>
                <a:spcPct val="150000"/>
              </a:lnSpc>
              <a:spcBef>
                <a:spcPct val="15000"/>
              </a:spcBef>
              <a:buFontTx/>
              <a:buAutoNum type="arabicPeriod"/>
            </a:pPr>
            <a:r>
              <a:rPr lang="en-US" altLang="zh-TW" dirty="0">
                <a:solidFill>
                  <a:srgbClr val="C00000"/>
                </a:solidFill>
              </a:rPr>
              <a:t> </a:t>
            </a:r>
            <a:r>
              <a:rPr lang="en-US" altLang="zh-TW" dirty="0">
                <a:solidFill>
                  <a:srgbClr val="C00000"/>
                </a:solidFill>
                <a:hlinkClick r:id="rId3" action="ppaction://hlinksldjump"/>
              </a:rPr>
              <a:t>(full) eigenfunction expansion</a:t>
            </a:r>
            <a:endParaRPr lang="en-US" altLang="zh-TW" dirty="0">
              <a:solidFill>
                <a:srgbClr val="C00000"/>
              </a:solidFill>
            </a:endParaRPr>
          </a:p>
          <a:p>
            <a:pPr eaLnBrk="1" hangingPunct="1">
              <a:lnSpc>
                <a:spcPct val="150000"/>
              </a:lnSpc>
              <a:spcBef>
                <a:spcPct val="15000"/>
              </a:spcBef>
              <a:buFontTx/>
              <a:buAutoNum type="arabicPeriod"/>
            </a:pPr>
            <a:r>
              <a:rPr lang="en-US" altLang="zh-TW" dirty="0">
                <a:solidFill>
                  <a:srgbClr val="C00000"/>
                </a:solidFill>
                <a:hlinkClick r:id="rId4" action="ppaction://hlinksldjump"/>
              </a:rPr>
              <a:t>partial eigenfunction expansion</a:t>
            </a:r>
            <a:endParaRPr lang="en-US" altLang="zh-TW" dirty="0">
              <a:solidFill>
                <a:srgbClr val="C00000"/>
              </a:solidFill>
            </a:endParaRPr>
          </a:p>
          <a:p>
            <a:pPr eaLnBrk="1" hangingPunct="1">
              <a:lnSpc>
                <a:spcPct val="150000"/>
              </a:lnSpc>
              <a:spcBef>
                <a:spcPct val="15000"/>
              </a:spcBef>
              <a:buFontTx/>
              <a:buAutoNum type="arabicPeriod"/>
            </a:pPr>
            <a:r>
              <a:rPr lang="en-US" altLang="zh-TW" dirty="0">
                <a:solidFill>
                  <a:srgbClr val="C00000"/>
                </a:solidFill>
                <a:hlinkClick r:id="rId5" action="ppaction://hlinksldjump"/>
              </a:rPr>
              <a:t>Fourier (or Laplace) transforms</a:t>
            </a:r>
            <a:endParaRPr lang="en-US" altLang="zh-TW" dirty="0">
              <a:solidFill>
                <a:srgbClr val="C00000"/>
              </a:solidFill>
            </a:endParaRPr>
          </a:p>
        </p:txBody>
      </p:sp>
      <p:sp>
        <p:nvSpPr>
          <p:cNvPr id="2" name="投影片編號版面配置區 1"/>
          <p:cNvSpPr>
            <a:spLocks noGrp="1"/>
          </p:cNvSpPr>
          <p:nvPr>
            <p:ph type="sldNum" sz="quarter" idx="10"/>
          </p:nvPr>
        </p:nvSpPr>
        <p:spPr/>
        <p:txBody>
          <a:bodyPr/>
          <a:lstStyle/>
          <a:p>
            <a:pPr>
              <a:defRPr/>
            </a:pPr>
            <a:fld id="{F4C3976D-8D47-445A-BD61-2F2C1E2596C6}" type="slidenum">
              <a:rPr lang="en-US" altLang="zh-TW" smtClean="0"/>
              <a:pPr>
                <a:defRPr/>
              </a:pPr>
              <a:t>45</a:t>
            </a:fld>
            <a:endParaRPr lang="en-US" altLang="zh-TW" dirty="0"/>
          </a:p>
        </p:txBody>
      </p:sp>
      <p:sp>
        <p:nvSpPr>
          <p:cNvPr id="3" name="文字方塊 2"/>
          <p:cNvSpPr txBox="1"/>
          <p:nvPr/>
        </p:nvSpPr>
        <p:spPr>
          <a:xfrm>
            <a:off x="5661524" y="1497383"/>
            <a:ext cx="407484" cy="461665"/>
          </a:xfrm>
          <a:prstGeom prst="rect">
            <a:avLst/>
          </a:prstGeom>
          <a:noFill/>
        </p:spPr>
        <p:txBody>
          <a:bodyPr wrap="none" rtlCol="0">
            <a:spAutoFit/>
          </a:bodyPr>
          <a:lstStyle/>
          <a:p>
            <a:r>
              <a:rPr lang="en-US" altLang="zh-TW" dirty="0">
                <a:solidFill>
                  <a:srgbClr val="0000CC"/>
                </a:solidFill>
              </a:rPr>
              <a:t>X</a:t>
            </a:r>
            <a:endParaRPr lang="zh-TW" altLang="en-US" dirty="0">
              <a:solidFill>
                <a:srgbClr val="0000CC"/>
              </a:solidFill>
            </a:endParaRPr>
          </a:p>
        </p:txBody>
      </p:sp>
      <p:sp>
        <p:nvSpPr>
          <p:cNvPr id="6" name="文字方塊 5"/>
          <p:cNvSpPr txBox="1"/>
          <p:nvPr/>
        </p:nvSpPr>
        <p:spPr>
          <a:xfrm>
            <a:off x="5661524" y="2187846"/>
            <a:ext cx="407484" cy="461665"/>
          </a:xfrm>
          <a:prstGeom prst="rect">
            <a:avLst/>
          </a:prstGeom>
          <a:noFill/>
        </p:spPr>
        <p:txBody>
          <a:bodyPr wrap="none" rtlCol="0">
            <a:spAutoFit/>
          </a:bodyPr>
          <a:lstStyle/>
          <a:p>
            <a:r>
              <a:rPr lang="en-US" altLang="zh-TW" dirty="0">
                <a:solidFill>
                  <a:srgbClr val="0000CC"/>
                </a:solidFill>
              </a:rPr>
              <a:t>O</a:t>
            </a:r>
            <a:endParaRPr lang="zh-TW" altLang="en-US" dirty="0">
              <a:solidFill>
                <a:srgbClr val="0000CC"/>
              </a:solidFill>
            </a:endParaRPr>
          </a:p>
        </p:txBody>
      </p:sp>
      <p:sp>
        <p:nvSpPr>
          <p:cNvPr id="7" name="文字方塊 6"/>
          <p:cNvSpPr txBox="1"/>
          <p:nvPr/>
        </p:nvSpPr>
        <p:spPr>
          <a:xfrm>
            <a:off x="5661524" y="2907926"/>
            <a:ext cx="407484" cy="461665"/>
          </a:xfrm>
          <a:prstGeom prst="rect">
            <a:avLst/>
          </a:prstGeom>
          <a:noFill/>
        </p:spPr>
        <p:txBody>
          <a:bodyPr wrap="none" rtlCol="0">
            <a:spAutoFit/>
          </a:bodyPr>
          <a:lstStyle/>
          <a:p>
            <a:r>
              <a:rPr lang="en-US" altLang="zh-TW" dirty="0">
                <a:solidFill>
                  <a:srgbClr val="0000CC"/>
                </a:solidFill>
              </a:rPr>
              <a:t>O</a:t>
            </a:r>
            <a:endParaRPr lang="zh-TW" altLang="en-US" dirty="0">
              <a:solidFill>
                <a:srgbClr val="0000CC"/>
              </a:solidFill>
            </a:endParaRPr>
          </a:p>
        </p:txBody>
      </p:sp>
      <p:sp>
        <p:nvSpPr>
          <p:cNvPr id="8" name="文字方塊 7"/>
          <p:cNvSpPr txBox="1"/>
          <p:nvPr/>
        </p:nvSpPr>
        <p:spPr>
          <a:xfrm>
            <a:off x="5661524" y="3483990"/>
            <a:ext cx="407484" cy="461665"/>
          </a:xfrm>
          <a:prstGeom prst="rect">
            <a:avLst/>
          </a:prstGeom>
          <a:noFill/>
        </p:spPr>
        <p:txBody>
          <a:bodyPr wrap="none" rtlCol="0">
            <a:spAutoFit/>
          </a:bodyPr>
          <a:lstStyle/>
          <a:p>
            <a:r>
              <a:rPr lang="en-US" altLang="zh-TW" dirty="0">
                <a:solidFill>
                  <a:srgbClr val="0000CC"/>
                </a:solidFill>
              </a:rPr>
              <a:t>O</a:t>
            </a:r>
            <a:endParaRPr lang="zh-TW" altLang="en-US" dirty="0">
              <a:solidFill>
                <a:srgbClr val="0000CC"/>
              </a:solidFill>
            </a:endParaRPr>
          </a:p>
        </p:txBody>
      </p:sp>
    </p:spTree>
    <p:extLst>
      <p:ext uri="{BB962C8B-B14F-4D97-AF65-F5344CB8AC3E}">
        <p14:creationId xmlns:p14="http://schemas.microsoft.com/office/powerpoint/2010/main" val="2939044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556035">
                                            <p:txEl>
                                              <p:pRg st="0" end="0"/>
                                            </p:txEl>
                                          </p:spTgt>
                                        </p:tgtEl>
                                        <p:attrNameLst>
                                          <p:attrName>style.visibility</p:attrName>
                                        </p:attrNameLst>
                                      </p:cBhvr>
                                      <p:to>
                                        <p:strVal val="visible"/>
                                      </p:to>
                                    </p:set>
                                    <p:animEffect transition="in" filter="wipe(left)">
                                      <p:cBhvr>
                                        <p:cTn id="7" dur="750"/>
                                        <p:tgtEl>
                                          <p:spTgt spid="556035">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250"/>
                                  </p:stCondLst>
                                  <p:childTnLst>
                                    <p:set>
                                      <p:cBhvr>
                                        <p:cTn id="10" dur="1" fill="hold">
                                          <p:stCondLst>
                                            <p:cond delay="0"/>
                                          </p:stCondLst>
                                        </p:cTn>
                                        <p:tgtEl>
                                          <p:spTgt spid="556035">
                                            <p:txEl>
                                              <p:pRg st="1" end="1"/>
                                            </p:txEl>
                                          </p:spTgt>
                                        </p:tgtEl>
                                        <p:attrNameLst>
                                          <p:attrName>style.visibility</p:attrName>
                                        </p:attrNameLst>
                                      </p:cBhvr>
                                      <p:to>
                                        <p:strVal val="visible"/>
                                      </p:to>
                                    </p:set>
                                    <p:animEffect transition="in" filter="wipe(left)">
                                      <p:cBhvr>
                                        <p:cTn id="11" dur="750"/>
                                        <p:tgtEl>
                                          <p:spTgt spid="55603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56035">
                                            <p:txEl>
                                              <p:pRg st="2" end="2"/>
                                            </p:txEl>
                                          </p:spTgt>
                                        </p:tgtEl>
                                        <p:attrNameLst>
                                          <p:attrName>style.visibility</p:attrName>
                                        </p:attrNameLst>
                                      </p:cBhvr>
                                      <p:to>
                                        <p:strVal val="visible"/>
                                      </p:to>
                                    </p:set>
                                    <p:animEffect transition="in" filter="wipe(left)">
                                      <p:cBhvr>
                                        <p:cTn id="16" dur="750"/>
                                        <p:tgtEl>
                                          <p:spTgt spid="556035">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56035">
                                            <p:txEl>
                                              <p:pRg st="3" end="3"/>
                                            </p:txEl>
                                          </p:spTgt>
                                        </p:tgtEl>
                                        <p:attrNameLst>
                                          <p:attrName>style.visibility</p:attrName>
                                        </p:attrNameLst>
                                      </p:cBhvr>
                                      <p:to>
                                        <p:strVal val="visible"/>
                                      </p:to>
                                    </p:set>
                                    <p:animEffect transition="in" filter="wipe(left)">
                                      <p:cBhvr>
                                        <p:cTn id="21" dur="750"/>
                                        <p:tgtEl>
                                          <p:spTgt spid="556035">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56035">
                                            <p:txEl>
                                              <p:pRg st="4" end="4"/>
                                            </p:txEl>
                                          </p:spTgt>
                                        </p:tgtEl>
                                        <p:attrNameLst>
                                          <p:attrName>style.visibility</p:attrName>
                                        </p:attrNameLst>
                                      </p:cBhvr>
                                      <p:to>
                                        <p:strVal val="visible"/>
                                      </p:to>
                                    </p:set>
                                    <p:animEffect transition="in" filter="wipe(left)">
                                      <p:cBhvr>
                                        <p:cTn id="26" dur="750"/>
                                        <p:tgtEl>
                                          <p:spTgt spid="55603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5" grpId="0" build="p" autoUpdateAnimBg="0"/>
      <p:bldP spid="3" grpId="0"/>
      <p:bldP spid="6" grpId="0"/>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5" name="Rectangle 3">
            <a:hlinkClick r:id="rId4" action="ppaction://hlinksldjump"/>
          </p:cNvPr>
          <p:cNvSpPr>
            <a:spLocks noChangeArrowheads="1"/>
          </p:cNvSpPr>
          <p:nvPr/>
        </p:nvSpPr>
        <p:spPr bwMode="auto">
          <a:xfrm>
            <a:off x="8306725" y="727353"/>
            <a:ext cx="2592000" cy="828000"/>
          </a:xfrm>
          <a:prstGeom prst="rect">
            <a:avLst/>
          </a:prstGeom>
          <a:noFill/>
          <a:ln w="38100">
            <a:solidFill>
              <a:srgbClr val="0066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8" name="矩形 7"/>
          <p:cNvSpPr/>
          <p:nvPr/>
        </p:nvSpPr>
        <p:spPr bwMode="auto">
          <a:xfrm>
            <a:off x="2262762" y="2684708"/>
            <a:ext cx="209550" cy="294393"/>
          </a:xfrm>
          <a:prstGeom prst="rect">
            <a:avLst/>
          </a:prstGeom>
          <a:solidFill>
            <a:srgbClr val="CC99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73" name="矩形 72"/>
          <p:cNvSpPr/>
          <p:nvPr/>
        </p:nvSpPr>
        <p:spPr bwMode="auto">
          <a:xfrm>
            <a:off x="1737843" y="3127723"/>
            <a:ext cx="209550" cy="294393"/>
          </a:xfrm>
          <a:prstGeom prst="rect">
            <a:avLst/>
          </a:prstGeom>
          <a:solidFill>
            <a:srgbClr val="CC99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76" name="矩形 75"/>
          <p:cNvSpPr/>
          <p:nvPr/>
        </p:nvSpPr>
        <p:spPr bwMode="auto">
          <a:xfrm>
            <a:off x="3072084" y="3100291"/>
            <a:ext cx="209550" cy="294393"/>
          </a:xfrm>
          <a:prstGeom prst="rect">
            <a:avLst/>
          </a:prstGeom>
          <a:solidFill>
            <a:srgbClr val="CC99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545799" name="Object 3"/>
          <p:cNvGraphicFramePr>
            <a:graphicFrameLocks noChangeAspect="1"/>
          </p:cNvGraphicFramePr>
          <p:nvPr>
            <p:extLst>
              <p:ext uri="{D42A27DB-BD31-4B8C-83A1-F6EECF244321}">
                <p14:modId xmlns:p14="http://schemas.microsoft.com/office/powerpoint/2010/main" val="363924641"/>
              </p:ext>
            </p:extLst>
          </p:nvPr>
        </p:nvGraphicFramePr>
        <p:xfrm>
          <a:off x="623392" y="2603739"/>
          <a:ext cx="1920240" cy="960120"/>
        </p:xfrm>
        <a:graphic>
          <a:graphicData uri="http://schemas.openxmlformats.org/presentationml/2006/ole">
            <mc:AlternateContent xmlns:mc="http://schemas.openxmlformats.org/markup-compatibility/2006">
              <mc:Choice xmlns:v="urn:schemas-microsoft-com:vml" Requires="v">
                <p:oleObj spid="_x0000_s1136914" name="方程式" r:id="rId5" imgW="914400" imgH="457200" progId="Equation.3">
                  <p:embed/>
                </p:oleObj>
              </mc:Choice>
              <mc:Fallback>
                <p:oleObj name="方程式" r:id="rId5" imgW="914400" imgH="457200" progId="Equation.3">
                  <p:embed/>
                  <p:pic>
                    <p:nvPicPr>
                      <p:cNvPr id="0" name=""/>
                      <p:cNvPicPr>
                        <a:picLocks noChangeAspect="1" noChangeArrowheads="1"/>
                      </p:cNvPicPr>
                      <p:nvPr/>
                    </p:nvPicPr>
                    <p:blipFill>
                      <a:blip r:embed="rId6"/>
                      <a:srcRect r="-3195"/>
                      <a:stretch>
                        <a:fillRect/>
                      </a:stretch>
                    </p:blipFill>
                    <p:spPr bwMode="auto">
                      <a:xfrm>
                        <a:off x="623392" y="2603739"/>
                        <a:ext cx="1920240" cy="960120"/>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4" name="Rectangle 5"/>
          <p:cNvSpPr>
            <a:spLocks noGrp="1" noChangeArrowheads="1"/>
          </p:cNvSpPr>
          <p:nvPr>
            <p:ph type="title"/>
          </p:nvPr>
        </p:nvSpPr>
        <p:spPr/>
        <p:txBody>
          <a:bodyPr/>
          <a:lstStyle/>
          <a:p>
            <a:r>
              <a:rPr lang="en-US" altLang="zh-TW" dirty="0"/>
              <a:t>Review: Separation of variables</a:t>
            </a:r>
            <a:r>
              <a:rPr lang="en-US" altLang="zh-TW" dirty="0">
                <a:ea typeface="細明體" pitchFamily="49" charset="-120"/>
              </a:rPr>
              <a:t> --1</a:t>
            </a:r>
            <a:endParaRPr lang="en-US" altLang="zh-TW" dirty="0"/>
          </a:p>
        </p:txBody>
      </p:sp>
      <p:graphicFrame>
        <p:nvGraphicFramePr>
          <p:cNvPr id="545798" name="Object 2"/>
          <p:cNvGraphicFramePr>
            <a:graphicFrameLocks noChangeAspect="1"/>
          </p:cNvGraphicFramePr>
          <p:nvPr>
            <p:extLst>
              <p:ext uri="{D42A27DB-BD31-4B8C-83A1-F6EECF244321}">
                <p14:modId xmlns:p14="http://schemas.microsoft.com/office/powerpoint/2010/main" val="1546460192"/>
              </p:ext>
            </p:extLst>
          </p:nvPr>
        </p:nvGraphicFramePr>
        <p:xfrm>
          <a:off x="3117290" y="1625938"/>
          <a:ext cx="1405890" cy="806634"/>
        </p:xfrm>
        <a:graphic>
          <a:graphicData uri="http://schemas.openxmlformats.org/presentationml/2006/ole">
            <mc:AlternateContent xmlns:mc="http://schemas.openxmlformats.org/markup-compatibility/2006">
              <mc:Choice xmlns:v="urn:schemas-microsoft-com:vml" Requires="v">
                <p:oleObj spid="_x0000_s1136915" name="方程式" r:id="rId7" imgW="685800" imgH="393480" progId="Equation.3">
                  <p:embed/>
                </p:oleObj>
              </mc:Choice>
              <mc:Fallback>
                <p:oleObj name="方程式" r:id="rId7" imgW="685800" imgH="393480" progId="Equation.3">
                  <p:embed/>
                  <p:pic>
                    <p:nvPicPr>
                      <p:cNvPr id="0" name=""/>
                      <p:cNvPicPr>
                        <a:picLocks noChangeAspect="1" noChangeArrowheads="1"/>
                      </p:cNvPicPr>
                      <p:nvPr/>
                    </p:nvPicPr>
                    <p:blipFill>
                      <a:blip r:embed="rId8"/>
                      <a:srcRect/>
                      <a:stretch>
                        <a:fillRect/>
                      </a:stretch>
                    </p:blipFill>
                    <p:spPr bwMode="auto">
                      <a:xfrm>
                        <a:off x="3117290" y="1625938"/>
                        <a:ext cx="1405890" cy="806634"/>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5800" name="Object 4"/>
          <p:cNvGraphicFramePr>
            <a:graphicFrameLocks noChangeAspect="1"/>
          </p:cNvGraphicFramePr>
          <p:nvPr>
            <p:extLst>
              <p:ext uri="{D42A27DB-BD31-4B8C-83A1-F6EECF244321}">
                <p14:modId xmlns:p14="http://schemas.microsoft.com/office/powerpoint/2010/main" val="3911611098"/>
              </p:ext>
            </p:extLst>
          </p:nvPr>
        </p:nvGraphicFramePr>
        <p:xfrm>
          <a:off x="6227062" y="2563897"/>
          <a:ext cx="1759968" cy="960120"/>
        </p:xfrm>
        <a:graphic>
          <a:graphicData uri="http://schemas.openxmlformats.org/presentationml/2006/ole">
            <mc:AlternateContent xmlns:mc="http://schemas.openxmlformats.org/markup-compatibility/2006">
              <mc:Choice xmlns:v="urn:schemas-microsoft-com:vml" Requires="v">
                <p:oleObj spid="_x0000_s1136916" name="方程式" r:id="rId9" imgW="838080" imgH="457200" progId="Equation.3">
                  <p:embed/>
                </p:oleObj>
              </mc:Choice>
              <mc:Fallback>
                <p:oleObj name="方程式" r:id="rId9" imgW="838080" imgH="457200" progId="Equation.3">
                  <p:embed/>
                  <p:pic>
                    <p:nvPicPr>
                      <p:cNvPr id="0" name=""/>
                      <p:cNvPicPr>
                        <a:picLocks noChangeAspect="1" noChangeArrowheads="1"/>
                      </p:cNvPicPr>
                      <p:nvPr/>
                    </p:nvPicPr>
                    <p:blipFill>
                      <a:blip r:embed="rId10"/>
                      <a:srcRect r="-3102"/>
                      <a:stretch>
                        <a:fillRect/>
                      </a:stretch>
                    </p:blipFill>
                    <p:spPr bwMode="auto">
                      <a:xfrm>
                        <a:off x="6227062" y="2563897"/>
                        <a:ext cx="1759968" cy="960120"/>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5801" name="Object 5"/>
          <p:cNvGraphicFramePr>
            <a:graphicFrameLocks noChangeAspect="1"/>
          </p:cNvGraphicFramePr>
          <p:nvPr>
            <p:extLst>
              <p:ext uri="{D42A27DB-BD31-4B8C-83A1-F6EECF244321}">
                <p14:modId xmlns:p14="http://schemas.microsoft.com/office/powerpoint/2010/main" val="2163069093"/>
              </p:ext>
            </p:extLst>
          </p:nvPr>
        </p:nvGraphicFramePr>
        <p:xfrm>
          <a:off x="1050432" y="4247621"/>
          <a:ext cx="2079357" cy="453193"/>
        </p:xfrm>
        <a:graphic>
          <a:graphicData uri="http://schemas.openxmlformats.org/presentationml/2006/ole">
            <mc:AlternateContent xmlns:mc="http://schemas.openxmlformats.org/markup-compatibility/2006">
              <mc:Choice xmlns:v="urn:schemas-microsoft-com:vml" Requires="v">
                <p:oleObj spid="_x0000_s1136917" name="Equation" r:id="rId11" imgW="990170" imgH="215806" progId="Equation.3">
                  <p:embed/>
                </p:oleObj>
              </mc:Choice>
              <mc:Fallback>
                <p:oleObj name="Equation" r:id="rId11" imgW="990170" imgH="215806"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r="-3271"/>
                      <a:stretch>
                        <a:fillRect/>
                      </a:stretch>
                    </p:blipFill>
                    <p:spPr bwMode="auto">
                      <a:xfrm>
                        <a:off x="1050432" y="4247621"/>
                        <a:ext cx="2079357" cy="453193"/>
                      </a:xfrm>
                      <a:prstGeom prst="rect">
                        <a:avLst/>
                      </a:prstGeom>
                      <a:solidFill>
                        <a:srgbClr val="FFCCCC"/>
                      </a:solidFill>
                      <a:ln>
                        <a:noFill/>
                      </a:ln>
                      <a:extLst/>
                    </p:spPr>
                  </p:pic>
                </p:oleObj>
              </mc:Fallback>
            </mc:AlternateContent>
          </a:graphicData>
        </a:graphic>
      </p:graphicFrame>
      <p:graphicFrame>
        <p:nvGraphicFramePr>
          <p:cNvPr id="545802" name="Object 6"/>
          <p:cNvGraphicFramePr>
            <a:graphicFrameLocks noChangeAspect="1"/>
          </p:cNvGraphicFramePr>
          <p:nvPr>
            <p:extLst>
              <p:ext uri="{D42A27DB-BD31-4B8C-83A1-F6EECF244321}">
                <p14:modId xmlns:p14="http://schemas.microsoft.com/office/powerpoint/2010/main" val="1172809677"/>
              </p:ext>
            </p:extLst>
          </p:nvPr>
        </p:nvGraphicFramePr>
        <p:xfrm>
          <a:off x="3359697" y="4243487"/>
          <a:ext cx="1226289" cy="426535"/>
        </p:xfrm>
        <a:graphic>
          <a:graphicData uri="http://schemas.openxmlformats.org/presentationml/2006/ole">
            <mc:AlternateContent xmlns:mc="http://schemas.openxmlformats.org/markup-compatibility/2006">
              <mc:Choice xmlns:v="urn:schemas-microsoft-com:vml" Requires="v">
                <p:oleObj spid="_x0000_s1136918" name="方程式" r:id="rId13" imgW="583947" imgH="203112" progId="Equation.3">
                  <p:embed/>
                </p:oleObj>
              </mc:Choice>
              <mc:Fallback>
                <p:oleObj name="方程式" r:id="rId13" imgW="583947" imgH="203112"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r="-3082"/>
                      <a:stretch>
                        <a:fillRect/>
                      </a:stretch>
                    </p:blipFill>
                    <p:spPr bwMode="auto">
                      <a:xfrm>
                        <a:off x="3359697" y="4243487"/>
                        <a:ext cx="1226289" cy="426535"/>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5803" name="Line 11"/>
          <p:cNvSpPr>
            <a:spLocks noChangeShapeType="1"/>
          </p:cNvSpPr>
          <p:nvPr/>
        </p:nvSpPr>
        <p:spPr bwMode="auto">
          <a:xfrm>
            <a:off x="6101400" y="2529384"/>
            <a:ext cx="0" cy="4140000"/>
          </a:xfrm>
          <a:prstGeom prst="line">
            <a:avLst/>
          </a:prstGeom>
          <a:noFill/>
          <a:ln w="12700">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545804" name="Object 7"/>
          <p:cNvGraphicFramePr>
            <a:graphicFrameLocks noChangeAspect="1"/>
          </p:cNvGraphicFramePr>
          <p:nvPr>
            <p:extLst>
              <p:ext uri="{D42A27DB-BD31-4B8C-83A1-F6EECF244321}">
                <p14:modId xmlns:p14="http://schemas.microsoft.com/office/powerpoint/2010/main" val="368722820"/>
              </p:ext>
            </p:extLst>
          </p:nvPr>
        </p:nvGraphicFramePr>
        <p:xfrm>
          <a:off x="6553312" y="3594613"/>
          <a:ext cx="2772477" cy="453193"/>
        </p:xfrm>
        <a:graphic>
          <a:graphicData uri="http://schemas.openxmlformats.org/presentationml/2006/ole">
            <mc:AlternateContent xmlns:mc="http://schemas.openxmlformats.org/markup-compatibility/2006">
              <mc:Choice xmlns:v="urn:schemas-microsoft-com:vml" Requires="v">
                <p:oleObj spid="_x0000_s1136919" name="Equation" r:id="rId15" imgW="1320227" imgH="215806" progId="Equation.3">
                  <p:embed/>
                </p:oleObj>
              </mc:Choice>
              <mc:Fallback>
                <p:oleObj name="Equation" r:id="rId15" imgW="1320227" imgH="215806"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r="-2998"/>
                      <a:stretch>
                        <a:fillRect/>
                      </a:stretch>
                    </p:blipFill>
                    <p:spPr bwMode="auto">
                      <a:xfrm>
                        <a:off x="6553312" y="3594613"/>
                        <a:ext cx="2772477" cy="453193"/>
                      </a:xfrm>
                      <a:prstGeom prst="rect">
                        <a:avLst/>
                      </a:prstGeom>
                      <a:solidFill>
                        <a:srgbClr val="FFFF00"/>
                      </a:solidFill>
                      <a:ln>
                        <a:noFill/>
                      </a:ln>
                      <a:extLst/>
                    </p:spPr>
                  </p:pic>
                </p:oleObj>
              </mc:Fallback>
            </mc:AlternateContent>
          </a:graphicData>
        </a:graphic>
      </p:graphicFrame>
      <p:graphicFrame>
        <p:nvGraphicFramePr>
          <p:cNvPr id="545805" name="Object 8"/>
          <p:cNvGraphicFramePr>
            <a:graphicFrameLocks noChangeAspect="1"/>
          </p:cNvGraphicFramePr>
          <p:nvPr>
            <p:extLst>
              <p:ext uri="{D42A27DB-BD31-4B8C-83A1-F6EECF244321}">
                <p14:modId xmlns:p14="http://schemas.microsoft.com/office/powerpoint/2010/main" val="974812384"/>
              </p:ext>
            </p:extLst>
          </p:nvPr>
        </p:nvGraphicFramePr>
        <p:xfrm>
          <a:off x="913334" y="5246840"/>
          <a:ext cx="3905250" cy="885190"/>
        </p:xfrm>
        <a:graphic>
          <a:graphicData uri="http://schemas.openxmlformats.org/presentationml/2006/ole">
            <mc:AlternateContent xmlns:mc="http://schemas.openxmlformats.org/markup-compatibility/2006">
              <mc:Choice xmlns:v="urn:schemas-microsoft-com:vml" Requires="v">
                <p:oleObj spid="_x0000_s1136920" name="方程式" r:id="rId17" imgW="1905000" imgH="431800" progId="Equation.3">
                  <p:embed/>
                </p:oleObj>
              </mc:Choice>
              <mc:Fallback>
                <p:oleObj name="方程式" r:id="rId17" imgW="1905000" imgH="4318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r="-3093"/>
                      <a:stretch>
                        <a:fillRect/>
                      </a:stretch>
                    </p:blipFill>
                    <p:spPr bwMode="auto">
                      <a:xfrm>
                        <a:off x="913334" y="5246840"/>
                        <a:ext cx="3905250" cy="885190"/>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333" name="Text Box 15"/>
          <p:cNvSpPr txBox="1">
            <a:spLocks noChangeArrowheads="1"/>
          </p:cNvSpPr>
          <p:nvPr/>
        </p:nvSpPr>
        <p:spPr bwMode="auto">
          <a:xfrm>
            <a:off x="168133" y="6237527"/>
            <a:ext cx="53380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200" dirty="0"/>
              <a:t>coefficients </a:t>
            </a:r>
            <a:r>
              <a:rPr lang="en-US" altLang="zh-TW" sz="2200" i="1" dirty="0"/>
              <a:t>A</a:t>
            </a:r>
            <a:r>
              <a:rPr lang="en-US" altLang="zh-TW" sz="2200" i="1" baseline="-25000" dirty="0"/>
              <a:t>n</a:t>
            </a:r>
            <a:r>
              <a:rPr lang="en-US" altLang="zh-TW" sz="2200" dirty="0"/>
              <a:t> can be found from BC at </a:t>
            </a:r>
            <a:r>
              <a:rPr lang="en-US" altLang="zh-TW" sz="2200" i="1" dirty="0"/>
              <a:t>y</a:t>
            </a:r>
            <a:r>
              <a:rPr lang="en-US" altLang="zh-TW" sz="2200" dirty="0"/>
              <a:t> = 0</a:t>
            </a:r>
          </a:p>
        </p:txBody>
      </p:sp>
      <p:graphicFrame>
        <p:nvGraphicFramePr>
          <p:cNvPr id="12334" name="Object 24"/>
          <p:cNvGraphicFramePr>
            <a:graphicFrameLocks noChangeAspect="1"/>
          </p:cNvGraphicFramePr>
          <p:nvPr>
            <p:extLst>
              <p:ext uri="{D42A27DB-BD31-4B8C-83A1-F6EECF244321}">
                <p14:modId xmlns:p14="http://schemas.microsoft.com/office/powerpoint/2010/main" val="1821627808"/>
              </p:ext>
            </p:extLst>
          </p:nvPr>
        </p:nvGraphicFramePr>
        <p:xfrm>
          <a:off x="6677464" y="4149080"/>
          <a:ext cx="4165600" cy="885190"/>
        </p:xfrm>
        <a:graphic>
          <a:graphicData uri="http://schemas.openxmlformats.org/presentationml/2006/ole">
            <mc:AlternateContent xmlns:mc="http://schemas.openxmlformats.org/markup-compatibility/2006">
              <mc:Choice xmlns:v="urn:schemas-microsoft-com:vml" Requires="v">
                <p:oleObj spid="_x0000_s1136921" name="Equation" r:id="rId19" imgW="2032000" imgH="431800" progId="Equation.3">
                  <p:embed/>
                </p:oleObj>
              </mc:Choice>
              <mc:Fallback>
                <p:oleObj name="Equation" r:id="rId19" imgW="2032000" imgH="4318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r="-3113"/>
                      <a:stretch>
                        <a:fillRect/>
                      </a:stretch>
                    </p:blipFill>
                    <p:spPr bwMode="auto">
                      <a:xfrm>
                        <a:off x="6677464" y="4149080"/>
                        <a:ext cx="4165600" cy="885190"/>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5809" name="Object 9"/>
          <p:cNvGraphicFramePr>
            <a:graphicFrameLocks noChangeAspect="1"/>
          </p:cNvGraphicFramePr>
          <p:nvPr>
            <p:extLst>
              <p:ext uri="{D42A27DB-BD31-4B8C-83A1-F6EECF244321}">
                <p14:modId xmlns:p14="http://schemas.microsoft.com/office/powerpoint/2010/main" val="3164404270"/>
              </p:ext>
            </p:extLst>
          </p:nvPr>
        </p:nvGraphicFramePr>
        <p:xfrm>
          <a:off x="6893494" y="5487497"/>
          <a:ext cx="1954188" cy="868680"/>
        </p:xfrm>
        <a:graphic>
          <a:graphicData uri="http://schemas.openxmlformats.org/presentationml/2006/ole">
            <mc:AlternateContent xmlns:mc="http://schemas.openxmlformats.org/markup-compatibility/2006">
              <mc:Choice xmlns:v="urn:schemas-microsoft-com:vml" Requires="v">
                <p:oleObj spid="_x0000_s1136922" name="方程式" r:id="rId21" imgW="1028520" imgH="457200" progId="Equation.3">
                  <p:embed/>
                </p:oleObj>
              </mc:Choice>
              <mc:Fallback>
                <p:oleObj name="方程式" r:id="rId21" imgW="1028520" imgH="457200" progId="Equation.3">
                  <p:embed/>
                  <p:pic>
                    <p:nvPicPr>
                      <p:cNvPr id="0" name=""/>
                      <p:cNvPicPr>
                        <a:picLocks noChangeAspect="1" noChangeArrowheads="1"/>
                      </p:cNvPicPr>
                      <p:nvPr/>
                    </p:nvPicPr>
                    <p:blipFill>
                      <a:blip r:embed="rId22"/>
                      <a:srcRect r="-3113"/>
                      <a:stretch>
                        <a:fillRect/>
                      </a:stretch>
                    </p:blipFill>
                    <p:spPr bwMode="auto">
                      <a:xfrm>
                        <a:off x="6893494" y="5487497"/>
                        <a:ext cx="1954188" cy="868680"/>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5810" name="Object 10"/>
          <p:cNvGraphicFramePr>
            <a:graphicFrameLocks noChangeAspect="1"/>
          </p:cNvGraphicFramePr>
          <p:nvPr>
            <p:extLst>
              <p:ext uri="{D42A27DB-BD31-4B8C-83A1-F6EECF244321}">
                <p14:modId xmlns:p14="http://schemas.microsoft.com/office/powerpoint/2010/main" val="3484921165"/>
              </p:ext>
            </p:extLst>
          </p:nvPr>
        </p:nvGraphicFramePr>
        <p:xfrm>
          <a:off x="4494734" y="1832053"/>
          <a:ext cx="745790" cy="372895"/>
        </p:xfrm>
        <a:graphic>
          <a:graphicData uri="http://schemas.openxmlformats.org/presentationml/2006/ole">
            <mc:AlternateContent xmlns:mc="http://schemas.openxmlformats.org/markup-compatibility/2006">
              <mc:Choice xmlns:v="urn:schemas-microsoft-com:vml" Requires="v">
                <p:oleObj spid="_x0000_s1136923" name="Equation" r:id="rId23" imgW="355138" imgH="177569" progId="Equation.3">
                  <p:embed/>
                </p:oleObj>
              </mc:Choice>
              <mc:Fallback>
                <p:oleObj name="Equation" r:id="rId23" imgW="355138" imgH="177569"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94734" y="1832053"/>
                        <a:ext cx="745790" cy="37289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5811" name="Object 11"/>
          <p:cNvGraphicFramePr>
            <a:graphicFrameLocks noChangeAspect="1"/>
          </p:cNvGraphicFramePr>
          <p:nvPr>
            <p:extLst>
              <p:ext uri="{D42A27DB-BD31-4B8C-83A1-F6EECF244321}">
                <p14:modId xmlns:p14="http://schemas.microsoft.com/office/powerpoint/2010/main" val="2622789329"/>
              </p:ext>
            </p:extLst>
          </p:nvPr>
        </p:nvGraphicFramePr>
        <p:xfrm>
          <a:off x="743734" y="3717032"/>
          <a:ext cx="3680460" cy="506730"/>
        </p:xfrm>
        <a:graphic>
          <a:graphicData uri="http://schemas.openxmlformats.org/presentationml/2006/ole">
            <mc:AlternateContent xmlns:mc="http://schemas.openxmlformats.org/markup-compatibility/2006">
              <mc:Choice xmlns:v="urn:schemas-microsoft-com:vml" Requires="v">
                <p:oleObj spid="_x0000_s1136924" name="Equation" r:id="rId25" imgW="1752600" imgH="241300" progId="Equation.3">
                  <p:embed/>
                </p:oleObj>
              </mc:Choice>
              <mc:Fallback>
                <p:oleObj name="Equation" r:id="rId25" imgW="1752600" imgH="2413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r="-3081"/>
                      <a:stretch>
                        <a:fillRect/>
                      </a:stretch>
                    </p:blipFill>
                    <p:spPr bwMode="auto">
                      <a:xfrm>
                        <a:off x="743734" y="3717032"/>
                        <a:ext cx="3680460" cy="506730"/>
                      </a:xfrm>
                      <a:prstGeom prst="rect">
                        <a:avLst/>
                      </a:prstGeom>
                      <a:noFill/>
                      <a:ln>
                        <a:noFill/>
                      </a:ln>
                      <a:extLst/>
                    </p:spPr>
                  </p:pic>
                </p:oleObj>
              </mc:Fallback>
            </mc:AlternateContent>
          </a:graphicData>
        </a:graphic>
      </p:graphicFrame>
      <p:graphicFrame>
        <p:nvGraphicFramePr>
          <p:cNvPr id="545813" name="Object 12"/>
          <p:cNvGraphicFramePr>
            <a:graphicFrameLocks noChangeAspect="1"/>
          </p:cNvGraphicFramePr>
          <p:nvPr>
            <p:extLst>
              <p:ext uri="{D42A27DB-BD31-4B8C-83A1-F6EECF244321}">
                <p14:modId xmlns:p14="http://schemas.microsoft.com/office/powerpoint/2010/main" val="3447008992"/>
              </p:ext>
            </p:extLst>
          </p:nvPr>
        </p:nvGraphicFramePr>
        <p:xfrm>
          <a:off x="8345532" y="746419"/>
          <a:ext cx="2536358" cy="388451"/>
        </p:xfrm>
        <a:graphic>
          <a:graphicData uri="http://schemas.openxmlformats.org/presentationml/2006/ole">
            <mc:AlternateContent xmlns:mc="http://schemas.openxmlformats.org/markup-compatibility/2006">
              <mc:Choice xmlns:v="urn:schemas-microsoft-com:vml" Requires="v">
                <p:oleObj spid="_x0000_s1136925" name="方程式" r:id="rId27" imgW="1409088" imgH="215806" progId="Equation.3">
                  <p:embed/>
                </p:oleObj>
              </mc:Choice>
              <mc:Fallback>
                <p:oleObj name="方程式" r:id="rId27" imgW="1409088" imgH="215806"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r="-1532"/>
                      <a:stretch>
                        <a:fillRect/>
                      </a:stretch>
                    </p:blipFill>
                    <p:spPr bwMode="auto">
                      <a:xfrm>
                        <a:off x="8345532" y="746419"/>
                        <a:ext cx="2536358" cy="388451"/>
                      </a:xfrm>
                      <a:prstGeom prst="rect">
                        <a:avLst/>
                      </a:prstGeom>
                      <a:solidFill>
                        <a:srgbClr val="CCECFF"/>
                      </a:solidFill>
                      <a:ln>
                        <a:noFill/>
                      </a:ln>
                      <a:extLst/>
                    </p:spPr>
                  </p:pic>
                </p:oleObj>
              </mc:Fallback>
            </mc:AlternateContent>
          </a:graphicData>
        </a:graphic>
      </p:graphicFrame>
      <p:graphicFrame>
        <p:nvGraphicFramePr>
          <p:cNvPr id="545814" name="Object 13"/>
          <p:cNvGraphicFramePr>
            <a:graphicFrameLocks noChangeAspect="1"/>
          </p:cNvGraphicFramePr>
          <p:nvPr>
            <p:extLst>
              <p:ext uri="{D42A27DB-BD31-4B8C-83A1-F6EECF244321}">
                <p14:modId xmlns:p14="http://schemas.microsoft.com/office/powerpoint/2010/main" val="3677040882"/>
              </p:ext>
            </p:extLst>
          </p:nvPr>
        </p:nvGraphicFramePr>
        <p:xfrm>
          <a:off x="8348709" y="1146569"/>
          <a:ext cx="2490658" cy="388451"/>
        </p:xfrm>
        <a:graphic>
          <a:graphicData uri="http://schemas.openxmlformats.org/presentationml/2006/ole">
            <mc:AlternateContent xmlns:mc="http://schemas.openxmlformats.org/markup-compatibility/2006">
              <mc:Choice xmlns:v="urn:schemas-microsoft-com:vml" Requires="v">
                <p:oleObj spid="_x0000_s1136926" name="Equation" r:id="rId29" imgW="1383699" imgH="215806" progId="Equation.3">
                  <p:embed/>
                </p:oleObj>
              </mc:Choice>
              <mc:Fallback>
                <p:oleObj name="Equation" r:id="rId29" imgW="1383699" imgH="215806"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r="-3120"/>
                      <a:stretch>
                        <a:fillRect/>
                      </a:stretch>
                    </p:blipFill>
                    <p:spPr bwMode="auto">
                      <a:xfrm>
                        <a:off x="8348709" y="1146569"/>
                        <a:ext cx="2490658" cy="388451"/>
                      </a:xfrm>
                      <a:prstGeom prst="rect">
                        <a:avLst/>
                      </a:prstGeom>
                      <a:solidFill>
                        <a:srgbClr val="CCECFF"/>
                      </a:solidFill>
                      <a:ln>
                        <a:noFill/>
                      </a:ln>
                      <a:extLst/>
                    </p:spPr>
                  </p:pic>
                </p:oleObj>
              </mc:Fallback>
            </mc:AlternateContent>
          </a:graphicData>
        </a:graphic>
      </p:graphicFrame>
      <p:graphicFrame>
        <p:nvGraphicFramePr>
          <p:cNvPr id="545816" name="Object 14"/>
          <p:cNvGraphicFramePr>
            <a:graphicFrameLocks noChangeAspect="1"/>
          </p:cNvGraphicFramePr>
          <p:nvPr>
            <p:extLst>
              <p:ext uri="{D42A27DB-BD31-4B8C-83A1-F6EECF244321}">
                <p14:modId xmlns:p14="http://schemas.microsoft.com/office/powerpoint/2010/main" val="1671755972"/>
              </p:ext>
            </p:extLst>
          </p:nvPr>
        </p:nvGraphicFramePr>
        <p:xfrm>
          <a:off x="8319948" y="1981249"/>
          <a:ext cx="2422109" cy="388451"/>
        </p:xfrm>
        <a:graphic>
          <a:graphicData uri="http://schemas.openxmlformats.org/presentationml/2006/ole">
            <mc:AlternateContent xmlns:mc="http://schemas.openxmlformats.org/markup-compatibility/2006">
              <mc:Choice xmlns:v="urn:schemas-microsoft-com:vml" Requires="v">
                <p:oleObj spid="_x0000_s1136927" name="方程式" r:id="rId31" imgW="1345616" imgH="215806" progId="Equation.3">
                  <p:embed/>
                </p:oleObj>
              </mc:Choice>
              <mc:Fallback>
                <p:oleObj name="方程式" r:id="rId31" imgW="1345616" imgH="215806"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r="-3209"/>
                      <a:stretch>
                        <a:fillRect/>
                      </a:stretch>
                    </p:blipFill>
                    <p:spPr bwMode="auto">
                      <a:xfrm>
                        <a:off x="8319948" y="1981249"/>
                        <a:ext cx="2422109" cy="388451"/>
                      </a:xfrm>
                      <a:prstGeom prst="rect">
                        <a:avLst/>
                      </a:prstGeom>
                      <a:solidFill>
                        <a:srgbClr val="CCECFF"/>
                      </a:solidFill>
                      <a:ln>
                        <a:noFill/>
                      </a:ln>
                      <a:extLst/>
                    </p:spPr>
                  </p:pic>
                </p:oleObj>
              </mc:Fallback>
            </mc:AlternateContent>
          </a:graphicData>
        </a:graphic>
      </p:graphicFrame>
      <p:graphicFrame>
        <p:nvGraphicFramePr>
          <p:cNvPr id="545817" name="Object 15"/>
          <p:cNvGraphicFramePr>
            <a:graphicFrameLocks noChangeAspect="1"/>
          </p:cNvGraphicFramePr>
          <p:nvPr>
            <p:extLst>
              <p:ext uri="{D42A27DB-BD31-4B8C-83A1-F6EECF244321}">
                <p14:modId xmlns:p14="http://schemas.microsoft.com/office/powerpoint/2010/main" val="2908120997"/>
              </p:ext>
            </p:extLst>
          </p:nvPr>
        </p:nvGraphicFramePr>
        <p:xfrm>
          <a:off x="8319948" y="1590153"/>
          <a:ext cx="2422109" cy="388451"/>
        </p:xfrm>
        <a:graphic>
          <a:graphicData uri="http://schemas.openxmlformats.org/presentationml/2006/ole">
            <mc:AlternateContent xmlns:mc="http://schemas.openxmlformats.org/markup-compatibility/2006">
              <mc:Choice xmlns:v="urn:schemas-microsoft-com:vml" Requires="v">
                <p:oleObj spid="_x0000_s1136928" name="Equation" r:id="rId33" imgW="1345616" imgH="215806" progId="Equation.3">
                  <p:embed/>
                </p:oleObj>
              </mc:Choice>
              <mc:Fallback>
                <p:oleObj name="Equation" r:id="rId33" imgW="1345616" imgH="215806"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r="-3209"/>
                      <a:stretch>
                        <a:fillRect/>
                      </a:stretch>
                    </p:blipFill>
                    <p:spPr bwMode="auto">
                      <a:xfrm>
                        <a:off x="8319948" y="1590153"/>
                        <a:ext cx="2422109" cy="388451"/>
                      </a:xfrm>
                      <a:prstGeom prst="rect">
                        <a:avLst/>
                      </a:prstGeom>
                      <a:solidFill>
                        <a:srgbClr val="CCECFF"/>
                      </a:solidFill>
                      <a:ln>
                        <a:noFill/>
                      </a:ln>
                      <a:extLst/>
                    </p:spPr>
                  </p:pic>
                </p:oleObj>
              </mc:Fallback>
            </mc:AlternateContent>
          </a:graphicData>
        </a:graphic>
      </p:graphicFrame>
      <p:sp>
        <p:nvSpPr>
          <p:cNvPr id="545818" name="Rectangle 26"/>
          <p:cNvSpPr>
            <a:spLocks noChangeArrowheads="1"/>
          </p:cNvSpPr>
          <p:nvPr/>
        </p:nvSpPr>
        <p:spPr bwMode="auto">
          <a:xfrm>
            <a:off x="779454" y="3022325"/>
            <a:ext cx="2556000" cy="468000"/>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aphicFrame>
        <p:nvGraphicFramePr>
          <p:cNvPr id="545819" name="Object 16"/>
          <p:cNvGraphicFramePr>
            <a:graphicFrameLocks noChangeAspect="1"/>
          </p:cNvGraphicFramePr>
          <p:nvPr>
            <p:extLst>
              <p:ext uri="{D42A27DB-BD31-4B8C-83A1-F6EECF244321}">
                <p14:modId xmlns:p14="http://schemas.microsoft.com/office/powerpoint/2010/main" val="2224885119"/>
              </p:ext>
            </p:extLst>
          </p:nvPr>
        </p:nvGraphicFramePr>
        <p:xfrm>
          <a:off x="2627242" y="692696"/>
          <a:ext cx="3093720" cy="453390"/>
        </p:xfrm>
        <a:graphic>
          <a:graphicData uri="http://schemas.openxmlformats.org/presentationml/2006/ole">
            <mc:AlternateContent xmlns:mc="http://schemas.openxmlformats.org/markup-compatibility/2006">
              <mc:Choice xmlns:v="urn:schemas-microsoft-com:vml" Requires="v">
                <p:oleObj spid="_x0000_s1136929" name="Equation" r:id="rId35" imgW="1473200" imgH="215900" progId="Equation.DSMT4">
                  <p:embed/>
                </p:oleObj>
              </mc:Choice>
              <mc:Fallback>
                <p:oleObj name="Equation" r:id="rId35" imgW="1473200" imgH="2159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627242" y="692696"/>
                        <a:ext cx="3093720" cy="45339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325" name="Rectangle 30"/>
          <p:cNvSpPr>
            <a:spLocks noChangeArrowheads="1"/>
          </p:cNvSpPr>
          <p:nvPr/>
        </p:nvSpPr>
        <p:spPr bwMode="auto">
          <a:xfrm>
            <a:off x="859679" y="1014929"/>
            <a:ext cx="1008000" cy="1008000"/>
          </a:xfrm>
          <a:prstGeom prst="rect">
            <a:avLst/>
          </a:prstGeom>
          <a:solidFill>
            <a:srgbClr val="FFFF99"/>
          </a:solidFill>
          <a:ln w="12700">
            <a:solidFill>
              <a:schemeClr val="tx1"/>
            </a:solidFill>
            <a:miter lim="800000"/>
            <a:headEnd/>
            <a:tailEnd/>
          </a:ln>
        </p:spPr>
        <p:txBody>
          <a:bodyPr wrap="none" anchor="ctr"/>
          <a:lstStyle/>
          <a:p>
            <a:endParaRPr lang="zh-TW" altLang="en-US"/>
          </a:p>
        </p:txBody>
      </p:sp>
      <p:sp>
        <p:nvSpPr>
          <p:cNvPr id="12326" name="Line 31"/>
          <p:cNvSpPr>
            <a:spLocks noChangeShapeType="1"/>
          </p:cNvSpPr>
          <p:nvPr/>
        </p:nvSpPr>
        <p:spPr bwMode="auto">
          <a:xfrm flipV="1">
            <a:off x="859679" y="2025004"/>
            <a:ext cx="1260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2327" name="Line 32"/>
          <p:cNvSpPr>
            <a:spLocks noChangeShapeType="1"/>
          </p:cNvSpPr>
          <p:nvPr/>
        </p:nvSpPr>
        <p:spPr bwMode="auto">
          <a:xfrm flipV="1">
            <a:off x="859679" y="800868"/>
            <a:ext cx="0" cy="1224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12328" name="Object 19"/>
          <p:cNvGraphicFramePr>
            <a:graphicFrameLocks noChangeAspect="1"/>
          </p:cNvGraphicFramePr>
          <p:nvPr>
            <p:extLst>
              <p:ext uri="{D42A27DB-BD31-4B8C-83A1-F6EECF244321}">
                <p14:modId xmlns:p14="http://schemas.microsoft.com/office/powerpoint/2010/main" val="2010366845"/>
              </p:ext>
            </p:extLst>
          </p:nvPr>
        </p:nvGraphicFramePr>
        <p:xfrm>
          <a:off x="1055438" y="1987085"/>
          <a:ext cx="626837" cy="337527"/>
        </p:xfrm>
        <a:graphic>
          <a:graphicData uri="http://schemas.openxmlformats.org/presentationml/2006/ole">
            <mc:AlternateContent xmlns:mc="http://schemas.openxmlformats.org/markup-compatibility/2006">
              <mc:Choice xmlns:v="urn:schemas-microsoft-com:vml" Requires="v">
                <p:oleObj spid="_x0000_s1136930" name="Equation" r:id="rId37" imgW="329914" imgH="177646" progId="Equation.3">
                  <p:embed/>
                </p:oleObj>
              </mc:Choice>
              <mc:Fallback>
                <p:oleObj name="Equation" r:id="rId37" imgW="329914" imgH="177646"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r="-3113"/>
                      <a:stretch>
                        <a:fillRect/>
                      </a:stretch>
                    </p:blipFill>
                    <p:spPr bwMode="auto">
                      <a:xfrm>
                        <a:off x="1055438" y="1987085"/>
                        <a:ext cx="626837" cy="337527"/>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329" name="Object 20"/>
          <p:cNvGraphicFramePr>
            <a:graphicFrameLocks noChangeAspect="1"/>
          </p:cNvGraphicFramePr>
          <p:nvPr>
            <p:extLst>
              <p:ext uri="{D42A27DB-BD31-4B8C-83A1-F6EECF244321}">
                <p14:modId xmlns:p14="http://schemas.microsoft.com/office/powerpoint/2010/main" val="2151584029"/>
              </p:ext>
            </p:extLst>
          </p:nvPr>
        </p:nvGraphicFramePr>
        <p:xfrm>
          <a:off x="1847525" y="1372120"/>
          <a:ext cx="674762" cy="337381"/>
        </p:xfrm>
        <a:graphic>
          <a:graphicData uri="http://schemas.openxmlformats.org/presentationml/2006/ole">
            <mc:AlternateContent xmlns:mc="http://schemas.openxmlformats.org/markup-compatibility/2006">
              <mc:Choice xmlns:v="urn:schemas-microsoft-com:vml" Requires="v">
                <p:oleObj spid="_x0000_s1136931" name="Equation" r:id="rId39" imgW="355138" imgH="177569" progId="Equation.3">
                  <p:embed/>
                </p:oleObj>
              </mc:Choice>
              <mc:Fallback>
                <p:oleObj name="Equation" r:id="rId39" imgW="355138" imgH="177569" progId="Equation.3">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r="-3113"/>
                      <a:stretch>
                        <a:fillRect/>
                      </a:stretch>
                    </p:blipFill>
                    <p:spPr bwMode="auto">
                      <a:xfrm>
                        <a:off x="1847525" y="1372120"/>
                        <a:ext cx="674762" cy="337381"/>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330" name="Object 21"/>
          <p:cNvGraphicFramePr>
            <a:graphicFrameLocks noChangeAspect="1"/>
          </p:cNvGraphicFramePr>
          <p:nvPr>
            <p:extLst>
              <p:ext uri="{D42A27DB-BD31-4B8C-83A1-F6EECF244321}">
                <p14:modId xmlns:p14="http://schemas.microsoft.com/office/powerpoint/2010/main" val="1932995302"/>
              </p:ext>
            </p:extLst>
          </p:nvPr>
        </p:nvGraphicFramePr>
        <p:xfrm>
          <a:off x="1055437" y="683144"/>
          <a:ext cx="674762" cy="337381"/>
        </p:xfrm>
        <a:graphic>
          <a:graphicData uri="http://schemas.openxmlformats.org/presentationml/2006/ole">
            <mc:AlternateContent xmlns:mc="http://schemas.openxmlformats.org/markup-compatibility/2006">
              <mc:Choice xmlns:v="urn:schemas-microsoft-com:vml" Requires="v">
                <p:oleObj spid="_x0000_s1136932" name="方程式" r:id="rId41" imgW="355138" imgH="177569" progId="Equation.3">
                  <p:embed/>
                </p:oleObj>
              </mc:Choice>
              <mc:Fallback>
                <p:oleObj name="方程式" r:id="rId41" imgW="355138" imgH="177569" progId="Equation.3">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r="-3113"/>
                      <a:stretch>
                        <a:fillRect/>
                      </a:stretch>
                    </p:blipFill>
                    <p:spPr bwMode="auto">
                      <a:xfrm>
                        <a:off x="1055437" y="683144"/>
                        <a:ext cx="674762" cy="337381"/>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331" name="Object 22"/>
          <p:cNvGraphicFramePr>
            <a:graphicFrameLocks noChangeAspect="1"/>
          </p:cNvGraphicFramePr>
          <p:nvPr>
            <p:extLst>
              <p:ext uri="{D42A27DB-BD31-4B8C-83A1-F6EECF244321}">
                <p14:modId xmlns:p14="http://schemas.microsoft.com/office/powerpoint/2010/main" val="1849099600"/>
              </p:ext>
            </p:extLst>
          </p:nvPr>
        </p:nvGraphicFramePr>
        <p:xfrm>
          <a:off x="191344" y="1353070"/>
          <a:ext cx="674762" cy="337381"/>
        </p:xfrm>
        <a:graphic>
          <a:graphicData uri="http://schemas.openxmlformats.org/presentationml/2006/ole">
            <mc:AlternateContent xmlns:mc="http://schemas.openxmlformats.org/markup-compatibility/2006">
              <mc:Choice xmlns:v="urn:schemas-microsoft-com:vml" Requires="v">
                <p:oleObj spid="_x0000_s1136933" name="Equation" r:id="rId43" imgW="355138" imgH="177569" progId="Equation.3">
                  <p:embed/>
                </p:oleObj>
              </mc:Choice>
              <mc:Fallback>
                <p:oleObj name="Equation" r:id="rId43" imgW="355138" imgH="177569" progId="Equation.3">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r="-3113"/>
                      <a:stretch>
                        <a:fillRect/>
                      </a:stretch>
                    </p:blipFill>
                    <p:spPr bwMode="auto">
                      <a:xfrm>
                        <a:off x="191344" y="1353070"/>
                        <a:ext cx="674762" cy="337381"/>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332" name="Object 23"/>
          <p:cNvGraphicFramePr>
            <a:graphicFrameLocks noChangeAspect="1"/>
          </p:cNvGraphicFramePr>
          <p:nvPr>
            <p:extLst>
              <p:ext uri="{D42A27DB-BD31-4B8C-83A1-F6EECF244321}">
                <p14:modId xmlns:p14="http://schemas.microsoft.com/office/powerpoint/2010/main" val="2028548580"/>
              </p:ext>
            </p:extLst>
          </p:nvPr>
        </p:nvGraphicFramePr>
        <p:xfrm>
          <a:off x="899849" y="1362339"/>
          <a:ext cx="988901" cy="385913"/>
        </p:xfrm>
        <a:graphic>
          <a:graphicData uri="http://schemas.openxmlformats.org/presentationml/2006/ole">
            <mc:AlternateContent xmlns:mc="http://schemas.openxmlformats.org/markup-compatibility/2006">
              <mc:Choice xmlns:v="urn:schemas-microsoft-com:vml" Requires="v">
                <p:oleObj spid="_x0000_s1136934" name="Equation" r:id="rId44" imgW="520474" imgH="203112" progId="Equation.DSMT4">
                  <p:embed/>
                </p:oleObj>
              </mc:Choice>
              <mc:Fallback>
                <p:oleObj name="Equation" r:id="rId44" imgW="520474" imgH="203112" progId="Equation.DSMT4">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r="-2835"/>
                      <a:stretch>
                        <a:fillRect/>
                      </a:stretch>
                    </p:blipFill>
                    <p:spPr bwMode="auto">
                      <a:xfrm>
                        <a:off x="899849" y="1362339"/>
                        <a:ext cx="988901" cy="385913"/>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5830" name="Line 38"/>
          <p:cNvSpPr>
            <a:spLocks noChangeShapeType="1"/>
          </p:cNvSpPr>
          <p:nvPr/>
        </p:nvSpPr>
        <p:spPr bwMode="auto">
          <a:xfrm>
            <a:off x="3209732" y="1132156"/>
            <a:ext cx="2484000" cy="0"/>
          </a:xfrm>
          <a:prstGeom prst="line">
            <a:avLst/>
          </a:prstGeom>
          <a:noFill/>
          <a:ln w="38100">
            <a:solidFill>
              <a:srgbClr val="990099"/>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45831" name="Line 39"/>
          <p:cNvSpPr>
            <a:spLocks noChangeShapeType="1"/>
          </p:cNvSpPr>
          <p:nvPr/>
        </p:nvSpPr>
        <p:spPr bwMode="auto">
          <a:xfrm>
            <a:off x="864559" y="6165304"/>
            <a:ext cx="4104000" cy="0"/>
          </a:xfrm>
          <a:prstGeom prst="line">
            <a:avLst/>
          </a:prstGeom>
          <a:noFill/>
          <a:ln w="57150" cap="rnd">
            <a:solidFill>
              <a:srgbClr val="990099"/>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45835" name="AutoShape 43"/>
          <p:cNvSpPr>
            <a:spLocks noChangeArrowheads="1"/>
          </p:cNvSpPr>
          <p:nvPr/>
        </p:nvSpPr>
        <p:spPr bwMode="auto">
          <a:xfrm>
            <a:off x="551384" y="5643915"/>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545836" name="AutoShape 44"/>
          <p:cNvSpPr>
            <a:spLocks noChangeArrowheads="1"/>
          </p:cNvSpPr>
          <p:nvPr/>
        </p:nvSpPr>
        <p:spPr bwMode="auto">
          <a:xfrm>
            <a:off x="623392" y="4411131"/>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545837" name="Line 45"/>
          <p:cNvSpPr>
            <a:spLocks noChangeShapeType="1"/>
          </p:cNvSpPr>
          <p:nvPr/>
        </p:nvSpPr>
        <p:spPr bwMode="auto">
          <a:xfrm>
            <a:off x="84720" y="4995882"/>
            <a:ext cx="6011280" cy="0"/>
          </a:xfrm>
          <a:prstGeom prst="line">
            <a:avLst/>
          </a:prstGeom>
          <a:noFill/>
          <a:ln w="12700">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545838" name="Object 17"/>
          <p:cNvGraphicFramePr>
            <a:graphicFrameLocks/>
          </p:cNvGraphicFramePr>
          <p:nvPr>
            <p:extLst>
              <p:ext uri="{D42A27DB-BD31-4B8C-83A1-F6EECF244321}">
                <p14:modId xmlns:p14="http://schemas.microsoft.com/office/powerpoint/2010/main" val="2876547902"/>
              </p:ext>
            </p:extLst>
          </p:nvPr>
        </p:nvGraphicFramePr>
        <p:xfrm>
          <a:off x="779454" y="3038633"/>
          <a:ext cx="1228338" cy="463626"/>
        </p:xfrm>
        <a:graphic>
          <a:graphicData uri="http://schemas.openxmlformats.org/presentationml/2006/ole">
            <mc:AlternateContent xmlns:mc="http://schemas.openxmlformats.org/markup-compatibility/2006">
              <mc:Choice xmlns:v="urn:schemas-microsoft-com:vml" Requires="v">
                <p:oleObj spid="_x0000_s1136935" name="方程式" r:id="rId46" imgW="571320" imgH="215640" progId="Equation.3">
                  <p:embed/>
                </p:oleObj>
              </mc:Choice>
              <mc:Fallback>
                <p:oleObj name="方程式" r:id="rId46" imgW="571320" imgH="215640" progId="Equation.3">
                  <p:embed/>
                  <p:pic>
                    <p:nvPicPr>
                      <p:cNvPr id="0" name=""/>
                      <p:cNvPicPr>
                        <a:picLocks noChangeAspect="1" noChangeArrowheads="1"/>
                      </p:cNvPicPr>
                      <p:nvPr/>
                    </p:nvPicPr>
                    <p:blipFill>
                      <a:blip r:embed="rId47"/>
                      <a:srcRect r="-3195"/>
                      <a:stretch>
                        <a:fillRect/>
                      </a:stretch>
                    </p:blipFill>
                    <p:spPr bwMode="auto">
                      <a:xfrm>
                        <a:off x="779454" y="3038633"/>
                        <a:ext cx="1228338" cy="463626"/>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5839" name="Object 18"/>
          <p:cNvGraphicFramePr>
            <a:graphicFrameLocks/>
          </p:cNvGraphicFramePr>
          <p:nvPr>
            <p:extLst>
              <p:ext uri="{D42A27DB-BD31-4B8C-83A1-F6EECF244321}">
                <p14:modId xmlns:p14="http://schemas.microsoft.com/office/powerpoint/2010/main" val="678277015"/>
              </p:ext>
            </p:extLst>
          </p:nvPr>
        </p:nvGraphicFramePr>
        <p:xfrm>
          <a:off x="6389432" y="3063959"/>
          <a:ext cx="1092114" cy="463626"/>
        </p:xfrm>
        <a:graphic>
          <a:graphicData uri="http://schemas.openxmlformats.org/presentationml/2006/ole">
            <mc:AlternateContent xmlns:mc="http://schemas.openxmlformats.org/markup-compatibility/2006">
              <mc:Choice xmlns:v="urn:schemas-microsoft-com:vml" Requires="v">
                <p:oleObj spid="_x0000_s1136936" name="方程式" r:id="rId48" imgW="507960" imgH="215640" progId="Equation.3">
                  <p:embed/>
                </p:oleObj>
              </mc:Choice>
              <mc:Fallback>
                <p:oleObj name="方程式" r:id="rId48" imgW="507960" imgH="215640" progId="Equation.3">
                  <p:embed/>
                  <p:pic>
                    <p:nvPicPr>
                      <p:cNvPr id="0" name=""/>
                      <p:cNvPicPr>
                        <a:picLocks noChangeAspect="1" noChangeArrowheads="1"/>
                      </p:cNvPicPr>
                      <p:nvPr/>
                    </p:nvPicPr>
                    <p:blipFill>
                      <a:blip r:embed="rId49"/>
                      <a:srcRect r="-3102"/>
                      <a:stretch>
                        <a:fillRect/>
                      </a:stretch>
                    </p:blipFill>
                    <p:spPr bwMode="auto">
                      <a:xfrm>
                        <a:off x="6389432" y="3063959"/>
                        <a:ext cx="1092114" cy="463626"/>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5840" name="Line 48"/>
          <p:cNvSpPr>
            <a:spLocks noChangeShapeType="1"/>
          </p:cNvSpPr>
          <p:nvPr/>
        </p:nvSpPr>
        <p:spPr bwMode="auto">
          <a:xfrm>
            <a:off x="859678" y="1029415"/>
            <a:ext cx="0" cy="9720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45841" name="Line 49"/>
          <p:cNvSpPr>
            <a:spLocks noChangeShapeType="1"/>
          </p:cNvSpPr>
          <p:nvPr/>
        </p:nvSpPr>
        <p:spPr bwMode="auto">
          <a:xfrm>
            <a:off x="1847525" y="1039375"/>
            <a:ext cx="0" cy="9720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45842" name="Line 50"/>
          <p:cNvSpPr>
            <a:spLocks noChangeShapeType="1"/>
          </p:cNvSpPr>
          <p:nvPr/>
        </p:nvSpPr>
        <p:spPr bwMode="auto">
          <a:xfrm>
            <a:off x="859678" y="1029415"/>
            <a:ext cx="972000" cy="0"/>
          </a:xfrm>
          <a:prstGeom prst="line">
            <a:avLst/>
          </a:prstGeom>
          <a:noFill/>
          <a:ln w="38100">
            <a:solidFill>
              <a:srgbClr val="00808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45843" name="Line 51"/>
          <p:cNvSpPr>
            <a:spLocks noChangeShapeType="1"/>
          </p:cNvSpPr>
          <p:nvPr/>
        </p:nvSpPr>
        <p:spPr bwMode="auto">
          <a:xfrm flipV="1">
            <a:off x="854915" y="2025004"/>
            <a:ext cx="972000" cy="0"/>
          </a:xfrm>
          <a:prstGeom prst="line">
            <a:avLst/>
          </a:prstGeom>
          <a:noFill/>
          <a:ln w="38100">
            <a:solidFill>
              <a:srgbClr val="00808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 name="投影片編號版面配置區 2"/>
          <p:cNvSpPr>
            <a:spLocks noGrp="1"/>
          </p:cNvSpPr>
          <p:nvPr>
            <p:ph type="sldNum" sz="quarter" idx="10"/>
          </p:nvPr>
        </p:nvSpPr>
        <p:spPr/>
        <p:txBody>
          <a:bodyPr/>
          <a:lstStyle/>
          <a:p>
            <a:pPr>
              <a:defRPr/>
            </a:pPr>
            <a:fld id="{F4C3976D-8D47-445A-BD61-2F2C1E2596C6}" type="slidenum">
              <a:rPr lang="en-US" altLang="zh-TW" smtClean="0"/>
              <a:pPr>
                <a:defRPr/>
              </a:pPr>
              <a:t>46</a:t>
            </a:fld>
            <a:endParaRPr lang="en-US" altLang="zh-TW" dirty="0"/>
          </a:p>
        </p:txBody>
      </p:sp>
      <p:graphicFrame>
        <p:nvGraphicFramePr>
          <p:cNvPr id="4" name="物件 3"/>
          <p:cNvGraphicFramePr>
            <a:graphicFrameLocks/>
          </p:cNvGraphicFramePr>
          <p:nvPr>
            <p:extLst>
              <p:ext uri="{D42A27DB-BD31-4B8C-83A1-F6EECF244321}">
                <p14:modId xmlns:p14="http://schemas.microsoft.com/office/powerpoint/2010/main" val="833119643"/>
              </p:ext>
            </p:extLst>
          </p:nvPr>
        </p:nvGraphicFramePr>
        <p:xfrm>
          <a:off x="1965715" y="3028441"/>
          <a:ext cx="1392426" cy="463626"/>
        </p:xfrm>
        <a:graphic>
          <a:graphicData uri="http://schemas.openxmlformats.org/presentationml/2006/ole">
            <mc:AlternateContent xmlns:mc="http://schemas.openxmlformats.org/markup-compatibility/2006">
              <mc:Choice xmlns:v="urn:schemas-microsoft-com:vml" Requires="v">
                <p:oleObj spid="_x0000_s1136937" name="方程式" r:id="rId50" imgW="647640" imgH="215640" progId="Equation.3">
                  <p:embed/>
                </p:oleObj>
              </mc:Choice>
              <mc:Fallback>
                <p:oleObj name="方程式" r:id="rId50" imgW="647640" imgH="215640" progId="Equation.3">
                  <p:embed/>
                  <p:pic>
                    <p:nvPicPr>
                      <p:cNvPr id="0" name=""/>
                      <p:cNvPicPr>
                        <a:picLocks noChangeAspect="1" noChangeArrowheads="1"/>
                      </p:cNvPicPr>
                      <p:nvPr/>
                    </p:nvPicPr>
                    <p:blipFill>
                      <a:blip r:embed="rId51"/>
                      <a:srcRect r="-3195"/>
                      <a:stretch>
                        <a:fillRect/>
                      </a:stretch>
                    </p:blipFill>
                    <p:spPr bwMode="auto">
                      <a:xfrm>
                        <a:off x="1965715" y="3028441"/>
                        <a:ext cx="1392426" cy="463626"/>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圓角矩形 4"/>
          <p:cNvSpPr/>
          <p:nvPr/>
        </p:nvSpPr>
        <p:spPr bwMode="auto">
          <a:xfrm>
            <a:off x="3092357" y="1626573"/>
            <a:ext cx="2232000" cy="792000"/>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6" name="圓角矩形 5"/>
          <p:cNvSpPr/>
          <p:nvPr/>
        </p:nvSpPr>
        <p:spPr bwMode="auto">
          <a:xfrm>
            <a:off x="646542" y="2569014"/>
            <a:ext cx="2772000" cy="972000"/>
          </a:xfrm>
          <a:prstGeom prst="roundRect">
            <a:avLst/>
          </a:prstGeom>
          <a:noFill/>
          <a:ln w="28575"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50" name="AutoShape 44"/>
          <p:cNvSpPr>
            <a:spLocks noChangeArrowheads="1"/>
          </p:cNvSpPr>
          <p:nvPr/>
        </p:nvSpPr>
        <p:spPr bwMode="auto">
          <a:xfrm>
            <a:off x="2715820" y="1315029"/>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7" name="物件 6"/>
          <p:cNvGraphicFramePr>
            <a:graphicFrameLocks noChangeAspect="1"/>
          </p:cNvGraphicFramePr>
          <p:nvPr>
            <p:extLst>
              <p:ext uri="{D42A27DB-BD31-4B8C-83A1-F6EECF244321}">
                <p14:modId xmlns:p14="http://schemas.microsoft.com/office/powerpoint/2010/main" val="2642331426"/>
              </p:ext>
            </p:extLst>
          </p:nvPr>
        </p:nvGraphicFramePr>
        <p:xfrm>
          <a:off x="3060482" y="1223377"/>
          <a:ext cx="2106216" cy="426384"/>
        </p:xfrm>
        <a:graphic>
          <a:graphicData uri="http://schemas.openxmlformats.org/presentationml/2006/ole">
            <mc:AlternateContent xmlns:mc="http://schemas.openxmlformats.org/markup-compatibility/2006">
              <mc:Choice xmlns:v="urn:schemas-microsoft-com:vml" Requires="v">
                <p:oleObj spid="_x0000_s1136938" name="方程式" r:id="rId52" imgW="1002960" imgH="203040" progId="Equation.3">
                  <p:embed/>
                </p:oleObj>
              </mc:Choice>
              <mc:Fallback>
                <p:oleObj name="方程式" r:id="rId52" imgW="1002960" imgH="203040" progId="Equation.3">
                  <p:embed/>
                  <p:pic>
                    <p:nvPicPr>
                      <p:cNvPr id="0" name=""/>
                      <p:cNvPicPr>
                        <a:picLocks noChangeArrowheads="1"/>
                      </p:cNvPicPr>
                      <p:nvPr/>
                    </p:nvPicPr>
                    <p:blipFill>
                      <a:blip r:embed="rId53"/>
                      <a:srcRect/>
                      <a:stretch>
                        <a:fillRect/>
                      </a:stretch>
                    </p:blipFill>
                    <p:spPr bwMode="auto">
                      <a:xfrm>
                        <a:off x="3060482" y="1223377"/>
                        <a:ext cx="2106216" cy="426384"/>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 name="AutoShape 44"/>
          <p:cNvSpPr>
            <a:spLocks noChangeArrowheads="1"/>
          </p:cNvSpPr>
          <p:nvPr/>
        </p:nvSpPr>
        <p:spPr bwMode="auto">
          <a:xfrm>
            <a:off x="2699250" y="1899309"/>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cxnSp>
        <p:nvCxnSpPr>
          <p:cNvPr id="9" name="直線接點 8"/>
          <p:cNvCxnSpPr/>
          <p:nvPr/>
        </p:nvCxnSpPr>
        <p:spPr bwMode="auto">
          <a:xfrm>
            <a:off x="8265515" y="692696"/>
            <a:ext cx="0" cy="1728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cxnSp>
        <p:nvCxnSpPr>
          <p:cNvPr id="13" name="直線接點 12"/>
          <p:cNvCxnSpPr/>
          <p:nvPr/>
        </p:nvCxnSpPr>
        <p:spPr bwMode="auto">
          <a:xfrm>
            <a:off x="8265595" y="2433237"/>
            <a:ext cx="1404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aphicFrame>
        <p:nvGraphicFramePr>
          <p:cNvPr id="15" name="物件 14"/>
          <p:cNvGraphicFramePr>
            <a:graphicFrameLocks noChangeAspect="1"/>
          </p:cNvGraphicFramePr>
          <p:nvPr>
            <p:extLst>
              <p:ext uri="{D42A27DB-BD31-4B8C-83A1-F6EECF244321}">
                <p14:modId xmlns:p14="http://schemas.microsoft.com/office/powerpoint/2010/main" val="2688548086"/>
              </p:ext>
            </p:extLst>
          </p:nvPr>
        </p:nvGraphicFramePr>
        <p:xfrm>
          <a:off x="9994788" y="2379706"/>
          <a:ext cx="1622592" cy="388152"/>
        </p:xfrm>
        <a:graphic>
          <a:graphicData uri="http://schemas.openxmlformats.org/presentationml/2006/ole">
            <mc:AlternateContent xmlns:mc="http://schemas.openxmlformats.org/markup-compatibility/2006">
              <mc:Choice xmlns:v="urn:schemas-microsoft-com:vml" Requires="v">
                <p:oleObj spid="_x0000_s1136939" name="方程式" r:id="rId54" imgW="901440" imgH="215640" progId="Equation.3">
                  <p:embed/>
                </p:oleObj>
              </mc:Choice>
              <mc:Fallback>
                <p:oleObj name="方程式" r:id="rId54" imgW="901440" imgH="215640" progId="Equation.3">
                  <p:embed/>
                  <p:pic>
                    <p:nvPicPr>
                      <p:cNvPr id="0" name=""/>
                      <p:cNvPicPr>
                        <a:picLocks noChangeArrowheads="1"/>
                      </p:cNvPicPr>
                      <p:nvPr/>
                    </p:nvPicPr>
                    <p:blipFill>
                      <a:blip r:embed="rId55"/>
                      <a:srcRect r="-3209"/>
                      <a:stretch>
                        <a:fillRect/>
                      </a:stretch>
                    </p:blipFill>
                    <p:spPr bwMode="auto">
                      <a:xfrm>
                        <a:off x="9994788" y="2379706"/>
                        <a:ext cx="1622592" cy="388152"/>
                      </a:xfrm>
                      <a:prstGeom prst="rect">
                        <a:avLst/>
                      </a:prstGeom>
                      <a:noFill/>
                      <a:ln>
                        <a:noFill/>
                      </a:ln>
                    </p:spPr>
                  </p:pic>
                </p:oleObj>
              </mc:Fallback>
            </mc:AlternateContent>
          </a:graphicData>
        </a:graphic>
      </p:graphicFrame>
      <p:cxnSp>
        <p:nvCxnSpPr>
          <p:cNvPr id="18" name="直線接點 17"/>
          <p:cNvCxnSpPr/>
          <p:nvPr/>
        </p:nvCxnSpPr>
        <p:spPr bwMode="auto">
          <a:xfrm>
            <a:off x="9677793" y="2433421"/>
            <a:ext cx="0" cy="360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cxnSp>
        <p:nvCxnSpPr>
          <p:cNvPr id="20" name="直線接點 19"/>
          <p:cNvCxnSpPr/>
          <p:nvPr/>
        </p:nvCxnSpPr>
        <p:spPr bwMode="auto">
          <a:xfrm>
            <a:off x="9680223" y="2793726"/>
            <a:ext cx="2448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66" name="AutoShape 44"/>
          <p:cNvSpPr>
            <a:spLocks noChangeArrowheads="1"/>
          </p:cNvSpPr>
          <p:nvPr/>
        </p:nvSpPr>
        <p:spPr bwMode="auto">
          <a:xfrm>
            <a:off x="9746939" y="2505558"/>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pSp>
        <p:nvGrpSpPr>
          <p:cNvPr id="25" name="群組 24"/>
          <p:cNvGrpSpPr/>
          <p:nvPr/>
        </p:nvGrpSpPr>
        <p:grpSpPr>
          <a:xfrm>
            <a:off x="10672341" y="2469751"/>
            <a:ext cx="92791" cy="268559"/>
            <a:chOff x="8748641" y="3666055"/>
            <a:chExt cx="92791" cy="268559"/>
          </a:xfrm>
        </p:grpSpPr>
        <p:cxnSp>
          <p:nvCxnSpPr>
            <p:cNvPr id="22" name="直線接點 21"/>
            <p:cNvCxnSpPr/>
            <p:nvPr/>
          </p:nvCxnSpPr>
          <p:spPr bwMode="auto">
            <a:xfrm>
              <a:off x="8748641" y="3666055"/>
              <a:ext cx="92791" cy="249267"/>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24" name="直線接點 23"/>
            <p:cNvCxnSpPr/>
            <p:nvPr/>
          </p:nvCxnSpPr>
          <p:spPr bwMode="auto">
            <a:xfrm flipH="1">
              <a:off x="8748641" y="3666055"/>
              <a:ext cx="92791" cy="268559"/>
            </a:xfrm>
            <a:prstGeom prst="line">
              <a:avLst/>
            </a:prstGeom>
            <a:solidFill>
              <a:schemeClr val="accent1"/>
            </a:solidFill>
            <a:ln w="19050" cap="flat" cmpd="sng" algn="ctr">
              <a:solidFill>
                <a:srgbClr val="C00000"/>
              </a:solidFill>
              <a:prstDash val="solid"/>
              <a:round/>
              <a:headEnd type="none" w="med" len="med"/>
              <a:tailEnd type="none" w="med" len="med"/>
            </a:ln>
            <a:effectLst/>
          </p:spPr>
        </p:cxnSp>
      </p:grpSp>
      <p:sp>
        <p:nvSpPr>
          <p:cNvPr id="74" name="AutoShape 43"/>
          <p:cNvSpPr>
            <a:spLocks noChangeArrowheads="1"/>
          </p:cNvSpPr>
          <p:nvPr/>
        </p:nvSpPr>
        <p:spPr bwMode="auto">
          <a:xfrm>
            <a:off x="6455404" y="5776416"/>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75" name="AutoShape 43"/>
          <p:cNvSpPr>
            <a:spLocks noChangeArrowheads="1"/>
          </p:cNvSpPr>
          <p:nvPr/>
        </p:nvSpPr>
        <p:spPr bwMode="auto">
          <a:xfrm>
            <a:off x="6240016" y="3750228"/>
            <a:ext cx="271463" cy="193675"/>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2" name="動作按鈕: 下一項 1">
            <a:hlinkClick r:id="rId56" action="ppaction://hlinksldjump" highlightClick="1"/>
          </p:cNvPr>
          <p:cNvSpPr>
            <a:spLocks noChangeAspect="1"/>
          </p:cNvSpPr>
          <p:nvPr/>
        </p:nvSpPr>
        <p:spPr bwMode="auto">
          <a:xfrm>
            <a:off x="5447928" y="1925688"/>
            <a:ext cx="180000" cy="180000"/>
          </a:xfrm>
          <a:prstGeom prst="actionButtonForwardNext">
            <a:avLst/>
          </a:prstGeom>
          <a:solidFill>
            <a:srgbClr val="FF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62" name="動作按鈕: 下一項 61">
            <a:hlinkClick r:id="rId57" action="ppaction://hlinksldjump" highlightClick="1"/>
          </p:cNvPr>
          <p:cNvSpPr>
            <a:spLocks noChangeAspect="1"/>
          </p:cNvSpPr>
          <p:nvPr/>
        </p:nvSpPr>
        <p:spPr bwMode="auto">
          <a:xfrm>
            <a:off x="263352" y="2727100"/>
            <a:ext cx="180000" cy="180000"/>
          </a:xfrm>
          <a:prstGeom prst="actionButtonForwardNext">
            <a:avLst/>
          </a:prstGeom>
          <a:solidFill>
            <a:srgbClr val="FFCC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63" name="動作按鈕: 下一項 62">
            <a:hlinkClick r:id="rId57" action="ppaction://hlinksldjump" highlightClick="1"/>
          </p:cNvPr>
          <p:cNvSpPr>
            <a:spLocks noChangeAspect="1"/>
          </p:cNvSpPr>
          <p:nvPr/>
        </p:nvSpPr>
        <p:spPr bwMode="auto">
          <a:xfrm>
            <a:off x="10832095" y="1448800"/>
            <a:ext cx="180000" cy="180000"/>
          </a:xfrm>
          <a:prstGeom prst="actionButtonForwardNext">
            <a:avLst/>
          </a:prstGeom>
          <a:solidFill>
            <a:srgbClr val="FFCC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64" name="Text Box 5"/>
          <p:cNvSpPr txBox="1">
            <a:spLocks noChangeArrowheads="1"/>
          </p:cNvSpPr>
          <p:nvPr/>
        </p:nvSpPr>
        <p:spPr bwMode="auto">
          <a:xfrm>
            <a:off x="3086953" y="4249939"/>
            <a:ext cx="2616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a:t>
            </a:r>
          </a:p>
        </p:txBody>
      </p:sp>
      <p:sp>
        <p:nvSpPr>
          <p:cNvPr id="65" name="Line 45"/>
          <p:cNvSpPr>
            <a:spLocks noChangeShapeType="1"/>
          </p:cNvSpPr>
          <p:nvPr/>
        </p:nvSpPr>
        <p:spPr bwMode="auto">
          <a:xfrm>
            <a:off x="6104944" y="4138467"/>
            <a:ext cx="6084000" cy="0"/>
          </a:xfrm>
          <a:prstGeom prst="line">
            <a:avLst/>
          </a:prstGeom>
          <a:noFill/>
          <a:ln w="12700">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7" name="AutoShape 43"/>
          <p:cNvSpPr>
            <a:spLocks noChangeArrowheads="1"/>
          </p:cNvSpPr>
          <p:nvPr/>
        </p:nvSpPr>
        <p:spPr bwMode="auto">
          <a:xfrm>
            <a:off x="6309023" y="4507504"/>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68" name="Text Box 15"/>
          <p:cNvSpPr txBox="1">
            <a:spLocks noChangeArrowheads="1"/>
          </p:cNvSpPr>
          <p:nvPr/>
        </p:nvSpPr>
        <p:spPr bwMode="auto">
          <a:xfrm>
            <a:off x="6113877" y="4962276"/>
            <a:ext cx="45223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solidFill>
                  <a:srgbClr val="0000CC"/>
                </a:solidFill>
              </a:rPr>
              <a:t>by orthogonality of eigenfunctions,</a:t>
            </a:r>
          </a:p>
        </p:txBody>
      </p:sp>
      <p:sp>
        <p:nvSpPr>
          <p:cNvPr id="69" name="Text Box 15"/>
          <p:cNvSpPr txBox="1">
            <a:spLocks noChangeArrowheads="1"/>
          </p:cNvSpPr>
          <p:nvPr/>
        </p:nvSpPr>
        <p:spPr bwMode="auto">
          <a:xfrm>
            <a:off x="1199457" y="4611772"/>
            <a:ext cx="18614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0000CC"/>
                </a:solidFill>
              </a:rPr>
              <a:t>(eigenfunctions)</a:t>
            </a:r>
          </a:p>
        </p:txBody>
      </p:sp>
      <p:sp>
        <p:nvSpPr>
          <p:cNvPr id="70" name="Text Box 15"/>
          <p:cNvSpPr txBox="1">
            <a:spLocks noChangeArrowheads="1"/>
          </p:cNvSpPr>
          <p:nvPr/>
        </p:nvSpPr>
        <p:spPr bwMode="auto">
          <a:xfrm>
            <a:off x="3298489" y="4615266"/>
            <a:ext cx="15632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0000CC"/>
                </a:solidFill>
              </a:rPr>
              <a:t>(eigenvalues)</a:t>
            </a:r>
          </a:p>
        </p:txBody>
      </p:sp>
      <p:sp>
        <p:nvSpPr>
          <p:cNvPr id="71" name="AutoShape 44"/>
          <p:cNvSpPr>
            <a:spLocks noChangeArrowheads="1"/>
          </p:cNvSpPr>
          <p:nvPr/>
        </p:nvSpPr>
        <p:spPr bwMode="auto">
          <a:xfrm>
            <a:off x="479376" y="3890324"/>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72" name="Text Box 15"/>
          <p:cNvSpPr txBox="1">
            <a:spLocks noChangeArrowheads="1"/>
          </p:cNvSpPr>
          <p:nvPr/>
        </p:nvSpPr>
        <p:spPr bwMode="auto">
          <a:xfrm>
            <a:off x="3510786" y="2492896"/>
            <a:ext cx="268695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C00000"/>
                </a:solidFill>
              </a:rPr>
              <a:t>3. eigenvalue problem</a:t>
            </a:r>
            <a:r>
              <a:rPr lang="en-US" altLang="zh-TW" sz="2000" dirty="0">
                <a:solidFill>
                  <a:srgbClr val="0000CC"/>
                </a:solidFill>
              </a:rPr>
              <a:t> </a:t>
            </a:r>
            <a:br>
              <a:rPr lang="en-US" altLang="zh-TW" sz="2000" dirty="0">
                <a:solidFill>
                  <a:srgbClr val="0000CC"/>
                </a:solidFill>
              </a:rPr>
            </a:br>
            <a:r>
              <a:rPr lang="en-US" altLang="zh-TW" sz="2000" dirty="0">
                <a:solidFill>
                  <a:srgbClr val="0000CC"/>
                </a:solidFill>
              </a:rPr>
              <a:t>   (</a:t>
            </a:r>
            <a:r>
              <a:rPr lang="en-US" altLang="zh-TW" sz="2000" dirty="0">
                <a:solidFill>
                  <a:srgbClr val="C00000"/>
                </a:solidFill>
              </a:rPr>
              <a:t>solve this BVP first</a:t>
            </a:r>
            <a:r>
              <a:rPr lang="en-US" altLang="zh-TW" sz="2000" dirty="0">
                <a:solidFill>
                  <a:srgbClr val="0000CC"/>
                </a:solidFill>
              </a:rPr>
              <a:t>, </a:t>
            </a:r>
            <a:br>
              <a:rPr lang="en-US" altLang="zh-TW" sz="2000" dirty="0">
                <a:solidFill>
                  <a:srgbClr val="0000CC"/>
                </a:solidFill>
              </a:rPr>
            </a:br>
            <a:r>
              <a:rPr lang="en-US" altLang="zh-TW" sz="2000" dirty="0">
                <a:solidFill>
                  <a:srgbClr val="0000CC"/>
                </a:solidFill>
              </a:rPr>
              <a:t>     by considering</a:t>
            </a:r>
            <a:r>
              <a:rPr lang="en-US" altLang="zh-TW" sz="2000" dirty="0">
                <a:solidFill>
                  <a:srgbClr val="C00000"/>
                </a:solidFill>
              </a:rPr>
              <a:t> </a:t>
            </a:r>
            <a:r>
              <a:rPr lang="en-US" altLang="zh-TW" sz="2000" i="1" dirty="0">
                <a:solidFill>
                  <a:srgbClr val="C00000"/>
                </a:solidFill>
                <a:latin typeface="Symbol" panose="05050102010706020507" pitchFamily="18" charset="2"/>
              </a:rPr>
              <a:t>l</a:t>
            </a:r>
            <a:r>
              <a:rPr lang="en-US" altLang="zh-TW" sz="2000" dirty="0">
                <a:solidFill>
                  <a:srgbClr val="C00000"/>
                </a:solidFill>
              </a:rPr>
              <a:t> </a:t>
            </a:r>
            <a:r>
              <a:rPr lang="en-US" altLang="zh-TW" sz="2000" dirty="0">
                <a:solidFill>
                  <a:srgbClr val="C00000"/>
                </a:solidFill>
                <a:latin typeface="Symbol" panose="05050102010706020507" pitchFamily="18" charset="2"/>
              </a:rPr>
              <a:t>&gt;</a:t>
            </a:r>
            <a:r>
              <a:rPr lang="en-US" altLang="zh-TW" sz="2000" dirty="0">
                <a:solidFill>
                  <a:srgbClr val="C00000"/>
                </a:solidFill>
              </a:rPr>
              <a:t>0, </a:t>
            </a:r>
            <a:br>
              <a:rPr lang="en-US" altLang="zh-TW" sz="2000" dirty="0">
                <a:solidFill>
                  <a:srgbClr val="C00000"/>
                </a:solidFill>
              </a:rPr>
            </a:br>
            <a:r>
              <a:rPr lang="en-US" altLang="zh-TW" sz="2000" dirty="0">
                <a:solidFill>
                  <a:srgbClr val="C00000"/>
                </a:solidFill>
              </a:rPr>
              <a:t>     </a:t>
            </a:r>
            <a:r>
              <a:rPr lang="en-US" altLang="zh-TW" sz="2000" dirty="0">
                <a:solidFill>
                  <a:srgbClr val="C00000"/>
                </a:solidFill>
                <a:latin typeface="Symbol" panose="05050102010706020507" pitchFamily="18" charset="2"/>
              </a:rPr>
              <a:t>=</a:t>
            </a:r>
            <a:r>
              <a:rPr lang="en-US" altLang="zh-TW" sz="2000" dirty="0">
                <a:solidFill>
                  <a:srgbClr val="C00000"/>
                </a:solidFill>
              </a:rPr>
              <a:t>0, </a:t>
            </a:r>
            <a:r>
              <a:rPr lang="en-US" altLang="zh-TW" sz="2000" dirty="0">
                <a:solidFill>
                  <a:srgbClr val="C00000"/>
                </a:solidFill>
                <a:latin typeface="Symbol" panose="05050102010706020507" pitchFamily="18" charset="2"/>
              </a:rPr>
              <a:t>&lt;</a:t>
            </a:r>
            <a:r>
              <a:rPr lang="en-US" altLang="zh-TW" sz="2000" dirty="0">
                <a:solidFill>
                  <a:srgbClr val="C00000"/>
                </a:solidFill>
              </a:rPr>
              <a:t>0</a:t>
            </a:r>
            <a:r>
              <a:rPr lang="en-US" altLang="zh-TW" sz="2000" dirty="0">
                <a:solidFill>
                  <a:srgbClr val="0000CC"/>
                </a:solidFill>
              </a:rPr>
              <a:t>, separately)</a:t>
            </a:r>
          </a:p>
        </p:txBody>
      </p:sp>
      <p:cxnSp>
        <p:nvCxnSpPr>
          <p:cNvPr id="11" name="直線單箭頭接點 10"/>
          <p:cNvCxnSpPr/>
          <p:nvPr/>
        </p:nvCxnSpPr>
        <p:spPr bwMode="auto">
          <a:xfrm>
            <a:off x="2961210" y="3771829"/>
            <a:ext cx="256549" cy="463997"/>
          </a:xfrm>
          <a:prstGeom prst="straightConnector1">
            <a:avLst/>
          </a:prstGeom>
          <a:solidFill>
            <a:schemeClr val="accent1"/>
          </a:solidFill>
          <a:ln w="28575" cap="flat" cmpd="sng" algn="ctr">
            <a:solidFill>
              <a:srgbClr val="C00000"/>
            </a:solidFill>
            <a:prstDash val="sysDot"/>
            <a:round/>
            <a:headEnd type="none" w="med" len="med"/>
            <a:tailEnd type="triangle"/>
          </a:ln>
          <a:effectLst/>
        </p:spPr>
      </p:cxnSp>
      <p:graphicFrame>
        <p:nvGraphicFramePr>
          <p:cNvPr id="77" name="Object 6"/>
          <p:cNvGraphicFramePr>
            <a:graphicFrameLocks noChangeAspect="1"/>
          </p:cNvGraphicFramePr>
          <p:nvPr>
            <p:extLst>
              <p:ext uri="{D42A27DB-BD31-4B8C-83A1-F6EECF244321}">
                <p14:modId xmlns:p14="http://schemas.microsoft.com/office/powerpoint/2010/main" val="522855279"/>
              </p:ext>
            </p:extLst>
          </p:nvPr>
        </p:nvGraphicFramePr>
        <p:xfrm>
          <a:off x="1847525" y="840341"/>
          <a:ext cx="476250" cy="381000"/>
        </p:xfrm>
        <a:graphic>
          <a:graphicData uri="http://schemas.openxmlformats.org/presentationml/2006/ole">
            <mc:AlternateContent xmlns:mc="http://schemas.openxmlformats.org/markup-compatibility/2006">
              <mc:Choice xmlns:v="urn:schemas-microsoft-com:vml" Requires="v">
                <p:oleObj spid="_x0000_s1136940" name="Equation" r:id="rId58" imgW="317160" imgH="253800" progId="Equation.DSMT4">
                  <p:embed/>
                </p:oleObj>
              </mc:Choice>
              <mc:Fallback>
                <p:oleObj name="Equation" r:id="rId58" imgW="317160" imgH="253800" progId="Equation.DSMT4">
                  <p:embed/>
                  <p:pic>
                    <p:nvPicPr>
                      <p:cNvPr id="545802" name="Object 6"/>
                      <p:cNvPicPr>
                        <a:picLocks noChangeAspect="1" noChangeArrowheads="1"/>
                      </p:cNvPicPr>
                      <p:nvPr/>
                    </p:nvPicPr>
                    <p:blipFill>
                      <a:blip r:embed="rId59"/>
                      <a:srcRect r="-3082"/>
                      <a:stretch>
                        <a:fillRect/>
                      </a:stretch>
                    </p:blipFill>
                    <p:spPr bwMode="auto">
                      <a:xfrm>
                        <a:off x="1847525" y="840341"/>
                        <a:ext cx="476250" cy="381000"/>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8" name="Object 6"/>
          <p:cNvGraphicFramePr>
            <a:graphicFrameLocks noChangeAspect="1"/>
          </p:cNvGraphicFramePr>
          <p:nvPr>
            <p:extLst>
              <p:ext uri="{D42A27DB-BD31-4B8C-83A1-F6EECF244321}">
                <p14:modId xmlns:p14="http://schemas.microsoft.com/office/powerpoint/2010/main" val="2100944743"/>
              </p:ext>
            </p:extLst>
          </p:nvPr>
        </p:nvGraphicFramePr>
        <p:xfrm>
          <a:off x="415749" y="1918369"/>
          <a:ext cx="552450" cy="381000"/>
        </p:xfrm>
        <a:graphic>
          <a:graphicData uri="http://schemas.openxmlformats.org/presentationml/2006/ole">
            <mc:AlternateContent xmlns:mc="http://schemas.openxmlformats.org/markup-compatibility/2006">
              <mc:Choice xmlns:v="urn:schemas-microsoft-com:vml" Requires="v">
                <p:oleObj spid="_x0000_s1136941" name="Equation" r:id="rId60" imgW="368280" imgH="253800" progId="Equation.DSMT4">
                  <p:embed/>
                </p:oleObj>
              </mc:Choice>
              <mc:Fallback>
                <p:oleObj name="Equation" r:id="rId60" imgW="368280" imgH="253800" progId="Equation.DSMT4">
                  <p:embed/>
                  <p:pic>
                    <p:nvPicPr>
                      <p:cNvPr id="77" name="Object 6"/>
                      <p:cNvPicPr>
                        <a:picLocks noChangeAspect="1" noChangeArrowheads="1"/>
                      </p:cNvPicPr>
                      <p:nvPr/>
                    </p:nvPicPr>
                    <p:blipFill>
                      <a:blip r:embed="rId61"/>
                      <a:srcRect r="-3082"/>
                      <a:stretch>
                        <a:fillRect/>
                      </a:stretch>
                    </p:blipFill>
                    <p:spPr bwMode="auto">
                      <a:xfrm>
                        <a:off x="415749" y="1918369"/>
                        <a:ext cx="552450" cy="381000"/>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9" name="AutoShape 44"/>
          <p:cNvSpPr>
            <a:spLocks noChangeAspect="1" noChangeArrowheads="1"/>
          </p:cNvSpPr>
          <p:nvPr/>
        </p:nvSpPr>
        <p:spPr bwMode="auto">
          <a:xfrm>
            <a:off x="10853964" y="841585"/>
            <a:ext cx="216000" cy="154286"/>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80" name="AutoShape 44"/>
          <p:cNvSpPr>
            <a:spLocks noChangeAspect="1" noChangeArrowheads="1"/>
          </p:cNvSpPr>
          <p:nvPr/>
        </p:nvSpPr>
        <p:spPr bwMode="auto">
          <a:xfrm>
            <a:off x="10832095" y="1232776"/>
            <a:ext cx="216000" cy="154286"/>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81" name="Object 12"/>
          <p:cNvGraphicFramePr>
            <a:graphicFrameLocks noChangeAspect="1"/>
          </p:cNvGraphicFramePr>
          <p:nvPr>
            <p:extLst>
              <p:ext uri="{D42A27DB-BD31-4B8C-83A1-F6EECF244321}">
                <p14:modId xmlns:p14="http://schemas.microsoft.com/office/powerpoint/2010/main" val="110746172"/>
              </p:ext>
            </p:extLst>
          </p:nvPr>
        </p:nvGraphicFramePr>
        <p:xfrm>
          <a:off x="11108556" y="709339"/>
          <a:ext cx="1036116" cy="431460"/>
        </p:xfrm>
        <a:graphic>
          <a:graphicData uri="http://schemas.openxmlformats.org/presentationml/2006/ole">
            <mc:AlternateContent xmlns:mc="http://schemas.openxmlformats.org/markup-compatibility/2006">
              <mc:Choice xmlns:v="urn:schemas-microsoft-com:vml" Requires="v">
                <p:oleObj spid="_x0000_s1136942" name="Equation" r:id="rId62" imgW="609480" imgH="253800" progId="Equation.DSMT4">
                  <p:embed/>
                </p:oleObj>
              </mc:Choice>
              <mc:Fallback>
                <p:oleObj name="Equation" r:id="rId62" imgW="609480" imgH="253800" progId="Equation.DSMT4">
                  <p:embed/>
                  <p:pic>
                    <p:nvPicPr>
                      <p:cNvPr id="545813" name="Object 12"/>
                      <p:cNvPicPr>
                        <a:picLocks noChangeAspect="1" noChangeArrowheads="1"/>
                      </p:cNvPicPr>
                      <p:nvPr/>
                    </p:nvPicPr>
                    <p:blipFill>
                      <a:blip r:embed="rId63"/>
                      <a:srcRect r="-1532"/>
                      <a:stretch>
                        <a:fillRect/>
                      </a:stretch>
                    </p:blipFill>
                    <p:spPr bwMode="auto">
                      <a:xfrm>
                        <a:off x="11108556" y="709339"/>
                        <a:ext cx="1036116" cy="431460"/>
                      </a:xfrm>
                      <a:prstGeom prst="rect">
                        <a:avLst/>
                      </a:prstGeom>
                      <a:solidFill>
                        <a:srgbClr val="CCECFF"/>
                      </a:solidFill>
                      <a:ln>
                        <a:noFill/>
                      </a:ln>
                      <a:extLst/>
                    </p:spPr>
                  </p:pic>
                </p:oleObj>
              </mc:Fallback>
            </mc:AlternateContent>
          </a:graphicData>
        </a:graphic>
      </p:graphicFrame>
      <p:graphicFrame>
        <p:nvGraphicFramePr>
          <p:cNvPr id="82" name="Object 12"/>
          <p:cNvGraphicFramePr>
            <a:graphicFrameLocks noChangeAspect="1"/>
          </p:cNvGraphicFramePr>
          <p:nvPr>
            <p:extLst>
              <p:ext uri="{D42A27DB-BD31-4B8C-83A1-F6EECF244321}">
                <p14:modId xmlns:p14="http://schemas.microsoft.com/office/powerpoint/2010/main" val="3993197785"/>
              </p:ext>
            </p:extLst>
          </p:nvPr>
        </p:nvGraphicFramePr>
        <p:xfrm>
          <a:off x="11128438" y="1125538"/>
          <a:ext cx="993775" cy="431800"/>
        </p:xfrm>
        <a:graphic>
          <a:graphicData uri="http://schemas.openxmlformats.org/presentationml/2006/ole">
            <mc:AlternateContent xmlns:mc="http://schemas.openxmlformats.org/markup-compatibility/2006">
              <mc:Choice xmlns:v="urn:schemas-microsoft-com:vml" Requires="v">
                <p:oleObj spid="_x0000_s1136943" name="Equation" r:id="rId64" imgW="583920" imgH="253800" progId="Equation.DSMT4">
                  <p:embed/>
                </p:oleObj>
              </mc:Choice>
              <mc:Fallback>
                <p:oleObj name="Equation" r:id="rId64" imgW="583920" imgH="253800" progId="Equation.DSMT4">
                  <p:embed/>
                  <p:pic>
                    <p:nvPicPr>
                      <p:cNvPr id="81" name="Object 12"/>
                      <p:cNvPicPr>
                        <a:picLocks noChangeAspect="1" noChangeArrowheads="1"/>
                      </p:cNvPicPr>
                      <p:nvPr/>
                    </p:nvPicPr>
                    <p:blipFill>
                      <a:blip r:embed="rId65"/>
                      <a:srcRect r="-1532"/>
                      <a:stretch>
                        <a:fillRect/>
                      </a:stretch>
                    </p:blipFill>
                    <p:spPr bwMode="auto">
                      <a:xfrm>
                        <a:off x="11128438" y="1125538"/>
                        <a:ext cx="993775" cy="431800"/>
                      </a:xfrm>
                      <a:prstGeom prst="rect">
                        <a:avLst/>
                      </a:prstGeom>
                      <a:solidFill>
                        <a:srgbClr val="CCECFF"/>
                      </a:solidFill>
                      <a:ln>
                        <a:noFill/>
                      </a:ln>
                      <a:extLst/>
                    </p:spPr>
                  </p:pic>
                </p:oleObj>
              </mc:Fallback>
            </mc:AlternateContent>
          </a:graphicData>
        </a:graphic>
      </p:graphicFrame>
      <p:sp>
        <p:nvSpPr>
          <p:cNvPr id="83" name="AutoShape 44"/>
          <p:cNvSpPr>
            <a:spLocks noChangeAspect="1" noChangeArrowheads="1"/>
          </p:cNvSpPr>
          <p:nvPr/>
        </p:nvSpPr>
        <p:spPr bwMode="auto">
          <a:xfrm>
            <a:off x="10725946" y="1720237"/>
            <a:ext cx="216000" cy="154286"/>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84" name="Object 12"/>
          <p:cNvGraphicFramePr>
            <a:graphicFrameLocks noChangeAspect="1"/>
          </p:cNvGraphicFramePr>
          <p:nvPr>
            <p:extLst>
              <p:ext uri="{D42A27DB-BD31-4B8C-83A1-F6EECF244321}">
                <p14:modId xmlns:p14="http://schemas.microsoft.com/office/powerpoint/2010/main" val="3299396381"/>
              </p:ext>
            </p:extLst>
          </p:nvPr>
        </p:nvGraphicFramePr>
        <p:xfrm>
          <a:off x="11053826" y="1612900"/>
          <a:ext cx="928687" cy="431800"/>
        </p:xfrm>
        <a:graphic>
          <a:graphicData uri="http://schemas.openxmlformats.org/presentationml/2006/ole">
            <mc:AlternateContent xmlns:mc="http://schemas.openxmlformats.org/markup-compatibility/2006">
              <mc:Choice xmlns:v="urn:schemas-microsoft-com:vml" Requires="v">
                <p:oleObj spid="_x0000_s1136944" name="Equation" r:id="rId66" imgW="545760" imgH="253800" progId="Equation.DSMT4">
                  <p:embed/>
                </p:oleObj>
              </mc:Choice>
              <mc:Fallback>
                <p:oleObj name="Equation" r:id="rId66" imgW="545760" imgH="253800" progId="Equation.DSMT4">
                  <p:embed/>
                  <p:pic>
                    <p:nvPicPr>
                      <p:cNvPr id="82" name="Object 12"/>
                      <p:cNvPicPr>
                        <a:picLocks noChangeAspect="1" noChangeArrowheads="1"/>
                      </p:cNvPicPr>
                      <p:nvPr/>
                    </p:nvPicPr>
                    <p:blipFill>
                      <a:blip r:embed="rId67"/>
                      <a:srcRect r="-1532"/>
                      <a:stretch>
                        <a:fillRect/>
                      </a:stretch>
                    </p:blipFill>
                    <p:spPr bwMode="auto">
                      <a:xfrm>
                        <a:off x="11053826" y="1612900"/>
                        <a:ext cx="928687" cy="431800"/>
                      </a:xfrm>
                      <a:prstGeom prst="rect">
                        <a:avLst/>
                      </a:prstGeom>
                      <a:solidFill>
                        <a:srgbClr val="CCECFF"/>
                      </a:solidFill>
                      <a:ln>
                        <a:noFill/>
                      </a:ln>
                      <a:extLst/>
                    </p:spPr>
                  </p:pic>
                </p:oleObj>
              </mc:Fallback>
            </mc:AlternateContent>
          </a:graphicData>
        </a:graphic>
      </p:graphicFrame>
      <p:sp>
        <p:nvSpPr>
          <p:cNvPr id="85" name="Text Box 15">
            <a:extLst>
              <a:ext uri="{FF2B5EF4-FFF2-40B4-BE49-F238E27FC236}">
                <a16:creationId xmlns:a16="http://schemas.microsoft.com/office/drawing/2014/main" id="{AB20DAEC-C37D-4417-A329-800B29EE577F}"/>
              </a:ext>
            </a:extLst>
          </p:cNvPr>
          <p:cNvSpPr txBox="1">
            <a:spLocks noChangeArrowheads="1"/>
          </p:cNvSpPr>
          <p:nvPr/>
        </p:nvSpPr>
        <p:spPr bwMode="auto">
          <a:xfrm>
            <a:off x="5663952" y="646332"/>
            <a:ext cx="26228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lnSpc>
                <a:spcPct val="90000"/>
              </a:lnSpc>
            </a:pPr>
            <a:r>
              <a:rPr lang="en-US" altLang="zh-TW" sz="2000" dirty="0">
                <a:solidFill>
                  <a:srgbClr val="0000CC"/>
                </a:solidFill>
              </a:rPr>
              <a:t>(1. idea of separation of</a:t>
            </a:r>
            <a:br>
              <a:rPr lang="en-US" altLang="zh-TW" sz="2000" dirty="0">
                <a:solidFill>
                  <a:srgbClr val="0000CC"/>
                </a:solidFill>
              </a:rPr>
            </a:br>
            <a:r>
              <a:rPr lang="en-US" altLang="zh-TW" sz="2000" dirty="0">
                <a:solidFill>
                  <a:srgbClr val="0000CC"/>
                </a:solidFill>
              </a:rPr>
              <a:t>     variables)</a:t>
            </a:r>
          </a:p>
        </p:txBody>
      </p:sp>
      <p:sp>
        <p:nvSpPr>
          <p:cNvPr id="86" name="Text Box 15">
            <a:extLst>
              <a:ext uri="{FF2B5EF4-FFF2-40B4-BE49-F238E27FC236}">
                <a16:creationId xmlns:a16="http://schemas.microsoft.com/office/drawing/2014/main" id="{DC2C6CFA-1DA5-4EF8-8E24-001895FA850E}"/>
              </a:ext>
            </a:extLst>
          </p:cNvPr>
          <p:cNvSpPr txBox="1">
            <a:spLocks noChangeArrowheads="1"/>
          </p:cNvSpPr>
          <p:nvPr/>
        </p:nvSpPr>
        <p:spPr bwMode="auto">
          <a:xfrm>
            <a:off x="5519936" y="1198493"/>
            <a:ext cx="2345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lnSpc>
                <a:spcPct val="90000"/>
              </a:lnSpc>
            </a:pPr>
            <a:r>
              <a:rPr lang="en-US" altLang="zh-TW" sz="2000" dirty="0">
                <a:solidFill>
                  <a:srgbClr val="0000CC"/>
                </a:solidFill>
              </a:rPr>
              <a:t>(substitute into PDE)</a:t>
            </a:r>
          </a:p>
        </p:txBody>
      </p:sp>
      <p:sp>
        <p:nvSpPr>
          <p:cNvPr id="87" name="Text Box 15">
            <a:extLst>
              <a:ext uri="{FF2B5EF4-FFF2-40B4-BE49-F238E27FC236}">
                <a16:creationId xmlns:a16="http://schemas.microsoft.com/office/drawing/2014/main" id="{57D84608-8AC0-4A7F-A036-1D85F4E57335}"/>
              </a:ext>
            </a:extLst>
          </p:cNvPr>
          <p:cNvSpPr txBox="1">
            <a:spLocks noChangeArrowheads="1"/>
          </p:cNvSpPr>
          <p:nvPr/>
        </p:nvSpPr>
        <p:spPr bwMode="auto">
          <a:xfrm>
            <a:off x="5591944" y="1774557"/>
            <a:ext cx="24384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lnSpc>
                <a:spcPct val="90000"/>
              </a:lnSpc>
            </a:pPr>
            <a:r>
              <a:rPr lang="en-US" altLang="zh-TW" sz="2000" dirty="0">
                <a:solidFill>
                  <a:srgbClr val="C00000"/>
                </a:solidFill>
              </a:rPr>
              <a:t>(2. functions of </a:t>
            </a:r>
            <a:r>
              <a:rPr lang="en-US" altLang="zh-TW" sz="2000" i="1" dirty="0">
                <a:solidFill>
                  <a:srgbClr val="C00000"/>
                </a:solidFill>
              </a:rPr>
              <a:t>x</a:t>
            </a:r>
            <a:r>
              <a:rPr lang="en-US" altLang="zh-TW" sz="2000" dirty="0">
                <a:solidFill>
                  <a:srgbClr val="C00000"/>
                </a:solidFill>
              </a:rPr>
              <a:t> &amp; </a:t>
            </a:r>
            <a:r>
              <a:rPr lang="en-US" altLang="zh-TW" sz="2000" i="1" dirty="0">
                <a:solidFill>
                  <a:srgbClr val="C00000"/>
                </a:solidFill>
              </a:rPr>
              <a:t>y</a:t>
            </a:r>
            <a:r>
              <a:rPr lang="en-US" altLang="zh-TW" sz="2000" dirty="0">
                <a:solidFill>
                  <a:srgbClr val="C00000"/>
                </a:solidFill>
              </a:rPr>
              <a:t>,</a:t>
            </a:r>
            <a:br>
              <a:rPr lang="en-US" altLang="zh-TW" sz="2000" dirty="0">
                <a:solidFill>
                  <a:srgbClr val="C00000"/>
                </a:solidFill>
              </a:rPr>
            </a:br>
            <a:r>
              <a:rPr lang="en-US" altLang="zh-TW" sz="2000" dirty="0">
                <a:solidFill>
                  <a:srgbClr val="C00000"/>
                </a:solidFill>
              </a:rPr>
              <a:t>      separately)</a:t>
            </a:r>
          </a:p>
        </p:txBody>
      </p:sp>
      <p:sp>
        <p:nvSpPr>
          <p:cNvPr id="88" name="Text Box 15">
            <a:extLst>
              <a:ext uri="{FF2B5EF4-FFF2-40B4-BE49-F238E27FC236}">
                <a16:creationId xmlns:a16="http://schemas.microsoft.com/office/drawing/2014/main" id="{9A8205AB-6563-4E23-A971-CE738ACD56AA}"/>
              </a:ext>
            </a:extLst>
          </p:cNvPr>
          <p:cNvSpPr txBox="1">
            <a:spLocks noChangeArrowheads="1"/>
          </p:cNvSpPr>
          <p:nvPr/>
        </p:nvSpPr>
        <p:spPr bwMode="auto">
          <a:xfrm>
            <a:off x="9264352" y="3140968"/>
            <a:ext cx="31053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C00000"/>
                </a:solidFill>
              </a:rPr>
              <a:t>(4. result of eigenvalues, </a:t>
            </a:r>
            <a:r>
              <a:rPr lang="en-US" altLang="zh-TW" sz="2000" i="1" dirty="0">
                <a:solidFill>
                  <a:srgbClr val="C00000"/>
                </a:solidFill>
                <a:latin typeface="Symbol" panose="05050102010706020507" pitchFamily="18" charset="2"/>
              </a:rPr>
              <a:t>l </a:t>
            </a:r>
            <a:r>
              <a:rPr lang="en-US" altLang="zh-TW" sz="2000" dirty="0">
                <a:solidFill>
                  <a:srgbClr val="C00000"/>
                </a:solidFill>
              </a:rPr>
              <a:t>, </a:t>
            </a:r>
            <a:br>
              <a:rPr lang="en-US" altLang="zh-TW" sz="2000" dirty="0">
                <a:solidFill>
                  <a:srgbClr val="C00000"/>
                </a:solidFill>
              </a:rPr>
            </a:br>
            <a:r>
              <a:rPr lang="en-US" altLang="zh-TW" sz="2000" dirty="0">
                <a:solidFill>
                  <a:srgbClr val="C00000"/>
                </a:solidFill>
              </a:rPr>
              <a:t>     from problem of </a:t>
            </a:r>
            <a:r>
              <a:rPr lang="en-US" altLang="zh-TW" sz="2000" i="1" dirty="0">
                <a:solidFill>
                  <a:srgbClr val="C00000"/>
                </a:solidFill>
              </a:rPr>
              <a:t>X</a:t>
            </a:r>
            <a:r>
              <a:rPr lang="en-US" altLang="zh-TW" sz="2000" dirty="0">
                <a:solidFill>
                  <a:srgbClr val="C00000"/>
                </a:solidFill>
              </a:rPr>
              <a:t> has</a:t>
            </a:r>
            <a:br>
              <a:rPr lang="en-US" altLang="zh-TW" sz="2000" dirty="0">
                <a:solidFill>
                  <a:srgbClr val="C00000"/>
                </a:solidFill>
              </a:rPr>
            </a:br>
            <a:r>
              <a:rPr lang="en-US" altLang="zh-TW" sz="2000" dirty="0">
                <a:solidFill>
                  <a:srgbClr val="C00000"/>
                </a:solidFill>
              </a:rPr>
              <a:t>     been used)</a:t>
            </a:r>
          </a:p>
        </p:txBody>
      </p:sp>
      <p:sp>
        <p:nvSpPr>
          <p:cNvPr id="89" name="Text Box 15">
            <a:extLst>
              <a:ext uri="{FF2B5EF4-FFF2-40B4-BE49-F238E27FC236}">
                <a16:creationId xmlns:a16="http://schemas.microsoft.com/office/drawing/2014/main" id="{5EB63A97-E19A-46D5-A8B3-E27A5DC6435D}"/>
              </a:ext>
            </a:extLst>
          </p:cNvPr>
          <p:cNvSpPr txBox="1">
            <a:spLocks noChangeArrowheads="1"/>
          </p:cNvSpPr>
          <p:nvPr/>
        </p:nvSpPr>
        <p:spPr bwMode="auto">
          <a:xfrm>
            <a:off x="30074" y="5053683"/>
            <a:ext cx="47886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lnSpc>
                <a:spcPct val="90000"/>
              </a:lnSpc>
            </a:pPr>
            <a:r>
              <a:rPr lang="en-US" altLang="zh-TW" sz="2000" dirty="0">
                <a:solidFill>
                  <a:srgbClr val="0000CC"/>
                </a:solidFill>
              </a:rPr>
              <a:t>(5. linear combination of all possible </a:t>
            </a:r>
            <a:r>
              <a:rPr lang="en-US" altLang="zh-TW" sz="2000" i="1" dirty="0">
                <a:solidFill>
                  <a:srgbClr val="0000CC"/>
                </a:solidFill>
              </a:rPr>
              <a:t>X</a:t>
            </a:r>
            <a:r>
              <a:rPr lang="en-US" altLang="zh-TW" sz="2000" dirty="0">
                <a:solidFill>
                  <a:srgbClr val="0000CC"/>
                </a:solidFill>
              </a:rPr>
              <a:t> &amp; </a:t>
            </a:r>
            <a:r>
              <a:rPr lang="en-US" altLang="zh-TW" sz="2000" i="1" dirty="0">
                <a:solidFill>
                  <a:srgbClr val="0000CC"/>
                </a:solidFill>
              </a:rPr>
              <a:t>Y</a:t>
            </a:r>
            <a:r>
              <a:rPr lang="en-US" altLang="zh-TW" sz="2000" dirty="0">
                <a:solidFill>
                  <a:srgbClr val="0000CC"/>
                </a:solidFill>
              </a:rPr>
              <a:t>)</a:t>
            </a:r>
          </a:p>
        </p:txBody>
      </p:sp>
      <p:sp>
        <p:nvSpPr>
          <p:cNvPr id="90" name="Text Box 15">
            <a:extLst>
              <a:ext uri="{FF2B5EF4-FFF2-40B4-BE49-F238E27FC236}">
                <a16:creationId xmlns:a16="http://schemas.microsoft.com/office/drawing/2014/main" id="{261BB9AF-E7E3-4F46-B81C-6F493D3382AD}"/>
              </a:ext>
            </a:extLst>
          </p:cNvPr>
          <p:cNvSpPr txBox="1">
            <a:spLocks noChangeArrowheads="1"/>
          </p:cNvSpPr>
          <p:nvPr/>
        </p:nvSpPr>
        <p:spPr bwMode="auto">
          <a:xfrm>
            <a:off x="6187663" y="6269250"/>
            <a:ext cx="22125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0000CC"/>
                </a:solidFill>
              </a:rPr>
              <a:t>BVP is now solved.</a:t>
            </a:r>
          </a:p>
        </p:txBody>
      </p:sp>
    </p:spTree>
    <p:extLst>
      <p:ext uri="{BB962C8B-B14F-4D97-AF65-F5344CB8AC3E}">
        <p14:creationId xmlns:p14="http://schemas.microsoft.com/office/powerpoint/2010/main" val="21768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2326"/>
                                        </p:tgtEl>
                                        <p:attrNameLst>
                                          <p:attrName>style.visibility</p:attrName>
                                        </p:attrNameLst>
                                      </p:cBhvr>
                                      <p:to>
                                        <p:strVal val="visible"/>
                                      </p:to>
                                    </p:set>
                                    <p:animEffect transition="in" filter="wipe(left)">
                                      <p:cBhvr>
                                        <p:cTn id="7" dur="500"/>
                                        <p:tgtEl>
                                          <p:spTgt spid="1232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2327"/>
                                        </p:tgtEl>
                                        <p:attrNameLst>
                                          <p:attrName>style.visibility</p:attrName>
                                        </p:attrNameLst>
                                      </p:cBhvr>
                                      <p:to>
                                        <p:strVal val="visible"/>
                                      </p:to>
                                    </p:set>
                                    <p:animEffect transition="in" filter="wipe(down)">
                                      <p:cBhvr>
                                        <p:cTn id="11" dur="500"/>
                                        <p:tgtEl>
                                          <p:spTgt spid="12327"/>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2325"/>
                                        </p:tgtEl>
                                        <p:attrNameLst>
                                          <p:attrName>style.visibility</p:attrName>
                                        </p:attrNameLst>
                                      </p:cBhvr>
                                      <p:to>
                                        <p:strVal val="visible"/>
                                      </p:to>
                                    </p:set>
                                    <p:animEffect transition="in" filter="wipe(left)">
                                      <p:cBhvr>
                                        <p:cTn id="15" dur="500"/>
                                        <p:tgtEl>
                                          <p:spTgt spid="12325"/>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wipe(left)">
                                      <p:cBhvr>
                                        <p:cTn id="19" dur="500"/>
                                        <p:tgtEl>
                                          <p:spTgt spid="78"/>
                                        </p:tgtEl>
                                      </p:cBhvr>
                                    </p:animEffect>
                                  </p:childTnLst>
                                </p:cTn>
                              </p:par>
                            </p:childTnLst>
                          </p:cTn>
                        </p:par>
                        <p:par>
                          <p:cTn id="20" fill="hold">
                            <p:stCondLst>
                              <p:cond delay="2250"/>
                            </p:stCondLst>
                            <p:childTnLst>
                              <p:par>
                                <p:cTn id="21" presetID="22" presetClass="entr" presetSubtype="8" fill="hold" nodeType="after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wipe(left)">
                                      <p:cBhvr>
                                        <p:cTn id="23" dur="500"/>
                                        <p:tgtEl>
                                          <p:spTgt spid="77"/>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12332"/>
                                        </p:tgtEl>
                                        <p:attrNameLst>
                                          <p:attrName>style.visibility</p:attrName>
                                        </p:attrNameLst>
                                      </p:cBhvr>
                                      <p:to>
                                        <p:strVal val="visible"/>
                                      </p:to>
                                    </p:set>
                                    <p:animEffect transition="in" filter="wipe(left)">
                                      <p:cBhvr>
                                        <p:cTn id="27" dur="500"/>
                                        <p:tgtEl>
                                          <p:spTgt spid="123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331"/>
                                        </p:tgtEl>
                                        <p:attrNameLst>
                                          <p:attrName>style.visibility</p:attrName>
                                        </p:attrNameLst>
                                      </p:cBhvr>
                                      <p:to>
                                        <p:strVal val="visible"/>
                                      </p:to>
                                    </p:set>
                                    <p:animEffect transition="in" filter="wipe(left)">
                                      <p:cBhvr>
                                        <p:cTn id="32" dur="500"/>
                                        <p:tgtEl>
                                          <p:spTgt spid="12331"/>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2329"/>
                                        </p:tgtEl>
                                        <p:attrNameLst>
                                          <p:attrName>style.visibility</p:attrName>
                                        </p:attrNameLst>
                                      </p:cBhvr>
                                      <p:to>
                                        <p:strVal val="visible"/>
                                      </p:to>
                                    </p:set>
                                    <p:animEffect transition="in" filter="wipe(left)">
                                      <p:cBhvr>
                                        <p:cTn id="36" dur="500"/>
                                        <p:tgtEl>
                                          <p:spTgt spid="12329"/>
                                        </p:tgtEl>
                                      </p:cBhvr>
                                    </p:animEffect>
                                  </p:childTnLst>
                                </p:cTn>
                              </p:par>
                            </p:childTnLst>
                          </p:cTn>
                        </p:par>
                        <p:par>
                          <p:cTn id="37" fill="hold">
                            <p:stCondLst>
                              <p:cond delay="1000"/>
                            </p:stCondLst>
                            <p:childTnLst>
                              <p:par>
                                <p:cTn id="38" presetID="22" presetClass="entr" presetSubtype="8" fill="hold" nodeType="afterEffect">
                                  <p:stCondLst>
                                    <p:cond delay="250"/>
                                  </p:stCondLst>
                                  <p:childTnLst>
                                    <p:set>
                                      <p:cBhvr>
                                        <p:cTn id="39" dur="1" fill="hold">
                                          <p:stCondLst>
                                            <p:cond delay="0"/>
                                          </p:stCondLst>
                                        </p:cTn>
                                        <p:tgtEl>
                                          <p:spTgt spid="12328"/>
                                        </p:tgtEl>
                                        <p:attrNameLst>
                                          <p:attrName>style.visibility</p:attrName>
                                        </p:attrNameLst>
                                      </p:cBhvr>
                                      <p:to>
                                        <p:strVal val="visible"/>
                                      </p:to>
                                    </p:set>
                                    <p:animEffect transition="in" filter="wipe(left)">
                                      <p:cBhvr>
                                        <p:cTn id="40" dur="500"/>
                                        <p:tgtEl>
                                          <p:spTgt spid="12328"/>
                                        </p:tgtEl>
                                      </p:cBhvr>
                                    </p:animEffect>
                                  </p:childTnLst>
                                </p:cTn>
                              </p:par>
                            </p:childTnLst>
                          </p:cTn>
                        </p:par>
                        <p:par>
                          <p:cTn id="41" fill="hold">
                            <p:stCondLst>
                              <p:cond delay="1750"/>
                            </p:stCondLst>
                            <p:childTnLst>
                              <p:par>
                                <p:cTn id="42" presetID="22" presetClass="entr" presetSubtype="8" fill="hold" nodeType="afterEffect">
                                  <p:stCondLst>
                                    <p:cond delay="0"/>
                                  </p:stCondLst>
                                  <p:childTnLst>
                                    <p:set>
                                      <p:cBhvr>
                                        <p:cTn id="43" dur="1" fill="hold">
                                          <p:stCondLst>
                                            <p:cond delay="0"/>
                                          </p:stCondLst>
                                        </p:cTn>
                                        <p:tgtEl>
                                          <p:spTgt spid="12330"/>
                                        </p:tgtEl>
                                        <p:attrNameLst>
                                          <p:attrName>style.visibility</p:attrName>
                                        </p:attrNameLst>
                                      </p:cBhvr>
                                      <p:to>
                                        <p:strVal val="visible"/>
                                      </p:to>
                                    </p:set>
                                    <p:animEffect transition="in" filter="wipe(left)">
                                      <p:cBhvr>
                                        <p:cTn id="44" dur="500"/>
                                        <p:tgtEl>
                                          <p:spTgt spid="1233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545819"/>
                                        </p:tgtEl>
                                        <p:attrNameLst>
                                          <p:attrName>style.visibility</p:attrName>
                                        </p:attrNameLst>
                                      </p:cBhvr>
                                      <p:to>
                                        <p:strVal val="visible"/>
                                      </p:to>
                                    </p:set>
                                    <p:animEffect transition="in" filter="wipe(left)">
                                      <p:cBhvr>
                                        <p:cTn id="49" dur="500"/>
                                        <p:tgtEl>
                                          <p:spTgt spid="545819"/>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wipe(left)">
                                      <p:cBhvr>
                                        <p:cTn id="53" dur="500"/>
                                        <p:tgtEl>
                                          <p:spTgt spid="8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wipe(left)">
                                      <p:cBhvr>
                                        <p:cTn id="58" dur="500"/>
                                        <p:tgtEl>
                                          <p:spTgt spid="50"/>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left)">
                                      <p:cBhvr>
                                        <p:cTn id="62" dur="500"/>
                                        <p:tgtEl>
                                          <p:spTgt spid="7"/>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wipe(left)">
                                      <p:cBhvr>
                                        <p:cTn id="66" dur="500"/>
                                        <p:tgtEl>
                                          <p:spTgt spid="8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ipe(left)">
                                      <p:cBhvr>
                                        <p:cTn id="71" dur="500"/>
                                        <p:tgtEl>
                                          <p:spTgt spid="52"/>
                                        </p:tgtEl>
                                      </p:cBhvr>
                                    </p:animEffect>
                                  </p:childTnLst>
                                </p:cTn>
                              </p:par>
                            </p:childTnLst>
                          </p:cTn>
                        </p:par>
                        <p:par>
                          <p:cTn id="72" fill="hold">
                            <p:stCondLst>
                              <p:cond delay="500"/>
                            </p:stCondLst>
                            <p:childTnLst>
                              <p:par>
                                <p:cTn id="73" presetID="22" presetClass="entr" presetSubtype="8" fill="hold" nodeType="afterEffect">
                                  <p:stCondLst>
                                    <p:cond delay="0"/>
                                  </p:stCondLst>
                                  <p:childTnLst>
                                    <p:set>
                                      <p:cBhvr>
                                        <p:cTn id="74" dur="1" fill="hold">
                                          <p:stCondLst>
                                            <p:cond delay="0"/>
                                          </p:stCondLst>
                                        </p:cTn>
                                        <p:tgtEl>
                                          <p:spTgt spid="545798"/>
                                        </p:tgtEl>
                                        <p:attrNameLst>
                                          <p:attrName>style.visibility</p:attrName>
                                        </p:attrNameLst>
                                      </p:cBhvr>
                                      <p:to>
                                        <p:strVal val="visible"/>
                                      </p:to>
                                    </p:set>
                                    <p:animEffect transition="in" filter="wipe(left)">
                                      <p:cBhvr>
                                        <p:cTn id="75" dur="500"/>
                                        <p:tgtEl>
                                          <p:spTgt spid="54579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545810"/>
                                        </p:tgtEl>
                                        <p:attrNameLst>
                                          <p:attrName>style.visibility</p:attrName>
                                        </p:attrNameLst>
                                      </p:cBhvr>
                                      <p:to>
                                        <p:strVal val="visible"/>
                                      </p:to>
                                    </p:set>
                                    <p:animEffect transition="in" filter="wipe(left)">
                                      <p:cBhvr>
                                        <p:cTn id="80" dur="750"/>
                                        <p:tgtEl>
                                          <p:spTgt spid="54581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87"/>
                                        </p:tgtEl>
                                        <p:attrNameLst>
                                          <p:attrName>style.visibility</p:attrName>
                                        </p:attrNameLst>
                                      </p:cBhvr>
                                      <p:to>
                                        <p:strVal val="visible"/>
                                      </p:to>
                                    </p:set>
                                    <p:animEffect transition="in" filter="wipe(left)">
                                      <p:cBhvr>
                                        <p:cTn id="85" dur="500"/>
                                        <p:tgtEl>
                                          <p:spTgt spid="8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545799"/>
                                        </p:tgtEl>
                                        <p:attrNameLst>
                                          <p:attrName>style.visibility</p:attrName>
                                        </p:attrNameLst>
                                      </p:cBhvr>
                                      <p:to>
                                        <p:strVal val="visible"/>
                                      </p:to>
                                    </p:set>
                                    <p:animEffect transition="in" filter="wipe(left)">
                                      <p:cBhvr>
                                        <p:cTn id="90" dur="500"/>
                                        <p:tgtEl>
                                          <p:spTgt spid="545799"/>
                                        </p:tgtEl>
                                      </p:cBhvr>
                                    </p:animEffect>
                                  </p:childTnLst>
                                </p:cTn>
                              </p:par>
                            </p:childTnLst>
                          </p:cTn>
                        </p:par>
                        <p:par>
                          <p:cTn id="91" fill="hold">
                            <p:stCondLst>
                              <p:cond delay="500"/>
                            </p:stCondLst>
                            <p:childTnLst>
                              <p:par>
                                <p:cTn id="92" presetID="22" presetClass="entr" presetSubtype="1" fill="hold" grpId="0" nodeType="afterEffect">
                                  <p:stCondLst>
                                    <p:cond delay="0"/>
                                  </p:stCondLst>
                                  <p:childTnLst>
                                    <p:set>
                                      <p:cBhvr>
                                        <p:cTn id="93" dur="1" fill="hold">
                                          <p:stCondLst>
                                            <p:cond delay="0"/>
                                          </p:stCondLst>
                                        </p:cTn>
                                        <p:tgtEl>
                                          <p:spTgt spid="545803"/>
                                        </p:tgtEl>
                                        <p:attrNameLst>
                                          <p:attrName>style.visibility</p:attrName>
                                        </p:attrNameLst>
                                      </p:cBhvr>
                                      <p:to>
                                        <p:strVal val="visible"/>
                                      </p:to>
                                    </p:set>
                                    <p:animEffect transition="in" filter="wipe(up)">
                                      <p:cBhvr>
                                        <p:cTn id="94" dur="500"/>
                                        <p:tgtEl>
                                          <p:spTgt spid="545803"/>
                                        </p:tgtEl>
                                      </p:cBhvr>
                                    </p:animEffect>
                                  </p:childTnLst>
                                </p:cTn>
                              </p:par>
                            </p:childTnLst>
                          </p:cTn>
                        </p:par>
                        <p:par>
                          <p:cTn id="95" fill="hold">
                            <p:stCondLst>
                              <p:cond delay="1000"/>
                            </p:stCondLst>
                            <p:childTnLst>
                              <p:par>
                                <p:cTn id="96" presetID="22" presetClass="entr" presetSubtype="8" fill="hold" nodeType="afterEffect">
                                  <p:stCondLst>
                                    <p:cond delay="0"/>
                                  </p:stCondLst>
                                  <p:childTnLst>
                                    <p:set>
                                      <p:cBhvr>
                                        <p:cTn id="97" dur="1" fill="hold">
                                          <p:stCondLst>
                                            <p:cond delay="0"/>
                                          </p:stCondLst>
                                        </p:cTn>
                                        <p:tgtEl>
                                          <p:spTgt spid="545800"/>
                                        </p:tgtEl>
                                        <p:attrNameLst>
                                          <p:attrName>style.visibility</p:attrName>
                                        </p:attrNameLst>
                                      </p:cBhvr>
                                      <p:to>
                                        <p:strVal val="visible"/>
                                      </p:to>
                                    </p:set>
                                    <p:animEffect transition="in" filter="wipe(left)">
                                      <p:cBhvr>
                                        <p:cTn id="98" dur="500"/>
                                        <p:tgtEl>
                                          <p:spTgt spid="545800"/>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545840"/>
                                        </p:tgtEl>
                                        <p:attrNameLst>
                                          <p:attrName>style.visibility</p:attrName>
                                        </p:attrNameLst>
                                      </p:cBhvr>
                                      <p:to>
                                        <p:strVal val="visible"/>
                                      </p:to>
                                    </p:set>
                                    <p:animEffect transition="in" filter="wipe(up)">
                                      <p:cBhvr>
                                        <p:cTn id="103" dur="500"/>
                                        <p:tgtEl>
                                          <p:spTgt spid="545840"/>
                                        </p:tgtEl>
                                      </p:cBhvr>
                                    </p:animEffect>
                                  </p:childTnLst>
                                </p:cTn>
                              </p:par>
                            </p:childTnLst>
                          </p:cTn>
                        </p:par>
                        <p:par>
                          <p:cTn id="104" fill="hold">
                            <p:stCondLst>
                              <p:cond delay="500"/>
                            </p:stCondLst>
                            <p:childTnLst>
                              <p:par>
                                <p:cTn id="105" presetID="22" presetClass="entr" presetSubtype="1" fill="hold" nodeType="afterEffect">
                                  <p:stCondLst>
                                    <p:cond delay="0"/>
                                  </p:stCondLst>
                                  <p:childTnLst>
                                    <p:set>
                                      <p:cBhvr>
                                        <p:cTn id="106" dur="1" fill="hold">
                                          <p:stCondLst>
                                            <p:cond delay="0"/>
                                          </p:stCondLst>
                                        </p:cTn>
                                        <p:tgtEl>
                                          <p:spTgt spid="9"/>
                                        </p:tgtEl>
                                        <p:attrNameLst>
                                          <p:attrName>style.visibility</p:attrName>
                                        </p:attrNameLst>
                                      </p:cBhvr>
                                      <p:to>
                                        <p:strVal val="visible"/>
                                      </p:to>
                                    </p:set>
                                    <p:animEffect transition="in" filter="wipe(up)">
                                      <p:cBhvr>
                                        <p:cTn id="107" dur="500"/>
                                        <p:tgtEl>
                                          <p:spTgt spid="9"/>
                                        </p:tgtEl>
                                      </p:cBhvr>
                                    </p:animEffect>
                                  </p:childTnLst>
                                </p:cTn>
                              </p:par>
                            </p:childTnLst>
                          </p:cTn>
                        </p:par>
                        <p:par>
                          <p:cTn id="108" fill="hold">
                            <p:stCondLst>
                              <p:cond delay="1000"/>
                            </p:stCondLst>
                            <p:childTnLst>
                              <p:par>
                                <p:cTn id="109" presetID="22" presetClass="entr" presetSubtype="8" fill="hold" nodeType="afterEffect">
                                  <p:stCondLst>
                                    <p:cond delay="0"/>
                                  </p:stCondLst>
                                  <p:childTnLst>
                                    <p:set>
                                      <p:cBhvr>
                                        <p:cTn id="110" dur="1" fill="hold">
                                          <p:stCondLst>
                                            <p:cond delay="0"/>
                                          </p:stCondLst>
                                        </p:cTn>
                                        <p:tgtEl>
                                          <p:spTgt spid="545813"/>
                                        </p:tgtEl>
                                        <p:attrNameLst>
                                          <p:attrName>style.visibility</p:attrName>
                                        </p:attrNameLst>
                                      </p:cBhvr>
                                      <p:to>
                                        <p:strVal val="visible"/>
                                      </p:to>
                                    </p:set>
                                    <p:animEffect transition="in" filter="wipe(left)">
                                      <p:cBhvr>
                                        <p:cTn id="111" dur="500"/>
                                        <p:tgtEl>
                                          <p:spTgt spid="545813"/>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79"/>
                                        </p:tgtEl>
                                        <p:attrNameLst>
                                          <p:attrName>style.visibility</p:attrName>
                                        </p:attrNameLst>
                                      </p:cBhvr>
                                      <p:to>
                                        <p:strVal val="visible"/>
                                      </p:to>
                                    </p:set>
                                    <p:animEffect transition="in" filter="wipe(left)">
                                      <p:cBhvr>
                                        <p:cTn id="116" dur="500"/>
                                        <p:tgtEl>
                                          <p:spTgt spid="79"/>
                                        </p:tgtEl>
                                      </p:cBhvr>
                                    </p:animEffect>
                                  </p:childTnLst>
                                </p:cTn>
                              </p:par>
                            </p:childTnLst>
                          </p:cTn>
                        </p:par>
                        <p:par>
                          <p:cTn id="117" fill="hold">
                            <p:stCondLst>
                              <p:cond delay="500"/>
                            </p:stCondLst>
                            <p:childTnLst>
                              <p:par>
                                <p:cTn id="118" presetID="22" presetClass="entr" presetSubtype="8" fill="hold" nodeType="afterEffect">
                                  <p:stCondLst>
                                    <p:cond delay="0"/>
                                  </p:stCondLst>
                                  <p:childTnLst>
                                    <p:set>
                                      <p:cBhvr>
                                        <p:cTn id="119" dur="1" fill="hold">
                                          <p:stCondLst>
                                            <p:cond delay="0"/>
                                          </p:stCondLst>
                                        </p:cTn>
                                        <p:tgtEl>
                                          <p:spTgt spid="81"/>
                                        </p:tgtEl>
                                        <p:attrNameLst>
                                          <p:attrName>style.visibility</p:attrName>
                                        </p:attrNameLst>
                                      </p:cBhvr>
                                      <p:to>
                                        <p:strVal val="visible"/>
                                      </p:to>
                                    </p:set>
                                    <p:animEffect transition="in" filter="wipe(left)">
                                      <p:cBhvr>
                                        <p:cTn id="120" dur="500"/>
                                        <p:tgtEl>
                                          <p:spTgt spid="81"/>
                                        </p:tgtEl>
                                      </p:cBhvr>
                                    </p:animEffect>
                                  </p:childTnLst>
                                </p:cTn>
                              </p:par>
                            </p:childTnLst>
                          </p:cTn>
                        </p:par>
                      </p:childTnLst>
                    </p:cTn>
                  </p:par>
                  <p:par>
                    <p:cTn id="121" fill="hold">
                      <p:stCondLst>
                        <p:cond delay="indefinite"/>
                      </p:stCondLst>
                      <p:childTnLst>
                        <p:par>
                          <p:cTn id="122" fill="hold">
                            <p:stCondLst>
                              <p:cond delay="0"/>
                            </p:stCondLst>
                            <p:childTnLst>
                              <p:par>
                                <p:cTn id="123" presetID="2" presetClass="entr" presetSubtype="3" fill="hold" nodeType="clickEffect">
                                  <p:stCondLst>
                                    <p:cond delay="0"/>
                                  </p:stCondLst>
                                  <p:childTnLst>
                                    <p:set>
                                      <p:cBhvr>
                                        <p:cTn id="124" dur="1" fill="hold">
                                          <p:stCondLst>
                                            <p:cond delay="0"/>
                                          </p:stCondLst>
                                        </p:cTn>
                                        <p:tgtEl>
                                          <p:spTgt spid="545838"/>
                                        </p:tgtEl>
                                        <p:attrNameLst>
                                          <p:attrName>style.visibility</p:attrName>
                                        </p:attrNameLst>
                                      </p:cBhvr>
                                      <p:to>
                                        <p:strVal val="visible"/>
                                      </p:to>
                                    </p:set>
                                    <p:anim calcmode="lin" valueType="num">
                                      <p:cBhvr additive="base">
                                        <p:cTn id="125" dur="500" fill="hold"/>
                                        <p:tgtEl>
                                          <p:spTgt spid="545838"/>
                                        </p:tgtEl>
                                        <p:attrNameLst>
                                          <p:attrName>ppt_x</p:attrName>
                                        </p:attrNameLst>
                                      </p:cBhvr>
                                      <p:tavLst>
                                        <p:tav tm="0">
                                          <p:val>
                                            <p:strVal val="1+#ppt_w/2"/>
                                          </p:val>
                                        </p:tav>
                                        <p:tav tm="100000">
                                          <p:val>
                                            <p:strVal val="#ppt_x"/>
                                          </p:val>
                                        </p:tav>
                                      </p:tavLst>
                                    </p:anim>
                                    <p:anim calcmode="lin" valueType="num">
                                      <p:cBhvr additive="base">
                                        <p:cTn id="126" dur="500" fill="hold"/>
                                        <p:tgtEl>
                                          <p:spTgt spid="545838"/>
                                        </p:tgtEl>
                                        <p:attrNameLst>
                                          <p:attrName>ppt_y</p:attrName>
                                        </p:attrNameLst>
                                      </p:cBhvr>
                                      <p:tavLst>
                                        <p:tav tm="0">
                                          <p:val>
                                            <p:strVal val="0-#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2" presetClass="entr" presetSubtype="1" fill="hold" grpId="0" nodeType="clickEffect">
                                  <p:stCondLst>
                                    <p:cond delay="0"/>
                                  </p:stCondLst>
                                  <p:childTnLst>
                                    <p:set>
                                      <p:cBhvr>
                                        <p:cTn id="130" dur="1" fill="hold">
                                          <p:stCondLst>
                                            <p:cond delay="0"/>
                                          </p:stCondLst>
                                        </p:cTn>
                                        <p:tgtEl>
                                          <p:spTgt spid="545841"/>
                                        </p:tgtEl>
                                        <p:attrNameLst>
                                          <p:attrName>style.visibility</p:attrName>
                                        </p:attrNameLst>
                                      </p:cBhvr>
                                      <p:to>
                                        <p:strVal val="visible"/>
                                      </p:to>
                                    </p:set>
                                    <p:animEffect transition="in" filter="wipe(up)">
                                      <p:cBhvr>
                                        <p:cTn id="131" dur="500"/>
                                        <p:tgtEl>
                                          <p:spTgt spid="545841"/>
                                        </p:tgtEl>
                                      </p:cBhvr>
                                    </p:animEffect>
                                  </p:childTnLst>
                                </p:cTn>
                              </p:par>
                            </p:childTnLst>
                          </p:cTn>
                        </p:par>
                        <p:par>
                          <p:cTn id="132" fill="hold">
                            <p:stCondLst>
                              <p:cond delay="500"/>
                            </p:stCondLst>
                            <p:childTnLst>
                              <p:par>
                                <p:cTn id="133" presetID="22" presetClass="entr" presetSubtype="8" fill="hold" nodeType="afterEffect">
                                  <p:stCondLst>
                                    <p:cond delay="250"/>
                                  </p:stCondLst>
                                  <p:childTnLst>
                                    <p:set>
                                      <p:cBhvr>
                                        <p:cTn id="134" dur="1" fill="hold">
                                          <p:stCondLst>
                                            <p:cond delay="0"/>
                                          </p:stCondLst>
                                        </p:cTn>
                                        <p:tgtEl>
                                          <p:spTgt spid="545814"/>
                                        </p:tgtEl>
                                        <p:attrNameLst>
                                          <p:attrName>style.visibility</p:attrName>
                                        </p:attrNameLst>
                                      </p:cBhvr>
                                      <p:to>
                                        <p:strVal val="visible"/>
                                      </p:to>
                                    </p:set>
                                    <p:animEffect transition="in" filter="wipe(left)">
                                      <p:cBhvr>
                                        <p:cTn id="135" dur="500"/>
                                        <p:tgtEl>
                                          <p:spTgt spid="545814"/>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80"/>
                                        </p:tgtEl>
                                        <p:attrNameLst>
                                          <p:attrName>style.visibility</p:attrName>
                                        </p:attrNameLst>
                                      </p:cBhvr>
                                      <p:to>
                                        <p:strVal val="visible"/>
                                      </p:to>
                                    </p:set>
                                    <p:animEffect transition="in" filter="wipe(left)">
                                      <p:cBhvr>
                                        <p:cTn id="140" dur="500"/>
                                        <p:tgtEl>
                                          <p:spTgt spid="80"/>
                                        </p:tgtEl>
                                      </p:cBhvr>
                                    </p:animEffect>
                                  </p:childTnLst>
                                </p:cTn>
                              </p:par>
                            </p:childTnLst>
                          </p:cTn>
                        </p:par>
                        <p:par>
                          <p:cTn id="141" fill="hold">
                            <p:stCondLst>
                              <p:cond delay="500"/>
                            </p:stCondLst>
                            <p:childTnLst>
                              <p:par>
                                <p:cTn id="142" presetID="22" presetClass="entr" presetSubtype="8" fill="hold" nodeType="afterEffect">
                                  <p:stCondLst>
                                    <p:cond delay="0"/>
                                  </p:stCondLst>
                                  <p:childTnLst>
                                    <p:set>
                                      <p:cBhvr>
                                        <p:cTn id="143" dur="1" fill="hold">
                                          <p:stCondLst>
                                            <p:cond delay="0"/>
                                          </p:stCondLst>
                                        </p:cTn>
                                        <p:tgtEl>
                                          <p:spTgt spid="82"/>
                                        </p:tgtEl>
                                        <p:attrNameLst>
                                          <p:attrName>style.visibility</p:attrName>
                                        </p:attrNameLst>
                                      </p:cBhvr>
                                      <p:to>
                                        <p:strVal val="visible"/>
                                      </p:to>
                                    </p:set>
                                    <p:animEffect transition="in" filter="wipe(left)">
                                      <p:cBhvr>
                                        <p:cTn id="144" dur="500"/>
                                        <p:tgtEl>
                                          <p:spTgt spid="82"/>
                                        </p:tgtEl>
                                      </p:cBhvr>
                                    </p:animEffect>
                                  </p:childTnLst>
                                </p:cTn>
                              </p:par>
                            </p:childTnLst>
                          </p:cTn>
                        </p:par>
                      </p:childTnLst>
                    </p:cTn>
                  </p:par>
                  <p:par>
                    <p:cTn id="145" fill="hold">
                      <p:stCondLst>
                        <p:cond delay="indefinite"/>
                      </p:stCondLst>
                      <p:childTnLst>
                        <p:par>
                          <p:cTn id="146" fill="hold">
                            <p:stCondLst>
                              <p:cond delay="0"/>
                            </p:stCondLst>
                            <p:childTnLst>
                              <p:par>
                                <p:cTn id="147" presetID="2" presetClass="entr" presetSubtype="3" fill="hold" nodeType="clickEffect">
                                  <p:stCondLst>
                                    <p:cond delay="0"/>
                                  </p:stCondLst>
                                  <p:childTnLst>
                                    <p:set>
                                      <p:cBhvr>
                                        <p:cTn id="148" dur="1" fill="hold">
                                          <p:stCondLst>
                                            <p:cond delay="0"/>
                                          </p:stCondLst>
                                        </p:cTn>
                                        <p:tgtEl>
                                          <p:spTgt spid="4"/>
                                        </p:tgtEl>
                                        <p:attrNameLst>
                                          <p:attrName>style.visibility</p:attrName>
                                        </p:attrNameLst>
                                      </p:cBhvr>
                                      <p:to>
                                        <p:strVal val="visible"/>
                                      </p:to>
                                    </p:set>
                                    <p:anim calcmode="lin" valueType="num">
                                      <p:cBhvr additive="base">
                                        <p:cTn id="149" dur="500" fill="hold"/>
                                        <p:tgtEl>
                                          <p:spTgt spid="4"/>
                                        </p:tgtEl>
                                        <p:attrNameLst>
                                          <p:attrName>ppt_x</p:attrName>
                                        </p:attrNameLst>
                                      </p:cBhvr>
                                      <p:tavLst>
                                        <p:tav tm="0">
                                          <p:val>
                                            <p:strVal val="1+#ppt_w/2"/>
                                          </p:val>
                                        </p:tav>
                                        <p:tav tm="100000">
                                          <p:val>
                                            <p:strVal val="#ppt_x"/>
                                          </p:val>
                                        </p:tav>
                                      </p:tavLst>
                                    </p:anim>
                                    <p:anim calcmode="lin" valueType="num">
                                      <p:cBhvr additive="base">
                                        <p:cTn id="15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3" fill="hold" grpId="0" nodeType="clickEffect">
                                  <p:stCondLst>
                                    <p:cond delay="0"/>
                                  </p:stCondLst>
                                  <p:childTnLst>
                                    <p:set>
                                      <p:cBhvr>
                                        <p:cTn id="154" dur="1" fill="hold">
                                          <p:stCondLst>
                                            <p:cond delay="0"/>
                                          </p:stCondLst>
                                        </p:cTn>
                                        <p:tgtEl>
                                          <p:spTgt spid="545842"/>
                                        </p:tgtEl>
                                        <p:attrNameLst>
                                          <p:attrName>style.visibility</p:attrName>
                                        </p:attrNameLst>
                                      </p:cBhvr>
                                      <p:to>
                                        <p:strVal val="visible"/>
                                      </p:to>
                                    </p:set>
                                    <p:anim calcmode="lin" valueType="num">
                                      <p:cBhvr additive="base">
                                        <p:cTn id="155" dur="500" fill="hold"/>
                                        <p:tgtEl>
                                          <p:spTgt spid="545842"/>
                                        </p:tgtEl>
                                        <p:attrNameLst>
                                          <p:attrName>ppt_x</p:attrName>
                                        </p:attrNameLst>
                                      </p:cBhvr>
                                      <p:tavLst>
                                        <p:tav tm="0">
                                          <p:val>
                                            <p:strVal val="1+#ppt_w/2"/>
                                          </p:val>
                                        </p:tav>
                                        <p:tav tm="100000">
                                          <p:val>
                                            <p:strVal val="#ppt_x"/>
                                          </p:val>
                                        </p:tav>
                                      </p:tavLst>
                                    </p:anim>
                                    <p:anim calcmode="lin" valueType="num">
                                      <p:cBhvr additive="base">
                                        <p:cTn id="156" dur="500" fill="hold"/>
                                        <p:tgtEl>
                                          <p:spTgt spid="545842"/>
                                        </p:tgtEl>
                                        <p:attrNameLst>
                                          <p:attrName>ppt_y</p:attrName>
                                        </p:attrNameLst>
                                      </p:cBhvr>
                                      <p:tavLst>
                                        <p:tav tm="0">
                                          <p:val>
                                            <p:strVal val="0-#ppt_h/2"/>
                                          </p:val>
                                        </p:tav>
                                        <p:tav tm="100000">
                                          <p:val>
                                            <p:strVal val="#ppt_y"/>
                                          </p:val>
                                        </p:tav>
                                      </p:tavLst>
                                    </p:anim>
                                  </p:childTnLst>
                                </p:cTn>
                              </p:par>
                            </p:childTnLst>
                          </p:cTn>
                        </p:par>
                        <p:par>
                          <p:cTn id="157" fill="hold">
                            <p:stCondLst>
                              <p:cond delay="500"/>
                            </p:stCondLst>
                            <p:childTnLst>
                              <p:par>
                                <p:cTn id="158" presetID="22" presetClass="entr" presetSubtype="8" fill="hold" nodeType="afterEffect">
                                  <p:stCondLst>
                                    <p:cond delay="250"/>
                                  </p:stCondLst>
                                  <p:childTnLst>
                                    <p:set>
                                      <p:cBhvr>
                                        <p:cTn id="159" dur="1" fill="hold">
                                          <p:stCondLst>
                                            <p:cond delay="0"/>
                                          </p:stCondLst>
                                        </p:cTn>
                                        <p:tgtEl>
                                          <p:spTgt spid="545817"/>
                                        </p:tgtEl>
                                        <p:attrNameLst>
                                          <p:attrName>style.visibility</p:attrName>
                                        </p:attrNameLst>
                                      </p:cBhvr>
                                      <p:to>
                                        <p:strVal val="visible"/>
                                      </p:to>
                                    </p:set>
                                    <p:animEffect transition="in" filter="wipe(left)">
                                      <p:cBhvr>
                                        <p:cTn id="160" dur="500"/>
                                        <p:tgtEl>
                                          <p:spTgt spid="545817"/>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83"/>
                                        </p:tgtEl>
                                        <p:attrNameLst>
                                          <p:attrName>style.visibility</p:attrName>
                                        </p:attrNameLst>
                                      </p:cBhvr>
                                      <p:to>
                                        <p:strVal val="visible"/>
                                      </p:to>
                                    </p:set>
                                    <p:animEffect transition="in" filter="wipe(left)">
                                      <p:cBhvr>
                                        <p:cTn id="165" dur="500"/>
                                        <p:tgtEl>
                                          <p:spTgt spid="83"/>
                                        </p:tgtEl>
                                      </p:cBhvr>
                                    </p:animEffect>
                                  </p:childTnLst>
                                </p:cTn>
                              </p:par>
                            </p:childTnLst>
                          </p:cTn>
                        </p:par>
                        <p:par>
                          <p:cTn id="166" fill="hold">
                            <p:stCondLst>
                              <p:cond delay="500"/>
                            </p:stCondLst>
                            <p:childTnLst>
                              <p:par>
                                <p:cTn id="167" presetID="22" presetClass="entr" presetSubtype="8" fill="hold" nodeType="afterEffect">
                                  <p:stCondLst>
                                    <p:cond delay="0"/>
                                  </p:stCondLst>
                                  <p:childTnLst>
                                    <p:set>
                                      <p:cBhvr>
                                        <p:cTn id="168" dur="1" fill="hold">
                                          <p:stCondLst>
                                            <p:cond delay="0"/>
                                          </p:stCondLst>
                                        </p:cTn>
                                        <p:tgtEl>
                                          <p:spTgt spid="84"/>
                                        </p:tgtEl>
                                        <p:attrNameLst>
                                          <p:attrName>style.visibility</p:attrName>
                                        </p:attrNameLst>
                                      </p:cBhvr>
                                      <p:to>
                                        <p:strVal val="visible"/>
                                      </p:to>
                                    </p:set>
                                    <p:animEffect transition="in" filter="wipe(left)">
                                      <p:cBhvr>
                                        <p:cTn id="169" dur="500"/>
                                        <p:tgtEl>
                                          <p:spTgt spid="84"/>
                                        </p:tgtEl>
                                      </p:cBhvr>
                                    </p:animEffect>
                                  </p:childTnLst>
                                </p:cTn>
                              </p:par>
                            </p:childTnLst>
                          </p:cTn>
                        </p:par>
                      </p:childTnLst>
                    </p:cTn>
                  </p:par>
                  <p:par>
                    <p:cTn id="170" fill="hold">
                      <p:stCondLst>
                        <p:cond delay="indefinite"/>
                      </p:stCondLst>
                      <p:childTnLst>
                        <p:par>
                          <p:cTn id="171" fill="hold">
                            <p:stCondLst>
                              <p:cond delay="0"/>
                            </p:stCondLst>
                            <p:childTnLst>
                              <p:par>
                                <p:cTn id="172" presetID="2" presetClass="entr" presetSubtype="3" fill="hold" nodeType="clickEffect">
                                  <p:stCondLst>
                                    <p:cond delay="0"/>
                                  </p:stCondLst>
                                  <p:childTnLst>
                                    <p:set>
                                      <p:cBhvr>
                                        <p:cTn id="173" dur="1" fill="hold">
                                          <p:stCondLst>
                                            <p:cond delay="0"/>
                                          </p:stCondLst>
                                        </p:cTn>
                                        <p:tgtEl>
                                          <p:spTgt spid="545839"/>
                                        </p:tgtEl>
                                        <p:attrNameLst>
                                          <p:attrName>style.visibility</p:attrName>
                                        </p:attrNameLst>
                                      </p:cBhvr>
                                      <p:to>
                                        <p:strVal val="visible"/>
                                      </p:to>
                                    </p:set>
                                    <p:anim calcmode="lin" valueType="num">
                                      <p:cBhvr additive="base">
                                        <p:cTn id="174" dur="500" fill="hold"/>
                                        <p:tgtEl>
                                          <p:spTgt spid="545839"/>
                                        </p:tgtEl>
                                        <p:attrNameLst>
                                          <p:attrName>ppt_x</p:attrName>
                                        </p:attrNameLst>
                                      </p:cBhvr>
                                      <p:tavLst>
                                        <p:tav tm="0">
                                          <p:val>
                                            <p:strVal val="1+#ppt_w/2"/>
                                          </p:val>
                                        </p:tav>
                                        <p:tav tm="100000">
                                          <p:val>
                                            <p:strVal val="#ppt_x"/>
                                          </p:val>
                                        </p:tav>
                                      </p:tavLst>
                                    </p:anim>
                                    <p:anim calcmode="lin" valueType="num">
                                      <p:cBhvr additive="base">
                                        <p:cTn id="175" dur="500" fill="hold"/>
                                        <p:tgtEl>
                                          <p:spTgt spid="545839"/>
                                        </p:tgtEl>
                                        <p:attrNameLst>
                                          <p:attrName>ppt_y</p:attrName>
                                        </p:attrNameLst>
                                      </p:cBhvr>
                                      <p:tavLst>
                                        <p:tav tm="0">
                                          <p:val>
                                            <p:strVal val="0-#ppt_h/2"/>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2" presetClass="entr" presetSubtype="3" fill="hold" grpId="0" nodeType="clickEffect">
                                  <p:stCondLst>
                                    <p:cond delay="0"/>
                                  </p:stCondLst>
                                  <p:childTnLst>
                                    <p:set>
                                      <p:cBhvr>
                                        <p:cTn id="179" dur="1" fill="hold">
                                          <p:stCondLst>
                                            <p:cond delay="0"/>
                                          </p:stCondLst>
                                        </p:cTn>
                                        <p:tgtEl>
                                          <p:spTgt spid="545843"/>
                                        </p:tgtEl>
                                        <p:attrNameLst>
                                          <p:attrName>style.visibility</p:attrName>
                                        </p:attrNameLst>
                                      </p:cBhvr>
                                      <p:to>
                                        <p:strVal val="visible"/>
                                      </p:to>
                                    </p:set>
                                    <p:anim calcmode="lin" valueType="num">
                                      <p:cBhvr additive="base">
                                        <p:cTn id="180" dur="500" fill="hold"/>
                                        <p:tgtEl>
                                          <p:spTgt spid="545843"/>
                                        </p:tgtEl>
                                        <p:attrNameLst>
                                          <p:attrName>ppt_x</p:attrName>
                                        </p:attrNameLst>
                                      </p:cBhvr>
                                      <p:tavLst>
                                        <p:tav tm="0">
                                          <p:val>
                                            <p:strVal val="1+#ppt_w/2"/>
                                          </p:val>
                                        </p:tav>
                                        <p:tav tm="100000">
                                          <p:val>
                                            <p:strVal val="#ppt_x"/>
                                          </p:val>
                                        </p:tav>
                                      </p:tavLst>
                                    </p:anim>
                                    <p:anim calcmode="lin" valueType="num">
                                      <p:cBhvr additive="base">
                                        <p:cTn id="181" dur="500" fill="hold"/>
                                        <p:tgtEl>
                                          <p:spTgt spid="545843"/>
                                        </p:tgtEl>
                                        <p:attrNameLst>
                                          <p:attrName>ppt_y</p:attrName>
                                        </p:attrNameLst>
                                      </p:cBhvr>
                                      <p:tavLst>
                                        <p:tav tm="0">
                                          <p:val>
                                            <p:strVal val="0-#ppt_h/2"/>
                                          </p:val>
                                        </p:tav>
                                        <p:tav tm="100000">
                                          <p:val>
                                            <p:strVal val="#ppt_y"/>
                                          </p:val>
                                        </p:tav>
                                      </p:tavLst>
                                    </p:anim>
                                  </p:childTnLst>
                                </p:cTn>
                              </p:par>
                            </p:childTnLst>
                          </p:cTn>
                        </p:par>
                        <p:par>
                          <p:cTn id="182" fill="hold">
                            <p:stCondLst>
                              <p:cond delay="500"/>
                            </p:stCondLst>
                            <p:childTnLst>
                              <p:par>
                                <p:cTn id="183" presetID="22" presetClass="entr" presetSubtype="8" fill="hold" nodeType="afterEffect">
                                  <p:stCondLst>
                                    <p:cond delay="0"/>
                                  </p:stCondLst>
                                  <p:childTnLst>
                                    <p:set>
                                      <p:cBhvr>
                                        <p:cTn id="184" dur="1" fill="hold">
                                          <p:stCondLst>
                                            <p:cond delay="0"/>
                                          </p:stCondLst>
                                        </p:cTn>
                                        <p:tgtEl>
                                          <p:spTgt spid="545816"/>
                                        </p:tgtEl>
                                        <p:attrNameLst>
                                          <p:attrName>style.visibility</p:attrName>
                                        </p:attrNameLst>
                                      </p:cBhvr>
                                      <p:to>
                                        <p:strVal val="visible"/>
                                      </p:to>
                                    </p:set>
                                    <p:animEffect transition="in" filter="wipe(left)">
                                      <p:cBhvr>
                                        <p:cTn id="185" dur="500"/>
                                        <p:tgtEl>
                                          <p:spTgt spid="545816"/>
                                        </p:tgtEl>
                                      </p:cBhvr>
                                    </p:animEffect>
                                  </p:childTnLst>
                                </p:cTn>
                              </p:par>
                            </p:childTnLst>
                          </p:cTn>
                        </p:par>
                        <p:par>
                          <p:cTn id="186" fill="hold">
                            <p:stCondLst>
                              <p:cond delay="1000"/>
                            </p:stCondLst>
                            <p:childTnLst>
                              <p:par>
                                <p:cTn id="187" presetID="22" presetClass="entr" presetSubtype="8" fill="hold" nodeType="afterEffect">
                                  <p:stCondLst>
                                    <p:cond delay="0"/>
                                  </p:stCondLst>
                                  <p:childTnLst>
                                    <p:set>
                                      <p:cBhvr>
                                        <p:cTn id="188" dur="1" fill="hold">
                                          <p:stCondLst>
                                            <p:cond delay="0"/>
                                          </p:stCondLst>
                                        </p:cTn>
                                        <p:tgtEl>
                                          <p:spTgt spid="13"/>
                                        </p:tgtEl>
                                        <p:attrNameLst>
                                          <p:attrName>style.visibility</p:attrName>
                                        </p:attrNameLst>
                                      </p:cBhvr>
                                      <p:to>
                                        <p:strVal val="visible"/>
                                      </p:to>
                                    </p:set>
                                    <p:animEffect transition="in" filter="wipe(left)">
                                      <p:cBhvr>
                                        <p:cTn id="189" dur="500"/>
                                        <p:tgtEl>
                                          <p:spTgt spid="13"/>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1" fill="hold" nodeType="clickEffect">
                                  <p:stCondLst>
                                    <p:cond delay="0"/>
                                  </p:stCondLst>
                                  <p:childTnLst>
                                    <p:set>
                                      <p:cBhvr>
                                        <p:cTn id="193" dur="1" fill="hold">
                                          <p:stCondLst>
                                            <p:cond delay="0"/>
                                          </p:stCondLst>
                                        </p:cTn>
                                        <p:tgtEl>
                                          <p:spTgt spid="18"/>
                                        </p:tgtEl>
                                        <p:attrNameLst>
                                          <p:attrName>style.visibility</p:attrName>
                                        </p:attrNameLst>
                                      </p:cBhvr>
                                      <p:to>
                                        <p:strVal val="visible"/>
                                      </p:to>
                                    </p:set>
                                    <p:animEffect transition="in" filter="wipe(up)">
                                      <p:cBhvr>
                                        <p:cTn id="194" dur="500"/>
                                        <p:tgtEl>
                                          <p:spTgt spid="18"/>
                                        </p:tgtEl>
                                      </p:cBhvr>
                                    </p:animEffect>
                                  </p:childTnLst>
                                </p:cTn>
                              </p:par>
                            </p:childTnLst>
                          </p:cTn>
                        </p:par>
                        <p:par>
                          <p:cTn id="195" fill="hold">
                            <p:stCondLst>
                              <p:cond delay="500"/>
                            </p:stCondLst>
                            <p:childTnLst>
                              <p:par>
                                <p:cTn id="196" presetID="22" presetClass="entr" presetSubtype="8" fill="hold" grpId="0" nodeType="afterEffect">
                                  <p:stCondLst>
                                    <p:cond delay="0"/>
                                  </p:stCondLst>
                                  <p:childTnLst>
                                    <p:set>
                                      <p:cBhvr>
                                        <p:cTn id="197" dur="1" fill="hold">
                                          <p:stCondLst>
                                            <p:cond delay="0"/>
                                          </p:stCondLst>
                                        </p:cTn>
                                        <p:tgtEl>
                                          <p:spTgt spid="66"/>
                                        </p:tgtEl>
                                        <p:attrNameLst>
                                          <p:attrName>style.visibility</p:attrName>
                                        </p:attrNameLst>
                                      </p:cBhvr>
                                      <p:to>
                                        <p:strVal val="visible"/>
                                      </p:to>
                                    </p:set>
                                    <p:animEffect transition="in" filter="wipe(left)">
                                      <p:cBhvr>
                                        <p:cTn id="198" dur="500"/>
                                        <p:tgtEl>
                                          <p:spTgt spid="66"/>
                                        </p:tgtEl>
                                      </p:cBhvr>
                                    </p:animEffect>
                                  </p:childTnLst>
                                </p:cTn>
                              </p:par>
                            </p:childTnLst>
                          </p:cTn>
                        </p:par>
                        <p:par>
                          <p:cTn id="199" fill="hold">
                            <p:stCondLst>
                              <p:cond delay="1000"/>
                            </p:stCondLst>
                            <p:childTnLst>
                              <p:par>
                                <p:cTn id="200" presetID="22" presetClass="entr" presetSubtype="8" fill="hold" nodeType="afterEffect">
                                  <p:stCondLst>
                                    <p:cond delay="0"/>
                                  </p:stCondLst>
                                  <p:childTnLst>
                                    <p:set>
                                      <p:cBhvr>
                                        <p:cTn id="201" dur="1" fill="hold">
                                          <p:stCondLst>
                                            <p:cond delay="0"/>
                                          </p:stCondLst>
                                        </p:cTn>
                                        <p:tgtEl>
                                          <p:spTgt spid="15"/>
                                        </p:tgtEl>
                                        <p:attrNameLst>
                                          <p:attrName>style.visibility</p:attrName>
                                        </p:attrNameLst>
                                      </p:cBhvr>
                                      <p:to>
                                        <p:strVal val="visible"/>
                                      </p:to>
                                    </p:set>
                                    <p:animEffect transition="in" filter="wipe(left)">
                                      <p:cBhvr>
                                        <p:cTn id="202" dur="500"/>
                                        <p:tgtEl>
                                          <p:spTgt spid="15"/>
                                        </p:tgtEl>
                                      </p:cBhvr>
                                    </p:animEffect>
                                  </p:childTnLst>
                                </p:cTn>
                              </p:par>
                            </p:childTnLst>
                          </p:cTn>
                        </p:par>
                        <p:par>
                          <p:cTn id="203" fill="hold">
                            <p:stCondLst>
                              <p:cond delay="1500"/>
                            </p:stCondLst>
                            <p:childTnLst>
                              <p:par>
                                <p:cTn id="204" presetID="22" presetClass="entr" presetSubtype="8" fill="hold" nodeType="afterEffect">
                                  <p:stCondLst>
                                    <p:cond delay="0"/>
                                  </p:stCondLst>
                                  <p:childTnLst>
                                    <p:set>
                                      <p:cBhvr>
                                        <p:cTn id="205" dur="1" fill="hold">
                                          <p:stCondLst>
                                            <p:cond delay="0"/>
                                          </p:stCondLst>
                                        </p:cTn>
                                        <p:tgtEl>
                                          <p:spTgt spid="20"/>
                                        </p:tgtEl>
                                        <p:attrNameLst>
                                          <p:attrName>style.visibility</p:attrName>
                                        </p:attrNameLst>
                                      </p:cBhvr>
                                      <p:to>
                                        <p:strVal val="visible"/>
                                      </p:to>
                                    </p:set>
                                    <p:animEffect transition="in" filter="wipe(left)">
                                      <p:cBhvr>
                                        <p:cTn id="206" dur="500"/>
                                        <p:tgtEl>
                                          <p:spTgt spid="20"/>
                                        </p:tgtEl>
                                      </p:cBhvr>
                                    </p:animEffect>
                                  </p:childTnLst>
                                </p:cTn>
                              </p:par>
                            </p:childTnLst>
                          </p:cTn>
                        </p:par>
                      </p:childTnLst>
                    </p:cTn>
                  </p:par>
                  <p:par>
                    <p:cTn id="207" fill="hold">
                      <p:stCondLst>
                        <p:cond delay="indefinite"/>
                      </p:stCondLst>
                      <p:childTnLst>
                        <p:par>
                          <p:cTn id="208" fill="hold">
                            <p:stCondLst>
                              <p:cond delay="0"/>
                            </p:stCondLst>
                            <p:childTnLst>
                              <p:par>
                                <p:cTn id="209" presetID="22" presetClass="entr" presetSubtype="8" fill="hold" nodeType="clickEffect">
                                  <p:stCondLst>
                                    <p:cond delay="0"/>
                                  </p:stCondLst>
                                  <p:childTnLst>
                                    <p:set>
                                      <p:cBhvr>
                                        <p:cTn id="210" dur="1" fill="hold">
                                          <p:stCondLst>
                                            <p:cond delay="0"/>
                                          </p:stCondLst>
                                        </p:cTn>
                                        <p:tgtEl>
                                          <p:spTgt spid="25"/>
                                        </p:tgtEl>
                                        <p:attrNameLst>
                                          <p:attrName>style.visibility</p:attrName>
                                        </p:attrNameLst>
                                      </p:cBhvr>
                                      <p:to>
                                        <p:strVal val="visible"/>
                                      </p:to>
                                    </p:set>
                                    <p:animEffect transition="in" filter="wipe(left)">
                                      <p:cBhvr>
                                        <p:cTn id="211" dur="500"/>
                                        <p:tgtEl>
                                          <p:spTgt spid="25"/>
                                        </p:tgtEl>
                                      </p:cBhvr>
                                    </p:animEffect>
                                  </p:childTnLst>
                                </p:cTn>
                              </p:par>
                            </p:childTnLst>
                          </p:cTn>
                        </p:par>
                      </p:childTnLst>
                    </p:cTn>
                  </p:par>
                  <p:par>
                    <p:cTn id="212" fill="hold">
                      <p:stCondLst>
                        <p:cond delay="indefinite"/>
                      </p:stCondLst>
                      <p:childTnLst>
                        <p:par>
                          <p:cTn id="213" fill="hold">
                            <p:stCondLst>
                              <p:cond delay="0"/>
                            </p:stCondLst>
                            <p:childTnLst>
                              <p:par>
                                <p:cTn id="214" presetID="2" presetClass="entr" presetSubtype="3" fill="hold" grpId="0" nodeType="clickEffect">
                                  <p:stCondLst>
                                    <p:cond delay="0"/>
                                  </p:stCondLst>
                                  <p:childTnLst>
                                    <p:set>
                                      <p:cBhvr>
                                        <p:cTn id="215" dur="1" fill="hold">
                                          <p:stCondLst>
                                            <p:cond delay="0"/>
                                          </p:stCondLst>
                                        </p:cTn>
                                        <p:tgtEl>
                                          <p:spTgt spid="8"/>
                                        </p:tgtEl>
                                        <p:attrNameLst>
                                          <p:attrName>style.visibility</p:attrName>
                                        </p:attrNameLst>
                                      </p:cBhvr>
                                      <p:to>
                                        <p:strVal val="visible"/>
                                      </p:to>
                                    </p:set>
                                    <p:anim calcmode="lin" valueType="num">
                                      <p:cBhvr additive="base">
                                        <p:cTn id="216" dur="250" fill="hold"/>
                                        <p:tgtEl>
                                          <p:spTgt spid="8"/>
                                        </p:tgtEl>
                                        <p:attrNameLst>
                                          <p:attrName>ppt_x</p:attrName>
                                        </p:attrNameLst>
                                      </p:cBhvr>
                                      <p:tavLst>
                                        <p:tav tm="0">
                                          <p:val>
                                            <p:strVal val="1+#ppt_w/2"/>
                                          </p:val>
                                        </p:tav>
                                        <p:tav tm="100000">
                                          <p:val>
                                            <p:strVal val="#ppt_x"/>
                                          </p:val>
                                        </p:tav>
                                      </p:tavLst>
                                    </p:anim>
                                    <p:anim calcmode="lin" valueType="num">
                                      <p:cBhvr additive="base">
                                        <p:cTn id="217" dur="250" fill="hold"/>
                                        <p:tgtEl>
                                          <p:spTgt spid="8"/>
                                        </p:tgtEl>
                                        <p:attrNameLst>
                                          <p:attrName>ppt_y</p:attrName>
                                        </p:attrNameLst>
                                      </p:cBhvr>
                                      <p:tavLst>
                                        <p:tav tm="0">
                                          <p:val>
                                            <p:strVal val="0-#ppt_h/2"/>
                                          </p:val>
                                        </p:tav>
                                        <p:tav tm="100000">
                                          <p:val>
                                            <p:strVal val="#ppt_y"/>
                                          </p:val>
                                        </p:tav>
                                      </p:tavLst>
                                    </p:anim>
                                  </p:childTnLst>
                                </p:cTn>
                              </p:par>
                            </p:childTnLst>
                          </p:cTn>
                        </p:par>
                        <p:par>
                          <p:cTn id="218" fill="hold">
                            <p:stCondLst>
                              <p:cond delay="250"/>
                            </p:stCondLst>
                            <p:childTnLst>
                              <p:par>
                                <p:cTn id="219" presetID="2" presetClass="entr" presetSubtype="3" fill="hold" grpId="0" nodeType="afterEffect">
                                  <p:stCondLst>
                                    <p:cond delay="0"/>
                                  </p:stCondLst>
                                  <p:childTnLst>
                                    <p:set>
                                      <p:cBhvr>
                                        <p:cTn id="220" dur="1" fill="hold">
                                          <p:stCondLst>
                                            <p:cond delay="0"/>
                                          </p:stCondLst>
                                        </p:cTn>
                                        <p:tgtEl>
                                          <p:spTgt spid="73"/>
                                        </p:tgtEl>
                                        <p:attrNameLst>
                                          <p:attrName>style.visibility</p:attrName>
                                        </p:attrNameLst>
                                      </p:cBhvr>
                                      <p:to>
                                        <p:strVal val="visible"/>
                                      </p:to>
                                    </p:set>
                                    <p:anim calcmode="lin" valueType="num">
                                      <p:cBhvr additive="base">
                                        <p:cTn id="221" dur="250" fill="hold"/>
                                        <p:tgtEl>
                                          <p:spTgt spid="73"/>
                                        </p:tgtEl>
                                        <p:attrNameLst>
                                          <p:attrName>ppt_x</p:attrName>
                                        </p:attrNameLst>
                                      </p:cBhvr>
                                      <p:tavLst>
                                        <p:tav tm="0">
                                          <p:val>
                                            <p:strVal val="1+#ppt_w/2"/>
                                          </p:val>
                                        </p:tav>
                                        <p:tav tm="100000">
                                          <p:val>
                                            <p:strVal val="#ppt_x"/>
                                          </p:val>
                                        </p:tav>
                                      </p:tavLst>
                                    </p:anim>
                                    <p:anim calcmode="lin" valueType="num">
                                      <p:cBhvr additive="base">
                                        <p:cTn id="222" dur="250" fill="hold"/>
                                        <p:tgtEl>
                                          <p:spTgt spid="73"/>
                                        </p:tgtEl>
                                        <p:attrNameLst>
                                          <p:attrName>ppt_y</p:attrName>
                                        </p:attrNameLst>
                                      </p:cBhvr>
                                      <p:tavLst>
                                        <p:tav tm="0">
                                          <p:val>
                                            <p:strVal val="0-#ppt_h/2"/>
                                          </p:val>
                                        </p:tav>
                                        <p:tav tm="100000">
                                          <p:val>
                                            <p:strVal val="#ppt_y"/>
                                          </p:val>
                                        </p:tav>
                                      </p:tavLst>
                                    </p:anim>
                                  </p:childTnLst>
                                </p:cTn>
                              </p:par>
                            </p:childTnLst>
                          </p:cTn>
                        </p:par>
                        <p:par>
                          <p:cTn id="223" fill="hold">
                            <p:stCondLst>
                              <p:cond delay="500"/>
                            </p:stCondLst>
                            <p:childTnLst>
                              <p:par>
                                <p:cTn id="224" presetID="2" presetClass="entr" presetSubtype="3" fill="hold" grpId="0" nodeType="afterEffect">
                                  <p:stCondLst>
                                    <p:cond delay="0"/>
                                  </p:stCondLst>
                                  <p:childTnLst>
                                    <p:set>
                                      <p:cBhvr>
                                        <p:cTn id="225" dur="1" fill="hold">
                                          <p:stCondLst>
                                            <p:cond delay="0"/>
                                          </p:stCondLst>
                                        </p:cTn>
                                        <p:tgtEl>
                                          <p:spTgt spid="76"/>
                                        </p:tgtEl>
                                        <p:attrNameLst>
                                          <p:attrName>style.visibility</p:attrName>
                                        </p:attrNameLst>
                                      </p:cBhvr>
                                      <p:to>
                                        <p:strVal val="visible"/>
                                      </p:to>
                                    </p:set>
                                    <p:anim calcmode="lin" valueType="num">
                                      <p:cBhvr additive="base">
                                        <p:cTn id="226" dur="250" fill="hold"/>
                                        <p:tgtEl>
                                          <p:spTgt spid="76"/>
                                        </p:tgtEl>
                                        <p:attrNameLst>
                                          <p:attrName>ppt_x</p:attrName>
                                        </p:attrNameLst>
                                      </p:cBhvr>
                                      <p:tavLst>
                                        <p:tav tm="0">
                                          <p:val>
                                            <p:strVal val="1+#ppt_w/2"/>
                                          </p:val>
                                        </p:tav>
                                        <p:tav tm="100000">
                                          <p:val>
                                            <p:strVal val="#ppt_x"/>
                                          </p:val>
                                        </p:tav>
                                      </p:tavLst>
                                    </p:anim>
                                    <p:anim calcmode="lin" valueType="num">
                                      <p:cBhvr additive="base">
                                        <p:cTn id="227" dur="250" fill="hold"/>
                                        <p:tgtEl>
                                          <p:spTgt spid="76"/>
                                        </p:tgtEl>
                                        <p:attrNameLst>
                                          <p:attrName>ppt_y</p:attrName>
                                        </p:attrNameLst>
                                      </p:cBhvr>
                                      <p:tavLst>
                                        <p:tav tm="0">
                                          <p:val>
                                            <p:strVal val="0-#ppt_h/2"/>
                                          </p:val>
                                        </p:tav>
                                        <p:tav tm="100000">
                                          <p:val>
                                            <p:strVal val="#ppt_y"/>
                                          </p:val>
                                        </p:tav>
                                      </p:tavLst>
                                    </p:anim>
                                  </p:childTnLst>
                                </p:cTn>
                              </p:par>
                            </p:childTnLst>
                          </p:cTn>
                        </p:par>
                      </p:childTnLst>
                    </p:cTn>
                  </p:par>
                  <p:par>
                    <p:cTn id="228" fill="hold">
                      <p:stCondLst>
                        <p:cond delay="indefinite"/>
                      </p:stCondLst>
                      <p:childTnLst>
                        <p:par>
                          <p:cTn id="229" fill="hold">
                            <p:stCondLst>
                              <p:cond delay="0"/>
                            </p:stCondLst>
                            <p:childTnLst>
                              <p:par>
                                <p:cTn id="230" presetID="22" presetClass="entr" presetSubtype="8" fill="hold" grpId="0" nodeType="clickEffect">
                                  <p:stCondLst>
                                    <p:cond delay="0"/>
                                  </p:stCondLst>
                                  <p:childTnLst>
                                    <p:set>
                                      <p:cBhvr>
                                        <p:cTn id="231" dur="1" fill="hold">
                                          <p:stCondLst>
                                            <p:cond delay="0"/>
                                          </p:stCondLst>
                                        </p:cTn>
                                        <p:tgtEl>
                                          <p:spTgt spid="72"/>
                                        </p:tgtEl>
                                        <p:attrNameLst>
                                          <p:attrName>style.visibility</p:attrName>
                                        </p:attrNameLst>
                                      </p:cBhvr>
                                      <p:to>
                                        <p:strVal val="visible"/>
                                      </p:to>
                                    </p:set>
                                    <p:animEffect transition="in" filter="wipe(left)">
                                      <p:cBhvr>
                                        <p:cTn id="232" dur="500"/>
                                        <p:tgtEl>
                                          <p:spTgt spid="72"/>
                                        </p:tgtEl>
                                      </p:cBhvr>
                                    </p:animEffect>
                                  </p:childTnLst>
                                </p:cTn>
                              </p:par>
                            </p:childTnLst>
                          </p:cTn>
                        </p:par>
                      </p:childTnLst>
                    </p:cTn>
                  </p:par>
                  <p:par>
                    <p:cTn id="233" fill="hold">
                      <p:stCondLst>
                        <p:cond delay="indefinite"/>
                      </p:stCondLst>
                      <p:childTnLst>
                        <p:par>
                          <p:cTn id="234" fill="hold">
                            <p:stCondLst>
                              <p:cond delay="0"/>
                            </p:stCondLst>
                            <p:childTnLst>
                              <p:par>
                                <p:cTn id="235" presetID="22" presetClass="entr" presetSubtype="8" fill="hold" grpId="0" nodeType="clickEffect">
                                  <p:stCondLst>
                                    <p:cond delay="0"/>
                                  </p:stCondLst>
                                  <p:childTnLst>
                                    <p:set>
                                      <p:cBhvr>
                                        <p:cTn id="236" dur="1" fill="hold">
                                          <p:stCondLst>
                                            <p:cond delay="0"/>
                                          </p:stCondLst>
                                        </p:cTn>
                                        <p:tgtEl>
                                          <p:spTgt spid="71"/>
                                        </p:tgtEl>
                                        <p:attrNameLst>
                                          <p:attrName>style.visibility</p:attrName>
                                        </p:attrNameLst>
                                      </p:cBhvr>
                                      <p:to>
                                        <p:strVal val="visible"/>
                                      </p:to>
                                    </p:set>
                                    <p:animEffect transition="in" filter="wipe(left)">
                                      <p:cBhvr>
                                        <p:cTn id="237" dur="500"/>
                                        <p:tgtEl>
                                          <p:spTgt spid="71"/>
                                        </p:tgtEl>
                                      </p:cBhvr>
                                    </p:animEffect>
                                  </p:childTnLst>
                                </p:cTn>
                              </p:par>
                            </p:childTnLst>
                          </p:cTn>
                        </p:par>
                        <p:par>
                          <p:cTn id="238" fill="hold">
                            <p:stCondLst>
                              <p:cond delay="500"/>
                            </p:stCondLst>
                            <p:childTnLst>
                              <p:par>
                                <p:cTn id="239" presetID="22" presetClass="entr" presetSubtype="8" fill="hold" nodeType="afterEffect">
                                  <p:stCondLst>
                                    <p:cond delay="0"/>
                                  </p:stCondLst>
                                  <p:childTnLst>
                                    <p:set>
                                      <p:cBhvr>
                                        <p:cTn id="240" dur="1" fill="hold">
                                          <p:stCondLst>
                                            <p:cond delay="0"/>
                                          </p:stCondLst>
                                        </p:cTn>
                                        <p:tgtEl>
                                          <p:spTgt spid="545811"/>
                                        </p:tgtEl>
                                        <p:attrNameLst>
                                          <p:attrName>style.visibility</p:attrName>
                                        </p:attrNameLst>
                                      </p:cBhvr>
                                      <p:to>
                                        <p:strVal val="visible"/>
                                      </p:to>
                                    </p:set>
                                    <p:animEffect transition="in" filter="wipe(left)">
                                      <p:cBhvr>
                                        <p:cTn id="241" dur="500"/>
                                        <p:tgtEl>
                                          <p:spTgt spid="545811"/>
                                        </p:tgtEl>
                                      </p:cBhvr>
                                    </p:animEffect>
                                  </p:childTnLst>
                                </p:cTn>
                              </p:par>
                            </p:childTnLst>
                          </p:cTn>
                        </p:par>
                      </p:childTnLst>
                    </p:cTn>
                  </p:par>
                  <p:par>
                    <p:cTn id="242" fill="hold">
                      <p:stCondLst>
                        <p:cond delay="indefinite"/>
                      </p:stCondLst>
                      <p:childTnLst>
                        <p:par>
                          <p:cTn id="243" fill="hold">
                            <p:stCondLst>
                              <p:cond delay="0"/>
                            </p:stCondLst>
                            <p:childTnLst>
                              <p:par>
                                <p:cTn id="244" presetID="22" presetClass="entr" presetSubtype="8" fill="hold" grpId="0" nodeType="clickEffect">
                                  <p:stCondLst>
                                    <p:cond delay="0"/>
                                  </p:stCondLst>
                                  <p:childTnLst>
                                    <p:set>
                                      <p:cBhvr>
                                        <p:cTn id="245" dur="1" fill="hold">
                                          <p:stCondLst>
                                            <p:cond delay="0"/>
                                          </p:stCondLst>
                                        </p:cTn>
                                        <p:tgtEl>
                                          <p:spTgt spid="545836"/>
                                        </p:tgtEl>
                                        <p:attrNameLst>
                                          <p:attrName>style.visibility</p:attrName>
                                        </p:attrNameLst>
                                      </p:cBhvr>
                                      <p:to>
                                        <p:strVal val="visible"/>
                                      </p:to>
                                    </p:set>
                                    <p:animEffect transition="in" filter="wipe(left)">
                                      <p:cBhvr>
                                        <p:cTn id="246" dur="500"/>
                                        <p:tgtEl>
                                          <p:spTgt spid="545836"/>
                                        </p:tgtEl>
                                      </p:cBhvr>
                                    </p:animEffect>
                                  </p:childTnLst>
                                </p:cTn>
                              </p:par>
                            </p:childTnLst>
                          </p:cTn>
                        </p:par>
                        <p:par>
                          <p:cTn id="247" fill="hold">
                            <p:stCondLst>
                              <p:cond delay="500"/>
                            </p:stCondLst>
                            <p:childTnLst>
                              <p:par>
                                <p:cTn id="248" presetID="22" presetClass="entr" presetSubtype="8" fill="hold" nodeType="afterEffect">
                                  <p:stCondLst>
                                    <p:cond delay="0"/>
                                  </p:stCondLst>
                                  <p:childTnLst>
                                    <p:set>
                                      <p:cBhvr>
                                        <p:cTn id="249" dur="1" fill="hold">
                                          <p:stCondLst>
                                            <p:cond delay="0"/>
                                          </p:stCondLst>
                                        </p:cTn>
                                        <p:tgtEl>
                                          <p:spTgt spid="11"/>
                                        </p:tgtEl>
                                        <p:attrNameLst>
                                          <p:attrName>style.visibility</p:attrName>
                                        </p:attrNameLst>
                                      </p:cBhvr>
                                      <p:to>
                                        <p:strVal val="visible"/>
                                      </p:to>
                                    </p:set>
                                    <p:animEffect transition="in" filter="wipe(left)">
                                      <p:cBhvr>
                                        <p:cTn id="250" dur="500"/>
                                        <p:tgtEl>
                                          <p:spTgt spid="11"/>
                                        </p:tgtEl>
                                      </p:cBhvr>
                                    </p:animEffect>
                                  </p:childTnLst>
                                </p:cTn>
                              </p:par>
                            </p:childTnLst>
                          </p:cTn>
                        </p:par>
                      </p:childTnLst>
                    </p:cTn>
                  </p:par>
                  <p:par>
                    <p:cTn id="251" fill="hold">
                      <p:stCondLst>
                        <p:cond delay="indefinite"/>
                      </p:stCondLst>
                      <p:childTnLst>
                        <p:par>
                          <p:cTn id="252" fill="hold">
                            <p:stCondLst>
                              <p:cond delay="0"/>
                            </p:stCondLst>
                            <p:childTnLst>
                              <p:par>
                                <p:cTn id="253" presetID="22" presetClass="entr" presetSubtype="8" fill="hold" nodeType="clickEffect">
                                  <p:stCondLst>
                                    <p:cond delay="0"/>
                                  </p:stCondLst>
                                  <p:childTnLst>
                                    <p:set>
                                      <p:cBhvr>
                                        <p:cTn id="254" dur="1" fill="hold">
                                          <p:stCondLst>
                                            <p:cond delay="0"/>
                                          </p:stCondLst>
                                        </p:cTn>
                                        <p:tgtEl>
                                          <p:spTgt spid="545801"/>
                                        </p:tgtEl>
                                        <p:attrNameLst>
                                          <p:attrName>style.visibility</p:attrName>
                                        </p:attrNameLst>
                                      </p:cBhvr>
                                      <p:to>
                                        <p:strVal val="visible"/>
                                      </p:to>
                                    </p:set>
                                    <p:animEffect transition="in" filter="wipe(left)">
                                      <p:cBhvr>
                                        <p:cTn id="255" dur="500"/>
                                        <p:tgtEl>
                                          <p:spTgt spid="545801"/>
                                        </p:tgtEl>
                                      </p:cBhvr>
                                    </p:animEffect>
                                  </p:childTnLst>
                                </p:cTn>
                              </p:par>
                            </p:childTnLst>
                          </p:cTn>
                        </p:par>
                        <p:par>
                          <p:cTn id="256" fill="hold">
                            <p:stCondLst>
                              <p:cond delay="500"/>
                            </p:stCondLst>
                            <p:childTnLst>
                              <p:par>
                                <p:cTn id="257" presetID="22" presetClass="entr" presetSubtype="8" fill="hold" grpId="0" nodeType="afterEffect">
                                  <p:stCondLst>
                                    <p:cond delay="0"/>
                                  </p:stCondLst>
                                  <p:childTnLst>
                                    <p:set>
                                      <p:cBhvr>
                                        <p:cTn id="258" dur="1" fill="hold">
                                          <p:stCondLst>
                                            <p:cond delay="0"/>
                                          </p:stCondLst>
                                        </p:cTn>
                                        <p:tgtEl>
                                          <p:spTgt spid="64"/>
                                        </p:tgtEl>
                                        <p:attrNameLst>
                                          <p:attrName>style.visibility</p:attrName>
                                        </p:attrNameLst>
                                      </p:cBhvr>
                                      <p:to>
                                        <p:strVal val="visible"/>
                                      </p:to>
                                    </p:set>
                                    <p:animEffect transition="in" filter="wipe(left)">
                                      <p:cBhvr>
                                        <p:cTn id="259" dur="500"/>
                                        <p:tgtEl>
                                          <p:spTgt spid="64"/>
                                        </p:tgtEl>
                                      </p:cBhvr>
                                    </p:animEffect>
                                  </p:childTnLst>
                                </p:cTn>
                              </p:par>
                            </p:childTnLst>
                          </p:cTn>
                        </p:par>
                        <p:par>
                          <p:cTn id="260" fill="hold">
                            <p:stCondLst>
                              <p:cond delay="1000"/>
                            </p:stCondLst>
                            <p:childTnLst>
                              <p:par>
                                <p:cTn id="261" presetID="22" presetClass="entr" presetSubtype="8" fill="hold" nodeType="afterEffect">
                                  <p:stCondLst>
                                    <p:cond delay="0"/>
                                  </p:stCondLst>
                                  <p:childTnLst>
                                    <p:set>
                                      <p:cBhvr>
                                        <p:cTn id="262" dur="1" fill="hold">
                                          <p:stCondLst>
                                            <p:cond delay="0"/>
                                          </p:stCondLst>
                                        </p:cTn>
                                        <p:tgtEl>
                                          <p:spTgt spid="545802"/>
                                        </p:tgtEl>
                                        <p:attrNameLst>
                                          <p:attrName>style.visibility</p:attrName>
                                        </p:attrNameLst>
                                      </p:cBhvr>
                                      <p:to>
                                        <p:strVal val="visible"/>
                                      </p:to>
                                    </p:set>
                                    <p:animEffect transition="in" filter="wipe(left)">
                                      <p:cBhvr>
                                        <p:cTn id="263" dur="500"/>
                                        <p:tgtEl>
                                          <p:spTgt spid="545802"/>
                                        </p:tgtEl>
                                      </p:cBhvr>
                                    </p:animEffect>
                                  </p:childTnLst>
                                </p:cTn>
                              </p:par>
                            </p:childTnLst>
                          </p:cTn>
                        </p:par>
                        <p:par>
                          <p:cTn id="264" fill="hold">
                            <p:stCondLst>
                              <p:cond delay="1500"/>
                            </p:stCondLst>
                            <p:childTnLst>
                              <p:par>
                                <p:cTn id="265" presetID="22" presetClass="entr" presetSubtype="8" fill="hold" grpId="0" nodeType="afterEffect">
                                  <p:stCondLst>
                                    <p:cond delay="0"/>
                                  </p:stCondLst>
                                  <p:childTnLst>
                                    <p:set>
                                      <p:cBhvr>
                                        <p:cTn id="266" dur="1" fill="hold">
                                          <p:stCondLst>
                                            <p:cond delay="0"/>
                                          </p:stCondLst>
                                        </p:cTn>
                                        <p:tgtEl>
                                          <p:spTgt spid="69"/>
                                        </p:tgtEl>
                                        <p:attrNameLst>
                                          <p:attrName>style.visibility</p:attrName>
                                        </p:attrNameLst>
                                      </p:cBhvr>
                                      <p:to>
                                        <p:strVal val="visible"/>
                                      </p:to>
                                    </p:set>
                                    <p:animEffect transition="in" filter="wipe(left)">
                                      <p:cBhvr>
                                        <p:cTn id="267" dur="500"/>
                                        <p:tgtEl>
                                          <p:spTgt spid="69"/>
                                        </p:tgtEl>
                                      </p:cBhvr>
                                    </p:animEffect>
                                  </p:childTnLst>
                                </p:cTn>
                              </p:par>
                            </p:childTnLst>
                          </p:cTn>
                        </p:par>
                        <p:par>
                          <p:cTn id="268" fill="hold">
                            <p:stCondLst>
                              <p:cond delay="2000"/>
                            </p:stCondLst>
                            <p:childTnLst>
                              <p:par>
                                <p:cTn id="269" presetID="22" presetClass="entr" presetSubtype="8" fill="hold" grpId="0" nodeType="afterEffect">
                                  <p:stCondLst>
                                    <p:cond delay="0"/>
                                  </p:stCondLst>
                                  <p:childTnLst>
                                    <p:set>
                                      <p:cBhvr>
                                        <p:cTn id="270" dur="1" fill="hold">
                                          <p:stCondLst>
                                            <p:cond delay="0"/>
                                          </p:stCondLst>
                                        </p:cTn>
                                        <p:tgtEl>
                                          <p:spTgt spid="70"/>
                                        </p:tgtEl>
                                        <p:attrNameLst>
                                          <p:attrName>style.visibility</p:attrName>
                                        </p:attrNameLst>
                                      </p:cBhvr>
                                      <p:to>
                                        <p:strVal val="visible"/>
                                      </p:to>
                                    </p:set>
                                    <p:animEffect transition="in" filter="wipe(left)">
                                      <p:cBhvr>
                                        <p:cTn id="271" dur="500"/>
                                        <p:tgtEl>
                                          <p:spTgt spid="70"/>
                                        </p:tgtEl>
                                      </p:cBhvr>
                                    </p:animEffect>
                                  </p:childTnLst>
                                </p:cTn>
                              </p:par>
                            </p:childTnLst>
                          </p:cTn>
                        </p:par>
                      </p:childTnLst>
                    </p:cTn>
                  </p:par>
                  <p:par>
                    <p:cTn id="272" fill="hold">
                      <p:stCondLst>
                        <p:cond delay="indefinite"/>
                      </p:stCondLst>
                      <p:childTnLst>
                        <p:par>
                          <p:cTn id="273" fill="hold">
                            <p:stCondLst>
                              <p:cond delay="0"/>
                            </p:stCondLst>
                            <p:childTnLst>
                              <p:par>
                                <p:cTn id="274" presetID="22" presetClass="entr" presetSubtype="8" fill="hold" grpId="0" nodeType="clickEffect">
                                  <p:stCondLst>
                                    <p:cond delay="0"/>
                                  </p:stCondLst>
                                  <p:childTnLst>
                                    <p:set>
                                      <p:cBhvr>
                                        <p:cTn id="275" dur="1" fill="hold">
                                          <p:stCondLst>
                                            <p:cond delay="0"/>
                                          </p:stCondLst>
                                        </p:cTn>
                                        <p:tgtEl>
                                          <p:spTgt spid="75"/>
                                        </p:tgtEl>
                                        <p:attrNameLst>
                                          <p:attrName>style.visibility</p:attrName>
                                        </p:attrNameLst>
                                      </p:cBhvr>
                                      <p:to>
                                        <p:strVal val="visible"/>
                                      </p:to>
                                    </p:set>
                                    <p:animEffect transition="in" filter="wipe(left)">
                                      <p:cBhvr>
                                        <p:cTn id="276" dur="500"/>
                                        <p:tgtEl>
                                          <p:spTgt spid="75"/>
                                        </p:tgtEl>
                                      </p:cBhvr>
                                    </p:animEffect>
                                  </p:childTnLst>
                                </p:cTn>
                              </p:par>
                            </p:childTnLst>
                          </p:cTn>
                        </p:par>
                      </p:childTnLst>
                    </p:cTn>
                  </p:par>
                  <p:par>
                    <p:cTn id="277" fill="hold">
                      <p:stCondLst>
                        <p:cond delay="indefinite"/>
                      </p:stCondLst>
                      <p:childTnLst>
                        <p:par>
                          <p:cTn id="278" fill="hold">
                            <p:stCondLst>
                              <p:cond delay="0"/>
                            </p:stCondLst>
                            <p:childTnLst>
                              <p:par>
                                <p:cTn id="279" presetID="22" presetClass="entr" presetSubtype="8" fill="hold" nodeType="clickEffect">
                                  <p:stCondLst>
                                    <p:cond delay="0"/>
                                  </p:stCondLst>
                                  <p:childTnLst>
                                    <p:set>
                                      <p:cBhvr>
                                        <p:cTn id="280" dur="1" fill="hold">
                                          <p:stCondLst>
                                            <p:cond delay="0"/>
                                          </p:stCondLst>
                                        </p:cTn>
                                        <p:tgtEl>
                                          <p:spTgt spid="545804"/>
                                        </p:tgtEl>
                                        <p:attrNameLst>
                                          <p:attrName>style.visibility</p:attrName>
                                        </p:attrNameLst>
                                      </p:cBhvr>
                                      <p:to>
                                        <p:strVal val="visible"/>
                                      </p:to>
                                    </p:set>
                                    <p:animEffect transition="in" filter="wipe(left)">
                                      <p:cBhvr>
                                        <p:cTn id="281" dur="500"/>
                                        <p:tgtEl>
                                          <p:spTgt spid="545804"/>
                                        </p:tgtEl>
                                      </p:cBhvr>
                                    </p:animEffect>
                                  </p:childTnLst>
                                </p:cTn>
                              </p:par>
                            </p:childTnLst>
                          </p:cTn>
                        </p:par>
                        <p:par>
                          <p:cTn id="282" fill="hold">
                            <p:stCondLst>
                              <p:cond delay="500"/>
                            </p:stCondLst>
                            <p:childTnLst>
                              <p:par>
                                <p:cTn id="283" presetID="22" presetClass="entr" presetSubtype="8" fill="hold" grpId="0" nodeType="afterEffect">
                                  <p:stCondLst>
                                    <p:cond delay="0"/>
                                  </p:stCondLst>
                                  <p:childTnLst>
                                    <p:set>
                                      <p:cBhvr>
                                        <p:cTn id="284" dur="1" fill="hold">
                                          <p:stCondLst>
                                            <p:cond delay="0"/>
                                          </p:stCondLst>
                                        </p:cTn>
                                        <p:tgtEl>
                                          <p:spTgt spid="88"/>
                                        </p:tgtEl>
                                        <p:attrNameLst>
                                          <p:attrName>style.visibility</p:attrName>
                                        </p:attrNameLst>
                                      </p:cBhvr>
                                      <p:to>
                                        <p:strVal val="visible"/>
                                      </p:to>
                                    </p:set>
                                    <p:animEffect transition="in" filter="wipe(left)">
                                      <p:cBhvr>
                                        <p:cTn id="285" dur="500"/>
                                        <p:tgtEl>
                                          <p:spTgt spid="88"/>
                                        </p:tgtEl>
                                      </p:cBhvr>
                                    </p:animEffect>
                                  </p:childTnLst>
                                </p:cTn>
                              </p:par>
                            </p:childTnLst>
                          </p:cTn>
                        </p:par>
                        <p:par>
                          <p:cTn id="286" fill="hold">
                            <p:stCondLst>
                              <p:cond delay="1000"/>
                            </p:stCondLst>
                            <p:childTnLst>
                              <p:par>
                                <p:cTn id="287" presetID="22" presetClass="entr" presetSubtype="8" fill="hold" grpId="0" nodeType="afterEffect">
                                  <p:stCondLst>
                                    <p:cond delay="0"/>
                                  </p:stCondLst>
                                  <p:childTnLst>
                                    <p:set>
                                      <p:cBhvr>
                                        <p:cTn id="288" dur="1" fill="hold">
                                          <p:stCondLst>
                                            <p:cond delay="0"/>
                                          </p:stCondLst>
                                        </p:cTn>
                                        <p:tgtEl>
                                          <p:spTgt spid="65"/>
                                        </p:tgtEl>
                                        <p:attrNameLst>
                                          <p:attrName>style.visibility</p:attrName>
                                        </p:attrNameLst>
                                      </p:cBhvr>
                                      <p:to>
                                        <p:strVal val="visible"/>
                                      </p:to>
                                    </p:set>
                                    <p:animEffect transition="in" filter="wipe(left)">
                                      <p:cBhvr>
                                        <p:cTn id="289" dur="500"/>
                                        <p:tgtEl>
                                          <p:spTgt spid="65"/>
                                        </p:tgtEl>
                                      </p:cBhvr>
                                    </p:animEffect>
                                  </p:childTnLst>
                                </p:cTn>
                              </p:par>
                            </p:childTnLst>
                          </p:cTn>
                        </p:par>
                        <p:par>
                          <p:cTn id="290" fill="hold">
                            <p:stCondLst>
                              <p:cond delay="1500"/>
                            </p:stCondLst>
                            <p:childTnLst>
                              <p:par>
                                <p:cTn id="291" presetID="22" presetClass="entr" presetSubtype="8" fill="hold" grpId="0" nodeType="afterEffect">
                                  <p:stCondLst>
                                    <p:cond delay="0"/>
                                  </p:stCondLst>
                                  <p:childTnLst>
                                    <p:set>
                                      <p:cBhvr>
                                        <p:cTn id="292" dur="1" fill="hold">
                                          <p:stCondLst>
                                            <p:cond delay="0"/>
                                          </p:stCondLst>
                                        </p:cTn>
                                        <p:tgtEl>
                                          <p:spTgt spid="545837"/>
                                        </p:tgtEl>
                                        <p:attrNameLst>
                                          <p:attrName>style.visibility</p:attrName>
                                        </p:attrNameLst>
                                      </p:cBhvr>
                                      <p:to>
                                        <p:strVal val="visible"/>
                                      </p:to>
                                    </p:set>
                                    <p:animEffect transition="in" filter="wipe(left)">
                                      <p:cBhvr>
                                        <p:cTn id="293" dur="500"/>
                                        <p:tgtEl>
                                          <p:spTgt spid="545837"/>
                                        </p:tgtEl>
                                      </p:cBhvr>
                                    </p:animEffect>
                                  </p:childTnLst>
                                </p:cTn>
                              </p:par>
                            </p:childTnLst>
                          </p:cTn>
                        </p:par>
                      </p:childTnLst>
                    </p:cTn>
                  </p:par>
                  <p:par>
                    <p:cTn id="294" fill="hold">
                      <p:stCondLst>
                        <p:cond delay="indefinite"/>
                      </p:stCondLst>
                      <p:childTnLst>
                        <p:par>
                          <p:cTn id="295" fill="hold">
                            <p:stCondLst>
                              <p:cond delay="0"/>
                            </p:stCondLst>
                            <p:childTnLst>
                              <p:par>
                                <p:cTn id="296" presetID="22" presetClass="entr" presetSubtype="8" fill="hold" grpId="0" nodeType="clickEffect">
                                  <p:stCondLst>
                                    <p:cond delay="0"/>
                                  </p:stCondLst>
                                  <p:childTnLst>
                                    <p:set>
                                      <p:cBhvr>
                                        <p:cTn id="297" dur="1" fill="hold">
                                          <p:stCondLst>
                                            <p:cond delay="0"/>
                                          </p:stCondLst>
                                        </p:cTn>
                                        <p:tgtEl>
                                          <p:spTgt spid="89"/>
                                        </p:tgtEl>
                                        <p:attrNameLst>
                                          <p:attrName>style.visibility</p:attrName>
                                        </p:attrNameLst>
                                      </p:cBhvr>
                                      <p:to>
                                        <p:strVal val="visible"/>
                                      </p:to>
                                    </p:set>
                                    <p:animEffect transition="in" filter="wipe(left)">
                                      <p:cBhvr>
                                        <p:cTn id="298" dur="500"/>
                                        <p:tgtEl>
                                          <p:spTgt spid="89"/>
                                        </p:tgtEl>
                                      </p:cBhvr>
                                    </p:animEffect>
                                  </p:childTnLst>
                                </p:cTn>
                              </p:par>
                            </p:childTnLst>
                          </p:cTn>
                        </p:par>
                      </p:childTnLst>
                    </p:cTn>
                  </p:par>
                  <p:par>
                    <p:cTn id="299" fill="hold">
                      <p:stCondLst>
                        <p:cond delay="indefinite"/>
                      </p:stCondLst>
                      <p:childTnLst>
                        <p:par>
                          <p:cTn id="300" fill="hold">
                            <p:stCondLst>
                              <p:cond delay="0"/>
                            </p:stCondLst>
                            <p:childTnLst>
                              <p:par>
                                <p:cTn id="301" presetID="22" presetClass="entr" presetSubtype="8" fill="hold" grpId="0" nodeType="clickEffect">
                                  <p:stCondLst>
                                    <p:cond delay="0"/>
                                  </p:stCondLst>
                                  <p:childTnLst>
                                    <p:set>
                                      <p:cBhvr>
                                        <p:cTn id="302" dur="1" fill="hold">
                                          <p:stCondLst>
                                            <p:cond delay="0"/>
                                          </p:stCondLst>
                                        </p:cTn>
                                        <p:tgtEl>
                                          <p:spTgt spid="545835"/>
                                        </p:tgtEl>
                                        <p:attrNameLst>
                                          <p:attrName>style.visibility</p:attrName>
                                        </p:attrNameLst>
                                      </p:cBhvr>
                                      <p:to>
                                        <p:strVal val="visible"/>
                                      </p:to>
                                    </p:set>
                                    <p:animEffect transition="in" filter="wipe(left)">
                                      <p:cBhvr>
                                        <p:cTn id="303" dur="500"/>
                                        <p:tgtEl>
                                          <p:spTgt spid="545835"/>
                                        </p:tgtEl>
                                      </p:cBhvr>
                                    </p:animEffect>
                                  </p:childTnLst>
                                </p:cTn>
                              </p:par>
                            </p:childTnLst>
                          </p:cTn>
                        </p:par>
                        <p:par>
                          <p:cTn id="304" fill="hold">
                            <p:stCondLst>
                              <p:cond delay="500"/>
                            </p:stCondLst>
                            <p:childTnLst>
                              <p:par>
                                <p:cTn id="305" presetID="22" presetClass="entr" presetSubtype="8" fill="hold" nodeType="afterEffect">
                                  <p:stCondLst>
                                    <p:cond delay="0"/>
                                  </p:stCondLst>
                                  <p:childTnLst>
                                    <p:set>
                                      <p:cBhvr>
                                        <p:cTn id="306" dur="1" fill="hold">
                                          <p:stCondLst>
                                            <p:cond delay="0"/>
                                          </p:stCondLst>
                                        </p:cTn>
                                        <p:tgtEl>
                                          <p:spTgt spid="545805"/>
                                        </p:tgtEl>
                                        <p:attrNameLst>
                                          <p:attrName>style.visibility</p:attrName>
                                        </p:attrNameLst>
                                      </p:cBhvr>
                                      <p:to>
                                        <p:strVal val="visible"/>
                                      </p:to>
                                    </p:set>
                                    <p:animEffect transition="in" filter="wipe(left)">
                                      <p:cBhvr>
                                        <p:cTn id="307" dur="500"/>
                                        <p:tgtEl>
                                          <p:spTgt spid="545805"/>
                                        </p:tgtEl>
                                      </p:cBhvr>
                                    </p:animEffect>
                                  </p:childTnLst>
                                </p:cTn>
                              </p:par>
                            </p:childTnLst>
                          </p:cTn>
                        </p:par>
                      </p:childTnLst>
                    </p:cTn>
                  </p:par>
                  <p:par>
                    <p:cTn id="308" fill="hold">
                      <p:stCondLst>
                        <p:cond delay="indefinite"/>
                      </p:stCondLst>
                      <p:childTnLst>
                        <p:par>
                          <p:cTn id="309" fill="hold">
                            <p:stCondLst>
                              <p:cond delay="0"/>
                            </p:stCondLst>
                            <p:childTnLst>
                              <p:par>
                                <p:cTn id="310" presetID="22" presetClass="entr" presetSubtype="8" fill="hold" grpId="0" nodeType="clickEffect">
                                  <p:stCondLst>
                                    <p:cond delay="0"/>
                                  </p:stCondLst>
                                  <p:childTnLst>
                                    <p:set>
                                      <p:cBhvr>
                                        <p:cTn id="311" dur="1" fill="hold">
                                          <p:stCondLst>
                                            <p:cond delay="0"/>
                                          </p:stCondLst>
                                        </p:cTn>
                                        <p:tgtEl>
                                          <p:spTgt spid="12333"/>
                                        </p:tgtEl>
                                        <p:attrNameLst>
                                          <p:attrName>style.visibility</p:attrName>
                                        </p:attrNameLst>
                                      </p:cBhvr>
                                      <p:to>
                                        <p:strVal val="visible"/>
                                      </p:to>
                                    </p:set>
                                    <p:animEffect transition="in" filter="wipe(left)">
                                      <p:cBhvr>
                                        <p:cTn id="312" dur="500"/>
                                        <p:tgtEl>
                                          <p:spTgt spid="12333"/>
                                        </p:tgtEl>
                                      </p:cBhvr>
                                    </p:animEffect>
                                  </p:childTnLst>
                                </p:cTn>
                              </p:par>
                            </p:childTnLst>
                          </p:cTn>
                        </p:par>
                      </p:childTnLst>
                    </p:cTn>
                  </p:par>
                  <p:par>
                    <p:cTn id="313" fill="hold">
                      <p:stCondLst>
                        <p:cond delay="indefinite"/>
                      </p:stCondLst>
                      <p:childTnLst>
                        <p:par>
                          <p:cTn id="314" fill="hold">
                            <p:stCondLst>
                              <p:cond delay="0"/>
                            </p:stCondLst>
                            <p:childTnLst>
                              <p:par>
                                <p:cTn id="315" presetID="22" presetClass="entr" presetSubtype="8" fill="hold" grpId="0" nodeType="clickEffect">
                                  <p:stCondLst>
                                    <p:cond delay="0"/>
                                  </p:stCondLst>
                                  <p:childTnLst>
                                    <p:set>
                                      <p:cBhvr>
                                        <p:cTn id="316" dur="1" fill="hold">
                                          <p:stCondLst>
                                            <p:cond delay="0"/>
                                          </p:stCondLst>
                                        </p:cTn>
                                        <p:tgtEl>
                                          <p:spTgt spid="67"/>
                                        </p:tgtEl>
                                        <p:attrNameLst>
                                          <p:attrName>style.visibility</p:attrName>
                                        </p:attrNameLst>
                                      </p:cBhvr>
                                      <p:to>
                                        <p:strVal val="visible"/>
                                      </p:to>
                                    </p:set>
                                    <p:animEffect transition="in" filter="wipe(left)">
                                      <p:cBhvr>
                                        <p:cTn id="317" dur="500"/>
                                        <p:tgtEl>
                                          <p:spTgt spid="67"/>
                                        </p:tgtEl>
                                      </p:cBhvr>
                                    </p:animEffect>
                                  </p:childTnLst>
                                </p:cTn>
                              </p:par>
                            </p:childTnLst>
                          </p:cTn>
                        </p:par>
                        <p:par>
                          <p:cTn id="318" fill="hold">
                            <p:stCondLst>
                              <p:cond delay="500"/>
                            </p:stCondLst>
                            <p:childTnLst>
                              <p:par>
                                <p:cTn id="319" presetID="22" presetClass="entr" presetSubtype="8" fill="hold" nodeType="afterEffect">
                                  <p:stCondLst>
                                    <p:cond delay="0"/>
                                  </p:stCondLst>
                                  <p:childTnLst>
                                    <p:set>
                                      <p:cBhvr>
                                        <p:cTn id="320" dur="1" fill="hold">
                                          <p:stCondLst>
                                            <p:cond delay="0"/>
                                          </p:stCondLst>
                                        </p:cTn>
                                        <p:tgtEl>
                                          <p:spTgt spid="12334"/>
                                        </p:tgtEl>
                                        <p:attrNameLst>
                                          <p:attrName>style.visibility</p:attrName>
                                        </p:attrNameLst>
                                      </p:cBhvr>
                                      <p:to>
                                        <p:strVal val="visible"/>
                                      </p:to>
                                    </p:set>
                                    <p:animEffect transition="in" filter="wipe(left)">
                                      <p:cBhvr>
                                        <p:cTn id="321" dur="500"/>
                                        <p:tgtEl>
                                          <p:spTgt spid="12334"/>
                                        </p:tgtEl>
                                      </p:cBhvr>
                                    </p:animEffect>
                                  </p:childTnLst>
                                </p:cTn>
                              </p:par>
                            </p:childTnLst>
                          </p:cTn>
                        </p:par>
                      </p:childTnLst>
                    </p:cTn>
                  </p:par>
                  <p:par>
                    <p:cTn id="322" fill="hold">
                      <p:stCondLst>
                        <p:cond delay="indefinite"/>
                      </p:stCondLst>
                      <p:childTnLst>
                        <p:par>
                          <p:cTn id="323" fill="hold">
                            <p:stCondLst>
                              <p:cond delay="0"/>
                            </p:stCondLst>
                            <p:childTnLst>
                              <p:par>
                                <p:cTn id="324" presetID="22" presetClass="entr" presetSubtype="8" fill="hold" grpId="0" nodeType="clickEffect">
                                  <p:stCondLst>
                                    <p:cond delay="0"/>
                                  </p:stCondLst>
                                  <p:childTnLst>
                                    <p:set>
                                      <p:cBhvr>
                                        <p:cTn id="325" dur="1" fill="hold">
                                          <p:stCondLst>
                                            <p:cond delay="0"/>
                                          </p:stCondLst>
                                        </p:cTn>
                                        <p:tgtEl>
                                          <p:spTgt spid="68"/>
                                        </p:tgtEl>
                                        <p:attrNameLst>
                                          <p:attrName>style.visibility</p:attrName>
                                        </p:attrNameLst>
                                      </p:cBhvr>
                                      <p:to>
                                        <p:strVal val="visible"/>
                                      </p:to>
                                    </p:set>
                                    <p:animEffect transition="in" filter="wipe(left)">
                                      <p:cBhvr>
                                        <p:cTn id="326" dur="500"/>
                                        <p:tgtEl>
                                          <p:spTgt spid="68"/>
                                        </p:tgtEl>
                                      </p:cBhvr>
                                    </p:animEffect>
                                  </p:childTnLst>
                                </p:cTn>
                              </p:par>
                            </p:childTnLst>
                          </p:cTn>
                        </p:par>
                      </p:childTnLst>
                    </p:cTn>
                  </p:par>
                  <p:par>
                    <p:cTn id="327" fill="hold">
                      <p:stCondLst>
                        <p:cond delay="indefinite"/>
                      </p:stCondLst>
                      <p:childTnLst>
                        <p:par>
                          <p:cTn id="328" fill="hold">
                            <p:stCondLst>
                              <p:cond delay="0"/>
                            </p:stCondLst>
                            <p:childTnLst>
                              <p:par>
                                <p:cTn id="329" presetID="22" presetClass="entr" presetSubtype="8" fill="hold" grpId="0" nodeType="clickEffect">
                                  <p:stCondLst>
                                    <p:cond delay="0"/>
                                  </p:stCondLst>
                                  <p:childTnLst>
                                    <p:set>
                                      <p:cBhvr>
                                        <p:cTn id="330" dur="1" fill="hold">
                                          <p:stCondLst>
                                            <p:cond delay="0"/>
                                          </p:stCondLst>
                                        </p:cTn>
                                        <p:tgtEl>
                                          <p:spTgt spid="74"/>
                                        </p:tgtEl>
                                        <p:attrNameLst>
                                          <p:attrName>style.visibility</p:attrName>
                                        </p:attrNameLst>
                                      </p:cBhvr>
                                      <p:to>
                                        <p:strVal val="visible"/>
                                      </p:to>
                                    </p:set>
                                    <p:animEffect transition="in" filter="wipe(left)">
                                      <p:cBhvr>
                                        <p:cTn id="331" dur="500"/>
                                        <p:tgtEl>
                                          <p:spTgt spid="74"/>
                                        </p:tgtEl>
                                      </p:cBhvr>
                                    </p:animEffect>
                                  </p:childTnLst>
                                </p:cTn>
                              </p:par>
                            </p:childTnLst>
                          </p:cTn>
                        </p:par>
                        <p:par>
                          <p:cTn id="332" fill="hold">
                            <p:stCondLst>
                              <p:cond delay="500"/>
                            </p:stCondLst>
                            <p:childTnLst>
                              <p:par>
                                <p:cTn id="333" presetID="22" presetClass="entr" presetSubtype="8" fill="hold" nodeType="afterEffect">
                                  <p:stCondLst>
                                    <p:cond delay="0"/>
                                  </p:stCondLst>
                                  <p:childTnLst>
                                    <p:set>
                                      <p:cBhvr>
                                        <p:cTn id="334" dur="1" fill="hold">
                                          <p:stCondLst>
                                            <p:cond delay="0"/>
                                          </p:stCondLst>
                                        </p:cTn>
                                        <p:tgtEl>
                                          <p:spTgt spid="545809"/>
                                        </p:tgtEl>
                                        <p:attrNameLst>
                                          <p:attrName>style.visibility</p:attrName>
                                        </p:attrNameLst>
                                      </p:cBhvr>
                                      <p:to>
                                        <p:strVal val="visible"/>
                                      </p:to>
                                    </p:set>
                                    <p:animEffect transition="in" filter="wipe(left)">
                                      <p:cBhvr>
                                        <p:cTn id="335" dur="500"/>
                                        <p:tgtEl>
                                          <p:spTgt spid="545809"/>
                                        </p:tgtEl>
                                      </p:cBhvr>
                                    </p:animEffect>
                                  </p:childTnLst>
                                </p:cTn>
                              </p:par>
                            </p:childTnLst>
                          </p:cTn>
                        </p:par>
                        <p:par>
                          <p:cTn id="336" fill="hold">
                            <p:stCondLst>
                              <p:cond delay="1000"/>
                            </p:stCondLst>
                            <p:childTnLst>
                              <p:par>
                                <p:cTn id="337" presetID="22" presetClass="entr" presetSubtype="8" fill="hold" grpId="0" nodeType="afterEffect">
                                  <p:stCondLst>
                                    <p:cond delay="0"/>
                                  </p:stCondLst>
                                  <p:childTnLst>
                                    <p:set>
                                      <p:cBhvr>
                                        <p:cTn id="338" dur="1" fill="hold">
                                          <p:stCondLst>
                                            <p:cond delay="0"/>
                                          </p:stCondLst>
                                        </p:cTn>
                                        <p:tgtEl>
                                          <p:spTgt spid="90"/>
                                        </p:tgtEl>
                                        <p:attrNameLst>
                                          <p:attrName>style.visibility</p:attrName>
                                        </p:attrNameLst>
                                      </p:cBhvr>
                                      <p:to>
                                        <p:strVal val="visible"/>
                                      </p:to>
                                    </p:set>
                                    <p:animEffect transition="in" filter="wipe(left)">
                                      <p:cBhvr>
                                        <p:cTn id="339" dur="500"/>
                                        <p:tgtEl>
                                          <p:spTgt spid="90"/>
                                        </p:tgtEl>
                                      </p:cBhvr>
                                    </p:animEffect>
                                  </p:childTnLst>
                                </p:cTn>
                              </p:par>
                            </p:childTnLst>
                          </p:cTn>
                        </p:par>
                      </p:childTnLst>
                    </p:cTn>
                  </p:par>
                  <p:par>
                    <p:cTn id="340" fill="hold">
                      <p:stCondLst>
                        <p:cond delay="indefinite"/>
                      </p:stCondLst>
                      <p:childTnLst>
                        <p:par>
                          <p:cTn id="341" fill="hold">
                            <p:stCondLst>
                              <p:cond delay="0"/>
                            </p:stCondLst>
                            <p:childTnLst>
                              <p:par>
                                <p:cTn id="342" presetID="22" presetClass="entr" presetSubtype="8" fill="hold" grpId="0" nodeType="clickEffect">
                                  <p:stCondLst>
                                    <p:cond delay="0"/>
                                  </p:stCondLst>
                                  <p:childTnLst>
                                    <p:set>
                                      <p:cBhvr>
                                        <p:cTn id="343" dur="1" fill="hold">
                                          <p:stCondLst>
                                            <p:cond delay="0"/>
                                          </p:stCondLst>
                                        </p:cTn>
                                        <p:tgtEl>
                                          <p:spTgt spid="5"/>
                                        </p:tgtEl>
                                        <p:attrNameLst>
                                          <p:attrName>style.visibility</p:attrName>
                                        </p:attrNameLst>
                                      </p:cBhvr>
                                      <p:to>
                                        <p:strVal val="visible"/>
                                      </p:to>
                                    </p:set>
                                    <p:animEffect transition="in" filter="wipe(left)">
                                      <p:cBhvr>
                                        <p:cTn id="344" dur="500"/>
                                        <p:tgtEl>
                                          <p:spTgt spid="5"/>
                                        </p:tgtEl>
                                      </p:cBhvr>
                                    </p:animEffect>
                                  </p:childTnLst>
                                </p:cTn>
                              </p:par>
                            </p:childTnLst>
                          </p:cTn>
                        </p:par>
                      </p:childTnLst>
                    </p:cTn>
                  </p:par>
                  <p:par>
                    <p:cTn id="345" fill="hold">
                      <p:stCondLst>
                        <p:cond delay="indefinite"/>
                      </p:stCondLst>
                      <p:childTnLst>
                        <p:par>
                          <p:cTn id="346" fill="hold">
                            <p:stCondLst>
                              <p:cond delay="0"/>
                            </p:stCondLst>
                            <p:childTnLst>
                              <p:par>
                                <p:cTn id="347" presetID="22" presetClass="entr" presetSubtype="8" fill="hold" grpId="0" nodeType="clickEffect">
                                  <p:stCondLst>
                                    <p:cond delay="0"/>
                                  </p:stCondLst>
                                  <p:childTnLst>
                                    <p:set>
                                      <p:cBhvr>
                                        <p:cTn id="348" dur="1" fill="hold">
                                          <p:stCondLst>
                                            <p:cond delay="0"/>
                                          </p:stCondLst>
                                        </p:cTn>
                                        <p:tgtEl>
                                          <p:spTgt spid="6"/>
                                        </p:tgtEl>
                                        <p:attrNameLst>
                                          <p:attrName>style.visibility</p:attrName>
                                        </p:attrNameLst>
                                      </p:cBhvr>
                                      <p:to>
                                        <p:strVal val="visible"/>
                                      </p:to>
                                    </p:set>
                                    <p:animEffect transition="in" filter="wipe(left)">
                                      <p:cBhvr>
                                        <p:cTn id="349" dur="500"/>
                                        <p:tgtEl>
                                          <p:spTgt spid="6"/>
                                        </p:tgtEl>
                                      </p:cBhvr>
                                    </p:animEffect>
                                  </p:childTnLst>
                                </p:cTn>
                              </p:par>
                            </p:childTnLst>
                          </p:cTn>
                        </p:par>
                      </p:childTnLst>
                    </p:cTn>
                  </p:par>
                  <p:par>
                    <p:cTn id="350" fill="hold">
                      <p:stCondLst>
                        <p:cond delay="indefinite"/>
                      </p:stCondLst>
                      <p:childTnLst>
                        <p:par>
                          <p:cTn id="351" fill="hold">
                            <p:stCondLst>
                              <p:cond delay="0"/>
                            </p:stCondLst>
                            <p:childTnLst>
                              <p:par>
                                <p:cTn id="352" presetID="22" presetClass="entr" presetSubtype="8" fill="hold" grpId="0" nodeType="clickEffect">
                                  <p:stCondLst>
                                    <p:cond delay="0"/>
                                  </p:stCondLst>
                                  <p:childTnLst>
                                    <p:set>
                                      <p:cBhvr>
                                        <p:cTn id="353" dur="1" fill="hold">
                                          <p:stCondLst>
                                            <p:cond delay="0"/>
                                          </p:stCondLst>
                                        </p:cTn>
                                        <p:tgtEl>
                                          <p:spTgt spid="545795"/>
                                        </p:tgtEl>
                                        <p:attrNameLst>
                                          <p:attrName>style.visibility</p:attrName>
                                        </p:attrNameLst>
                                      </p:cBhvr>
                                      <p:to>
                                        <p:strVal val="visible"/>
                                      </p:to>
                                    </p:set>
                                    <p:animEffect transition="in" filter="wipe(left)">
                                      <p:cBhvr>
                                        <p:cTn id="354" dur="500"/>
                                        <p:tgtEl>
                                          <p:spTgt spid="545795"/>
                                        </p:tgtEl>
                                      </p:cBhvr>
                                    </p:animEffect>
                                  </p:childTnLst>
                                </p:cTn>
                              </p:par>
                            </p:childTnLst>
                          </p:cTn>
                        </p:par>
                        <p:par>
                          <p:cTn id="355" fill="hold">
                            <p:stCondLst>
                              <p:cond delay="500"/>
                            </p:stCondLst>
                            <p:childTnLst>
                              <p:par>
                                <p:cTn id="356" presetID="22" presetClass="entr" presetSubtype="8" fill="hold" grpId="0" nodeType="afterEffect">
                                  <p:stCondLst>
                                    <p:cond delay="0"/>
                                  </p:stCondLst>
                                  <p:childTnLst>
                                    <p:set>
                                      <p:cBhvr>
                                        <p:cTn id="357" dur="1" fill="hold">
                                          <p:stCondLst>
                                            <p:cond delay="0"/>
                                          </p:stCondLst>
                                        </p:cTn>
                                        <p:tgtEl>
                                          <p:spTgt spid="545818"/>
                                        </p:tgtEl>
                                        <p:attrNameLst>
                                          <p:attrName>style.visibility</p:attrName>
                                        </p:attrNameLst>
                                      </p:cBhvr>
                                      <p:to>
                                        <p:strVal val="visible"/>
                                      </p:to>
                                    </p:set>
                                    <p:animEffect transition="in" filter="wipe(left)">
                                      <p:cBhvr>
                                        <p:cTn id="358" dur="500"/>
                                        <p:tgtEl>
                                          <p:spTgt spid="545818"/>
                                        </p:tgtEl>
                                      </p:cBhvr>
                                    </p:animEffect>
                                  </p:childTnLst>
                                </p:cTn>
                              </p:par>
                            </p:childTnLst>
                          </p:cTn>
                        </p:par>
                      </p:childTnLst>
                    </p:cTn>
                  </p:par>
                  <p:par>
                    <p:cTn id="359" fill="hold">
                      <p:stCondLst>
                        <p:cond delay="indefinite"/>
                      </p:stCondLst>
                      <p:childTnLst>
                        <p:par>
                          <p:cTn id="360" fill="hold">
                            <p:stCondLst>
                              <p:cond delay="0"/>
                            </p:stCondLst>
                            <p:childTnLst>
                              <p:par>
                                <p:cTn id="361" presetID="22" presetClass="entr" presetSubtype="8" fill="hold" grpId="0" nodeType="clickEffect">
                                  <p:stCondLst>
                                    <p:cond delay="0"/>
                                  </p:stCondLst>
                                  <p:childTnLst>
                                    <p:set>
                                      <p:cBhvr>
                                        <p:cTn id="362" dur="1" fill="hold">
                                          <p:stCondLst>
                                            <p:cond delay="0"/>
                                          </p:stCondLst>
                                        </p:cTn>
                                        <p:tgtEl>
                                          <p:spTgt spid="545830"/>
                                        </p:tgtEl>
                                        <p:attrNameLst>
                                          <p:attrName>style.visibility</p:attrName>
                                        </p:attrNameLst>
                                      </p:cBhvr>
                                      <p:to>
                                        <p:strVal val="visible"/>
                                      </p:to>
                                    </p:set>
                                    <p:animEffect transition="in" filter="wipe(left)">
                                      <p:cBhvr>
                                        <p:cTn id="363" dur="500"/>
                                        <p:tgtEl>
                                          <p:spTgt spid="545830"/>
                                        </p:tgtEl>
                                      </p:cBhvr>
                                    </p:animEffect>
                                  </p:childTnLst>
                                </p:cTn>
                              </p:par>
                            </p:childTnLst>
                          </p:cTn>
                        </p:par>
                      </p:childTnLst>
                    </p:cTn>
                  </p:par>
                  <p:par>
                    <p:cTn id="364" fill="hold">
                      <p:stCondLst>
                        <p:cond delay="indefinite"/>
                      </p:stCondLst>
                      <p:childTnLst>
                        <p:par>
                          <p:cTn id="365" fill="hold">
                            <p:stCondLst>
                              <p:cond delay="0"/>
                            </p:stCondLst>
                            <p:childTnLst>
                              <p:par>
                                <p:cTn id="366" presetID="22" presetClass="entr" presetSubtype="8" fill="hold" grpId="0" nodeType="clickEffect">
                                  <p:stCondLst>
                                    <p:cond delay="0"/>
                                  </p:stCondLst>
                                  <p:childTnLst>
                                    <p:set>
                                      <p:cBhvr>
                                        <p:cTn id="367" dur="1" fill="hold">
                                          <p:stCondLst>
                                            <p:cond delay="0"/>
                                          </p:stCondLst>
                                        </p:cTn>
                                        <p:tgtEl>
                                          <p:spTgt spid="545831"/>
                                        </p:tgtEl>
                                        <p:attrNameLst>
                                          <p:attrName>style.visibility</p:attrName>
                                        </p:attrNameLst>
                                      </p:cBhvr>
                                      <p:to>
                                        <p:strVal val="visible"/>
                                      </p:to>
                                    </p:set>
                                    <p:animEffect transition="in" filter="wipe(left)">
                                      <p:cBhvr>
                                        <p:cTn id="368" dur="500"/>
                                        <p:tgtEl>
                                          <p:spTgt spid="545831"/>
                                        </p:tgtEl>
                                      </p:cBhvr>
                                    </p:animEffect>
                                  </p:childTnLst>
                                </p:cTn>
                              </p:par>
                            </p:childTnLst>
                          </p:cTn>
                        </p:par>
                        <p:par>
                          <p:cTn id="369" fill="hold">
                            <p:stCondLst>
                              <p:cond delay="500"/>
                            </p:stCondLst>
                            <p:childTnLst>
                              <p:par>
                                <p:cTn id="370" presetID="22" presetClass="entr" presetSubtype="8" fill="hold" grpId="0" nodeType="afterEffect">
                                  <p:stCondLst>
                                    <p:cond delay="0"/>
                                  </p:stCondLst>
                                  <p:childTnLst>
                                    <p:set>
                                      <p:cBhvr>
                                        <p:cTn id="371" dur="1" fill="hold">
                                          <p:stCondLst>
                                            <p:cond delay="0"/>
                                          </p:stCondLst>
                                        </p:cTn>
                                        <p:tgtEl>
                                          <p:spTgt spid="2"/>
                                        </p:tgtEl>
                                        <p:attrNameLst>
                                          <p:attrName>style.visibility</p:attrName>
                                        </p:attrNameLst>
                                      </p:cBhvr>
                                      <p:to>
                                        <p:strVal val="visible"/>
                                      </p:to>
                                    </p:set>
                                    <p:animEffect transition="in" filter="wipe(left)">
                                      <p:cBhvr>
                                        <p:cTn id="372" dur="500"/>
                                        <p:tgtEl>
                                          <p:spTgt spid="2"/>
                                        </p:tgtEl>
                                      </p:cBhvr>
                                    </p:animEffect>
                                  </p:childTnLst>
                                </p:cTn>
                              </p:par>
                            </p:childTnLst>
                          </p:cTn>
                        </p:par>
                        <p:par>
                          <p:cTn id="373" fill="hold">
                            <p:stCondLst>
                              <p:cond delay="1000"/>
                            </p:stCondLst>
                            <p:childTnLst>
                              <p:par>
                                <p:cTn id="374" presetID="22" presetClass="entr" presetSubtype="8" fill="hold" grpId="0" nodeType="afterEffect">
                                  <p:stCondLst>
                                    <p:cond delay="0"/>
                                  </p:stCondLst>
                                  <p:childTnLst>
                                    <p:set>
                                      <p:cBhvr>
                                        <p:cTn id="375" dur="1" fill="hold">
                                          <p:stCondLst>
                                            <p:cond delay="0"/>
                                          </p:stCondLst>
                                        </p:cTn>
                                        <p:tgtEl>
                                          <p:spTgt spid="62"/>
                                        </p:tgtEl>
                                        <p:attrNameLst>
                                          <p:attrName>style.visibility</p:attrName>
                                        </p:attrNameLst>
                                      </p:cBhvr>
                                      <p:to>
                                        <p:strVal val="visible"/>
                                      </p:to>
                                    </p:set>
                                    <p:animEffect transition="in" filter="wipe(left)">
                                      <p:cBhvr>
                                        <p:cTn id="376" dur="500"/>
                                        <p:tgtEl>
                                          <p:spTgt spid="62"/>
                                        </p:tgtEl>
                                      </p:cBhvr>
                                    </p:animEffect>
                                  </p:childTnLst>
                                </p:cTn>
                              </p:par>
                            </p:childTnLst>
                          </p:cTn>
                        </p:par>
                        <p:par>
                          <p:cTn id="377" fill="hold">
                            <p:stCondLst>
                              <p:cond delay="1500"/>
                            </p:stCondLst>
                            <p:childTnLst>
                              <p:par>
                                <p:cTn id="378" presetID="22" presetClass="entr" presetSubtype="8" fill="hold" grpId="0" nodeType="afterEffect">
                                  <p:stCondLst>
                                    <p:cond delay="0"/>
                                  </p:stCondLst>
                                  <p:childTnLst>
                                    <p:set>
                                      <p:cBhvr>
                                        <p:cTn id="379" dur="1" fill="hold">
                                          <p:stCondLst>
                                            <p:cond delay="0"/>
                                          </p:stCondLst>
                                        </p:cTn>
                                        <p:tgtEl>
                                          <p:spTgt spid="63"/>
                                        </p:tgtEl>
                                        <p:attrNameLst>
                                          <p:attrName>style.visibility</p:attrName>
                                        </p:attrNameLst>
                                      </p:cBhvr>
                                      <p:to>
                                        <p:strVal val="visible"/>
                                      </p:to>
                                    </p:set>
                                    <p:animEffect transition="in" filter="wipe(left)">
                                      <p:cBhvr>
                                        <p:cTn id="38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5" grpId="0" animBg="1"/>
      <p:bldP spid="8" grpId="0" animBg="1"/>
      <p:bldP spid="73" grpId="0" animBg="1"/>
      <p:bldP spid="76" grpId="0" animBg="1"/>
      <p:bldP spid="545803" grpId="0" animBg="1"/>
      <p:bldP spid="12333" grpId="0"/>
      <p:bldP spid="545818" grpId="0" animBg="1"/>
      <p:bldP spid="12325" grpId="0" animBg="1"/>
      <p:bldP spid="12326" grpId="0" animBg="1"/>
      <p:bldP spid="12327" grpId="0" animBg="1"/>
      <p:bldP spid="545830" grpId="0" animBg="1"/>
      <p:bldP spid="545831" grpId="0" animBg="1"/>
      <p:bldP spid="545835" grpId="0" animBg="1"/>
      <p:bldP spid="545836" grpId="0" animBg="1"/>
      <p:bldP spid="545837" grpId="0" animBg="1"/>
      <p:bldP spid="545840" grpId="0" animBg="1"/>
      <p:bldP spid="545841" grpId="0" animBg="1"/>
      <p:bldP spid="545842" grpId="0" animBg="1"/>
      <p:bldP spid="545843" grpId="0" animBg="1"/>
      <p:bldP spid="5" grpId="0" animBg="1"/>
      <p:bldP spid="6" grpId="0" animBg="1"/>
      <p:bldP spid="50" grpId="0" animBg="1"/>
      <p:bldP spid="52" grpId="0" animBg="1"/>
      <p:bldP spid="66" grpId="0" animBg="1"/>
      <p:bldP spid="74" grpId="0" animBg="1"/>
      <p:bldP spid="75" grpId="0" animBg="1"/>
      <p:bldP spid="2" grpId="0" animBg="1"/>
      <p:bldP spid="62" grpId="0" animBg="1"/>
      <p:bldP spid="63" grpId="0" animBg="1"/>
      <p:bldP spid="64" grpId="0"/>
      <p:bldP spid="65" grpId="0" animBg="1"/>
      <p:bldP spid="67" grpId="0" animBg="1"/>
      <p:bldP spid="68" grpId="0"/>
      <p:bldP spid="69" grpId="0"/>
      <p:bldP spid="70" grpId="0"/>
      <p:bldP spid="71" grpId="0" animBg="1"/>
      <p:bldP spid="72" grpId="0"/>
      <p:bldP spid="79" grpId="0" animBg="1"/>
      <p:bldP spid="80" grpId="0" animBg="1"/>
      <p:bldP spid="83" grpId="0" animBg="1"/>
      <p:bldP spid="85" grpId="0"/>
      <p:bldP spid="86" grpId="0"/>
      <p:bldP spid="87" grpId="0"/>
      <p:bldP spid="88" grpId="0"/>
      <p:bldP spid="89" grpId="0"/>
      <p:bldP spid="9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altLang="zh-TW"/>
              <a:t>Review: Separation of variables --2</a:t>
            </a:r>
            <a:endParaRPr lang="en-US" altLang="zh-TW" dirty="0"/>
          </a:p>
        </p:txBody>
      </p:sp>
      <p:sp>
        <p:nvSpPr>
          <p:cNvPr id="2" name="投影片編號版面配置區 1"/>
          <p:cNvSpPr>
            <a:spLocks noGrp="1"/>
          </p:cNvSpPr>
          <p:nvPr>
            <p:ph type="sldNum" sz="quarter" idx="10"/>
          </p:nvPr>
        </p:nvSpPr>
        <p:spPr/>
        <p:txBody>
          <a:bodyPr/>
          <a:lstStyle/>
          <a:p>
            <a:fld id="{F4C3976D-8D47-445A-BD61-2F2C1E2596C6}" type="slidenum">
              <a:rPr lang="en-US" altLang="zh-TW" smtClean="0"/>
              <a:pPr/>
              <a:t>47</a:t>
            </a:fld>
            <a:endParaRPr lang="en-US" altLang="zh-TW" dirty="0"/>
          </a:p>
        </p:txBody>
      </p:sp>
      <p:sp>
        <p:nvSpPr>
          <p:cNvPr id="14340" name="Text Box 3"/>
          <p:cNvSpPr txBox="1">
            <a:spLocks noChangeArrowheads="1"/>
          </p:cNvSpPr>
          <p:nvPr/>
        </p:nvSpPr>
        <p:spPr bwMode="auto">
          <a:xfrm>
            <a:off x="191344" y="1172353"/>
            <a:ext cx="37180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457200" indent="-457200"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74638" indent="-274638" eaLnBrk="1" hangingPunct="1">
              <a:buFontTx/>
              <a:buAutoNum type="arabicPeriod"/>
            </a:pPr>
            <a:r>
              <a:rPr lang="en-US" altLang="zh-TW" dirty="0"/>
              <a:t> </a:t>
            </a:r>
            <a:r>
              <a:rPr lang="en-US" altLang="zh-TW" b="1" dirty="0">
                <a:solidFill>
                  <a:srgbClr val="C00000"/>
                </a:solidFill>
              </a:rPr>
              <a:t>PDE itself is separable.</a:t>
            </a:r>
            <a:r>
              <a:rPr lang="en-US" altLang="zh-TW" dirty="0"/>
              <a:t>  </a:t>
            </a:r>
          </a:p>
        </p:txBody>
      </p:sp>
      <p:sp>
        <p:nvSpPr>
          <p:cNvPr id="549892" name="Rectangle 4"/>
          <p:cNvSpPr>
            <a:spLocks noChangeArrowheads="1"/>
          </p:cNvSpPr>
          <p:nvPr/>
        </p:nvSpPr>
        <p:spPr bwMode="auto">
          <a:xfrm>
            <a:off x="478119" y="1539999"/>
            <a:ext cx="62088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marL="457200" indent="-457200"/>
            <a:r>
              <a:rPr lang="en-US" altLang="zh-TW" b="1" dirty="0">
                <a:solidFill>
                  <a:srgbClr val="000066"/>
                </a:solidFill>
              </a:rPr>
              <a:t>(</a:t>
            </a:r>
            <a:r>
              <a:rPr lang="en-US" altLang="zh-TW" dirty="0">
                <a:solidFill>
                  <a:srgbClr val="000066"/>
                </a:solidFill>
              </a:rPr>
              <a:t>e.g. </a:t>
            </a:r>
            <a:r>
              <a:rPr lang="en-US" altLang="zh-TW" b="1" dirty="0">
                <a:solidFill>
                  <a:srgbClr val="000066"/>
                </a:solidFill>
              </a:rPr>
              <a:t>homogeneous, “</a:t>
            </a:r>
            <a:r>
              <a:rPr lang="en-US" altLang="zh-TW" b="1" dirty="0">
                <a:solidFill>
                  <a:srgbClr val="0000CC"/>
                </a:solidFill>
              </a:rPr>
              <a:t>no cross-differentiation</a:t>
            </a:r>
            <a:r>
              <a:rPr lang="en-US" altLang="zh-TW" b="1" dirty="0">
                <a:solidFill>
                  <a:srgbClr val="000066"/>
                </a:solidFill>
              </a:rPr>
              <a:t>”)</a:t>
            </a:r>
          </a:p>
        </p:txBody>
      </p:sp>
      <p:graphicFrame>
        <p:nvGraphicFramePr>
          <p:cNvPr id="549893" name="Object 2"/>
          <p:cNvGraphicFramePr>
            <a:graphicFrameLocks noChangeAspect="1"/>
          </p:cNvGraphicFramePr>
          <p:nvPr>
            <p:extLst>
              <p:ext uri="{D42A27DB-BD31-4B8C-83A1-F6EECF244321}">
                <p14:modId xmlns:p14="http://schemas.microsoft.com/office/powerpoint/2010/main" val="1445704401"/>
              </p:ext>
            </p:extLst>
          </p:nvPr>
        </p:nvGraphicFramePr>
        <p:xfrm>
          <a:off x="1329324" y="1988840"/>
          <a:ext cx="1528650" cy="491490"/>
        </p:xfrm>
        <a:graphic>
          <a:graphicData uri="http://schemas.openxmlformats.org/presentationml/2006/ole">
            <mc:AlternateContent xmlns:mc="http://schemas.openxmlformats.org/markup-compatibility/2006">
              <mc:Choice xmlns:v="urn:schemas-microsoft-com:vml" Requires="v">
                <p:oleObj spid="_x0000_s1130634" name="方程式" r:id="rId4" imgW="711000" imgH="228600" progId="Equation.3">
                  <p:embed/>
                </p:oleObj>
              </mc:Choice>
              <mc:Fallback>
                <p:oleObj name="方程式" r:id="rId4" imgW="711000" imgH="228600" progId="Equation.3">
                  <p:embed/>
                  <p:pic>
                    <p:nvPicPr>
                      <p:cNvPr id="0" name=""/>
                      <p:cNvPicPr>
                        <a:picLocks noChangeAspect="1" noChangeArrowheads="1"/>
                      </p:cNvPicPr>
                      <p:nvPr/>
                    </p:nvPicPr>
                    <p:blipFill>
                      <a:blip r:embed="rId5"/>
                      <a:srcRect r="-3113"/>
                      <a:stretch>
                        <a:fillRect/>
                      </a:stretch>
                    </p:blipFill>
                    <p:spPr bwMode="auto">
                      <a:xfrm>
                        <a:off x="1329324" y="1988840"/>
                        <a:ext cx="1528650" cy="49149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9894" name="Object 3"/>
          <p:cNvGraphicFramePr>
            <a:graphicFrameLocks noChangeAspect="1"/>
          </p:cNvGraphicFramePr>
          <p:nvPr>
            <p:extLst>
              <p:ext uri="{D42A27DB-BD31-4B8C-83A1-F6EECF244321}">
                <p14:modId xmlns:p14="http://schemas.microsoft.com/office/powerpoint/2010/main" val="4126707866"/>
              </p:ext>
            </p:extLst>
          </p:nvPr>
        </p:nvGraphicFramePr>
        <p:xfrm>
          <a:off x="1295034" y="2632675"/>
          <a:ext cx="3403440" cy="914400"/>
        </p:xfrm>
        <a:graphic>
          <a:graphicData uri="http://schemas.openxmlformats.org/presentationml/2006/ole">
            <mc:AlternateContent xmlns:mc="http://schemas.openxmlformats.org/markup-compatibility/2006">
              <mc:Choice xmlns:v="urn:schemas-microsoft-com:vml" Requires="v">
                <p:oleObj spid="_x0000_s1130635" name="方程式" r:id="rId6" imgW="1701720" imgH="457200" progId="Equation.3">
                  <p:embed/>
                </p:oleObj>
              </mc:Choice>
              <mc:Fallback>
                <p:oleObj name="方程式" r:id="rId6" imgW="1701720" imgH="457200" progId="Equation.3">
                  <p:embed/>
                  <p:pic>
                    <p:nvPicPr>
                      <p:cNvPr id="0" name=""/>
                      <p:cNvPicPr>
                        <a:picLocks noChangeAspect="1" noChangeArrowheads="1"/>
                      </p:cNvPicPr>
                      <p:nvPr/>
                    </p:nvPicPr>
                    <p:blipFill>
                      <a:blip r:embed="rId7"/>
                      <a:srcRect r="-3113"/>
                      <a:stretch>
                        <a:fillRect/>
                      </a:stretch>
                    </p:blipFill>
                    <p:spPr bwMode="auto">
                      <a:xfrm>
                        <a:off x="1295034" y="2632675"/>
                        <a:ext cx="3403440" cy="914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9895" name="Object 4"/>
          <p:cNvGraphicFramePr>
            <a:graphicFrameLocks noChangeAspect="1"/>
          </p:cNvGraphicFramePr>
          <p:nvPr>
            <p:extLst>
              <p:ext uri="{D42A27DB-BD31-4B8C-83A1-F6EECF244321}">
                <p14:modId xmlns:p14="http://schemas.microsoft.com/office/powerpoint/2010/main" val="2223079504"/>
              </p:ext>
            </p:extLst>
          </p:nvPr>
        </p:nvGraphicFramePr>
        <p:xfrm>
          <a:off x="1185531" y="3608974"/>
          <a:ext cx="3794922" cy="491490"/>
        </p:xfrm>
        <a:graphic>
          <a:graphicData uri="http://schemas.openxmlformats.org/presentationml/2006/ole">
            <mc:AlternateContent xmlns:mc="http://schemas.openxmlformats.org/markup-compatibility/2006">
              <mc:Choice xmlns:v="urn:schemas-microsoft-com:vml" Requires="v">
                <p:oleObj spid="_x0000_s1130636" name="方程式" r:id="rId8" imgW="1765080" imgH="228600" progId="Equation.3">
                  <p:embed/>
                </p:oleObj>
              </mc:Choice>
              <mc:Fallback>
                <p:oleObj name="方程式" r:id="rId8" imgW="1765080" imgH="228600" progId="Equation.3">
                  <p:embed/>
                  <p:pic>
                    <p:nvPicPr>
                      <p:cNvPr id="0" name=""/>
                      <p:cNvPicPr>
                        <a:picLocks noChangeAspect="1" noChangeArrowheads="1"/>
                      </p:cNvPicPr>
                      <p:nvPr/>
                    </p:nvPicPr>
                    <p:blipFill>
                      <a:blip r:embed="rId9"/>
                      <a:srcRect r="-3113"/>
                      <a:stretch>
                        <a:fillRect/>
                      </a:stretch>
                    </p:blipFill>
                    <p:spPr bwMode="auto">
                      <a:xfrm>
                        <a:off x="1185531" y="3608974"/>
                        <a:ext cx="3794922" cy="491490"/>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9896" name="Object 5"/>
          <p:cNvGraphicFramePr>
            <a:graphicFrameLocks noChangeAspect="1"/>
          </p:cNvGraphicFramePr>
          <p:nvPr>
            <p:extLst>
              <p:ext uri="{D42A27DB-BD31-4B8C-83A1-F6EECF244321}">
                <p14:modId xmlns:p14="http://schemas.microsoft.com/office/powerpoint/2010/main" val="1711704161"/>
              </p:ext>
            </p:extLst>
          </p:nvPr>
        </p:nvGraphicFramePr>
        <p:xfrm>
          <a:off x="1108259" y="4190955"/>
          <a:ext cx="4012560" cy="914400"/>
        </p:xfrm>
        <a:graphic>
          <a:graphicData uri="http://schemas.openxmlformats.org/presentationml/2006/ole">
            <mc:AlternateContent xmlns:mc="http://schemas.openxmlformats.org/markup-compatibility/2006">
              <mc:Choice xmlns:v="urn:schemas-microsoft-com:vml" Requires="v">
                <p:oleObj spid="_x0000_s1130637" name="方程式" r:id="rId10" imgW="2006280" imgH="457200" progId="Equation.3">
                  <p:embed/>
                </p:oleObj>
              </mc:Choice>
              <mc:Fallback>
                <p:oleObj name="方程式" r:id="rId10" imgW="2006280" imgH="457200" progId="Equation.3">
                  <p:embed/>
                  <p:pic>
                    <p:nvPicPr>
                      <p:cNvPr id="0" name=""/>
                      <p:cNvPicPr>
                        <a:picLocks noChangeAspect="1" noChangeArrowheads="1"/>
                      </p:cNvPicPr>
                      <p:nvPr/>
                    </p:nvPicPr>
                    <p:blipFill>
                      <a:blip r:embed="rId11"/>
                      <a:srcRect r="-3113"/>
                      <a:stretch>
                        <a:fillRect/>
                      </a:stretch>
                    </p:blipFill>
                    <p:spPr bwMode="auto">
                      <a:xfrm>
                        <a:off x="1108259" y="4190955"/>
                        <a:ext cx="4012560" cy="914400"/>
                      </a:xfrm>
                      <a:prstGeom prst="rect">
                        <a:avLst/>
                      </a:prstGeom>
                      <a:noFill/>
                      <a:ln>
                        <a:noFill/>
                      </a:ln>
                      <a:extLst/>
                    </p:spPr>
                  </p:pic>
                </p:oleObj>
              </mc:Fallback>
            </mc:AlternateContent>
          </a:graphicData>
        </a:graphic>
      </p:graphicFrame>
      <p:sp>
        <p:nvSpPr>
          <p:cNvPr id="14346" name="Line 9"/>
          <p:cNvSpPr>
            <a:spLocks noChangeShapeType="1"/>
          </p:cNvSpPr>
          <p:nvPr/>
        </p:nvSpPr>
        <p:spPr bwMode="auto">
          <a:xfrm>
            <a:off x="6096000" y="2133376"/>
            <a:ext cx="0" cy="4536000"/>
          </a:xfrm>
          <a:prstGeom prst="line">
            <a:avLst/>
          </a:prstGeom>
          <a:noFill/>
          <a:ln w="12700">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549898" name="Object 6"/>
          <p:cNvGraphicFramePr>
            <a:graphicFrameLocks noChangeAspect="1"/>
          </p:cNvGraphicFramePr>
          <p:nvPr>
            <p:extLst>
              <p:ext uri="{D42A27DB-BD31-4B8C-83A1-F6EECF244321}">
                <p14:modId xmlns:p14="http://schemas.microsoft.com/office/powerpoint/2010/main" val="481165387"/>
              </p:ext>
            </p:extLst>
          </p:nvPr>
        </p:nvGraphicFramePr>
        <p:xfrm>
          <a:off x="6938056" y="2543539"/>
          <a:ext cx="3276600" cy="914400"/>
        </p:xfrm>
        <a:graphic>
          <a:graphicData uri="http://schemas.openxmlformats.org/presentationml/2006/ole">
            <mc:AlternateContent xmlns:mc="http://schemas.openxmlformats.org/markup-compatibility/2006">
              <mc:Choice xmlns:v="urn:schemas-microsoft-com:vml" Requires="v">
                <p:oleObj spid="_x0000_s1130638" name="Equation" r:id="rId12" imgW="1638300" imgH="457200" progId="Equation.3">
                  <p:embed/>
                </p:oleObj>
              </mc:Choice>
              <mc:Fallback>
                <p:oleObj name="Equation" r:id="rId12" imgW="1638300" imgH="457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r="-3113"/>
                      <a:stretch>
                        <a:fillRect/>
                      </a:stretch>
                    </p:blipFill>
                    <p:spPr bwMode="auto">
                      <a:xfrm>
                        <a:off x="6938056" y="2543539"/>
                        <a:ext cx="3276600" cy="9144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9899" name="Object 7"/>
          <p:cNvGraphicFramePr>
            <a:graphicFrameLocks noChangeAspect="1"/>
          </p:cNvGraphicFramePr>
          <p:nvPr>
            <p:extLst>
              <p:ext uri="{D42A27DB-BD31-4B8C-83A1-F6EECF244321}">
                <p14:modId xmlns:p14="http://schemas.microsoft.com/office/powerpoint/2010/main" val="1174539365"/>
              </p:ext>
            </p:extLst>
          </p:nvPr>
        </p:nvGraphicFramePr>
        <p:xfrm>
          <a:off x="6821599" y="3474073"/>
          <a:ext cx="3358386" cy="436536"/>
        </p:xfrm>
        <a:graphic>
          <a:graphicData uri="http://schemas.openxmlformats.org/presentationml/2006/ole">
            <mc:AlternateContent xmlns:mc="http://schemas.openxmlformats.org/markup-compatibility/2006">
              <mc:Choice xmlns:v="urn:schemas-microsoft-com:vml" Requires="v">
                <p:oleObj spid="_x0000_s1130639" name="方程式" r:id="rId14" imgW="1562040" imgH="203040" progId="Equation.3">
                  <p:embed/>
                </p:oleObj>
              </mc:Choice>
              <mc:Fallback>
                <p:oleObj name="方程式" r:id="rId14" imgW="1562040" imgH="203040" progId="Equation.3">
                  <p:embed/>
                  <p:pic>
                    <p:nvPicPr>
                      <p:cNvPr id="0" name=""/>
                      <p:cNvPicPr>
                        <a:picLocks noChangeAspect="1" noChangeArrowheads="1"/>
                      </p:cNvPicPr>
                      <p:nvPr/>
                    </p:nvPicPr>
                    <p:blipFill>
                      <a:blip r:embed="rId15"/>
                      <a:srcRect r="-3113"/>
                      <a:stretch>
                        <a:fillRect/>
                      </a:stretch>
                    </p:blipFill>
                    <p:spPr bwMode="auto">
                      <a:xfrm>
                        <a:off x="6821599" y="3474073"/>
                        <a:ext cx="3358386" cy="436536"/>
                      </a:xfrm>
                      <a:prstGeom prst="rect">
                        <a:avLst/>
                      </a:prstGeom>
                      <a:noFill/>
                      <a:ln>
                        <a:noFill/>
                      </a:ln>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9900" name="Object 8"/>
          <p:cNvGraphicFramePr>
            <a:graphicFrameLocks noChangeAspect="1"/>
          </p:cNvGraphicFramePr>
          <p:nvPr>
            <p:extLst>
              <p:ext uri="{D42A27DB-BD31-4B8C-83A1-F6EECF244321}">
                <p14:modId xmlns:p14="http://schemas.microsoft.com/office/powerpoint/2010/main" val="1951571606"/>
              </p:ext>
            </p:extLst>
          </p:nvPr>
        </p:nvGraphicFramePr>
        <p:xfrm>
          <a:off x="6942580" y="5196642"/>
          <a:ext cx="2437920" cy="863280"/>
        </p:xfrm>
        <a:graphic>
          <a:graphicData uri="http://schemas.openxmlformats.org/presentationml/2006/ole">
            <mc:AlternateContent xmlns:mc="http://schemas.openxmlformats.org/markup-compatibility/2006">
              <mc:Choice xmlns:v="urn:schemas-microsoft-com:vml" Requires="v">
                <p:oleObj spid="_x0000_s1130640" name="方程式" r:id="rId16" imgW="1218960" imgH="431640" progId="Equation.3">
                  <p:embed/>
                </p:oleObj>
              </mc:Choice>
              <mc:Fallback>
                <p:oleObj name="方程式" r:id="rId16" imgW="1218960" imgH="431640" progId="Equation.3">
                  <p:embed/>
                  <p:pic>
                    <p:nvPicPr>
                      <p:cNvPr id="0" name=""/>
                      <p:cNvPicPr>
                        <a:picLocks noChangeAspect="1" noChangeArrowheads="1"/>
                      </p:cNvPicPr>
                      <p:nvPr/>
                    </p:nvPicPr>
                    <p:blipFill>
                      <a:blip r:embed="rId17"/>
                      <a:srcRect r="-3113"/>
                      <a:stretch>
                        <a:fillRect/>
                      </a:stretch>
                    </p:blipFill>
                    <p:spPr bwMode="auto">
                      <a:xfrm>
                        <a:off x="6942580" y="5196642"/>
                        <a:ext cx="2437920" cy="863280"/>
                      </a:xfrm>
                      <a:prstGeom prst="rect">
                        <a:avLst/>
                      </a:prstGeom>
                      <a:noFill/>
                      <a:ln>
                        <a:noFill/>
                      </a:ln>
                      <a:extLst/>
                    </p:spPr>
                  </p:pic>
                </p:oleObj>
              </mc:Fallback>
            </mc:AlternateContent>
          </a:graphicData>
        </a:graphic>
      </p:graphicFrame>
      <p:graphicFrame>
        <p:nvGraphicFramePr>
          <p:cNvPr id="549901" name="Object 9"/>
          <p:cNvGraphicFramePr>
            <a:graphicFrameLocks noChangeAspect="1"/>
          </p:cNvGraphicFramePr>
          <p:nvPr>
            <p:extLst>
              <p:ext uri="{D42A27DB-BD31-4B8C-83A1-F6EECF244321}">
                <p14:modId xmlns:p14="http://schemas.microsoft.com/office/powerpoint/2010/main" val="2248967340"/>
              </p:ext>
            </p:extLst>
          </p:nvPr>
        </p:nvGraphicFramePr>
        <p:xfrm>
          <a:off x="6824071" y="4703373"/>
          <a:ext cx="3194298" cy="463626"/>
        </p:xfrm>
        <a:graphic>
          <a:graphicData uri="http://schemas.openxmlformats.org/presentationml/2006/ole">
            <mc:AlternateContent xmlns:mc="http://schemas.openxmlformats.org/markup-compatibility/2006">
              <mc:Choice xmlns:v="urn:schemas-microsoft-com:vml" Requires="v">
                <p:oleObj spid="_x0000_s1130641" name="方程式" r:id="rId18" imgW="1485720" imgH="215640" progId="Equation.3">
                  <p:embed/>
                </p:oleObj>
              </mc:Choice>
              <mc:Fallback>
                <p:oleObj name="方程式" r:id="rId18" imgW="1485720" imgH="215640" progId="Equation.3">
                  <p:embed/>
                  <p:pic>
                    <p:nvPicPr>
                      <p:cNvPr id="0" name=""/>
                      <p:cNvPicPr>
                        <a:picLocks noChangeAspect="1" noChangeArrowheads="1"/>
                      </p:cNvPicPr>
                      <p:nvPr/>
                    </p:nvPicPr>
                    <p:blipFill>
                      <a:blip r:embed="rId19"/>
                      <a:srcRect r="-3113"/>
                      <a:stretch>
                        <a:fillRect/>
                      </a:stretch>
                    </p:blipFill>
                    <p:spPr bwMode="auto">
                      <a:xfrm>
                        <a:off x="6824071" y="4703373"/>
                        <a:ext cx="3194298" cy="463626"/>
                      </a:xfrm>
                      <a:prstGeom prst="rect">
                        <a:avLst/>
                      </a:prstGeom>
                      <a:solidFill>
                        <a:srgbClr val="CCECFF"/>
                      </a:solidFill>
                      <a:ln>
                        <a:noFill/>
                      </a:ln>
                      <a:extLst/>
                    </p:spPr>
                  </p:pic>
                </p:oleObj>
              </mc:Fallback>
            </mc:AlternateContent>
          </a:graphicData>
        </a:graphic>
      </p:graphicFrame>
      <p:sp>
        <p:nvSpPr>
          <p:cNvPr id="549902" name="Line 14"/>
          <p:cNvSpPr>
            <a:spLocks noChangeShapeType="1"/>
          </p:cNvSpPr>
          <p:nvPr/>
        </p:nvSpPr>
        <p:spPr bwMode="auto">
          <a:xfrm>
            <a:off x="3252024" y="1951485"/>
            <a:ext cx="3060000" cy="0"/>
          </a:xfrm>
          <a:prstGeom prst="line">
            <a:avLst/>
          </a:prstGeom>
          <a:noFill/>
          <a:ln w="28575">
            <a:solidFill>
              <a:srgbClr val="990033"/>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 name="矩形 2"/>
          <p:cNvSpPr/>
          <p:nvPr/>
        </p:nvSpPr>
        <p:spPr>
          <a:xfrm>
            <a:off x="243116" y="759242"/>
            <a:ext cx="7476727" cy="461665"/>
          </a:xfrm>
          <a:prstGeom prst="rect">
            <a:avLst/>
          </a:prstGeom>
        </p:spPr>
        <p:txBody>
          <a:bodyPr wrap="none">
            <a:spAutoFit/>
          </a:bodyPr>
          <a:lstStyle/>
          <a:p>
            <a:pPr eaLnBrk="1" hangingPunct="1"/>
            <a:r>
              <a:rPr lang="en-US" altLang="zh-TW" dirty="0">
                <a:solidFill>
                  <a:srgbClr val="0000CC"/>
                </a:solidFill>
              </a:rPr>
              <a:t>Key factors for applying method of separation of variables:</a:t>
            </a:r>
          </a:p>
        </p:txBody>
      </p:sp>
      <p:sp>
        <p:nvSpPr>
          <p:cNvPr id="17" name="AutoShape 44"/>
          <p:cNvSpPr>
            <a:spLocks noChangeArrowheads="1"/>
          </p:cNvSpPr>
          <p:nvPr/>
        </p:nvSpPr>
        <p:spPr bwMode="auto">
          <a:xfrm>
            <a:off x="803440" y="2989168"/>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18" name="AutoShape 44"/>
          <p:cNvSpPr>
            <a:spLocks noChangeArrowheads="1"/>
          </p:cNvSpPr>
          <p:nvPr/>
        </p:nvSpPr>
        <p:spPr bwMode="auto">
          <a:xfrm>
            <a:off x="802532" y="3806710"/>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19" name="AutoShape 44"/>
          <p:cNvSpPr>
            <a:spLocks noChangeArrowheads="1"/>
          </p:cNvSpPr>
          <p:nvPr/>
        </p:nvSpPr>
        <p:spPr bwMode="auto">
          <a:xfrm>
            <a:off x="767408" y="4499865"/>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20" name="AutoShape 44"/>
          <p:cNvSpPr>
            <a:spLocks noChangeArrowheads="1"/>
          </p:cNvSpPr>
          <p:nvPr/>
        </p:nvSpPr>
        <p:spPr bwMode="auto">
          <a:xfrm>
            <a:off x="767408" y="5565815"/>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21" name="AutoShape 44"/>
          <p:cNvSpPr>
            <a:spLocks noChangeArrowheads="1"/>
          </p:cNvSpPr>
          <p:nvPr/>
        </p:nvSpPr>
        <p:spPr bwMode="auto">
          <a:xfrm>
            <a:off x="6447755" y="3617764"/>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4" name="物件 3"/>
          <p:cNvGraphicFramePr>
            <a:graphicFrameLocks noChangeAspect="1"/>
          </p:cNvGraphicFramePr>
          <p:nvPr>
            <p:extLst>
              <p:ext uri="{D42A27DB-BD31-4B8C-83A1-F6EECF244321}">
                <p14:modId xmlns:p14="http://schemas.microsoft.com/office/powerpoint/2010/main" val="176429566"/>
              </p:ext>
            </p:extLst>
          </p:nvPr>
        </p:nvGraphicFramePr>
        <p:xfrm>
          <a:off x="1127452" y="5181923"/>
          <a:ext cx="3606480" cy="914400"/>
        </p:xfrm>
        <a:graphic>
          <a:graphicData uri="http://schemas.openxmlformats.org/presentationml/2006/ole">
            <mc:AlternateContent xmlns:mc="http://schemas.openxmlformats.org/markup-compatibility/2006">
              <mc:Choice xmlns:v="urn:schemas-microsoft-com:vml" Requires="v">
                <p:oleObj spid="_x0000_s1130642" name="方程式" r:id="rId20" imgW="1803240" imgH="457200" progId="Equation.3">
                  <p:embed/>
                </p:oleObj>
              </mc:Choice>
              <mc:Fallback>
                <p:oleObj name="方程式" r:id="rId20" imgW="1803240" imgH="457200" progId="Equation.3">
                  <p:embed/>
                  <p:pic>
                    <p:nvPicPr>
                      <p:cNvPr id="0" name=""/>
                      <p:cNvPicPr>
                        <a:picLocks noChangeArrowheads="1"/>
                      </p:cNvPicPr>
                      <p:nvPr/>
                    </p:nvPicPr>
                    <p:blipFill>
                      <a:blip r:embed="rId21"/>
                      <a:srcRect r="-3113"/>
                      <a:stretch>
                        <a:fillRect/>
                      </a:stretch>
                    </p:blipFill>
                    <p:spPr bwMode="auto">
                      <a:xfrm>
                        <a:off x="1127452" y="5181923"/>
                        <a:ext cx="360648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直線接點 5"/>
          <p:cNvCxnSpPr/>
          <p:nvPr/>
        </p:nvCxnSpPr>
        <p:spPr bwMode="auto">
          <a:xfrm>
            <a:off x="1991544" y="6063593"/>
            <a:ext cx="864096" cy="0"/>
          </a:xfrm>
          <a:prstGeom prst="line">
            <a:avLst/>
          </a:prstGeom>
          <a:solidFill>
            <a:schemeClr val="accent1"/>
          </a:solidFill>
          <a:ln w="38100" cap="flat" cmpd="sng" algn="ctr">
            <a:solidFill>
              <a:srgbClr val="0000CC"/>
            </a:solidFill>
            <a:prstDash val="solid"/>
            <a:round/>
            <a:headEnd type="none" w="med" len="med"/>
            <a:tailEnd type="none" w="med" len="med"/>
          </a:ln>
          <a:effectLst/>
        </p:spPr>
      </p:cxnSp>
      <p:cxnSp>
        <p:nvCxnSpPr>
          <p:cNvPr id="25" name="直線接點 24"/>
          <p:cNvCxnSpPr/>
          <p:nvPr/>
        </p:nvCxnSpPr>
        <p:spPr bwMode="auto">
          <a:xfrm>
            <a:off x="4007768" y="6060891"/>
            <a:ext cx="652656" cy="0"/>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27" name="Text Box 3"/>
          <p:cNvSpPr txBox="1">
            <a:spLocks noChangeArrowheads="1"/>
          </p:cNvSpPr>
          <p:nvPr/>
        </p:nvSpPr>
        <p:spPr bwMode="auto">
          <a:xfrm>
            <a:off x="6240441" y="2759564"/>
            <a:ext cx="68480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457200" indent="-457200"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0" indent="0" eaLnBrk="1" hangingPunct="1"/>
            <a:r>
              <a:rPr lang="en-US" altLang="zh-TW" sz="2600" dirty="0"/>
              <a:t>e.g.</a:t>
            </a:r>
          </a:p>
        </p:txBody>
      </p:sp>
      <p:sp>
        <p:nvSpPr>
          <p:cNvPr id="28" name="Text Box 3"/>
          <p:cNvSpPr txBox="1">
            <a:spLocks noChangeArrowheads="1"/>
          </p:cNvSpPr>
          <p:nvPr/>
        </p:nvSpPr>
        <p:spPr bwMode="auto">
          <a:xfrm>
            <a:off x="624109" y="2039296"/>
            <a:ext cx="6286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457200" indent="-457200"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0" indent="0" eaLnBrk="1" hangingPunct="1"/>
            <a:r>
              <a:rPr lang="en-US" altLang="zh-TW" dirty="0"/>
              <a:t>e.g.</a:t>
            </a:r>
          </a:p>
        </p:txBody>
      </p:sp>
      <p:sp>
        <p:nvSpPr>
          <p:cNvPr id="29" name="AutoShape 44"/>
          <p:cNvSpPr>
            <a:spLocks noChangeArrowheads="1"/>
          </p:cNvSpPr>
          <p:nvPr/>
        </p:nvSpPr>
        <p:spPr bwMode="auto">
          <a:xfrm>
            <a:off x="6447755" y="4869339"/>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30" name="AutoShape 44"/>
          <p:cNvSpPr>
            <a:spLocks noChangeArrowheads="1"/>
          </p:cNvSpPr>
          <p:nvPr/>
        </p:nvSpPr>
        <p:spPr bwMode="auto">
          <a:xfrm>
            <a:off x="6438519" y="5542104"/>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5" name="動作按鈕: 返回 4">
            <a:hlinkClick r:id="rId22" action="ppaction://hlinksldjump" highlightClick="1"/>
          </p:cNvPr>
          <p:cNvSpPr>
            <a:spLocks noChangeAspect="1"/>
          </p:cNvSpPr>
          <p:nvPr/>
        </p:nvSpPr>
        <p:spPr bwMode="auto">
          <a:xfrm>
            <a:off x="3819017" y="1288667"/>
            <a:ext cx="180000" cy="180000"/>
          </a:xfrm>
          <a:prstGeom prst="actionButtonReturn">
            <a:avLst/>
          </a:prstGeom>
          <a:solidFill>
            <a:srgbClr val="FF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31" name="矩形 30"/>
          <p:cNvSpPr/>
          <p:nvPr/>
        </p:nvSpPr>
        <p:spPr>
          <a:xfrm>
            <a:off x="6181462" y="2132856"/>
            <a:ext cx="2231701" cy="461665"/>
          </a:xfrm>
          <a:prstGeom prst="rect">
            <a:avLst/>
          </a:prstGeom>
        </p:spPr>
        <p:txBody>
          <a:bodyPr wrap="none">
            <a:spAutoFit/>
          </a:bodyPr>
          <a:lstStyle/>
          <a:p>
            <a:pPr eaLnBrk="1" hangingPunct="1"/>
            <a:r>
              <a:rPr lang="en-US" altLang="zh-TW" u="sng" dirty="0"/>
              <a:t>counterexample</a:t>
            </a:r>
            <a:r>
              <a:rPr lang="en-US" altLang="zh-TW" dirty="0"/>
              <a:t>:</a:t>
            </a:r>
          </a:p>
        </p:txBody>
      </p:sp>
      <p:sp>
        <p:nvSpPr>
          <p:cNvPr id="32" name="矩形 31"/>
          <p:cNvSpPr/>
          <p:nvPr/>
        </p:nvSpPr>
        <p:spPr>
          <a:xfrm>
            <a:off x="6096000" y="6053226"/>
            <a:ext cx="6088315" cy="400110"/>
          </a:xfrm>
          <a:prstGeom prst="rect">
            <a:avLst/>
          </a:prstGeom>
        </p:spPr>
        <p:txBody>
          <a:bodyPr wrap="square">
            <a:spAutoFit/>
          </a:bodyPr>
          <a:lstStyle/>
          <a:p>
            <a:pPr eaLnBrk="1" hangingPunct="1"/>
            <a:r>
              <a:rPr lang="en-US" altLang="zh-TW" sz="2000" dirty="0">
                <a:solidFill>
                  <a:srgbClr val="0000CC"/>
                </a:solidFill>
              </a:rPr>
              <a:t>PDE with cross-differentiation term, but is still separable.</a:t>
            </a:r>
          </a:p>
        </p:txBody>
      </p:sp>
      <p:graphicFrame>
        <p:nvGraphicFramePr>
          <p:cNvPr id="33" name="Object 7"/>
          <p:cNvGraphicFramePr>
            <a:graphicFrameLocks noChangeAspect="1"/>
          </p:cNvGraphicFramePr>
          <p:nvPr>
            <p:extLst>
              <p:ext uri="{D42A27DB-BD31-4B8C-83A1-F6EECF244321}">
                <p14:modId xmlns:p14="http://schemas.microsoft.com/office/powerpoint/2010/main" val="1898845899"/>
              </p:ext>
            </p:extLst>
          </p:nvPr>
        </p:nvGraphicFramePr>
        <p:xfrm>
          <a:off x="6758110" y="3871181"/>
          <a:ext cx="3428640" cy="786960"/>
        </p:xfrm>
        <a:graphic>
          <a:graphicData uri="http://schemas.openxmlformats.org/presentationml/2006/ole">
            <mc:AlternateContent xmlns:mc="http://schemas.openxmlformats.org/markup-compatibility/2006">
              <mc:Choice xmlns:v="urn:schemas-microsoft-com:vml" Requires="v">
                <p:oleObj spid="_x0000_s1130643" name="方程式" r:id="rId23" imgW="1714320" imgH="393480" progId="Equation.3">
                  <p:embed/>
                </p:oleObj>
              </mc:Choice>
              <mc:Fallback>
                <p:oleObj name="方程式" r:id="rId23" imgW="1714320" imgH="393480" progId="Equation.3">
                  <p:embed/>
                  <p:pic>
                    <p:nvPicPr>
                      <p:cNvPr id="0" name=""/>
                      <p:cNvPicPr>
                        <a:picLocks noChangeAspect="1" noChangeArrowheads="1"/>
                      </p:cNvPicPr>
                      <p:nvPr/>
                    </p:nvPicPr>
                    <p:blipFill>
                      <a:blip r:embed="rId24"/>
                      <a:srcRect r="-3113"/>
                      <a:stretch>
                        <a:fillRect/>
                      </a:stretch>
                    </p:blipFill>
                    <p:spPr bwMode="auto">
                      <a:xfrm>
                        <a:off x="6758110" y="3871181"/>
                        <a:ext cx="3428640" cy="786960"/>
                      </a:xfrm>
                      <a:prstGeom prst="rect">
                        <a:avLst/>
                      </a:prstGeom>
                      <a:noFill/>
                      <a:ln>
                        <a:noFill/>
                      </a:ln>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AutoShape 44"/>
          <p:cNvSpPr>
            <a:spLocks noChangeArrowheads="1"/>
          </p:cNvSpPr>
          <p:nvPr/>
        </p:nvSpPr>
        <p:spPr bwMode="auto">
          <a:xfrm>
            <a:off x="6421581" y="4209781"/>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cxnSp>
        <p:nvCxnSpPr>
          <p:cNvPr id="8" name="直線單箭頭接點 7"/>
          <p:cNvCxnSpPr/>
          <p:nvPr/>
        </p:nvCxnSpPr>
        <p:spPr bwMode="auto">
          <a:xfrm flipV="1">
            <a:off x="1655030" y="4270226"/>
            <a:ext cx="279747" cy="288000"/>
          </a:xfrm>
          <a:prstGeom prst="straightConnector1">
            <a:avLst/>
          </a:prstGeom>
          <a:solidFill>
            <a:schemeClr val="accent1"/>
          </a:solidFill>
          <a:ln w="19050" cap="flat" cmpd="sng" algn="ctr">
            <a:solidFill>
              <a:srgbClr val="0000CC"/>
            </a:solidFill>
            <a:prstDash val="solid"/>
            <a:round/>
            <a:headEnd type="none" w="med" len="med"/>
            <a:tailEnd type="triangle"/>
          </a:ln>
          <a:effectLst/>
        </p:spPr>
      </p:cxnSp>
      <p:cxnSp>
        <p:nvCxnSpPr>
          <p:cNvPr id="36" name="直線單箭頭接點 35"/>
          <p:cNvCxnSpPr/>
          <p:nvPr/>
        </p:nvCxnSpPr>
        <p:spPr bwMode="auto">
          <a:xfrm flipV="1">
            <a:off x="1544257" y="4689126"/>
            <a:ext cx="279747" cy="288000"/>
          </a:xfrm>
          <a:prstGeom prst="straightConnector1">
            <a:avLst/>
          </a:prstGeom>
          <a:solidFill>
            <a:schemeClr val="accent1"/>
          </a:solidFill>
          <a:ln w="19050" cap="flat" cmpd="sng" algn="ctr">
            <a:solidFill>
              <a:srgbClr val="0000CC"/>
            </a:solidFill>
            <a:prstDash val="solid"/>
            <a:round/>
            <a:headEnd type="none" w="med" len="med"/>
            <a:tailEnd type="triangle"/>
          </a:ln>
          <a:effectLst/>
        </p:spPr>
      </p:cxnSp>
      <p:cxnSp>
        <p:nvCxnSpPr>
          <p:cNvPr id="37" name="直線單箭頭接點 36"/>
          <p:cNvCxnSpPr/>
          <p:nvPr/>
        </p:nvCxnSpPr>
        <p:spPr bwMode="auto">
          <a:xfrm>
            <a:off x="3333408" y="4253709"/>
            <a:ext cx="216000" cy="288000"/>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cxnSp>
        <p:nvCxnSpPr>
          <p:cNvPr id="38" name="直線單箭頭接點 37"/>
          <p:cNvCxnSpPr/>
          <p:nvPr/>
        </p:nvCxnSpPr>
        <p:spPr bwMode="auto">
          <a:xfrm>
            <a:off x="3485044" y="4734257"/>
            <a:ext cx="216000" cy="288000"/>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cxnSp>
        <p:nvCxnSpPr>
          <p:cNvPr id="39" name="直線單箭頭接點 38"/>
          <p:cNvCxnSpPr/>
          <p:nvPr/>
        </p:nvCxnSpPr>
        <p:spPr bwMode="auto">
          <a:xfrm flipV="1">
            <a:off x="7286228" y="3893377"/>
            <a:ext cx="252000" cy="288000"/>
          </a:xfrm>
          <a:prstGeom prst="straightConnector1">
            <a:avLst/>
          </a:prstGeom>
          <a:solidFill>
            <a:schemeClr val="accent1"/>
          </a:solidFill>
          <a:ln w="19050" cap="flat" cmpd="sng" algn="ctr">
            <a:solidFill>
              <a:srgbClr val="0000CC"/>
            </a:solidFill>
            <a:prstDash val="solid"/>
            <a:round/>
            <a:headEnd type="none" w="med" len="med"/>
            <a:tailEnd type="triangle"/>
          </a:ln>
          <a:effectLst/>
        </p:spPr>
      </p:cxnSp>
      <p:cxnSp>
        <p:nvCxnSpPr>
          <p:cNvPr id="40" name="直線單箭頭接點 39"/>
          <p:cNvCxnSpPr/>
          <p:nvPr/>
        </p:nvCxnSpPr>
        <p:spPr bwMode="auto">
          <a:xfrm flipV="1">
            <a:off x="7248128" y="4338641"/>
            <a:ext cx="252000" cy="288000"/>
          </a:xfrm>
          <a:prstGeom prst="straightConnector1">
            <a:avLst/>
          </a:prstGeom>
          <a:solidFill>
            <a:schemeClr val="accent1"/>
          </a:solidFill>
          <a:ln w="19050" cap="flat" cmpd="sng" algn="ctr">
            <a:solidFill>
              <a:srgbClr val="0000CC"/>
            </a:solidFill>
            <a:prstDash val="solid"/>
            <a:round/>
            <a:headEnd type="none" w="med" len="med"/>
            <a:tailEnd type="triangle"/>
          </a:ln>
          <a:effectLst/>
        </p:spPr>
      </p:cxnSp>
      <p:cxnSp>
        <p:nvCxnSpPr>
          <p:cNvPr id="41" name="直線單箭頭接點 40"/>
          <p:cNvCxnSpPr/>
          <p:nvPr/>
        </p:nvCxnSpPr>
        <p:spPr bwMode="auto">
          <a:xfrm>
            <a:off x="9071188" y="3911339"/>
            <a:ext cx="180000" cy="288000"/>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cxnSp>
        <p:nvCxnSpPr>
          <p:cNvPr id="42" name="直線單箭頭接點 41"/>
          <p:cNvCxnSpPr/>
          <p:nvPr/>
        </p:nvCxnSpPr>
        <p:spPr bwMode="auto">
          <a:xfrm>
            <a:off x="9143196" y="4359333"/>
            <a:ext cx="180000" cy="288000"/>
          </a:xfrm>
          <a:prstGeom prst="straightConnector1">
            <a:avLst/>
          </a:prstGeom>
          <a:solidFill>
            <a:schemeClr val="accent1"/>
          </a:solidFill>
          <a:ln w="19050" cap="flat" cmpd="sng" algn="ctr">
            <a:solidFill>
              <a:srgbClr val="C00000"/>
            </a:solidFill>
            <a:prstDash val="solid"/>
            <a:round/>
            <a:headEnd type="none" w="med" len="med"/>
            <a:tailEnd type="triangle"/>
          </a:ln>
          <a:effectLst/>
        </p:spPr>
      </p:cxnSp>
      <p:cxnSp>
        <p:nvCxnSpPr>
          <p:cNvPr id="10" name="直線接點 9"/>
          <p:cNvCxnSpPr/>
          <p:nvPr/>
        </p:nvCxnSpPr>
        <p:spPr bwMode="auto">
          <a:xfrm flipV="1">
            <a:off x="6758109" y="4018526"/>
            <a:ext cx="3408829" cy="576800"/>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43" name="矩形 42"/>
          <p:cNvSpPr/>
          <p:nvPr/>
        </p:nvSpPr>
        <p:spPr>
          <a:xfrm>
            <a:off x="1127448" y="6079019"/>
            <a:ext cx="1982274" cy="590931"/>
          </a:xfrm>
          <a:prstGeom prst="rect">
            <a:avLst/>
          </a:prstGeom>
        </p:spPr>
        <p:txBody>
          <a:bodyPr wrap="none">
            <a:spAutoFit/>
          </a:bodyPr>
          <a:lstStyle/>
          <a:p>
            <a:pPr algn="ctr" eaLnBrk="1" hangingPunct="1">
              <a:lnSpc>
                <a:spcPct val="90000"/>
              </a:lnSpc>
            </a:pPr>
            <a:r>
              <a:rPr lang="en-US" altLang="zh-TW" sz="1800" dirty="0">
                <a:solidFill>
                  <a:srgbClr val="0000CC"/>
                </a:solidFill>
              </a:rPr>
              <a:t>due to cross </a:t>
            </a:r>
          </a:p>
          <a:p>
            <a:pPr algn="ctr" eaLnBrk="1" hangingPunct="1">
              <a:lnSpc>
                <a:spcPct val="90000"/>
              </a:lnSpc>
            </a:pPr>
            <a:r>
              <a:rPr lang="en-US" altLang="zh-TW" sz="1800" dirty="0">
                <a:solidFill>
                  <a:srgbClr val="0000CC"/>
                </a:solidFill>
              </a:rPr>
              <a:t>differentiation term</a:t>
            </a:r>
          </a:p>
        </p:txBody>
      </p:sp>
      <p:sp>
        <p:nvSpPr>
          <p:cNvPr id="44" name="矩形 43"/>
          <p:cNvSpPr/>
          <p:nvPr/>
        </p:nvSpPr>
        <p:spPr>
          <a:xfrm>
            <a:off x="3266141" y="6074825"/>
            <a:ext cx="2294218" cy="590931"/>
          </a:xfrm>
          <a:prstGeom prst="rect">
            <a:avLst/>
          </a:prstGeom>
        </p:spPr>
        <p:txBody>
          <a:bodyPr wrap="none">
            <a:spAutoFit/>
          </a:bodyPr>
          <a:lstStyle/>
          <a:p>
            <a:pPr algn="ctr" eaLnBrk="1" hangingPunct="1">
              <a:lnSpc>
                <a:spcPct val="90000"/>
              </a:lnSpc>
            </a:pPr>
            <a:r>
              <a:rPr lang="en-US" altLang="zh-TW" sz="1800" dirty="0">
                <a:solidFill>
                  <a:srgbClr val="C00000"/>
                </a:solidFill>
              </a:rPr>
              <a:t>due to </a:t>
            </a:r>
          </a:p>
          <a:p>
            <a:pPr algn="ctr" eaLnBrk="1" hangingPunct="1">
              <a:lnSpc>
                <a:spcPct val="90000"/>
              </a:lnSpc>
            </a:pPr>
            <a:r>
              <a:rPr lang="en-US" altLang="zh-TW" sz="1800" dirty="0">
                <a:solidFill>
                  <a:srgbClr val="C00000"/>
                </a:solidFill>
              </a:rPr>
              <a:t>nonhomogeneous term</a:t>
            </a:r>
          </a:p>
        </p:txBody>
      </p:sp>
    </p:spTree>
    <p:extLst>
      <p:ext uri="{BB962C8B-B14F-4D97-AF65-F5344CB8AC3E}">
        <p14:creationId xmlns:p14="http://schemas.microsoft.com/office/powerpoint/2010/main" val="8352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750"/>
                            </p:stCondLst>
                            <p:childTnLst>
                              <p:par>
                                <p:cTn id="9" presetID="22" presetClass="entr" presetSubtype="8" fill="hold" grpId="0" nodeType="afterEffect">
                                  <p:stCondLst>
                                    <p:cond delay="250"/>
                                  </p:stCondLst>
                                  <p:childTnLst>
                                    <p:set>
                                      <p:cBhvr>
                                        <p:cTn id="10" dur="1" fill="hold">
                                          <p:stCondLst>
                                            <p:cond delay="0"/>
                                          </p:stCondLst>
                                        </p:cTn>
                                        <p:tgtEl>
                                          <p:spTgt spid="14340"/>
                                        </p:tgtEl>
                                        <p:attrNameLst>
                                          <p:attrName>style.visibility</p:attrName>
                                        </p:attrNameLst>
                                      </p:cBhvr>
                                      <p:to>
                                        <p:strVal val="visible"/>
                                      </p:to>
                                    </p:set>
                                    <p:animEffect transition="in" filter="wipe(left)">
                                      <p:cBhvr>
                                        <p:cTn id="11" dur="500"/>
                                        <p:tgtEl>
                                          <p:spTgt spid="1434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49892"/>
                                        </p:tgtEl>
                                        <p:attrNameLst>
                                          <p:attrName>style.visibility</p:attrName>
                                        </p:attrNameLst>
                                      </p:cBhvr>
                                      <p:to>
                                        <p:strVal val="visible"/>
                                      </p:to>
                                    </p:set>
                                    <p:animEffect transition="in" filter="wipe(left)">
                                      <p:cBhvr>
                                        <p:cTn id="16" dur="500"/>
                                        <p:tgtEl>
                                          <p:spTgt spid="54989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549893"/>
                                        </p:tgtEl>
                                        <p:attrNameLst>
                                          <p:attrName>style.visibility</p:attrName>
                                        </p:attrNameLst>
                                      </p:cBhvr>
                                      <p:to>
                                        <p:strVal val="visible"/>
                                      </p:to>
                                    </p:set>
                                    <p:animEffect transition="in" filter="wipe(left)">
                                      <p:cBhvr>
                                        <p:cTn id="25" dur="500"/>
                                        <p:tgtEl>
                                          <p:spTgt spid="54989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549894"/>
                                        </p:tgtEl>
                                        <p:attrNameLst>
                                          <p:attrName>style.visibility</p:attrName>
                                        </p:attrNameLst>
                                      </p:cBhvr>
                                      <p:to>
                                        <p:strVal val="visible"/>
                                      </p:to>
                                    </p:set>
                                    <p:animEffect transition="in" filter="wipe(left)">
                                      <p:cBhvr>
                                        <p:cTn id="34" dur="500"/>
                                        <p:tgtEl>
                                          <p:spTgt spid="54989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549895"/>
                                        </p:tgtEl>
                                        <p:attrNameLst>
                                          <p:attrName>style.visibility</p:attrName>
                                        </p:attrNameLst>
                                      </p:cBhvr>
                                      <p:to>
                                        <p:strVal val="visible"/>
                                      </p:to>
                                    </p:set>
                                    <p:animEffect transition="in" filter="wipe(left)">
                                      <p:cBhvr>
                                        <p:cTn id="43" dur="500"/>
                                        <p:tgtEl>
                                          <p:spTgt spid="54989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549896"/>
                                        </p:tgtEl>
                                        <p:attrNameLst>
                                          <p:attrName>style.visibility</p:attrName>
                                        </p:attrNameLst>
                                      </p:cBhvr>
                                      <p:to>
                                        <p:strVal val="visible"/>
                                      </p:to>
                                    </p:set>
                                    <p:animEffect transition="in" filter="wipe(left)">
                                      <p:cBhvr>
                                        <p:cTn id="52" dur="500"/>
                                        <p:tgtEl>
                                          <p:spTgt spid="54989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down)">
                                      <p:cBhvr>
                                        <p:cTn id="57" dur="250"/>
                                        <p:tgtEl>
                                          <p:spTgt spid="8"/>
                                        </p:tgtEl>
                                      </p:cBhvr>
                                    </p:animEffect>
                                  </p:childTnLst>
                                </p:cTn>
                              </p:par>
                            </p:childTnLst>
                          </p:cTn>
                        </p:par>
                        <p:par>
                          <p:cTn id="58" fill="hold">
                            <p:stCondLst>
                              <p:cond delay="250"/>
                            </p:stCondLst>
                            <p:childTnLst>
                              <p:par>
                                <p:cTn id="59" presetID="22" presetClass="entr" presetSubtype="4" fill="hold"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down)">
                                      <p:cBhvr>
                                        <p:cTn id="61" dur="250"/>
                                        <p:tgtEl>
                                          <p:spTgt spid="36"/>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left)">
                                      <p:cBhvr>
                                        <p:cTn id="65" dur="250"/>
                                        <p:tgtEl>
                                          <p:spTgt spid="37"/>
                                        </p:tgtEl>
                                      </p:cBhvr>
                                    </p:animEffect>
                                  </p:childTnLst>
                                </p:cTn>
                              </p:par>
                            </p:childTnLst>
                          </p:cTn>
                        </p:par>
                        <p:par>
                          <p:cTn id="66" fill="hold">
                            <p:stCondLst>
                              <p:cond delay="750"/>
                            </p:stCondLst>
                            <p:childTnLst>
                              <p:par>
                                <p:cTn id="67" presetID="22" presetClass="entr" presetSubtype="8"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ipe(left)">
                                      <p:cBhvr>
                                        <p:cTn id="69" dur="25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left)">
                                      <p:cBhvr>
                                        <p:cTn id="74" dur="500"/>
                                        <p:tgtEl>
                                          <p:spTgt spid="20"/>
                                        </p:tgtEl>
                                      </p:cBhvr>
                                    </p:animEffect>
                                  </p:childTnLst>
                                </p:cTn>
                              </p:par>
                            </p:childTnLst>
                          </p:cTn>
                        </p:par>
                        <p:par>
                          <p:cTn id="75" fill="hold">
                            <p:stCondLst>
                              <p:cond delay="500"/>
                            </p:stCondLst>
                            <p:childTnLst>
                              <p:par>
                                <p:cTn id="76" presetID="22" presetClass="entr" presetSubtype="8" fill="hold"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left)">
                                      <p:cBhvr>
                                        <p:cTn id="78" dur="500"/>
                                        <p:tgtEl>
                                          <p:spTgt spid="4"/>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wipe(left)">
                                      <p:cBhvr>
                                        <p:cTn id="83" dur="500"/>
                                        <p:tgtEl>
                                          <p:spTgt spid="6"/>
                                        </p:tgtEl>
                                      </p:cBhvr>
                                    </p:animEffect>
                                  </p:childTnLst>
                                </p:cTn>
                              </p:par>
                            </p:childTnLst>
                          </p:cTn>
                        </p:par>
                        <p:par>
                          <p:cTn id="84" fill="hold">
                            <p:stCondLst>
                              <p:cond delay="500"/>
                            </p:stCondLst>
                            <p:childTnLst>
                              <p:par>
                                <p:cTn id="85" presetID="22" presetClass="entr" presetSubtype="8" fill="hold" grpId="0" nodeType="afterEffect">
                                  <p:stCondLst>
                                    <p:cond delay="250"/>
                                  </p:stCondLst>
                                  <p:childTnLst>
                                    <p:set>
                                      <p:cBhvr>
                                        <p:cTn id="86" dur="1" fill="hold">
                                          <p:stCondLst>
                                            <p:cond delay="0"/>
                                          </p:stCondLst>
                                        </p:cTn>
                                        <p:tgtEl>
                                          <p:spTgt spid="43"/>
                                        </p:tgtEl>
                                        <p:attrNameLst>
                                          <p:attrName>style.visibility</p:attrName>
                                        </p:attrNameLst>
                                      </p:cBhvr>
                                      <p:to>
                                        <p:strVal val="visible"/>
                                      </p:to>
                                    </p:set>
                                    <p:animEffect transition="in" filter="wipe(left)">
                                      <p:cBhvr>
                                        <p:cTn id="87" dur="50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ipe(left)">
                                      <p:cBhvr>
                                        <p:cTn id="92" dur="500"/>
                                        <p:tgtEl>
                                          <p:spTgt spid="25"/>
                                        </p:tgtEl>
                                      </p:cBhvr>
                                    </p:animEffect>
                                  </p:childTnLst>
                                </p:cTn>
                              </p:par>
                            </p:childTnLst>
                          </p:cTn>
                        </p:par>
                        <p:par>
                          <p:cTn id="93" fill="hold">
                            <p:stCondLst>
                              <p:cond delay="500"/>
                            </p:stCondLst>
                            <p:childTnLst>
                              <p:par>
                                <p:cTn id="94" presetID="22" presetClass="entr" presetSubtype="8" fill="hold" grpId="0" nodeType="afterEffect">
                                  <p:stCondLst>
                                    <p:cond delay="250"/>
                                  </p:stCondLst>
                                  <p:childTnLst>
                                    <p:set>
                                      <p:cBhvr>
                                        <p:cTn id="95" dur="1" fill="hold">
                                          <p:stCondLst>
                                            <p:cond delay="0"/>
                                          </p:stCondLst>
                                        </p:cTn>
                                        <p:tgtEl>
                                          <p:spTgt spid="44"/>
                                        </p:tgtEl>
                                        <p:attrNameLst>
                                          <p:attrName>style.visibility</p:attrName>
                                        </p:attrNameLst>
                                      </p:cBhvr>
                                      <p:to>
                                        <p:strVal val="visible"/>
                                      </p:to>
                                    </p:set>
                                    <p:animEffect transition="in" filter="wipe(left)">
                                      <p:cBhvr>
                                        <p:cTn id="96" dur="500"/>
                                        <p:tgtEl>
                                          <p:spTgt spid="44"/>
                                        </p:tgtEl>
                                      </p:cBhvr>
                                    </p:animEffect>
                                  </p:childTnLst>
                                </p:cTn>
                              </p:par>
                            </p:childTnLst>
                          </p:cTn>
                        </p:par>
                        <p:par>
                          <p:cTn id="97" fill="hold">
                            <p:stCondLst>
                              <p:cond delay="1250"/>
                            </p:stCondLst>
                            <p:childTnLst>
                              <p:par>
                                <p:cTn id="98" presetID="22" presetClass="entr" presetSubtype="1" fill="hold" grpId="0" nodeType="afterEffect">
                                  <p:stCondLst>
                                    <p:cond delay="0"/>
                                  </p:stCondLst>
                                  <p:childTnLst>
                                    <p:set>
                                      <p:cBhvr>
                                        <p:cTn id="99" dur="1" fill="hold">
                                          <p:stCondLst>
                                            <p:cond delay="0"/>
                                          </p:stCondLst>
                                        </p:cTn>
                                        <p:tgtEl>
                                          <p:spTgt spid="14346"/>
                                        </p:tgtEl>
                                        <p:attrNameLst>
                                          <p:attrName>style.visibility</p:attrName>
                                        </p:attrNameLst>
                                      </p:cBhvr>
                                      <p:to>
                                        <p:strVal val="visible"/>
                                      </p:to>
                                    </p:set>
                                    <p:animEffect transition="in" filter="wipe(up)">
                                      <p:cBhvr>
                                        <p:cTn id="100" dur="500"/>
                                        <p:tgtEl>
                                          <p:spTgt spid="14346"/>
                                        </p:tgtEl>
                                      </p:cBhvr>
                                    </p:animEffect>
                                  </p:childTnLst>
                                </p:cTn>
                              </p:par>
                            </p:childTnLst>
                          </p:cTn>
                        </p:par>
                        <p:par>
                          <p:cTn id="101" fill="hold">
                            <p:stCondLst>
                              <p:cond delay="1750"/>
                            </p:stCondLst>
                            <p:childTnLst>
                              <p:par>
                                <p:cTn id="102" presetID="2" presetClass="entr" presetSubtype="6" fill="hold" grpId="0" nodeType="afterEffect">
                                  <p:stCondLst>
                                    <p:cond delay="0"/>
                                  </p:stCondLst>
                                  <p:childTnLst>
                                    <p:set>
                                      <p:cBhvr>
                                        <p:cTn id="103" dur="1" fill="hold">
                                          <p:stCondLst>
                                            <p:cond delay="0"/>
                                          </p:stCondLst>
                                        </p:cTn>
                                        <p:tgtEl>
                                          <p:spTgt spid="549902"/>
                                        </p:tgtEl>
                                        <p:attrNameLst>
                                          <p:attrName>style.visibility</p:attrName>
                                        </p:attrNameLst>
                                      </p:cBhvr>
                                      <p:to>
                                        <p:strVal val="visible"/>
                                      </p:to>
                                    </p:set>
                                    <p:anim calcmode="lin" valueType="num">
                                      <p:cBhvr additive="base">
                                        <p:cTn id="104" dur="500" fill="hold"/>
                                        <p:tgtEl>
                                          <p:spTgt spid="549902"/>
                                        </p:tgtEl>
                                        <p:attrNameLst>
                                          <p:attrName>ppt_x</p:attrName>
                                        </p:attrNameLst>
                                      </p:cBhvr>
                                      <p:tavLst>
                                        <p:tav tm="0">
                                          <p:val>
                                            <p:strVal val="1+#ppt_w/2"/>
                                          </p:val>
                                        </p:tav>
                                        <p:tav tm="100000">
                                          <p:val>
                                            <p:strVal val="#ppt_x"/>
                                          </p:val>
                                        </p:tav>
                                      </p:tavLst>
                                    </p:anim>
                                    <p:anim calcmode="lin" valueType="num">
                                      <p:cBhvr additive="base">
                                        <p:cTn id="105" dur="500" fill="hold"/>
                                        <p:tgtEl>
                                          <p:spTgt spid="549902"/>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wipe(left)">
                                      <p:cBhvr>
                                        <p:cTn id="110" dur="500"/>
                                        <p:tgtEl>
                                          <p:spTgt spid="31"/>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wipe(left)">
                                      <p:cBhvr>
                                        <p:cTn id="115" dur="500"/>
                                        <p:tgtEl>
                                          <p:spTgt spid="27"/>
                                        </p:tgtEl>
                                      </p:cBhvr>
                                    </p:animEffect>
                                  </p:childTnLst>
                                </p:cTn>
                              </p:par>
                            </p:childTnLst>
                          </p:cTn>
                        </p:par>
                        <p:par>
                          <p:cTn id="116" fill="hold">
                            <p:stCondLst>
                              <p:cond delay="500"/>
                            </p:stCondLst>
                            <p:childTnLst>
                              <p:par>
                                <p:cTn id="117" presetID="22" presetClass="entr" presetSubtype="8" fill="hold" nodeType="afterEffect">
                                  <p:stCondLst>
                                    <p:cond delay="0"/>
                                  </p:stCondLst>
                                  <p:childTnLst>
                                    <p:set>
                                      <p:cBhvr>
                                        <p:cTn id="118" dur="1" fill="hold">
                                          <p:stCondLst>
                                            <p:cond delay="0"/>
                                          </p:stCondLst>
                                        </p:cTn>
                                        <p:tgtEl>
                                          <p:spTgt spid="549898"/>
                                        </p:tgtEl>
                                        <p:attrNameLst>
                                          <p:attrName>style.visibility</p:attrName>
                                        </p:attrNameLst>
                                      </p:cBhvr>
                                      <p:to>
                                        <p:strVal val="visible"/>
                                      </p:to>
                                    </p:set>
                                    <p:animEffect transition="in" filter="wipe(left)">
                                      <p:cBhvr>
                                        <p:cTn id="119" dur="500"/>
                                        <p:tgtEl>
                                          <p:spTgt spid="549898"/>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wipe(left)">
                                      <p:cBhvr>
                                        <p:cTn id="124" dur="500"/>
                                        <p:tgtEl>
                                          <p:spTgt spid="21"/>
                                        </p:tgtEl>
                                      </p:cBhvr>
                                    </p:animEffect>
                                  </p:childTnLst>
                                </p:cTn>
                              </p:par>
                            </p:childTnLst>
                          </p:cTn>
                        </p:par>
                        <p:par>
                          <p:cTn id="125" fill="hold">
                            <p:stCondLst>
                              <p:cond delay="500"/>
                            </p:stCondLst>
                            <p:childTnLst>
                              <p:par>
                                <p:cTn id="126" presetID="22" presetClass="entr" presetSubtype="8" fill="hold" nodeType="afterEffect">
                                  <p:stCondLst>
                                    <p:cond delay="0"/>
                                  </p:stCondLst>
                                  <p:childTnLst>
                                    <p:set>
                                      <p:cBhvr>
                                        <p:cTn id="127" dur="1" fill="hold">
                                          <p:stCondLst>
                                            <p:cond delay="0"/>
                                          </p:stCondLst>
                                        </p:cTn>
                                        <p:tgtEl>
                                          <p:spTgt spid="549899"/>
                                        </p:tgtEl>
                                        <p:attrNameLst>
                                          <p:attrName>style.visibility</p:attrName>
                                        </p:attrNameLst>
                                      </p:cBhvr>
                                      <p:to>
                                        <p:strVal val="visible"/>
                                      </p:to>
                                    </p:set>
                                    <p:animEffect transition="in" filter="wipe(left)">
                                      <p:cBhvr>
                                        <p:cTn id="128" dur="500"/>
                                        <p:tgtEl>
                                          <p:spTgt spid="549899"/>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left)">
                                      <p:cBhvr>
                                        <p:cTn id="133" dur="500"/>
                                        <p:tgtEl>
                                          <p:spTgt spid="34"/>
                                        </p:tgtEl>
                                      </p:cBhvr>
                                    </p:animEffect>
                                  </p:childTnLst>
                                </p:cTn>
                              </p:par>
                            </p:childTnLst>
                          </p:cTn>
                        </p:par>
                        <p:par>
                          <p:cTn id="134" fill="hold">
                            <p:stCondLst>
                              <p:cond delay="500"/>
                            </p:stCondLst>
                            <p:childTnLst>
                              <p:par>
                                <p:cTn id="135" presetID="22" presetClass="entr" presetSubtype="8" fill="hold" nodeType="afterEffect">
                                  <p:stCondLst>
                                    <p:cond delay="0"/>
                                  </p:stCondLst>
                                  <p:childTnLst>
                                    <p:set>
                                      <p:cBhvr>
                                        <p:cTn id="136" dur="1" fill="hold">
                                          <p:stCondLst>
                                            <p:cond delay="0"/>
                                          </p:stCondLst>
                                        </p:cTn>
                                        <p:tgtEl>
                                          <p:spTgt spid="33"/>
                                        </p:tgtEl>
                                        <p:attrNameLst>
                                          <p:attrName>style.visibility</p:attrName>
                                        </p:attrNameLst>
                                      </p:cBhvr>
                                      <p:to>
                                        <p:strVal val="visible"/>
                                      </p:to>
                                    </p:set>
                                    <p:animEffect transition="in" filter="wipe(left)">
                                      <p:cBhvr>
                                        <p:cTn id="137" dur="500"/>
                                        <p:tgtEl>
                                          <p:spTgt spid="33"/>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nodeType="click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wipe(left)">
                                      <p:cBhvr>
                                        <p:cTn id="142" dur="250"/>
                                        <p:tgtEl>
                                          <p:spTgt spid="40"/>
                                        </p:tgtEl>
                                      </p:cBhvr>
                                    </p:animEffect>
                                  </p:childTnLst>
                                </p:cTn>
                              </p:par>
                            </p:childTnLst>
                          </p:cTn>
                        </p:par>
                        <p:par>
                          <p:cTn id="143" fill="hold">
                            <p:stCondLst>
                              <p:cond delay="250"/>
                            </p:stCondLst>
                            <p:childTnLst>
                              <p:par>
                                <p:cTn id="144" presetID="22" presetClass="entr" presetSubtype="8" fill="hold" nodeType="afterEffect">
                                  <p:stCondLst>
                                    <p:cond delay="0"/>
                                  </p:stCondLst>
                                  <p:childTnLst>
                                    <p:set>
                                      <p:cBhvr>
                                        <p:cTn id="145" dur="1" fill="hold">
                                          <p:stCondLst>
                                            <p:cond delay="0"/>
                                          </p:stCondLst>
                                        </p:cTn>
                                        <p:tgtEl>
                                          <p:spTgt spid="39"/>
                                        </p:tgtEl>
                                        <p:attrNameLst>
                                          <p:attrName>style.visibility</p:attrName>
                                        </p:attrNameLst>
                                      </p:cBhvr>
                                      <p:to>
                                        <p:strVal val="visible"/>
                                      </p:to>
                                    </p:set>
                                    <p:animEffect transition="in" filter="wipe(left)">
                                      <p:cBhvr>
                                        <p:cTn id="146" dur="250"/>
                                        <p:tgtEl>
                                          <p:spTgt spid="39"/>
                                        </p:tgtEl>
                                      </p:cBhvr>
                                    </p:animEffect>
                                  </p:childTnLst>
                                </p:cTn>
                              </p:par>
                            </p:childTnLst>
                          </p:cTn>
                        </p:par>
                        <p:par>
                          <p:cTn id="147" fill="hold">
                            <p:stCondLst>
                              <p:cond delay="500"/>
                            </p:stCondLst>
                            <p:childTnLst>
                              <p:par>
                                <p:cTn id="148" presetID="22" presetClass="entr" presetSubtype="8" fill="hold" nodeType="afterEffect">
                                  <p:stCondLst>
                                    <p:cond delay="0"/>
                                  </p:stCondLst>
                                  <p:childTnLst>
                                    <p:set>
                                      <p:cBhvr>
                                        <p:cTn id="149" dur="1" fill="hold">
                                          <p:stCondLst>
                                            <p:cond delay="0"/>
                                          </p:stCondLst>
                                        </p:cTn>
                                        <p:tgtEl>
                                          <p:spTgt spid="41"/>
                                        </p:tgtEl>
                                        <p:attrNameLst>
                                          <p:attrName>style.visibility</p:attrName>
                                        </p:attrNameLst>
                                      </p:cBhvr>
                                      <p:to>
                                        <p:strVal val="visible"/>
                                      </p:to>
                                    </p:set>
                                    <p:animEffect transition="in" filter="wipe(left)">
                                      <p:cBhvr>
                                        <p:cTn id="150" dur="250"/>
                                        <p:tgtEl>
                                          <p:spTgt spid="41"/>
                                        </p:tgtEl>
                                      </p:cBhvr>
                                    </p:animEffect>
                                  </p:childTnLst>
                                </p:cTn>
                              </p:par>
                            </p:childTnLst>
                          </p:cTn>
                        </p:par>
                        <p:par>
                          <p:cTn id="151" fill="hold">
                            <p:stCondLst>
                              <p:cond delay="750"/>
                            </p:stCondLst>
                            <p:childTnLst>
                              <p:par>
                                <p:cTn id="152" presetID="22" presetClass="entr" presetSubtype="8" fill="hold" nodeType="afterEffect">
                                  <p:stCondLst>
                                    <p:cond delay="0"/>
                                  </p:stCondLst>
                                  <p:childTnLst>
                                    <p:set>
                                      <p:cBhvr>
                                        <p:cTn id="153" dur="1" fill="hold">
                                          <p:stCondLst>
                                            <p:cond delay="0"/>
                                          </p:stCondLst>
                                        </p:cTn>
                                        <p:tgtEl>
                                          <p:spTgt spid="42"/>
                                        </p:tgtEl>
                                        <p:attrNameLst>
                                          <p:attrName>style.visibility</p:attrName>
                                        </p:attrNameLst>
                                      </p:cBhvr>
                                      <p:to>
                                        <p:strVal val="visible"/>
                                      </p:to>
                                    </p:set>
                                    <p:animEffect transition="in" filter="wipe(left)">
                                      <p:cBhvr>
                                        <p:cTn id="154" dur="250"/>
                                        <p:tgtEl>
                                          <p:spTgt spid="42"/>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4" fill="hold" nodeType="clickEffect">
                                  <p:stCondLst>
                                    <p:cond delay="0"/>
                                  </p:stCondLst>
                                  <p:childTnLst>
                                    <p:set>
                                      <p:cBhvr>
                                        <p:cTn id="158" dur="1" fill="hold">
                                          <p:stCondLst>
                                            <p:cond delay="0"/>
                                          </p:stCondLst>
                                        </p:cTn>
                                        <p:tgtEl>
                                          <p:spTgt spid="10"/>
                                        </p:tgtEl>
                                        <p:attrNameLst>
                                          <p:attrName>style.visibility</p:attrName>
                                        </p:attrNameLst>
                                      </p:cBhvr>
                                      <p:to>
                                        <p:strVal val="visible"/>
                                      </p:to>
                                    </p:set>
                                    <p:animEffect transition="in" filter="wipe(down)">
                                      <p:cBhvr>
                                        <p:cTn id="159" dur="500"/>
                                        <p:tgtEl>
                                          <p:spTgt spid="10"/>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29"/>
                                        </p:tgtEl>
                                        <p:attrNameLst>
                                          <p:attrName>style.visibility</p:attrName>
                                        </p:attrNameLst>
                                      </p:cBhvr>
                                      <p:to>
                                        <p:strVal val="visible"/>
                                      </p:to>
                                    </p:set>
                                    <p:animEffect transition="in" filter="wipe(left)">
                                      <p:cBhvr>
                                        <p:cTn id="164" dur="500"/>
                                        <p:tgtEl>
                                          <p:spTgt spid="29"/>
                                        </p:tgtEl>
                                      </p:cBhvr>
                                    </p:animEffect>
                                  </p:childTnLst>
                                </p:cTn>
                              </p:par>
                            </p:childTnLst>
                          </p:cTn>
                        </p:par>
                        <p:par>
                          <p:cTn id="165" fill="hold">
                            <p:stCondLst>
                              <p:cond delay="500"/>
                            </p:stCondLst>
                            <p:childTnLst>
                              <p:par>
                                <p:cTn id="166" presetID="22" presetClass="entr" presetSubtype="8" fill="hold" nodeType="afterEffect">
                                  <p:stCondLst>
                                    <p:cond delay="0"/>
                                  </p:stCondLst>
                                  <p:childTnLst>
                                    <p:set>
                                      <p:cBhvr>
                                        <p:cTn id="167" dur="1" fill="hold">
                                          <p:stCondLst>
                                            <p:cond delay="0"/>
                                          </p:stCondLst>
                                        </p:cTn>
                                        <p:tgtEl>
                                          <p:spTgt spid="549901"/>
                                        </p:tgtEl>
                                        <p:attrNameLst>
                                          <p:attrName>style.visibility</p:attrName>
                                        </p:attrNameLst>
                                      </p:cBhvr>
                                      <p:to>
                                        <p:strVal val="visible"/>
                                      </p:to>
                                    </p:set>
                                    <p:animEffect transition="in" filter="wipe(left)">
                                      <p:cBhvr>
                                        <p:cTn id="168" dur="500"/>
                                        <p:tgtEl>
                                          <p:spTgt spid="549901"/>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grpId="0" nodeType="clickEffect">
                                  <p:stCondLst>
                                    <p:cond delay="0"/>
                                  </p:stCondLst>
                                  <p:childTnLst>
                                    <p:set>
                                      <p:cBhvr>
                                        <p:cTn id="172" dur="1" fill="hold">
                                          <p:stCondLst>
                                            <p:cond delay="0"/>
                                          </p:stCondLst>
                                        </p:cTn>
                                        <p:tgtEl>
                                          <p:spTgt spid="30"/>
                                        </p:tgtEl>
                                        <p:attrNameLst>
                                          <p:attrName>style.visibility</p:attrName>
                                        </p:attrNameLst>
                                      </p:cBhvr>
                                      <p:to>
                                        <p:strVal val="visible"/>
                                      </p:to>
                                    </p:set>
                                    <p:animEffect transition="in" filter="wipe(left)">
                                      <p:cBhvr>
                                        <p:cTn id="173" dur="500"/>
                                        <p:tgtEl>
                                          <p:spTgt spid="30"/>
                                        </p:tgtEl>
                                      </p:cBhvr>
                                    </p:animEffect>
                                  </p:childTnLst>
                                </p:cTn>
                              </p:par>
                            </p:childTnLst>
                          </p:cTn>
                        </p:par>
                        <p:par>
                          <p:cTn id="174" fill="hold">
                            <p:stCondLst>
                              <p:cond delay="500"/>
                            </p:stCondLst>
                            <p:childTnLst>
                              <p:par>
                                <p:cTn id="175" presetID="22" presetClass="entr" presetSubtype="8" fill="hold" nodeType="afterEffect">
                                  <p:stCondLst>
                                    <p:cond delay="0"/>
                                  </p:stCondLst>
                                  <p:childTnLst>
                                    <p:set>
                                      <p:cBhvr>
                                        <p:cTn id="176" dur="1" fill="hold">
                                          <p:stCondLst>
                                            <p:cond delay="0"/>
                                          </p:stCondLst>
                                        </p:cTn>
                                        <p:tgtEl>
                                          <p:spTgt spid="549900"/>
                                        </p:tgtEl>
                                        <p:attrNameLst>
                                          <p:attrName>style.visibility</p:attrName>
                                        </p:attrNameLst>
                                      </p:cBhvr>
                                      <p:to>
                                        <p:strVal val="visible"/>
                                      </p:to>
                                    </p:set>
                                    <p:animEffect transition="in" filter="wipe(left)">
                                      <p:cBhvr>
                                        <p:cTn id="177" dur="500"/>
                                        <p:tgtEl>
                                          <p:spTgt spid="549900"/>
                                        </p:tgtEl>
                                      </p:cBhvr>
                                    </p:animEffect>
                                  </p:childTnLst>
                                </p:cTn>
                              </p:par>
                            </p:childTnLst>
                          </p:cTn>
                        </p:par>
                        <p:par>
                          <p:cTn id="178" fill="hold">
                            <p:stCondLst>
                              <p:cond delay="1000"/>
                            </p:stCondLst>
                            <p:childTnLst>
                              <p:par>
                                <p:cTn id="179" presetID="22" presetClass="entr" presetSubtype="8" fill="hold" grpId="0" nodeType="afterEffect">
                                  <p:stCondLst>
                                    <p:cond delay="250"/>
                                  </p:stCondLst>
                                  <p:childTnLst>
                                    <p:set>
                                      <p:cBhvr>
                                        <p:cTn id="180" dur="1" fill="hold">
                                          <p:stCondLst>
                                            <p:cond delay="0"/>
                                          </p:stCondLst>
                                        </p:cTn>
                                        <p:tgtEl>
                                          <p:spTgt spid="32"/>
                                        </p:tgtEl>
                                        <p:attrNameLst>
                                          <p:attrName>style.visibility</p:attrName>
                                        </p:attrNameLst>
                                      </p:cBhvr>
                                      <p:to>
                                        <p:strVal val="visible"/>
                                      </p:to>
                                    </p:set>
                                    <p:animEffect transition="in" filter="wipe(left)">
                                      <p:cBhvr>
                                        <p:cTn id="181" dur="500"/>
                                        <p:tgtEl>
                                          <p:spTgt spid="32"/>
                                        </p:tgtEl>
                                      </p:cBhvr>
                                    </p:animEffect>
                                  </p:childTnLst>
                                </p:cTn>
                              </p:par>
                            </p:childTnLst>
                          </p:cTn>
                        </p:par>
                      </p:childTnLst>
                    </p:cTn>
                  </p:par>
                  <p:par>
                    <p:cTn id="182" fill="hold">
                      <p:stCondLst>
                        <p:cond delay="indefinite"/>
                      </p:stCondLst>
                      <p:childTnLst>
                        <p:par>
                          <p:cTn id="183" fill="hold">
                            <p:stCondLst>
                              <p:cond delay="0"/>
                            </p:stCondLst>
                            <p:childTnLst>
                              <p:par>
                                <p:cTn id="184" presetID="2" presetClass="entr" presetSubtype="6" fill="hold" grpId="0" nodeType="clickEffect">
                                  <p:stCondLst>
                                    <p:cond delay="0"/>
                                  </p:stCondLst>
                                  <p:childTnLst>
                                    <p:set>
                                      <p:cBhvr>
                                        <p:cTn id="185" dur="1" fill="hold">
                                          <p:stCondLst>
                                            <p:cond delay="0"/>
                                          </p:stCondLst>
                                        </p:cTn>
                                        <p:tgtEl>
                                          <p:spTgt spid="5"/>
                                        </p:tgtEl>
                                        <p:attrNameLst>
                                          <p:attrName>style.visibility</p:attrName>
                                        </p:attrNameLst>
                                      </p:cBhvr>
                                      <p:to>
                                        <p:strVal val="visible"/>
                                      </p:to>
                                    </p:set>
                                    <p:anim calcmode="lin" valueType="num">
                                      <p:cBhvr additive="base">
                                        <p:cTn id="186" dur="500" fill="hold"/>
                                        <p:tgtEl>
                                          <p:spTgt spid="5"/>
                                        </p:tgtEl>
                                        <p:attrNameLst>
                                          <p:attrName>ppt_x</p:attrName>
                                        </p:attrNameLst>
                                      </p:cBhvr>
                                      <p:tavLst>
                                        <p:tav tm="0">
                                          <p:val>
                                            <p:strVal val="1+#ppt_w/2"/>
                                          </p:val>
                                        </p:tav>
                                        <p:tav tm="100000">
                                          <p:val>
                                            <p:strVal val="#ppt_x"/>
                                          </p:val>
                                        </p:tav>
                                      </p:tavLst>
                                    </p:anim>
                                    <p:anim calcmode="lin" valueType="num">
                                      <p:cBhvr additive="base">
                                        <p:cTn id="18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549892" grpId="0" autoUpdateAnimBg="0"/>
      <p:bldP spid="14346" grpId="0" animBg="1"/>
      <p:bldP spid="549902" grpId="0" animBg="1"/>
      <p:bldP spid="3" grpId="0"/>
      <p:bldP spid="17" grpId="0" animBg="1"/>
      <p:bldP spid="18" grpId="0" animBg="1"/>
      <p:bldP spid="19" grpId="0" animBg="1"/>
      <p:bldP spid="20" grpId="0" animBg="1"/>
      <p:bldP spid="21" grpId="0" animBg="1"/>
      <p:bldP spid="27" grpId="0"/>
      <p:bldP spid="28" grpId="0"/>
      <p:bldP spid="29" grpId="0" animBg="1"/>
      <p:bldP spid="30" grpId="0" animBg="1"/>
      <p:bldP spid="5" grpId="0" animBg="1"/>
      <p:bldP spid="31" grpId="0"/>
      <p:bldP spid="32" grpId="0"/>
      <p:bldP spid="34" grpId="0" animBg="1"/>
      <p:bldP spid="43" grpId="0"/>
      <p:bldP spid="4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altLang="zh-TW"/>
              <a:t>Review: Separation of variables --3</a:t>
            </a:r>
            <a:endParaRPr lang="en-US" altLang="zh-TW" dirty="0"/>
          </a:p>
        </p:txBody>
      </p:sp>
      <p:sp>
        <p:nvSpPr>
          <p:cNvPr id="2" name="投影片編號版面配置區 1"/>
          <p:cNvSpPr>
            <a:spLocks noGrp="1"/>
          </p:cNvSpPr>
          <p:nvPr>
            <p:ph type="sldNum" sz="quarter" idx="10"/>
          </p:nvPr>
        </p:nvSpPr>
        <p:spPr/>
        <p:txBody>
          <a:bodyPr/>
          <a:lstStyle/>
          <a:p>
            <a:fld id="{F4C3976D-8D47-445A-BD61-2F2C1E2596C6}" type="slidenum">
              <a:rPr lang="en-US" altLang="zh-TW" smtClean="0"/>
              <a:pPr/>
              <a:t>48</a:t>
            </a:fld>
            <a:endParaRPr lang="en-US" altLang="zh-TW" dirty="0"/>
          </a:p>
        </p:txBody>
      </p:sp>
      <p:sp>
        <p:nvSpPr>
          <p:cNvPr id="15364" name="Text Box 3"/>
          <p:cNvSpPr txBox="1">
            <a:spLocks noChangeArrowheads="1"/>
          </p:cNvSpPr>
          <p:nvPr/>
        </p:nvSpPr>
        <p:spPr bwMode="auto">
          <a:xfrm>
            <a:off x="6168008" y="692697"/>
            <a:ext cx="30287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457200" indent="-457200"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65113" indent="-265113" eaLnBrk="1" hangingPunct="1">
              <a:buFont typeface="+mj-lt"/>
              <a:buAutoNum type="arabicPeriod" startAt="3"/>
            </a:pPr>
            <a:r>
              <a:rPr lang="en-US" altLang="zh-TW" dirty="0">
                <a:solidFill>
                  <a:srgbClr val="C00000"/>
                </a:solidFill>
              </a:rPr>
              <a:t> </a:t>
            </a:r>
            <a:r>
              <a:rPr lang="en-US" altLang="zh-TW" b="1" dirty="0">
                <a:solidFill>
                  <a:srgbClr val="C00000"/>
                </a:solidFill>
              </a:rPr>
              <a:t>Shape of boundary</a:t>
            </a:r>
          </a:p>
        </p:txBody>
      </p:sp>
      <p:sp>
        <p:nvSpPr>
          <p:cNvPr id="551940" name="Rectangle 4"/>
          <p:cNvSpPr>
            <a:spLocks noChangeArrowheads="1"/>
          </p:cNvSpPr>
          <p:nvPr/>
        </p:nvSpPr>
        <p:spPr bwMode="auto">
          <a:xfrm>
            <a:off x="6626992" y="1124968"/>
            <a:ext cx="49808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b="1" dirty="0">
                <a:solidFill>
                  <a:srgbClr val="0000CC"/>
                </a:solidFill>
              </a:rPr>
              <a:t> (along lines of constant coordinates)</a:t>
            </a:r>
          </a:p>
        </p:txBody>
      </p:sp>
      <p:sp>
        <p:nvSpPr>
          <p:cNvPr id="15384" name="Line 6"/>
          <p:cNvSpPr>
            <a:spLocks noChangeShapeType="1"/>
          </p:cNvSpPr>
          <p:nvPr/>
        </p:nvSpPr>
        <p:spPr bwMode="auto">
          <a:xfrm>
            <a:off x="7273283" y="3333337"/>
            <a:ext cx="25241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385" name="Line 7"/>
          <p:cNvSpPr>
            <a:spLocks noChangeShapeType="1"/>
          </p:cNvSpPr>
          <p:nvPr/>
        </p:nvSpPr>
        <p:spPr bwMode="auto">
          <a:xfrm>
            <a:off x="7654282" y="1883950"/>
            <a:ext cx="0" cy="171767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15386" name="Freeform 8"/>
          <p:cNvSpPr>
            <a:spLocks/>
          </p:cNvSpPr>
          <p:nvPr/>
        </p:nvSpPr>
        <p:spPr bwMode="auto">
          <a:xfrm>
            <a:off x="7654282" y="1731549"/>
            <a:ext cx="1676400" cy="1600200"/>
          </a:xfrm>
          <a:custGeom>
            <a:avLst/>
            <a:gdLst>
              <a:gd name="T0" fmla="*/ 0 w 1056"/>
              <a:gd name="T1" fmla="*/ 432 h 1008"/>
              <a:gd name="T2" fmla="*/ 624 w 1056"/>
              <a:gd name="T3" fmla="*/ 0 h 1008"/>
              <a:gd name="T4" fmla="*/ 1056 w 1056"/>
              <a:gd name="T5" fmla="*/ 576 h 1008"/>
              <a:gd name="T6" fmla="*/ 432 w 1056"/>
              <a:gd name="T7" fmla="*/ 1008 h 1008"/>
              <a:gd name="T8" fmla="*/ 0 w 1056"/>
              <a:gd name="T9" fmla="*/ 432 h 1008"/>
              <a:gd name="T10" fmla="*/ 0 60000 65536"/>
              <a:gd name="T11" fmla="*/ 0 60000 65536"/>
              <a:gd name="T12" fmla="*/ 0 60000 65536"/>
              <a:gd name="T13" fmla="*/ 0 60000 65536"/>
              <a:gd name="T14" fmla="*/ 0 60000 65536"/>
              <a:gd name="T15" fmla="*/ 0 w 1056"/>
              <a:gd name="T16" fmla="*/ 0 h 1008"/>
              <a:gd name="T17" fmla="*/ 1056 w 1056"/>
              <a:gd name="T18" fmla="*/ 1008 h 1008"/>
            </a:gdLst>
            <a:ahLst/>
            <a:cxnLst>
              <a:cxn ang="T10">
                <a:pos x="T0" y="T1"/>
              </a:cxn>
              <a:cxn ang="T11">
                <a:pos x="T2" y="T3"/>
              </a:cxn>
              <a:cxn ang="T12">
                <a:pos x="T4" y="T5"/>
              </a:cxn>
              <a:cxn ang="T13">
                <a:pos x="T6" y="T7"/>
              </a:cxn>
              <a:cxn ang="T14">
                <a:pos x="T8" y="T9"/>
              </a:cxn>
            </a:cxnLst>
            <a:rect l="T15" t="T16" r="T17" b="T18"/>
            <a:pathLst>
              <a:path w="1056" h="1008">
                <a:moveTo>
                  <a:pt x="0" y="432"/>
                </a:moveTo>
                <a:lnTo>
                  <a:pt x="624" y="0"/>
                </a:lnTo>
                <a:lnTo>
                  <a:pt x="1056" y="576"/>
                </a:lnTo>
                <a:lnTo>
                  <a:pt x="432" y="1008"/>
                </a:lnTo>
                <a:lnTo>
                  <a:pt x="0" y="432"/>
                </a:lnTo>
                <a:close/>
              </a:path>
            </a:pathLst>
          </a:custGeom>
          <a:solidFill>
            <a:srgbClr val="FFFF00"/>
          </a:solidFill>
          <a:ln w="12700">
            <a:solidFill>
              <a:schemeClr val="tx1"/>
            </a:solidFill>
            <a:round/>
            <a:headEnd/>
            <a:tailEnd/>
          </a:ln>
        </p:spPr>
        <p:txBody>
          <a:bodyPr/>
          <a:lstStyle/>
          <a:p>
            <a:endParaRPr lang="zh-TW" altLang="en-US"/>
          </a:p>
        </p:txBody>
      </p:sp>
      <p:grpSp>
        <p:nvGrpSpPr>
          <p:cNvPr id="3" name="Group 9"/>
          <p:cNvGrpSpPr>
            <a:grpSpLocks/>
          </p:cNvGrpSpPr>
          <p:nvPr/>
        </p:nvGrpSpPr>
        <p:grpSpPr bwMode="auto">
          <a:xfrm>
            <a:off x="6968482" y="1883949"/>
            <a:ext cx="2667000" cy="1447800"/>
            <a:chOff x="3600" y="2688"/>
            <a:chExt cx="1680" cy="912"/>
          </a:xfrm>
        </p:grpSpPr>
        <p:sp>
          <p:nvSpPr>
            <p:cNvPr id="15382" name="Line 10"/>
            <p:cNvSpPr>
              <a:spLocks noChangeShapeType="1"/>
            </p:cNvSpPr>
            <p:nvPr/>
          </p:nvSpPr>
          <p:spPr bwMode="auto">
            <a:xfrm flipV="1">
              <a:off x="4032" y="2688"/>
              <a:ext cx="1248" cy="912"/>
            </a:xfrm>
            <a:prstGeom prst="line">
              <a:avLst/>
            </a:prstGeom>
            <a:noFill/>
            <a:ln w="38100" cap="rnd">
              <a:solidFill>
                <a:srgbClr val="C0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383" name="Line 11"/>
            <p:cNvSpPr>
              <a:spLocks noChangeShapeType="1"/>
            </p:cNvSpPr>
            <p:nvPr/>
          </p:nvSpPr>
          <p:spPr bwMode="auto">
            <a:xfrm flipH="1" flipV="1">
              <a:off x="3600" y="2870"/>
              <a:ext cx="432" cy="730"/>
            </a:xfrm>
            <a:prstGeom prst="line">
              <a:avLst/>
            </a:prstGeom>
            <a:noFill/>
            <a:ln w="28575" cap="rnd">
              <a:solidFill>
                <a:srgbClr val="C0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551948" name="Rectangle 12"/>
          <p:cNvSpPr>
            <a:spLocks noChangeArrowheads="1"/>
          </p:cNvSpPr>
          <p:nvPr/>
        </p:nvSpPr>
        <p:spPr bwMode="auto">
          <a:xfrm>
            <a:off x="6820759" y="5736630"/>
            <a:ext cx="424084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2200" b="1" dirty="0">
                <a:solidFill>
                  <a:srgbClr val="990033"/>
                </a:solidFill>
              </a:rPr>
              <a:t>rectangle,  circle,  ellipse, ….</a:t>
            </a:r>
            <a:br>
              <a:rPr lang="en-US" altLang="zh-TW" sz="2200" b="1" dirty="0">
                <a:solidFill>
                  <a:srgbClr val="990033"/>
                </a:solidFill>
              </a:rPr>
            </a:br>
            <a:r>
              <a:rPr lang="en-US" altLang="zh-TW" sz="2200" b="1" dirty="0">
                <a:solidFill>
                  <a:srgbClr val="990033"/>
                </a:solidFill>
              </a:rPr>
              <a:t>box,  circular cylinder, sphere, ….</a:t>
            </a:r>
          </a:p>
        </p:txBody>
      </p:sp>
      <p:graphicFrame>
        <p:nvGraphicFramePr>
          <p:cNvPr id="551949" name="Object 2"/>
          <p:cNvGraphicFramePr>
            <a:graphicFrameLocks noChangeAspect="1"/>
          </p:cNvGraphicFramePr>
          <p:nvPr>
            <p:extLst>
              <p:ext uri="{D42A27DB-BD31-4B8C-83A1-F6EECF244321}">
                <p14:modId xmlns:p14="http://schemas.microsoft.com/office/powerpoint/2010/main" val="1564852379"/>
              </p:ext>
            </p:extLst>
          </p:nvPr>
        </p:nvGraphicFramePr>
        <p:xfrm>
          <a:off x="6346853" y="3801266"/>
          <a:ext cx="4053672" cy="426384"/>
        </p:xfrm>
        <a:graphic>
          <a:graphicData uri="http://schemas.openxmlformats.org/presentationml/2006/ole">
            <mc:AlternateContent xmlns:mc="http://schemas.openxmlformats.org/markup-compatibility/2006">
              <mc:Choice xmlns:v="urn:schemas-microsoft-com:vml" Requires="v">
                <p:oleObj spid="_x0000_s1142882" name="方程式" r:id="rId4" imgW="1930320" imgH="203040" progId="Equation.3">
                  <p:embed/>
                </p:oleObj>
              </mc:Choice>
              <mc:Fallback>
                <p:oleObj name="方程式" r:id="rId4" imgW="1930320" imgH="203040" progId="Equation.3">
                  <p:embed/>
                  <p:pic>
                    <p:nvPicPr>
                      <p:cNvPr id="0" name=""/>
                      <p:cNvPicPr>
                        <a:picLocks noChangeAspect="1" noChangeArrowheads="1"/>
                      </p:cNvPicPr>
                      <p:nvPr/>
                    </p:nvPicPr>
                    <p:blipFill>
                      <a:blip r:embed="rId5"/>
                      <a:srcRect r="-3113"/>
                      <a:stretch>
                        <a:fillRect/>
                      </a:stretch>
                    </p:blipFill>
                    <p:spPr bwMode="auto">
                      <a:xfrm>
                        <a:off x="6346853" y="3801266"/>
                        <a:ext cx="4053672" cy="426384"/>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1950" name="Object 3"/>
          <p:cNvGraphicFramePr>
            <a:graphicFrameLocks noChangeAspect="1"/>
          </p:cNvGraphicFramePr>
          <p:nvPr>
            <p:extLst>
              <p:ext uri="{D42A27DB-BD31-4B8C-83A1-F6EECF244321}">
                <p14:modId xmlns:p14="http://schemas.microsoft.com/office/powerpoint/2010/main" val="1073318406"/>
              </p:ext>
            </p:extLst>
          </p:nvPr>
        </p:nvGraphicFramePr>
        <p:xfrm>
          <a:off x="6903645" y="4311531"/>
          <a:ext cx="3706668" cy="452844"/>
        </p:xfrm>
        <a:graphic>
          <a:graphicData uri="http://schemas.openxmlformats.org/presentationml/2006/ole">
            <mc:AlternateContent xmlns:mc="http://schemas.openxmlformats.org/markup-compatibility/2006">
              <mc:Choice xmlns:v="urn:schemas-microsoft-com:vml" Requires="v">
                <p:oleObj spid="_x0000_s1142883" name="方程式" r:id="rId6" imgW="1765080" imgH="215640" progId="Equation.3">
                  <p:embed/>
                </p:oleObj>
              </mc:Choice>
              <mc:Fallback>
                <p:oleObj name="方程式" r:id="rId6" imgW="1765080" imgH="215640" progId="Equation.3">
                  <p:embed/>
                  <p:pic>
                    <p:nvPicPr>
                      <p:cNvPr id="0" name=""/>
                      <p:cNvPicPr>
                        <a:picLocks noChangeAspect="1" noChangeArrowheads="1"/>
                      </p:cNvPicPr>
                      <p:nvPr/>
                    </p:nvPicPr>
                    <p:blipFill>
                      <a:blip r:embed="rId7"/>
                      <a:srcRect r="-3113"/>
                      <a:stretch>
                        <a:fillRect/>
                      </a:stretch>
                    </p:blipFill>
                    <p:spPr bwMode="auto">
                      <a:xfrm>
                        <a:off x="6903645" y="4311531"/>
                        <a:ext cx="3706668" cy="452844"/>
                      </a:xfrm>
                      <a:prstGeom prst="rect">
                        <a:avLst/>
                      </a:prstGeom>
                      <a:solidFill>
                        <a:srgbClr val="CCECFF"/>
                      </a:solidFill>
                      <a:ln>
                        <a:noFill/>
                      </a:ln>
                      <a:extLst/>
                    </p:spPr>
                  </p:pic>
                </p:oleObj>
              </mc:Fallback>
            </mc:AlternateContent>
          </a:graphicData>
        </a:graphic>
      </p:graphicFrame>
      <p:grpSp>
        <p:nvGrpSpPr>
          <p:cNvPr id="7" name="群組 6"/>
          <p:cNvGrpSpPr/>
          <p:nvPr/>
        </p:nvGrpSpPr>
        <p:grpSpPr>
          <a:xfrm>
            <a:off x="7298685" y="1700808"/>
            <a:ext cx="2277840" cy="1501752"/>
            <a:chOff x="1276303" y="2587568"/>
            <a:chExt cx="2277840" cy="1501752"/>
          </a:xfrm>
        </p:grpSpPr>
        <p:graphicFrame>
          <p:nvGraphicFramePr>
            <p:cNvPr id="15377" name="Object 5"/>
            <p:cNvGraphicFramePr>
              <a:graphicFrameLocks noChangeAspect="1"/>
            </p:cNvGraphicFramePr>
            <p:nvPr>
              <p:extLst>
                <p:ext uri="{D42A27DB-BD31-4B8C-83A1-F6EECF244321}">
                  <p14:modId xmlns:p14="http://schemas.microsoft.com/office/powerpoint/2010/main" val="1762004159"/>
                </p:ext>
              </p:extLst>
            </p:nvPr>
          </p:nvGraphicFramePr>
          <p:xfrm>
            <a:off x="2851104" y="2659591"/>
            <a:ext cx="674762" cy="337381"/>
          </p:xfrm>
          <a:graphic>
            <a:graphicData uri="http://schemas.openxmlformats.org/presentationml/2006/ole">
              <mc:AlternateContent xmlns:mc="http://schemas.openxmlformats.org/markup-compatibility/2006">
                <mc:Choice xmlns:v="urn:schemas-microsoft-com:vml" Requires="v">
                  <p:oleObj spid="_x0000_s1142884" name="Equation" r:id="rId8" imgW="355138" imgH="177569" progId="Equation.3">
                    <p:embed/>
                  </p:oleObj>
                </mc:Choice>
                <mc:Fallback>
                  <p:oleObj name="Equation" r:id="rId8" imgW="355138" imgH="17756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r="-3113"/>
                        <a:stretch>
                          <a:fillRect/>
                        </a:stretch>
                      </p:blipFill>
                      <p:spPr bwMode="auto">
                        <a:xfrm>
                          <a:off x="2851104" y="2659591"/>
                          <a:ext cx="674762" cy="337381"/>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78" name="Object 6"/>
            <p:cNvGraphicFramePr>
              <a:graphicFrameLocks noChangeAspect="1"/>
            </p:cNvGraphicFramePr>
            <p:nvPr>
              <p:extLst>
                <p:ext uri="{D42A27DB-BD31-4B8C-83A1-F6EECF244321}">
                  <p14:modId xmlns:p14="http://schemas.microsoft.com/office/powerpoint/2010/main" val="1460019566"/>
                </p:ext>
              </p:extLst>
            </p:nvPr>
          </p:nvGraphicFramePr>
          <p:xfrm>
            <a:off x="2927306" y="3751793"/>
            <a:ext cx="626837" cy="337527"/>
          </p:xfrm>
          <a:graphic>
            <a:graphicData uri="http://schemas.openxmlformats.org/presentationml/2006/ole">
              <mc:AlternateContent xmlns:mc="http://schemas.openxmlformats.org/markup-compatibility/2006">
                <mc:Choice xmlns:v="urn:schemas-microsoft-com:vml" Requires="v">
                  <p:oleObj spid="_x0000_s1142885" name="Equation" r:id="rId10" imgW="329914" imgH="177646" progId="Equation.3">
                    <p:embed/>
                  </p:oleObj>
                </mc:Choice>
                <mc:Fallback>
                  <p:oleObj name="Equation" r:id="rId10" imgW="329914" imgH="177646"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r="-3113"/>
                        <a:stretch>
                          <a:fillRect/>
                        </a:stretch>
                      </p:blipFill>
                      <p:spPr bwMode="auto">
                        <a:xfrm>
                          <a:off x="2927306" y="3751793"/>
                          <a:ext cx="626837" cy="337527"/>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79" name="Object 7"/>
            <p:cNvGraphicFramePr>
              <a:graphicFrameLocks noChangeAspect="1"/>
            </p:cNvGraphicFramePr>
            <p:nvPr>
              <p:extLst>
                <p:ext uri="{D42A27DB-BD31-4B8C-83A1-F6EECF244321}">
                  <p14:modId xmlns:p14="http://schemas.microsoft.com/office/powerpoint/2010/main" val="2443316141"/>
                </p:ext>
              </p:extLst>
            </p:nvPr>
          </p:nvGraphicFramePr>
          <p:xfrm>
            <a:off x="1631903" y="2587568"/>
            <a:ext cx="674762" cy="337381"/>
          </p:xfrm>
          <a:graphic>
            <a:graphicData uri="http://schemas.openxmlformats.org/presentationml/2006/ole">
              <mc:AlternateContent xmlns:mc="http://schemas.openxmlformats.org/markup-compatibility/2006">
                <mc:Choice xmlns:v="urn:schemas-microsoft-com:vml" Requires="v">
                  <p:oleObj spid="_x0000_s1142886" name="方程式" r:id="rId12" imgW="355138" imgH="177569" progId="Equation.3">
                    <p:embed/>
                  </p:oleObj>
                </mc:Choice>
                <mc:Fallback>
                  <p:oleObj name="方程式" r:id="rId12" imgW="355138" imgH="177569"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r="-3113"/>
                        <a:stretch>
                          <a:fillRect/>
                        </a:stretch>
                      </p:blipFill>
                      <p:spPr bwMode="auto">
                        <a:xfrm>
                          <a:off x="1631903" y="2587568"/>
                          <a:ext cx="674762" cy="337381"/>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80" name="Object 8"/>
            <p:cNvGraphicFramePr>
              <a:graphicFrameLocks noChangeAspect="1"/>
            </p:cNvGraphicFramePr>
            <p:nvPr>
              <p:extLst>
                <p:ext uri="{D42A27DB-BD31-4B8C-83A1-F6EECF244321}">
                  <p14:modId xmlns:p14="http://schemas.microsoft.com/office/powerpoint/2010/main" val="3766878409"/>
                </p:ext>
              </p:extLst>
            </p:nvPr>
          </p:nvGraphicFramePr>
          <p:xfrm>
            <a:off x="1276303" y="3664480"/>
            <a:ext cx="674762" cy="337381"/>
          </p:xfrm>
          <a:graphic>
            <a:graphicData uri="http://schemas.openxmlformats.org/presentationml/2006/ole">
              <mc:AlternateContent xmlns:mc="http://schemas.openxmlformats.org/markup-compatibility/2006">
                <mc:Choice xmlns:v="urn:schemas-microsoft-com:vml" Requires="v">
                  <p:oleObj spid="_x0000_s1142887" name="Equation" r:id="rId14" imgW="355138" imgH="177569" progId="Equation.3">
                    <p:embed/>
                  </p:oleObj>
                </mc:Choice>
                <mc:Fallback>
                  <p:oleObj name="Equation" r:id="rId14" imgW="355138" imgH="17756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r="-3113"/>
                        <a:stretch>
                          <a:fillRect/>
                        </a:stretch>
                      </p:blipFill>
                      <p:spPr bwMode="auto">
                        <a:xfrm>
                          <a:off x="1276303" y="3664480"/>
                          <a:ext cx="674762" cy="337381"/>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51959" name="Line 23"/>
          <p:cNvSpPr>
            <a:spLocks noChangeShapeType="1"/>
          </p:cNvSpPr>
          <p:nvPr/>
        </p:nvSpPr>
        <p:spPr bwMode="auto">
          <a:xfrm>
            <a:off x="7654282" y="2420525"/>
            <a:ext cx="658812" cy="890587"/>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51960" name="AutoShape 24"/>
          <p:cNvSpPr>
            <a:spLocks noChangeArrowheads="1"/>
          </p:cNvSpPr>
          <p:nvPr/>
        </p:nvSpPr>
        <p:spPr bwMode="auto">
          <a:xfrm>
            <a:off x="6543600" y="4437113"/>
            <a:ext cx="271463" cy="193675"/>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cxnSp>
        <p:nvCxnSpPr>
          <p:cNvPr id="6" name="直線接點 5"/>
          <p:cNvCxnSpPr/>
          <p:nvPr/>
        </p:nvCxnSpPr>
        <p:spPr bwMode="auto">
          <a:xfrm>
            <a:off x="6096000" y="692696"/>
            <a:ext cx="0" cy="5940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29" name="Text Box 3"/>
          <p:cNvSpPr txBox="1">
            <a:spLocks noChangeArrowheads="1"/>
          </p:cNvSpPr>
          <p:nvPr/>
        </p:nvSpPr>
        <p:spPr bwMode="auto">
          <a:xfrm>
            <a:off x="119336" y="692697"/>
            <a:ext cx="4048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457200" indent="-457200"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65113" indent="-265113" eaLnBrk="1" hangingPunct="1">
              <a:buFont typeface="+mj-lt"/>
              <a:buAutoNum type="arabicPeriod" startAt="2"/>
            </a:pPr>
            <a:r>
              <a:rPr lang="en-US" altLang="zh-TW" dirty="0">
                <a:solidFill>
                  <a:srgbClr val="C00000"/>
                </a:solidFill>
              </a:rPr>
              <a:t> </a:t>
            </a:r>
            <a:r>
              <a:rPr lang="en-US" altLang="zh-TW" b="1" dirty="0">
                <a:solidFill>
                  <a:srgbClr val="C00000"/>
                </a:solidFill>
              </a:rPr>
              <a:t>A pair of homogeneous BC</a:t>
            </a:r>
          </a:p>
        </p:txBody>
      </p:sp>
      <p:sp>
        <p:nvSpPr>
          <p:cNvPr id="30" name="Rectangle 4"/>
          <p:cNvSpPr>
            <a:spLocks noChangeArrowheads="1"/>
          </p:cNvSpPr>
          <p:nvPr/>
        </p:nvSpPr>
        <p:spPr bwMode="auto">
          <a:xfrm>
            <a:off x="767408" y="1124745"/>
            <a:ext cx="4468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r>
              <a:rPr lang="en-US" altLang="zh-TW" b="1" dirty="0">
                <a:solidFill>
                  <a:srgbClr val="0000CC"/>
                </a:solidFill>
              </a:rPr>
              <a:t> (to form an eigenvalue prob.)</a:t>
            </a:r>
          </a:p>
        </p:txBody>
      </p:sp>
      <p:grpSp>
        <p:nvGrpSpPr>
          <p:cNvPr id="31" name="Group 5"/>
          <p:cNvGrpSpPr>
            <a:grpSpLocks/>
          </p:cNvGrpSpPr>
          <p:nvPr/>
        </p:nvGrpSpPr>
        <p:grpSpPr bwMode="auto">
          <a:xfrm>
            <a:off x="212901" y="1595790"/>
            <a:ext cx="3276600" cy="2139950"/>
            <a:chOff x="0" y="2732"/>
            <a:chExt cx="2064" cy="1348"/>
          </a:xfrm>
        </p:grpSpPr>
        <p:sp>
          <p:nvSpPr>
            <p:cNvPr id="32" name="Rectangle 6"/>
            <p:cNvSpPr>
              <a:spLocks noChangeArrowheads="1"/>
            </p:cNvSpPr>
            <p:nvPr/>
          </p:nvSpPr>
          <p:spPr bwMode="auto">
            <a:xfrm>
              <a:off x="0" y="2732"/>
              <a:ext cx="2064" cy="1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TW" altLang="en-US"/>
            </a:p>
          </p:txBody>
        </p:sp>
        <p:sp>
          <p:nvSpPr>
            <p:cNvPr id="33" name="Rectangle 7"/>
            <p:cNvSpPr>
              <a:spLocks noChangeArrowheads="1"/>
            </p:cNvSpPr>
            <p:nvPr/>
          </p:nvSpPr>
          <p:spPr bwMode="auto">
            <a:xfrm>
              <a:off x="599" y="3010"/>
              <a:ext cx="726" cy="726"/>
            </a:xfrm>
            <a:prstGeom prst="rect">
              <a:avLst/>
            </a:prstGeom>
            <a:solidFill>
              <a:srgbClr val="FFFF00"/>
            </a:solidFill>
            <a:ln w="12700">
              <a:solidFill>
                <a:schemeClr val="tx1"/>
              </a:solidFill>
              <a:miter lim="800000"/>
              <a:headEnd/>
              <a:tailEnd/>
            </a:ln>
          </p:spPr>
          <p:txBody>
            <a:bodyPr wrap="none" anchor="ctr"/>
            <a:lstStyle/>
            <a:p>
              <a:endParaRPr lang="zh-TW" altLang="en-US"/>
            </a:p>
          </p:txBody>
        </p:sp>
        <p:sp>
          <p:nvSpPr>
            <p:cNvPr id="34" name="Line 8"/>
            <p:cNvSpPr>
              <a:spLocks noChangeShapeType="1"/>
            </p:cNvSpPr>
            <p:nvPr/>
          </p:nvSpPr>
          <p:spPr bwMode="auto">
            <a:xfrm flipV="1">
              <a:off x="599" y="3736"/>
              <a:ext cx="924" cy="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5" name="Line 9"/>
            <p:cNvSpPr>
              <a:spLocks noChangeShapeType="1"/>
            </p:cNvSpPr>
            <p:nvPr/>
          </p:nvSpPr>
          <p:spPr bwMode="auto">
            <a:xfrm flipV="1">
              <a:off x="599" y="2910"/>
              <a:ext cx="0" cy="83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36" name="Object 12"/>
            <p:cNvGraphicFramePr>
              <a:graphicFrameLocks noChangeAspect="1"/>
            </p:cNvGraphicFramePr>
            <p:nvPr>
              <p:extLst>
                <p:ext uri="{D42A27DB-BD31-4B8C-83A1-F6EECF244321}">
                  <p14:modId xmlns:p14="http://schemas.microsoft.com/office/powerpoint/2010/main" val="3772285834"/>
                </p:ext>
              </p:extLst>
            </p:nvPr>
          </p:nvGraphicFramePr>
          <p:xfrm>
            <a:off x="773" y="3770"/>
            <a:ext cx="395" cy="213"/>
          </p:xfrm>
          <a:graphic>
            <a:graphicData uri="http://schemas.openxmlformats.org/presentationml/2006/ole">
              <mc:AlternateContent xmlns:mc="http://schemas.openxmlformats.org/markup-compatibility/2006">
                <mc:Choice xmlns:v="urn:schemas-microsoft-com:vml" Requires="v">
                  <p:oleObj spid="_x0000_s1142888" name="Equation" r:id="rId15" imgW="329914" imgH="177646" progId="Equation.3">
                    <p:embed/>
                  </p:oleObj>
                </mc:Choice>
                <mc:Fallback>
                  <p:oleObj name="Equation" r:id="rId15" imgW="329914" imgH="177646"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r="-3113"/>
                        <a:stretch>
                          <a:fillRect/>
                        </a:stretch>
                      </p:blipFill>
                      <p:spPr bwMode="auto">
                        <a:xfrm>
                          <a:off x="773" y="3770"/>
                          <a:ext cx="395" cy="213"/>
                        </a:xfrm>
                        <a:prstGeom prst="rect">
                          <a:avLst/>
                        </a:prstGeom>
                        <a:solidFill>
                          <a:srgbClr val="FFCCCC"/>
                        </a:solidFill>
                        <a:ln>
                          <a:noFill/>
                        </a:ln>
                        <a:extLst/>
                      </p:spPr>
                    </p:pic>
                  </p:oleObj>
                </mc:Fallback>
              </mc:AlternateContent>
            </a:graphicData>
          </a:graphic>
        </p:graphicFrame>
        <p:graphicFrame>
          <p:nvGraphicFramePr>
            <p:cNvPr id="37" name="Object 13"/>
            <p:cNvGraphicFramePr>
              <a:graphicFrameLocks noChangeAspect="1"/>
            </p:cNvGraphicFramePr>
            <p:nvPr>
              <p:extLst>
                <p:ext uri="{D42A27DB-BD31-4B8C-83A1-F6EECF244321}">
                  <p14:modId xmlns:p14="http://schemas.microsoft.com/office/powerpoint/2010/main" val="3346071271"/>
                </p:ext>
              </p:extLst>
            </p:nvPr>
          </p:nvGraphicFramePr>
          <p:xfrm>
            <a:off x="1363" y="3226"/>
            <a:ext cx="425" cy="213"/>
          </p:xfrm>
          <a:graphic>
            <a:graphicData uri="http://schemas.openxmlformats.org/presentationml/2006/ole">
              <mc:AlternateContent xmlns:mc="http://schemas.openxmlformats.org/markup-compatibility/2006">
                <mc:Choice xmlns:v="urn:schemas-microsoft-com:vml" Requires="v">
                  <p:oleObj spid="_x0000_s1142889" name="Equation" r:id="rId16" imgW="355138" imgH="177569" progId="Equation.3">
                    <p:embed/>
                  </p:oleObj>
                </mc:Choice>
                <mc:Fallback>
                  <p:oleObj name="Equation" r:id="rId16" imgW="355138" imgH="177569"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r="-3113"/>
                        <a:stretch>
                          <a:fillRect/>
                        </a:stretch>
                      </p:blipFill>
                      <p:spPr bwMode="auto">
                        <a:xfrm>
                          <a:off x="1363" y="3226"/>
                          <a:ext cx="425" cy="213"/>
                        </a:xfrm>
                        <a:prstGeom prst="rect">
                          <a:avLst/>
                        </a:prstGeom>
                        <a:solidFill>
                          <a:srgbClr val="CCECFF"/>
                        </a:solidFill>
                        <a:ln>
                          <a:noFill/>
                        </a:ln>
                        <a:extLst/>
                      </p:spPr>
                    </p:pic>
                  </p:oleObj>
                </mc:Fallback>
              </mc:AlternateContent>
            </a:graphicData>
          </a:graphic>
        </p:graphicFrame>
        <p:graphicFrame>
          <p:nvGraphicFramePr>
            <p:cNvPr id="38" name="Object 14"/>
            <p:cNvGraphicFramePr>
              <a:graphicFrameLocks noChangeAspect="1"/>
            </p:cNvGraphicFramePr>
            <p:nvPr>
              <p:extLst>
                <p:ext uri="{D42A27DB-BD31-4B8C-83A1-F6EECF244321}">
                  <p14:modId xmlns:p14="http://schemas.microsoft.com/office/powerpoint/2010/main" val="1400510178"/>
                </p:ext>
              </p:extLst>
            </p:nvPr>
          </p:nvGraphicFramePr>
          <p:xfrm>
            <a:off x="831" y="2800"/>
            <a:ext cx="425" cy="213"/>
          </p:xfrm>
          <a:graphic>
            <a:graphicData uri="http://schemas.openxmlformats.org/presentationml/2006/ole">
              <mc:AlternateContent xmlns:mc="http://schemas.openxmlformats.org/markup-compatibility/2006">
                <mc:Choice xmlns:v="urn:schemas-microsoft-com:vml" Requires="v">
                  <p:oleObj spid="_x0000_s1142890" name="Equation" r:id="rId18" imgW="355138" imgH="177569" progId="Equation.3">
                    <p:embed/>
                  </p:oleObj>
                </mc:Choice>
                <mc:Fallback>
                  <p:oleObj name="Equation" r:id="rId18" imgW="355138" imgH="17756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r="-3113"/>
                        <a:stretch>
                          <a:fillRect/>
                        </a:stretch>
                      </p:blipFill>
                      <p:spPr bwMode="auto">
                        <a:xfrm>
                          <a:off x="831" y="2800"/>
                          <a:ext cx="425" cy="213"/>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 name="Object 15"/>
            <p:cNvGraphicFramePr>
              <a:graphicFrameLocks noChangeAspect="1"/>
            </p:cNvGraphicFramePr>
            <p:nvPr>
              <p:extLst>
                <p:ext uri="{D42A27DB-BD31-4B8C-83A1-F6EECF244321}">
                  <p14:modId xmlns:p14="http://schemas.microsoft.com/office/powerpoint/2010/main" val="2394103818"/>
                </p:ext>
              </p:extLst>
            </p:nvPr>
          </p:nvGraphicFramePr>
          <p:xfrm>
            <a:off x="138" y="3269"/>
            <a:ext cx="425" cy="213"/>
          </p:xfrm>
          <a:graphic>
            <a:graphicData uri="http://schemas.openxmlformats.org/presentationml/2006/ole">
              <mc:AlternateContent xmlns:mc="http://schemas.openxmlformats.org/markup-compatibility/2006">
                <mc:Choice xmlns:v="urn:schemas-microsoft-com:vml" Requires="v">
                  <p:oleObj spid="_x0000_s1142891" name="Equation" r:id="rId19" imgW="355138" imgH="177569" progId="Equation.3">
                    <p:embed/>
                  </p:oleObj>
                </mc:Choice>
                <mc:Fallback>
                  <p:oleObj name="Equation" r:id="rId19" imgW="355138" imgH="17756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r="-3113"/>
                        <a:stretch>
                          <a:fillRect/>
                        </a:stretch>
                      </p:blipFill>
                      <p:spPr bwMode="auto">
                        <a:xfrm>
                          <a:off x="138" y="3269"/>
                          <a:ext cx="425" cy="213"/>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 name="Object 16"/>
            <p:cNvGraphicFramePr>
              <a:graphicFrameLocks noChangeAspect="1"/>
            </p:cNvGraphicFramePr>
            <p:nvPr>
              <p:extLst>
                <p:ext uri="{D42A27DB-BD31-4B8C-83A1-F6EECF244321}">
                  <p14:modId xmlns:p14="http://schemas.microsoft.com/office/powerpoint/2010/main" val="265585509"/>
                </p:ext>
              </p:extLst>
            </p:nvPr>
          </p:nvGraphicFramePr>
          <p:xfrm>
            <a:off x="657" y="3244"/>
            <a:ext cx="640" cy="256"/>
          </p:xfrm>
          <a:graphic>
            <a:graphicData uri="http://schemas.openxmlformats.org/presentationml/2006/ole">
              <mc:AlternateContent xmlns:mc="http://schemas.openxmlformats.org/markup-compatibility/2006">
                <mc:Choice xmlns:v="urn:schemas-microsoft-com:vml" Requires="v">
                  <p:oleObj spid="_x0000_s1142892" name="Equation" r:id="rId20" imgW="507780" imgH="203112" progId="Equation.3">
                    <p:embed/>
                  </p:oleObj>
                </mc:Choice>
                <mc:Fallback>
                  <p:oleObj name="Equation" r:id="rId20" imgW="507780" imgH="203112"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r="-2835"/>
                        <a:stretch>
                          <a:fillRect/>
                        </a:stretch>
                      </p:blipFill>
                      <p:spPr bwMode="auto">
                        <a:xfrm>
                          <a:off x="657" y="3244"/>
                          <a:ext cx="640" cy="256"/>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41" name="Group 15"/>
          <p:cNvGrpSpPr>
            <a:grpSpLocks/>
          </p:cNvGrpSpPr>
          <p:nvPr/>
        </p:nvGrpSpPr>
        <p:grpSpPr bwMode="auto">
          <a:xfrm>
            <a:off x="137432" y="3822006"/>
            <a:ext cx="3276600" cy="2139950"/>
            <a:chOff x="1959" y="2309"/>
            <a:chExt cx="2064" cy="1348"/>
          </a:xfrm>
        </p:grpSpPr>
        <p:sp>
          <p:nvSpPr>
            <p:cNvPr id="42" name="Rectangle 16"/>
            <p:cNvSpPr>
              <a:spLocks noChangeArrowheads="1"/>
            </p:cNvSpPr>
            <p:nvPr/>
          </p:nvSpPr>
          <p:spPr bwMode="auto">
            <a:xfrm>
              <a:off x="1959" y="2309"/>
              <a:ext cx="2064" cy="1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TW" altLang="en-US"/>
            </a:p>
          </p:txBody>
        </p:sp>
        <p:sp>
          <p:nvSpPr>
            <p:cNvPr id="43" name="Rectangle 17"/>
            <p:cNvSpPr>
              <a:spLocks noChangeArrowheads="1"/>
            </p:cNvSpPr>
            <p:nvPr/>
          </p:nvSpPr>
          <p:spPr bwMode="auto">
            <a:xfrm>
              <a:off x="2558" y="2686"/>
              <a:ext cx="726" cy="726"/>
            </a:xfrm>
            <a:prstGeom prst="rect">
              <a:avLst/>
            </a:prstGeom>
            <a:solidFill>
              <a:srgbClr val="FFFF00"/>
            </a:solidFill>
            <a:ln w="12700">
              <a:solidFill>
                <a:schemeClr val="tx1"/>
              </a:solidFill>
              <a:miter lim="800000"/>
              <a:headEnd/>
              <a:tailEnd/>
            </a:ln>
          </p:spPr>
          <p:txBody>
            <a:bodyPr wrap="none" anchor="ctr"/>
            <a:lstStyle/>
            <a:p>
              <a:endParaRPr lang="zh-TW" altLang="en-US"/>
            </a:p>
          </p:txBody>
        </p:sp>
        <p:sp>
          <p:nvSpPr>
            <p:cNvPr id="44" name="Line 18"/>
            <p:cNvSpPr>
              <a:spLocks noChangeShapeType="1"/>
            </p:cNvSpPr>
            <p:nvPr/>
          </p:nvSpPr>
          <p:spPr bwMode="auto">
            <a:xfrm>
              <a:off x="2558" y="3406"/>
              <a:ext cx="85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5" name="Line 19"/>
            <p:cNvSpPr>
              <a:spLocks noChangeShapeType="1"/>
            </p:cNvSpPr>
            <p:nvPr/>
          </p:nvSpPr>
          <p:spPr bwMode="auto">
            <a:xfrm flipH="1" flipV="1">
              <a:off x="2549" y="2556"/>
              <a:ext cx="9" cy="85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46" name="Object 7"/>
            <p:cNvGraphicFramePr>
              <a:graphicFrameLocks noChangeAspect="1"/>
            </p:cNvGraphicFramePr>
            <p:nvPr>
              <p:extLst>
                <p:ext uri="{D42A27DB-BD31-4B8C-83A1-F6EECF244321}">
                  <p14:modId xmlns:p14="http://schemas.microsoft.com/office/powerpoint/2010/main" val="2554139866"/>
                </p:ext>
              </p:extLst>
            </p:nvPr>
          </p:nvGraphicFramePr>
          <p:xfrm>
            <a:off x="2717" y="3433"/>
            <a:ext cx="395" cy="213"/>
          </p:xfrm>
          <a:graphic>
            <a:graphicData uri="http://schemas.openxmlformats.org/presentationml/2006/ole">
              <mc:AlternateContent xmlns:mc="http://schemas.openxmlformats.org/markup-compatibility/2006">
                <mc:Choice xmlns:v="urn:schemas-microsoft-com:vml" Requires="v">
                  <p:oleObj spid="_x0000_s1142893" name="Equation" r:id="rId22" imgW="329914" imgH="177646" progId="Equation.3">
                    <p:embed/>
                  </p:oleObj>
                </mc:Choice>
                <mc:Fallback>
                  <p:oleObj name="Equation" r:id="rId22" imgW="329914" imgH="177646"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r="-3113"/>
                        <a:stretch>
                          <a:fillRect/>
                        </a:stretch>
                      </p:blipFill>
                      <p:spPr bwMode="auto">
                        <a:xfrm>
                          <a:off x="2717" y="3433"/>
                          <a:ext cx="395" cy="213"/>
                        </a:xfrm>
                        <a:prstGeom prst="rect">
                          <a:avLst/>
                        </a:prstGeom>
                        <a:solidFill>
                          <a:srgbClr val="FFCCCC"/>
                        </a:solidFill>
                        <a:ln>
                          <a:noFill/>
                        </a:ln>
                        <a:extLst/>
                      </p:spPr>
                    </p:pic>
                  </p:oleObj>
                </mc:Fallback>
              </mc:AlternateContent>
            </a:graphicData>
          </a:graphic>
        </p:graphicFrame>
        <p:graphicFrame>
          <p:nvGraphicFramePr>
            <p:cNvPr id="47" name="Object 8"/>
            <p:cNvGraphicFramePr>
              <a:graphicFrameLocks noChangeAspect="1"/>
            </p:cNvGraphicFramePr>
            <p:nvPr>
              <p:extLst>
                <p:ext uri="{D42A27DB-BD31-4B8C-83A1-F6EECF244321}">
                  <p14:modId xmlns:p14="http://schemas.microsoft.com/office/powerpoint/2010/main" val="522401045"/>
                </p:ext>
              </p:extLst>
            </p:nvPr>
          </p:nvGraphicFramePr>
          <p:xfrm>
            <a:off x="3293" y="2927"/>
            <a:ext cx="425" cy="213"/>
          </p:xfrm>
          <a:graphic>
            <a:graphicData uri="http://schemas.openxmlformats.org/presentationml/2006/ole">
              <mc:AlternateContent xmlns:mc="http://schemas.openxmlformats.org/markup-compatibility/2006">
                <mc:Choice xmlns:v="urn:schemas-microsoft-com:vml" Requires="v">
                  <p:oleObj spid="_x0000_s1142894" name="Equation" r:id="rId23" imgW="355138" imgH="177569" progId="Equation.3">
                    <p:embed/>
                  </p:oleObj>
                </mc:Choice>
                <mc:Fallback>
                  <p:oleObj name="Equation" r:id="rId23" imgW="355138" imgH="17756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r="-3113"/>
                        <a:stretch>
                          <a:fillRect/>
                        </a:stretch>
                      </p:blipFill>
                      <p:spPr bwMode="auto">
                        <a:xfrm>
                          <a:off x="3293" y="2927"/>
                          <a:ext cx="425" cy="213"/>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 name="Object 9"/>
            <p:cNvGraphicFramePr>
              <a:graphicFrameLocks noChangeAspect="1"/>
            </p:cNvGraphicFramePr>
            <p:nvPr>
              <p:extLst>
                <p:ext uri="{D42A27DB-BD31-4B8C-83A1-F6EECF244321}">
                  <p14:modId xmlns:p14="http://schemas.microsoft.com/office/powerpoint/2010/main" val="4266422532"/>
                </p:ext>
              </p:extLst>
            </p:nvPr>
          </p:nvGraphicFramePr>
          <p:xfrm>
            <a:off x="2717" y="2460"/>
            <a:ext cx="425" cy="213"/>
          </p:xfrm>
          <a:graphic>
            <a:graphicData uri="http://schemas.openxmlformats.org/presentationml/2006/ole">
              <mc:AlternateContent xmlns:mc="http://schemas.openxmlformats.org/markup-compatibility/2006">
                <mc:Choice xmlns:v="urn:schemas-microsoft-com:vml" Requires="v">
                  <p:oleObj spid="_x0000_s1142895" name="Equation" r:id="rId24" imgW="355138" imgH="177569" progId="Equation.3">
                    <p:embed/>
                  </p:oleObj>
                </mc:Choice>
                <mc:Fallback>
                  <p:oleObj name="Equation" r:id="rId24" imgW="355138" imgH="17756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r="-3113"/>
                        <a:stretch>
                          <a:fillRect/>
                        </a:stretch>
                      </p:blipFill>
                      <p:spPr bwMode="auto">
                        <a:xfrm>
                          <a:off x="2717" y="2460"/>
                          <a:ext cx="425" cy="213"/>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 name="Object 10"/>
            <p:cNvGraphicFramePr>
              <a:graphicFrameLocks noChangeAspect="1"/>
            </p:cNvGraphicFramePr>
            <p:nvPr>
              <p:extLst>
                <p:ext uri="{D42A27DB-BD31-4B8C-83A1-F6EECF244321}">
                  <p14:modId xmlns:p14="http://schemas.microsoft.com/office/powerpoint/2010/main" val="1724174531"/>
                </p:ext>
              </p:extLst>
            </p:nvPr>
          </p:nvGraphicFramePr>
          <p:xfrm>
            <a:off x="2142" y="3038"/>
            <a:ext cx="425" cy="213"/>
          </p:xfrm>
          <a:graphic>
            <a:graphicData uri="http://schemas.openxmlformats.org/presentationml/2006/ole">
              <mc:AlternateContent xmlns:mc="http://schemas.openxmlformats.org/markup-compatibility/2006">
                <mc:Choice xmlns:v="urn:schemas-microsoft-com:vml" Requires="v">
                  <p:oleObj spid="_x0000_s1142896" name="Equation" r:id="rId25" imgW="355138" imgH="177569" progId="Equation.3">
                    <p:embed/>
                  </p:oleObj>
                </mc:Choice>
                <mc:Fallback>
                  <p:oleObj name="Equation" r:id="rId25" imgW="355138" imgH="17756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r="-3113"/>
                        <a:stretch>
                          <a:fillRect/>
                        </a:stretch>
                      </p:blipFill>
                      <p:spPr bwMode="auto">
                        <a:xfrm>
                          <a:off x="2142" y="3038"/>
                          <a:ext cx="425" cy="213"/>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11"/>
            <p:cNvGraphicFramePr>
              <a:graphicFrameLocks noChangeAspect="1"/>
            </p:cNvGraphicFramePr>
            <p:nvPr>
              <p:extLst>
                <p:ext uri="{D42A27DB-BD31-4B8C-83A1-F6EECF244321}">
                  <p14:modId xmlns:p14="http://schemas.microsoft.com/office/powerpoint/2010/main" val="3730557310"/>
                </p:ext>
              </p:extLst>
            </p:nvPr>
          </p:nvGraphicFramePr>
          <p:xfrm>
            <a:off x="2594" y="2914"/>
            <a:ext cx="640" cy="256"/>
          </p:xfrm>
          <a:graphic>
            <a:graphicData uri="http://schemas.openxmlformats.org/presentationml/2006/ole">
              <mc:AlternateContent xmlns:mc="http://schemas.openxmlformats.org/markup-compatibility/2006">
                <mc:Choice xmlns:v="urn:schemas-microsoft-com:vml" Requires="v">
                  <p:oleObj spid="_x0000_s1142897" name="Equation" r:id="rId26" imgW="507780" imgH="203112" progId="Equation.3">
                    <p:embed/>
                  </p:oleObj>
                </mc:Choice>
                <mc:Fallback>
                  <p:oleObj name="Equation" r:id="rId26" imgW="507780" imgH="203112"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r="-2835"/>
                        <a:stretch>
                          <a:fillRect/>
                        </a:stretch>
                      </p:blipFill>
                      <p:spPr bwMode="auto">
                        <a:xfrm>
                          <a:off x="2594" y="2914"/>
                          <a:ext cx="640" cy="256"/>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51" name="Group 25"/>
          <p:cNvGrpSpPr>
            <a:grpSpLocks/>
          </p:cNvGrpSpPr>
          <p:nvPr/>
        </p:nvGrpSpPr>
        <p:grpSpPr bwMode="auto">
          <a:xfrm>
            <a:off x="3071664" y="3809330"/>
            <a:ext cx="3276600" cy="2139950"/>
            <a:chOff x="4128" y="2736"/>
            <a:chExt cx="2064" cy="1348"/>
          </a:xfrm>
        </p:grpSpPr>
        <p:sp>
          <p:nvSpPr>
            <p:cNvPr id="52" name="Rectangle 26"/>
            <p:cNvSpPr>
              <a:spLocks noChangeArrowheads="1"/>
            </p:cNvSpPr>
            <p:nvPr/>
          </p:nvSpPr>
          <p:spPr bwMode="auto">
            <a:xfrm>
              <a:off x="4128" y="2736"/>
              <a:ext cx="2064" cy="1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TW" altLang="en-US"/>
            </a:p>
          </p:txBody>
        </p:sp>
        <p:sp>
          <p:nvSpPr>
            <p:cNvPr id="53" name="Rectangle 27"/>
            <p:cNvSpPr>
              <a:spLocks noChangeArrowheads="1"/>
            </p:cNvSpPr>
            <p:nvPr/>
          </p:nvSpPr>
          <p:spPr bwMode="auto">
            <a:xfrm>
              <a:off x="4727" y="3105"/>
              <a:ext cx="726" cy="726"/>
            </a:xfrm>
            <a:prstGeom prst="rect">
              <a:avLst/>
            </a:prstGeom>
            <a:solidFill>
              <a:srgbClr val="FFFF00"/>
            </a:solidFill>
            <a:ln w="12700">
              <a:solidFill>
                <a:schemeClr val="tx1"/>
              </a:solidFill>
              <a:miter lim="800000"/>
              <a:headEnd/>
              <a:tailEnd/>
            </a:ln>
          </p:spPr>
          <p:txBody>
            <a:bodyPr wrap="none" anchor="ctr"/>
            <a:lstStyle/>
            <a:p>
              <a:endParaRPr lang="zh-TW" altLang="en-US"/>
            </a:p>
          </p:txBody>
        </p:sp>
        <p:sp>
          <p:nvSpPr>
            <p:cNvPr id="54" name="Line 28"/>
            <p:cNvSpPr>
              <a:spLocks noChangeShapeType="1"/>
            </p:cNvSpPr>
            <p:nvPr/>
          </p:nvSpPr>
          <p:spPr bwMode="auto">
            <a:xfrm flipV="1">
              <a:off x="4727" y="3824"/>
              <a:ext cx="875" cy="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5" name="Line 29"/>
            <p:cNvSpPr>
              <a:spLocks noChangeShapeType="1"/>
            </p:cNvSpPr>
            <p:nvPr/>
          </p:nvSpPr>
          <p:spPr bwMode="auto">
            <a:xfrm flipV="1">
              <a:off x="4727" y="3003"/>
              <a:ext cx="0" cy="81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56" name="Object 2"/>
            <p:cNvGraphicFramePr>
              <a:graphicFrameLocks noChangeAspect="1"/>
            </p:cNvGraphicFramePr>
            <p:nvPr>
              <p:extLst>
                <p:ext uri="{D42A27DB-BD31-4B8C-83A1-F6EECF244321}">
                  <p14:modId xmlns:p14="http://schemas.microsoft.com/office/powerpoint/2010/main" val="2356148200"/>
                </p:ext>
              </p:extLst>
            </p:nvPr>
          </p:nvGraphicFramePr>
          <p:xfrm>
            <a:off x="4892" y="3803"/>
            <a:ext cx="425" cy="213"/>
          </p:xfrm>
          <a:graphic>
            <a:graphicData uri="http://schemas.openxmlformats.org/presentationml/2006/ole">
              <mc:AlternateContent xmlns:mc="http://schemas.openxmlformats.org/markup-compatibility/2006">
                <mc:Choice xmlns:v="urn:schemas-microsoft-com:vml" Requires="v">
                  <p:oleObj spid="_x0000_s1142898" name="Equation" r:id="rId27" imgW="355138" imgH="177569" progId="Equation.3">
                    <p:embed/>
                  </p:oleObj>
                </mc:Choice>
                <mc:Fallback>
                  <p:oleObj name="Equation" r:id="rId27" imgW="355138" imgH="177569"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r="-3113"/>
                        <a:stretch>
                          <a:fillRect/>
                        </a:stretch>
                      </p:blipFill>
                      <p:spPr bwMode="auto">
                        <a:xfrm>
                          <a:off x="4892" y="3803"/>
                          <a:ext cx="425" cy="213"/>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 name="Object 3"/>
            <p:cNvGraphicFramePr>
              <a:graphicFrameLocks noChangeAspect="1"/>
            </p:cNvGraphicFramePr>
            <p:nvPr>
              <p:extLst>
                <p:ext uri="{D42A27DB-BD31-4B8C-83A1-F6EECF244321}">
                  <p14:modId xmlns:p14="http://schemas.microsoft.com/office/powerpoint/2010/main" val="3077827178"/>
                </p:ext>
              </p:extLst>
            </p:nvPr>
          </p:nvGraphicFramePr>
          <p:xfrm>
            <a:off x="5489" y="3384"/>
            <a:ext cx="425" cy="212"/>
          </p:xfrm>
          <a:graphic>
            <a:graphicData uri="http://schemas.openxmlformats.org/presentationml/2006/ole">
              <mc:AlternateContent xmlns:mc="http://schemas.openxmlformats.org/markup-compatibility/2006">
                <mc:Choice xmlns:v="urn:schemas-microsoft-com:vml" Requires="v">
                  <p:oleObj spid="_x0000_s1142899" name="方程式" r:id="rId29" imgW="355320" imgH="177480" progId="Equation.3">
                    <p:embed/>
                  </p:oleObj>
                </mc:Choice>
                <mc:Fallback>
                  <p:oleObj name="方程式" r:id="rId29" imgW="355320" imgH="177480" progId="Equation.3">
                    <p:embed/>
                    <p:pic>
                      <p:nvPicPr>
                        <p:cNvPr id="0" name=""/>
                        <p:cNvPicPr>
                          <a:picLocks noChangeAspect="1" noChangeArrowheads="1"/>
                        </p:cNvPicPr>
                        <p:nvPr/>
                      </p:nvPicPr>
                      <p:blipFill>
                        <a:blip r:embed="rId30"/>
                        <a:srcRect r="-3113"/>
                        <a:stretch>
                          <a:fillRect/>
                        </a:stretch>
                      </p:blipFill>
                      <p:spPr bwMode="auto">
                        <a:xfrm>
                          <a:off x="5489" y="3384"/>
                          <a:ext cx="425" cy="212"/>
                        </a:xfrm>
                        <a:prstGeom prst="rect">
                          <a:avLst/>
                        </a:prstGeom>
                        <a:solidFill>
                          <a:srgbClr val="CCECFF"/>
                        </a:solidFill>
                        <a:ln>
                          <a:noFill/>
                        </a:ln>
                        <a:extLst/>
                      </p:spPr>
                    </p:pic>
                  </p:oleObj>
                </mc:Fallback>
              </mc:AlternateContent>
            </a:graphicData>
          </a:graphic>
        </p:graphicFrame>
        <p:graphicFrame>
          <p:nvGraphicFramePr>
            <p:cNvPr id="58" name="Object 4"/>
            <p:cNvGraphicFramePr>
              <a:graphicFrameLocks noChangeAspect="1"/>
            </p:cNvGraphicFramePr>
            <p:nvPr>
              <p:extLst>
                <p:ext uri="{D42A27DB-BD31-4B8C-83A1-F6EECF244321}">
                  <p14:modId xmlns:p14="http://schemas.microsoft.com/office/powerpoint/2010/main" val="3374379856"/>
                </p:ext>
              </p:extLst>
            </p:nvPr>
          </p:nvGraphicFramePr>
          <p:xfrm>
            <a:off x="4877" y="2888"/>
            <a:ext cx="425" cy="213"/>
          </p:xfrm>
          <a:graphic>
            <a:graphicData uri="http://schemas.openxmlformats.org/presentationml/2006/ole">
              <mc:AlternateContent xmlns:mc="http://schemas.openxmlformats.org/markup-compatibility/2006">
                <mc:Choice xmlns:v="urn:schemas-microsoft-com:vml" Requires="v">
                  <p:oleObj spid="_x0000_s1142900" name="Equation" r:id="rId31" imgW="355138" imgH="177569" progId="Equation.3">
                    <p:embed/>
                  </p:oleObj>
                </mc:Choice>
                <mc:Fallback>
                  <p:oleObj name="Equation" r:id="rId31" imgW="355138" imgH="17756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r="-3113"/>
                        <a:stretch>
                          <a:fillRect/>
                        </a:stretch>
                      </p:blipFill>
                      <p:spPr bwMode="auto">
                        <a:xfrm>
                          <a:off x="4877" y="2888"/>
                          <a:ext cx="425" cy="213"/>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9" name="Object 5"/>
            <p:cNvGraphicFramePr>
              <a:graphicFrameLocks noChangeAspect="1"/>
            </p:cNvGraphicFramePr>
            <p:nvPr>
              <p:extLst>
                <p:ext uri="{D42A27DB-BD31-4B8C-83A1-F6EECF244321}">
                  <p14:modId xmlns:p14="http://schemas.microsoft.com/office/powerpoint/2010/main" val="2558971775"/>
                </p:ext>
              </p:extLst>
            </p:nvPr>
          </p:nvGraphicFramePr>
          <p:xfrm>
            <a:off x="4304" y="3424"/>
            <a:ext cx="425" cy="213"/>
          </p:xfrm>
          <a:graphic>
            <a:graphicData uri="http://schemas.openxmlformats.org/presentationml/2006/ole">
              <mc:AlternateContent xmlns:mc="http://schemas.openxmlformats.org/markup-compatibility/2006">
                <mc:Choice xmlns:v="urn:schemas-microsoft-com:vml" Requires="v">
                  <p:oleObj spid="_x0000_s1142901" name="Equation" r:id="rId32" imgW="355138" imgH="177569" progId="Equation.3">
                    <p:embed/>
                  </p:oleObj>
                </mc:Choice>
                <mc:Fallback>
                  <p:oleObj name="Equation" r:id="rId32" imgW="355138" imgH="17756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r="-3113"/>
                        <a:stretch>
                          <a:fillRect/>
                        </a:stretch>
                      </p:blipFill>
                      <p:spPr bwMode="auto">
                        <a:xfrm>
                          <a:off x="4304" y="3424"/>
                          <a:ext cx="425" cy="213"/>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 name="Object 6"/>
            <p:cNvGraphicFramePr>
              <a:graphicFrameLocks noChangeAspect="1"/>
            </p:cNvGraphicFramePr>
            <p:nvPr>
              <p:extLst>
                <p:ext uri="{D42A27DB-BD31-4B8C-83A1-F6EECF244321}">
                  <p14:modId xmlns:p14="http://schemas.microsoft.com/office/powerpoint/2010/main" val="499676320"/>
                </p:ext>
              </p:extLst>
            </p:nvPr>
          </p:nvGraphicFramePr>
          <p:xfrm>
            <a:off x="4741" y="3328"/>
            <a:ext cx="640" cy="256"/>
          </p:xfrm>
          <a:graphic>
            <a:graphicData uri="http://schemas.openxmlformats.org/presentationml/2006/ole">
              <mc:AlternateContent xmlns:mc="http://schemas.openxmlformats.org/markup-compatibility/2006">
                <mc:Choice xmlns:v="urn:schemas-microsoft-com:vml" Requires="v">
                  <p:oleObj spid="_x0000_s1142902" name="Equation" r:id="rId33" imgW="507780" imgH="203112" progId="Equation.3">
                    <p:embed/>
                  </p:oleObj>
                </mc:Choice>
                <mc:Fallback>
                  <p:oleObj name="Equation" r:id="rId33" imgW="507780" imgH="203112"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r="-2835"/>
                        <a:stretch>
                          <a:fillRect/>
                        </a:stretch>
                      </p:blipFill>
                      <p:spPr bwMode="auto">
                        <a:xfrm>
                          <a:off x="4741" y="3328"/>
                          <a:ext cx="640" cy="256"/>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61" name="Text Box 35"/>
          <p:cNvSpPr txBox="1">
            <a:spLocks noChangeArrowheads="1"/>
          </p:cNvSpPr>
          <p:nvPr/>
        </p:nvSpPr>
        <p:spPr bwMode="auto">
          <a:xfrm>
            <a:off x="36502" y="5157192"/>
            <a:ext cx="4159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3200" b="1" dirty="0"/>
              <a:t>=</a:t>
            </a:r>
          </a:p>
        </p:txBody>
      </p:sp>
      <p:sp>
        <p:nvSpPr>
          <p:cNvPr id="62" name="Text Box 36"/>
          <p:cNvSpPr txBox="1">
            <a:spLocks noChangeArrowheads="1"/>
          </p:cNvSpPr>
          <p:nvPr/>
        </p:nvSpPr>
        <p:spPr bwMode="auto">
          <a:xfrm>
            <a:off x="2855640" y="5009803"/>
            <a:ext cx="415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3200" b="1" dirty="0"/>
              <a:t>+</a:t>
            </a:r>
          </a:p>
        </p:txBody>
      </p:sp>
      <p:graphicFrame>
        <p:nvGraphicFramePr>
          <p:cNvPr id="5" name="物件 4"/>
          <p:cNvGraphicFramePr>
            <a:graphicFrameLocks noChangeAspect="1"/>
          </p:cNvGraphicFramePr>
          <p:nvPr>
            <p:extLst>
              <p:ext uri="{D42A27DB-BD31-4B8C-83A1-F6EECF244321}">
                <p14:modId xmlns:p14="http://schemas.microsoft.com/office/powerpoint/2010/main" val="4092424309"/>
              </p:ext>
            </p:extLst>
          </p:nvPr>
        </p:nvGraphicFramePr>
        <p:xfrm>
          <a:off x="8008841" y="2291942"/>
          <a:ext cx="1093787" cy="427038"/>
        </p:xfrm>
        <a:graphic>
          <a:graphicData uri="http://schemas.openxmlformats.org/presentationml/2006/ole">
            <mc:AlternateContent xmlns:mc="http://schemas.openxmlformats.org/markup-compatibility/2006">
              <mc:Choice xmlns:v="urn:schemas-microsoft-com:vml" Requires="v">
                <p:oleObj spid="_x0000_s1142903" name="方程式" r:id="rId34" imgW="520560" imgH="203040" progId="Equation.3">
                  <p:embed/>
                </p:oleObj>
              </mc:Choice>
              <mc:Fallback>
                <p:oleObj name="方程式" r:id="rId34" imgW="520560" imgH="203040" progId="Equation.3">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r="-2835"/>
                      <a:stretch>
                        <a:fillRect/>
                      </a:stretch>
                    </p:blipFill>
                    <p:spPr bwMode="auto">
                      <a:xfrm>
                        <a:off x="8008841" y="2291942"/>
                        <a:ext cx="1093787" cy="427038"/>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 name="Rectangle 12"/>
          <p:cNvSpPr>
            <a:spLocks noChangeArrowheads="1"/>
          </p:cNvSpPr>
          <p:nvPr/>
        </p:nvSpPr>
        <p:spPr bwMode="auto">
          <a:xfrm>
            <a:off x="10880853" y="4257065"/>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2800" b="1" dirty="0">
                <a:solidFill>
                  <a:srgbClr val="990033"/>
                </a:solidFill>
              </a:rPr>
              <a:t>??</a:t>
            </a:r>
          </a:p>
        </p:txBody>
      </p:sp>
      <p:sp>
        <p:nvSpPr>
          <p:cNvPr id="65" name="動作按鈕: 返回 64">
            <a:hlinkClick r:id="rId36" action="ppaction://hlinksldjump" highlightClick="1"/>
          </p:cNvPr>
          <p:cNvSpPr>
            <a:spLocks noChangeAspect="1"/>
          </p:cNvSpPr>
          <p:nvPr/>
        </p:nvSpPr>
        <p:spPr bwMode="auto">
          <a:xfrm>
            <a:off x="5699976" y="6345344"/>
            <a:ext cx="180000" cy="180000"/>
          </a:xfrm>
          <a:prstGeom prst="actionButtonReturn">
            <a:avLst/>
          </a:prstGeom>
          <a:solidFill>
            <a:srgbClr val="FFCC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66" name="Object 13"/>
          <p:cNvGraphicFramePr>
            <a:graphicFrameLocks noChangeAspect="1"/>
          </p:cNvGraphicFramePr>
          <p:nvPr>
            <p:extLst>
              <p:ext uri="{D42A27DB-BD31-4B8C-83A1-F6EECF244321}">
                <p14:modId xmlns:p14="http://schemas.microsoft.com/office/powerpoint/2010/main" val="3265822160"/>
              </p:ext>
            </p:extLst>
          </p:nvPr>
        </p:nvGraphicFramePr>
        <p:xfrm>
          <a:off x="1553929" y="1652715"/>
          <a:ext cx="651168" cy="337212"/>
        </p:xfrm>
        <a:graphic>
          <a:graphicData uri="http://schemas.openxmlformats.org/presentationml/2006/ole">
            <mc:AlternateContent xmlns:mc="http://schemas.openxmlformats.org/markup-compatibility/2006">
              <mc:Choice xmlns:v="urn:schemas-microsoft-com:vml" Requires="v">
                <p:oleObj spid="_x0000_s1142904" name="方程式" r:id="rId37" imgW="342720" imgH="177480" progId="Equation.3">
                  <p:embed/>
                </p:oleObj>
              </mc:Choice>
              <mc:Fallback>
                <p:oleObj name="方程式" r:id="rId37" imgW="342720" imgH="177480" progId="Equation.3">
                  <p:embed/>
                  <p:pic>
                    <p:nvPicPr>
                      <p:cNvPr id="0" name=""/>
                      <p:cNvPicPr>
                        <a:picLocks noChangeAspect="1" noChangeArrowheads="1"/>
                      </p:cNvPicPr>
                      <p:nvPr/>
                    </p:nvPicPr>
                    <p:blipFill>
                      <a:blip r:embed="rId38"/>
                      <a:srcRect r="-3113"/>
                      <a:stretch>
                        <a:fillRect/>
                      </a:stretch>
                    </p:blipFill>
                    <p:spPr bwMode="auto">
                      <a:xfrm>
                        <a:off x="1553929" y="1652715"/>
                        <a:ext cx="651168" cy="337212"/>
                      </a:xfrm>
                      <a:prstGeom prst="rect">
                        <a:avLst/>
                      </a:prstGeom>
                      <a:solidFill>
                        <a:srgbClr val="99FF99"/>
                      </a:solidFill>
                      <a:ln>
                        <a:noFill/>
                      </a:ln>
                      <a:extLst/>
                    </p:spPr>
                  </p:pic>
                </p:oleObj>
              </mc:Fallback>
            </mc:AlternateContent>
          </a:graphicData>
        </a:graphic>
      </p:graphicFrame>
      <p:graphicFrame>
        <p:nvGraphicFramePr>
          <p:cNvPr id="8" name="物件 7"/>
          <p:cNvGraphicFramePr>
            <a:graphicFrameLocks noChangeAspect="1"/>
          </p:cNvGraphicFramePr>
          <p:nvPr>
            <p:extLst>
              <p:ext uri="{D42A27DB-BD31-4B8C-83A1-F6EECF244321}">
                <p14:modId xmlns:p14="http://schemas.microsoft.com/office/powerpoint/2010/main" val="3496638168"/>
              </p:ext>
            </p:extLst>
          </p:nvPr>
        </p:nvGraphicFramePr>
        <p:xfrm>
          <a:off x="1366657" y="4001175"/>
          <a:ext cx="651168" cy="337212"/>
        </p:xfrm>
        <a:graphic>
          <a:graphicData uri="http://schemas.openxmlformats.org/presentationml/2006/ole">
            <mc:AlternateContent xmlns:mc="http://schemas.openxmlformats.org/markup-compatibility/2006">
              <mc:Choice xmlns:v="urn:schemas-microsoft-com:vml" Requires="v">
                <p:oleObj spid="_x0000_s1142905" name="方程式" r:id="rId39" imgW="342720" imgH="177480" progId="Equation.3">
                  <p:embed/>
                </p:oleObj>
              </mc:Choice>
              <mc:Fallback>
                <p:oleObj name="方程式" r:id="rId39" imgW="342720" imgH="177480" progId="Equation.3">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r="-3113"/>
                      <a:stretch>
                        <a:fillRect/>
                      </a:stretch>
                    </p:blipFill>
                    <p:spPr bwMode="auto">
                      <a:xfrm>
                        <a:off x="1366657" y="4001175"/>
                        <a:ext cx="651168" cy="337212"/>
                      </a:xfrm>
                      <a:prstGeom prst="rect">
                        <a:avLst/>
                      </a:prstGeom>
                      <a:solidFill>
                        <a:srgbClr val="99FF99"/>
                      </a:solidFill>
                      <a:ln>
                        <a:noFill/>
                      </a:ln>
                    </p:spPr>
                  </p:pic>
                </p:oleObj>
              </mc:Fallback>
            </mc:AlternateContent>
          </a:graphicData>
        </a:graphic>
      </p:graphicFrame>
      <p:sp>
        <p:nvSpPr>
          <p:cNvPr id="67" name="Text Box 3"/>
          <p:cNvSpPr txBox="1">
            <a:spLocks noChangeArrowheads="1"/>
          </p:cNvSpPr>
          <p:nvPr/>
        </p:nvSpPr>
        <p:spPr bwMode="auto">
          <a:xfrm>
            <a:off x="6311427" y="4869161"/>
            <a:ext cx="57438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457200" indent="-457200"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0" indent="0" eaLnBrk="1" hangingPunct="1"/>
            <a:r>
              <a:rPr lang="en-US" altLang="zh-TW" dirty="0">
                <a:solidFill>
                  <a:srgbClr val="0000CC"/>
                </a:solidFill>
                <a:sym typeface="Wingdings" panose="05000000000000000000" pitchFamily="2" charset="2"/>
              </a:rPr>
              <a:t>can be handled by </a:t>
            </a:r>
            <a:r>
              <a:rPr lang="en-US" altLang="zh-TW" dirty="0">
                <a:solidFill>
                  <a:srgbClr val="0000CC"/>
                </a:solidFill>
              </a:rPr>
              <a:t>rotating coordinate axes</a:t>
            </a:r>
          </a:p>
        </p:txBody>
      </p:sp>
      <p:sp>
        <p:nvSpPr>
          <p:cNvPr id="68" name="Text Box 3"/>
          <p:cNvSpPr txBox="1">
            <a:spLocks noChangeArrowheads="1"/>
          </p:cNvSpPr>
          <p:nvPr/>
        </p:nvSpPr>
        <p:spPr bwMode="auto">
          <a:xfrm>
            <a:off x="6312025" y="5373216"/>
            <a:ext cx="3179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457200" indent="-457200"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0" indent="0" eaLnBrk="1" hangingPunct="1"/>
            <a:r>
              <a:rPr lang="en-US" altLang="zh-TW" sz="2000" dirty="0">
                <a:solidFill>
                  <a:srgbClr val="0000CC"/>
                </a:solidFill>
              </a:rPr>
              <a:t>possible boundary shapes are</a:t>
            </a:r>
          </a:p>
        </p:txBody>
      </p:sp>
    </p:spTree>
    <p:extLst>
      <p:ext uri="{BB962C8B-B14F-4D97-AF65-F5344CB8AC3E}">
        <p14:creationId xmlns:p14="http://schemas.microsoft.com/office/powerpoint/2010/main" val="30245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wipe(left)">
                                      <p:cBhvr>
                                        <p:cTn id="21" dur="500"/>
                                        <p:tgtEl>
                                          <p:spTgt spid="6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500"/>
                                        <p:tgtEl>
                                          <p:spTgt spid="41"/>
                                        </p:tgtEl>
                                      </p:cBhvr>
                                    </p:animEffect>
                                  </p:childTnLst>
                                </p:cTn>
                              </p:par>
                            </p:childTnLst>
                          </p:cTn>
                        </p:par>
                        <p:par>
                          <p:cTn id="26" fill="hold">
                            <p:stCondLst>
                              <p:cond delay="1000"/>
                            </p:stCondLst>
                            <p:childTnLst>
                              <p:par>
                                <p:cTn id="27" presetID="22" presetClass="entr" presetSubtype="8" fill="hold" grpId="0" nodeType="afterEffect">
                                  <p:stCondLst>
                                    <p:cond delay="250"/>
                                  </p:stCondLst>
                                  <p:childTnLst>
                                    <p:set>
                                      <p:cBhvr>
                                        <p:cTn id="28" dur="1" fill="hold">
                                          <p:stCondLst>
                                            <p:cond delay="0"/>
                                          </p:stCondLst>
                                        </p:cTn>
                                        <p:tgtEl>
                                          <p:spTgt spid="62"/>
                                        </p:tgtEl>
                                        <p:attrNameLst>
                                          <p:attrName>style.visibility</p:attrName>
                                        </p:attrNameLst>
                                      </p:cBhvr>
                                      <p:to>
                                        <p:strVal val="visible"/>
                                      </p:to>
                                    </p:set>
                                    <p:animEffect transition="in" filter="wipe(left)">
                                      <p:cBhvr>
                                        <p:cTn id="29" dur="500"/>
                                        <p:tgtEl>
                                          <p:spTgt spid="62"/>
                                        </p:tgtEl>
                                      </p:cBhvr>
                                    </p:animEffect>
                                  </p:childTnLst>
                                </p:cTn>
                              </p:par>
                            </p:childTnLst>
                          </p:cTn>
                        </p:par>
                        <p:par>
                          <p:cTn id="30" fill="hold">
                            <p:stCondLst>
                              <p:cond delay="1750"/>
                            </p:stCondLst>
                            <p:childTnLst>
                              <p:par>
                                <p:cTn id="31" presetID="22" presetClass="entr" presetSubtype="8" fill="hold" nodeType="afterEffect">
                                  <p:stCondLst>
                                    <p:cond delay="250"/>
                                  </p:stCondLst>
                                  <p:childTnLst>
                                    <p:set>
                                      <p:cBhvr>
                                        <p:cTn id="32" dur="1" fill="hold">
                                          <p:stCondLst>
                                            <p:cond delay="0"/>
                                          </p:stCondLst>
                                        </p:cTn>
                                        <p:tgtEl>
                                          <p:spTgt spid="51"/>
                                        </p:tgtEl>
                                        <p:attrNameLst>
                                          <p:attrName>style.visibility</p:attrName>
                                        </p:attrNameLst>
                                      </p:cBhvr>
                                      <p:to>
                                        <p:strVal val="visible"/>
                                      </p:to>
                                    </p:set>
                                    <p:animEffect transition="in" filter="wipe(left)">
                                      <p:cBhvr>
                                        <p:cTn id="33" dur="500"/>
                                        <p:tgtEl>
                                          <p:spTgt spid="5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12" fill="hold" nodeType="clickEffect">
                                  <p:stCondLst>
                                    <p:cond delay="0"/>
                                  </p:stCondLst>
                                  <p:childTnLst>
                                    <p:set>
                                      <p:cBhvr>
                                        <p:cTn id="37" dur="1" fill="hold">
                                          <p:stCondLst>
                                            <p:cond delay="0"/>
                                          </p:stCondLst>
                                        </p:cTn>
                                        <p:tgtEl>
                                          <p:spTgt spid="66"/>
                                        </p:tgtEl>
                                        <p:attrNameLst>
                                          <p:attrName>style.visibility</p:attrName>
                                        </p:attrNameLst>
                                      </p:cBhvr>
                                      <p:to>
                                        <p:strVal val="visible"/>
                                      </p:to>
                                    </p:set>
                                    <p:anim calcmode="lin" valueType="num">
                                      <p:cBhvr additive="base">
                                        <p:cTn id="38" dur="500" fill="hold"/>
                                        <p:tgtEl>
                                          <p:spTgt spid="66"/>
                                        </p:tgtEl>
                                        <p:attrNameLst>
                                          <p:attrName>ppt_x</p:attrName>
                                        </p:attrNameLst>
                                      </p:cBhvr>
                                      <p:tavLst>
                                        <p:tav tm="0">
                                          <p:val>
                                            <p:strVal val="0-#ppt_w/2"/>
                                          </p:val>
                                        </p:tav>
                                        <p:tav tm="100000">
                                          <p:val>
                                            <p:strVal val="#ppt_x"/>
                                          </p:val>
                                        </p:tav>
                                      </p:tavLst>
                                    </p:anim>
                                    <p:anim calcmode="lin" valueType="num">
                                      <p:cBhvr additive="base">
                                        <p:cTn id="39"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2"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0-#ppt_w/2"/>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2" presetClass="entr" presetSubtype="4" fill="hold" grpId="0" nodeType="after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wipe(down)">
                                      <p:cBhvr>
                                        <p:cTn id="49" dur="500"/>
                                        <p:tgtEl>
                                          <p:spTgt spid="65"/>
                                        </p:tgtEl>
                                      </p:cBhvr>
                                    </p:animEffect>
                                  </p:childTnLst>
                                </p:cTn>
                              </p:par>
                            </p:childTnLst>
                          </p:cTn>
                        </p:par>
                        <p:par>
                          <p:cTn id="50" fill="hold">
                            <p:stCondLst>
                              <p:cond delay="1000"/>
                            </p:stCondLst>
                            <p:childTnLst>
                              <p:par>
                                <p:cTn id="51" presetID="22" presetClass="entr" presetSubtype="1"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up)">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5364"/>
                                        </p:tgtEl>
                                        <p:attrNameLst>
                                          <p:attrName>style.visibility</p:attrName>
                                        </p:attrNameLst>
                                      </p:cBhvr>
                                      <p:to>
                                        <p:strVal val="visible"/>
                                      </p:to>
                                    </p:set>
                                    <p:animEffect transition="in" filter="wipe(left)">
                                      <p:cBhvr>
                                        <p:cTn id="58" dur="500"/>
                                        <p:tgtEl>
                                          <p:spTgt spid="15364"/>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551940"/>
                                        </p:tgtEl>
                                        <p:attrNameLst>
                                          <p:attrName>style.visibility</p:attrName>
                                        </p:attrNameLst>
                                      </p:cBhvr>
                                      <p:to>
                                        <p:strVal val="visible"/>
                                      </p:to>
                                    </p:set>
                                    <p:animEffect transition="in" filter="wipe(left)">
                                      <p:cBhvr>
                                        <p:cTn id="62" dur="500"/>
                                        <p:tgtEl>
                                          <p:spTgt spid="55194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5384"/>
                                        </p:tgtEl>
                                        <p:attrNameLst>
                                          <p:attrName>style.visibility</p:attrName>
                                        </p:attrNameLst>
                                      </p:cBhvr>
                                      <p:to>
                                        <p:strVal val="visible"/>
                                      </p:to>
                                    </p:set>
                                    <p:animEffect transition="in" filter="wipe(left)">
                                      <p:cBhvr>
                                        <p:cTn id="67" dur="500"/>
                                        <p:tgtEl>
                                          <p:spTgt spid="15384"/>
                                        </p:tgtEl>
                                      </p:cBhvr>
                                    </p:animEffect>
                                  </p:childTnLst>
                                </p:cTn>
                              </p:par>
                            </p:childTnLst>
                          </p:cTn>
                        </p:par>
                        <p:par>
                          <p:cTn id="68" fill="hold">
                            <p:stCondLst>
                              <p:cond delay="500"/>
                            </p:stCondLst>
                            <p:childTnLst>
                              <p:par>
                                <p:cTn id="69" presetID="22" presetClass="entr" presetSubtype="4" fill="hold" grpId="0" nodeType="afterEffect">
                                  <p:stCondLst>
                                    <p:cond delay="0"/>
                                  </p:stCondLst>
                                  <p:childTnLst>
                                    <p:set>
                                      <p:cBhvr>
                                        <p:cTn id="70" dur="1" fill="hold">
                                          <p:stCondLst>
                                            <p:cond delay="0"/>
                                          </p:stCondLst>
                                        </p:cTn>
                                        <p:tgtEl>
                                          <p:spTgt spid="15385"/>
                                        </p:tgtEl>
                                        <p:attrNameLst>
                                          <p:attrName>style.visibility</p:attrName>
                                        </p:attrNameLst>
                                      </p:cBhvr>
                                      <p:to>
                                        <p:strVal val="visible"/>
                                      </p:to>
                                    </p:set>
                                    <p:animEffect transition="in" filter="wipe(down)">
                                      <p:cBhvr>
                                        <p:cTn id="71" dur="500"/>
                                        <p:tgtEl>
                                          <p:spTgt spid="15385"/>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15386"/>
                                        </p:tgtEl>
                                        <p:attrNameLst>
                                          <p:attrName>style.visibility</p:attrName>
                                        </p:attrNameLst>
                                      </p:cBhvr>
                                      <p:to>
                                        <p:strVal val="visible"/>
                                      </p:to>
                                    </p:set>
                                    <p:animEffect transition="in" filter="wipe(left)">
                                      <p:cBhvr>
                                        <p:cTn id="75" dur="500"/>
                                        <p:tgtEl>
                                          <p:spTgt spid="1538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left)">
                                      <p:cBhvr>
                                        <p:cTn id="80" dur="500"/>
                                        <p:tgtEl>
                                          <p:spTgt spid="5"/>
                                        </p:tgtEl>
                                      </p:cBhvr>
                                    </p:animEffect>
                                  </p:childTnLst>
                                </p:cTn>
                              </p:par>
                            </p:childTnLst>
                          </p:cTn>
                        </p:par>
                        <p:par>
                          <p:cTn id="81" fill="hold">
                            <p:stCondLst>
                              <p:cond delay="500"/>
                            </p:stCondLst>
                            <p:childTnLst>
                              <p:par>
                                <p:cTn id="82" presetID="22" presetClass="entr" presetSubtype="8" fill="hold" nodeType="after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wipe(left)">
                                      <p:cBhvr>
                                        <p:cTn id="84" dur="500"/>
                                        <p:tgtEl>
                                          <p:spTgt spid="7"/>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551949"/>
                                        </p:tgtEl>
                                        <p:attrNameLst>
                                          <p:attrName>style.visibility</p:attrName>
                                        </p:attrNameLst>
                                      </p:cBhvr>
                                      <p:to>
                                        <p:strVal val="visible"/>
                                      </p:to>
                                    </p:set>
                                    <p:animEffect transition="in" filter="wipe(left)">
                                      <p:cBhvr>
                                        <p:cTn id="89" dur="500"/>
                                        <p:tgtEl>
                                          <p:spTgt spid="551949"/>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551959"/>
                                        </p:tgtEl>
                                        <p:attrNameLst>
                                          <p:attrName>style.visibility</p:attrName>
                                        </p:attrNameLst>
                                      </p:cBhvr>
                                      <p:to>
                                        <p:strVal val="visible"/>
                                      </p:to>
                                    </p:set>
                                    <p:animEffect transition="in" filter="wipe(left)">
                                      <p:cBhvr>
                                        <p:cTn id="92" dur="500"/>
                                        <p:tgtEl>
                                          <p:spTgt spid="551959"/>
                                        </p:tgtEl>
                                      </p:cBhvr>
                                    </p:animEffect>
                                  </p:childTnLst>
                                </p:cTn>
                              </p:par>
                            </p:childTnLst>
                          </p:cTn>
                        </p:par>
                        <p:par>
                          <p:cTn id="93" fill="hold">
                            <p:stCondLst>
                              <p:cond delay="500"/>
                            </p:stCondLst>
                            <p:childTnLst>
                              <p:par>
                                <p:cTn id="94" presetID="22" presetClass="entr" presetSubtype="8" fill="hold" grpId="0" nodeType="afterEffect">
                                  <p:stCondLst>
                                    <p:cond delay="0"/>
                                  </p:stCondLst>
                                  <p:childTnLst>
                                    <p:set>
                                      <p:cBhvr>
                                        <p:cTn id="95" dur="1" fill="hold">
                                          <p:stCondLst>
                                            <p:cond delay="0"/>
                                          </p:stCondLst>
                                        </p:cTn>
                                        <p:tgtEl>
                                          <p:spTgt spid="551960"/>
                                        </p:tgtEl>
                                        <p:attrNameLst>
                                          <p:attrName>style.visibility</p:attrName>
                                        </p:attrNameLst>
                                      </p:cBhvr>
                                      <p:to>
                                        <p:strVal val="visible"/>
                                      </p:to>
                                    </p:set>
                                    <p:animEffect transition="in" filter="wipe(left)">
                                      <p:cBhvr>
                                        <p:cTn id="96" dur="500"/>
                                        <p:tgtEl>
                                          <p:spTgt spid="551960"/>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551950"/>
                                        </p:tgtEl>
                                        <p:attrNameLst>
                                          <p:attrName>style.visibility</p:attrName>
                                        </p:attrNameLst>
                                      </p:cBhvr>
                                      <p:to>
                                        <p:strVal val="visible"/>
                                      </p:to>
                                    </p:set>
                                    <p:animEffect transition="in" filter="wipe(left)">
                                      <p:cBhvr>
                                        <p:cTn id="101" dur="500"/>
                                        <p:tgtEl>
                                          <p:spTgt spid="551950"/>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wipe(left)">
                                      <p:cBhvr>
                                        <p:cTn id="105" dur="500"/>
                                        <p:tgtEl>
                                          <p:spTgt spid="64"/>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nodeType="click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wipe(down)">
                                      <p:cBhvr>
                                        <p:cTn id="110" dur="500"/>
                                        <p:tgtEl>
                                          <p:spTgt spid="3"/>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67"/>
                                        </p:tgtEl>
                                        <p:attrNameLst>
                                          <p:attrName>style.visibility</p:attrName>
                                        </p:attrNameLst>
                                      </p:cBhvr>
                                      <p:to>
                                        <p:strVal val="visible"/>
                                      </p:to>
                                    </p:set>
                                    <p:animEffect transition="in" filter="wipe(left)">
                                      <p:cBhvr>
                                        <p:cTn id="115" dur="500"/>
                                        <p:tgtEl>
                                          <p:spTgt spid="67"/>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68"/>
                                        </p:tgtEl>
                                        <p:attrNameLst>
                                          <p:attrName>style.visibility</p:attrName>
                                        </p:attrNameLst>
                                      </p:cBhvr>
                                      <p:to>
                                        <p:strVal val="visible"/>
                                      </p:to>
                                    </p:set>
                                    <p:animEffect transition="in" filter="wipe(left)">
                                      <p:cBhvr>
                                        <p:cTn id="120" dur="500"/>
                                        <p:tgtEl>
                                          <p:spTgt spid="68"/>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551948"/>
                                        </p:tgtEl>
                                        <p:attrNameLst>
                                          <p:attrName>style.visibility</p:attrName>
                                        </p:attrNameLst>
                                      </p:cBhvr>
                                      <p:to>
                                        <p:strVal val="visible"/>
                                      </p:to>
                                    </p:set>
                                    <p:animEffect transition="in" filter="wipe(left)">
                                      <p:cBhvr>
                                        <p:cTn id="125" dur="500"/>
                                        <p:tgtEl>
                                          <p:spTgt spid="551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551940" grpId="0"/>
      <p:bldP spid="15384" grpId="0" animBg="1"/>
      <p:bldP spid="15385" grpId="0" animBg="1"/>
      <p:bldP spid="15386" grpId="0" animBg="1"/>
      <p:bldP spid="551948" grpId="0" autoUpdateAnimBg="0"/>
      <p:bldP spid="551959" grpId="0" animBg="1"/>
      <p:bldP spid="551960" grpId="0" animBg="1"/>
      <p:bldP spid="29" grpId="0"/>
      <p:bldP spid="30" grpId="0"/>
      <p:bldP spid="61" grpId="0"/>
      <p:bldP spid="62" grpId="0"/>
      <p:bldP spid="64" grpId="0" autoUpdateAnimBg="0"/>
      <p:bldP spid="65" grpId="0" animBg="1"/>
      <p:bldP spid="67" grpId="0"/>
      <p:bldP spid="6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bwMode="auto">
          <a:xfrm>
            <a:off x="2417866" y="2985180"/>
            <a:ext cx="234086" cy="360000"/>
          </a:xfrm>
          <a:prstGeom prst="rect">
            <a:avLst/>
          </a:prstGeom>
          <a:solidFill>
            <a:srgbClr val="FFCCC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32" name="矩形 31"/>
          <p:cNvSpPr/>
          <p:nvPr/>
        </p:nvSpPr>
        <p:spPr bwMode="auto">
          <a:xfrm>
            <a:off x="2274962" y="2338296"/>
            <a:ext cx="250235" cy="360000"/>
          </a:xfrm>
          <a:prstGeom prst="rect">
            <a:avLst/>
          </a:prstGeom>
          <a:solidFill>
            <a:srgbClr val="FFCCC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33" name="矩形 32"/>
          <p:cNvSpPr/>
          <p:nvPr/>
        </p:nvSpPr>
        <p:spPr bwMode="auto">
          <a:xfrm>
            <a:off x="1648152" y="2338296"/>
            <a:ext cx="447261" cy="396000"/>
          </a:xfrm>
          <a:prstGeom prst="rect">
            <a:avLst/>
          </a:prstGeom>
          <a:solidFill>
            <a:srgbClr val="CCEC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18435" name="Rectangle 2"/>
          <p:cNvSpPr>
            <a:spLocks noGrp="1" noChangeArrowheads="1"/>
          </p:cNvSpPr>
          <p:nvPr>
            <p:ph type="title"/>
          </p:nvPr>
        </p:nvSpPr>
        <p:spPr/>
        <p:txBody>
          <a:bodyPr/>
          <a:lstStyle/>
          <a:p>
            <a:r>
              <a:rPr lang="en-US" altLang="zh-TW" dirty="0"/>
              <a:t>4.1 Eigenfunction expansion -- 1</a:t>
            </a:r>
          </a:p>
        </p:txBody>
      </p:sp>
      <p:sp>
        <p:nvSpPr>
          <p:cNvPr id="4" name="投影片編號版面配置區 3"/>
          <p:cNvSpPr>
            <a:spLocks noGrp="1"/>
          </p:cNvSpPr>
          <p:nvPr>
            <p:ph type="sldNum" sz="quarter" idx="10"/>
          </p:nvPr>
        </p:nvSpPr>
        <p:spPr/>
        <p:txBody>
          <a:bodyPr/>
          <a:lstStyle/>
          <a:p>
            <a:fld id="{F4C3976D-8D47-445A-BD61-2F2C1E2596C6}" type="slidenum">
              <a:rPr lang="en-US" altLang="zh-TW" smtClean="0"/>
              <a:pPr/>
              <a:t>49</a:t>
            </a:fld>
            <a:endParaRPr lang="en-US" altLang="zh-TW" dirty="0"/>
          </a:p>
        </p:txBody>
      </p:sp>
      <p:graphicFrame>
        <p:nvGraphicFramePr>
          <p:cNvPr id="18444" name="Object 2"/>
          <p:cNvGraphicFramePr>
            <a:graphicFrameLocks noGrp="1" noChangeAspect="1"/>
          </p:cNvGraphicFramePr>
          <p:nvPr>
            <p:ph idx="4294967295"/>
            <p:extLst>
              <p:ext uri="{D42A27DB-BD31-4B8C-83A1-F6EECF244321}">
                <p14:modId xmlns:p14="http://schemas.microsoft.com/office/powerpoint/2010/main" val="1557968040"/>
              </p:ext>
            </p:extLst>
          </p:nvPr>
        </p:nvGraphicFramePr>
        <p:xfrm>
          <a:off x="726013" y="2285237"/>
          <a:ext cx="2897154" cy="1287468"/>
        </p:xfrm>
        <a:graphic>
          <a:graphicData uri="http://schemas.openxmlformats.org/presentationml/2006/ole">
            <mc:AlternateContent xmlns:mc="http://schemas.openxmlformats.org/markup-compatibility/2006">
              <mc:Choice xmlns:v="urn:schemas-microsoft-com:vml" Requires="v">
                <p:oleObj spid="_x0000_s1039909" name="方程式" r:id="rId4" imgW="1485720" imgH="660240" progId="Equation.3">
                  <p:embed/>
                </p:oleObj>
              </mc:Choice>
              <mc:Fallback>
                <p:oleObj name="方程式" r:id="rId4" imgW="1485720" imgH="660240" progId="Equation.3">
                  <p:embed/>
                  <p:pic>
                    <p:nvPicPr>
                      <p:cNvPr id="0" name=""/>
                      <p:cNvPicPr>
                        <a:picLocks noChangeAspect="1" noChangeArrowheads="1"/>
                      </p:cNvPicPr>
                      <p:nvPr/>
                    </p:nvPicPr>
                    <p:blipFill>
                      <a:blip r:embed="rId5"/>
                      <a:srcRect/>
                      <a:stretch>
                        <a:fillRect/>
                      </a:stretch>
                    </p:blipFill>
                    <p:spPr bwMode="auto">
                      <a:xfrm>
                        <a:off x="726013" y="2285237"/>
                        <a:ext cx="2897154" cy="1287468"/>
                      </a:xfrm>
                      <a:prstGeom prst="rect">
                        <a:avLst/>
                      </a:prstGeom>
                      <a:noFill/>
                      <a:ln>
                        <a:noFill/>
                      </a:ln>
                      <a:extLst/>
                    </p:spPr>
                  </p:pic>
                </p:oleObj>
              </mc:Fallback>
            </mc:AlternateContent>
          </a:graphicData>
        </a:graphic>
      </p:graphicFrame>
      <p:sp>
        <p:nvSpPr>
          <p:cNvPr id="24" name="矩形 23"/>
          <p:cNvSpPr/>
          <p:nvPr/>
        </p:nvSpPr>
        <p:spPr bwMode="auto">
          <a:xfrm>
            <a:off x="8954548" y="3052601"/>
            <a:ext cx="216000" cy="324000"/>
          </a:xfrm>
          <a:prstGeom prst="rect">
            <a:avLst/>
          </a:prstGeom>
          <a:solidFill>
            <a:srgbClr val="FFCCC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7" name="矩形 6"/>
          <p:cNvSpPr/>
          <p:nvPr/>
        </p:nvSpPr>
        <p:spPr bwMode="auto">
          <a:xfrm>
            <a:off x="7619308" y="3052601"/>
            <a:ext cx="252000" cy="324000"/>
          </a:xfrm>
          <a:prstGeom prst="rect">
            <a:avLst/>
          </a:prstGeom>
          <a:solidFill>
            <a:srgbClr val="FFCCC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6" name="矩形 5"/>
          <p:cNvSpPr/>
          <p:nvPr/>
        </p:nvSpPr>
        <p:spPr bwMode="auto">
          <a:xfrm>
            <a:off x="9536694" y="2568493"/>
            <a:ext cx="216000" cy="360000"/>
          </a:xfrm>
          <a:prstGeom prst="rect">
            <a:avLst/>
          </a:prstGeom>
          <a:solidFill>
            <a:srgbClr val="FFCCC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2" name="矩形 1"/>
          <p:cNvSpPr/>
          <p:nvPr/>
        </p:nvSpPr>
        <p:spPr bwMode="auto">
          <a:xfrm>
            <a:off x="7918642" y="2524949"/>
            <a:ext cx="1368000" cy="468000"/>
          </a:xfrm>
          <a:prstGeom prst="rect">
            <a:avLst/>
          </a:prstGeom>
          <a:solidFill>
            <a:srgbClr val="CCEC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558083" name="Line 3"/>
          <p:cNvSpPr>
            <a:spLocks noChangeShapeType="1"/>
          </p:cNvSpPr>
          <p:nvPr/>
        </p:nvSpPr>
        <p:spPr bwMode="auto">
          <a:xfrm>
            <a:off x="6096000" y="764704"/>
            <a:ext cx="0" cy="5868000"/>
          </a:xfrm>
          <a:prstGeom prst="line">
            <a:avLst/>
          </a:prstGeom>
          <a:noFill/>
          <a:ln w="12700">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58084" name="Text Box 4"/>
          <p:cNvSpPr txBox="1">
            <a:spLocks noChangeArrowheads="1"/>
          </p:cNvSpPr>
          <p:nvPr/>
        </p:nvSpPr>
        <p:spPr bwMode="auto">
          <a:xfrm>
            <a:off x="6168008" y="769566"/>
            <a:ext cx="1152698" cy="5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tIns="72000" rIns="0" bIns="72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buClr>
                <a:srgbClr val="A50021"/>
              </a:buClr>
            </a:pPr>
            <a:r>
              <a:rPr lang="en-US" altLang="zh-TW" u="sng" dirty="0"/>
              <a:t>Recall</a:t>
            </a:r>
            <a:r>
              <a:rPr lang="en-US" altLang="zh-TW" dirty="0"/>
              <a:t> </a:t>
            </a:r>
          </a:p>
        </p:txBody>
      </p:sp>
      <p:sp>
        <p:nvSpPr>
          <p:cNvPr id="18450" name="Text Box 6"/>
          <p:cNvSpPr txBox="1">
            <a:spLocks noChangeArrowheads="1"/>
          </p:cNvSpPr>
          <p:nvPr/>
        </p:nvSpPr>
        <p:spPr bwMode="auto">
          <a:xfrm>
            <a:off x="6168007" y="3693378"/>
            <a:ext cx="5832647" cy="79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tIns="18000" rIns="0" b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65113" indent="-265113" eaLnBrk="1" hangingPunct="1">
              <a:buClr>
                <a:srgbClr val="C00000"/>
              </a:buClr>
              <a:buSzPct val="120000"/>
              <a:buFont typeface="Wingdings" pitchFamily="2" charset="2"/>
              <a:buChar char="Ø"/>
            </a:pPr>
            <a:r>
              <a:rPr lang="en-US" altLang="zh-TW" dirty="0"/>
              <a:t>there exists a  countable  set of eigenvalues, which form a increasing sequence:</a:t>
            </a:r>
          </a:p>
        </p:txBody>
      </p:sp>
      <p:graphicFrame>
        <p:nvGraphicFramePr>
          <p:cNvPr id="18451" name="Object 7"/>
          <p:cNvGraphicFramePr>
            <a:graphicFrameLocks noChangeAspect="1"/>
          </p:cNvGraphicFramePr>
          <p:nvPr>
            <p:extLst>
              <p:ext uri="{D42A27DB-BD31-4B8C-83A1-F6EECF244321}">
                <p14:modId xmlns:p14="http://schemas.microsoft.com/office/powerpoint/2010/main" val="3484240091"/>
              </p:ext>
            </p:extLst>
          </p:nvPr>
        </p:nvGraphicFramePr>
        <p:xfrm>
          <a:off x="6715703" y="4463265"/>
          <a:ext cx="3440430" cy="480060"/>
        </p:xfrm>
        <a:graphic>
          <a:graphicData uri="http://schemas.openxmlformats.org/presentationml/2006/ole">
            <mc:AlternateContent xmlns:mc="http://schemas.openxmlformats.org/markup-compatibility/2006">
              <mc:Choice xmlns:v="urn:schemas-microsoft-com:vml" Requires="v">
                <p:oleObj spid="_x0000_s1039910" name="方程式" r:id="rId6" imgW="1638300" imgH="228600" progId="Equation.3">
                  <p:embed/>
                </p:oleObj>
              </mc:Choice>
              <mc:Fallback>
                <p:oleObj name="方程式" r:id="rId6" imgW="1638300" imgH="22860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5703" y="4463265"/>
                        <a:ext cx="3440430" cy="48006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0" name="Text Box 9"/>
          <p:cNvSpPr txBox="1">
            <a:spLocks noChangeArrowheads="1"/>
          </p:cNvSpPr>
          <p:nvPr/>
        </p:nvSpPr>
        <p:spPr bwMode="auto">
          <a:xfrm>
            <a:off x="371864" y="1427421"/>
            <a:ext cx="5564565" cy="88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tIns="72000" rIns="0" bIns="72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Associated eigenvalue problem for Laplace (Poisson) equations</a:t>
            </a:r>
          </a:p>
        </p:txBody>
      </p:sp>
      <p:sp>
        <p:nvSpPr>
          <p:cNvPr id="558090" name="Text Box 10"/>
          <p:cNvSpPr txBox="1">
            <a:spLocks noChangeArrowheads="1"/>
          </p:cNvSpPr>
          <p:nvPr/>
        </p:nvSpPr>
        <p:spPr bwMode="auto">
          <a:xfrm>
            <a:off x="407368" y="3725221"/>
            <a:ext cx="4011232" cy="423859"/>
          </a:xfrm>
          <a:prstGeom prst="rect">
            <a:avLst/>
          </a:prstGeom>
          <a:noFill/>
          <a:ln>
            <a:noFill/>
          </a:ln>
          <a:extLst/>
        </p:spPr>
        <p:txBody>
          <a:bodyPr wrap="square" tIns="18000" rIns="0" b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65113" indent="-265113" eaLnBrk="1" hangingPunct="1">
              <a:buClr>
                <a:srgbClr val="C00000"/>
              </a:buClr>
              <a:buSzPct val="120000"/>
              <a:buFont typeface="Wingdings" pitchFamily="2" charset="2"/>
              <a:buChar char="Ø"/>
            </a:pPr>
            <a:r>
              <a:rPr lang="en-US" altLang="zh-TW" dirty="0">
                <a:solidFill>
                  <a:srgbClr val="0000CC"/>
                </a:solidFill>
              </a:rPr>
              <a:t>All eigenvalues are real; </a:t>
            </a:r>
          </a:p>
        </p:txBody>
      </p:sp>
      <p:grpSp>
        <p:nvGrpSpPr>
          <p:cNvPr id="3" name="Group 11"/>
          <p:cNvGrpSpPr>
            <a:grpSpLocks/>
          </p:cNvGrpSpPr>
          <p:nvPr/>
        </p:nvGrpSpPr>
        <p:grpSpPr bwMode="auto">
          <a:xfrm>
            <a:off x="411486" y="4245396"/>
            <a:ext cx="5157788" cy="839788"/>
            <a:chOff x="144" y="1932"/>
            <a:chExt cx="3249" cy="529"/>
          </a:xfrm>
        </p:grpSpPr>
        <p:sp>
          <p:nvSpPr>
            <p:cNvPr id="18447" name="Text Box 12"/>
            <p:cNvSpPr txBox="1">
              <a:spLocks noChangeArrowheads="1"/>
            </p:cNvSpPr>
            <p:nvPr/>
          </p:nvSpPr>
          <p:spPr bwMode="auto">
            <a:xfrm>
              <a:off x="144" y="1932"/>
              <a:ext cx="3249" cy="500"/>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tIns="18000" rIns="0" b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65113" indent="-265113" eaLnBrk="1" hangingPunct="1">
                <a:buClr>
                  <a:srgbClr val="C00000"/>
                </a:buClr>
                <a:buSzPct val="120000"/>
                <a:buFont typeface="Wingdings" pitchFamily="2" charset="2"/>
                <a:buChar char="Ø"/>
              </a:pPr>
              <a:r>
                <a:rPr lang="en-US" altLang="zh-TW" dirty="0">
                  <a:solidFill>
                    <a:srgbClr val="006600"/>
                  </a:solidFill>
                </a:rPr>
                <a:t>infinite number of eigenvalues, and as </a:t>
              </a:r>
              <a:br>
                <a:rPr lang="en-US" altLang="zh-TW" dirty="0">
                  <a:solidFill>
                    <a:srgbClr val="006600"/>
                  </a:solidFill>
                </a:rPr>
              </a:br>
              <a:r>
                <a:rPr lang="en-US" altLang="zh-TW" dirty="0">
                  <a:solidFill>
                    <a:srgbClr val="006600"/>
                  </a:solidFill>
                </a:rPr>
                <a:t>               ;</a:t>
              </a:r>
            </a:p>
          </p:txBody>
        </p:sp>
        <p:graphicFrame>
          <p:nvGraphicFramePr>
            <p:cNvPr id="18448" name="Object 5"/>
            <p:cNvGraphicFramePr>
              <a:graphicFrameLocks noChangeAspect="1"/>
            </p:cNvGraphicFramePr>
            <p:nvPr>
              <p:extLst>
                <p:ext uri="{D42A27DB-BD31-4B8C-83A1-F6EECF244321}">
                  <p14:modId xmlns:p14="http://schemas.microsoft.com/office/powerpoint/2010/main" val="3164657580"/>
                </p:ext>
              </p:extLst>
            </p:nvPr>
          </p:nvGraphicFramePr>
          <p:xfrm>
            <a:off x="352" y="2159"/>
            <a:ext cx="689" cy="302"/>
          </p:xfrm>
          <a:graphic>
            <a:graphicData uri="http://schemas.openxmlformats.org/presentationml/2006/ole">
              <mc:AlternateContent xmlns:mc="http://schemas.openxmlformats.org/markup-compatibility/2006">
                <mc:Choice xmlns:v="urn:schemas-microsoft-com:vml" Requires="v">
                  <p:oleObj spid="_x0000_s1039911" name="方程式" r:id="rId8" imgW="520700" imgH="228600" progId="Equation.3">
                    <p:embed/>
                  </p:oleObj>
                </mc:Choice>
                <mc:Fallback>
                  <p:oleObj name="方程式" r:id="rId8" imgW="520700" imgH="228600" progId="Equation.3">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2" y="2159"/>
                          <a:ext cx="689" cy="30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49" name="Object 6"/>
            <p:cNvGraphicFramePr>
              <a:graphicFrameLocks noChangeAspect="1"/>
            </p:cNvGraphicFramePr>
            <p:nvPr>
              <p:extLst>
                <p:ext uri="{D42A27DB-BD31-4B8C-83A1-F6EECF244321}">
                  <p14:modId xmlns:p14="http://schemas.microsoft.com/office/powerpoint/2010/main" val="260349763"/>
                </p:ext>
              </p:extLst>
            </p:nvPr>
          </p:nvGraphicFramePr>
          <p:xfrm>
            <a:off x="1260" y="2179"/>
            <a:ext cx="605" cy="235"/>
          </p:xfrm>
          <a:graphic>
            <a:graphicData uri="http://schemas.openxmlformats.org/presentationml/2006/ole">
              <mc:AlternateContent xmlns:mc="http://schemas.openxmlformats.org/markup-compatibility/2006">
                <mc:Choice xmlns:v="urn:schemas-microsoft-com:vml" Requires="v">
                  <p:oleObj spid="_x0000_s1039912" name="Equation" r:id="rId10" imgW="457002" imgH="177723" progId="Equation.3">
                    <p:embed/>
                  </p:oleObj>
                </mc:Choice>
                <mc:Fallback>
                  <p:oleObj name="Equation" r:id="rId10" imgW="457002" imgH="177723" progId="Equation.3">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60" y="2179"/>
                          <a:ext cx="605" cy="235"/>
                        </a:xfrm>
                        <a:prstGeom prst="rect">
                          <a:avLst/>
                        </a:prstGeom>
                        <a:noFill/>
                        <a:ln>
                          <a:noFill/>
                        </a:ln>
                        <a:extLst/>
                      </p:spPr>
                    </p:pic>
                  </p:oleObj>
                </mc:Fallback>
              </mc:AlternateContent>
            </a:graphicData>
          </a:graphic>
        </p:graphicFrame>
      </p:grpSp>
      <p:sp>
        <p:nvSpPr>
          <p:cNvPr id="558095" name="Text Box 15"/>
          <p:cNvSpPr txBox="1">
            <a:spLocks noChangeArrowheads="1"/>
          </p:cNvSpPr>
          <p:nvPr/>
        </p:nvSpPr>
        <p:spPr bwMode="auto">
          <a:xfrm>
            <a:off x="380918" y="5116600"/>
            <a:ext cx="5607039" cy="140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tIns="18000" rIns="0" b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65113" indent="-265113" eaLnBrk="1" hangingPunct="1">
              <a:buClr>
                <a:srgbClr val="C00000"/>
              </a:buClr>
              <a:buSzPct val="120000"/>
              <a:buFont typeface="Wingdings" pitchFamily="2" charset="2"/>
              <a:buChar char="Ø"/>
            </a:pPr>
            <a:r>
              <a:rPr lang="en-US" altLang="zh-TW" sz="2200" dirty="0">
                <a:solidFill>
                  <a:srgbClr val="0000CC"/>
                </a:solidFill>
                <a:latin typeface="Arial" charset="0"/>
              </a:rPr>
              <a:t>there may be several linearly independent eigenfunctions corresponding to the same eigenvalue</a:t>
            </a:r>
            <a:r>
              <a:rPr lang="en-US" altLang="zh-TW" sz="2200" dirty="0">
                <a:solidFill>
                  <a:schemeClr val="tx2"/>
                </a:solidFill>
              </a:rPr>
              <a:t> </a:t>
            </a:r>
            <a:r>
              <a:rPr lang="en-US" altLang="zh-TW" sz="2200" dirty="0">
                <a:solidFill>
                  <a:srgbClr val="0000CC"/>
                </a:solidFill>
                <a:latin typeface="Arial Unicode MS" pitchFamily="34" charset="-120"/>
                <a:ea typeface="Arial Unicode MS" pitchFamily="34" charset="-120"/>
                <a:cs typeface="Arial Unicode MS" pitchFamily="34" charset="-120"/>
              </a:rPr>
              <a:t>(</a:t>
            </a:r>
            <a:r>
              <a:rPr lang="en-US" altLang="zh-TW" sz="2200" dirty="0">
                <a:solidFill>
                  <a:srgbClr val="0000CC"/>
                </a:solidFill>
                <a:latin typeface="Arial" panose="020B0604020202020204" pitchFamily="34" charset="0"/>
                <a:ea typeface="Arial Unicode MS" pitchFamily="34" charset="-120"/>
                <a:cs typeface="Arial" panose="020B0604020202020204" pitchFamily="34" charset="0"/>
              </a:rPr>
              <a:t>i.e. </a:t>
            </a:r>
            <a:r>
              <a:rPr lang="en-US" altLang="zh-TW" sz="2200" dirty="0">
                <a:solidFill>
                  <a:srgbClr val="C00000"/>
                </a:solidFill>
                <a:latin typeface="Arial" panose="020B0604020202020204" pitchFamily="34" charset="0"/>
                <a:ea typeface="Arial Unicode MS" pitchFamily="34" charset="-120"/>
                <a:cs typeface="Arial" panose="020B0604020202020204" pitchFamily="34" charset="0"/>
              </a:rPr>
              <a:t>eigenvalues may not be simple</a:t>
            </a:r>
            <a:r>
              <a:rPr lang="en-US" altLang="zh-TW" sz="2200" dirty="0">
                <a:solidFill>
                  <a:srgbClr val="0000CC"/>
                </a:solidFill>
                <a:latin typeface="Arial Unicode MS" pitchFamily="34" charset="-120"/>
                <a:ea typeface="Arial Unicode MS" pitchFamily="34" charset="-120"/>
                <a:cs typeface="Arial Unicode MS" pitchFamily="34" charset="-120"/>
              </a:rPr>
              <a:t>)</a:t>
            </a:r>
          </a:p>
        </p:txBody>
      </p:sp>
      <p:graphicFrame>
        <p:nvGraphicFramePr>
          <p:cNvPr id="558097" name="Object 3"/>
          <p:cNvGraphicFramePr>
            <a:graphicFrameLocks noChangeAspect="1"/>
          </p:cNvGraphicFramePr>
          <p:nvPr>
            <p:extLst>
              <p:ext uri="{D42A27DB-BD31-4B8C-83A1-F6EECF244321}">
                <p14:modId xmlns:p14="http://schemas.microsoft.com/office/powerpoint/2010/main" val="579468929"/>
              </p:ext>
            </p:extLst>
          </p:nvPr>
        </p:nvGraphicFramePr>
        <p:xfrm>
          <a:off x="6684172" y="2492896"/>
          <a:ext cx="3093552" cy="1013040"/>
        </p:xfrm>
        <a:graphic>
          <a:graphicData uri="http://schemas.openxmlformats.org/presentationml/2006/ole">
            <mc:AlternateContent xmlns:mc="http://schemas.openxmlformats.org/markup-compatibility/2006">
              <mc:Choice xmlns:v="urn:schemas-microsoft-com:vml" Requires="v">
                <p:oleObj spid="_x0000_s1039913" name="方程式" r:id="rId12" imgW="1473120" imgH="482400" progId="Equation.3">
                  <p:embed/>
                </p:oleObj>
              </mc:Choice>
              <mc:Fallback>
                <p:oleObj name="方程式" r:id="rId12" imgW="1473120" imgH="482400" progId="Equation.3">
                  <p:embed/>
                  <p:pic>
                    <p:nvPicPr>
                      <p:cNvPr id="0" name=""/>
                      <p:cNvPicPr>
                        <a:picLocks noChangeAspect="1" noChangeArrowheads="1"/>
                      </p:cNvPicPr>
                      <p:nvPr/>
                    </p:nvPicPr>
                    <p:blipFill>
                      <a:blip r:embed="rId13"/>
                      <a:srcRect t="-2531" b="-3545"/>
                      <a:stretch>
                        <a:fillRect/>
                      </a:stretch>
                    </p:blipFill>
                    <p:spPr bwMode="auto">
                      <a:xfrm>
                        <a:off x="6684172" y="2492896"/>
                        <a:ext cx="3093552" cy="101304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46" name="Object 4"/>
          <p:cNvGraphicFramePr>
            <a:graphicFrameLocks noChangeAspect="1"/>
          </p:cNvGraphicFramePr>
          <p:nvPr>
            <p:extLst>
              <p:ext uri="{D42A27DB-BD31-4B8C-83A1-F6EECF244321}">
                <p14:modId xmlns:p14="http://schemas.microsoft.com/office/powerpoint/2010/main" val="3014016601"/>
              </p:ext>
            </p:extLst>
          </p:nvPr>
        </p:nvGraphicFramePr>
        <p:xfrm>
          <a:off x="263352" y="764704"/>
          <a:ext cx="5404968" cy="747612"/>
        </p:xfrm>
        <a:graphic>
          <a:graphicData uri="http://schemas.openxmlformats.org/presentationml/2006/ole">
            <mc:AlternateContent xmlns:mc="http://schemas.openxmlformats.org/markup-compatibility/2006">
              <mc:Choice xmlns:v="urn:schemas-microsoft-com:vml" Requires="v">
                <p:oleObj spid="_x0000_s1039914" name="方程式" r:id="rId14" imgW="2844720" imgH="393480" progId="Equation.3">
                  <p:embed/>
                </p:oleObj>
              </mc:Choice>
              <mc:Fallback>
                <p:oleObj name="方程式" r:id="rId14" imgW="2844720" imgH="393480" progId="Equation.3">
                  <p:embed/>
                  <p:pic>
                    <p:nvPicPr>
                      <p:cNvPr id="0" name=""/>
                      <p:cNvPicPr>
                        <a:picLocks noChangeAspect="1" noChangeArrowheads="1"/>
                      </p:cNvPicPr>
                      <p:nvPr/>
                    </p:nvPicPr>
                    <p:blipFill>
                      <a:blip r:embed="rId15"/>
                      <a:srcRect/>
                      <a:stretch>
                        <a:fillRect/>
                      </a:stretch>
                    </p:blipFill>
                    <p:spPr bwMode="auto">
                      <a:xfrm>
                        <a:off x="263352" y="764704"/>
                        <a:ext cx="5404968" cy="747612"/>
                      </a:xfrm>
                      <a:prstGeom prst="rect">
                        <a:avLst/>
                      </a:prstGeom>
                      <a:noFill/>
                      <a:ln>
                        <a:noFill/>
                      </a:ln>
                      <a:extLst/>
                    </p:spPr>
                  </p:pic>
                </p:oleObj>
              </mc:Fallback>
            </mc:AlternateContent>
          </a:graphicData>
        </a:graphic>
      </p:graphicFrame>
      <p:sp>
        <p:nvSpPr>
          <p:cNvPr id="20" name="Text Box 4"/>
          <p:cNvSpPr txBox="1">
            <a:spLocks noChangeArrowheads="1"/>
          </p:cNvSpPr>
          <p:nvPr/>
        </p:nvSpPr>
        <p:spPr bwMode="auto">
          <a:xfrm>
            <a:off x="6168008" y="1700808"/>
            <a:ext cx="5673079" cy="88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tIns="72000" rIns="0" bIns="72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buClr>
                <a:srgbClr val="A50021"/>
              </a:buClr>
            </a:pPr>
            <a:r>
              <a:rPr lang="en-US" altLang="zh-TW" dirty="0"/>
              <a:t>regular Sturm-Liouville eigenvalue problem for ODE</a:t>
            </a:r>
          </a:p>
        </p:txBody>
      </p:sp>
      <p:graphicFrame>
        <p:nvGraphicFramePr>
          <p:cNvPr id="5" name="物件 4"/>
          <p:cNvGraphicFramePr>
            <a:graphicFrameLocks noChangeAspect="1"/>
          </p:cNvGraphicFramePr>
          <p:nvPr>
            <p:extLst>
              <p:ext uri="{D42A27DB-BD31-4B8C-83A1-F6EECF244321}">
                <p14:modId xmlns:p14="http://schemas.microsoft.com/office/powerpoint/2010/main" val="2085475267"/>
              </p:ext>
            </p:extLst>
          </p:nvPr>
        </p:nvGraphicFramePr>
        <p:xfrm>
          <a:off x="7176120" y="764704"/>
          <a:ext cx="2533356" cy="1013040"/>
        </p:xfrm>
        <a:graphic>
          <a:graphicData uri="http://schemas.openxmlformats.org/presentationml/2006/ole">
            <mc:AlternateContent xmlns:mc="http://schemas.openxmlformats.org/markup-compatibility/2006">
              <mc:Choice xmlns:v="urn:schemas-microsoft-com:vml" Requires="v">
                <p:oleObj spid="_x0000_s1039915" name="方程式" r:id="rId16" imgW="1206360" imgH="482400" progId="Equation.3">
                  <p:embed/>
                </p:oleObj>
              </mc:Choice>
              <mc:Fallback>
                <p:oleObj name="方程式" r:id="rId16" imgW="1206360" imgH="482400" progId="Equation.3">
                  <p:embed/>
                  <p:pic>
                    <p:nvPicPr>
                      <p:cNvPr id="0" name=""/>
                      <p:cNvPicPr>
                        <a:picLocks noChangeAspect="1" noChangeArrowheads="1"/>
                      </p:cNvPicPr>
                      <p:nvPr/>
                    </p:nvPicPr>
                    <p:blipFill>
                      <a:blip r:embed="rId17"/>
                      <a:srcRect t="-2531" b="-3545"/>
                      <a:stretch>
                        <a:fillRect/>
                      </a:stretch>
                    </p:blipFill>
                    <p:spPr bwMode="auto">
                      <a:xfrm>
                        <a:off x="7176120" y="764704"/>
                        <a:ext cx="2533356" cy="101304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 Box 4"/>
          <p:cNvSpPr txBox="1">
            <a:spLocks noChangeArrowheads="1"/>
          </p:cNvSpPr>
          <p:nvPr/>
        </p:nvSpPr>
        <p:spPr bwMode="auto">
          <a:xfrm>
            <a:off x="6672065" y="5049623"/>
            <a:ext cx="3614935" cy="514738"/>
          </a:xfrm>
          <a:prstGeom prst="rect">
            <a:avLst/>
          </a:prstGeom>
          <a:noFill/>
          <a:ln>
            <a:noFill/>
          </a:ln>
          <a:extLst/>
        </p:spPr>
        <p:txBody>
          <a:bodyPr wrap="square" tIns="72000" rIns="0" bIns="72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buClr>
                <a:schemeClr val="accent2"/>
              </a:buClr>
              <a:buSzPct val="120000"/>
              <a:buFont typeface="Wingdings" pitchFamily="2" charset="2"/>
              <a:buNone/>
            </a:pPr>
            <a:r>
              <a:rPr lang="en-US" altLang="zh-TW" b="1" dirty="0">
                <a:solidFill>
                  <a:srgbClr val="A50021"/>
                </a:solidFill>
              </a:rPr>
              <a:t>real, simple, countable</a:t>
            </a:r>
          </a:p>
        </p:txBody>
      </p:sp>
      <p:cxnSp>
        <p:nvCxnSpPr>
          <p:cNvPr id="10" name="直線單箭頭接點 9"/>
          <p:cNvCxnSpPr>
            <a:cxnSpLocks/>
          </p:cNvCxnSpPr>
          <p:nvPr/>
        </p:nvCxnSpPr>
        <p:spPr bwMode="auto">
          <a:xfrm>
            <a:off x="4263146" y="2928493"/>
            <a:ext cx="2408919" cy="56687"/>
          </a:xfrm>
          <a:prstGeom prst="straightConnector1">
            <a:avLst/>
          </a:prstGeom>
          <a:solidFill>
            <a:schemeClr val="accent1"/>
          </a:solidFill>
          <a:ln w="19050" cap="flat" cmpd="sng" algn="ctr">
            <a:solidFill>
              <a:srgbClr val="0000CC"/>
            </a:solidFill>
            <a:prstDash val="solid"/>
            <a:round/>
            <a:headEnd type="triangle" w="lg" len="med"/>
            <a:tailEnd type="triangle" w="lg" len="med"/>
          </a:ln>
          <a:effectLst/>
        </p:spPr>
      </p:cxnSp>
      <p:sp>
        <p:nvSpPr>
          <p:cNvPr id="30" name="Text Box 4"/>
          <p:cNvSpPr txBox="1">
            <a:spLocks noChangeArrowheads="1"/>
          </p:cNvSpPr>
          <p:nvPr/>
        </p:nvSpPr>
        <p:spPr bwMode="auto">
          <a:xfrm>
            <a:off x="3606185" y="2204554"/>
            <a:ext cx="2224327" cy="45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tIns="72000" rIns="0" bIns="72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buClr>
                <a:srgbClr val="A50021"/>
              </a:buClr>
            </a:pPr>
            <a:r>
              <a:rPr lang="en-US" altLang="zh-TW" sz="2000" dirty="0">
                <a:solidFill>
                  <a:srgbClr val="0000CC"/>
                </a:solidFill>
              </a:rPr>
              <a:t>(i.e. take </a:t>
            </a:r>
            <a:r>
              <a:rPr lang="en-US" altLang="zh-TW" sz="2000" i="1" dirty="0">
                <a:solidFill>
                  <a:srgbClr val="0000CC"/>
                </a:solidFill>
                <a:latin typeface="Symbol" panose="05050102010706020507" pitchFamily="18" charset="2"/>
              </a:rPr>
              <a:t>r</a:t>
            </a:r>
            <a:r>
              <a:rPr lang="en-US" altLang="zh-TW" sz="2000" dirty="0">
                <a:solidFill>
                  <a:srgbClr val="0000CC"/>
                </a:solidFill>
                <a:latin typeface="Symbol" panose="05050102010706020507" pitchFamily="18" charset="2"/>
              </a:rPr>
              <a:t>=</a:t>
            </a:r>
            <a:r>
              <a:rPr lang="en-US" altLang="zh-TW" sz="2000" dirty="0">
                <a:solidFill>
                  <a:srgbClr val="0000CC"/>
                </a:solidFill>
              </a:rPr>
              <a:t>1, why?)</a:t>
            </a:r>
          </a:p>
        </p:txBody>
      </p:sp>
      <p:sp>
        <p:nvSpPr>
          <p:cNvPr id="13" name="動作按鈕: 上一項 12">
            <a:hlinkClick r:id="rId18" action="ppaction://hlinkpres?slideindex=48&amp;slidetitle=7.2 Properties of regular SL eigenvalue prob. -- 1" highlightClick="1"/>
          </p:cNvPr>
          <p:cNvSpPr>
            <a:spLocks noChangeAspect="1"/>
          </p:cNvSpPr>
          <p:nvPr/>
        </p:nvSpPr>
        <p:spPr bwMode="auto">
          <a:xfrm>
            <a:off x="10467047" y="5322381"/>
            <a:ext cx="180000" cy="180000"/>
          </a:xfrm>
          <a:prstGeom prst="actionButtonBackPrevious">
            <a:avLst/>
          </a:prstGeom>
          <a:solidFill>
            <a:srgbClr val="CC99FF"/>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cxnSp>
        <p:nvCxnSpPr>
          <p:cNvPr id="34" name="直線單箭頭接點 33"/>
          <p:cNvCxnSpPr/>
          <p:nvPr/>
        </p:nvCxnSpPr>
        <p:spPr bwMode="auto">
          <a:xfrm>
            <a:off x="2135560" y="6431250"/>
            <a:ext cx="360000" cy="0"/>
          </a:xfrm>
          <a:prstGeom prst="straightConnector1">
            <a:avLst/>
          </a:prstGeom>
          <a:solidFill>
            <a:schemeClr val="accent1"/>
          </a:solidFill>
          <a:ln w="19050" cap="flat" cmpd="sng" algn="ctr">
            <a:solidFill>
              <a:schemeClr val="tx1"/>
            </a:solidFill>
            <a:prstDash val="solid"/>
            <a:round/>
            <a:headEnd type="triangle" w="lg" len="med"/>
            <a:tailEnd type="triangle" w="lg" len="med"/>
          </a:ln>
          <a:effectLst/>
        </p:spPr>
      </p:cxnSp>
      <p:sp>
        <p:nvSpPr>
          <p:cNvPr id="35" name="Text Box 10"/>
          <p:cNvSpPr txBox="1">
            <a:spLocks noChangeArrowheads="1"/>
          </p:cNvSpPr>
          <p:nvPr/>
        </p:nvSpPr>
        <p:spPr bwMode="auto">
          <a:xfrm>
            <a:off x="2498333" y="6235048"/>
            <a:ext cx="1647246" cy="362304"/>
          </a:xfrm>
          <a:prstGeom prst="rect">
            <a:avLst/>
          </a:prstGeom>
          <a:noFill/>
          <a:ln>
            <a:noFill/>
          </a:ln>
          <a:extLst/>
        </p:spPr>
        <p:txBody>
          <a:bodyPr wrap="none" tIns="18000" rIns="0" b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buClr>
                <a:srgbClr val="C00000"/>
              </a:buClr>
              <a:buSzPct val="120000"/>
            </a:pPr>
            <a:r>
              <a:rPr lang="en-US" altLang="zh-TW" sz="2000" dirty="0"/>
              <a:t>(matrix theory)</a:t>
            </a:r>
          </a:p>
        </p:txBody>
      </p:sp>
    </p:spTree>
    <p:extLst>
      <p:ext uri="{BB962C8B-B14F-4D97-AF65-F5344CB8AC3E}">
        <p14:creationId xmlns:p14="http://schemas.microsoft.com/office/powerpoint/2010/main" val="4278781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558083"/>
                                        </p:tgtEl>
                                        <p:attrNameLst>
                                          <p:attrName>style.visibility</p:attrName>
                                        </p:attrNameLst>
                                      </p:cBhvr>
                                      <p:to>
                                        <p:strVal val="visible"/>
                                      </p:to>
                                    </p:set>
                                    <p:animEffect transition="in" filter="wipe(up)">
                                      <p:cBhvr>
                                        <p:cTn id="7" dur="500"/>
                                        <p:tgtEl>
                                          <p:spTgt spid="558083"/>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58084"/>
                                        </p:tgtEl>
                                        <p:attrNameLst>
                                          <p:attrName>style.visibility</p:attrName>
                                        </p:attrNameLst>
                                      </p:cBhvr>
                                      <p:to>
                                        <p:strVal val="visible"/>
                                      </p:to>
                                    </p:set>
                                    <p:animEffect transition="in" filter="wipe(left)">
                                      <p:cBhvr>
                                        <p:cTn id="11" dur="500"/>
                                        <p:tgtEl>
                                          <p:spTgt spid="558084"/>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58097"/>
                                        </p:tgtEl>
                                        <p:attrNameLst>
                                          <p:attrName>style.visibility</p:attrName>
                                        </p:attrNameLst>
                                      </p:cBhvr>
                                      <p:to>
                                        <p:strVal val="visible"/>
                                      </p:to>
                                    </p:set>
                                    <p:animEffect transition="in" filter="wipe(left)">
                                      <p:cBhvr>
                                        <p:cTn id="25" dur="500"/>
                                        <p:tgtEl>
                                          <p:spTgt spid="558097"/>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8450"/>
                                        </p:tgtEl>
                                        <p:attrNameLst>
                                          <p:attrName>style.visibility</p:attrName>
                                        </p:attrNameLst>
                                      </p:cBhvr>
                                      <p:to>
                                        <p:strVal val="visible"/>
                                      </p:to>
                                    </p:set>
                                    <p:animEffect transition="in" filter="checkerboard(across)">
                                      <p:cBhvr>
                                        <p:cTn id="46" dur="500"/>
                                        <p:tgtEl>
                                          <p:spTgt spid="18450"/>
                                        </p:tgtEl>
                                      </p:cBhvr>
                                    </p:animEffect>
                                  </p:childTnLst>
                                </p:cTn>
                              </p:par>
                            </p:childTnLst>
                          </p:cTn>
                        </p:par>
                        <p:par>
                          <p:cTn id="47" fill="hold">
                            <p:stCondLst>
                              <p:cond delay="500"/>
                            </p:stCondLst>
                            <p:childTnLst>
                              <p:par>
                                <p:cTn id="48" presetID="22" presetClass="entr" presetSubtype="8" fill="hold" nodeType="afterEffect">
                                  <p:stCondLst>
                                    <p:cond delay="250"/>
                                  </p:stCondLst>
                                  <p:childTnLst>
                                    <p:set>
                                      <p:cBhvr>
                                        <p:cTn id="49" dur="1" fill="hold">
                                          <p:stCondLst>
                                            <p:cond delay="0"/>
                                          </p:stCondLst>
                                        </p:cTn>
                                        <p:tgtEl>
                                          <p:spTgt spid="18451"/>
                                        </p:tgtEl>
                                        <p:attrNameLst>
                                          <p:attrName>style.visibility</p:attrName>
                                        </p:attrNameLst>
                                      </p:cBhvr>
                                      <p:to>
                                        <p:strVal val="visible"/>
                                      </p:to>
                                    </p:set>
                                    <p:animEffect transition="in" filter="wipe(left)">
                                      <p:cBhvr>
                                        <p:cTn id="50" dur="500"/>
                                        <p:tgtEl>
                                          <p:spTgt spid="18451"/>
                                        </p:tgtEl>
                                      </p:cBhvr>
                                    </p:animEffect>
                                  </p:childTnLst>
                                </p:cTn>
                              </p:par>
                            </p:childTnLst>
                          </p:cTn>
                        </p:par>
                        <p:par>
                          <p:cTn id="51" fill="hold">
                            <p:stCondLst>
                              <p:cond delay="1250"/>
                            </p:stCondLst>
                            <p:childTnLst>
                              <p:par>
                                <p:cTn id="52" presetID="22" presetClass="entr" presetSubtype="8" fill="hold" grpId="0" nodeType="afterEffect">
                                  <p:stCondLst>
                                    <p:cond delay="50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2250"/>
                            </p:stCondLst>
                            <p:childTnLst>
                              <p:par>
                                <p:cTn id="56" presetID="22" presetClass="entr" presetSubtype="2"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righ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8446"/>
                                        </p:tgtEl>
                                        <p:attrNameLst>
                                          <p:attrName>style.visibility</p:attrName>
                                        </p:attrNameLst>
                                      </p:cBhvr>
                                      <p:to>
                                        <p:strVal val="visible"/>
                                      </p:to>
                                    </p:set>
                                    <p:animEffect transition="in" filter="wipe(left)">
                                      <p:cBhvr>
                                        <p:cTn id="63" dur="500"/>
                                        <p:tgtEl>
                                          <p:spTgt spid="18446"/>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18440"/>
                                        </p:tgtEl>
                                        <p:attrNameLst>
                                          <p:attrName>style.visibility</p:attrName>
                                        </p:attrNameLst>
                                      </p:cBhvr>
                                      <p:to>
                                        <p:strVal val="visible"/>
                                      </p:to>
                                    </p:set>
                                    <p:animEffect transition="in" filter="checkerboard(across)">
                                      <p:cBhvr>
                                        <p:cTn id="68" dur="500"/>
                                        <p:tgtEl>
                                          <p:spTgt spid="1844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8444"/>
                                        </p:tgtEl>
                                        <p:attrNameLst>
                                          <p:attrName>style.visibility</p:attrName>
                                        </p:attrNameLst>
                                      </p:cBhvr>
                                      <p:to>
                                        <p:strVal val="visible"/>
                                      </p:to>
                                    </p:set>
                                    <p:animEffect transition="in" filter="wipe(left)">
                                      <p:cBhvr>
                                        <p:cTn id="73" dur="500"/>
                                        <p:tgtEl>
                                          <p:spTgt spid="18444"/>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left)">
                                      <p:cBhvr>
                                        <p:cTn id="77" dur="500"/>
                                        <p:tgtEl>
                                          <p:spTgt spid="33"/>
                                        </p:tgtEl>
                                      </p:cBhvr>
                                    </p:animEffect>
                                  </p:childTnLst>
                                </p:cTn>
                              </p:par>
                            </p:childTnLst>
                          </p:cTn>
                        </p:par>
                        <p:par>
                          <p:cTn id="78" fill="hold">
                            <p:stCondLst>
                              <p:cond delay="1000"/>
                            </p:stCondLst>
                            <p:childTnLst>
                              <p:par>
                                <p:cTn id="79" presetID="22" presetClass="entr" presetSubtype="8"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left)">
                                      <p:cBhvr>
                                        <p:cTn id="81" dur="500"/>
                                        <p:tgtEl>
                                          <p:spTgt spid="32"/>
                                        </p:tgtEl>
                                      </p:cBhvr>
                                    </p:animEffect>
                                  </p:childTnLst>
                                </p:cTn>
                              </p:par>
                            </p:childTnLst>
                          </p:cTn>
                        </p:par>
                        <p:par>
                          <p:cTn id="82" fill="hold">
                            <p:stCondLst>
                              <p:cond delay="1500"/>
                            </p:stCondLst>
                            <p:childTnLst>
                              <p:par>
                                <p:cTn id="83" presetID="22" presetClass="entr" presetSubtype="8"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left)">
                                      <p:cBhvr>
                                        <p:cTn id="85" dur="500"/>
                                        <p:tgtEl>
                                          <p:spTgt spid="31"/>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left)">
                                      <p:cBhvr>
                                        <p:cTn id="90" dur="500"/>
                                        <p:tgtEl>
                                          <p:spTgt spid="10"/>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wipe(left)">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558090"/>
                                        </p:tgtEl>
                                        <p:attrNameLst>
                                          <p:attrName>style.visibility</p:attrName>
                                        </p:attrNameLst>
                                      </p:cBhvr>
                                      <p:to>
                                        <p:strVal val="visible"/>
                                      </p:to>
                                    </p:set>
                                    <p:animEffect transition="in" filter="wipe(left)">
                                      <p:cBhvr>
                                        <p:cTn id="99" dur="500"/>
                                        <p:tgtEl>
                                          <p:spTgt spid="558090"/>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wipe(left)">
                                      <p:cBhvr>
                                        <p:cTn id="104" dur="500"/>
                                        <p:tgtEl>
                                          <p:spTgt spid="3"/>
                                        </p:tgtEl>
                                      </p:cBhvr>
                                    </p:animEffect>
                                  </p:childTnLst>
                                </p:cTn>
                              </p:par>
                            </p:childTnLst>
                          </p:cTn>
                        </p:par>
                      </p:childTnLst>
                    </p:cTn>
                  </p:par>
                  <p:par>
                    <p:cTn id="105" fill="hold">
                      <p:stCondLst>
                        <p:cond delay="indefinite"/>
                      </p:stCondLst>
                      <p:childTnLst>
                        <p:par>
                          <p:cTn id="106" fill="hold">
                            <p:stCondLst>
                              <p:cond delay="0"/>
                            </p:stCondLst>
                            <p:childTnLst>
                              <p:par>
                                <p:cTn id="107" presetID="18" presetClass="entr" presetSubtype="6" fill="hold" grpId="0" nodeType="clickEffect">
                                  <p:stCondLst>
                                    <p:cond delay="0"/>
                                  </p:stCondLst>
                                  <p:childTnLst>
                                    <p:set>
                                      <p:cBhvr>
                                        <p:cTn id="108" dur="1" fill="hold">
                                          <p:stCondLst>
                                            <p:cond delay="0"/>
                                          </p:stCondLst>
                                        </p:cTn>
                                        <p:tgtEl>
                                          <p:spTgt spid="558095"/>
                                        </p:tgtEl>
                                        <p:attrNameLst>
                                          <p:attrName>style.visibility</p:attrName>
                                        </p:attrNameLst>
                                      </p:cBhvr>
                                      <p:to>
                                        <p:strVal val="visible"/>
                                      </p:to>
                                    </p:set>
                                    <p:animEffect transition="in" filter="strips(downRight)">
                                      <p:cBhvr>
                                        <p:cTn id="109" dur="500"/>
                                        <p:tgtEl>
                                          <p:spTgt spid="558095"/>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wipe(left)">
                                      <p:cBhvr>
                                        <p:cTn id="114" dur="500"/>
                                        <p:tgtEl>
                                          <p:spTgt spid="34"/>
                                        </p:tgtEl>
                                      </p:cBhvr>
                                    </p:animEffect>
                                  </p:childTnLst>
                                </p:cTn>
                              </p:par>
                            </p:childTnLst>
                          </p:cTn>
                        </p:par>
                        <p:par>
                          <p:cTn id="115" fill="hold">
                            <p:stCondLst>
                              <p:cond delay="500"/>
                            </p:stCondLst>
                            <p:childTnLst>
                              <p:par>
                                <p:cTn id="116" presetID="22" presetClass="entr" presetSubtype="8" fill="hold" grpId="0" nodeType="after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wipe(left)">
                                      <p:cBhvr>
                                        <p:cTn id="1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24" grpId="0" animBg="1"/>
      <p:bldP spid="7" grpId="0" animBg="1"/>
      <p:bldP spid="6" grpId="0" animBg="1"/>
      <p:bldP spid="2" grpId="0" animBg="1"/>
      <p:bldP spid="558083" grpId="0" animBg="1"/>
      <p:bldP spid="558084" grpId="0" autoUpdateAnimBg="0"/>
      <p:bldP spid="18450" grpId="0"/>
      <p:bldP spid="18440" grpId="0"/>
      <p:bldP spid="558090" grpId="0"/>
      <p:bldP spid="558095" grpId="0" autoUpdateAnimBg="0"/>
      <p:bldP spid="20" grpId="0" autoUpdateAnimBg="0"/>
      <p:bldP spid="22" grpId="0"/>
      <p:bldP spid="30" grpId="0" autoUpdateAnimBg="0"/>
      <p:bldP spid="13" grpId="0" animBg="1"/>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1593" name="Object 9"/>
          <p:cNvGraphicFramePr>
            <a:graphicFrameLocks noChangeAspect="1"/>
          </p:cNvGraphicFramePr>
          <p:nvPr>
            <p:extLst>
              <p:ext uri="{D42A27DB-BD31-4B8C-83A1-F6EECF244321}">
                <p14:modId xmlns:p14="http://schemas.microsoft.com/office/powerpoint/2010/main" val="856443689"/>
              </p:ext>
            </p:extLst>
          </p:nvPr>
        </p:nvGraphicFramePr>
        <p:xfrm>
          <a:off x="703173" y="6098335"/>
          <a:ext cx="2209680" cy="457200"/>
        </p:xfrm>
        <a:graphic>
          <a:graphicData uri="http://schemas.openxmlformats.org/presentationml/2006/ole">
            <mc:AlternateContent xmlns:mc="http://schemas.openxmlformats.org/markup-compatibility/2006">
              <mc:Choice xmlns:v="urn:schemas-microsoft-com:vml" Requires="v">
                <p:oleObj spid="_x0000_s1120818" name="方程式" r:id="rId4" imgW="1104840" imgH="228600" progId="Equation.3">
                  <p:embed/>
                </p:oleObj>
              </mc:Choice>
              <mc:Fallback>
                <p:oleObj name="方程式" r:id="rId4" imgW="1104840" imgH="228600" progId="Equation.3">
                  <p:embed/>
                  <p:pic>
                    <p:nvPicPr>
                      <p:cNvPr id="0" name=""/>
                      <p:cNvPicPr>
                        <a:picLocks noChangeAspect="1" noChangeArrowheads="1"/>
                      </p:cNvPicPr>
                      <p:nvPr/>
                    </p:nvPicPr>
                    <p:blipFill>
                      <a:blip r:embed="rId5"/>
                      <a:srcRect t="-3149" b="-3149"/>
                      <a:stretch>
                        <a:fillRect/>
                      </a:stretch>
                    </p:blipFill>
                    <p:spPr bwMode="auto">
                      <a:xfrm>
                        <a:off x="703173" y="6098335"/>
                        <a:ext cx="2209680" cy="457200"/>
                      </a:xfrm>
                      <a:prstGeom prst="rect">
                        <a:avLst/>
                      </a:prstGeom>
                      <a:solidFill>
                        <a:srgbClr val="FFC000"/>
                      </a:solidFill>
                    </p:spPr>
                  </p:pic>
                </p:oleObj>
              </mc:Fallback>
            </mc:AlternateContent>
          </a:graphicData>
        </a:graphic>
      </p:graphicFrame>
      <p:sp>
        <p:nvSpPr>
          <p:cNvPr id="3090" name="Rectangle 3"/>
          <p:cNvSpPr>
            <a:spLocks noGrp="1" noChangeArrowheads="1"/>
          </p:cNvSpPr>
          <p:nvPr>
            <p:ph type="title"/>
          </p:nvPr>
        </p:nvSpPr>
        <p:spPr/>
        <p:txBody>
          <a:bodyPr>
            <a:normAutofit/>
          </a:bodyPr>
          <a:lstStyle/>
          <a:p>
            <a:r>
              <a:rPr lang="en-US" altLang="zh-TW" dirty="0"/>
              <a:t>1.2.1 </a:t>
            </a:r>
            <a:r>
              <a:rPr lang="en-US" altLang="zh-TW" i="1" dirty="0">
                <a:latin typeface="+mn-lt"/>
              </a:rPr>
              <a:t>b</a:t>
            </a:r>
            <a:r>
              <a:rPr lang="en-US" altLang="zh-TW" baseline="30000" dirty="0">
                <a:latin typeface="+mn-lt"/>
              </a:rPr>
              <a:t>2</a:t>
            </a:r>
            <a:r>
              <a:rPr lang="en-US" altLang="zh-TW" dirty="0">
                <a:latin typeface="Symbol" panose="05050102010706020507" pitchFamily="18" charset="2"/>
              </a:rPr>
              <a:t>-</a:t>
            </a:r>
            <a:r>
              <a:rPr lang="en-US" altLang="zh-TW" i="1" dirty="0">
                <a:latin typeface="+mn-lt"/>
              </a:rPr>
              <a:t>ac </a:t>
            </a:r>
            <a:r>
              <a:rPr lang="en-US" altLang="zh-TW" dirty="0"/>
              <a:t>&gt;0: Hyperbolic type PDE &amp; characteristics</a:t>
            </a:r>
          </a:p>
        </p:txBody>
      </p:sp>
      <p:graphicFrame>
        <p:nvGraphicFramePr>
          <p:cNvPr id="451586" name="Object 2"/>
          <p:cNvGraphicFramePr>
            <a:graphicFrameLocks noChangeAspect="1"/>
          </p:cNvGraphicFramePr>
          <p:nvPr>
            <p:extLst>
              <p:ext uri="{D42A27DB-BD31-4B8C-83A1-F6EECF244321}">
                <p14:modId xmlns:p14="http://schemas.microsoft.com/office/powerpoint/2010/main" val="1777341016"/>
              </p:ext>
            </p:extLst>
          </p:nvPr>
        </p:nvGraphicFramePr>
        <p:xfrm>
          <a:off x="2178145" y="2517990"/>
          <a:ext cx="1573236" cy="506520"/>
        </p:xfrm>
        <a:graphic>
          <a:graphicData uri="http://schemas.openxmlformats.org/presentationml/2006/ole">
            <mc:AlternateContent xmlns:mc="http://schemas.openxmlformats.org/markup-compatibility/2006">
              <mc:Choice xmlns:v="urn:schemas-microsoft-com:vml" Requires="v">
                <p:oleObj spid="_x0000_s1120819" name="Equation" r:id="rId6" imgW="749160" imgH="241200" progId="Equation.3">
                  <p:embed/>
                </p:oleObj>
              </mc:Choice>
              <mc:Fallback>
                <p:oleObj name="Equation" r:id="rId6" imgW="749160" imgH="24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t="-2985" b="-2985"/>
                      <a:stretch>
                        <a:fillRect/>
                      </a:stretch>
                    </p:blipFill>
                    <p:spPr bwMode="auto">
                      <a:xfrm>
                        <a:off x="2178145" y="2517990"/>
                        <a:ext cx="1573236" cy="506520"/>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aphicFrame>
        <p:nvGraphicFramePr>
          <p:cNvPr id="451592" name="Object 8"/>
          <p:cNvGraphicFramePr>
            <a:graphicFrameLocks noChangeAspect="1"/>
          </p:cNvGraphicFramePr>
          <p:nvPr>
            <p:extLst>
              <p:ext uri="{D42A27DB-BD31-4B8C-83A1-F6EECF244321}">
                <p14:modId xmlns:p14="http://schemas.microsoft.com/office/powerpoint/2010/main" val="366781329"/>
              </p:ext>
            </p:extLst>
          </p:nvPr>
        </p:nvGraphicFramePr>
        <p:xfrm>
          <a:off x="1446609" y="2120188"/>
          <a:ext cx="1332828" cy="372708"/>
        </p:xfrm>
        <a:graphic>
          <a:graphicData uri="http://schemas.openxmlformats.org/presentationml/2006/ole">
            <mc:AlternateContent xmlns:mc="http://schemas.openxmlformats.org/markup-compatibility/2006">
              <mc:Choice xmlns:v="urn:schemas-microsoft-com:vml" Requires="v">
                <p:oleObj spid="_x0000_s1120820" name="方程式" r:id="rId8" imgW="634680" imgH="177480" progId="Equation.3">
                  <p:embed/>
                </p:oleObj>
              </mc:Choice>
              <mc:Fallback>
                <p:oleObj name="方程式" r:id="rId8" imgW="634680" imgH="177480" progId="Equation.3">
                  <p:embed/>
                  <p:pic>
                    <p:nvPicPr>
                      <p:cNvPr id="0" name=""/>
                      <p:cNvPicPr>
                        <a:picLocks noChangeAspect="1" noChangeArrowheads="1"/>
                      </p:cNvPicPr>
                      <p:nvPr/>
                    </p:nvPicPr>
                    <p:blipFill>
                      <a:blip r:embed="rId9"/>
                      <a:srcRect t="-3546" b="-3546"/>
                      <a:stretch>
                        <a:fillRect/>
                      </a:stretch>
                    </p:blipFill>
                    <p:spPr bwMode="auto">
                      <a:xfrm>
                        <a:off x="1446609" y="2120188"/>
                        <a:ext cx="1332828" cy="372708"/>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451594" name="Object 10"/>
          <p:cNvGraphicFramePr>
            <a:graphicFrameLocks noChangeAspect="1"/>
          </p:cNvGraphicFramePr>
          <p:nvPr>
            <p:extLst>
              <p:ext uri="{D42A27DB-BD31-4B8C-83A1-F6EECF244321}">
                <p14:modId xmlns:p14="http://schemas.microsoft.com/office/powerpoint/2010/main" val="736329749"/>
              </p:ext>
            </p:extLst>
          </p:nvPr>
        </p:nvGraphicFramePr>
        <p:xfrm>
          <a:off x="4320978" y="2427085"/>
          <a:ext cx="1253448" cy="532980"/>
        </p:xfrm>
        <a:graphic>
          <a:graphicData uri="http://schemas.openxmlformats.org/presentationml/2006/ole">
            <mc:AlternateContent xmlns:mc="http://schemas.openxmlformats.org/markup-compatibility/2006">
              <mc:Choice xmlns:v="urn:schemas-microsoft-com:vml" Requires="v">
                <p:oleObj spid="_x0000_s1120821" name="方程式" r:id="rId10" imgW="596880" imgH="253800" progId="Equation.3">
                  <p:embed/>
                </p:oleObj>
              </mc:Choice>
              <mc:Fallback>
                <p:oleObj name="方程式" r:id="rId10" imgW="596880" imgH="253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t="-2837" b="-2837"/>
                      <a:stretch>
                        <a:fillRect/>
                      </a:stretch>
                    </p:blipFill>
                    <p:spPr bwMode="auto">
                      <a:xfrm>
                        <a:off x="4320978" y="2427085"/>
                        <a:ext cx="1253448" cy="532980"/>
                      </a:xfrm>
                      <a:prstGeom prst="rect">
                        <a:avLst/>
                      </a:prstGeom>
                      <a:solidFill>
                        <a:srgbClr val="99FF99"/>
                      </a:solidFill>
                    </p:spPr>
                  </p:pic>
                </p:oleObj>
              </mc:Fallback>
            </mc:AlternateContent>
          </a:graphicData>
        </a:graphic>
      </p:graphicFrame>
      <p:graphicFrame>
        <p:nvGraphicFramePr>
          <p:cNvPr id="3087" name="Object 14"/>
          <p:cNvGraphicFramePr>
            <a:graphicFrameLocks noChangeAspect="1"/>
          </p:cNvGraphicFramePr>
          <p:nvPr>
            <p:extLst>
              <p:ext uri="{D42A27DB-BD31-4B8C-83A1-F6EECF244321}">
                <p14:modId xmlns:p14="http://schemas.microsoft.com/office/powerpoint/2010/main" val="344979039"/>
              </p:ext>
            </p:extLst>
          </p:nvPr>
        </p:nvGraphicFramePr>
        <p:xfrm>
          <a:off x="1687502" y="3168424"/>
          <a:ext cx="1783080" cy="445770"/>
        </p:xfrm>
        <a:graphic>
          <a:graphicData uri="http://schemas.openxmlformats.org/presentationml/2006/ole">
            <mc:AlternateContent xmlns:mc="http://schemas.openxmlformats.org/markup-compatibility/2006">
              <mc:Choice xmlns:v="urn:schemas-microsoft-com:vml" Requires="v">
                <p:oleObj spid="_x0000_s1120822" name="方程式" r:id="rId12" imgW="914400" imgH="228600" progId="Equation.3">
                  <p:embed/>
                </p:oleObj>
              </mc:Choice>
              <mc:Fallback>
                <p:oleObj name="方程式" r:id="rId12" imgW="914400" imgH="228600" progId="Equation.3">
                  <p:embed/>
                  <p:pic>
                    <p:nvPicPr>
                      <p:cNvPr id="0" name=""/>
                      <p:cNvPicPr>
                        <a:picLocks noChangeAspect="1" noChangeArrowheads="1"/>
                      </p:cNvPicPr>
                      <p:nvPr/>
                    </p:nvPicPr>
                    <p:blipFill>
                      <a:blip r:embed="rId13"/>
                      <a:srcRect t="-2985" b="-2985"/>
                      <a:stretch>
                        <a:fillRect/>
                      </a:stretch>
                    </p:blipFill>
                    <p:spPr bwMode="auto">
                      <a:xfrm>
                        <a:off x="1687502" y="3168424"/>
                        <a:ext cx="1783080" cy="44577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3088" name="Object 15"/>
          <p:cNvGraphicFramePr>
            <a:graphicFrameLocks noChangeAspect="1"/>
          </p:cNvGraphicFramePr>
          <p:nvPr>
            <p:extLst>
              <p:ext uri="{D42A27DB-BD31-4B8C-83A1-F6EECF244321}">
                <p14:modId xmlns:p14="http://schemas.microsoft.com/office/powerpoint/2010/main" val="1202718539"/>
              </p:ext>
            </p:extLst>
          </p:nvPr>
        </p:nvGraphicFramePr>
        <p:xfrm>
          <a:off x="3675602" y="3184385"/>
          <a:ext cx="1708668" cy="420498"/>
        </p:xfrm>
        <a:graphic>
          <a:graphicData uri="http://schemas.openxmlformats.org/presentationml/2006/ole">
            <mc:AlternateContent xmlns:mc="http://schemas.openxmlformats.org/markup-compatibility/2006">
              <mc:Choice xmlns:v="urn:schemas-microsoft-com:vml" Requires="v">
                <p:oleObj spid="_x0000_s1120823" name="方程式" r:id="rId14" imgW="876240" imgH="215640" progId="Equation.3">
                  <p:embed/>
                </p:oleObj>
              </mc:Choice>
              <mc:Fallback>
                <p:oleObj name="方程式" r:id="rId14" imgW="876240" imgH="215640" progId="Equation.3">
                  <p:embed/>
                  <p:pic>
                    <p:nvPicPr>
                      <p:cNvPr id="0" name=""/>
                      <p:cNvPicPr>
                        <a:picLocks noChangeAspect="1" noChangeArrowheads="1"/>
                      </p:cNvPicPr>
                      <p:nvPr/>
                    </p:nvPicPr>
                    <p:blipFill>
                      <a:blip r:embed="rId15"/>
                      <a:srcRect t="-3149" b="-3149"/>
                      <a:stretch>
                        <a:fillRect/>
                      </a:stretch>
                    </p:blipFill>
                    <p:spPr bwMode="auto">
                      <a:xfrm>
                        <a:off x="3675602" y="3184385"/>
                        <a:ext cx="1708668" cy="420498"/>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451601" name="Object 17"/>
          <p:cNvGraphicFramePr>
            <a:graphicFrameLocks noChangeAspect="1"/>
          </p:cNvGraphicFramePr>
          <p:nvPr>
            <p:extLst>
              <p:ext uri="{D42A27DB-BD31-4B8C-83A1-F6EECF244321}">
                <p14:modId xmlns:p14="http://schemas.microsoft.com/office/powerpoint/2010/main" val="337089797"/>
              </p:ext>
            </p:extLst>
          </p:nvPr>
        </p:nvGraphicFramePr>
        <p:xfrm>
          <a:off x="1404640" y="4389138"/>
          <a:ext cx="2243520" cy="868680"/>
        </p:xfrm>
        <a:graphic>
          <a:graphicData uri="http://schemas.openxmlformats.org/presentationml/2006/ole">
            <mc:AlternateContent xmlns:mc="http://schemas.openxmlformats.org/markup-compatibility/2006">
              <mc:Choice xmlns:v="urn:schemas-microsoft-com:vml" Requires="v">
                <p:oleObj spid="_x0000_s1120824" name="方程式" r:id="rId16" imgW="1180800" imgH="457200" progId="Equation.3">
                  <p:embed/>
                </p:oleObj>
              </mc:Choice>
              <mc:Fallback>
                <p:oleObj name="方程式" r:id="rId16" imgW="1180800" imgH="4572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04640" y="4389138"/>
                        <a:ext cx="2243520" cy="868680"/>
                      </a:xfrm>
                      <a:prstGeom prst="rect">
                        <a:avLst/>
                      </a:prstGeom>
                      <a:noFill/>
                    </p:spPr>
                  </p:pic>
                </p:oleObj>
              </mc:Fallback>
            </mc:AlternateContent>
          </a:graphicData>
        </a:graphic>
      </p:graphicFrame>
      <p:sp>
        <p:nvSpPr>
          <p:cNvPr id="451612" name="Text Box 28"/>
          <p:cNvSpPr txBox="1">
            <a:spLocks noChangeArrowheads="1"/>
          </p:cNvSpPr>
          <p:nvPr/>
        </p:nvSpPr>
        <p:spPr bwMode="auto">
          <a:xfrm>
            <a:off x="542010" y="5340980"/>
            <a:ext cx="2019695" cy="461665"/>
          </a:xfrm>
          <a:prstGeom prst="rect">
            <a:avLst/>
          </a:prstGeom>
          <a:noFill/>
          <a:ln>
            <a:noFill/>
          </a:ln>
        </p:spPr>
        <p:txBody>
          <a:bodyPr wrap="squar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rgbClr val="C00000"/>
              </a:buClr>
              <a:buSzPct val="100000"/>
            </a:pPr>
            <a:r>
              <a:rPr lang="en-US" altLang="zh-TW" dirty="0"/>
              <a:t>e.g. </a:t>
            </a:r>
            <a:r>
              <a:rPr lang="en-US" altLang="zh-TW" dirty="0">
                <a:solidFill>
                  <a:srgbClr val="C00000"/>
                </a:solidFill>
              </a:rPr>
              <a:t>wave eq.</a:t>
            </a:r>
            <a:r>
              <a:rPr lang="en-US" altLang="zh-TW" dirty="0"/>
              <a:t>:</a:t>
            </a:r>
          </a:p>
        </p:txBody>
      </p:sp>
      <p:graphicFrame>
        <p:nvGraphicFramePr>
          <p:cNvPr id="451613" name="Object 29"/>
          <p:cNvGraphicFramePr>
            <a:graphicFrameLocks noChangeAspect="1"/>
          </p:cNvGraphicFramePr>
          <p:nvPr>
            <p:extLst>
              <p:ext uri="{D42A27DB-BD31-4B8C-83A1-F6EECF244321}">
                <p14:modId xmlns:p14="http://schemas.microsoft.com/office/powerpoint/2010/main" val="1741313245"/>
              </p:ext>
            </p:extLst>
          </p:nvPr>
        </p:nvGraphicFramePr>
        <p:xfrm>
          <a:off x="2526400" y="5224616"/>
          <a:ext cx="2123136" cy="868680"/>
        </p:xfrm>
        <a:graphic>
          <a:graphicData uri="http://schemas.openxmlformats.org/presentationml/2006/ole">
            <mc:AlternateContent xmlns:mc="http://schemas.openxmlformats.org/markup-compatibility/2006">
              <mc:Choice xmlns:v="urn:schemas-microsoft-com:vml" Requires="v">
                <p:oleObj spid="_x0000_s1120825" name="Equation" r:id="rId18" imgW="1117440" imgH="457200" progId="Equation.3">
                  <p:embed/>
                </p:oleObj>
              </mc:Choice>
              <mc:Fallback>
                <p:oleObj name="Equation" r:id="rId18" imgW="1117440" imgH="4572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r="-9665"/>
                      <a:stretch>
                        <a:fillRect/>
                      </a:stretch>
                    </p:blipFill>
                    <p:spPr bwMode="auto">
                      <a:xfrm>
                        <a:off x="2526400" y="5224616"/>
                        <a:ext cx="2123136" cy="868680"/>
                      </a:xfrm>
                      <a:prstGeom prst="rect">
                        <a:avLst/>
                      </a:prstGeom>
                      <a:solidFill>
                        <a:srgbClr val="FFFF00"/>
                      </a:solidFill>
                    </p:spPr>
                  </p:pic>
                </p:oleObj>
              </mc:Fallback>
            </mc:AlternateContent>
          </a:graphicData>
        </a:graphic>
      </p:graphicFrame>
      <p:sp>
        <p:nvSpPr>
          <p:cNvPr id="451623" name="AutoShape 39"/>
          <p:cNvSpPr>
            <a:spLocks noChangeArrowheads="1"/>
          </p:cNvSpPr>
          <p:nvPr/>
        </p:nvSpPr>
        <p:spPr bwMode="auto">
          <a:xfrm>
            <a:off x="1055440" y="4786508"/>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8" name="投影片編號版面配置區 7"/>
          <p:cNvSpPr>
            <a:spLocks noGrp="1"/>
          </p:cNvSpPr>
          <p:nvPr>
            <p:ph type="sldNum" sz="quarter" idx="10"/>
          </p:nvPr>
        </p:nvSpPr>
        <p:spPr/>
        <p:txBody>
          <a:bodyPr/>
          <a:lstStyle/>
          <a:p>
            <a:pPr>
              <a:defRPr/>
            </a:pPr>
            <a:fld id="{F4C3976D-8D47-445A-BD61-2F2C1E2596C6}" type="slidenum">
              <a:rPr lang="en-US" altLang="zh-TW" smtClean="0"/>
              <a:pPr>
                <a:defRPr/>
              </a:pPr>
              <a:t>5</a:t>
            </a:fld>
            <a:endParaRPr lang="en-US" altLang="zh-TW" dirty="0"/>
          </a:p>
        </p:txBody>
      </p:sp>
      <p:cxnSp>
        <p:nvCxnSpPr>
          <p:cNvPr id="9" name="直線接點 8"/>
          <p:cNvCxnSpPr/>
          <p:nvPr/>
        </p:nvCxnSpPr>
        <p:spPr bwMode="auto">
          <a:xfrm flipH="1">
            <a:off x="6093175" y="692696"/>
            <a:ext cx="0" cy="5940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aphicFrame>
        <p:nvGraphicFramePr>
          <p:cNvPr id="4" name="物件 3"/>
          <p:cNvGraphicFramePr>
            <a:graphicFrameLocks noChangeAspect="1"/>
          </p:cNvGraphicFramePr>
          <p:nvPr>
            <p:extLst>
              <p:ext uri="{D42A27DB-BD31-4B8C-83A1-F6EECF244321}">
                <p14:modId xmlns:p14="http://schemas.microsoft.com/office/powerpoint/2010/main" val="2315407820"/>
              </p:ext>
            </p:extLst>
          </p:nvPr>
        </p:nvGraphicFramePr>
        <p:xfrm>
          <a:off x="676964" y="3635714"/>
          <a:ext cx="2771892" cy="845820"/>
        </p:xfrm>
        <a:graphic>
          <a:graphicData uri="http://schemas.openxmlformats.org/presentationml/2006/ole">
            <mc:AlternateContent xmlns:mc="http://schemas.openxmlformats.org/markup-compatibility/2006">
              <mc:Choice xmlns:v="urn:schemas-microsoft-com:vml" Requires="v">
                <p:oleObj spid="_x0000_s1120826" name="方程式" r:id="rId20" imgW="1498320" imgH="457200" progId="Equation.3">
                  <p:embed/>
                </p:oleObj>
              </mc:Choice>
              <mc:Fallback>
                <p:oleObj name="方程式" r:id="rId20" imgW="1498320" imgH="457200" progId="Equation.3">
                  <p:embed/>
                  <p:pic>
                    <p:nvPicPr>
                      <p:cNvPr id="0" name=""/>
                      <p:cNvPicPr>
                        <a:picLocks noChangeAspect="1" noChangeArrowheads="1"/>
                      </p:cNvPicPr>
                      <p:nvPr/>
                    </p:nvPicPr>
                    <p:blipFill>
                      <a:blip r:embed="rId21"/>
                      <a:srcRect t="-2985" b="-2985"/>
                      <a:stretch>
                        <a:fillRect/>
                      </a:stretch>
                    </p:blipFill>
                    <p:spPr bwMode="auto">
                      <a:xfrm>
                        <a:off x="676964" y="3635714"/>
                        <a:ext cx="2771892" cy="845820"/>
                      </a:xfrm>
                      <a:prstGeom prst="rect">
                        <a:avLst/>
                      </a:prstGeom>
                      <a:noFill/>
                      <a:ln>
                        <a:noFill/>
                      </a:ln>
                      <a:extLst/>
                    </p:spPr>
                  </p:pic>
                </p:oleObj>
              </mc:Fallback>
            </mc:AlternateContent>
          </a:graphicData>
        </a:graphic>
      </p:graphicFrame>
      <p:graphicFrame>
        <p:nvGraphicFramePr>
          <p:cNvPr id="5" name="物件 4"/>
          <p:cNvGraphicFramePr>
            <a:graphicFrameLocks noChangeAspect="1"/>
          </p:cNvGraphicFramePr>
          <p:nvPr>
            <p:extLst>
              <p:ext uri="{D42A27DB-BD31-4B8C-83A1-F6EECF244321}">
                <p14:modId xmlns:p14="http://schemas.microsoft.com/office/powerpoint/2010/main" val="2564227481"/>
              </p:ext>
            </p:extLst>
          </p:nvPr>
        </p:nvGraphicFramePr>
        <p:xfrm>
          <a:off x="3448860" y="3621367"/>
          <a:ext cx="1926072" cy="892440"/>
        </p:xfrm>
        <a:graphic>
          <a:graphicData uri="http://schemas.openxmlformats.org/presentationml/2006/ole">
            <mc:AlternateContent xmlns:mc="http://schemas.openxmlformats.org/markup-compatibility/2006">
              <mc:Choice xmlns:v="urn:schemas-microsoft-com:vml" Requires="v">
                <p:oleObj spid="_x0000_s1120827" name="方程式" r:id="rId22" imgW="1041120" imgH="482400" progId="Equation.3">
                  <p:embed/>
                </p:oleObj>
              </mc:Choice>
              <mc:Fallback>
                <p:oleObj name="方程式" r:id="rId22" imgW="1041120" imgH="482400" progId="Equation.3">
                  <p:embed/>
                  <p:pic>
                    <p:nvPicPr>
                      <p:cNvPr id="0" name=""/>
                      <p:cNvPicPr>
                        <a:picLocks noChangeAspect="1" noChangeArrowheads="1"/>
                      </p:cNvPicPr>
                      <p:nvPr/>
                    </p:nvPicPr>
                    <p:blipFill>
                      <a:blip r:embed="rId23"/>
                      <a:srcRect t="-2985" b="-2985"/>
                      <a:stretch>
                        <a:fillRect/>
                      </a:stretch>
                    </p:blipFill>
                    <p:spPr bwMode="auto">
                      <a:xfrm>
                        <a:off x="3448860" y="3621367"/>
                        <a:ext cx="1926072" cy="892440"/>
                      </a:xfrm>
                      <a:prstGeom prst="rect">
                        <a:avLst/>
                      </a:prstGeom>
                      <a:noFill/>
                      <a:ln>
                        <a:noFill/>
                      </a:ln>
                      <a:extLst/>
                    </p:spPr>
                  </p:pic>
                </p:oleObj>
              </mc:Fallback>
            </mc:AlternateContent>
          </a:graphicData>
        </a:graphic>
      </p:graphicFrame>
      <p:sp>
        <p:nvSpPr>
          <p:cNvPr id="39" name="AutoShape 32"/>
          <p:cNvSpPr>
            <a:spLocks noChangeArrowheads="1"/>
          </p:cNvSpPr>
          <p:nvPr/>
        </p:nvSpPr>
        <p:spPr bwMode="auto">
          <a:xfrm>
            <a:off x="1884985" y="2643109"/>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aphicFrame>
        <p:nvGraphicFramePr>
          <p:cNvPr id="53" name="Object 15"/>
          <p:cNvGraphicFramePr>
            <a:graphicFrameLocks noChangeAspect="1"/>
          </p:cNvGraphicFramePr>
          <p:nvPr>
            <p:extLst>
              <p:ext uri="{D42A27DB-BD31-4B8C-83A1-F6EECF244321}">
                <p14:modId xmlns:p14="http://schemas.microsoft.com/office/powerpoint/2010/main" val="2471124518"/>
              </p:ext>
            </p:extLst>
          </p:nvPr>
        </p:nvGraphicFramePr>
        <p:xfrm>
          <a:off x="838834" y="1539208"/>
          <a:ext cx="1637784" cy="518580"/>
        </p:xfrm>
        <a:graphic>
          <a:graphicData uri="http://schemas.openxmlformats.org/presentationml/2006/ole">
            <mc:AlternateContent xmlns:mc="http://schemas.openxmlformats.org/markup-compatibility/2006">
              <mc:Choice xmlns:v="urn:schemas-microsoft-com:vml" Requires="v">
                <p:oleObj spid="_x0000_s1120828" name="方程式" r:id="rId24" imgW="761760" imgH="241200" progId="Equation.3">
                  <p:embed/>
                </p:oleObj>
              </mc:Choice>
              <mc:Fallback>
                <p:oleObj name="方程式" r:id="rId24" imgW="761760" imgH="241200" progId="Equation.3">
                  <p:embed/>
                  <p:pic>
                    <p:nvPicPr>
                      <p:cNvPr id="0" name=""/>
                      <p:cNvPicPr>
                        <a:picLocks noChangeAspect="1" noChangeArrowheads="1"/>
                      </p:cNvPicPr>
                      <p:nvPr/>
                    </p:nvPicPr>
                    <p:blipFill>
                      <a:blip r:embed="rId25"/>
                      <a:srcRect t="-2431" r="-3635" b="-2431"/>
                      <a:stretch>
                        <a:fillRect/>
                      </a:stretch>
                    </p:blipFill>
                    <p:spPr bwMode="auto">
                      <a:xfrm>
                        <a:off x="838834" y="1539208"/>
                        <a:ext cx="1637784" cy="518580"/>
                      </a:xfrm>
                      <a:prstGeom prst="rect">
                        <a:avLst/>
                      </a:prstGeom>
                      <a:solidFill>
                        <a:srgbClr val="FFCCFF"/>
                      </a:solidFill>
                    </p:spPr>
                  </p:pic>
                </p:oleObj>
              </mc:Fallback>
            </mc:AlternateContent>
          </a:graphicData>
        </a:graphic>
      </p:graphicFrame>
      <p:graphicFrame>
        <p:nvGraphicFramePr>
          <p:cNvPr id="58" name="物件 57"/>
          <p:cNvGraphicFramePr>
            <a:graphicFrameLocks noChangeAspect="1"/>
          </p:cNvGraphicFramePr>
          <p:nvPr>
            <p:extLst>
              <p:ext uri="{D42A27DB-BD31-4B8C-83A1-F6EECF244321}">
                <p14:modId xmlns:p14="http://schemas.microsoft.com/office/powerpoint/2010/main" val="2236628597"/>
              </p:ext>
            </p:extLst>
          </p:nvPr>
        </p:nvGraphicFramePr>
        <p:xfrm>
          <a:off x="2855061" y="1538762"/>
          <a:ext cx="1801872" cy="518580"/>
        </p:xfrm>
        <a:graphic>
          <a:graphicData uri="http://schemas.openxmlformats.org/presentationml/2006/ole">
            <mc:AlternateContent xmlns:mc="http://schemas.openxmlformats.org/markup-compatibility/2006">
              <mc:Choice xmlns:v="urn:schemas-microsoft-com:vml" Requires="v">
                <p:oleObj spid="_x0000_s1120829" name="方程式" r:id="rId26" imgW="838080" imgH="241200" progId="Equation.3">
                  <p:embed/>
                </p:oleObj>
              </mc:Choice>
              <mc:Fallback>
                <p:oleObj name="方程式" r:id="rId26" imgW="838080" imgH="241200" progId="Equation.3">
                  <p:embed/>
                  <p:pic>
                    <p:nvPicPr>
                      <p:cNvPr id="0" name=""/>
                      <p:cNvPicPr>
                        <a:picLocks noChangeArrowheads="1"/>
                      </p:cNvPicPr>
                      <p:nvPr/>
                    </p:nvPicPr>
                    <p:blipFill>
                      <a:blip r:embed="rId27"/>
                      <a:srcRect t="-2431" r="-3635" b="-2431"/>
                      <a:stretch>
                        <a:fillRect/>
                      </a:stretch>
                    </p:blipFill>
                    <p:spPr bwMode="auto">
                      <a:xfrm>
                        <a:off x="2855061" y="1538762"/>
                        <a:ext cx="1801872" cy="518580"/>
                      </a:xfrm>
                      <a:prstGeom prst="rect">
                        <a:avLst/>
                      </a:prstGeom>
                      <a:solidFill>
                        <a:srgbClr val="FFCCFF"/>
                      </a:solidFill>
                      <a:ln>
                        <a:noFill/>
                      </a:ln>
                      <a:extLst/>
                    </p:spPr>
                  </p:pic>
                </p:oleObj>
              </mc:Fallback>
            </mc:AlternateContent>
          </a:graphicData>
        </a:graphic>
      </p:graphicFrame>
      <p:sp>
        <p:nvSpPr>
          <p:cNvPr id="59" name="Text Box 6"/>
          <p:cNvSpPr txBox="1">
            <a:spLocks noChangeArrowheads="1"/>
          </p:cNvSpPr>
          <p:nvPr/>
        </p:nvSpPr>
        <p:spPr bwMode="auto">
          <a:xfrm>
            <a:off x="2423592" y="1616487"/>
            <a:ext cx="234026" cy="461665"/>
          </a:xfrm>
          <a:prstGeom prst="rect">
            <a:avLst/>
          </a:prstGeom>
          <a:noFill/>
          <a:ln>
            <a:noFill/>
          </a:ln>
        </p:spPr>
        <p:txBody>
          <a:bodyPr wrap="square" lIns="36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a:t>
            </a:r>
          </a:p>
        </p:txBody>
      </p:sp>
      <p:sp>
        <p:nvSpPr>
          <p:cNvPr id="63" name="AutoShape 29"/>
          <p:cNvSpPr>
            <a:spLocks noChangeArrowheads="1"/>
          </p:cNvSpPr>
          <p:nvPr/>
        </p:nvSpPr>
        <p:spPr bwMode="auto">
          <a:xfrm>
            <a:off x="1075706" y="2253790"/>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cxnSp>
        <p:nvCxnSpPr>
          <p:cNvPr id="20" name="直線接點 19"/>
          <p:cNvCxnSpPr/>
          <p:nvPr/>
        </p:nvCxnSpPr>
        <p:spPr bwMode="auto">
          <a:xfrm>
            <a:off x="128280" y="6093296"/>
            <a:ext cx="596772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68" name="Text Box 6"/>
          <p:cNvSpPr txBox="1">
            <a:spLocks noChangeArrowheads="1"/>
          </p:cNvSpPr>
          <p:nvPr/>
        </p:nvSpPr>
        <p:spPr bwMode="auto">
          <a:xfrm>
            <a:off x="551384" y="1057841"/>
            <a:ext cx="3095450" cy="461665"/>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ym typeface="Wingdings" panose="05000000000000000000" pitchFamily="2" charset="2"/>
              </a:rPr>
              <a:t> </a:t>
            </a:r>
            <a:r>
              <a:rPr lang="en-US" altLang="zh-TW" dirty="0"/>
              <a:t>take </a:t>
            </a:r>
            <a:r>
              <a:rPr lang="en-US" altLang="zh-TW" i="1" dirty="0">
                <a:latin typeface="Symbol" panose="05050102010706020507" pitchFamily="18" charset="2"/>
              </a:rPr>
              <a:t>f</a:t>
            </a:r>
            <a:r>
              <a:rPr lang="en-US" altLang="zh-TW" dirty="0"/>
              <a:t> &amp; </a:t>
            </a:r>
            <a:r>
              <a:rPr lang="en-US" altLang="zh-TW" i="1" dirty="0">
                <a:latin typeface="Symbol" panose="05050102010706020507" pitchFamily="18" charset="2"/>
              </a:rPr>
              <a:t>y</a:t>
            </a:r>
            <a:r>
              <a:rPr lang="en-US" altLang="zh-TW" dirty="0"/>
              <a:t>, such that</a:t>
            </a:r>
          </a:p>
        </p:txBody>
      </p:sp>
      <p:sp>
        <p:nvSpPr>
          <p:cNvPr id="55" name="Text Box 6"/>
          <p:cNvSpPr txBox="1">
            <a:spLocks noChangeArrowheads="1"/>
          </p:cNvSpPr>
          <p:nvPr/>
        </p:nvSpPr>
        <p:spPr bwMode="auto">
          <a:xfrm>
            <a:off x="194967" y="3024510"/>
            <a:ext cx="1452371" cy="707886"/>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solidFill>
                  <a:srgbClr val="C00000"/>
                </a:solidFill>
              </a:rPr>
              <a:t>Furthermore</a:t>
            </a:r>
            <a:r>
              <a:rPr lang="en-US" altLang="zh-TW" sz="2000" dirty="0"/>
              <a:t>,</a:t>
            </a:r>
            <a:br>
              <a:rPr lang="en-US" altLang="zh-TW" sz="2000" dirty="0"/>
            </a:br>
            <a:r>
              <a:rPr lang="en-US" altLang="zh-TW" sz="2000" dirty="0"/>
              <a:t> let</a:t>
            </a:r>
          </a:p>
        </p:txBody>
      </p:sp>
      <p:sp>
        <p:nvSpPr>
          <p:cNvPr id="69" name="Text Box 6"/>
          <p:cNvSpPr txBox="1">
            <a:spLocks noChangeArrowheads="1"/>
          </p:cNvSpPr>
          <p:nvPr/>
        </p:nvSpPr>
        <p:spPr bwMode="auto">
          <a:xfrm>
            <a:off x="3046526" y="6111492"/>
            <a:ext cx="2975224" cy="430887"/>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solidFill>
                  <a:srgbClr val="C00000"/>
                </a:solidFill>
              </a:rPr>
              <a:t>let </a:t>
            </a:r>
            <a:r>
              <a:rPr lang="en-US" altLang="zh-TW" sz="2200" i="1" dirty="0">
                <a:solidFill>
                  <a:srgbClr val="C00000"/>
                </a:solidFill>
                <a:latin typeface="Symbol" panose="05050102010706020507" pitchFamily="18" charset="2"/>
              </a:rPr>
              <a:t>l</a:t>
            </a:r>
            <a:r>
              <a:rPr lang="en-US" altLang="zh-TW" sz="2200" baseline="-25000" dirty="0">
                <a:solidFill>
                  <a:srgbClr val="C00000"/>
                </a:solidFill>
              </a:rPr>
              <a:t>1</a:t>
            </a:r>
            <a:r>
              <a:rPr lang="en-US" altLang="zh-TW" sz="2200" dirty="0">
                <a:solidFill>
                  <a:srgbClr val="C00000"/>
                </a:solidFill>
              </a:rPr>
              <a:t> and </a:t>
            </a:r>
            <a:r>
              <a:rPr lang="en-US" altLang="zh-TW" sz="2200" i="1" dirty="0">
                <a:solidFill>
                  <a:srgbClr val="C00000"/>
                </a:solidFill>
                <a:latin typeface="Symbol" panose="05050102010706020507" pitchFamily="18" charset="2"/>
              </a:rPr>
              <a:t>l</a:t>
            </a:r>
            <a:r>
              <a:rPr lang="en-US" altLang="zh-TW" sz="2200" baseline="-25000" dirty="0">
                <a:solidFill>
                  <a:srgbClr val="C00000"/>
                </a:solidFill>
              </a:rPr>
              <a:t>2</a:t>
            </a:r>
            <a:r>
              <a:rPr lang="en-US" altLang="zh-TW" sz="2200" dirty="0">
                <a:solidFill>
                  <a:srgbClr val="C00000"/>
                </a:solidFill>
              </a:rPr>
              <a:t> be two roots</a:t>
            </a:r>
          </a:p>
        </p:txBody>
      </p:sp>
      <p:sp>
        <p:nvSpPr>
          <p:cNvPr id="70" name="Text Box 6"/>
          <p:cNvSpPr txBox="1">
            <a:spLocks noChangeArrowheads="1"/>
          </p:cNvSpPr>
          <p:nvPr/>
        </p:nvSpPr>
        <p:spPr bwMode="auto">
          <a:xfrm>
            <a:off x="3694496" y="2481964"/>
            <a:ext cx="673312" cy="461665"/>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  or </a:t>
            </a:r>
          </a:p>
        </p:txBody>
      </p:sp>
      <p:sp>
        <p:nvSpPr>
          <p:cNvPr id="71" name="Text Box 6"/>
          <p:cNvSpPr txBox="1">
            <a:spLocks noChangeArrowheads="1"/>
          </p:cNvSpPr>
          <p:nvPr/>
        </p:nvSpPr>
        <p:spPr bwMode="auto">
          <a:xfrm>
            <a:off x="146577" y="678571"/>
            <a:ext cx="6024135" cy="461665"/>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(1) </a:t>
            </a:r>
            <a:r>
              <a:rPr lang="en-US" altLang="zh-TW" u="sng" dirty="0">
                <a:solidFill>
                  <a:srgbClr val="0000CC"/>
                </a:solidFill>
              </a:rPr>
              <a:t>two distinct real roots </a:t>
            </a:r>
            <a:r>
              <a:rPr lang="en-US" altLang="zh-TW" i="1" u="sng" dirty="0">
                <a:solidFill>
                  <a:srgbClr val="0000CC"/>
                </a:solidFill>
                <a:latin typeface="Symbol" panose="05050102010706020507" pitchFamily="18" charset="2"/>
              </a:rPr>
              <a:t>l</a:t>
            </a:r>
            <a:r>
              <a:rPr lang="en-US" altLang="zh-TW" u="sng" baseline="-25000" dirty="0">
                <a:solidFill>
                  <a:srgbClr val="0000CC"/>
                </a:solidFill>
              </a:rPr>
              <a:t>1</a:t>
            </a:r>
            <a:r>
              <a:rPr lang="en-US" altLang="zh-TW" u="sng" dirty="0">
                <a:solidFill>
                  <a:srgbClr val="0000CC"/>
                </a:solidFill>
              </a:rPr>
              <a:t> &amp; </a:t>
            </a:r>
            <a:r>
              <a:rPr lang="en-US" altLang="zh-TW" i="1" u="sng" dirty="0">
                <a:solidFill>
                  <a:srgbClr val="0000CC"/>
                </a:solidFill>
                <a:latin typeface="Symbol" panose="05050102010706020507" pitchFamily="18" charset="2"/>
              </a:rPr>
              <a:t>l</a:t>
            </a:r>
            <a:r>
              <a:rPr lang="en-US" altLang="zh-TW" u="sng" baseline="-25000" dirty="0">
                <a:solidFill>
                  <a:srgbClr val="0000CC"/>
                </a:solidFill>
              </a:rPr>
              <a:t>2 </a:t>
            </a:r>
            <a:r>
              <a:rPr lang="en-US" altLang="zh-TW" dirty="0">
                <a:solidFill>
                  <a:srgbClr val="0000CC"/>
                </a:solidFill>
              </a:rPr>
              <a:t> </a:t>
            </a:r>
            <a:r>
              <a:rPr lang="en-US" altLang="zh-TW" sz="2200" dirty="0"/>
              <a:t>(i.e. </a:t>
            </a:r>
            <a:r>
              <a:rPr lang="en-US" altLang="zh-TW" sz="2200" i="1" dirty="0"/>
              <a:t>b</a:t>
            </a:r>
            <a:r>
              <a:rPr lang="en-US" altLang="zh-TW" sz="2200" baseline="30000" dirty="0"/>
              <a:t>2</a:t>
            </a:r>
            <a:r>
              <a:rPr lang="en-US" altLang="zh-TW" sz="2200" dirty="0">
                <a:latin typeface="Symbol" panose="05050102010706020507" pitchFamily="18" charset="2"/>
              </a:rPr>
              <a:t>-</a:t>
            </a:r>
            <a:r>
              <a:rPr lang="en-US" altLang="zh-TW" sz="2200" i="1" dirty="0"/>
              <a:t>ac</a:t>
            </a:r>
            <a:r>
              <a:rPr lang="en-US" altLang="zh-TW" sz="2200" dirty="0">
                <a:latin typeface="Symbol" panose="05050102010706020507" pitchFamily="18" charset="2"/>
              </a:rPr>
              <a:t>&gt;</a:t>
            </a:r>
            <a:r>
              <a:rPr lang="en-US" altLang="zh-TW" sz="2200" dirty="0"/>
              <a:t>0)</a:t>
            </a:r>
            <a:endParaRPr lang="en-US" altLang="zh-TW" sz="2200" u="sng" dirty="0"/>
          </a:p>
        </p:txBody>
      </p:sp>
      <p:sp>
        <p:nvSpPr>
          <p:cNvPr id="66" name="Text Box 6"/>
          <p:cNvSpPr txBox="1">
            <a:spLocks noChangeArrowheads="1"/>
          </p:cNvSpPr>
          <p:nvPr/>
        </p:nvSpPr>
        <p:spPr bwMode="auto">
          <a:xfrm>
            <a:off x="219752" y="2466044"/>
            <a:ext cx="1601451" cy="667875"/>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85000"/>
              </a:lnSpc>
              <a:buClr>
                <a:schemeClr val="accent2"/>
              </a:buClr>
              <a:buSzPct val="120000"/>
              <a:buFont typeface="Wingdings" pitchFamily="2" charset="2"/>
              <a:buNone/>
            </a:pPr>
            <a:r>
              <a:rPr lang="en-US" altLang="zh-TW" dirty="0"/>
              <a:t>PDE </a:t>
            </a:r>
            <a:br>
              <a:rPr lang="en-US" altLang="zh-TW" dirty="0"/>
            </a:br>
            <a:r>
              <a:rPr lang="en-US" altLang="zh-TW" sz="2000" dirty="0">
                <a:solidFill>
                  <a:srgbClr val="0000CC"/>
                </a:solidFill>
              </a:rPr>
              <a:t>(i.e. (1) in p.4)</a:t>
            </a:r>
            <a:endParaRPr lang="en-US" altLang="zh-TW" dirty="0"/>
          </a:p>
        </p:txBody>
      </p:sp>
      <p:sp>
        <p:nvSpPr>
          <p:cNvPr id="2" name="動作按鈕: 上一項 1">
            <a:hlinkClick r:id="rId28" action="ppaction://hlinksldjump" highlightClick="1"/>
          </p:cNvPr>
          <p:cNvSpPr>
            <a:spLocks noChangeAspect="1"/>
          </p:cNvSpPr>
          <p:nvPr/>
        </p:nvSpPr>
        <p:spPr bwMode="auto">
          <a:xfrm>
            <a:off x="551384" y="2142870"/>
            <a:ext cx="180000" cy="180000"/>
          </a:xfrm>
          <a:prstGeom prst="actionButtonBackPrevious">
            <a:avLst/>
          </a:prstGeom>
          <a:solidFill>
            <a:srgbClr val="CC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77" name="Text Box 18"/>
          <p:cNvSpPr txBox="1">
            <a:spLocks noChangeArrowheads="1"/>
          </p:cNvSpPr>
          <p:nvPr/>
        </p:nvSpPr>
        <p:spPr bwMode="auto">
          <a:xfrm>
            <a:off x="6096001" y="1172232"/>
            <a:ext cx="28328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200" dirty="0"/>
              <a:t>Since along the lines of</a:t>
            </a:r>
          </a:p>
        </p:txBody>
      </p:sp>
      <p:graphicFrame>
        <p:nvGraphicFramePr>
          <p:cNvPr id="78" name="Object 19"/>
          <p:cNvGraphicFramePr>
            <a:graphicFrameLocks noChangeAspect="1"/>
          </p:cNvGraphicFramePr>
          <p:nvPr>
            <p:extLst>
              <p:ext uri="{D42A27DB-BD31-4B8C-83A1-F6EECF244321}">
                <p14:modId xmlns:p14="http://schemas.microsoft.com/office/powerpoint/2010/main" val="2557891960"/>
              </p:ext>
            </p:extLst>
          </p:nvPr>
        </p:nvGraphicFramePr>
        <p:xfrm>
          <a:off x="8869408" y="1182988"/>
          <a:ext cx="2123136" cy="409716"/>
        </p:xfrm>
        <a:graphic>
          <a:graphicData uri="http://schemas.openxmlformats.org/presentationml/2006/ole">
            <mc:AlternateContent xmlns:mc="http://schemas.openxmlformats.org/markup-compatibility/2006">
              <mc:Choice xmlns:v="urn:schemas-microsoft-com:vml" Requires="v">
                <p:oleObj spid="_x0000_s1120830" name="Equation" r:id="rId29" imgW="1117440" imgH="215640" progId="Equation.3">
                  <p:embed/>
                </p:oleObj>
              </mc:Choice>
              <mc:Fallback>
                <p:oleObj name="Equation" r:id="rId29" imgW="1117440" imgH="21564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t="-3339" b="-3339"/>
                      <a:stretch>
                        <a:fillRect/>
                      </a:stretch>
                    </p:blipFill>
                    <p:spPr bwMode="auto">
                      <a:xfrm>
                        <a:off x="8869408" y="1182988"/>
                        <a:ext cx="2123136" cy="409716"/>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79" name="Object 20"/>
          <p:cNvGraphicFramePr>
            <a:graphicFrameLocks noChangeAspect="1"/>
          </p:cNvGraphicFramePr>
          <p:nvPr>
            <p:extLst>
              <p:ext uri="{D42A27DB-BD31-4B8C-83A1-F6EECF244321}">
                <p14:modId xmlns:p14="http://schemas.microsoft.com/office/powerpoint/2010/main" val="1724771940"/>
              </p:ext>
            </p:extLst>
          </p:nvPr>
        </p:nvGraphicFramePr>
        <p:xfrm>
          <a:off x="6862408" y="1590240"/>
          <a:ext cx="3013416" cy="506520"/>
        </p:xfrm>
        <a:graphic>
          <a:graphicData uri="http://schemas.openxmlformats.org/presentationml/2006/ole">
            <mc:AlternateContent xmlns:mc="http://schemas.openxmlformats.org/markup-compatibility/2006">
              <mc:Choice xmlns:v="urn:schemas-microsoft-com:vml" Requires="v">
                <p:oleObj spid="_x0000_s1120831" name="方程式" r:id="rId31" imgW="1434960" imgH="241200" progId="Equation.3">
                  <p:embed/>
                </p:oleObj>
              </mc:Choice>
              <mc:Fallback>
                <p:oleObj name="方程式" r:id="rId31" imgW="1434960" imgH="241200" progId="Equation.3">
                  <p:embed/>
                  <p:pic>
                    <p:nvPicPr>
                      <p:cNvPr id="0" name=""/>
                      <p:cNvPicPr>
                        <a:picLocks noChangeAspect="1" noChangeArrowheads="1"/>
                      </p:cNvPicPr>
                      <p:nvPr/>
                    </p:nvPicPr>
                    <p:blipFill>
                      <a:blip r:embed="rId32"/>
                      <a:srcRect t="-2985" b="-2985"/>
                      <a:stretch>
                        <a:fillRect/>
                      </a:stretch>
                    </p:blipFill>
                    <p:spPr bwMode="auto">
                      <a:xfrm>
                        <a:off x="6862408" y="1590240"/>
                        <a:ext cx="3013416" cy="506520"/>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0" name="Object 21"/>
          <p:cNvGraphicFramePr>
            <a:graphicFrameLocks noChangeAspect="1"/>
          </p:cNvGraphicFramePr>
          <p:nvPr>
            <p:extLst>
              <p:ext uri="{D42A27DB-BD31-4B8C-83A1-F6EECF244321}">
                <p14:modId xmlns:p14="http://schemas.microsoft.com/office/powerpoint/2010/main" val="3951278556"/>
              </p:ext>
            </p:extLst>
          </p:nvPr>
        </p:nvGraphicFramePr>
        <p:xfrm>
          <a:off x="6879457" y="1988841"/>
          <a:ext cx="1447200" cy="888480"/>
        </p:xfrm>
        <a:graphic>
          <a:graphicData uri="http://schemas.openxmlformats.org/presentationml/2006/ole">
            <mc:AlternateContent xmlns:mc="http://schemas.openxmlformats.org/markup-compatibility/2006">
              <mc:Choice xmlns:v="urn:schemas-microsoft-com:vml" Requires="v">
                <p:oleObj spid="_x0000_s1120832" name="方程式" r:id="rId33" imgW="723600" imgH="444240" progId="Equation.3">
                  <p:embed/>
                </p:oleObj>
              </mc:Choice>
              <mc:Fallback>
                <p:oleObj name="方程式" r:id="rId33" imgW="723600" imgH="444240" progId="Equation.3">
                  <p:embed/>
                  <p:pic>
                    <p:nvPicPr>
                      <p:cNvPr id="0" name=""/>
                      <p:cNvPicPr>
                        <a:picLocks noChangeAspect="1" noChangeArrowheads="1"/>
                      </p:cNvPicPr>
                      <p:nvPr/>
                    </p:nvPicPr>
                    <p:blipFill>
                      <a:blip r:embed="rId34"/>
                      <a:srcRect t="-3241" b="-3241"/>
                      <a:stretch>
                        <a:fillRect/>
                      </a:stretch>
                    </p:blipFill>
                    <p:spPr bwMode="auto">
                      <a:xfrm>
                        <a:off x="6879457" y="1988841"/>
                        <a:ext cx="1447200" cy="888480"/>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1" name="Object 26"/>
          <p:cNvGraphicFramePr>
            <a:graphicFrameLocks noChangeAspect="1"/>
          </p:cNvGraphicFramePr>
          <p:nvPr>
            <p:extLst>
              <p:ext uri="{D42A27DB-BD31-4B8C-83A1-F6EECF244321}">
                <p14:modId xmlns:p14="http://schemas.microsoft.com/office/powerpoint/2010/main" val="1885123207"/>
              </p:ext>
            </p:extLst>
          </p:nvPr>
        </p:nvGraphicFramePr>
        <p:xfrm>
          <a:off x="10134360" y="4271124"/>
          <a:ext cx="2030238" cy="442062"/>
        </p:xfrm>
        <a:graphic>
          <a:graphicData uri="http://schemas.openxmlformats.org/presentationml/2006/ole">
            <mc:AlternateContent xmlns:mc="http://schemas.openxmlformats.org/markup-compatibility/2006">
              <mc:Choice xmlns:v="urn:schemas-microsoft-com:vml" Requires="v">
                <p:oleObj spid="_x0000_s1120833" name="方程式" r:id="rId35" imgW="990360" imgH="215640" progId="Equation.3">
                  <p:embed/>
                </p:oleObj>
              </mc:Choice>
              <mc:Fallback>
                <p:oleObj name="方程式" r:id="rId35" imgW="990360" imgH="215640" progId="Equation.3">
                  <p:embed/>
                  <p:pic>
                    <p:nvPicPr>
                      <p:cNvPr id="0" name=""/>
                      <p:cNvPicPr>
                        <a:picLocks noChangeAspect="1" noChangeArrowheads="1"/>
                      </p:cNvPicPr>
                      <p:nvPr/>
                    </p:nvPicPr>
                    <p:blipFill>
                      <a:blip r:embed="rId36"/>
                      <a:srcRect t="-2985" b="-2985"/>
                      <a:stretch>
                        <a:fillRect/>
                      </a:stretch>
                    </p:blipFill>
                    <p:spPr bwMode="auto">
                      <a:xfrm>
                        <a:off x="10134360" y="4271124"/>
                        <a:ext cx="2030238" cy="442062"/>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82" name="Text Box 32"/>
          <p:cNvSpPr txBox="1">
            <a:spLocks noChangeArrowheads="1"/>
          </p:cNvSpPr>
          <p:nvPr/>
        </p:nvSpPr>
        <p:spPr bwMode="auto">
          <a:xfrm>
            <a:off x="6619255" y="3313449"/>
            <a:ext cx="21659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t>lead to eqns. for</a:t>
            </a:r>
          </a:p>
        </p:txBody>
      </p:sp>
      <p:graphicFrame>
        <p:nvGraphicFramePr>
          <p:cNvPr id="83" name="Object 33"/>
          <p:cNvGraphicFramePr>
            <a:graphicFrameLocks noChangeAspect="1"/>
          </p:cNvGraphicFramePr>
          <p:nvPr>
            <p:extLst>
              <p:ext uri="{D42A27DB-BD31-4B8C-83A1-F6EECF244321}">
                <p14:modId xmlns:p14="http://schemas.microsoft.com/office/powerpoint/2010/main" val="1667976518"/>
              </p:ext>
            </p:extLst>
          </p:nvPr>
        </p:nvGraphicFramePr>
        <p:xfrm>
          <a:off x="8752502" y="3332318"/>
          <a:ext cx="1952010" cy="442062"/>
        </p:xfrm>
        <a:graphic>
          <a:graphicData uri="http://schemas.openxmlformats.org/presentationml/2006/ole">
            <mc:AlternateContent xmlns:mc="http://schemas.openxmlformats.org/markup-compatibility/2006">
              <mc:Choice xmlns:v="urn:schemas-microsoft-com:vml" Requires="v">
                <p:oleObj spid="_x0000_s1120834" name="方程式" r:id="rId37" imgW="952200" imgH="215640" progId="Equation.3">
                  <p:embed/>
                </p:oleObj>
              </mc:Choice>
              <mc:Fallback>
                <p:oleObj name="方程式" r:id="rId37" imgW="952200" imgH="215640"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t="-3339" b="-3339"/>
                      <a:stretch>
                        <a:fillRect/>
                      </a:stretch>
                    </p:blipFill>
                    <p:spPr bwMode="auto">
                      <a:xfrm>
                        <a:off x="8752502" y="3332318"/>
                        <a:ext cx="1952010" cy="442062"/>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84" name="AutoShape 53"/>
          <p:cNvSpPr>
            <a:spLocks noChangeArrowheads="1"/>
          </p:cNvSpPr>
          <p:nvPr/>
        </p:nvSpPr>
        <p:spPr bwMode="auto">
          <a:xfrm>
            <a:off x="6312619" y="3479813"/>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85" name="AutoShape 47"/>
          <p:cNvSpPr>
            <a:spLocks noChangeArrowheads="1"/>
          </p:cNvSpPr>
          <p:nvPr/>
        </p:nvSpPr>
        <p:spPr bwMode="auto">
          <a:xfrm>
            <a:off x="6528048" y="1748569"/>
            <a:ext cx="252000" cy="180000"/>
          </a:xfrm>
          <a:prstGeom prst="rightArrow">
            <a:avLst>
              <a:gd name="adj1" fmla="val 50000"/>
              <a:gd name="adj2" fmla="val 35041"/>
            </a:avLst>
          </a:prstGeom>
          <a:solidFill>
            <a:srgbClr val="FF9933"/>
          </a:solidFill>
          <a:ln w="9525">
            <a:solidFill>
              <a:schemeClr val="tx1"/>
            </a:solidFill>
            <a:miter lim="800000"/>
            <a:headEnd/>
            <a:tailEnd/>
          </a:ln>
        </p:spPr>
        <p:txBody>
          <a:bodyPr wrap="none" anchor="ctr"/>
          <a:lstStyle/>
          <a:p>
            <a:pPr eaLnBrk="0" hangingPunct="0"/>
            <a:endParaRPr lang="zh-TW" altLang="en-US"/>
          </a:p>
        </p:txBody>
      </p:sp>
      <p:graphicFrame>
        <p:nvGraphicFramePr>
          <p:cNvPr id="86" name="物件 85"/>
          <p:cNvGraphicFramePr>
            <a:graphicFrameLocks noChangeAspect="1"/>
          </p:cNvGraphicFramePr>
          <p:nvPr>
            <p:extLst>
              <p:ext uri="{D42A27DB-BD31-4B8C-83A1-F6EECF244321}">
                <p14:modId xmlns:p14="http://schemas.microsoft.com/office/powerpoint/2010/main" val="3679759200"/>
              </p:ext>
            </p:extLst>
          </p:nvPr>
        </p:nvGraphicFramePr>
        <p:xfrm>
          <a:off x="7634528" y="2836855"/>
          <a:ext cx="1706292" cy="452844"/>
        </p:xfrm>
        <a:graphic>
          <a:graphicData uri="http://schemas.openxmlformats.org/presentationml/2006/ole">
            <mc:AlternateContent xmlns:mc="http://schemas.openxmlformats.org/markup-compatibility/2006">
              <mc:Choice xmlns:v="urn:schemas-microsoft-com:vml" Requires="v">
                <p:oleObj spid="_x0000_s1120835" name="方程式" r:id="rId39" imgW="812520" imgH="215640" progId="Equation.3">
                  <p:embed/>
                </p:oleObj>
              </mc:Choice>
              <mc:Fallback>
                <p:oleObj name="方程式" r:id="rId39" imgW="812520" imgH="215640" progId="Equation.3">
                  <p:embed/>
                  <p:pic>
                    <p:nvPicPr>
                      <p:cNvPr id="0" name=""/>
                      <p:cNvPicPr>
                        <a:picLocks noChangeAspect="1" noChangeArrowheads="1"/>
                      </p:cNvPicPr>
                      <p:nvPr/>
                    </p:nvPicPr>
                    <p:blipFill>
                      <a:blip r:embed="rId40"/>
                      <a:srcRect t="-3336" b="-3336"/>
                      <a:stretch>
                        <a:fillRect/>
                      </a:stretch>
                    </p:blipFill>
                    <p:spPr bwMode="auto">
                      <a:xfrm>
                        <a:off x="7634528" y="2836855"/>
                        <a:ext cx="1706292" cy="452844"/>
                      </a:xfrm>
                      <a:prstGeom prst="rect">
                        <a:avLst/>
                      </a:prstGeom>
                      <a:solidFill>
                        <a:srgbClr val="FFFF00"/>
                      </a:solidFill>
                      <a:ln>
                        <a:noFill/>
                      </a:ln>
                    </p:spPr>
                  </p:pic>
                </p:oleObj>
              </mc:Fallback>
            </mc:AlternateContent>
          </a:graphicData>
        </a:graphic>
      </p:graphicFrame>
      <p:graphicFrame>
        <p:nvGraphicFramePr>
          <p:cNvPr id="87" name="物件 86"/>
          <p:cNvGraphicFramePr>
            <a:graphicFrameLocks noChangeAspect="1"/>
          </p:cNvGraphicFramePr>
          <p:nvPr>
            <p:extLst>
              <p:ext uri="{D42A27DB-BD31-4B8C-83A1-F6EECF244321}">
                <p14:modId xmlns:p14="http://schemas.microsoft.com/office/powerpoint/2010/main" val="3337629617"/>
              </p:ext>
            </p:extLst>
          </p:nvPr>
        </p:nvGraphicFramePr>
        <p:xfrm>
          <a:off x="8256240" y="3839278"/>
          <a:ext cx="1774782" cy="463626"/>
        </p:xfrm>
        <a:graphic>
          <a:graphicData uri="http://schemas.openxmlformats.org/presentationml/2006/ole">
            <mc:AlternateContent xmlns:mc="http://schemas.openxmlformats.org/markup-compatibility/2006">
              <mc:Choice xmlns:v="urn:schemas-microsoft-com:vml" Requires="v">
                <p:oleObj spid="_x0000_s1120836" name="方程式" r:id="rId41" imgW="825480" imgH="215640" progId="Equation.3">
                  <p:embed/>
                </p:oleObj>
              </mc:Choice>
              <mc:Fallback>
                <p:oleObj name="方程式" r:id="rId41" imgW="825480" imgH="215640" progId="Equation.3">
                  <p:embed/>
                  <p:pic>
                    <p:nvPicPr>
                      <p:cNvPr id="0" name=""/>
                      <p:cNvPicPr>
                        <a:picLocks noChangeAspect="1" noChangeArrowheads="1"/>
                      </p:cNvPicPr>
                      <p:nvPr/>
                    </p:nvPicPr>
                    <p:blipFill>
                      <a:blip r:embed="rId42"/>
                      <a:srcRect t="-3336" b="-3336"/>
                      <a:stretch>
                        <a:fillRect/>
                      </a:stretch>
                    </p:blipFill>
                    <p:spPr bwMode="auto">
                      <a:xfrm>
                        <a:off x="8256240" y="3839278"/>
                        <a:ext cx="1774782" cy="463626"/>
                      </a:xfrm>
                      <a:prstGeom prst="rect">
                        <a:avLst/>
                      </a:prstGeom>
                      <a:solidFill>
                        <a:srgbClr val="FFCCFF"/>
                      </a:solidFill>
                      <a:ln>
                        <a:noFill/>
                      </a:ln>
                    </p:spPr>
                  </p:pic>
                </p:oleObj>
              </mc:Fallback>
            </mc:AlternateContent>
          </a:graphicData>
        </a:graphic>
      </p:graphicFrame>
      <p:sp>
        <p:nvSpPr>
          <p:cNvPr id="88" name="AutoShape 47"/>
          <p:cNvSpPr>
            <a:spLocks noChangeArrowheads="1"/>
          </p:cNvSpPr>
          <p:nvPr/>
        </p:nvSpPr>
        <p:spPr bwMode="auto">
          <a:xfrm>
            <a:off x="6488932" y="2987546"/>
            <a:ext cx="252000" cy="180000"/>
          </a:xfrm>
          <a:prstGeom prst="rightArrow">
            <a:avLst>
              <a:gd name="adj1" fmla="val 50000"/>
              <a:gd name="adj2" fmla="val 35041"/>
            </a:avLst>
          </a:prstGeom>
          <a:solidFill>
            <a:srgbClr val="FF9933"/>
          </a:solidFill>
          <a:ln w="9525">
            <a:solidFill>
              <a:schemeClr val="tx1"/>
            </a:solidFill>
            <a:miter lim="800000"/>
            <a:headEnd/>
            <a:tailEnd/>
          </a:ln>
        </p:spPr>
        <p:txBody>
          <a:bodyPr wrap="none" anchor="ctr"/>
          <a:lstStyle/>
          <a:p>
            <a:pPr eaLnBrk="0" hangingPunct="0"/>
            <a:endParaRPr lang="zh-TW" altLang="en-US"/>
          </a:p>
        </p:txBody>
      </p:sp>
      <p:sp>
        <p:nvSpPr>
          <p:cNvPr id="89" name="Text Box 32"/>
          <p:cNvSpPr txBox="1">
            <a:spLocks noChangeArrowheads="1"/>
          </p:cNvSpPr>
          <p:nvPr/>
        </p:nvSpPr>
        <p:spPr bwMode="auto">
          <a:xfrm>
            <a:off x="8928828" y="4259643"/>
            <a:ext cx="141679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t>eqns. for</a:t>
            </a:r>
          </a:p>
        </p:txBody>
      </p:sp>
      <p:sp>
        <p:nvSpPr>
          <p:cNvPr id="90" name="AutoShape 53"/>
          <p:cNvSpPr>
            <a:spLocks noChangeArrowheads="1"/>
          </p:cNvSpPr>
          <p:nvPr/>
        </p:nvSpPr>
        <p:spPr bwMode="auto">
          <a:xfrm>
            <a:off x="8622192" y="4426008"/>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91" name="Text Box 32"/>
          <p:cNvSpPr txBox="1">
            <a:spLocks noChangeArrowheads="1"/>
          </p:cNvSpPr>
          <p:nvPr/>
        </p:nvSpPr>
        <p:spPr bwMode="auto">
          <a:xfrm>
            <a:off x="6168008" y="3839277"/>
            <a:ext cx="2187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t>Similarly, solve </a:t>
            </a:r>
          </a:p>
        </p:txBody>
      </p:sp>
      <p:sp>
        <p:nvSpPr>
          <p:cNvPr id="92" name="Text Box 32"/>
          <p:cNvSpPr txBox="1">
            <a:spLocks noChangeArrowheads="1"/>
          </p:cNvSpPr>
          <p:nvPr/>
        </p:nvSpPr>
        <p:spPr bwMode="auto">
          <a:xfrm>
            <a:off x="6764342" y="2837448"/>
            <a:ext cx="1052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t>solve</a:t>
            </a:r>
          </a:p>
        </p:txBody>
      </p:sp>
      <p:sp>
        <p:nvSpPr>
          <p:cNvPr id="93" name="Line 36"/>
          <p:cNvSpPr>
            <a:spLocks noChangeShapeType="1"/>
          </p:cNvSpPr>
          <p:nvPr/>
        </p:nvSpPr>
        <p:spPr bwMode="auto">
          <a:xfrm>
            <a:off x="8260952" y="2649829"/>
            <a:ext cx="828000" cy="0"/>
          </a:xfrm>
          <a:prstGeom prst="line">
            <a:avLst/>
          </a:prstGeom>
          <a:noFill/>
          <a:ln w="28575">
            <a:solidFill>
              <a:srgbClr val="CC3300"/>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4" name="AutoShape 47"/>
          <p:cNvSpPr>
            <a:spLocks noChangeArrowheads="1"/>
          </p:cNvSpPr>
          <p:nvPr/>
        </p:nvSpPr>
        <p:spPr bwMode="auto">
          <a:xfrm>
            <a:off x="6528048" y="2367232"/>
            <a:ext cx="252000" cy="180000"/>
          </a:xfrm>
          <a:prstGeom prst="rightArrow">
            <a:avLst>
              <a:gd name="adj1" fmla="val 50000"/>
              <a:gd name="adj2" fmla="val 35041"/>
            </a:avLst>
          </a:prstGeom>
          <a:solidFill>
            <a:srgbClr val="FF9933"/>
          </a:solidFill>
          <a:ln w="9525">
            <a:solidFill>
              <a:schemeClr val="tx1"/>
            </a:solidFill>
            <a:miter lim="800000"/>
            <a:headEnd/>
            <a:tailEnd/>
          </a:ln>
        </p:spPr>
        <p:txBody>
          <a:bodyPr wrap="none" anchor="ctr"/>
          <a:lstStyle/>
          <a:p>
            <a:pPr eaLnBrk="0" hangingPunct="0"/>
            <a:endParaRPr lang="zh-TW" altLang="en-US"/>
          </a:p>
        </p:txBody>
      </p:sp>
      <p:sp>
        <p:nvSpPr>
          <p:cNvPr id="95" name="Line 36"/>
          <p:cNvSpPr>
            <a:spLocks noChangeShapeType="1"/>
          </p:cNvSpPr>
          <p:nvPr/>
        </p:nvSpPr>
        <p:spPr bwMode="auto">
          <a:xfrm>
            <a:off x="6913563" y="2780928"/>
            <a:ext cx="432000" cy="0"/>
          </a:xfrm>
          <a:prstGeom prst="line">
            <a:avLst/>
          </a:prstGeom>
          <a:noFill/>
          <a:ln w="28575">
            <a:solidFill>
              <a:srgbClr val="CC3300"/>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96" name="Object 20"/>
          <p:cNvGraphicFramePr>
            <a:graphicFrameLocks noChangeAspect="1"/>
          </p:cNvGraphicFramePr>
          <p:nvPr>
            <p:extLst>
              <p:ext uri="{D42A27DB-BD31-4B8C-83A1-F6EECF244321}">
                <p14:modId xmlns:p14="http://schemas.microsoft.com/office/powerpoint/2010/main" val="527573601"/>
              </p:ext>
            </p:extLst>
          </p:nvPr>
        </p:nvGraphicFramePr>
        <p:xfrm>
          <a:off x="8241142" y="2169781"/>
          <a:ext cx="773388" cy="452844"/>
        </p:xfrm>
        <a:graphic>
          <a:graphicData uri="http://schemas.openxmlformats.org/presentationml/2006/ole">
            <mc:AlternateContent xmlns:mc="http://schemas.openxmlformats.org/markup-compatibility/2006">
              <mc:Choice xmlns:v="urn:schemas-microsoft-com:vml" Requires="v">
                <p:oleObj spid="_x0000_s1120837" name="方程式" r:id="rId43" imgW="368280" imgH="215640" progId="Equation.3">
                  <p:embed/>
                </p:oleObj>
              </mc:Choice>
              <mc:Fallback>
                <p:oleObj name="方程式" r:id="rId43" imgW="368280" imgH="215640" progId="Equation.3">
                  <p:embed/>
                  <p:pic>
                    <p:nvPicPr>
                      <p:cNvPr id="0" name=""/>
                      <p:cNvPicPr>
                        <a:picLocks noChangeAspect="1" noChangeArrowheads="1"/>
                      </p:cNvPicPr>
                      <p:nvPr/>
                    </p:nvPicPr>
                    <p:blipFill>
                      <a:blip r:embed="rId44"/>
                      <a:srcRect t="-2985" b="-2985"/>
                      <a:stretch>
                        <a:fillRect/>
                      </a:stretch>
                    </p:blipFill>
                    <p:spPr bwMode="auto">
                      <a:xfrm>
                        <a:off x="8241142" y="2169781"/>
                        <a:ext cx="773388" cy="452844"/>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98" name="Text Box 6"/>
          <p:cNvSpPr txBox="1">
            <a:spLocks noChangeArrowheads="1"/>
          </p:cNvSpPr>
          <p:nvPr/>
        </p:nvSpPr>
        <p:spPr bwMode="auto">
          <a:xfrm>
            <a:off x="6168008" y="692697"/>
            <a:ext cx="2281124" cy="461665"/>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u="sng" dirty="0">
                <a:solidFill>
                  <a:srgbClr val="0000CC"/>
                </a:solidFill>
              </a:rPr>
              <a:t>What are </a:t>
            </a:r>
            <a:r>
              <a:rPr lang="en-US" altLang="zh-TW" i="1" u="sng" dirty="0">
                <a:solidFill>
                  <a:srgbClr val="0000CC"/>
                </a:solidFill>
                <a:latin typeface="Symbol" panose="05050102010706020507" pitchFamily="18" charset="2"/>
              </a:rPr>
              <a:t>f</a:t>
            </a:r>
            <a:r>
              <a:rPr lang="en-US" altLang="zh-TW" u="sng" dirty="0">
                <a:solidFill>
                  <a:srgbClr val="0000CC"/>
                </a:solidFill>
              </a:rPr>
              <a:t> &amp; </a:t>
            </a:r>
            <a:r>
              <a:rPr lang="en-US" altLang="zh-TW" i="1" u="sng" dirty="0">
                <a:solidFill>
                  <a:srgbClr val="0000CC"/>
                </a:solidFill>
                <a:latin typeface="Symbol" panose="05050102010706020507" pitchFamily="18" charset="2"/>
              </a:rPr>
              <a:t>y </a:t>
            </a:r>
            <a:r>
              <a:rPr lang="en-US" altLang="zh-TW" dirty="0">
                <a:solidFill>
                  <a:srgbClr val="0000CC"/>
                </a:solidFill>
              </a:rPr>
              <a:t>?</a:t>
            </a:r>
          </a:p>
        </p:txBody>
      </p:sp>
      <p:grpSp>
        <p:nvGrpSpPr>
          <p:cNvPr id="12" name="群組 11"/>
          <p:cNvGrpSpPr/>
          <p:nvPr/>
        </p:nvGrpSpPr>
        <p:grpSpPr>
          <a:xfrm>
            <a:off x="6561908" y="4947702"/>
            <a:ext cx="1762093" cy="1179837"/>
            <a:chOff x="5644761" y="5289877"/>
            <a:chExt cx="1559389" cy="923060"/>
          </a:xfrm>
        </p:grpSpPr>
        <p:cxnSp>
          <p:nvCxnSpPr>
            <p:cNvPr id="101" name="直線接點 100"/>
            <p:cNvCxnSpPr/>
            <p:nvPr/>
          </p:nvCxnSpPr>
          <p:spPr bwMode="auto">
            <a:xfrm>
              <a:off x="5644761" y="6212937"/>
              <a:ext cx="1559389" cy="0"/>
            </a:xfrm>
            <a:prstGeom prst="line">
              <a:avLst/>
            </a:prstGeom>
            <a:solidFill>
              <a:schemeClr val="accent1"/>
            </a:solidFill>
            <a:ln w="12700" cap="flat" cmpd="sng" algn="ctr">
              <a:solidFill>
                <a:srgbClr val="0000CC"/>
              </a:solidFill>
              <a:prstDash val="sysDot"/>
              <a:round/>
              <a:headEnd type="none" w="med" len="med"/>
              <a:tailEnd type="none" w="med" len="med"/>
            </a:ln>
            <a:effectLst/>
          </p:spPr>
        </p:cxnSp>
        <p:cxnSp>
          <p:nvCxnSpPr>
            <p:cNvPr id="102" name="直線接點 101"/>
            <p:cNvCxnSpPr/>
            <p:nvPr/>
          </p:nvCxnSpPr>
          <p:spPr bwMode="auto">
            <a:xfrm>
              <a:off x="5644761" y="5905249"/>
              <a:ext cx="1559389" cy="0"/>
            </a:xfrm>
            <a:prstGeom prst="line">
              <a:avLst/>
            </a:prstGeom>
            <a:solidFill>
              <a:schemeClr val="accent1"/>
            </a:solidFill>
            <a:ln w="12700" cap="flat" cmpd="sng" algn="ctr">
              <a:solidFill>
                <a:srgbClr val="0000CC"/>
              </a:solidFill>
              <a:prstDash val="sysDot"/>
              <a:round/>
              <a:headEnd type="none" w="med" len="med"/>
              <a:tailEnd type="none" w="med" len="med"/>
            </a:ln>
            <a:effectLst/>
          </p:spPr>
        </p:cxnSp>
        <p:cxnSp>
          <p:nvCxnSpPr>
            <p:cNvPr id="103" name="直線接點 102"/>
            <p:cNvCxnSpPr/>
            <p:nvPr/>
          </p:nvCxnSpPr>
          <p:spPr bwMode="auto">
            <a:xfrm>
              <a:off x="5644761" y="5597563"/>
              <a:ext cx="1559389" cy="0"/>
            </a:xfrm>
            <a:prstGeom prst="line">
              <a:avLst/>
            </a:prstGeom>
            <a:solidFill>
              <a:schemeClr val="accent1"/>
            </a:solidFill>
            <a:ln w="12700" cap="flat" cmpd="sng" algn="ctr">
              <a:solidFill>
                <a:srgbClr val="0000CC"/>
              </a:solidFill>
              <a:prstDash val="sysDot"/>
              <a:round/>
              <a:headEnd type="none" w="med" len="med"/>
              <a:tailEnd type="none" w="med" len="med"/>
            </a:ln>
            <a:effectLst/>
          </p:spPr>
        </p:cxnSp>
        <p:cxnSp>
          <p:nvCxnSpPr>
            <p:cNvPr id="104" name="直線接點 103"/>
            <p:cNvCxnSpPr/>
            <p:nvPr/>
          </p:nvCxnSpPr>
          <p:spPr bwMode="auto">
            <a:xfrm>
              <a:off x="5644761" y="5289877"/>
              <a:ext cx="1559389" cy="0"/>
            </a:xfrm>
            <a:prstGeom prst="line">
              <a:avLst/>
            </a:prstGeom>
            <a:solidFill>
              <a:schemeClr val="accent1"/>
            </a:solidFill>
            <a:ln w="12700" cap="flat" cmpd="sng" algn="ctr">
              <a:solidFill>
                <a:srgbClr val="0000CC"/>
              </a:solidFill>
              <a:prstDash val="sysDot"/>
              <a:round/>
              <a:headEnd type="none" w="med" len="med"/>
              <a:tailEnd type="none" w="med" len="med"/>
            </a:ln>
            <a:effectLst/>
          </p:spPr>
        </p:cxnSp>
      </p:grpSp>
      <p:grpSp>
        <p:nvGrpSpPr>
          <p:cNvPr id="11" name="群組 10"/>
          <p:cNvGrpSpPr/>
          <p:nvPr/>
        </p:nvGrpSpPr>
        <p:grpSpPr>
          <a:xfrm>
            <a:off x="6816681" y="4834893"/>
            <a:ext cx="1367091" cy="1700015"/>
            <a:chOff x="5989962" y="5191920"/>
            <a:chExt cx="1073960" cy="1428386"/>
          </a:xfrm>
        </p:grpSpPr>
        <p:cxnSp>
          <p:nvCxnSpPr>
            <p:cNvPr id="105" name="直線單箭頭接點 104"/>
            <p:cNvCxnSpPr/>
            <p:nvPr/>
          </p:nvCxnSpPr>
          <p:spPr bwMode="auto">
            <a:xfrm flipV="1">
              <a:off x="5989962" y="5191920"/>
              <a:ext cx="0" cy="1428386"/>
            </a:xfrm>
            <a:prstGeom prst="straightConnector1">
              <a:avLst/>
            </a:prstGeom>
            <a:solidFill>
              <a:schemeClr val="accent1"/>
            </a:solidFill>
            <a:ln w="12700" cap="flat" cmpd="sng" algn="ctr">
              <a:solidFill>
                <a:srgbClr val="0000CC"/>
              </a:solidFill>
              <a:prstDash val="sysDot"/>
              <a:round/>
              <a:headEnd type="none" w="med" len="med"/>
              <a:tailEnd type="none" w="med" len="med"/>
            </a:ln>
            <a:effectLst/>
          </p:spPr>
        </p:cxnSp>
        <p:cxnSp>
          <p:nvCxnSpPr>
            <p:cNvPr id="106" name="直線單箭頭接點 105"/>
            <p:cNvCxnSpPr/>
            <p:nvPr/>
          </p:nvCxnSpPr>
          <p:spPr bwMode="auto">
            <a:xfrm flipV="1">
              <a:off x="6258452" y="5191920"/>
              <a:ext cx="0" cy="1428386"/>
            </a:xfrm>
            <a:prstGeom prst="straightConnector1">
              <a:avLst/>
            </a:prstGeom>
            <a:solidFill>
              <a:schemeClr val="accent1"/>
            </a:solidFill>
            <a:ln w="12700" cap="flat" cmpd="sng" algn="ctr">
              <a:solidFill>
                <a:srgbClr val="0000CC"/>
              </a:solidFill>
              <a:prstDash val="sysDot"/>
              <a:round/>
              <a:headEnd type="none" w="med" len="med"/>
              <a:tailEnd type="none" w="med" len="med"/>
            </a:ln>
            <a:effectLst/>
          </p:spPr>
        </p:cxnSp>
        <p:cxnSp>
          <p:nvCxnSpPr>
            <p:cNvPr id="107" name="直線單箭頭接點 106"/>
            <p:cNvCxnSpPr/>
            <p:nvPr/>
          </p:nvCxnSpPr>
          <p:spPr bwMode="auto">
            <a:xfrm flipV="1">
              <a:off x="6526942" y="5191920"/>
              <a:ext cx="0" cy="1428386"/>
            </a:xfrm>
            <a:prstGeom prst="straightConnector1">
              <a:avLst/>
            </a:prstGeom>
            <a:solidFill>
              <a:schemeClr val="accent1"/>
            </a:solidFill>
            <a:ln w="12700" cap="flat" cmpd="sng" algn="ctr">
              <a:solidFill>
                <a:srgbClr val="0000CC"/>
              </a:solidFill>
              <a:prstDash val="sysDot"/>
              <a:round/>
              <a:headEnd type="none" w="med" len="med"/>
              <a:tailEnd type="none" w="med" len="med"/>
            </a:ln>
            <a:effectLst/>
          </p:spPr>
        </p:cxnSp>
        <p:cxnSp>
          <p:nvCxnSpPr>
            <p:cNvPr id="108" name="直線單箭頭接點 107"/>
            <p:cNvCxnSpPr/>
            <p:nvPr/>
          </p:nvCxnSpPr>
          <p:spPr bwMode="auto">
            <a:xfrm flipV="1">
              <a:off x="6795432" y="5191920"/>
              <a:ext cx="0" cy="1428386"/>
            </a:xfrm>
            <a:prstGeom prst="straightConnector1">
              <a:avLst/>
            </a:prstGeom>
            <a:solidFill>
              <a:schemeClr val="accent1"/>
            </a:solidFill>
            <a:ln w="12700" cap="flat" cmpd="sng" algn="ctr">
              <a:solidFill>
                <a:srgbClr val="0000CC"/>
              </a:solidFill>
              <a:prstDash val="sysDot"/>
              <a:round/>
              <a:headEnd type="none" w="med" len="med"/>
              <a:tailEnd type="none" w="med" len="med"/>
            </a:ln>
            <a:effectLst/>
          </p:spPr>
        </p:cxnSp>
        <p:cxnSp>
          <p:nvCxnSpPr>
            <p:cNvPr id="109" name="直線單箭頭接點 108"/>
            <p:cNvCxnSpPr/>
            <p:nvPr/>
          </p:nvCxnSpPr>
          <p:spPr bwMode="auto">
            <a:xfrm flipV="1">
              <a:off x="7063922" y="5191920"/>
              <a:ext cx="0" cy="1428386"/>
            </a:xfrm>
            <a:prstGeom prst="straightConnector1">
              <a:avLst/>
            </a:prstGeom>
            <a:solidFill>
              <a:schemeClr val="accent1"/>
            </a:solidFill>
            <a:ln w="12700" cap="flat" cmpd="sng" algn="ctr">
              <a:solidFill>
                <a:srgbClr val="0000CC"/>
              </a:solidFill>
              <a:prstDash val="sysDot"/>
              <a:round/>
              <a:headEnd type="none" w="med" len="med"/>
              <a:tailEnd type="none" w="med" len="med"/>
            </a:ln>
            <a:effectLst/>
          </p:spPr>
        </p:cxnSp>
      </p:grpSp>
      <p:grpSp>
        <p:nvGrpSpPr>
          <p:cNvPr id="16" name="群組 15"/>
          <p:cNvGrpSpPr/>
          <p:nvPr/>
        </p:nvGrpSpPr>
        <p:grpSpPr>
          <a:xfrm>
            <a:off x="6643006" y="4875798"/>
            <a:ext cx="1837053" cy="1289786"/>
            <a:chOff x="5606405" y="5208829"/>
            <a:chExt cx="1753803" cy="1042151"/>
          </a:xfrm>
        </p:grpSpPr>
        <p:sp>
          <p:nvSpPr>
            <p:cNvPr id="111" name="手繪多邊形 110"/>
            <p:cNvSpPr/>
            <p:nvPr/>
          </p:nvSpPr>
          <p:spPr bwMode="auto">
            <a:xfrm>
              <a:off x="5606405" y="5568137"/>
              <a:ext cx="1753803" cy="682843"/>
            </a:xfrm>
            <a:custGeom>
              <a:avLst/>
              <a:gdLst>
                <a:gd name="connsiteX0" fmla="*/ 0 w 3306725"/>
                <a:gd name="connsiteY0" fmla="*/ 1430475 h 1430475"/>
                <a:gd name="connsiteX1" fmla="*/ 382772 w 3306725"/>
                <a:gd name="connsiteY1" fmla="*/ 920112 h 1430475"/>
                <a:gd name="connsiteX2" fmla="*/ 1127051 w 3306725"/>
                <a:gd name="connsiteY2" fmla="*/ 505443 h 1430475"/>
                <a:gd name="connsiteX3" fmla="*/ 2137144 w 3306725"/>
                <a:gd name="connsiteY3" fmla="*/ 143936 h 1430475"/>
                <a:gd name="connsiteX4" fmla="*/ 3094074 w 3306725"/>
                <a:gd name="connsiteY4" fmla="*/ 16345 h 1430475"/>
                <a:gd name="connsiteX5" fmla="*/ 3306725 w 3306725"/>
                <a:gd name="connsiteY5" fmla="*/ 5712 h 143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6725" h="1430475">
                  <a:moveTo>
                    <a:pt x="0" y="1430475"/>
                  </a:moveTo>
                  <a:cubicBezTo>
                    <a:pt x="97465" y="1252379"/>
                    <a:pt x="194930" y="1074284"/>
                    <a:pt x="382772" y="920112"/>
                  </a:cubicBezTo>
                  <a:cubicBezTo>
                    <a:pt x="570614" y="765940"/>
                    <a:pt x="834656" y="634806"/>
                    <a:pt x="1127051" y="505443"/>
                  </a:cubicBezTo>
                  <a:cubicBezTo>
                    <a:pt x="1419446" y="376080"/>
                    <a:pt x="1809307" y="225452"/>
                    <a:pt x="2137144" y="143936"/>
                  </a:cubicBezTo>
                  <a:cubicBezTo>
                    <a:pt x="2464981" y="62420"/>
                    <a:pt x="2899144" y="39382"/>
                    <a:pt x="3094074" y="16345"/>
                  </a:cubicBezTo>
                  <a:cubicBezTo>
                    <a:pt x="3289004" y="-6692"/>
                    <a:pt x="3297864" y="-490"/>
                    <a:pt x="3306725" y="5712"/>
                  </a:cubicBezTo>
                </a:path>
              </a:pathLst>
            </a:custGeom>
            <a:noFill/>
            <a:ln w="12700"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112" name="手繪多邊形 111"/>
            <p:cNvSpPr/>
            <p:nvPr/>
          </p:nvSpPr>
          <p:spPr bwMode="auto">
            <a:xfrm>
              <a:off x="5606405" y="5208829"/>
              <a:ext cx="1731127" cy="642505"/>
            </a:xfrm>
            <a:custGeom>
              <a:avLst/>
              <a:gdLst>
                <a:gd name="connsiteX0" fmla="*/ 0 w 3306725"/>
                <a:gd name="connsiteY0" fmla="*/ 1430475 h 1430475"/>
                <a:gd name="connsiteX1" fmla="*/ 382772 w 3306725"/>
                <a:gd name="connsiteY1" fmla="*/ 920112 h 1430475"/>
                <a:gd name="connsiteX2" fmla="*/ 1127051 w 3306725"/>
                <a:gd name="connsiteY2" fmla="*/ 505443 h 1430475"/>
                <a:gd name="connsiteX3" fmla="*/ 2137144 w 3306725"/>
                <a:gd name="connsiteY3" fmla="*/ 143936 h 1430475"/>
                <a:gd name="connsiteX4" fmla="*/ 3094074 w 3306725"/>
                <a:gd name="connsiteY4" fmla="*/ 16345 h 1430475"/>
                <a:gd name="connsiteX5" fmla="*/ 3306725 w 3306725"/>
                <a:gd name="connsiteY5" fmla="*/ 5712 h 143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6725" h="1430475">
                  <a:moveTo>
                    <a:pt x="0" y="1430475"/>
                  </a:moveTo>
                  <a:cubicBezTo>
                    <a:pt x="97465" y="1252379"/>
                    <a:pt x="194930" y="1074284"/>
                    <a:pt x="382772" y="920112"/>
                  </a:cubicBezTo>
                  <a:cubicBezTo>
                    <a:pt x="570614" y="765940"/>
                    <a:pt x="834656" y="634806"/>
                    <a:pt x="1127051" y="505443"/>
                  </a:cubicBezTo>
                  <a:cubicBezTo>
                    <a:pt x="1419446" y="376080"/>
                    <a:pt x="1809307" y="225452"/>
                    <a:pt x="2137144" y="143936"/>
                  </a:cubicBezTo>
                  <a:cubicBezTo>
                    <a:pt x="2464981" y="62420"/>
                    <a:pt x="2899144" y="39382"/>
                    <a:pt x="3094074" y="16345"/>
                  </a:cubicBezTo>
                  <a:cubicBezTo>
                    <a:pt x="3289004" y="-6692"/>
                    <a:pt x="3297864" y="-490"/>
                    <a:pt x="3306725" y="5712"/>
                  </a:cubicBezTo>
                </a:path>
              </a:pathLst>
            </a:custGeom>
            <a:noFill/>
            <a:ln w="12700"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pSp>
      <p:grpSp>
        <p:nvGrpSpPr>
          <p:cNvPr id="15" name="群組 14"/>
          <p:cNvGrpSpPr/>
          <p:nvPr/>
        </p:nvGrpSpPr>
        <p:grpSpPr>
          <a:xfrm>
            <a:off x="6868566" y="4713186"/>
            <a:ext cx="1579983" cy="1653901"/>
            <a:chOff x="5895224" y="5125982"/>
            <a:chExt cx="1080678" cy="1238983"/>
          </a:xfrm>
        </p:grpSpPr>
        <p:sp>
          <p:nvSpPr>
            <p:cNvPr id="114" name="手繪多邊形 113"/>
            <p:cNvSpPr/>
            <p:nvPr/>
          </p:nvSpPr>
          <p:spPr bwMode="auto">
            <a:xfrm>
              <a:off x="5895224" y="5253635"/>
              <a:ext cx="543698" cy="1111330"/>
            </a:xfrm>
            <a:custGeom>
              <a:avLst/>
              <a:gdLst>
                <a:gd name="connsiteX0" fmla="*/ 0 w 1020726"/>
                <a:gd name="connsiteY0" fmla="*/ 0 h 1820596"/>
                <a:gd name="connsiteX1" fmla="*/ 435935 w 1020726"/>
                <a:gd name="connsiteY1" fmla="*/ 223284 h 1820596"/>
                <a:gd name="connsiteX2" fmla="*/ 691116 w 1020726"/>
                <a:gd name="connsiteY2" fmla="*/ 595423 h 1820596"/>
                <a:gd name="connsiteX3" fmla="*/ 925033 w 1020726"/>
                <a:gd name="connsiteY3" fmla="*/ 1265274 h 1820596"/>
                <a:gd name="connsiteX4" fmla="*/ 988828 w 1020726"/>
                <a:gd name="connsiteY4" fmla="*/ 1765005 h 1820596"/>
                <a:gd name="connsiteX5" fmla="*/ 1020726 w 1020726"/>
                <a:gd name="connsiteY5" fmla="*/ 1786270 h 182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726" h="1820596">
                  <a:moveTo>
                    <a:pt x="0" y="0"/>
                  </a:moveTo>
                  <a:cubicBezTo>
                    <a:pt x="160374" y="62023"/>
                    <a:pt x="320749" y="124047"/>
                    <a:pt x="435935" y="223284"/>
                  </a:cubicBezTo>
                  <a:cubicBezTo>
                    <a:pt x="551121" y="322521"/>
                    <a:pt x="609600" y="421758"/>
                    <a:pt x="691116" y="595423"/>
                  </a:cubicBezTo>
                  <a:cubicBezTo>
                    <a:pt x="772632" y="769088"/>
                    <a:pt x="875414" y="1070344"/>
                    <a:pt x="925033" y="1265274"/>
                  </a:cubicBezTo>
                  <a:cubicBezTo>
                    <a:pt x="974652" y="1460204"/>
                    <a:pt x="972879" y="1678172"/>
                    <a:pt x="988828" y="1765005"/>
                  </a:cubicBezTo>
                  <a:cubicBezTo>
                    <a:pt x="1004777" y="1851838"/>
                    <a:pt x="1012751" y="1819054"/>
                    <a:pt x="1020726" y="1786270"/>
                  </a:cubicBezTo>
                </a:path>
              </a:pathLst>
            </a:custGeom>
            <a:noFill/>
            <a:ln w="12700" cap="flat" cmpd="sng" algn="ctr">
              <a:solidFill>
                <a:srgbClr val="008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115" name="手繪多邊形 114"/>
            <p:cNvSpPr/>
            <p:nvPr/>
          </p:nvSpPr>
          <p:spPr bwMode="auto">
            <a:xfrm>
              <a:off x="6163713" y="5165723"/>
              <a:ext cx="543698" cy="1111330"/>
            </a:xfrm>
            <a:custGeom>
              <a:avLst/>
              <a:gdLst>
                <a:gd name="connsiteX0" fmla="*/ 0 w 1020726"/>
                <a:gd name="connsiteY0" fmla="*/ 0 h 1820596"/>
                <a:gd name="connsiteX1" fmla="*/ 435935 w 1020726"/>
                <a:gd name="connsiteY1" fmla="*/ 223284 h 1820596"/>
                <a:gd name="connsiteX2" fmla="*/ 691116 w 1020726"/>
                <a:gd name="connsiteY2" fmla="*/ 595423 h 1820596"/>
                <a:gd name="connsiteX3" fmla="*/ 925033 w 1020726"/>
                <a:gd name="connsiteY3" fmla="*/ 1265274 h 1820596"/>
                <a:gd name="connsiteX4" fmla="*/ 988828 w 1020726"/>
                <a:gd name="connsiteY4" fmla="*/ 1765005 h 1820596"/>
                <a:gd name="connsiteX5" fmla="*/ 1020726 w 1020726"/>
                <a:gd name="connsiteY5" fmla="*/ 1786270 h 182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726" h="1820596">
                  <a:moveTo>
                    <a:pt x="0" y="0"/>
                  </a:moveTo>
                  <a:cubicBezTo>
                    <a:pt x="160374" y="62023"/>
                    <a:pt x="320749" y="124047"/>
                    <a:pt x="435935" y="223284"/>
                  </a:cubicBezTo>
                  <a:cubicBezTo>
                    <a:pt x="551121" y="322521"/>
                    <a:pt x="609600" y="421758"/>
                    <a:pt x="691116" y="595423"/>
                  </a:cubicBezTo>
                  <a:cubicBezTo>
                    <a:pt x="772632" y="769088"/>
                    <a:pt x="875414" y="1070344"/>
                    <a:pt x="925033" y="1265274"/>
                  </a:cubicBezTo>
                  <a:cubicBezTo>
                    <a:pt x="974652" y="1460204"/>
                    <a:pt x="972879" y="1678172"/>
                    <a:pt x="988828" y="1765005"/>
                  </a:cubicBezTo>
                  <a:cubicBezTo>
                    <a:pt x="1004777" y="1851838"/>
                    <a:pt x="1012751" y="1819054"/>
                    <a:pt x="1020726" y="1786270"/>
                  </a:cubicBezTo>
                </a:path>
              </a:pathLst>
            </a:custGeom>
            <a:noFill/>
            <a:ln w="12700" cap="flat" cmpd="sng" algn="ctr">
              <a:solidFill>
                <a:srgbClr val="008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116" name="手繪多邊形 115"/>
            <p:cNvSpPr/>
            <p:nvPr/>
          </p:nvSpPr>
          <p:spPr bwMode="auto">
            <a:xfrm>
              <a:off x="6432204" y="5125982"/>
              <a:ext cx="543698" cy="1111330"/>
            </a:xfrm>
            <a:custGeom>
              <a:avLst/>
              <a:gdLst>
                <a:gd name="connsiteX0" fmla="*/ 0 w 1020726"/>
                <a:gd name="connsiteY0" fmla="*/ 0 h 1820596"/>
                <a:gd name="connsiteX1" fmla="*/ 435935 w 1020726"/>
                <a:gd name="connsiteY1" fmla="*/ 223284 h 1820596"/>
                <a:gd name="connsiteX2" fmla="*/ 691116 w 1020726"/>
                <a:gd name="connsiteY2" fmla="*/ 595423 h 1820596"/>
                <a:gd name="connsiteX3" fmla="*/ 925033 w 1020726"/>
                <a:gd name="connsiteY3" fmla="*/ 1265274 h 1820596"/>
                <a:gd name="connsiteX4" fmla="*/ 988828 w 1020726"/>
                <a:gd name="connsiteY4" fmla="*/ 1765005 h 1820596"/>
                <a:gd name="connsiteX5" fmla="*/ 1020726 w 1020726"/>
                <a:gd name="connsiteY5" fmla="*/ 1786270 h 182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726" h="1820596">
                  <a:moveTo>
                    <a:pt x="0" y="0"/>
                  </a:moveTo>
                  <a:cubicBezTo>
                    <a:pt x="160374" y="62023"/>
                    <a:pt x="320749" y="124047"/>
                    <a:pt x="435935" y="223284"/>
                  </a:cubicBezTo>
                  <a:cubicBezTo>
                    <a:pt x="551121" y="322521"/>
                    <a:pt x="609600" y="421758"/>
                    <a:pt x="691116" y="595423"/>
                  </a:cubicBezTo>
                  <a:cubicBezTo>
                    <a:pt x="772632" y="769088"/>
                    <a:pt x="875414" y="1070344"/>
                    <a:pt x="925033" y="1265274"/>
                  </a:cubicBezTo>
                  <a:cubicBezTo>
                    <a:pt x="974652" y="1460204"/>
                    <a:pt x="972879" y="1678172"/>
                    <a:pt x="988828" y="1765005"/>
                  </a:cubicBezTo>
                  <a:cubicBezTo>
                    <a:pt x="1004777" y="1851838"/>
                    <a:pt x="1012751" y="1819054"/>
                    <a:pt x="1020726" y="1786270"/>
                  </a:cubicBezTo>
                </a:path>
              </a:pathLst>
            </a:custGeom>
            <a:noFill/>
            <a:ln w="12700" cap="flat" cmpd="sng" algn="ctr">
              <a:solidFill>
                <a:srgbClr val="008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pSp>
      <p:graphicFrame>
        <p:nvGraphicFramePr>
          <p:cNvPr id="118" name="物件 117"/>
          <p:cNvGraphicFramePr>
            <a:graphicFrameLocks noChangeAspect="1"/>
          </p:cNvGraphicFramePr>
          <p:nvPr>
            <p:extLst>
              <p:ext uri="{D42A27DB-BD31-4B8C-83A1-F6EECF244321}">
                <p14:modId xmlns:p14="http://schemas.microsoft.com/office/powerpoint/2010/main" val="1208054426"/>
              </p:ext>
            </p:extLst>
          </p:nvPr>
        </p:nvGraphicFramePr>
        <p:xfrm>
          <a:off x="6848167" y="4437112"/>
          <a:ext cx="864000" cy="344731"/>
        </p:xfrm>
        <a:graphic>
          <a:graphicData uri="http://schemas.openxmlformats.org/presentationml/2006/ole">
            <mc:AlternateContent xmlns:mc="http://schemas.openxmlformats.org/markup-compatibility/2006">
              <mc:Choice xmlns:v="urn:schemas-microsoft-com:vml" Requires="v">
                <p:oleObj spid="_x0000_s1120838" name="方程式" r:id="rId45" imgW="622080" imgH="203040" progId="Equation.3">
                  <p:embed/>
                </p:oleObj>
              </mc:Choice>
              <mc:Fallback>
                <p:oleObj name="方程式" r:id="rId45" imgW="622080" imgH="203040" progId="Equation.3">
                  <p:embed/>
                  <p:pic>
                    <p:nvPicPr>
                      <p:cNvPr id="0" name=""/>
                      <p:cNvPicPr>
                        <a:picLocks noChangeAspect="1" noChangeArrowheads="1"/>
                      </p:cNvPicPr>
                      <p:nvPr/>
                    </p:nvPicPr>
                    <p:blipFill>
                      <a:blip r:embed="rId46"/>
                      <a:srcRect t="-3339" b="-3339"/>
                      <a:stretch>
                        <a:fillRect/>
                      </a:stretch>
                    </p:blipFill>
                    <p:spPr bwMode="auto">
                      <a:xfrm>
                        <a:off x="6848167" y="4437112"/>
                        <a:ext cx="864000" cy="344731"/>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 name="群組 6"/>
          <p:cNvGrpSpPr/>
          <p:nvPr/>
        </p:nvGrpSpPr>
        <p:grpSpPr>
          <a:xfrm>
            <a:off x="6434102" y="6334845"/>
            <a:ext cx="2326194" cy="211554"/>
            <a:chOff x="5392944" y="6420243"/>
            <a:chExt cx="2326194" cy="211554"/>
          </a:xfrm>
        </p:grpSpPr>
        <p:cxnSp>
          <p:nvCxnSpPr>
            <p:cNvPr id="99" name="直線接點 98"/>
            <p:cNvCxnSpPr/>
            <p:nvPr/>
          </p:nvCxnSpPr>
          <p:spPr bwMode="auto">
            <a:xfrm>
              <a:off x="5392944" y="6520623"/>
              <a:ext cx="2124000" cy="0"/>
            </a:xfrm>
            <a:prstGeom prst="line">
              <a:avLst/>
            </a:prstGeom>
            <a:solidFill>
              <a:schemeClr val="accent1"/>
            </a:solidFill>
            <a:ln w="19050" cap="flat" cmpd="sng" algn="ctr">
              <a:solidFill>
                <a:srgbClr val="0000CC"/>
              </a:solidFill>
              <a:prstDash val="solid"/>
              <a:round/>
              <a:headEnd type="none" w="med" len="med"/>
              <a:tailEnd type="triangle" w="lg" len="lg"/>
            </a:ln>
            <a:effectLst/>
          </p:spPr>
        </p:cxnSp>
        <p:graphicFrame>
          <p:nvGraphicFramePr>
            <p:cNvPr id="119" name="Object 13"/>
            <p:cNvGraphicFramePr>
              <a:graphicFrameLocks noChangeAspect="1"/>
            </p:cNvGraphicFramePr>
            <p:nvPr>
              <p:extLst>
                <p:ext uri="{D42A27DB-BD31-4B8C-83A1-F6EECF244321}">
                  <p14:modId xmlns:p14="http://schemas.microsoft.com/office/powerpoint/2010/main" val="2887616308"/>
                </p:ext>
              </p:extLst>
            </p:nvPr>
          </p:nvGraphicFramePr>
          <p:xfrm>
            <a:off x="7576232" y="6420243"/>
            <a:ext cx="142906" cy="211554"/>
          </p:xfrm>
          <a:graphic>
            <a:graphicData uri="http://schemas.openxmlformats.org/presentationml/2006/ole">
              <mc:AlternateContent xmlns:mc="http://schemas.openxmlformats.org/markup-compatibility/2006">
                <mc:Choice xmlns:v="urn:schemas-microsoft-com:vml" Requires="v">
                  <p:oleObj spid="_x0000_s1120839" name="Equation" r:id="rId47" imgW="126720" imgH="139680" progId="Equation.3">
                    <p:embed/>
                  </p:oleObj>
                </mc:Choice>
                <mc:Fallback>
                  <p:oleObj name="Equation" r:id="rId47" imgW="126720" imgH="139680" progId="Equation.3">
                    <p:embed/>
                    <p:pic>
                      <p:nvPicPr>
                        <p:cNvPr id="0" name=""/>
                        <p:cNvPicPr>
                          <a:picLocks noChangeAspect="1" noChangeArrowheads="1"/>
                        </p:cNvPicPr>
                        <p:nvPr/>
                      </p:nvPicPr>
                      <p:blipFill>
                        <a:blip r:embed="rId48">
                          <a:extLst>
                            <a:ext uri="{28A0092B-C50C-407E-A947-70E740481C1C}">
                              <a14:useLocalDpi xmlns:a14="http://schemas.microsoft.com/office/drawing/2010/main" val="0"/>
                            </a:ext>
                          </a:extLst>
                        </a:blip>
                        <a:srcRect t="-2933" b="-2933"/>
                        <a:stretch>
                          <a:fillRect/>
                        </a:stretch>
                      </p:blipFill>
                      <p:spPr bwMode="auto">
                        <a:xfrm>
                          <a:off x="7576232" y="6420243"/>
                          <a:ext cx="142906" cy="211554"/>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pSp>
      <p:grpSp>
        <p:nvGrpSpPr>
          <p:cNvPr id="10" name="群組 9"/>
          <p:cNvGrpSpPr/>
          <p:nvPr/>
        </p:nvGrpSpPr>
        <p:grpSpPr>
          <a:xfrm>
            <a:off x="6384032" y="4365104"/>
            <a:ext cx="157281" cy="2124224"/>
            <a:chOff x="5552213" y="4450502"/>
            <a:chExt cx="157281" cy="2124224"/>
          </a:xfrm>
        </p:grpSpPr>
        <p:cxnSp>
          <p:nvCxnSpPr>
            <p:cNvPr id="100" name="直線單箭頭接點 99"/>
            <p:cNvCxnSpPr/>
            <p:nvPr/>
          </p:nvCxnSpPr>
          <p:spPr bwMode="auto">
            <a:xfrm flipV="1">
              <a:off x="5686505" y="4630726"/>
              <a:ext cx="0" cy="1944000"/>
            </a:xfrm>
            <a:prstGeom prst="straightConnector1">
              <a:avLst/>
            </a:prstGeom>
            <a:solidFill>
              <a:schemeClr val="accent1"/>
            </a:solidFill>
            <a:ln w="19050" cap="flat" cmpd="sng" algn="ctr">
              <a:solidFill>
                <a:srgbClr val="0000CC"/>
              </a:solidFill>
              <a:prstDash val="solid"/>
              <a:round/>
              <a:headEnd type="none" w="med" len="med"/>
              <a:tailEnd type="triangle" w="lg" len="lg"/>
            </a:ln>
            <a:effectLst/>
          </p:spPr>
        </p:cxnSp>
        <p:graphicFrame>
          <p:nvGraphicFramePr>
            <p:cNvPr id="120" name="Object 14"/>
            <p:cNvGraphicFramePr>
              <a:graphicFrameLocks noChangeAspect="1"/>
            </p:cNvGraphicFramePr>
            <p:nvPr>
              <p:extLst>
                <p:ext uri="{D42A27DB-BD31-4B8C-83A1-F6EECF244321}">
                  <p14:modId xmlns:p14="http://schemas.microsoft.com/office/powerpoint/2010/main" val="1390451774"/>
                </p:ext>
              </p:extLst>
            </p:nvPr>
          </p:nvGraphicFramePr>
          <p:xfrm>
            <a:off x="5552213" y="4450502"/>
            <a:ext cx="157281" cy="250411"/>
          </p:xfrm>
          <a:graphic>
            <a:graphicData uri="http://schemas.openxmlformats.org/presentationml/2006/ole">
              <mc:AlternateContent xmlns:mc="http://schemas.openxmlformats.org/markup-compatibility/2006">
                <mc:Choice xmlns:v="urn:schemas-microsoft-com:vml" Requires="v">
                  <p:oleObj spid="_x0000_s1120840" name="Equation" r:id="rId49" imgW="139680" imgH="164880" progId="Equation.3">
                    <p:embed/>
                  </p:oleObj>
                </mc:Choice>
                <mc:Fallback>
                  <p:oleObj name="Equation" r:id="rId49" imgW="139680" imgH="164880" progId="Equation.3">
                    <p:embed/>
                    <p:pic>
                      <p:nvPicPr>
                        <p:cNvPr id="0" name=""/>
                        <p:cNvPicPr>
                          <a:picLocks noChangeAspect="1" noChangeArrowheads="1"/>
                        </p:cNvPicPr>
                        <p:nvPr/>
                      </p:nvPicPr>
                      <p:blipFill>
                        <a:blip r:embed="rId50">
                          <a:extLst>
                            <a:ext uri="{28A0092B-C50C-407E-A947-70E740481C1C}">
                              <a14:useLocalDpi xmlns:a14="http://schemas.microsoft.com/office/drawing/2010/main" val="0"/>
                            </a:ext>
                          </a:extLst>
                        </a:blip>
                        <a:srcRect t="-2933" b="-2933"/>
                        <a:stretch>
                          <a:fillRect/>
                        </a:stretch>
                      </p:blipFill>
                      <p:spPr bwMode="auto">
                        <a:xfrm>
                          <a:off x="5552213" y="4450502"/>
                          <a:ext cx="157281" cy="250411"/>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pSp>
      <p:grpSp>
        <p:nvGrpSpPr>
          <p:cNvPr id="13" name="群組 12"/>
          <p:cNvGrpSpPr/>
          <p:nvPr/>
        </p:nvGrpSpPr>
        <p:grpSpPr>
          <a:xfrm>
            <a:off x="6785671" y="5614281"/>
            <a:ext cx="2006004" cy="871995"/>
            <a:chOff x="5665821" y="5699678"/>
            <a:chExt cx="2006004" cy="871995"/>
          </a:xfrm>
        </p:grpSpPr>
        <p:sp>
          <p:nvSpPr>
            <p:cNvPr id="110" name="手繪多邊形 109"/>
            <p:cNvSpPr/>
            <p:nvPr/>
          </p:nvSpPr>
          <p:spPr bwMode="auto">
            <a:xfrm>
              <a:off x="5665821" y="5875824"/>
              <a:ext cx="1834615" cy="695849"/>
            </a:xfrm>
            <a:custGeom>
              <a:avLst/>
              <a:gdLst>
                <a:gd name="connsiteX0" fmla="*/ 0 w 3306725"/>
                <a:gd name="connsiteY0" fmla="*/ 1430475 h 1430475"/>
                <a:gd name="connsiteX1" fmla="*/ 382772 w 3306725"/>
                <a:gd name="connsiteY1" fmla="*/ 920112 h 1430475"/>
                <a:gd name="connsiteX2" fmla="*/ 1127051 w 3306725"/>
                <a:gd name="connsiteY2" fmla="*/ 505443 h 1430475"/>
                <a:gd name="connsiteX3" fmla="*/ 2137144 w 3306725"/>
                <a:gd name="connsiteY3" fmla="*/ 143936 h 1430475"/>
                <a:gd name="connsiteX4" fmla="*/ 3094074 w 3306725"/>
                <a:gd name="connsiteY4" fmla="*/ 16345 h 1430475"/>
                <a:gd name="connsiteX5" fmla="*/ 3306725 w 3306725"/>
                <a:gd name="connsiteY5" fmla="*/ 5712 h 143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6725" h="1430475">
                  <a:moveTo>
                    <a:pt x="0" y="1430475"/>
                  </a:moveTo>
                  <a:cubicBezTo>
                    <a:pt x="97465" y="1252379"/>
                    <a:pt x="194930" y="1074284"/>
                    <a:pt x="382772" y="920112"/>
                  </a:cubicBezTo>
                  <a:cubicBezTo>
                    <a:pt x="570614" y="765940"/>
                    <a:pt x="834656" y="634806"/>
                    <a:pt x="1127051" y="505443"/>
                  </a:cubicBezTo>
                  <a:cubicBezTo>
                    <a:pt x="1419446" y="376080"/>
                    <a:pt x="1809307" y="225452"/>
                    <a:pt x="2137144" y="143936"/>
                  </a:cubicBezTo>
                  <a:cubicBezTo>
                    <a:pt x="2464981" y="62420"/>
                    <a:pt x="2899144" y="39382"/>
                    <a:pt x="3094074" y="16345"/>
                  </a:cubicBezTo>
                  <a:cubicBezTo>
                    <a:pt x="3289004" y="-6692"/>
                    <a:pt x="3297864" y="-490"/>
                    <a:pt x="3306725" y="5712"/>
                  </a:cubicBezTo>
                </a:path>
              </a:pathLst>
            </a:custGeom>
            <a:noFill/>
            <a:ln w="19050" cap="flat" cmpd="sng" algn="ctr">
              <a:solidFill>
                <a:srgbClr val="C000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121" name="物件 120"/>
            <p:cNvGraphicFramePr>
              <a:graphicFrameLocks noChangeAspect="1"/>
            </p:cNvGraphicFramePr>
            <p:nvPr>
              <p:extLst>
                <p:ext uri="{D42A27DB-BD31-4B8C-83A1-F6EECF244321}">
                  <p14:modId xmlns:p14="http://schemas.microsoft.com/office/powerpoint/2010/main" val="2406811365"/>
                </p:ext>
              </p:extLst>
            </p:nvPr>
          </p:nvGraphicFramePr>
          <p:xfrm>
            <a:off x="7516235" y="5699678"/>
            <a:ext cx="155590" cy="303311"/>
          </p:xfrm>
          <a:graphic>
            <a:graphicData uri="http://schemas.openxmlformats.org/presentationml/2006/ole">
              <mc:AlternateContent xmlns:mc="http://schemas.openxmlformats.org/markup-compatibility/2006">
                <mc:Choice xmlns:v="urn:schemas-microsoft-com:vml" Requires="v">
                  <p:oleObj spid="_x0000_s1120841" name="方程式" r:id="rId51" imgW="126720" imgH="203040" progId="Equation.3">
                    <p:embed/>
                  </p:oleObj>
                </mc:Choice>
                <mc:Fallback>
                  <p:oleObj name="方程式" r:id="rId51" imgW="126720" imgH="203040" progId="Equation.3">
                    <p:embed/>
                    <p:pic>
                      <p:nvPicPr>
                        <p:cNvPr id="0" name=""/>
                        <p:cNvPicPr>
                          <a:picLocks noChangeAspect="1" noChangeArrowheads="1"/>
                        </p:cNvPicPr>
                        <p:nvPr/>
                      </p:nvPicPr>
                      <p:blipFill>
                        <a:blip r:embed="rId52"/>
                        <a:srcRect t="-3339" b="-3339"/>
                        <a:stretch>
                          <a:fillRect/>
                        </a:stretch>
                      </p:blipFill>
                      <p:spPr bwMode="auto">
                        <a:xfrm>
                          <a:off x="7516235" y="5699678"/>
                          <a:ext cx="155590" cy="303311"/>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4" name="群組 13"/>
          <p:cNvGrpSpPr/>
          <p:nvPr/>
        </p:nvGrpSpPr>
        <p:grpSpPr>
          <a:xfrm>
            <a:off x="6105100" y="4754015"/>
            <a:ext cx="1191908" cy="1657418"/>
            <a:chOff x="5426414" y="5200953"/>
            <a:chExt cx="750737" cy="1295877"/>
          </a:xfrm>
        </p:grpSpPr>
        <p:sp>
          <p:nvSpPr>
            <p:cNvPr id="113" name="手繪多邊形 112"/>
            <p:cNvSpPr/>
            <p:nvPr/>
          </p:nvSpPr>
          <p:spPr bwMode="auto">
            <a:xfrm>
              <a:off x="5539375" y="5346022"/>
              <a:ext cx="637776" cy="1150808"/>
            </a:xfrm>
            <a:custGeom>
              <a:avLst/>
              <a:gdLst>
                <a:gd name="connsiteX0" fmla="*/ 0 w 1020726"/>
                <a:gd name="connsiteY0" fmla="*/ 0 h 1820596"/>
                <a:gd name="connsiteX1" fmla="*/ 435935 w 1020726"/>
                <a:gd name="connsiteY1" fmla="*/ 223284 h 1820596"/>
                <a:gd name="connsiteX2" fmla="*/ 691116 w 1020726"/>
                <a:gd name="connsiteY2" fmla="*/ 595423 h 1820596"/>
                <a:gd name="connsiteX3" fmla="*/ 925033 w 1020726"/>
                <a:gd name="connsiteY3" fmla="*/ 1265274 h 1820596"/>
                <a:gd name="connsiteX4" fmla="*/ 988828 w 1020726"/>
                <a:gd name="connsiteY4" fmla="*/ 1765005 h 1820596"/>
                <a:gd name="connsiteX5" fmla="*/ 1020726 w 1020726"/>
                <a:gd name="connsiteY5" fmla="*/ 1786270 h 182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726" h="1820596">
                  <a:moveTo>
                    <a:pt x="0" y="0"/>
                  </a:moveTo>
                  <a:cubicBezTo>
                    <a:pt x="160374" y="62023"/>
                    <a:pt x="320749" y="124047"/>
                    <a:pt x="435935" y="223284"/>
                  </a:cubicBezTo>
                  <a:cubicBezTo>
                    <a:pt x="551121" y="322521"/>
                    <a:pt x="609600" y="421758"/>
                    <a:pt x="691116" y="595423"/>
                  </a:cubicBezTo>
                  <a:cubicBezTo>
                    <a:pt x="772632" y="769088"/>
                    <a:pt x="875414" y="1070344"/>
                    <a:pt x="925033" y="1265274"/>
                  </a:cubicBezTo>
                  <a:cubicBezTo>
                    <a:pt x="974652" y="1460204"/>
                    <a:pt x="972879" y="1678172"/>
                    <a:pt x="988828" y="1765005"/>
                  </a:cubicBezTo>
                  <a:cubicBezTo>
                    <a:pt x="1004777" y="1851838"/>
                    <a:pt x="1012751" y="1819054"/>
                    <a:pt x="1020726" y="1786270"/>
                  </a:cubicBezTo>
                </a:path>
              </a:pathLst>
            </a:custGeom>
            <a:noFill/>
            <a:ln w="19050" cap="flat" cmpd="sng" algn="ctr">
              <a:solidFill>
                <a:srgbClr val="008000"/>
              </a:solidFill>
              <a:prstDash val="solid"/>
              <a:round/>
              <a:headEnd type="triangle" w="med" len="med"/>
              <a:tailEnd type="none" w="lg" len="lg"/>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122" name="物件 121"/>
            <p:cNvGraphicFramePr>
              <a:graphicFrameLocks/>
            </p:cNvGraphicFramePr>
            <p:nvPr>
              <p:extLst>
                <p:ext uri="{D42A27DB-BD31-4B8C-83A1-F6EECF244321}">
                  <p14:modId xmlns:p14="http://schemas.microsoft.com/office/powerpoint/2010/main" val="1374986674"/>
                </p:ext>
              </p:extLst>
            </p:nvPr>
          </p:nvGraphicFramePr>
          <p:xfrm>
            <a:off x="5426414" y="5200953"/>
            <a:ext cx="186876" cy="230633"/>
          </p:xfrm>
          <a:graphic>
            <a:graphicData uri="http://schemas.openxmlformats.org/presentationml/2006/ole">
              <mc:AlternateContent xmlns:mc="http://schemas.openxmlformats.org/markup-compatibility/2006">
                <mc:Choice xmlns:v="urn:schemas-microsoft-com:vml" Requires="v">
                  <p:oleObj spid="_x0000_s1120842" name="方程式" r:id="rId53" imgW="152280" imgH="164880" progId="Equation.3">
                    <p:embed/>
                  </p:oleObj>
                </mc:Choice>
                <mc:Fallback>
                  <p:oleObj name="方程式" r:id="rId53" imgW="152280" imgH="164880" progId="Equation.3">
                    <p:embed/>
                    <p:pic>
                      <p:nvPicPr>
                        <p:cNvPr id="0" name=""/>
                        <p:cNvPicPr>
                          <a:picLocks noChangeArrowheads="1"/>
                        </p:cNvPicPr>
                        <p:nvPr/>
                      </p:nvPicPr>
                      <p:blipFill>
                        <a:blip r:embed="rId54"/>
                        <a:srcRect t="-2985" b="-2985"/>
                        <a:stretch>
                          <a:fillRect/>
                        </a:stretch>
                      </p:blipFill>
                      <p:spPr bwMode="auto">
                        <a:xfrm>
                          <a:off x="5426414" y="5200953"/>
                          <a:ext cx="186876" cy="23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7" name="群組 16"/>
          <p:cNvGrpSpPr>
            <a:grpSpLocks noChangeAspect="1"/>
          </p:cNvGrpSpPr>
          <p:nvPr/>
        </p:nvGrpSpPr>
        <p:grpSpPr>
          <a:xfrm>
            <a:off x="8464349" y="4785623"/>
            <a:ext cx="972000" cy="708716"/>
            <a:chOff x="7367823" y="5058676"/>
            <a:chExt cx="877101" cy="639522"/>
          </a:xfrm>
        </p:grpSpPr>
        <p:graphicFrame>
          <p:nvGraphicFramePr>
            <p:cNvPr id="117" name="物件 116"/>
            <p:cNvGraphicFramePr>
              <a:graphicFrameLocks/>
            </p:cNvGraphicFramePr>
            <p:nvPr>
              <p:extLst>
                <p:ext uri="{D42A27DB-BD31-4B8C-83A1-F6EECF244321}">
                  <p14:modId xmlns:p14="http://schemas.microsoft.com/office/powerpoint/2010/main" val="2265515002"/>
                </p:ext>
              </p:extLst>
            </p:nvPr>
          </p:nvGraphicFramePr>
          <p:xfrm>
            <a:off x="7367823" y="5058676"/>
            <a:ext cx="840522" cy="266487"/>
          </p:xfrm>
          <a:graphic>
            <a:graphicData uri="http://schemas.openxmlformats.org/presentationml/2006/ole">
              <mc:AlternateContent xmlns:mc="http://schemas.openxmlformats.org/markup-compatibility/2006">
                <mc:Choice xmlns:v="urn:schemas-microsoft-com:vml" Requires="v">
                  <p:oleObj spid="_x0000_s1120843" name="方程式" r:id="rId55" imgW="685800" imgH="190440" progId="Equation.3">
                    <p:embed/>
                  </p:oleObj>
                </mc:Choice>
                <mc:Fallback>
                  <p:oleObj name="方程式" r:id="rId55" imgW="685800" imgH="190440" progId="Equation.3">
                    <p:embed/>
                    <p:pic>
                      <p:nvPicPr>
                        <p:cNvPr id="0" name=""/>
                        <p:cNvPicPr>
                          <a:picLocks noChangeArrowheads="1"/>
                        </p:cNvPicPr>
                        <p:nvPr/>
                      </p:nvPicPr>
                      <p:blipFill>
                        <a:blip r:embed="rId56"/>
                        <a:srcRect t="-2985" b="-2985"/>
                        <a:stretch>
                          <a:fillRect/>
                        </a:stretch>
                      </p:blipFill>
                      <p:spPr bwMode="auto">
                        <a:xfrm>
                          <a:off x="7367823" y="5058676"/>
                          <a:ext cx="840522" cy="266487"/>
                        </a:xfrm>
                        <a:prstGeom prst="rect">
                          <a:avLst/>
                        </a:prstGeom>
                        <a:noFill/>
                        <a:ln>
                          <a:noFill/>
                        </a:ln>
                      </p:spPr>
                    </p:pic>
                  </p:oleObj>
                </mc:Fallback>
              </mc:AlternateContent>
            </a:graphicData>
          </a:graphic>
        </p:graphicFrame>
        <p:graphicFrame>
          <p:nvGraphicFramePr>
            <p:cNvPr id="123" name="物件 122"/>
            <p:cNvGraphicFramePr>
              <a:graphicFrameLocks/>
            </p:cNvGraphicFramePr>
            <p:nvPr>
              <p:extLst>
                <p:ext uri="{D42A27DB-BD31-4B8C-83A1-F6EECF244321}">
                  <p14:modId xmlns:p14="http://schemas.microsoft.com/office/powerpoint/2010/main" val="1934594570"/>
                </p:ext>
              </p:extLst>
            </p:nvPr>
          </p:nvGraphicFramePr>
          <p:xfrm>
            <a:off x="7401390" y="5431582"/>
            <a:ext cx="843534" cy="266616"/>
          </p:xfrm>
          <a:graphic>
            <a:graphicData uri="http://schemas.openxmlformats.org/presentationml/2006/ole">
              <mc:AlternateContent xmlns:mc="http://schemas.openxmlformats.org/markup-compatibility/2006">
                <mc:Choice xmlns:v="urn:schemas-microsoft-com:vml" Requires="v">
                  <p:oleObj spid="_x0000_s1120844" name="方程式" r:id="rId57" imgW="685800" imgH="190440" progId="Equation.3">
                    <p:embed/>
                  </p:oleObj>
                </mc:Choice>
                <mc:Fallback>
                  <p:oleObj name="方程式" r:id="rId57" imgW="685800" imgH="190440" progId="Equation.3">
                    <p:embed/>
                    <p:pic>
                      <p:nvPicPr>
                        <p:cNvPr id="0" name=""/>
                        <p:cNvPicPr>
                          <a:picLocks noChangeArrowheads="1"/>
                        </p:cNvPicPr>
                        <p:nvPr/>
                      </p:nvPicPr>
                      <p:blipFill>
                        <a:blip r:embed="rId56"/>
                        <a:srcRect t="-2985" b="-2985"/>
                        <a:stretch>
                          <a:fillRect/>
                        </a:stretch>
                      </p:blipFill>
                      <p:spPr bwMode="auto">
                        <a:xfrm>
                          <a:off x="7401390" y="5431582"/>
                          <a:ext cx="843534" cy="266616"/>
                        </a:xfrm>
                        <a:prstGeom prst="rect">
                          <a:avLst/>
                        </a:prstGeom>
                        <a:noFill/>
                        <a:ln>
                          <a:noFill/>
                        </a:ln>
                      </p:spPr>
                    </p:pic>
                  </p:oleObj>
                </mc:Fallback>
              </mc:AlternateContent>
            </a:graphicData>
          </a:graphic>
        </p:graphicFrame>
      </p:grpSp>
      <p:sp>
        <p:nvSpPr>
          <p:cNvPr id="124" name="Text Box 19"/>
          <p:cNvSpPr txBox="1">
            <a:spLocks noChangeArrowheads="1"/>
          </p:cNvSpPr>
          <p:nvPr/>
        </p:nvSpPr>
        <p:spPr bwMode="auto">
          <a:xfrm>
            <a:off x="9282784" y="5742551"/>
            <a:ext cx="2892922" cy="698071"/>
          </a:xfrm>
          <a:prstGeom prst="rect">
            <a:avLst/>
          </a:prstGeom>
          <a:noFill/>
          <a:ln>
            <a:noFill/>
          </a:ln>
        </p:spPr>
        <p:txBody>
          <a:bodyPr wrap="square" lIns="72000" tIns="36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ts val="2400"/>
              </a:lnSpc>
              <a:buClr>
                <a:srgbClr val="C00000"/>
              </a:buClr>
              <a:buSzPct val="100000"/>
            </a:pPr>
            <a:r>
              <a:rPr lang="en-US" altLang="zh-TW" sz="2200" dirty="0">
                <a:solidFill>
                  <a:srgbClr val="C00000"/>
                </a:solidFill>
              </a:rPr>
              <a:t>2 sets of</a:t>
            </a:r>
            <a:r>
              <a:rPr lang="zh-TW" altLang="en-US" sz="2200" dirty="0">
                <a:solidFill>
                  <a:srgbClr val="C00000"/>
                </a:solidFill>
              </a:rPr>
              <a:t> </a:t>
            </a:r>
            <a:r>
              <a:rPr lang="en-US" altLang="zh-TW" sz="2200" dirty="0">
                <a:solidFill>
                  <a:srgbClr val="C00000"/>
                </a:solidFill>
              </a:rPr>
              <a:t>characteristics</a:t>
            </a:r>
          </a:p>
          <a:p>
            <a:pPr>
              <a:lnSpc>
                <a:spcPts val="2400"/>
              </a:lnSpc>
              <a:buClr>
                <a:srgbClr val="C00000"/>
              </a:buClr>
              <a:buSzPct val="100000"/>
            </a:pPr>
            <a:r>
              <a:rPr lang="en-US" altLang="zh-TW" sz="2200" dirty="0">
                <a:solidFill>
                  <a:srgbClr val="0000CC"/>
                </a:solidFill>
              </a:rPr>
              <a:t>(for </a:t>
            </a:r>
            <a:r>
              <a:rPr lang="en-US" altLang="zh-TW" sz="2200" i="1" dirty="0">
                <a:solidFill>
                  <a:srgbClr val="0000CC"/>
                </a:solidFill>
              </a:rPr>
              <a:t>b</a:t>
            </a:r>
            <a:r>
              <a:rPr lang="en-US" altLang="zh-TW" sz="2200" baseline="30000" dirty="0">
                <a:solidFill>
                  <a:srgbClr val="0000CC"/>
                </a:solidFill>
              </a:rPr>
              <a:t>2</a:t>
            </a:r>
            <a:r>
              <a:rPr lang="en-US" altLang="zh-TW" sz="2200" dirty="0">
                <a:solidFill>
                  <a:srgbClr val="0000CC"/>
                </a:solidFill>
                <a:latin typeface="Symbol" panose="05050102010706020507" pitchFamily="18" charset="2"/>
              </a:rPr>
              <a:t>-</a:t>
            </a:r>
            <a:r>
              <a:rPr lang="en-US" altLang="zh-TW" sz="2200" i="1" dirty="0">
                <a:solidFill>
                  <a:srgbClr val="0000CC"/>
                </a:solidFill>
              </a:rPr>
              <a:t>ac</a:t>
            </a:r>
            <a:r>
              <a:rPr lang="en-US" altLang="zh-TW" sz="2200" dirty="0">
                <a:solidFill>
                  <a:srgbClr val="0000CC"/>
                </a:solidFill>
              </a:rPr>
              <a:t>&gt;0)</a:t>
            </a:r>
          </a:p>
        </p:txBody>
      </p:sp>
      <p:sp>
        <p:nvSpPr>
          <p:cNvPr id="125" name="Text Box 18"/>
          <p:cNvSpPr txBox="1">
            <a:spLocks noChangeArrowheads="1"/>
          </p:cNvSpPr>
          <p:nvPr/>
        </p:nvSpPr>
        <p:spPr bwMode="auto">
          <a:xfrm>
            <a:off x="8328248" y="783112"/>
            <a:ext cx="3953746"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90000"/>
              </a:lnSpc>
            </a:pPr>
            <a:r>
              <a:rPr lang="en-US" altLang="zh-TW" sz="1800" dirty="0">
                <a:solidFill>
                  <a:srgbClr val="C00000"/>
                </a:solidFill>
              </a:rPr>
              <a:t>(</a:t>
            </a:r>
            <a:r>
              <a:rPr lang="en-US" altLang="zh-TW" sz="1800" i="1" dirty="0">
                <a:solidFill>
                  <a:srgbClr val="C00000"/>
                </a:solidFill>
                <a:latin typeface="Symbol" panose="05050102010706020507" pitchFamily="18" charset="2"/>
              </a:rPr>
              <a:t>f</a:t>
            </a:r>
            <a:r>
              <a:rPr lang="en-US" altLang="zh-TW" sz="1800" dirty="0">
                <a:solidFill>
                  <a:srgbClr val="C00000"/>
                </a:solidFill>
                <a:latin typeface="Symbol" panose="05050102010706020507" pitchFamily="18" charset="2"/>
              </a:rPr>
              <a:t> &amp; </a:t>
            </a:r>
            <a:r>
              <a:rPr lang="en-US" altLang="zh-TW" sz="1800" i="1" dirty="0">
                <a:solidFill>
                  <a:srgbClr val="C00000"/>
                </a:solidFill>
                <a:latin typeface="Symbol" panose="05050102010706020507" pitchFamily="18" charset="2"/>
              </a:rPr>
              <a:t>y </a:t>
            </a:r>
            <a:r>
              <a:rPr lang="en-US" altLang="zh-TW" sz="1800" dirty="0">
                <a:solidFill>
                  <a:srgbClr val="C00000"/>
                </a:solidFill>
                <a:latin typeface="+mn-lt"/>
              </a:rPr>
              <a:t>are called </a:t>
            </a:r>
            <a:r>
              <a:rPr lang="en-US" altLang="zh-TW" sz="1800" dirty="0">
                <a:solidFill>
                  <a:srgbClr val="C00000"/>
                </a:solidFill>
              </a:rPr>
              <a:t>characteristics of PDE)</a:t>
            </a:r>
          </a:p>
        </p:txBody>
      </p:sp>
      <p:sp>
        <p:nvSpPr>
          <p:cNvPr id="126" name="Text Box 6"/>
          <p:cNvSpPr txBox="1">
            <a:spLocks noChangeArrowheads="1"/>
          </p:cNvSpPr>
          <p:nvPr/>
        </p:nvSpPr>
        <p:spPr bwMode="auto">
          <a:xfrm>
            <a:off x="3683098" y="4571836"/>
            <a:ext cx="1654350" cy="369332"/>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1800" dirty="0">
                <a:solidFill>
                  <a:srgbClr val="0000CC"/>
                </a:solidFill>
              </a:rPr>
              <a:t>(canonical form)</a:t>
            </a:r>
          </a:p>
        </p:txBody>
      </p:sp>
      <p:sp>
        <p:nvSpPr>
          <p:cNvPr id="97" name="Text Box 6"/>
          <p:cNvSpPr txBox="1">
            <a:spLocks noChangeArrowheads="1"/>
          </p:cNvSpPr>
          <p:nvPr/>
        </p:nvSpPr>
        <p:spPr bwMode="auto">
          <a:xfrm>
            <a:off x="3931207" y="2850523"/>
            <a:ext cx="1654350" cy="369332"/>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1800" dirty="0">
                <a:solidFill>
                  <a:srgbClr val="0000CC"/>
                </a:solidFill>
              </a:rPr>
              <a:t>(canonical form)</a:t>
            </a:r>
          </a:p>
        </p:txBody>
      </p:sp>
      <p:sp>
        <p:nvSpPr>
          <p:cNvPr id="127" name="Text Box 33">
            <a:extLst>
              <a:ext uri="{FF2B5EF4-FFF2-40B4-BE49-F238E27FC236}">
                <a16:creationId xmlns:a16="http://schemas.microsoft.com/office/drawing/2014/main" id="{19F53E2A-A575-4732-914B-B237E7FDD002}"/>
              </a:ext>
            </a:extLst>
          </p:cNvPr>
          <p:cNvSpPr txBox="1">
            <a:spLocks noChangeArrowheads="1"/>
          </p:cNvSpPr>
          <p:nvPr/>
        </p:nvSpPr>
        <p:spPr bwMode="auto">
          <a:xfrm>
            <a:off x="4842835" y="1603119"/>
            <a:ext cx="557845" cy="3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pPr>
              <a:lnSpc>
                <a:spcPct val="120000"/>
              </a:lnSpc>
              <a:spcBef>
                <a:spcPct val="5000"/>
              </a:spcBef>
            </a:pPr>
            <a:r>
              <a:rPr lang="en-US" altLang="zh-TW" sz="1800" dirty="0">
                <a:solidFill>
                  <a:srgbClr val="0000CC"/>
                </a:solidFill>
              </a:rPr>
              <a:t>--- (1)</a:t>
            </a:r>
          </a:p>
        </p:txBody>
      </p:sp>
      <p:sp>
        <p:nvSpPr>
          <p:cNvPr id="128" name="Text Box 33">
            <a:extLst>
              <a:ext uri="{FF2B5EF4-FFF2-40B4-BE49-F238E27FC236}">
                <a16:creationId xmlns:a16="http://schemas.microsoft.com/office/drawing/2014/main" id="{CEEA507F-6DF0-4F35-9826-555331A9ABB1}"/>
              </a:ext>
            </a:extLst>
          </p:cNvPr>
          <p:cNvSpPr txBox="1">
            <a:spLocks noChangeArrowheads="1"/>
          </p:cNvSpPr>
          <p:nvPr/>
        </p:nvSpPr>
        <p:spPr bwMode="auto">
          <a:xfrm>
            <a:off x="2894084" y="2103056"/>
            <a:ext cx="2398092" cy="3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pPr>
              <a:lnSpc>
                <a:spcPct val="120000"/>
              </a:lnSpc>
              <a:spcBef>
                <a:spcPct val="5000"/>
              </a:spcBef>
            </a:pPr>
            <a:r>
              <a:rPr lang="en-US" altLang="zh-TW" sz="1800" dirty="0">
                <a:solidFill>
                  <a:srgbClr val="0000CC"/>
                </a:solidFill>
              </a:rPr>
              <a:t>(from eq. (b) &amp; (c) in p.4)</a:t>
            </a:r>
          </a:p>
        </p:txBody>
      </p:sp>
      <p:sp>
        <p:nvSpPr>
          <p:cNvPr id="129" name="Text Box 33">
            <a:extLst>
              <a:ext uri="{FF2B5EF4-FFF2-40B4-BE49-F238E27FC236}">
                <a16:creationId xmlns:a16="http://schemas.microsoft.com/office/drawing/2014/main" id="{2D4E6F32-419A-4752-B8D8-4355D1CA61D2}"/>
              </a:ext>
            </a:extLst>
          </p:cNvPr>
          <p:cNvSpPr txBox="1">
            <a:spLocks noChangeArrowheads="1"/>
          </p:cNvSpPr>
          <p:nvPr/>
        </p:nvSpPr>
        <p:spPr bwMode="auto">
          <a:xfrm>
            <a:off x="5519936" y="2520689"/>
            <a:ext cx="557845" cy="3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pPr>
              <a:lnSpc>
                <a:spcPct val="120000"/>
              </a:lnSpc>
              <a:spcBef>
                <a:spcPct val="5000"/>
              </a:spcBef>
            </a:pPr>
            <a:r>
              <a:rPr lang="en-US" altLang="zh-TW" sz="1800" dirty="0">
                <a:solidFill>
                  <a:srgbClr val="0000CC"/>
                </a:solidFill>
              </a:rPr>
              <a:t>--- (2)</a:t>
            </a:r>
          </a:p>
        </p:txBody>
      </p:sp>
      <p:sp>
        <p:nvSpPr>
          <p:cNvPr id="130" name="Text Box 33">
            <a:extLst>
              <a:ext uri="{FF2B5EF4-FFF2-40B4-BE49-F238E27FC236}">
                <a16:creationId xmlns:a16="http://schemas.microsoft.com/office/drawing/2014/main" id="{53B2DB82-3ABE-4BA4-B9F5-101850F27464}"/>
              </a:ext>
            </a:extLst>
          </p:cNvPr>
          <p:cNvSpPr txBox="1">
            <a:spLocks noChangeArrowheads="1"/>
          </p:cNvSpPr>
          <p:nvPr/>
        </p:nvSpPr>
        <p:spPr bwMode="auto">
          <a:xfrm>
            <a:off x="407368" y="4676317"/>
            <a:ext cx="602729" cy="3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pPr>
              <a:lnSpc>
                <a:spcPct val="120000"/>
              </a:lnSpc>
              <a:spcBef>
                <a:spcPct val="5000"/>
              </a:spcBef>
            </a:pPr>
            <a:r>
              <a:rPr lang="en-US" altLang="zh-TW" sz="1800" dirty="0">
                <a:solidFill>
                  <a:srgbClr val="0000CC"/>
                </a:solidFill>
              </a:rPr>
              <a:t>eq. (2)</a:t>
            </a:r>
          </a:p>
        </p:txBody>
      </p:sp>
      <p:sp>
        <p:nvSpPr>
          <p:cNvPr id="131" name="Text Box 33">
            <a:extLst>
              <a:ext uri="{FF2B5EF4-FFF2-40B4-BE49-F238E27FC236}">
                <a16:creationId xmlns:a16="http://schemas.microsoft.com/office/drawing/2014/main" id="{BFC24992-BE4A-4141-91D4-38B190892E12}"/>
              </a:ext>
            </a:extLst>
          </p:cNvPr>
          <p:cNvSpPr txBox="1">
            <a:spLocks noChangeArrowheads="1"/>
          </p:cNvSpPr>
          <p:nvPr/>
        </p:nvSpPr>
        <p:spPr bwMode="auto">
          <a:xfrm>
            <a:off x="3733577" y="4807248"/>
            <a:ext cx="557845" cy="3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pPr>
              <a:lnSpc>
                <a:spcPct val="120000"/>
              </a:lnSpc>
              <a:spcBef>
                <a:spcPct val="5000"/>
              </a:spcBef>
            </a:pPr>
            <a:r>
              <a:rPr lang="en-US" altLang="zh-TW" sz="1800" dirty="0">
                <a:solidFill>
                  <a:srgbClr val="0000CC"/>
                </a:solidFill>
              </a:rPr>
              <a:t>--- (3)</a:t>
            </a:r>
          </a:p>
        </p:txBody>
      </p:sp>
      <p:sp>
        <p:nvSpPr>
          <p:cNvPr id="132" name="Text Box 33">
            <a:extLst>
              <a:ext uri="{FF2B5EF4-FFF2-40B4-BE49-F238E27FC236}">
                <a16:creationId xmlns:a16="http://schemas.microsoft.com/office/drawing/2014/main" id="{21436B17-2FB3-4B79-8397-B648693F88AB}"/>
              </a:ext>
            </a:extLst>
          </p:cNvPr>
          <p:cNvSpPr txBox="1">
            <a:spLocks noChangeArrowheads="1"/>
          </p:cNvSpPr>
          <p:nvPr/>
        </p:nvSpPr>
        <p:spPr bwMode="auto">
          <a:xfrm>
            <a:off x="9358301" y="2235386"/>
            <a:ext cx="1263166" cy="3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pPr>
              <a:lnSpc>
                <a:spcPct val="120000"/>
              </a:lnSpc>
              <a:spcBef>
                <a:spcPct val="5000"/>
              </a:spcBef>
            </a:pPr>
            <a:r>
              <a:rPr lang="en-US" altLang="zh-TW" sz="1800" dirty="0">
                <a:solidFill>
                  <a:srgbClr val="0000CC"/>
                </a:solidFill>
              </a:rPr>
              <a:t>(from eq. (1))</a:t>
            </a:r>
          </a:p>
        </p:txBody>
      </p:sp>
      <p:sp>
        <p:nvSpPr>
          <p:cNvPr id="133" name="Text Box 23">
            <a:extLst>
              <a:ext uri="{FF2B5EF4-FFF2-40B4-BE49-F238E27FC236}">
                <a16:creationId xmlns:a16="http://schemas.microsoft.com/office/drawing/2014/main" id="{19F56882-5566-464C-9B40-ABF5E9A18F94}"/>
              </a:ext>
            </a:extLst>
          </p:cNvPr>
          <p:cNvSpPr txBox="1">
            <a:spLocks noChangeArrowheads="1"/>
          </p:cNvSpPr>
          <p:nvPr/>
        </p:nvSpPr>
        <p:spPr bwMode="auto">
          <a:xfrm>
            <a:off x="24284" y="6206355"/>
            <a:ext cx="676518" cy="307777"/>
          </a:xfrm>
          <a:prstGeom prst="rect">
            <a:avLst/>
          </a:prstGeom>
          <a:noFill/>
          <a:ln>
            <a:noFill/>
          </a:ln>
        </p:spPr>
        <p:txBody>
          <a:bodyPr wrap="none" lIns="72000" tIns="0" rIns="36000" b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t>recall</a:t>
            </a:r>
          </a:p>
        </p:txBody>
      </p:sp>
    </p:spTree>
    <p:extLst>
      <p:ext uri="{BB962C8B-B14F-4D97-AF65-F5344CB8AC3E}">
        <p14:creationId xmlns:p14="http://schemas.microsoft.com/office/powerpoint/2010/main" val="71906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Effect transition="in" filter="wipe(left)">
                                      <p:cBhvr>
                                        <p:cTn id="11" dur="500"/>
                                        <p:tgtEl>
                                          <p:spTgt spid="133"/>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451593"/>
                                        </p:tgtEl>
                                        <p:attrNameLst>
                                          <p:attrName>style.visibility</p:attrName>
                                        </p:attrNameLst>
                                      </p:cBhvr>
                                      <p:to>
                                        <p:strVal val="visible"/>
                                      </p:to>
                                    </p:set>
                                    <p:animEffect transition="in" filter="wipe(left)">
                                      <p:cBhvr>
                                        <p:cTn id="15" dur="500"/>
                                        <p:tgtEl>
                                          <p:spTgt spid="451593"/>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wipe(left)">
                                      <p:cBhvr>
                                        <p:cTn id="19" dur="500"/>
                                        <p:tgtEl>
                                          <p:spTgt spid="6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wipe(left)">
                                      <p:cBhvr>
                                        <p:cTn id="24" dur="500"/>
                                        <p:tgtEl>
                                          <p:spTgt spid="7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left)">
                                      <p:cBhvr>
                                        <p:cTn id="37" dur="250"/>
                                        <p:tgtEl>
                                          <p:spTgt spid="59"/>
                                        </p:tgtEl>
                                      </p:cBhvr>
                                    </p:animEffect>
                                  </p:childTnLst>
                                </p:cTn>
                              </p:par>
                            </p:childTnLst>
                          </p:cTn>
                        </p:par>
                        <p:par>
                          <p:cTn id="38" fill="hold">
                            <p:stCondLst>
                              <p:cond delay="1250"/>
                            </p:stCondLst>
                            <p:childTnLst>
                              <p:par>
                                <p:cTn id="39" presetID="22" presetClass="entr" presetSubtype="8" fill="hold"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left)">
                                      <p:cBhvr>
                                        <p:cTn id="41" dur="500"/>
                                        <p:tgtEl>
                                          <p:spTgt spid="58"/>
                                        </p:tgtEl>
                                      </p:cBhvr>
                                    </p:animEffect>
                                  </p:childTnLst>
                                </p:cTn>
                              </p:par>
                            </p:childTnLst>
                          </p:cTn>
                        </p:par>
                        <p:par>
                          <p:cTn id="42" fill="hold">
                            <p:stCondLst>
                              <p:cond delay="1750"/>
                            </p:stCondLst>
                            <p:childTnLst>
                              <p:par>
                                <p:cTn id="43" presetID="22" presetClass="entr" presetSubtype="8" fill="hold" grpId="0" nodeType="afterEffect">
                                  <p:stCondLst>
                                    <p:cond delay="0"/>
                                  </p:stCondLst>
                                  <p:childTnLst>
                                    <p:set>
                                      <p:cBhvr>
                                        <p:cTn id="44" dur="1" fill="hold">
                                          <p:stCondLst>
                                            <p:cond delay="0"/>
                                          </p:stCondLst>
                                        </p:cTn>
                                        <p:tgtEl>
                                          <p:spTgt spid="127"/>
                                        </p:tgtEl>
                                        <p:attrNameLst>
                                          <p:attrName>style.visibility</p:attrName>
                                        </p:attrNameLst>
                                      </p:cBhvr>
                                      <p:to>
                                        <p:strVal val="visible"/>
                                      </p:to>
                                    </p:set>
                                    <p:animEffect transition="in" filter="wipe(left)">
                                      <p:cBhvr>
                                        <p:cTn id="45" dur="250"/>
                                        <p:tgtEl>
                                          <p:spTgt spid="12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right)">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left)">
                                      <p:cBhvr>
                                        <p:cTn id="55" dur="500"/>
                                        <p:tgtEl>
                                          <p:spTgt spid="63"/>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451592"/>
                                        </p:tgtEl>
                                        <p:attrNameLst>
                                          <p:attrName>style.visibility</p:attrName>
                                        </p:attrNameLst>
                                      </p:cBhvr>
                                      <p:to>
                                        <p:strVal val="visible"/>
                                      </p:to>
                                    </p:set>
                                    <p:animEffect transition="in" filter="wipe(left)">
                                      <p:cBhvr>
                                        <p:cTn id="59" dur="500"/>
                                        <p:tgtEl>
                                          <p:spTgt spid="451592"/>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128"/>
                                        </p:tgtEl>
                                        <p:attrNameLst>
                                          <p:attrName>style.visibility</p:attrName>
                                        </p:attrNameLst>
                                      </p:cBhvr>
                                      <p:to>
                                        <p:strVal val="visible"/>
                                      </p:to>
                                    </p:set>
                                    <p:animEffect transition="in" filter="wipe(left)">
                                      <p:cBhvr>
                                        <p:cTn id="63" dur="250"/>
                                        <p:tgtEl>
                                          <p:spTgt spid="12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left)">
                                      <p:cBhvr>
                                        <p:cTn id="72" dur="500"/>
                                        <p:tgtEl>
                                          <p:spTgt spid="39"/>
                                        </p:tgtEl>
                                      </p:cBhvr>
                                    </p:animEffect>
                                  </p:childTnLst>
                                </p:cTn>
                              </p:par>
                            </p:childTnLst>
                          </p:cTn>
                        </p:par>
                        <p:par>
                          <p:cTn id="73" fill="hold">
                            <p:stCondLst>
                              <p:cond delay="1000"/>
                            </p:stCondLst>
                            <p:childTnLst>
                              <p:par>
                                <p:cTn id="74" presetID="22" presetClass="entr" presetSubtype="8" fill="hold" nodeType="afterEffect">
                                  <p:stCondLst>
                                    <p:cond delay="0"/>
                                  </p:stCondLst>
                                  <p:childTnLst>
                                    <p:set>
                                      <p:cBhvr>
                                        <p:cTn id="75" dur="1" fill="hold">
                                          <p:stCondLst>
                                            <p:cond delay="0"/>
                                          </p:stCondLst>
                                        </p:cTn>
                                        <p:tgtEl>
                                          <p:spTgt spid="451586"/>
                                        </p:tgtEl>
                                        <p:attrNameLst>
                                          <p:attrName>style.visibility</p:attrName>
                                        </p:attrNameLst>
                                      </p:cBhvr>
                                      <p:to>
                                        <p:strVal val="visible"/>
                                      </p:to>
                                    </p:set>
                                    <p:animEffect transition="in" filter="wipe(left)">
                                      <p:cBhvr>
                                        <p:cTn id="76" dur="500"/>
                                        <p:tgtEl>
                                          <p:spTgt spid="45158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wipe(left)">
                                      <p:cBhvr>
                                        <p:cTn id="81" dur="500"/>
                                        <p:tgtEl>
                                          <p:spTgt spid="70"/>
                                        </p:tgtEl>
                                      </p:cBhvr>
                                    </p:animEffect>
                                  </p:childTnLst>
                                </p:cTn>
                              </p:par>
                            </p:childTnLst>
                          </p:cTn>
                        </p:par>
                        <p:par>
                          <p:cTn id="82" fill="hold">
                            <p:stCondLst>
                              <p:cond delay="500"/>
                            </p:stCondLst>
                            <p:childTnLst>
                              <p:par>
                                <p:cTn id="83" presetID="22" presetClass="entr" presetSubtype="8" fill="hold" nodeType="afterEffect">
                                  <p:stCondLst>
                                    <p:cond delay="0"/>
                                  </p:stCondLst>
                                  <p:childTnLst>
                                    <p:set>
                                      <p:cBhvr>
                                        <p:cTn id="84" dur="1" fill="hold">
                                          <p:stCondLst>
                                            <p:cond delay="0"/>
                                          </p:stCondLst>
                                        </p:cTn>
                                        <p:tgtEl>
                                          <p:spTgt spid="451594"/>
                                        </p:tgtEl>
                                        <p:attrNameLst>
                                          <p:attrName>style.visibility</p:attrName>
                                        </p:attrNameLst>
                                      </p:cBhvr>
                                      <p:to>
                                        <p:strVal val="visible"/>
                                      </p:to>
                                    </p:set>
                                    <p:animEffect transition="in" filter="wipe(left)">
                                      <p:cBhvr>
                                        <p:cTn id="85" dur="500"/>
                                        <p:tgtEl>
                                          <p:spTgt spid="451594"/>
                                        </p:tgtEl>
                                      </p:cBhvr>
                                    </p:animEffect>
                                  </p:childTnLst>
                                </p:cTn>
                              </p:par>
                            </p:childTnLst>
                          </p:cTn>
                        </p:par>
                        <p:par>
                          <p:cTn id="86" fill="hold">
                            <p:stCondLst>
                              <p:cond delay="1000"/>
                            </p:stCondLst>
                            <p:childTnLst>
                              <p:par>
                                <p:cTn id="87" presetID="22" presetClass="entr" presetSubtype="8" fill="hold" grpId="0" nodeType="afterEffect">
                                  <p:stCondLst>
                                    <p:cond delay="0"/>
                                  </p:stCondLst>
                                  <p:childTnLst>
                                    <p:set>
                                      <p:cBhvr>
                                        <p:cTn id="88" dur="1" fill="hold">
                                          <p:stCondLst>
                                            <p:cond delay="0"/>
                                          </p:stCondLst>
                                        </p:cTn>
                                        <p:tgtEl>
                                          <p:spTgt spid="129"/>
                                        </p:tgtEl>
                                        <p:attrNameLst>
                                          <p:attrName>style.visibility</p:attrName>
                                        </p:attrNameLst>
                                      </p:cBhvr>
                                      <p:to>
                                        <p:strVal val="visible"/>
                                      </p:to>
                                    </p:set>
                                    <p:animEffect transition="in" filter="wipe(left)">
                                      <p:cBhvr>
                                        <p:cTn id="89" dur="250"/>
                                        <p:tgtEl>
                                          <p:spTgt spid="12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97"/>
                                        </p:tgtEl>
                                        <p:attrNameLst>
                                          <p:attrName>style.visibility</p:attrName>
                                        </p:attrNameLst>
                                      </p:cBhvr>
                                      <p:to>
                                        <p:strVal val="visible"/>
                                      </p:to>
                                    </p:set>
                                    <p:animEffect transition="in" filter="wipe(left)">
                                      <p:cBhvr>
                                        <p:cTn id="94" dur="500"/>
                                        <p:tgtEl>
                                          <p:spTgt spid="97"/>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wipe(left)">
                                      <p:cBhvr>
                                        <p:cTn id="99" dur="500"/>
                                        <p:tgtEl>
                                          <p:spTgt spid="55"/>
                                        </p:tgtEl>
                                      </p:cBhvr>
                                    </p:animEffect>
                                  </p:childTnLst>
                                </p:cTn>
                              </p:par>
                            </p:childTnLst>
                          </p:cTn>
                        </p:par>
                        <p:par>
                          <p:cTn id="100" fill="hold">
                            <p:stCondLst>
                              <p:cond delay="500"/>
                            </p:stCondLst>
                            <p:childTnLst>
                              <p:par>
                                <p:cTn id="101" presetID="22" presetClass="entr" presetSubtype="8" fill="hold" nodeType="afterEffect">
                                  <p:stCondLst>
                                    <p:cond delay="0"/>
                                  </p:stCondLst>
                                  <p:childTnLst>
                                    <p:set>
                                      <p:cBhvr>
                                        <p:cTn id="102" dur="1" fill="hold">
                                          <p:stCondLst>
                                            <p:cond delay="0"/>
                                          </p:stCondLst>
                                        </p:cTn>
                                        <p:tgtEl>
                                          <p:spTgt spid="3087"/>
                                        </p:tgtEl>
                                        <p:attrNameLst>
                                          <p:attrName>style.visibility</p:attrName>
                                        </p:attrNameLst>
                                      </p:cBhvr>
                                      <p:to>
                                        <p:strVal val="visible"/>
                                      </p:to>
                                    </p:set>
                                    <p:animEffect transition="in" filter="wipe(left)">
                                      <p:cBhvr>
                                        <p:cTn id="103" dur="500"/>
                                        <p:tgtEl>
                                          <p:spTgt spid="3087"/>
                                        </p:tgtEl>
                                      </p:cBhvr>
                                    </p:animEffect>
                                  </p:childTnLst>
                                </p:cTn>
                              </p:par>
                            </p:childTnLst>
                          </p:cTn>
                        </p:par>
                        <p:par>
                          <p:cTn id="104" fill="hold">
                            <p:stCondLst>
                              <p:cond delay="1000"/>
                            </p:stCondLst>
                            <p:childTnLst>
                              <p:par>
                                <p:cTn id="105" presetID="22" presetClass="entr" presetSubtype="8" fill="hold" nodeType="afterEffect">
                                  <p:stCondLst>
                                    <p:cond delay="0"/>
                                  </p:stCondLst>
                                  <p:childTnLst>
                                    <p:set>
                                      <p:cBhvr>
                                        <p:cTn id="106" dur="1" fill="hold">
                                          <p:stCondLst>
                                            <p:cond delay="0"/>
                                          </p:stCondLst>
                                        </p:cTn>
                                        <p:tgtEl>
                                          <p:spTgt spid="3088"/>
                                        </p:tgtEl>
                                        <p:attrNameLst>
                                          <p:attrName>style.visibility</p:attrName>
                                        </p:attrNameLst>
                                      </p:cBhvr>
                                      <p:to>
                                        <p:strVal val="visible"/>
                                      </p:to>
                                    </p:set>
                                    <p:animEffect transition="in" filter="wipe(left)">
                                      <p:cBhvr>
                                        <p:cTn id="107" dur="500"/>
                                        <p:tgtEl>
                                          <p:spTgt spid="308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4"/>
                                        </p:tgtEl>
                                        <p:attrNameLst>
                                          <p:attrName>style.visibility</p:attrName>
                                        </p:attrNameLst>
                                      </p:cBhvr>
                                      <p:to>
                                        <p:strVal val="visible"/>
                                      </p:to>
                                    </p:set>
                                    <p:animEffect transition="in" filter="wipe(left)">
                                      <p:cBhvr>
                                        <p:cTn id="112" dur="500"/>
                                        <p:tgtEl>
                                          <p:spTgt spid="4"/>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5"/>
                                        </p:tgtEl>
                                        <p:attrNameLst>
                                          <p:attrName>style.visibility</p:attrName>
                                        </p:attrNameLst>
                                      </p:cBhvr>
                                      <p:to>
                                        <p:strVal val="visible"/>
                                      </p:to>
                                    </p:set>
                                    <p:animEffect transition="in" filter="wipe(left)">
                                      <p:cBhvr>
                                        <p:cTn id="117" dur="500"/>
                                        <p:tgtEl>
                                          <p:spTgt spid="5"/>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30"/>
                                        </p:tgtEl>
                                        <p:attrNameLst>
                                          <p:attrName>style.visibility</p:attrName>
                                        </p:attrNameLst>
                                      </p:cBhvr>
                                      <p:to>
                                        <p:strVal val="visible"/>
                                      </p:to>
                                    </p:set>
                                    <p:animEffect transition="in" filter="wipe(left)">
                                      <p:cBhvr>
                                        <p:cTn id="122" dur="250"/>
                                        <p:tgtEl>
                                          <p:spTgt spid="130"/>
                                        </p:tgtEl>
                                      </p:cBhvr>
                                    </p:animEffect>
                                  </p:childTnLst>
                                </p:cTn>
                              </p:par>
                            </p:childTnLst>
                          </p:cTn>
                        </p:par>
                        <p:par>
                          <p:cTn id="123" fill="hold">
                            <p:stCondLst>
                              <p:cond delay="250"/>
                            </p:stCondLst>
                            <p:childTnLst>
                              <p:par>
                                <p:cTn id="124" presetID="22" presetClass="entr" presetSubtype="8" fill="hold" grpId="0" nodeType="afterEffect">
                                  <p:stCondLst>
                                    <p:cond delay="0"/>
                                  </p:stCondLst>
                                  <p:childTnLst>
                                    <p:set>
                                      <p:cBhvr>
                                        <p:cTn id="125" dur="1" fill="hold">
                                          <p:stCondLst>
                                            <p:cond delay="0"/>
                                          </p:stCondLst>
                                        </p:cTn>
                                        <p:tgtEl>
                                          <p:spTgt spid="451623"/>
                                        </p:tgtEl>
                                        <p:attrNameLst>
                                          <p:attrName>style.visibility</p:attrName>
                                        </p:attrNameLst>
                                      </p:cBhvr>
                                      <p:to>
                                        <p:strVal val="visible"/>
                                      </p:to>
                                    </p:set>
                                    <p:animEffect transition="in" filter="wipe(left)">
                                      <p:cBhvr>
                                        <p:cTn id="126" dur="500"/>
                                        <p:tgtEl>
                                          <p:spTgt spid="451623"/>
                                        </p:tgtEl>
                                      </p:cBhvr>
                                    </p:animEffect>
                                  </p:childTnLst>
                                </p:cTn>
                              </p:par>
                            </p:childTnLst>
                          </p:cTn>
                        </p:par>
                        <p:par>
                          <p:cTn id="127" fill="hold">
                            <p:stCondLst>
                              <p:cond delay="750"/>
                            </p:stCondLst>
                            <p:childTnLst>
                              <p:par>
                                <p:cTn id="128" presetID="22" presetClass="entr" presetSubtype="8" fill="hold" nodeType="afterEffect">
                                  <p:stCondLst>
                                    <p:cond delay="0"/>
                                  </p:stCondLst>
                                  <p:childTnLst>
                                    <p:set>
                                      <p:cBhvr>
                                        <p:cTn id="129" dur="1" fill="hold">
                                          <p:stCondLst>
                                            <p:cond delay="0"/>
                                          </p:stCondLst>
                                        </p:cTn>
                                        <p:tgtEl>
                                          <p:spTgt spid="451601"/>
                                        </p:tgtEl>
                                        <p:attrNameLst>
                                          <p:attrName>style.visibility</p:attrName>
                                        </p:attrNameLst>
                                      </p:cBhvr>
                                      <p:to>
                                        <p:strVal val="visible"/>
                                      </p:to>
                                    </p:set>
                                    <p:animEffect transition="in" filter="wipe(left)">
                                      <p:cBhvr>
                                        <p:cTn id="130" dur="500"/>
                                        <p:tgtEl>
                                          <p:spTgt spid="451601"/>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126"/>
                                        </p:tgtEl>
                                        <p:attrNameLst>
                                          <p:attrName>style.visibility</p:attrName>
                                        </p:attrNameLst>
                                      </p:cBhvr>
                                      <p:to>
                                        <p:strVal val="visible"/>
                                      </p:to>
                                    </p:set>
                                    <p:animEffect transition="in" filter="wipe(left)">
                                      <p:cBhvr>
                                        <p:cTn id="135" dur="500"/>
                                        <p:tgtEl>
                                          <p:spTgt spid="126"/>
                                        </p:tgtEl>
                                      </p:cBhvr>
                                    </p:animEffect>
                                  </p:childTnLst>
                                </p:cTn>
                              </p:par>
                            </p:childTnLst>
                          </p:cTn>
                        </p:par>
                        <p:par>
                          <p:cTn id="136" fill="hold">
                            <p:stCondLst>
                              <p:cond delay="500"/>
                            </p:stCondLst>
                            <p:childTnLst>
                              <p:par>
                                <p:cTn id="137" presetID="22" presetClass="entr" presetSubtype="8" fill="hold" grpId="0" nodeType="afterEffect">
                                  <p:stCondLst>
                                    <p:cond delay="0"/>
                                  </p:stCondLst>
                                  <p:childTnLst>
                                    <p:set>
                                      <p:cBhvr>
                                        <p:cTn id="138" dur="1" fill="hold">
                                          <p:stCondLst>
                                            <p:cond delay="0"/>
                                          </p:stCondLst>
                                        </p:cTn>
                                        <p:tgtEl>
                                          <p:spTgt spid="131"/>
                                        </p:tgtEl>
                                        <p:attrNameLst>
                                          <p:attrName>style.visibility</p:attrName>
                                        </p:attrNameLst>
                                      </p:cBhvr>
                                      <p:to>
                                        <p:strVal val="visible"/>
                                      </p:to>
                                    </p:set>
                                    <p:animEffect transition="in" filter="wipe(left)">
                                      <p:cBhvr>
                                        <p:cTn id="139" dur="250"/>
                                        <p:tgtEl>
                                          <p:spTgt spid="131"/>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451612"/>
                                        </p:tgtEl>
                                        <p:attrNameLst>
                                          <p:attrName>style.visibility</p:attrName>
                                        </p:attrNameLst>
                                      </p:cBhvr>
                                      <p:to>
                                        <p:strVal val="visible"/>
                                      </p:to>
                                    </p:set>
                                    <p:animEffect transition="in" filter="wipe(left)">
                                      <p:cBhvr>
                                        <p:cTn id="144" dur="500"/>
                                        <p:tgtEl>
                                          <p:spTgt spid="451612"/>
                                        </p:tgtEl>
                                      </p:cBhvr>
                                    </p:animEffect>
                                  </p:childTnLst>
                                </p:cTn>
                              </p:par>
                            </p:childTnLst>
                          </p:cTn>
                        </p:par>
                        <p:par>
                          <p:cTn id="145" fill="hold">
                            <p:stCondLst>
                              <p:cond delay="500"/>
                            </p:stCondLst>
                            <p:childTnLst>
                              <p:par>
                                <p:cTn id="146" presetID="22" presetClass="entr" presetSubtype="8" fill="hold" nodeType="afterEffect">
                                  <p:stCondLst>
                                    <p:cond delay="0"/>
                                  </p:stCondLst>
                                  <p:childTnLst>
                                    <p:set>
                                      <p:cBhvr>
                                        <p:cTn id="147" dur="1" fill="hold">
                                          <p:stCondLst>
                                            <p:cond delay="0"/>
                                          </p:stCondLst>
                                        </p:cTn>
                                        <p:tgtEl>
                                          <p:spTgt spid="451613"/>
                                        </p:tgtEl>
                                        <p:attrNameLst>
                                          <p:attrName>style.visibility</p:attrName>
                                        </p:attrNameLst>
                                      </p:cBhvr>
                                      <p:to>
                                        <p:strVal val="visible"/>
                                      </p:to>
                                    </p:set>
                                    <p:animEffect transition="in" filter="wipe(left)">
                                      <p:cBhvr>
                                        <p:cTn id="148" dur="500"/>
                                        <p:tgtEl>
                                          <p:spTgt spid="451613"/>
                                        </p:tgtEl>
                                      </p:cBhvr>
                                    </p:animEffect>
                                  </p:childTnLst>
                                </p:cTn>
                              </p:par>
                            </p:childTnLst>
                          </p:cTn>
                        </p:par>
                        <p:par>
                          <p:cTn id="149" fill="hold">
                            <p:stCondLst>
                              <p:cond delay="1000"/>
                            </p:stCondLst>
                            <p:childTnLst>
                              <p:par>
                                <p:cTn id="150" presetID="22" presetClass="entr" presetSubtype="1" fill="hold" nodeType="afterEffect">
                                  <p:stCondLst>
                                    <p:cond delay="0"/>
                                  </p:stCondLst>
                                  <p:childTnLst>
                                    <p:set>
                                      <p:cBhvr>
                                        <p:cTn id="151" dur="1" fill="hold">
                                          <p:stCondLst>
                                            <p:cond delay="0"/>
                                          </p:stCondLst>
                                        </p:cTn>
                                        <p:tgtEl>
                                          <p:spTgt spid="9"/>
                                        </p:tgtEl>
                                        <p:attrNameLst>
                                          <p:attrName>style.visibility</p:attrName>
                                        </p:attrNameLst>
                                      </p:cBhvr>
                                      <p:to>
                                        <p:strVal val="visible"/>
                                      </p:to>
                                    </p:set>
                                    <p:animEffect transition="in" filter="wipe(up)">
                                      <p:cBhvr>
                                        <p:cTn id="152" dur="250"/>
                                        <p:tgtEl>
                                          <p:spTgt spid="9"/>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98"/>
                                        </p:tgtEl>
                                        <p:attrNameLst>
                                          <p:attrName>style.visibility</p:attrName>
                                        </p:attrNameLst>
                                      </p:cBhvr>
                                      <p:to>
                                        <p:strVal val="visible"/>
                                      </p:to>
                                    </p:set>
                                    <p:animEffect transition="in" filter="wipe(left)">
                                      <p:cBhvr>
                                        <p:cTn id="157" dur="500"/>
                                        <p:tgtEl>
                                          <p:spTgt spid="98"/>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nodeType="clickEffect">
                                  <p:stCondLst>
                                    <p:cond delay="0"/>
                                  </p:stCondLst>
                                  <p:childTnLst>
                                    <p:set>
                                      <p:cBhvr>
                                        <p:cTn id="166" dur="1" fill="hold">
                                          <p:stCondLst>
                                            <p:cond delay="0"/>
                                          </p:stCondLst>
                                        </p:cTn>
                                        <p:tgtEl>
                                          <p:spTgt spid="7"/>
                                        </p:tgtEl>
                                        <p:attrNameLst>
                                          <p:attrName>style.visibility</p:attrName>
                                        </p:attrNameLst>
                                      </p:cBhvr>
                                      <p:to>
                                        <p:strVal val="visible"/>
                                      </p:to>
                                    </p:set>
                                    <p:animEffect transition="in" filter="wipe(left)">
                                      <p:cBhvr>
                                        <p:cTn id="167" dur="500"/>
                                        <p:tgtEl>
                                          <p:spTgt spid="7"/>
                                        </p:tgtEl>
                                      </p:cBhvr>
                                    </p:animEffect>
                                  </p:childTnLst>
                                </p:cTn>
                              </p:par>
                            </p:childTnLst>
                          </p:cTn>
                        </p:par>
                        <p:par>
                          <p:cTn id="168" fill="hold">
                            <p:stCondLst>
                              <p:cond delay="500"/>
                            </p:stCondLst>
                            <p:childTnLst>
                              <p:par>
                                <p:cTn id="169" presetID="22" presetClass="entr" presetSubtype="4" fill="hold" nodeType="afterEffect">
                                  <p:stCondLst>
                                    <p:cond delay="0"/>
                                  </p:stCondLst>
                                  <p:childTnLst>
                                    <p:set>
                                      <p:cBhvr>
                                        <p:cTn id="170" dur="1" fill="hold">
                                          <p:stCondLst>
                                            <p:cond delay="0"/>
                                          </p:stCondLst>
                                        </p:cTn>
                                        <p:tgtEl>
                                          <p:spTgt spid="10"/>
                                        </p:tgtEl>
                                        <p:attrNameLst>
                                          <p:attrName>style.visibility</p:attrName>
                                        </p:attrNameLst>
                                      </p:cBhvr>
                                      <p:to>
                                        <p:strVal val="visible"/>
                                      </p:to>
                                    </p:set>
                                    <p:animEffect transition="in" filter="wipe(down)">
                                      <p:cBhvr>
                                        <p:cTn id="171" dur="500"/>
                                        <p:tgtEl>
                                          <p:spTgt spid="10"/>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4" fill="hold" nodeType="clickEffect">
                                  <p:stCondLst>
                                    <p:cond delay="0"/>
                                  </p:stCondLst>
                                  <p:childTnLst>
                                    <p:set>
                                      <p:cBhvr>
                                        <p:cTn id="175" dur="1" fill="hold">
                                          <p:stCondLst>
                                            <p:cond delay="0"/>
                                          </p:stCondLst>
                                        </p:cTn>
                                        <p:tgtEl>
                                          <p:spTgt spid="13"/>
                                        </p:tgtEl>
                                        <p:attrNameLst>
                                          <p:attrName>style.visibility</p:attrName>
                                        </p:attrNameLst>
                                      </p:cBhvr>
                                      <p:to>
                                        <p:strVal val="visible"/>
                                      </p:to>
                                    </p:set>
                                    <p:animEffect transition="in" filter="wipe(down)">
                                      <p:cBhvr>
                                        <p:cTn id="176" dur="500"/>
                                        <p:tgtEl>
                                          <p:spTgt spid="13"/>
                                        </p:tgtEl>
                                      </p:cBhvr>
                                    </p:animEffect>
                                  </p:childTnLst>
                                </p:cTn>
                              </p:par>
                            </p:childTnLst>
                          </p:cTn>
                        </p:par>
                        <p:par>
                          <p:cTn id="177" fill="hold">
                            <p:stCondLst>
                              <p:cond delay="500"/>
                            </p:stCondLst>
                            <p:childTnLst>
                              <p:par>
                                <p:cTn id="178" presetID="22" presetClass="entr" presetSubtype="4" fill="hold" nodeType="afterEffect">
                                  <p:stCondLst>
                                    <p:cond delay="0"/>
                                  </p:stCondLst>
                                  <p:childTnLst>
                                    <p:set>
                                      <p:cBhvr>
                                        <p:cTn id="179" dur="1" fill="hold">
                                          <p:stCondLst>
                                            <p:cond delay="0"/>
                                          </p:stCondLst>
                                        </p:cTn>
                                        <p:tgtEl>
                                          <p:spTgt spid="14"/>
                                        </p:tgtEl>
                                        <p:attrNameLst>
                                          <p:attrName>style.visibility</p:attrName>
                                        </p:attrNameLst>
                                      </p:cBhvr>
                                      <p:to>
                                        <p:strVal val="visible"/>
                                      </p:to>
                                    </p:set>
                                    <p:animEffect transition="in" filter="wipe(down)">
                                      <p:cBhvr>
                                        <p:cTn id="180" dur="500"/>
                                        <p:tgtEl>
                                          <p:spTgt spid="14"/>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4" fill="hold" nodeType="clickEffect">
                                  <p:stCondLst>
                                    <p:cond delay="0"/>
                                  </p:stCondLst>
                                  <p:childTnLst>
                                    <p:set>
                                      <p:cBhvr>
                                        <p:cTn id="184" dur="1" fill="hold">
                                          <p:stCondLst>
                                            <p:cond delay="0"/>
                                          </p:stCondLst>
                                        </p:cTn>
                                        <p:tgtEl>
                                          <p:spTgt spid="11"/>
                                        </p:tgtEl>
                                        <p:attrNameLst>
                                          <p:attrName>style.visibility</p:attrName>
                                        </p:attrNameLst>
                                      </p:cBhvr>
                                      <p:to>
                                        <p:strVal val="visible"/>
                                      </p:to>
                                    </p:set>
                                    <p:animEffect transition="in" filter="wipe(down)">
                                      <p:cBhvr>
                                        <p:cTn id="185" dur="500"/>
                                        <p:tgtEl>
                                          <p:spTgt spid="11"/>
                                        </p:tgtEl>
                                      </p:cBhvr>
                                    </p:animEffect>
                                  </p:childTnLst>
                                </p:cTn>
                              </p:par>
                            </p:childTnLst>
                          </p:cTn>
                        </p:par>
                      </p:childTnLst>
                    </p:cTn>
                  </p:par>
                  <p:par>
                    <p:cTn id="186" fill="hold">
                      <p:stCondLst>
                        <p:cond delay="indefinite"/>
                      </p:stCondLst>
                      <p:childTnLst>
                        <p:par>
                          <p:cTn id="187" fill="hold">
                            <p:stCondLst>
                              <p:cond delay="0"/>
                            </p:stCondLst>
                            <p:childTnLst>
                              <p:par>
                                <p:cTn id="188" presetID="22" presetClass="entr" presetSubtype="8" fill="hold" nodeType="clickEffect">
                                  <p:stCondLst>
                                    <p:cond delay="0"/>
                                  </p:stCondLst>
                                  <p:childTnLst>
                                    <p:set>
                                      <p:cBhvr>
                                        <p:cTn id="189" dur="1" fill="hold">
                                          <p:stCondLst>
                                            <p:cond delay="0"/>
                                          </p:stCondLst>
                                        </p:cTn>
                                        <p:tgtEl>
                                          <p:spTgt spid="12"/>
                                        </p:tgtEl>
                                        <p:attrNameLst>
                                          <p:attrName>style.visibility</p:attrName>
                                        </p:attrNameLst>
                                      </p:cBhvr>
                                      <p:to>
                                        <p:strVal val="visible"/>
                                      </p:to>
                                    </p:set>
                                    <p:animEffect transition="in" filter="wipe(left)">
                                      <p:cBhvr>
                                        <p:cTn id="190" dur="500"/>
                                        <p:tgtEl>
                                          <p:spTgt spid="12"/>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4" fill="hold" nodeType="clickEffect">
                                  <p:stCondLst>
                                    <p:cond delay="0"/>
                                  </p:stCondLst>
                                  <p:childTnLst>
                                    <p:set>
                                      <p:cBhvr>
                                        <p:cTn id="194" dur="1" fill="hold">
                                          <p:stCondLst>
                                            <p:cond delay="0"/>
                                          </p:stCondLst>
                                        </p:cTn>
                                        <p:tgtEl>
                                          <p:spTgt spid="15"/>
                                        </p:tgtEl>
                                        <p:attrNameLst>
                                          <p:attrName>style.visibility</p:attrName>
                                        </p:attrNameLst>
                                      </p:cBhvr>
                                      <p:to>
                                        <p:strVal val="visible"/>
                                      </p:to>
                                    </p:set>
                                    <p:animEffect transition="in" filter="wipe(down)">
                                      <p:cBhvr>
                                        <p:cTn id="195" dur="500"/>
                                        <p:tgtEl>
                                          <p:spTgt spid="15"/>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8" fill="hold" nodeType="clickEffect">
                                  <p:stCondLst>
                                    <p:cond delay="0"/>
                                  </p:stCondLst>
                                  <p:childTnLst>
                                    <p:set>
                                      <p:cBhvr>
                                        <p:cTn id="199" dur="1" fill="hold">
                                          <p:stCondLst>
                                            <p:cond delay="0"/>
                                          </p:stCondLst>
                                        </p:cTn>
                                        <p:tgtEl>
                                          <p:spTgt spid="118"/>
                                        </p:tgtEl>
                                        <p:attrNameLst>
                                          <p:attrName>style.visibility</p:attrName>
                                        </p:attrNameLst>
                                      </p:cBhvr>
                                      <p:to>
                                        <p:strVal val="visible"/>
                                      </p:to>
                                    </p:set>
                                    <p:animEffect transition="in" filter="wipe(left)">
                                      <p:cBhvr>
                                        <p:cTn id="200" dur="500"/>
                                        <p:tgtEl>
                                          <p:spTgt spid="118"/>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8" fill="hold" nodeType="clickEffect">
                                  <p:stCondLst>
                                    <p:cond delay="0"/>
                                  </p:stCondLst>
                                  <p:childTnLst>
                                    <p:set>
                                      <p:cBhvr>
                                        <p:cTn id="204" dur="1" fill="hold">
                                          <p:stCondLst>
                                            <p:cond delay="0"/>
                                          </p:stCondLst>
                                        </p:cTn>
                                        <p:tgtEl>
                                          <p:spTgt spid="16"/>
                                        </p:tgtEl>
                                        <p:attrNameLst>
                                          <p:attrName>style.visibility</p:attrName>
                                        </p:attrNameLst>
                                      </p:cBhvr>
                                      <p:to>
                                        <p:strVal val="visible"/>
                                      </p:to>
                                    </p:set>
                                    <p:animEffect transition="in" filter="wipe(left)">
                                      <p:cBhvr>
                                        <p:cTn id="205" dur="500"/>
                                        <p:tgtEl>
                                          <p:spTgt spid="16"/>
                                        </p:tgtEl>
                                      </p:cBhvr>
                                    </p:animEffect>
                                  </p:childTnLst>
                                </p:cTn>
                              </p:par>
                            </p:childTnLst>
                          </p:cTn>
                        </p:par>
                        <p:par>
                          <p:cTn id="206" fill="hold">
                            <p:stCondLst>
                              <p:cond delay="500"/>
                            </p:stCondLst>
                            <p:childTnLst>
                              <p:par>
                                <p:cTn id="207" presetID="22" presetClass="entr" presetSubtype="8" fill="hold" nodeType="afterEffect">
                                  <p:stCondLst>
                                    <p:cond delay="0"/>
                                  </p:stCondLst>
                                  <p:childTnLst>
                                    <p:set>
                                      <p:cBhvr>
                                        <p:cTn id="208" dur="1" fill="hold">
                                          <p:stCondLst>
                                            <p:cond delay="0"/>
                                          </p:stCondLst>
                                        </p:cTn>
                                        <p:tgtEl>
                                          <p:spTgt spid="17"/>
                                        </p:tgtEl>
                                        <p:attrNameLst>
                                          <p:attrName>style.visibility</p:attrName>
                                        </p:attrNameLst>
                                      </p:cBhvr>
                                      <p:to>
                                        <p:strVal val="visible"/>
                                      </p:to>
                                    </p:set>
                                    <p:animEffect transition="in" filter="wipe(left)">
                                      <p:cBhvr>
                                        <p:cTn id="209" dur="500"/>
                                        <p:tgtEl>
                                          <p:spTgt spid="17"/>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8" fill="hold" grpId="0" nodeType="clickEffect">
                                  <p:stCondLst>
                                    <p:cond delay="0"/>
                                  </p:stCondLst>
                                  <p:childTnLst>
                                    <p:set>
                                      <p:cBhvr>
                                        <p:cTn id="213" dur="1" fill="hold">
                                          <p:stCondLst>
                                            <p:cond delay="0"/>
                                          </p:stCondLst>
                                        </p:cTn>
                                        <p:tgtEl>
                                          <p:spTgt spid="77"/>
                                        </p:tgtEl>
                                        <p:attrNameLst>
                                          <p:attrName>style.visibility</p:attrName>
                                        </p:attrNameLst>
                                      </p:cBhvr>
                                      <p:to>
                                        <p:strVal val="visible"/>
                                      </p:to>
                                    </p:set>
                                    <p:animEffect transition="in" filter="wipe(left)">
                                      <p:cBhvr>
                                        <p:cTn id="214" dur="500"/>
                                        <p:tgtEl>
                                          <p:spTgt spid="77"/>
                                        </p:tgtEl>
                                      </p:cBhvr>
                                    </p:animEffect>
                                  </p:childTnLst>
                                </p:cTn>
                              </p:par>
                            </p:childTnLst>
                          </p:cTn>
                        </p:par>
                        <p:par>
                          <p:cTn id="215" fill="hold">
                            <p:stCondLst>
                              <p:cond delay="500"/>
                            </p:stCondLst>
                            <p:childTnLst>
                              <p:par>
                                <p:cTn id="216" presetID="22" presetClass="entr" presetSubtype="8" fill="hold" nodeType="afterEffect">
                                  <p:stCondLst>
                                    <p:cond delay="0"/>
                                  </p:stCondLst>
                                  <p:childTnLst>
                                    <p:set>
                                      <p:cBhvr>
                                        <p:cTn id="217" dur="1" fill="hold">
                                          <p:stCondLst>
                                            <p:cond delay="0"/>
                                          </p:stCondLst>
                                        </p:cTn>
                                        <p:tgtEl>
                                          <p:spTgt spid="78"/>
                                        </p:tgtEl>
                                        <p:attrNameLst>
                                          <p:attrName>style.visibility</p:attrName>
                                        </p:attrNameLst>
                                      </p:cBhvr>
                                      <p:to>
                                        <p:strVal val="visible"/>
                                      </p:to>
                                    </p:set>
                                    <p:animEffect transition="in" filter="wipe(left)">
                                      <p:cBhvr>
                                        <p:cTn id="218" dur="500"/>
                                        <p:tgtEl>
                                          <p:spTgt spid="78"/>
                                        </p:tgtEl>
                                      </p:cBhvr>
                                    </p:animEffect>
                                  </p:childTnLst>
                                </p:cTn>
                              </p:par>
                            </p:childTnLst>
                          </p:cTn>
                        </p:par>
                      </p:childTnLst>
                    </p:cTn>
                  </p:par>
                  <p:par>
                    <p:cTn id="219" fill="hold">
                      <p:stCondLst>
                        <p:cond delay="indefinite"/>
                      </p:stCondLst>
                      <p:childTnLst>
                        <p:par>
                          <p:cTn id="220" fill="hold">
                            <p:stCondLst>
                              <p:cond delay="0"/>
                            </p:stCondLst>
                            <p:childTnLst>
                              <p:par>
                                <p:cTn id="221" presetID="22" presetClass="entr" presetSubtype="8" fill="hold" grpId="0" nodeType="clickEffect">
                                  <p:stCondLst>
                                    <p:cond delay="0"/>
                                  </p:stCondLst>
                                  <p:childTnLst>
                                    <p:set>
                                      <p:cBhvr>
                                        <p:cTn id="222" dur="1" fill="hold">
                                          <p:stCondLst>
                                            <p:cond delay="0"/>
                                          </p:stCondLst>
                                        </p:cTn>
                                        <p:tgtEl>
                                          <p:spTgt spid="85"/>
                                        </p:tgtEl>
                                        <p:attrNameLst>
                                          <p:attrName>style.visibility</p:attrName>
                                        </p:attrNameLst>
                                      </p:cBhvr>
                                      <p:to>
                                        <p:strVal val="visible"/>
                                      </p:to>
                                    </p:set>
                                    <p:animEffect transition="in" filter="wipe(left)">
                                      <p:cBhvr>
                                        <p:cTn id="223" dur="500"/>
                                        <p:tgtEl>
                                          <p:spTgt spid="85"/>
                                        </p:tgtEl>
                                      </p:cBhvr>
                                    </p:animEffect>
                                  </p:childTnLst>
                                </p:cTn>
                              </p:par>
                            </p:childTnLst>
                          </p:cTn>
                        </p:par>
                        <p:par>
                          <p:cTn id="224" fill="hold">
                            <p:stCondLst>
                              <p:cond delay="500"/>
                            </p:stCondLst>
                            <p:childTnLst>
                              <p:par>
                                <p:cTn id="225" presetID="22" presetClass="entr" presetSubtype="8" fill="hold" nodeType="afterEffect">
                                  <p:stCondLst>
                                    <p:cond delay="0"/>
                                  </p:stCondLst>
                                  <p:childTnLst>
                                    <p:set>
                                      <p:cBhvr>
                                        <p:cTn id="226" dur="1" fill="hold">
                                          <p:stCondLst>
                                            <p:cond delay="0"/>
                                          </p:stCondLst>
                                        </p:cTn>
                                        <p:tgtEl>
                                          <p:spTgt spid="79"/>
                                        </p:tgtEl>
                                        <p:attrNameLst>
                                          <p:attrName>style.visibility</p:attrName>
                                        </p:attrNameLst>
                                      </p:cBhvr>
                                      <p:to>
                                        <p:strVal val="visible"/>
                                      </p:to>
                                    </p:set>
                                    <p:animEffect transition="in" filter="wipe(left)">
                                      <p:cBhvr>
                                        <p:cTn id="227" dur="500"/>
                                        <p:tgtEl>
                                          <p:spTgt spid="79"/>
                                        </p:tgtEl>
                                      </p:cBhvr>
                                    </p:animEffect>
                                  </p:childTnLst>
                                </p:cTn>
                              </p:par>
                            </p:childTnLst>
                          </p:cTn>
                        </p:par>
                      </p:childTnLst>
                    </p:cTn>
                  </p:par>
                  <p:par>
                    <p:cTn id="228" fill="hold">
                      <p:stCondLst>
                        <p:cond delay="indefinite"/>
                      </p:stCondLst>
                      <p:childTnLst>
                        <p:par>
                          <p:cTn id="229" fill="hold">
                            <p:stCondLst>
                              <p:cond delay="0"/>
                            </p:stCondLst>
                            <p:childTnLst>
                              <p:par>
                                <p:cTn id="230" presetID="22" presetClass="entr" presetSubtype="8" fill="hold" grpId="0" nodeType="clickEffect">
                                  <p:stCondLst>
                                    <p:cond delay="0"/>
                                  </p:stCondLst>
                                  <p:childTnLst>
                                    <p:set>
                                      <p:cBhvr>
                                        <p:cTn id="231" dur="1" fill="hold">
                                          <p:stCondLst>
                                            <p:cond delay="0"/>
                                          </p:stCondLst>
                                        </p:cTn>
                                        <p:tgtEl>
                                          <p:spTgt spid="94"/>
                                        </p:tgtEl>
                                        <p:attrNameLst>
                                          <p:attrName>style.visibility</p:attrName>
                                        </p:attrNameLst>
                                      </p:cBhvr>
                                      <p:to>
                                        <p:strVal val="visible"/>
                                      </p:to>
                                    </p:set>
                                    <p:animEffect transition="in" filter="wipe(left)">
                                      <p:cBhvr>
                                        <p:cTn id="232" dur="500"/>
                                        <p:tgtEl>
                                          <p:spTgt spid="94"/>
                                        </p:tgtEl>
                                      </p:cBhvr>
                                    </p:animEffect>
                                  </p:childTnLst>
                                </p:cTn>
                              </p:par>
                            </p:childTnLst>
                          </p:cTn>
                        </p:par>
                        <p:par>
                          <p:cTn id="233" fill="hold">
                            <p:stCondLst>
                              <p:cond delay="500"/>
                            </p:stCondLst>
                            <p:childTnLst>
                              <p:par>
                                <p:cTn id="234" presetID="22" presetClass="entr" presetSubtype="8" fill="hold" nodeType="afterEffect">
                                  <p:stCondLst>
                                    <p:cond delay="0"/>
                                  </p:stCondLst>
                                  <p:childTnLst>
                                    <p:set>
                                      <p:cBhvr>
                                        <p:cTn id="235" dur="1" fill="hold">
                                          <p:stCondLst>
                                            <p:cond delay="0"/>
                                          </p:stCondLst>
                                        </p:cTn>
                                        <p:tgtEl>
                                          <p:spTgt spid="80"/>
                                        </p:tgtEl>
                                        <p:attrNameLst>
                                          <p:attrName>style.visibility</p:attrName>
                                        </p:attrNameLst>
                                      </p:cBhvr>
                                      <p:to>
                                        <p:strVal val="visible"/>
                                      </p:to>
                                    </p:set>
                                    <p:animEffect transition="in" filter="wipe(left)">
                                      <p:cBhvr>
                                        <p:cTn id="236" dur="500"/>
                                        <p:tgtEl>
                                          <p:spTgt spid="80"/>
                                        </p:tgtEl>
                                      </p:cBhvr>
                                    </p:animEffect>
                                  </p:childTnLst>
                                </p:cTn>
                              </p:par>
                            </p:childTnLst>
                          </p:cTn>
                        </p:par>
                      </p:childTnLst>
                    </p:cTn>
                  </p:par>
                  <p:par>
                    <p:cTn id="237" fill="hold">
                      <p:stCondLst>
                        <p:cond delay="indefinite"/>
                      </p:stCondLst>
                      <p:childTnLst>
                        <p:par>
                          <p:cTn id="238" fill="hold">
                            <p:stCondLst>
                              <p:cond delay="0"/>
                            </p:stCondLst>
                            <p:childTnLst>
                              <p:par>
                                <p:cTn id="239" presetID="22" presetClass="entr" presetSubtype="8" fill="hold" nodeType="clickEffect">
                                  <p:stCondLst>
                                    <p:cond delay="0"/>
                                  </p:stCondLst>
                                  <p:childTnLst>
                                    <p:set>
                                      <p:cBhvr>
                                        <p:cTn id="240" dur="1" fill="hold">
                                          <p:stCondLst>
                                            <p:cond delay="0"/>
                                          </p:stCondLst>
                                        </p:cTn>
                                        <p:tgtEl>
                                          <p:spTgt spid="96"/>
                                        </p:tgtEl>
                                        <p:attrNameLst>
                                          <p:attrName>style.visibility</p:attrName>
                                        </p:attrNameLst>
                                      </p:cBhvr>
                                      <p:to>
                                        <p:strVal val="visible"/>
                                      </p:to>
                                    </p:set>
                                    <p:animEffect transition="in" filter="wipe(left)">
                                      <p:cBhvr>
                                        <p:cTn id="241" dur="500"/>
                                        <p:tgtEl>
                                          <p:spTgt spid="96"/>
                                        </p:tgtEl>
                                      </p:cBhvr>
                                    </p:animEffect>
                                  </p:childTnLst>
                                </p:cTn>
                              </p:par>
                            </p:childTnLst>
                          </p:cTn>
                        </p:par>
                        <p:par>
                          <p:cTn id="242" fill="hold">
                            <p:stCondLst>
                              <p:cond delay="500"/>
                            </p:stCondLst>
                            <p:childTnLst>
                              <p:par>
                                <p:cTn id="243" presetID="22" presetClass="entr" presetSubtype="8" fill="hold" grpId="0" nodeType="afterEffect">
                                  <p:stCondLst>
                                    <p:cond delay="0"/>
                                  </p:stCondLst>
                                  <p:childTnLst>
                                    <p:set>
                                      <p:cBhvr>
                                        <p:cTn id="244" dur="1" fill="hold">
                                          <p:stCondLst>
                                            <p:cond delay="0"/>
                                          </p:stCondLst>
                                        </p:cTn>
                                        <p:tgtEl>
                                          <p:spTgt spid="132"/>
                                        </p:tgtEl>
                                        <p:attrNameLst>
                                          <p:attrName>style.visibility</p:attrName>
                                        </p:attrNameLst>
                                      </p:cBhvr>
                                      <p:to>
                                        <p:strVal val="visible"/>
                                      </p:to>
                                    </p:set>
                                    <p:animEffect transition="in" filter="wipe(left)">
                                      <p:cBhvr>
                                        <p:cTn id="245" dur="250"/>
                                        <p:tgtEl>
                                          <p:spTgt spid="132"/>
                                        </p:tgtEl>
                                      </p:cBhvr>
                                    </p:animEffect>
                                  </p:childTnLst>
                                </p:cTn>
                              </p:par>
                            </p:childTnLst>
                          </p:cTn>
                        </p:par>
                      </p:childTnLst>
                    </p:cTn>
                  </p:par>
                  <p:par>
                    <p:cTn id="246" fill="hold">
                      <p:stCondLst>
                        <p:cond delay="indefinite"/>
                      </p:stCondLst>
                      <p:childTnLst>
                        <p:par>
                          <p:cTn id="247" fill="hold">
                            <p:stCondLst>
                              <p:cond delay="0"/>
                            </p:stCondLst>
                            <p:childTnLst>
                              <p:par>
                                <p:cTn id="248" presetID="22" presetClass="entr" presetSubtype="8" fill="hold" grpId="0" nodeType="clickEffect">
                                  <p:stCondLst>
                                    <p:cond delay="0"/>
                                  </p:stCondLst>
                                  <p:childTnLst>
                                    <p:set>
                                      <p:cBhvr>
                                        <p:cTn id="249" dur="1" fill="hold">
                                          <p:stCondLst>
                                            <p:cond delay="0"/>
                                          </p:stCondLst>
                                        </p:cTn>
                                        <p:tgtEl>
                                          <p:spTgt spid="88"/>
                                        </p:tgtEl>
                                        <p:attrNameLst>
                                          <p:attrName>style.visibility</p:attrName>
                                        </p:attrNameLst>
                                      </p:cBhvr>
                                      <p:to>
                                        <p:strVal val="visible"/>
                                      </p:to>
                                    </p:set>
                                    <p:animEffect transition="in" filter="wipe(left)">
                                      <p:cBhvr>
                                        <p:cTn id="250" dur="500"/>
                                        <p:tgtEl>
                                          <p:spTgt spid="88"/>
                                        </p:tgtEl>
                                      </p:cBhvr>
                                    </p:animEffect>
                                  </p:childTnLst>
                                </p:cTn>
                              </p:par>
                            </p:childTnLst>
                          </p:cTn>
                        </p:par>
                        <p:par>
                          <p:cTn id="251" fill="hold">
                            <p:stCondLst>
                              <p:cond delay="500"/>
                            </p:stCondLst>
                            <p:childTnLst>
                              <p:par>
                                <p:cTn id="252" presetID="22" presetClass="entr" presetSubtype="8" fill="hold" grpId="0" nodeType="afterEffect">
                                  <p:stCondLst>
                                    <p:cond delay="0"/>
                                  </p:stCondLst>
                                  <p:childTnLst>
                                    <p:set>
                                      <p:cBhvr>
                                        <p:cTn id="253" dur="1" fill="hold">
                                          <p:stCondLst>
                                            <p:cond delay="0"/>
                                          </p:stCondLst>
                                        </p:cTn>
                                        <p:tgtEl>
                                          <p:spTgt spid="92"/>
                                        </p:tgtEl>
                                        <p:attrNameLst>
                                          <p:attrName>style.visibility</p:attrName>
                                        </p:attrNameLst>
                                      </p:cBhvr>
                                      <p:to>
                                        <p:strVal val="visible"/>
                                      </p:to>
                                    </p:set>
                                    <p:animEffect transition="in" filter="wipe(left)">
                                      <p:cBhvr>
                                        <p:cTn id="254" dur="500"/>
                                        <p:tgtEl>
                                          <p:spTgt spid="92"/>
                                        </p:tgtEl>
                                      </p:cBhvr>
                                    </p:animEffect>
                                  </p:childTnLst>
                                </p:cTn>
                              </p:par>
                            </p:childTnLst>
                          </p:cTn>
                        </p:par>
                      </p:childTnLst>
                    </p:cTn>
                  </p:par>
                  <p:par>
                    <p:cTn id="255" fill="hold">
                      <p:stCondLst>
                        <p:cond delay="indefinite"/>
                      </p:stCondLst>
                      <p:childTnLst>
                        <p:par>
                          <p:cTn id="256" fill="hold">
                            <p:stCondLst>
                              <p:cond delay="0"/>
                            </p:stCondLst>
                            <p:childTnLst>
                              <p:par>
                                <p:cTn id="257" presetID="22" presetClass="entr" presetSubtype="8" fill="hold" grpId="0" nodeType="clickEffect">
                                  <p:stCondLst>
                                    <p:cond delay="0"/>
                                  </p:stCondLst>
                                  <p:childTnLst>
                                    <p:set>
                                      <p:cBhvr>
                                        <p:cTn id="258" dur="1" fill="hold">
                                          <p:stCondLst>
                                            <p:cond delay="0"/>
                                          </p:stCondLst>
                                        </p:cTn>
                                        <p:tgtEl>
                                          <p:spTgt spid="95"/>
                                        </p:tgtEl>
                                        <p:attrNameLst>
                                          <p:attrName>style.visibility</p:attrName>
                                        </p:attrNameLst>
                                      </p:cBhvr>
                                      <p:to>
                                        <p:strVal val="visible"/>
                                      </p:to>
                                    </p:set>
                                    <p:animEffect transition="in" filter="wipe(left)">
                                      <p:cBhvr>
                                        <p:cTn id="259" dur="500"/>
                                        <p:tgtEl>
                                          <p:spTgt spid="95"/>
                                        </p:tgtEl>
                                      </p:cBhvr>
                                    </p:animEffect>
                                  </p:childTnLst>
                                </p:cTn>
                              </p:par>
                            </p:childTnLst>
                          </p:cTn>
                        </p:par>
                        <p:par>
                          <p:cTn id="260" fill="hold">
                            <p:stCondLst>
                              <p:cond delay="500"/>
                            </p:stCondLst>
                            <p:childTnLst>
                              <p:par>
                                <p:cTn id="261" presetID="22" presetClass="entr" presetSubtype="8" fill="hold" grpId="0" nodeType="afterEffect">
                                  <p:stCondLst>
                                    <p:cond delay="0"/>
                                  </p:stCondLst>
                                  <p:childTnLst>
                                    <p:set>
                                      <p:cBhvr>
                                        <p:cTn id="262" dur="1" fill="hold">
                                          <p:stCondLst>
                                            <p:cond delay="0"/>
                                          </p:stCondLst>
                                        </p:cTn>
                                        <p:tgtEl>
                                          <p:spTgt spid="93"/>
                                        </p:tgtEl>
                                        <p:attrNameLst>
                                          <p:attrName>style.visibility</p:attrName>
                                        </p:attrNameLst>
                                      </p:cBhvr>
                                      <p:to>
                                        <p:strVal val="visible"/>
                                      </p:to>
                                    </p:set>
                                    <p:animEffect transition="in" filter="wipe(left)">
                                      <p:cBhvr>
                                        <p:cTn id="263" dur="500"/>
                                        <p:tgtEl>
                                          <p:spTgt spid="93"/>
                                        </p:tgtEl>
                                      </p:cBhvr>
                                    </p:animEffect>
                                  </p:childTnLst>
                                </p:cTn>
                              </p:par>
                            </p:childTnLst>
                          </p:cTn>
                        </p:par>
                        <p:par>
                          <p:cTn id="264" fill="hold">
                            <p:stCondLst>
                              <p:cond delay="1000"/>
                            </p:stCondLst>
                            <p:childTnLst>
                              <p:par>
                                <p:cTn id="265" presetID="22" presetClass="entr" presetSubtype="8" fill="hold" nodeType="afterEffect">
                                  <p:stCondLst>
                                    <p:cond delay="0"/>
                                  </p:stCondLst>
                                  <p:childTnLst>
                                    <p:set>
                                      <p:cBhvr>
                                        <p:cTn id="266" dur="1" fill="hold">
                                          <p:stCondLst>
                                            <p:cond delay="0"/>
                                          </p:stCondLst>
                                        </p:cTn>
                                        <p:tgtEl>
                                          <p:spTgt spid="86"/>
                                        </p:tgtEl>
                                        <p:attrNameLst>
                                          <p:attrName>style.visibility</p:attrName>
                                        </p:attrNameLst>
                                      </p:cBhvr>
                                      <p:to>
                                        <p:strVal val="visible"/>
                                      </p:to>
                                    </p:set>
                                    <p:animEffect transition="in" filter="wipe(left)">
                                      <p:cBhvr>
                                        <p:cTn id="267" dur="500"/>
                                        <p:tgtEl>
                                          <p:spTgt spid="86"/>
                                        </p:tgtEl>
                                      </p:cBhvr>
                                    </p:animEffect>
                                  </p:childTnLst>
                                </p:cTn>
                              </p:par>
                            </p:childTnLst>
                          </p:cTn>
                        </p:par>
                      </p:childTnLst>
                    </p:cTn>
                  </p:par>
                  <p:par>
                    <p:cTn id="268" fill="hold">
                      <p:stCondLst>
                        <p:cond delay="indefinite"/>
                      </p:stCondLst>
                      <p:childTnLst>
                        <p:par>
                          <p:cTn id="269" fill="hold">
                            <p:stCondLst>
                              <p:cond delay="0"/>
                            </p:stCondLst>
                            <p:childTnLst>
                              <p:par>
                                <p:cTn id="270" presetID="22" presetClass="entr" presetSubtype="8" fill="hold" grpId="0" nodeType="clickEffect">
                                  <p:stCondLst>
                                    <p:cond delay="0"/>
                                  </p:stCondLst>
                                  <p:childTnLst>
                                    <p:set>
                                      <p:cBhvr>
                                        <p:cTn id="271" dur="1" fill="hold">
                                          <p:stCondLst>
                                            <p:cond delay="0"/>
                                          </p:stCondLst>
                                        </p:cTn>
                                        <p:tgtEl>
                                          <p:spTgt spid="84"/>
                                        </p:tgtEl>
                                        <p:attrNameLst>
                                          <p:attrName>style.visibility</p:attrName>
                                        </p:attrNameLst>
                                      </p:cBhvr>
                                      <p:to>
                                        <p:strVal val="visible"/>
                                      </p:to>
                                    </p:set>
                                    <p:animEffect transition="in" filter="wipe(left)">
                                      <p:cBhvr>
                                        <p:cTn id="272" dur="500"/>
                                        <p:tgtEl>
                                          <p:spTgt spid="84"/>
                                        </p:tgtEl>
                                      </p:cBhvr>
                                    </p:animEffect>
                                  </p:childTnLst>
                                </p:cTn>
                              </p:par>
                            </p:childTnLst>
                          </p:cTn>
                        </p:par>
                        <p:par>
                          <p:cTn id="273" fill="hold">
                            <p:stCondLst>
                              <p:cond delay="500"/>
                            </p:stCondLst>
                            <p:childTnLst>
                              <p:par>
                                <p:cTn id="274" presetID="22" presetClass="entr" presetSubtype="8" fill="hold" grpId="0" nodeType="afterEffect">
                                  <p:stCondLst>
                                    <p:cond delay="0"/>
                                  </p:stCondLst>
                                  <p:childTnLst>
                                    <p:set>
                                      <p:cBhvr>
                                        <p:cTn id="275" dur="1" fill="hold">
                                          <p:stCondLst>
                                            <p:cond delay="0"/>
                                          </p:stCondLst>
                                        </p:cTn>
                                        <p:tgtEl>
                                          <p:spTgt spid="82"/>
                                        </p:tgtEl>
                                        <p:attrNameLst>
                                          <p:attrName>style.visibility</p:attrName>
                                        </p:attrNameLst>
                                      </p:cBhvr>
                                      <p:to>
                                        <p:strVal val="visible"/>
                                      </p:to>
                                    </p:set>
                                    <p:animEffect transition="in" filter="wipe(left)">
                                      <p:cBhvr>
                                        <p:cTn id="276" dur="500"/>
                                        <p:tgtEl>
                                          <p:spTgt spid="82"/>
                                        </p:tgtEl>
                                      </p:cBhvr>
                                    </p:animEffect>
                                  </p:childTnLst>
                                </p:cTn>
                              </p:par>
                            </p:childTnLst>
                          </p:cTn>
                        </p:par>
                        <p:par>
                          <p:cTn id="277" fill="hold">
                            <p:stCondLst>
                              <p:cond delay="1000"/>
                            </p:stCondLst>
                            <p:childTnLst>
                              <p:par>
                                <p:cTn id="278" presetID="22" presetClass="entr" presetSubtype="8" fill="hold" nodeType="afterEffect">
                                  <p:stCondLst>
                                    <p:cond delay="0"/>
                                  </p:stCondLst>
                                  <p:childTnLst>
                                    <p:set>
                                      <p:cBhvr>
                                        <p:cTn id="279" dur="1" fill="hold">
                                          <p:stCondLst>
                                            <p:cond delay="0"/>
                                          </p:stCondLst>
                                        </p:cTn>
                                        <p:tgtEl>
                                          <p:spTgt spid="83"/>
                                        </p:tgtEl>
                                        <p:attrNameLst>
                                          <p:attrName>style.visibility</p:attrName>
                                        </p:attrNameLst>
                                      </p:cBhvr>
                                      <p:to>
                                        <p:strVal val="visible"/>
                                      </p:to>
                                    </p:set>
                                    <p:animEffect transition="in" filter="wipe(left)">
                                      <p:cBhvr>
                                        <p:cTn id="280" dur="500"/>
                                        <p:tgtEl>
                                          <p:spTgt spid="83"/>
                                        </p:tgtEl>
                                      </p:cBhvr>
                                    </p:animEffect>
                                  </p:childTnLst>
                                </p:cTn>
                              </p:par>
                            </p:childTnLst>
                          </p:cTn>
                        </p:par>
                      </p:childTnLst>
                    </p:cTn>
                  </p:par>
                  <p:par>
                    <p:cTn id="281" fill="hold">
                      <p:stCondLst>
                        <p:cond delay="indefinite"/>
                      </p:stCondLst>
                      <p:childTnLst>
                        <p:par>
                          <p:cTn id="282" fill="hold">
                            <p:stCondLst>
                              <p:cond delay="0"/>
                            </p:stCondLst>
                            <p:childTnLst>
                              <p:par>
                                <p:cTn id="283" presetID="22" presetClass="entr" presetSubtype="8" fill="hold" grpId="0" nodeType="clickEffect">
                                  <p:stCondLst>
                                    <p:cond delay="0"/>
                                  </p:stCondLst>
                                  <p:childTnLst>
                                    <p:set>
                                      <p:cBhvr>
                                        <p:cTn id="284" dur="1" fill="hold">
                                          <p:stCondLst>
                                            <p:cond delay="0"/>
                                          </p:stCondLst>
                                        </p:cTn>
                                        <p:tgtEl>
                                          <p:spTgt spid="91"/>
                                        </p:tgtEl>
                                        <p:attrNameLst>
                                          <p:attrName>style.visibility</p:attrName>
                                        </p:attrNameLst>
                                      </p:cBhvr>
                                      <p:to>
                                        <p:strVal val="visible"/>
                                      </p:to>
                                    </p:set>
                                    <p:animEffect transition="in" filter="wipe(left)">
                                      <p:cBhvr>
                                        <p:cTn id="285" dur="500"/>
                                        <p:tgtEl>
                                          <p:spTgt spid="91"/>
                                        </p:tgtEl>
                                      </p:cBhvr>
                                    </p:animEffect>
                                  </p:childTnLst>
                                </p:cTn>
                              </p:par>
                            </p:childTnLst>
                          </p:cTn>
                        </p:par>
                        <p:par>
                          <p:cTn id="286" fill="hold">
                            <p:stCondLst>
                              <p:cond delay="500"/>
                            </p:stCondLst>
                            <p:childTnLst>
                              <p:par>
                                <p:cTn id="287" presetID="22" presetClass="entr" presetSubtype="8" fill="hold" nodeType="afterEffect">
                                  <p:stCondLst>
                                    <p:cond delay="0"/>
                                  </p:stCondLst>
                                  <p:childTnLst>
                                    <p:set>
                                      <p:cBhvr>
                                        <p:cTn id="288" dur="1" fill="hold">
                                          <p:stCondLst>
                                            <p:cond delay="0"/>
                                          </p:stCondLst>
                                        </p:cTn>
                                        <p:tgtEl>
                                          <p:spTgt spid="87"/>
                                        </p:tgtEl>
                                        <p:attrNameLst>
                                          <p:attrName>style.visibility</p:attrName>
                                        </p:attrNameLst>
                                      </p:cBhvr>
                                      <p:to>
                                        <p:strVal val="visible"/>
                                      </p:to>
                                    </p:set>
                                    <p:animEffect transition="in" filter="wipe(left)">
                                      <p:cBhvr>
                                        <p:cTn id="289" dur="500"/>
                                        <p:tgtEl>
                                          <p:spTgt spid="87"/>
                                        </p:tgtEl>
                                      </p:cBhvr>
                                    </p:animEffect>
                                  </p:childTnLst>
                                </p:cTn>
                              </p:par>
                            </p:childTnLst>
                          </p:cTn>
                        </p:par>
                      </p:childTnLst>
                    </p:cTn>
                  </p:par>
                  <p:par>
                    <p:cTn id="290" fill="hold">
                      <p:stCondLst>
                        <p:cond delay="indefinite"/>
                      </p:stCondLst>
                      <p:childTnLst>
                        <p:par>
                          <p:cTn id="291" fill="hold">
                            <p:stCondLst>
                              <p:cond delay="0"/>
                            </p:stCondLst>
                            <p:childTnLst>
                              <p:par>
                                <p:cTn id="292" presetID="22" presetClass="entr" presetSubtype="8" fill="hold" grpId="0" nodeType="clickEffect">
                                  <p:stCondLst>
                                    <p:cond delay="0"/>
                                  </p:stCondLst>
                                  <p:childTnLst>
                                    <p:set>
                                      <p:cBhvr>
                                        <p:cTn id="293" dur="1" fill="hold">
                                          <p:stCondLst>
                                            <p:cond delay="0"/>
                                          </p:stCondLst>
                                        </p:cTn>
                                        <p:tgtEl>
                                          <p:spTgt spid="90"/>
                                        </p:tgtEl>
                                        <p:attrNameLst>
                                          <p:attrName>style.visibility</p:attrName>
                                        </p:attrNameLst>
                                      </p:cBhvr>
                                      <p:to>
                                        <p:strVal val="visible"/>
                                      </p:to>
                                    </p:set>
                                    <p:animEffect transition="in" filter="wipe(left)">
                                      <p:cBhvr>
                                        <p:cTn id="294" dur="500"/>
                                        <p:tgtEl>
                                          <p:spTgt spid="90"/>
                                        </p:tgtEl>
                                      </p:cBhvr>
                                    </p:animEffect>
                                  </p:childTnLst>
                                </p:cTn>
                              </p:par>
                            </p:childTnLst>
                          </p:cTn>
                        </p:par>
                        <p:par>
                          <p:cTn id="295" fill="hold">
                            <p:stCondLst>
                              <p:cond delay="500"/>
                            </p:stCondLst>
                            <p:childTnLst>
                              <p:par>
                                <p:cTn id="296" presetID="22" presetClass="entr" presetSubtype="8" fill="hold" grpId="0" nodeType="afterEffect">
                                  <p:stCondLst>
                                    <p:cond delay="0"/>
                                  </p:stCondLst>
                                  <p:childTnLst>
                                    <p:set>
                                      <p:cBhvr>
                                        <p:cTn id="297" dur="1" fill="hold">
                                          <p:stCondLst>
                                            <p:cond delay="0"/>
                                          </p:stCondLst>
                                        </p:cTn>
                                        <p:tgtEl>
                                          <p:spTgt spid="89"/>
                                        </p:tgtEl>
                                        <p:attrNameLst>
                                          <p:attrName>style.visibility</p:attrName>
                                        </p:attrNameLst>
                                      </p:cBhvr>
                                      <p:to>
                                        <p:strVal val="visible"/>
                                      </p:to>
                                    </p:set>
                                    <p:animEffect transition="in" filter="wipe(left)">
                                      <p:cBhvr>
                                        <p:cTn id="298" dur="500"/>
                                        <p:tgtEl>
                                          <p:spTgt spid="89"/>
                                        </p:tgtEl>
                                      </p:cBhvr>
                                    </p:animEffect>
                                  </p:childTnLst>
                                </p:cTn>
                              </p:par>
                            </p:childTnLst>
                          </p:cTn>
                        </p:par>
                        <p:par>
                          <p:cTn id="299" fill="hold">
                            <p:stCondLst>
                              <p:cond delay="1000"/>
                            </p:stCondLst>
                            <p:childTnLst>
                              <p:par>
                                <p:cTn id="300" presetID="22" presetClass="entr" presetSubtype="8" fill="hold" nodeType="afterEffect">
                                  <p:stCondLst>
                                    <p:cond delay="0"/>
                                  </p:stCondLst>
                                  <p:childTnLst>
                                    <p:set>
                                      <p:cBhvr>
                                        <p:cTn id="301" dur="1" fill="hold">
                                          <p:stCondLst>
                                            <p:cond delay="0"/>
                                          </p:stCondLst>
                                        </p:cTn>
                                        <p:tgtEl>
                                          <p:spTgt spid="81"/>
                                        </p:tgtEl>
                                        <p:attrNameLst>
                                          <p:attrName>style.visibility</p:attrName>
                                        </p:attrNameLst>
                                      </p:cBhvr>
                                      <p:to>
                                        <p:strVal val="visible"/>
                                      </p:to>
                                    </p:set>
                                    <p:animEffect transition="in" filter="wipe(left)">
                                      <p:cBhvr>
                                        <p:cTn id="302" dur="750"/>
                                        <p:tgtEl>
                                          <p:spTgt spid="81"/>
                                        </p:tgtEl>
                                      </p:cBhvr>
                                    </p:animEffect>
                                  </p:childTnLst>
                                </p:cTn>
                              </p:par>
                            </p:childTnLst>
                          </p:cTn>
                        </p:par>
                      </p:childTnLst>
                    </p:cTn>
                  </p:par>
                  <p:par>
                    <p:cTn id="303" fill="hold">
                      <p:stCondLst>
                        <p:cond delay="indefinite"/>
                      </p:stCondLst>
                      <p:childTnLst>
                        <p:par>
                          <p:cTn id="304" fill="hold">
                            <p:stCondLst>
                              <p:cond delay="0"/>
                            </p:stCondLst>
                            <p:childTnLst>
                              <p:par>
                                <p:cTn id="305" presetID="22" presetClass="entr" presetSubtype="8" fill="hold" grpId="0" nodeType="clickEffect">
                                  <p:stCondLst>
                                    <p:cond delay="0"/>
                                  </p:stCondLst>
                                  <p:childTnLst>
                                    <p:set>
                                      <p:cBhvr>
                                        <p:cTn id="306" dur="1" fill="hold">
                                          <p:stCondLst>
                                            <p:cond delay="0"/>
                                          </p:stCondLst>
                                        </p:cTn>
                                        <p:tgtEl>
                                          <p:spTgt spid="124"/>
                                        </p:tgtEl>
                                        <p:attrNameLst>
                                          <p:attrName>style.visibility</p:attrName>
                                        </p:attrNameLst>
                                      </p:cBhvr>
                                      <p:to>
                                        <p:strVal val="visible"/>
                                      </p:to>
                                    </p:set>
                                    <p:animEffect transition="in" filter="wipe(left)">
                                      <p:cBhvr>
                                        <p:cTn id="30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612" grpId="0"/>
      <p:bldP spid="451623" grpId="0" animBg="1"/>
      <p:bldP spid="39" grpId="0" animBg="1"/>
      <p:bldP spid="59" grpId="0"/>
      <p:bldP spid="63" grpId="0" animBg="1"/>
      <p:bldP spid="68" grpId="0"/>
      <p:bldP spid="55" grpId="0"/>
      <p:bldP spid="69" grpId="0"/>
      <p:bldP spid="70" grpId="0"/>
      <p:bldP spid="71" grpId="0"/>
      <p:bldP spid="66" grpId="0"/>
      <p:bldP spid="2" grpId="0" animBg="1"/>
      <p:bldP spid="77" grpId="0"/>
      <p:bldP spid="82" grpId="0"/>
      <p:bldP spid="84" grpId="0" animBg="1"/>
      <p:bldP spid="85" grpId="0" animBg="1"/>
      <p:bldP spid="88" grpId="0" animBg="1"/>
      <p:bldP spid="89" grpId="0"/>
      <p:bldP spid="90" grpId="0" animBg="1"/>
      <p:bldP spid="91" grpId="0"/>
      <p:bldP spid="92" grpId="0"/>
      <p:bldP spid="93" grpId="0" animBg="1"/>
      <p:bldP spid="94" grpId="0" animBg="1"/>
      <p:bldP spid="95" grpId="0" animBg="1"/>
      <p:bldP spid="98" grpId="0"/>
      <p:bldP spid="124" grpId="0"/>
      <p:bldP spid="125" grpId="0"/>
      <p:bldP spid="126" grpId="0"/>
      <p:bldP spid="97" grpId="0"/>
      <p:bldP spid="127" grpId="0"/>
      <p:bldP spid="128" grpId="0"/>
      <p:bldP spid="129" grpId="0"/>
      <p:bldP spid="130" grpId="0"/>
      <p:bldP spid="131" grpId="0"/>
      <p:bldP spid="132" grpId="0"/>
      <p:bldP spid="13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altLang="zh-TW" dirty="0"/>
              <a:t>4.1 Eigenfunction expansion -- 2</a:t>
            </a:r>
          </a:p>
        </p:txBody>
      </p:sp>
      <p:sp>
        <p:nvSpPr>
          <p:cNvPr id="4" name="投影片編號版面配置區 3"/>
          <p:cNvSpPr>
            <a:spLocks noGrp="1"/>
          </p:cNvSpPr>
          <p:nvPr>
            <p:ph type="sldNum" sz="quarter" idx="10"/>
          </p:nvPr>
        </p:nvSpPr>
        <p:spPr/>
        <p:txBody>
          <a:bodyPr/>
          <a:lstStyle/>
          <a:p>
            <a:fld id="{F4C3976D-8D47-445A-BD61-2F2C1E2596C6}" type="slidenum">
              <a:rPr lang="en-US" altLang="zh-TW" smtClean="0"/>
              <a:pPr/>
              <a:t>50</a:t>
            </a:fld>
            <a:endParaRPr lang="en-US" altLang="zh-TW" dirty="0"/>
          </a:p>
        </p:txBody>
      </p:sp>
      <p:sp>
        <p:nvSpPr>
          <p:cNvPr id="560131" name="Line 3"/>
          <p:cNvSpPr>
            <a:spLocks noChangeShapeType="1"/>
          </p:cNvSpPr>
          <p:nvPr/>
        </p:nvSpPr>
        <p:spPr bwMode="auto">
          <a:xfrm>
            <a:off x="6096000" y="692696"/>
            <a:ext cx="0" cy="5940000"/>
          </a:xfrm>
          <a:prstGeom prst="line">
            <a:avLst/>
          </a:prstGeom>
          <a:noFill/>
          <a:ln w="12700">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60132" name="Text Box 4"/>
          <p:cNvSpPr txBox="1">
            <a:spLocks noChangeArrowheads="1"/>
          </p:cNvSpPr>
          <p:nvPr/>
        </p:nvSpPr>
        <p:spPr bwMode="auto">
          <a:xfrm>
            <a:off x="191343" y="692697"/>
            <a:ext cx="5833219" cy="116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tIns="18000" rIns="0" b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65113" indent="-265113" eaLnBrk="1" hangingPunct="1">
              <a:buClr>
                <a:srgbClr val="C00000"/>
              </a:buClr>
              <a:buSzPct val="120000"/>
              <a:buFont typeface="Wingdings" pitchFamily="2" charset="2"/>
              <a:buChar char="Ø"/>
            </a:pPr>
            <a:r>
              <a:rPr lang="en-US" altLang="zh-TW" dirty="0"/>
              <a:t>Eigenfunctions corresponding to different eigenvalues are orthogonal over domain  </a:t>
            </a:r>
            <a:r>
              <a:rPr lang="en-US" altLang="zh-TW" i="1" dirty="0"/>
              <a:t>D</a:t>
            </a:r>
            <a:r>
              <a:rPr lang="en-US" altLang="zh-TW" dirty="0"/>
              <a:t>, i.e.</a:t>
            </a:r>
          </a:p>
        </p:txBody>
      </p:sp>
      <p:sp>
        <p:nvSpPr>
          <p:cNvPr id="560133" name="Text Box 5"/>
          <p:cNvSpPr txBox="1">
            <a:spLocks noChangeArrowheads="1"/>
          </p:cNvSpPr>
          <p:nvPr/>
        </p:nvSpPr>
        <p:spPr bwMode="auto">
          <a:xfrm>
            <a:off x="479375" y="2521294"/>
            <a:ext cx="5418879" cy="105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tIns="18000" rIns="0" b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lnSpc>
                <a:spcPct val="90000"/>
              </a:lnSpc>
              <a:buClr>
                <a:schemeClr val="accent2"/>
              </a:buClr>
              <a:buSzPct val="120000"/>
              <a:buFont typeface="Wingdings" pitchFamily="2" charset="2"/>
              <a:buNone/>
            </a:pPr>
            <a:r>
              <a:rPr lang="en-US" altLang="zh-TW" dirty="0"/>
              <a:t>Moreover, different eigenfunctions corresponding to same eigenvalue can be made orthogonal</a:t>
            </a:r>
            <a:endParaRPr lang="en-US" altLang="zh-TW" b="1" dirty="0">
              <a:solidFill>
                <a:schemeClr val="accent2"/>
              </a:solidFill>
            </a:endParaRPr>
          </a:p>
        </p:txBody>
      </p:sp>
      <p:graphicFrame>
        <p:nvGraphicFramePr>
          <p:cNvPr id="19473" name="Object 7"/>
          <p:cNvGraphicFramePr>
            <a:graphicFrameLocks noChangeAspect="1"/>
          </p:cNvGraphicFramePr>
          <p:nvPr>
            <p:extLst>
              <p:ext uri="{D42A27DB-BD31-4B8C-83A1-F6EECF244321}">
                <p14:modId xmlns:p14="http://schemas.microsoft.com/office/powerpoint/2010/main" val="3537254269"/>
              </p:ext>
            </p:extLst>
          </p:nvPr>
        </p:nvGraphicFramePr>
        <p:xfrm>
          <a:off x="10493731" y="3039100"/>
          <a:ext cx="960120" cy="506730"/>
        </p:xfrm>
        <a:graphic>
          <a:graphicData uri="http://schemas.openxmlformats.org/presentationml/2006/ole">
            <mc:AlternateContent xmlns:mc="http://schemas.openxmlformats.org/markup-compatibility/2006">
              <mc:Choice xmlns:v="urn:schemas-microsoft-com:vml" Requires="v">
                <p:oleObj spid="_x0000_s958387" name="Equation" r:id="rId4" imgW="457200" imgH="241300" progId="Equation.3">
                  <p:embed/>
                </p:oleObj>
              </mc:Choice>
              <mc:Fallback>
                <p:oleObj name="Equation" r:id="rId4" imgW="457200" imgH="241300" progId="Equation.3">
                  <p:embed/>
                  <p:pic>
                    <p:nvPicPr>
                      <p:cNvPr id="1947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3731" y="3039100"/>
                        <a:ext cx="960120" cy="50673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0139" name="Object 2"/>
          <p:cNvGraphicFramePr>
            <a:graphicFrameLocks noChangeAspect="1"/>
          </p:cNvGraphicFramePr>
          <p:nvPr>
            <p:extLst>
              <p:ext uri="{D42A27DB-BD31-4B8C-83A1-F6EECF244321}">
                <p14:modId xmlns:p14="http://schemas.microsoft.com/office/powerpoint/2010/main" val="1250467479"/>
              </p:ext>
            </p:extLst>
          </p:nvPr>
        </p:nvGraphicFramePr>
        <p:xfrm>
          <a:off x="6689874" y="2798489"/>
          <a:ext cx="3147060" cy="693420"/>
        </p:xfrm>
        <a:graphic>
          <a:graphicData uri="http://schemas.openxmlformats.org/presentationml/2006/ole">
            <mc:AlternateContent xmlns:mc="http://schemas.openxmlformats.org/markup-compatibility/2006">
              <mc:Choice xmlns:v="urn:schemas-microsoft-com:vml" Requires="v">
                <p:oleObj spid="_x0000_s958388" name="Equation" r:id="rId6" imgW="1498600" imgH="330200" progId="Equation.3">
                  <p:embed/>
                </p:oleObj>
              </mc:Choice>
              <mc:Fallback>
                <p:oleObj name="Equation" r:id="rId6" imgW="1498600" imgH="330200" progId="Equation.3">
                  <p:embed/>
                  <p:pic>
                    <p:nvPicPr>
                      <p:cNvPr id="560139" name="Object 2"/>
                      <p:cNvPicPr>
                        <a:picLocks noChangeAspect="1" noChangeArrowheads="1"/>
                      </p:cNvPicPr>
                      <p:nvPr/>
                    </p:nvPicPr>
                    <p:blipFill>
                      <a:blip r:embed="rId7">
                        <a:extLst>
                          <a:ext uri="{28A0092B-C50C-407E-A947-70E740481C1C}">
                            <a14:useLocalDpi xmlns:a14="http://schemas.microsoft.com/office/drawing/2010/main" val="0"/>
                          </a:ext>
                        </a:extLst>
                      </a:blip>
                      <a:srcRect l="-2403" r="-2403"/>
                      <a:stretch>
                        <a:fillRect/>
                      </a:stretch>
                    </p:blipFill>
                    <p:spPr bwMode="auto">
                      <a:xfrm>
                        <a:off x="6689874" y="2798489"/>
                        <a:ext cx="3147060" cy="693420"/>
                      </a:xfrm>
                      <a:prstGeom prst="rect">
                        <a:avLst/>
                      </a:prstGeom>
                      <a:solidFill>
                        <a:srgbClr val="CCFFFF"/>
                      </a:solidFill>
                      <a:ln>
                        <a:noFill/>
                      </a:ln>
                      <a:extLst/>
                    </p:spPr>
                  </p:pic>
                </p:oleObj>
              </mc:Fallback>
            </mc:AlternateContent>
          </a:graphicData>
        </a:graphic>
      </p:graphicFrame>
      <p:grpSp>
        <p:nvGrpSpPr>
          <p:cNvPr id="3" name="Group 18"/>
          <p:cNvGrpSpPr>
            <a:grpSpLocks/>
          </p:cNvGrpSpPr>
          <p:nvPr/>
        </p:nvGrpSpPr>
        <p:grpSpPr bwMode="auto">
          <a:xfrm>
            <a:off x="1215281" y="1628800"/>
            <a:ext cx="3584575" cy="676275"/>
            <a:chOff x="400" y="1974"/>
            <a:chExt cx="2258" cy="426"/>
          </a:xfrm>
        </p:grpSpPr>
        <p:graphicFrame>
          <p:nvGraphicFramePr>
            <p:cNvPr id="19468" name="Object 4"/>
            <p:cNvGraphicFramePr>
              <a:graphicFrameLocks noChangeAspect="1"/>
            </p:cNvGraphicFramePr>
            <p:nvPr>
              <p:extLst>
                <p:ext uri="{D42A27DB-BD31-4B8C-83A1-F6EECF244321}">
                  <p14:modId xmlns:p14="http://schemas.microsoft.com/office/powerpoint/2010/main" val="721733192"/>
                </p:ext>
              </p:extLst>
            </p:nvPr>
          </p:nvGraphicFramePr>
          <p:xfrm>
            <a:off x="400" y="1974"/>
            <a:ext cx="1197" cy="426"/>
          </p:xfrm>
          <a:graphic>
            <a:graphicData uri="http://schemas.openxmlformats.org/presentationml/2006/ole">
              <mc:AlternateContent xmlns:mc="http://schemas.openxmlformats.org/markup-compatibility/2006">
                <mc:Choice xmlns:v="urn:schemas-microsoft-com:vml" Requires="v">
                  <p:oleObj spid="_x0000_s958389" name="方程式" r:id="rId8" imgW="927100" imgH="330200" progId="Equation.3">
                    <p:embed/>
                  </p:oleObj>
                </mc:Choice>
                <mc:Fallback>
                  <p:oleObj name="方程式" r:id="rId8" imgW="927100" imgH="330200" progId="Equation.3">
                    <p:embed/>
                    <p:pic>
                      <p:nvPicPr>
                        <p:cNvPr id="19468" name="Object 4"/>
                        <p:cNvPicPr>
                          <a:picLocks noChangeAspect="1" noChangeArrowheads="1"/>
                        </p:cNvPicPr>
                        <p:nvPr/>
                      </p:nvPicPr>
                      <p:blipFill>
                        <a:blip r:embed="rId9">
                          <a:extLst>
                            <a:ext uri="{28A0092B-C50C-407E-A947-70E740481C1C}">
                              <a14:useLocalDpi xmlns:a14="http://schemas.microsoft.com/office/drawing/2010/main" val="0"/>
                            </a:ext>
                          </a:extLst>
                        </a:blip>
                        <a:srcRect l="-2330" r="-2330"/>
                        <a:stretch>
                          <a:fillRect/>
                        </a:stretch>
                      </p:blipFill>
                      <p:spPr bwMode="auto">
                        <a:xfrm>
                          <a:off x="400" y="1974"/>
                          <a:ext cx="1197" cy="426"/>
                        </a:xfrm>
                        <a:prstGeom prst="rect">
                          <a:avLst/>
                        </a:prstGeom>
                        <a:solidFill>
                          <a:srgbClr val="FFCCFF"/>
                        </a:solidFill>
                        <a:ln>
                          <a:noFill/>
                        </a:ln>
                        <a:extLst/>
                      </p:spPr>
                    </p:pic>
                  </p:oleObj>
                </mc:Fallback>
              </mc:AlternateContent>
            </a:graphicData>
          </a:graphic>
        </p:graphicFrame>
        <p:sp>
          <p:nvSpPr>
            <p:cNvPr id="19469" name="Rectangle 14"/>
            <p:cNvSpPr>
              <a:spLocks noChangeArrowheads="1"/>
            </p:cNvSpPr>
            <p:nvPr/>
          </p:nvSpPr>
          <p:spPr bwMode="auto">
            <a:xfrm>
              <a:off x="1791" y="2004"/>
              <a:ext cx="2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dirty="0"/>
                <a:t>if</a:t>
              </a:r>
            </a:p>
          </p:txBody>
        </p:sp>
        <p:graphicFrame>
          <p:nvGraphicFramePr>
            <p:cNvPr id="19470" name="Object 5"/>
            <p:cNvGraphicFramePr>
              <a:graphicFrameLocks noChangeAspect="1"/>
            </p:cNvGraphicFramePr>
            <p:nvPr>
              <p:extLst/>
            </p:nvPr>
          </p:nvGraphicFramePr>
          <p:xfrm>
            <a:off x="2053" y="2005"/>
            <a:ext cx="605" cy="285"/>
          </p:xfrm>
          <a:graphic>
            <a:graphicData uri="http://schemas.openxmlformats.org/presentationml/2006/ole">
              <mc:AlternateContent xmlns:mc="http://schemas.openxmlformats.org/markup-compatibility/2006">
                <mc:Choice xmlns:v="urn:schemas-microsoft-com:vml" Requires="v">
                  <p:oleObj spid="_x0000_s958390" name="Equation" r:id="rId10" imgW="457002" imgH="215806" progId="Equation.3">
                    <p:embed/>
                  </p:oleObj>
                </mc:Choice>
                <mc:Fallback>
                  <p:oleObj name="Equation" r:id="rId10" imgW="457002" imgH="215806" progId="Equation.3">
                    <p:embed/>
                    <p:pic>
                      <p:nvPicPr>
                        <p:cNvPr id="19470" name="Object 5"/>
                        <p:cNvPicPr>
                          <a:picLocks noChangeAspect="1" noChangeArrowheads="1"/>
                        </p:cNvPicPr>
                        <p:nvPr/>
                      </p:nvPicPr>
                      <p:blipFill>
                        <a:blip r:embed="rId11">
                          <a:extLst>
                            <a:ext uri="{28A0092B-C50C-407E-A947-70E740481C1C}">
                              <a14:useLocalDpi xmlns:a14="http://schemas.microsoft.com/office/drawing/2010/main" val="0"/>
                            </a:ext>
                          </a:extLst>
                        </a:blip>
                        <a:srcRect l="-2444" r="-2444"/>
                        <a:stretch>
                          <a:fillRect/>
                        </a:stretch>
                      </p:blipFill>
                      <p:spPr bwMode="auto">
                        <a:xfrm>
                          <a:off x="2053" y="2005"/>
                          <a:ext cx="605" cy="285"/>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60144" name="Text Box 16"/>
          <p:cNvSpPr txBox="1">
            <a:spLocks noChangeArrowheads="1"/>
          </p:cNvSpPr>
          <p:nvPr/>
        </p:nvSpPr>
        <p:spPr bwMode="auto">
          <a:xfrm>
            <a:off x="6167437" y="753554"/>
            <a:ext cx="5833219" cy="190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tIns="18000" rIns="0" b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65113" indent="-265113" eaLnBrk="1" hangingPunct="1">
              <a:spcBef>
                <a:spcPts val="0"/>
              </a:spcBef>
              <a:spcAft>
                <a:spcPts val="0"/>
              </a:spcAft>
              <a:buClr>
                <a:srgbClr val="C00000"/>
              </a:buClr>
              <a:buSzPct val="120000"/>
              <a:buFont typeface="Wingdings" pitchFamily="2" charset="2"/>
              <a:buChar char="Ø"/>
            </a:pPr>
            <a:r>
              <a:rPr lang="en-US" altLang="zh-TW" dirty="0"/>
              <a:t>In ODE, eigenfunctions are orthogonal </a:t>
            </a:r>
            <a:r>
              <a:rPr lang="en-US" altLang="zh-TW" dirty="0">
                <a:solidFill>
                  <a:srgbClr val="0000CC"/>
                </a:solidFill>
              </a:rPr>
              <a:t>with respect to weighting function </a:t>
            </a:r>
            <a:r>
              <a:rPr lang="en-US" altLang="zh-TW" i="1" dirty="0">
                <a:solidFill>
                  <a:srgbClr val="0000CC"/>
                </a:solidFill>
                <a:latin typeface="Symbol" panose="05050102010706020507" pitchFamily="18" charset="2"/>
              </a:rPr>
              <a:t>r </a:t>
            </a:r>
            <a:r>
              <a:rPr lang="en-US" altLang="zh-TW" dirty="0">
                <a:solidFill>
                  <a:srgbClr val="0000CC"/>
                </a:solidFill>
              </a:rPr>
              <a:t>(</a:t>
            </a:r>
            <a:r>
              <a:rPr lang="en-US" altLang="zh-TW" i="1" dirty="0">
                <a:solidFill>
                  <a:srgbClr val="0000CC"/>
                </a:solidFill>
              </a:rPr>
              <a:t>x</a:t>
            </a:r>
            <a:r>
              <a:rPr lang="en-US" altLang="zh-TW" dirty="0">
                <a:solidFill>
                  <a:srgbClr val="0000CC"/>
                </a:solidFill>
              </a:rPr>
              <a:t>) </a:t>
            </a:r>
            <a:r>
              <a:rPr lang="en-US" altLang="zh-TW" dirty="0"/>
              <a:t>in [</a:t>
            </a:r>
            <a:r>
              <a:rPr lang="en-US" altLang="zh-TW" i="1" dirty="0"/>
              <a:t>a</a:t>
            </a:r>
            <a:r>
              <a:rPr lang="en-US" altLang="zh-TW" dirty="0"/>
              <a:t>, </a:t>
            </a:r>
            <a:r>
              <a:rPr lang="en-US" altLang="zh-TW" i="1" dirty="0"/>
              <a:t>b</a:t>
            </a:r>
            <a:r>
              <a:rPr lang="en-US" altLang="zh-TW" dirty="0"/>
              <a:t>]. Thus, if eigenfunctions </a:t>
            </a:r>
            <a:r>
              <a:rPr lang="en-US" altLang="zh-TW" i="1" dirty="0">
                <a:latin typeface="Symbol" panose="05050102010706020507" pitchFamily="18" charset="2"/>
              </a:rPr>
              <a:t>f</a:t>
            </a:r>
            <a:r>
              <a:rPr lang="en-US" altLang="zh-TW" i="1" baseline="-25000" dirty="0"/>
              <a:t>i</a:t>
            </a:r>
            <a:r>
              <a:rPr lang="en-US" altLang="zh-TW" dirty="0"/>
              <a:t>(</a:t>
            </a:r>
            <a:r>
              <a:rPr lang="en-US" altLang="zh-TW" i="1" dirty="0"/>
              <a:t>x</a:t>
            </a:r>
            <a:r>
              <a:rPr lang="en-US" altLang="zh-TW" dirty="0"/>
              <a:t>) &amp; </a:t>
            </a:r>
            <a:r>
              <a:rPr lang="en-US" altLang="zh-TW" i="1" dirty="0">
                <a:latin typeface="Symbol" panose="05050102010706020507" pitchFamily="18" charset="2"/>
              </a:rPr>
              <a:t>f</a:t>
            </a:r>
            <a:r>
              <a:rPr lang="en-US" altLang="zh-TW" i="1" baseline="-25000" dirty="0"/>
              <a:t>j</a:t>
            </a:r>
            <a:r>
              <a:rPr lang="en-US" altLang="zh-TW" dirty="0"/>
              <a:t>(</a:t>
            </a:r>
            <a:r>
              <a:rPr lang="en-US" altLang="zh-TW" i="1" dirty="0"/>
              <a:t>x</a:t>
            </a:r>
            <a:r>
              <a:rPr lang="en-US" altLang="zh-TW" dirty="0"/>
              <a:t>) correspond to different eigenvalue </a:t>
            </a:r>
            <a:r>
              <a:rPr lang="en-US" altLang="zh-TW" i="1" dirty="0">
                <a:latin typeface="Symbol" panose="05050102010706020507" pitchFamily="18" charset="2"/>
              </a:rPr>
              <a:t>l</a:t>
            </a:r>
            <a:r>
              <a:rPr lang="en-US" altLang="zh-TW" i="1" baseline="-25000" dirty="0"/>
              <a:t>i</a:t>
            </a:r>
            <a:r>
              <a:rPr lang="en-US" altLang="zh-TW" dirty="0"/>
              <a:t> &amp; </a:t>
            </a:r>
            <a:r>
              <a:rPr lang="en-US" altLang="zh-TW" i="1" dirty="0" err="1">
                <a:latin typeface="Symbol" panose="05050102010706020507" pitchFamily="18" charset="2"/>
              </a:rPr>
              <a:t>l</a:t>
            </a:r>
            <a:r>
              <a:rPr lang="en-US" altLang="zh-TW" i="1" baseline="-25000" dirty="0" err="1"/>
              <a:t>j</a:t>
            </a:r>
            <a:r>
              <a:rPr lang="en-US" altLang="zh-TW" dirty="0"/>
              <a:t>, then </a:t>
            </a:r>
          </a:p>
        </p:txBody>
      </p:sp>
      <p:sp>
        <p:nvSpPr>
          <p:cNvPr id="17" name="Rectangle 14"/>
          <p:cNvSpPr>
            <a:spLocks noChangeArrowheads="1"/>
          </p:cNvSpPr>
          <p:nvPr/>
        </p:nvSpPr>
        <p:spPr bwMode="auto">
          <a:xfrm>
            <a:off x="10050548" y="3020047"/>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dirty="0"/>
              <a:t>if</a:t>
            </a:r>
          </a:p>
        </p:txBody>
      </p:sp>
      <p:sp>
        <p:nvSpPr>
          <p:cNvPr id="2" name="文字方塊 1"/>
          <p:cNvSpPr txBox="1"/>
          <p:nvPr/>
        </p:nvSpPr>
        <p:spPr>
          <a:xfrm>
            <a:off x="1127449" y="3645025"/>
            <a:ext cx="2733441" cy="461665"/>
          </a:xfrm>
          <a:prstGeom prst="rect">
            <a:avLst/>
          </a:prstGeom>
          <a:noFill/>
        </p:spPr>
        <p:txBody>
          <a:bodyPr wrap="none" rtlCol="0">
            <a:spAutoFit/>
          </a:bodyPr>
          <a:lstStyle/>
          <a:p>
            <a:r>
              <a:rPr lang="en-US" altLang="zh-TW" dirty="0">
                <a:solidFill>
                  <a:srgbClr val="C00000"/>
                </a:solidFill>
                <a:sym typeface="Wingdings" panose="05000000000000000000" pitchFamily="2" charset="2"/>
              </a:rPr>
              <a:t>( matrix theory)</a:t>
            </a:r>
            <a:endParaRPr lang="zh-TW" altLang="en-US" dirty="0">
              <a:solidFill>
                <a:srgbClr val="C00000"/>
              </a:solidFill>
            </a:endParaRPr>
          </a:p>
        </p:txBody>
      </p:sp>
      <p:cxnSp>
        <p:nvCxnSpPr>
          <p:cNvPr id="18" name="直線單箭頭接點 17"/>
          <p:cNvCxnSpPr>
            <a:cxnSpLocks/>
          </p:cNvCxnSpPr>
          <p:nvPr/>
        </p:nvCxnSpPr>
        <p:spPr bwMode="auto">
          <a:xfrm>
            <a:off x="4970743" y="2109956"/>
            <a:ext cx="1773330" cy="1103021"/>
          </a:xfrm>
          <a:prstGeom prst="straightConnector1">
            <a:avLst/>
          </a:prstGeom>
          <a:solidFill>
            <a:schemeClr val="accent1"/>
          </a:solidFill>
          <a:ln w="19050" cap="flat" cmpd="sng" algn="ctr">
            <a:solidFill>
              <a:srgbClr val="0000CC"/>
            </a:solidFill>
            <a:prstDash val="solid"/>
            <a:round/>
            <a:headEnd type="triangle" w="lg" len="med"/>
            <a:tailEnd type="triangle" w="lg" len="med"/>
          </a:ln>
          <a:effectLst/>
        </p:spPr>
      </p:cxnSp>
      <p:sp>
        <p:nvSpPr>
          <p:cNvPr id="19" name="Text Box 4"/>
          <p:cNvSpPr txBox="1">
            <a:spLocks noChangeArrowheads="1"/>
          </p:cNvSpPr>
          <p:nvPr/>
        </p:nvSpPr>
        <p:spPr bwMode="auto">
          <a:xfrm>
            <a:off x="4970743" y="1477555"/>
            <a:ext cx="672620" cy="45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tIns="72000" rIns="0" bIns="72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buClr>
                <a:srgbClr val="A50021"/>
              </a:buClr>
            </a:pPr>
            <a:r>
              <a:rPr lang="en-US" altLang="zh-TW" sz="2000" dirty="0">
                <a:solidFill>
                  <a:srgbClr val="0000CC"/>
                </a:solidFill>
              </a:rPr>
              <a:t>(</a:t>
            </a:r>
            <a:r>
              <a:rPr lang="en-US" altLang="zh-TW" sz="2000" i="1" dirty="0">
                <a:solidFill>
                  <a:srgbClr val="0000CC"/>
                </a:solidFill>
                <a:latin typeface="Symbol" panose="05050102010706020507" pitchFamily="18" charset="2"/>
              </a:rPr>
              <a:t>r</a:t>
            </a:r>
            <a:r>
              <a:rPr lang="en-US" altLang="zh-TW" sz="2000" dirty="0">
                <a:solidFill>
                  <a:srgbClr val="0000CC"/>
                </a:solidFill>
                <a:latin typeface="Symbol" panose="05050102010706020507" pitchFamily="18" charset="2"/>
              </a:rPr>
              <a:t>=</a:t>
            </a:r>
            <a:r>
              <a:rPr lang="en-US" altLang="zh-TW" sz="2000" dirty="0">
                <a:solidFill>
                  <a:srgbClr val="0000CC"/>
                </a:solidFill>
              </a:rPr>
              <a:t>1)</a:t>
            </a:r>
          </a:p>
        </p:txBody>
      </p:sp>
      <p:grpSp>
        <p:nvGrpSpPr>
          <p:cNvPr id="21" name="群組 20"/>
          <p:cNvGrpSpPr/>
          <p:nvPr/>
        </p:nvGrpSpPr>
        <p:grpSpPr>
          <a:xfrm>
            <a:off x="6098524" y="3861048"/>
            <a:ext cx="5721086" cy="1253402"/>
            <a:chOff x="4955524" y="1002951"/>
            <a:chExt cx="5721086" cy="1253402"/>
          </a:xfrm>
        </p:grpSpPr>
        <p:sp>
          <p:nvSpPr>
            <p:cNvPr id="22" name="Text Box 5"/>
            <p:cNvSpPr txBox="1">
              <a:spLocks noChangeArrowheads="1"/>
            </p:cNvSpPr>
            <p:nvPr/>
          </p:nvSpPr>
          <p:spPr bwMode="auto">
            <a:xfrm>
              <a:off x="4955524" y="1002951"/>
              <a:ext cx="5721086" cy="125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tIns="72000" rIns="0" bIns="72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65113" indent="-265113" eaLnBrk="1" hangingPunct="1">
                <a:buClr>
                  <a:srgbClr val="C00000"/>
                </a:buClr>
                <a:buSzPct val="120000"/>
                <a:buFont typeface="Wingdings" pitchFamily="2" charset="2"/>
                <a:buChar char="Ø"/>
              </a:pPr>
              <a:r>
                <a:rPr lang="en-US" altLang="zh-TW" dirty="0"/>
                <a:t>Eigenfunctions              form a complete set in [</a:t>
              </a:r>
              <a:r>
                <a:rPr lang="en-US" altLang="zh-TW" i="1" dirty="0"/>
                <a:t>a</a:t>
              </a:r>
              <a:r>
                <a:rPr lang="en-US" altLang="zh-TW" dirty="0"/>
                <a:t>, </a:t>
              </a:r>
              <a:r>
                <a:rPr lang="en-US" altLang="zh-TW" i="1" dirty="0"/>
                <a:t>b</a:t>
              </a:r>
              <a:r>
                <a:rPr lang="en-US" altLang="zh-TW" dirty="0"/>
                <a:t>], then any piecewise smooth function  </a:t>
              </a:r>
              <a:r>
                <a:rPr lang="en-US" altLang="zh-TW" i="1" dirty="0"/>
                <a:t>u </a:t>
              </a:r>
              <a:r>
                <a:rPr lang="en-US" altLang="zh-TW" dirty="0"/>
                <a:t>(</a:t>
              </a:r>
              <a:r>
                <a:rPr lang="en-US" altLang="zh-TW" i="1" dirty="0"/>
                <a:t>x</a:t>
              </a:r>
              <a:r>
                <a:rPr lang="en-US" altLang="zh-TW" dirty="0"/>
                <a:t>) can be expressed as</a:t>
              </a:r>
            </a:p>
          </p:txBody>
        </p:sp>
        <p:graphicFrame>
          <p:nvGraphicFramePr>
            <p:cNvPr id="23" name="Object 7"/>
            <p:cNvGraphicFramePr>
              <a:graphicFrameLocks noChangeAspect="1"/>
            </p:cNvGraphicFramePr>
            <p:nvPr>
              <p:extLst/>
            </p:nvPr>
          </p:nvGraphicFramePr>
          <p:xfrm>
            <a:off x="7250580" y="1064880"/>
            <a:ext cx="933045" cy="479852"/>
          </p:xfrm>
          <a:graphic>
            <a:graphicData uri="http://schemas.openxmlformats.org/presentationml/2006/ole">
              <mc:AlternateContent xmlns:mc="http://schemas.openxmlformats.org/markup-compatibility/2006">
                <mc:Choice xmlns:v="urn:schemas-microsoft-com:vml" Requires="v">
                  <p:oleObj spid="_x0000_s958391" name="方程式" r:id="rId12" imgW="444307" imgH="228501" progId="Equation.3">
                    <p:embed/>
                  </p:oleObj>
                </mc:Choice>
                <mc:Fallback>
                  <p:oleObj name="方程式" r:id="rId12" imgW="444307" imgH="228501" progId="Equation.3">
                    <p:embed/>
                    <p:pic>
                      <p:nvPicPr>
                        <p:cNvPr id="23"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50580" y="1064880"/>
                          <a:ext cx="933045" cy="47985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4" name="Object 2"/>
          <p:cNvGraphicFramePr>
            <a:graphicFrameLocks noChangeAspect="1"/>
          </p:cNvGraphicFramePr>
          <p:nvPr>
            <p:extLst>
              <p:ext uri="{D42A27DB-BD31-4B8C-83A1-F6EECF244321}">
                <p14:modId xmlns:p14="http://schemas.microsoft.com/office/powerpoint/2010/main" val="2723222978"/>
              </p:ext>
            </p:extLst>
          </p:nvPr>
        </p:nvGraphicFramePr>
        <p:xfrm>
          <a:off x="6866052" y="5114450"/>
          <a:ext cx="2160905" cy="885190"/>
        </p:xfrm>
        <a:graphic>
          <a:graphicData uri="http://schemas.openxmlformats.org/presentationml/2006/ole">
            <mc:AlternateContent xmlns:mc="http://schemas.openxmlformats.org/markup-compatibility/2006">
              <mc:Choice xmlns:v="urn:schemas-microsoft-com:vml" Requires="v">
                <p:oleObj spid="_x0000_s958392" name="Equation" r:id="rId14" imgW="1054100" imgH="431800" progId="Equation.3">
                  <p:embed/>
                </p:oleObj>
              </mc:Choice>
              <mc:Fallback>
                <p:oleObj name="Equation" r:id="rId14" imgW="1054100" imgH="431800" progId="Equation.3">
                  <p:embed/>
                  <p:pic>
                    <p:nvPicPr>
                      <p:cNvPr id="24"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66052" y="5114450"/>
                        <a:ext cx="2160905" cy="885190"/>
                      </a:xfrm>
                      <a:prstGeom prst="rect">
                        <a:avLst/>
                      </a:prstGeom>
                      <a:solidFill>
                        <a:srgbClr val="CCFFFF"/>
                      </a:solidFill>
                      <a:ln>
                        <a:noFill/>
                      </a:ln>
                      <a:extLst/>
                    </p:spPr>
                  </p:pic>
                </p:oleObj>
              </mc:Fallback>
            </mc:AlternateContent>
          </a:graphicData>
        </a:graphic>
      </p:graphicFrame>
      <p:sp>
        <p:nvSpPr>
          <p:cNvPr id="25" name="Text Box 11"/>
          <p:cNvSpPr txBox="1">
            <a:spLocks noChangeArrowheads="1"/>
          </p:cNvSpPr>
          <p:nvPr/>
        </p:nvSpPr>
        <p:spPr bwMode="auto">
          <a:xfrm>
            <a:off x="191343" y="4077073"/>
            <a:ext cx="5544609" cy="114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tIns="72000" rIns="0" bIns="72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65113" indent="-265113" eaLnBrk="1" hangingPunct="1">
              <a:lnSpc>
                <a:spcPct val="90000"/>
              </a:lnSpc>
              <a:buClr>
                <a:srgbClr val="C00000"/>
              </a:buClr>
              <a:buSzPct val="120000"/>
              <a:buFont typeface="Wingdings" pitchFamily="2" charset="2"/>
              <a:buChar char="Ø"/>
            </a:pPr>
            <a:r>
              <a:rPr lang="en-US" altLang="zh-TW" dirty="0"/>
              <a:t>Eigenfunctions {</a:t>
            </a:r>
            <a:r>
              <a:rPr lang="en-US" altLang="zh-TW" dirty="0" err="1">
                <a:latin typeface="Symbol" panose="05050102010706020507" pitchFamily="18" charset="2"/>
              </a:rPr>
              <a:t>f</a:t>
            </a:r>
            <a:r>
              <a:rPr lang="en-US" altLang="zh-TW" i="1" baseline="-25000" dirty="0" err="1">
                <a:latin typeface="Symbol" panose="05050102010706020507" pitchFamily="18" charset="2"/>
              </a:rPr>
              <a:t>l</a:t>
            </a:r>
            <a:r>
              <a:rPr lang="en-US" altLang="zh-TW" dirty="0">
                <a:latin typeface="Symbol" panose="05050102010706020507" pitchFamily="18" charset="2"/>
              </a:rPr>
              <a:t>(</a:t>
            </a:r>
            <a:r>
              <a:rPr lang="en-US" altLang="zh-TW" i="1" dirty="0" err="1">
                <a:latin typeface="+mn-lt"/>
              </a:rPr>
              <a:t>x</a:t>
            </a:r>
            <a:r>
              <a:rPr lang="en-US" altLang="zh-TW" dirty="0" err="1">
                <a:latin typeface="+mn-lt"/>
              </a:rPr>
              <a:t>,</a:t>
            </a:r>
            <a:r>
              <a:rPr lang="en-US" altLang="zh-TW" i="1" dirty="0" err="1">
                <a:latin typeface="+mn-lt"/>
              </a:rPr>
              <a:t>y</a:t>
            </a:r>
            <a:r>
              <a:rPr lang="en-US" altLang="zh-TW" dirty="0">
                <a:latin typeface="Symbol" panose="05050102010706020507" pitchFamily="18" charset="2"/>
              </a:rPr>
              <a:t>)</a:t>
            </a:r>
            <a:r>
              <a:rPr lang="en-US" altLang="zh-TW" dirty="0"/>
              <a:t>}form a complete set in  </a:t>
            </a:r>
            <a:r>
              <a:rPr lang="en-US" altLang="zh-TW" i="1" dirty="0"/>
              <a:t>D</a:t>
            </a:r>
            <a:r>
              <a:rPr lang="en-US" altLang="zh-TW" dirty="0"/>
              <a:t>, any piecewise smooth function  </a:t>
            </a:r>
            <a:r>
              <a:rPr lang="en-US" altLang="zh-TW" i="1" dirty="0"/>
              <a:t>u </a:t>
            </a:r>
            <a:r>
              <a:rPr lang="en-US" altLang="zh-TW" dirty="0"/>
              <a:t>(</a:t>
            </a:r>
            <a:r>
              <a:rPr lang="en-US" altLang="zh-TW" i="1" dirty="0"/>
              <a:t>x</a:t>
            </a:r>
            <a:r>
              <a:rPr lang="en-US" altLang="zh-TW" dirty="0"/>
              <a:t>, </a:t>
            </a:r>
            <a:r>
              <a:rPr lang="en-US" altLang="zh-TW" i="1" dirty="0"/>
              <a:t>y</a:t>
            </a:r>
            <a:r>
              <a:rPr lang="en-US" altLang="zh-TW" dirty="0"/>
              <a:t>) can be expressed as</a:t>
            </a:r>
          </a:p>
        </p:txBody>
      </p:sp>
      <p:sp>
        <p:nvSpPr>
          <p:cNvPr id="26" name="Text Box 14"/>
          <p:cNvSpPr txBox="1">
            <a:spLocks noChangeArrowheads="1"/>
          </p:cNvSpPr>
          <p:nvPr/>
        </p:nvSpPr>
        <p:spPr bwMode="auto">
          <a:xfrm>
            <a:off x="442019" y="6182473"/>
            <a:ext cx="4724400" cy="52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72000" rIns="0" bIns="72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buClr>
                <a:schemeClr val="accent2"/>
              </a:buClr>
              <a:buSzPct val="120000"/>
              <a:buFont typeface="Wingdings" pitchFamily="2" charset="2"/>
              <a:buNone/>
            </a:pPr>
            <a:r>
              <a:rPr lang="en-US" altLang="zh-TW" dirty="0"/>
              <a:t>The series converges in the mean.</a:t>
            </a:r>
          </a:p>
        </p:txBody>
      </p:sp>
      <p:graphicFrame>
        <p:nvGraphicFramePr>
          <p:cNvPr id="27" name="Object 3"/>
          <p:cNvGraphicFramePr>
            <a:graphicFrameLocks noChangeAspect="1"/>
          </p:cNvGraphicFramePr>
          <p:nvPr>
            <p:extLst>
              <p:ext uri="{D42A27DB-BD31-4B8C-83A1-F6EECF244321}">
                <p14:modId xmlns:p14="http://schemas.microsoft.com/office/powerpoint/2010/main" val="2217058878"/>
              </p:ext>
            </p:extLst>
          </p:nvPr>
        </p:nvGraphicFramePr>
        <p:xfrm>
          <a:off x="1008070" y="5294188"/>
          <a:ext cx="2784535" cy="910829"/>
        </p:xfrm>
        <a:graphic>
          <a:graphicData uri="http://schemas.openxmlformats.org/presentationml/2006/ole">
            <mc:AlternateContent xmlns:mc="http://schemas.openxmlformats.org/markup-compatibility/2006">
              <mc:Choice xmlns:v="urn:schemas-microsoft-com:vml" Requires="v">
                <p:oleObj spid="_x0000_s958393" name="方程式" r:id="rId16" imgW="1358310" imgH="444307" progId="Equation.3">
                  <p:embed/>
                </p:oleObj>
              </mc:Choice>
              <mc:Fallback>
                <p:oleObj name="方程式" r:id="rId16" imgW="1358310" imgH="444307" progId="Equation.3">
                  <p:embed/>
                  <p:pic>
                    <p:nvPicPr>
                      <p:cNvPr id="27" name="Object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08070" y="5294188"/>
                        <a:ext cx="2784535" cy="910829"/>
                      </a:xfrm>
                      <a:prstGeom prst="rect">
                        <a:avLst/>
                      </a:prstGeom>
                      <a:solidFill>
                        <a:srgbClr val="FFCCFF"/>
                      </a:solidFill>
                      <a:ln>
                        <a:noFill/>
                      </a:ln>
                      <a:extLst/>
                    </p:spPr>
                  </p:pic>
                </p:oleObj>
              </mc:Fallback>
            </mc:AlternateContent>
          </a:graphicData>
        </a:graphic>
      </p:graphicFrame>
      <p:sp>
        <p:nvSpPr>
          <p:cNvPr id="28" name="Text Box 16"/>
          <p:cNvSpPr txBox="1">
            <a:spLocks noChangeArrowheads="1"/>
          </p:cNvSpPr>
          <p:nvPr/>
        </p:nvSpPr>
        <p:spPr bwMode="auto">
          <a:xfrm>
            <a:off x="6194672" y="5999640"/>
            <a:ext cx="4724400" cy="52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72000" rIns="0" bIns="72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buClr>
                <a:schemeClr val="accent2"/>
              </a:buClr>
              <a:buSzPct val="120000"/>
              <a:buFont typeface="Wingdings" pitchFamily="2" charset="2"/>
              <a:buNone/>
            </a:pPr>
            <a:r>
              <a:rPr lang="en-US" altLang="zh-TW" dirty="0"/>
              <a:t>The series converges in the mean.</a:t>
            </a:r>
          </a:p>
        </p:txBody>
      </p:sp>
      <p:cxnSp>
        <p:nvCxnSpPr>
          <p:cNvPr id="29" name="直線單箭頭接點 28"/>
          <p:cNvCxnSpPr/>
          <p:nvPr/>
        </p:nvCxnSpPr>
        <p:spPr bwMode="auto">
          <a:xfrm>
            <a:off x="5159896" y="5661248"/>
            <a:ext cx="1440160" cy="0"/>
          </a:xfrm>
          <a:prstGeom prst="straightConnector1">
            <a:avLst/>
          </a:prstGeom>
          <a:solidFill>
            <a:schemeClr val="accent1"/>
          </a:solidFill>
          <a:ln w="28575" cap="flat" cmpd="sng" algn="ctr">
            <a:solidFill>
              <a:srgbClr val="0000CC"/>
            </a:solidFill>
            <a:prstDash val="solid"/>
            <a:round/>
            <a:headEnd type="triangle" w="med" len="med"/>
            <a:tailEnd type="triangle" w="med" len="med"/>
          </a:ln>
          <a:effectLst/>
        </p:spPr>
      </p:cxnSp>
    </p:spTree>
    <p:extLst>
      <p:ext uri="{BB962C8B-B14F-4D97-AF65-F5344CB8AC3E}">
        <p14:creationId xmlns:p14="http://schemas.microsoft.com/office/powerpoint/2010/main" val="302959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60131"/>
                                        </p:tgtEl>
                                        <p:attrNameLst>
                                          <p:attrName>style.visibility</p:attrName>
                                        </p:attrNameLst>
                                      </p:cBhvr>
                                      <p:to>
                                        <p:strVal val="visible"/>
                                      </p:to>
                                    </p:set>
                                    <p:animEffect transition="in" filter="wipe(up)">
                                      <p:cBhvr>
                                        <p:cTn id="7" dur="500"/>
                                        <p:tgtEl>
                                          <p:spTgt spid="5601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60144"/>
                                        </p:tgtEl>
                                        <p:attrNameLst>
                                          <p:attrName>style.visibility</p:attrName>
                                        </p:attrNameLst>
                                      </p:cBhvr>
                                      <p:to>
                                        <p:strVal val="visible"/>
                                      </p:to>
                                    </p:set>
                                    <p:animEffect transition="in" filter="wipe(left)">
                                      <p:cBhvr>
                                        <p:cTn id="11" dur="500"/>
                                        <p:tgtEl>
                                          <p:spTgt spid="56014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60139"/>
                                        </p:tgtEl>
                                        <p:attrNameLst>
                                          <p:attrName>style.visibility</p:attrName>
                                        </p:attrNameLst>
                                      </p:cBhvr>
                                      <p:to>
                                        <p:strVal val="visible"/>
                                      </p:to>
                                    </p:set>
                                    <p:animEffect transition="in" filter="wipe(left)">
                                      <p:cBhvr>
                                        <p:cTn id="16" dur="500"/>
                                        <p:tgtEl>
                                          <p:spTgt spid="56013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9473"/>
                                        </p:tgtEl>
                                        <p:attrNameLst>
                                          <p:attrName>style.visibility</p:attrName>
                                        </p:attrNameLst>
                                      </p:cBhvr>
                                      <p:to>
                                        <p:strVal val="visible"/>
                                      </p:to>
                                    </p:set>
                                    <p:animEffect transition="in" filter="wipe(left)">
                                      <p:cBhvr>
                                        <p:cTn id="24" dur="500"/>
                                        <p:tgtEl>
                                          <p:spTgt spid="1947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60132"/>
                                        </p:tgtEl>
                                        <p:attrNameLst>
                                          <p:attrName>style.visibility</p:attrName>
                                        </p:attrNameLst>
                                      </p:cBhvr>
                                      <p:to>
                                        <p:strVal val="visible"/>
                                      </p:to>
                                    </p:set>
                                    <p:animEffect transition="in" filter="wipe(left)">
                                      <p:cBhvr>
                                        <p:cTn id="29" dur="500"/>
                                        <p:tgtEl>
                                          <p:spTgt spid="5601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60133"/>
                                        </p:tgtEl>
                                        <p:attrNameLst>
                                          <p:attrName>style.visibility</p:attrName>
                                        </p:attrNameLst>
                                      </p:cBhvr>
                                      <p:to>
                                        <p:strVal val="visible"/>
                                      </p:to>
                                    </p:set>
                                    <p:animEffect transition="in" filter="wipe(left)">
                                      <p:cBhvr>
                                        <p:cTn id="47" dur="500"/>
                                        <p:tgtEl>
                                          <p:spTgt spid="560133"/>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left)">
                                      <p:cBhvr>
                                        <p:cTn id="51" dur="500"/>
                                        <p:tgtEl>
                                          <p:spTgt spid="2"/>
                                        </p:tgtEl>
                                      </p:cBhvr>
                                    </p:animEffect>
                                  </p:childTnLst>
                                </p:cTn>
                              </p:par>
                            </p:childTnLst>
                          </p:cTn>
                        </p:par>
                        <p:par>
                          <p:cTn id="52" fill="hold">
                            <p:stCondLst>
                              <p:cond delay="1000"/>
                            </p:stCondLst>
                            <p:childTnLst>
                              <p:par>
                                <p:cTn id="53" presetID="18" presetClass="entr" presetSubtype="6"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strips(downRight)">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500"/>
                            </p:stCondLst>
                            <p:childTnLst>
                              <p:par>
                                <p:cTn id="77" presetID="22" presetClass="entr" presetSubtype="8" fill="hold"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left)">
                                      <p:cBhvr>
                                        <p:cTn id="8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1" grpId="0" animBg="1"/>
      <p:bldP spid="560132" grpId="0" autoUpdateAnimBg="0"/>
      <p:bldP spid="560133" grpId="0" autoUpdateAnimBg="0"/>
      <p:bldP spid="560144" grpId="0"/>
      <p:bldP spid="17" grpId="0"/>
      <p:bldP spid="2" grpId="0"/>
      <p:bldP spid="19" grpId="0" autoUpdateAnimBg="0"/>
      <p:bldP spid="25" grpId="0"/>
      <p:bldP spid="26" grpId="0" autoUpdateAnimBg="0"/>
      <p:bldP spid="28"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Object 3">
            <a:extLst>
              <a:ext uri="{FF2B5EF4-FFF2-40B4-BE49-F238E27FC236}">
                <a16:creationId xmlns:a16="http://schemas.microsoft.com/office/drawing/2014/main" id="{BC048A22-0F0D-4C08-ABB3-224B5732B87F}"/>
              </a:ext>
            </a:extLst>
          </p:cNvPr>
          <p:cNvGraphicFramePr>
            <a:graphicFrameLocks noChangeAspect="1"/>
          </p:cNvGraphicFramePr>
          <p:nvPr>
            <p:extLst>
              <p:ext uri="{D42A27DB-BD31-4B8C-83A1-F6EECF244321}">
                <p14:modId xmlns:p14="http://schemas.microsoft.com/office/powerpoint/2010/main" val="4172778816"/>
              </p:ext>
            </p:extLst>
          </p:nvPr>
        </p:nvGraphicFramePr>
        <p:xfrm>
          <a:off x="8423341" y="5003237"/>
          <a:ext cx="1658938" cy="520700"/>
        </p:xfrm>
        <a:graphic>
          <a:graphicData uri="http://schemas.openxmlformats.org/presentationml/2006/ole">
            <mc:AlternateContent xmlns:mc="http://schemas.openxmlformats.org/markup-compatibility/2006">
              <mc:Choice xmlns:v="urn:schemas-microsoft-com:vml" Requires="v">
                <p:oleObj spid="_x0000_s1150001" name="Equation" r:id="rId3" imgW="850680" imgH="266400" progId="Equation.DSMT4">
                  <p:embed/>
                </p:oleObj>
              </mc:Choice>
              <mc:Fallback>
                <p:oleObj name="Equation" r:id="rId3" imgW="850680" imgH="266400" progId="Equation.DSMT4">
                  <p:embed/>
                  <p:pic>
                    <p:nvPicPr>
                      <p:cNvPr id="37" name="Object 3">
                        <a:extLst>
                          <a:ext uri="{FF2B5EF4-FFF2-40B4-BE49-F238E27FC236}">
                            <a16:creationId xmlns:a16="http://schemas.microsoft.com/office/drawing/2014/main" id="{A4B7461A-DDA2-4FB3-8915-FCE73832FFAF}"/>
                          </a:ext>
                        </a:extLst>
                      </p:cNvPr>
                      <p:cNvPicPr>
                        <a:picLocks noChangeArrowheads="1"/>
                      </p:cNvPicPr>
                      <p:nvPr/>
                    </p:nvPicPr>
                    <p:blipFill>
                      <a:blip r:embed="rId4"/>
                      <a:srcRect/>
                      <a:stretch>
                        <a:fillRect/>
                      </a:stretch>
                    </p:blipFill>
                    <p:spPr bwMode="auto">
                      <a:xfrm>
                        <a:off x="8423341" y="5003237"/>
                        <a:ext cx="1658938" cy="520700"/>
                      </a:xfrm>
                      <a:prstGeom prst="rect">
                        <a:avLst/>
                      </a:prstGeom>
                      <a:solidFill>
                        <a:srgbClr val="FFCCFF"/>
                      </a:solidFill>
                      <a:ln>
                        <a:noFill/>
                      </a:ln>
                      <a:extLst/>
                    </p:spPr>
                  </p:pic>
                </p:oleObj>
              </mc:Fallback>
            </mc:AlternateContent>
          </a:graphicData>
        </a:graphic>
      </p:graphicFrame>
      <p:sp>
        <p:nvSpPr>
          <p:cNvPr id="36" name="Text Box 3">
            <a:extLst>
              <a:ext uri="{FF2B5EF4-FFF2-40B4-BE49-F238E27FC236}">
                <a16:creationId xmlns:a16="http://schemas.microsoft.com/office/drawing/2014/main" id="{99B82036-3110-4011-9434-C8EB1C90673E}"/>
              </a:ext>
            </a:extLst>
          </p:cNvPr>
          <p:cNvSpPr txBox="1">
            <a:spLocks noChangeArrowheads="1"/>
          </p:cNvSpPr>
          <p:nvPr/>
        </p:nvSpPr>
        <p:spPr bwMode="auto">
          <a:xfrm>
            <a:off x="5040628" y="3219506"/>
            <a:ext cx="7009470" cy="346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457200" indent="-457200"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68288" indent="-268288" eaLnBrk="1" hangingPunct="1">
              <a:buFontTx/>
              <a:buAutoNum type="arabicPeriod"/>
            </a:pPr>
            <a:r>
              <a:rPr lang="en-US" altLang="zh-TW" dirty="0"/>
              <a:t> a. eigenvalues </a:t>
            </a:r>
            <a:r>
              <a:rPr lang="en-US" altLang="zh-TW" i="1" dirty="0" err="1">
                <a:latin typeface="Symbol" panose="05050102010706020507" pitchFamily="18" charset="2"/>
              </a:rPr>
              <a:t>l</a:t>
            </a:r>
            <a:r>
              <a:rPr lang="en-US" altLang="zh-TW" i="1" baseline="-25000" dirty="0" err="1"/>
              <a:t>km</a:t>
            </a:r>
            <a:r>
              <a:rPr lang="en-US" altLang="zh-TW" dirty="0"/>
              <a:t> are real.</a:t>
            </a:r>
          </a:p>
          <a:p>
            <a:pPr marL="0" indent="0" eaLnBrk="1" hangingPunct="1"/>
            <a:r>
              <a:rPr lang="en-US" altLang="zh-TW" dirty="0"/>
              <a:t>    b. </a:t>
            </a:r>
          </a:p>
          <a:p>
            <a:pPr marL="0" indent="0" eaLnBrk="1" hangingPunct="1"/>
            <a:r>
              <a:rPr lang="en-US" altLang="zh-TW" dirty="0"/>
              <a:t>    c. </a:t>
            </a:r>
            <a:r>
              <a:rPr lang="en-US" altLang="zh-TW" dirty="0">
                <a:solidFill>
                  <a:srgbClr val="C00000"/>
                </a:solidFill>
              </a:rPr>
              <a:t>different eigenfunctions may correspond to same </a:t>
            </a:r>
            <a:br>
              <a:rPr lang="en-US" altLang="zh-TW" dirty="0">
                <a:solidFill>
                  <a:srgbClr val="C00000"/>
                </a:solidFill>
              </a:rPr>
            </a:br>
            <a:r>
              <a:rPr lang="en-US" altLang="zh-TW" dirty="0">
                <a:solidFill>
                  <a:srgbClr val="C00000"/>
                </a:solidFill>
              </a:rPr>
              <a:t>        eigenvalue</a:t>
            </a:r>
            <a:r>
              <a:rPr lang="en-US" altLang="zh-TW" dirty="0"/>
              <a:t>, e.g., if</a:t>
            </a:r>
            <a:r>
              <a:rPr lang="en-US" altLang="zh-TW" dirty="0">
                <a:solidFill>
                  <a:srgbClr val="C00000"/>
                </a:solidFill>
              </a:rPr>
              <a:t> </a:t>
            </a:r>
            <a:r>
              <a:rPr lang="en-US" altLang="zh-TW" i="1" dirty="0"/>
              <a:t>L</a:t>
            </a:r>
            <a:r>
              <a:rPr lang="en-US" altLang="zh-TW" dirty="0"/>
              <a:t>=2</a:t>
            </a:r>
            <a:r>
              <a:rPr lang="en-US" altLang="zh-TW" i="1" dirty="0"/>
              <a:t>H</a:t>
            </a:r>
            <a:r>
              <a:rPr lang="en-US" altLang="zh-TW" dirty="0"/>
              <a:t>, </a:t>
            </a:r>
          </a:p>
          <a:p>
            <a:pPr marL="355600" indent="-355600" eaLnBrk="1" hangingPunct="1">
              <a:lnSpc>
                <a:spcPct val="90000"/>
              </a:lnSpc>
              <a:spcBef>
                <a:spcPts val="600"/>
              </a:spcBef>
              <a:buFont typeface="+mj-lt"/>
              <a:buAutoNum type="arabicPeriod" startAt="2"/>
            </a:pPr>
            <a:r>
              <a:rPr lang="en-US" altLang="zh-TW" dirty="0"/>
              <a:t>How about with Neumann boundary conditions at </a:t>
            </a:r>
            <a:r>
              <a:rPr lang="en-US" altLang="zh-TW" i="1" dirty="0"/>
              <a:t>x</a:t>
            </a:r>
            <a:r>
              <a:rPr lang="en-US" altLang="zh-TW" dirty="0"/>
              <a:t> direction?</a:t>
            </a:r>
          </a:p>
          <a:p>
            <a:pPr marL="268288" indent="-268288" eaLnBrk="1" hangingPunct="1">
              <a:lnSpc>
                <a:spcPct val="90000"/>
              </a:lnSpc>
              <a:buFontTx/>
              <a:buAutoNum type="arabicPeriod" startAt="2"/>
            </a:pPr>
            <a:endParaRPr lang="en-US" altLang="zh-TW" dirty="0"/>
          </a:p>
          <a:p>
            <a:pPr marL="268288" indent="-268288" eaLnBrk="1" hangingPunct="1">
              <a:lnSpc>
                <a:spcPct val="90000"/>
              </a:lnSpc>
              <a:spcBef>
                <a:spcPts val="1200"/>
              </a:spcBef>
              <a:buFontTx/>
              <a:buAutoNum type="arabicPeriod" startAt="2"/>
            </a:pPr>
            <a:r>
              <a:rPr lang="en-US" altLang="zh-TW" dirty="0"/>
              <a:t>How about with Neumann boundary conditions at both x &amp; </a:t>
            </a:r>
            <a:r>
              <a:rPr lang="en-US" altLang="zh-TW" i="1" dirty="0"/>
              <a:t>y</a:t>
            </a:r>
            <a:r>
              <a:rPr lang="en-US" altLang="zh-TW" dirty="0"/>
              <a:t> directions?</a:t>
            </a:r>
          </a:p>
        </p:txBody>
      </p:sp>
      <p:sp>
        <p:nvSpPr>
          <p:cNvPr id="4" name="標題 3"/>
          <p:cNvSpPr>
            <a:spLocks noGrp="1"/>
          </p:cNvSpPr>
          <p:nvPr>
            <p:ph type="title"/>
          </p:nvPr>
        </p:nvSpPr>
        <p:spPr/>
        <p:txBody>
          <a:bodyPr>
            <a:normAutofit/>
          </a:bodyPr>
          <a:lstStyle/>
          <a:p>
            <a:r>
              <a:rPr lang="en-US" altLang="zh-TW" sz="2700" dirty="0"/>
              <a:t>4.1 Example 1 -- Eigenvalues &amp; Eigenfunctions for Laplace/Poisson eq.</a:t>
            </a:r>
            <a:endParaRPr lang="zh-TW" altLang="en-US" sz="2700" dirty="0"/>
          </a:p>
        </p:txBody>
      </p:sp>
      <p:graphicFrame>
        <p:nvGraphicFramePr>
          <p:cNvPr id="5" name="Object 2"/>
          <p:cNvGraphicFramePr>
            <a:graphicFrameLocks noChangeAspect="1"/>
          </p:cNvGraphicFramePr>
          <p:nvPr>
            <p:extLst>
              <p:ext uri="{D42A27DB-BD31-4B8C-83A1-F6EECF244321}">
                <p14:modId xmlns:p14="http://schemas.microsoft.com/office/powerpoint/2010/main" val="242686511"/>
              </p:ext>
            </p:extLst>
          </p:nvPr>
        </p:nvGraphicFramePr>
        <p:xfrm>
          <a:off x="191344" y="697457"/>
          <a:ext cx="4546080" cy="1473120"/>
        </p:xfrm>
        <a:graphic>
          <a:graphicData uri="http://schemas.openxmlformats.org/presentationml/2006/ole">
            <mc:AlternateContent xmlns:mc="http://schemas.openxmlformats.org/markup-compatibility/2006">
              <mc:Choice xmlns:v="urn:schemas-microsoft-com:vml" Requires="v">
                <p:oleObj spid="_x0000_s1150002" name="Equation" r:id="rId5" imgW="2273040" imgH="736560" progId="Equation.DSMT4">
                  <p:embed/>
                </p:oleObj>
              </mc:Choice>
              <mc:Fallback>
                <p:oleObj name="Equation" r:id="rId5" imgW="2273040" imgH="736560" progId="Equation.DSMT4">
                  <p:embed/>
                  <p:pic>
                    <p:nvPicPr>
                      <p:cNvPr id="21510" name="Object 2"/>
                      <p:cNvPicPr>
                        <a:picLocks noChangeAspect="1" noChangeArrowheads="1"/>
                      </p:cNvPicPr>
                      <p:nvPr/>
                    </p:nvPicPr>
                    <p:blipFill>
                      <a:blip r:embed="rId6"/>
                      <a:srcRect/>
                      <a:stretch>
                        <a:fillRect/>
                      </a:stretch>
                    </p:blipFill>
                    <p:spPr bwMode="auto">
                      <a:xfrm>
                        <a:off x="191344" y="697457"/>
                        <a:ext cx="4546080" cy="147312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64406966"/>
              </p:ext>
            </p:extLst>
          </p:nvPr>
        </p:nvGraphicFramePr>
        <p:xfrm>
          <a:off x="620764" y="3354730"/>
          <a:ext cx="1874837" cy="806450"/>
        </p:xfrm>
        <a:graphic>
          <a:graphicData uri="http://schemas.openxmlformats.org/presentationml/2006/ole">
            <mc:AlternateContent xmlns:mc="http://schemas.openxmlformats.org/markup-compatibility/2006">
              <mc:Choice xmlns:v="urn:schemas-microsoft-com:vml" Requires="v">
                <p:oleObj spid="_x0000_s1150003" name="Equation" r:id="rId7" imgW="914400" imgH="393480" progId="Equation.DSMT4">
                  <p:embed/>
                </p:oleObj>
              </mc:Choice>
              <mc:Fallback>
                <p:oleObj name="Equation" r:id="rId7" imgW="914400" imgH="393480" progId="Equation.DSMT4">
                  <p:embed/>
                  <p:pic>
                    <p:nvPicPr>
                      <p:cNvPr id="545798" name="Object 2"/>
                      <p:cNvPicPr>
                        <a:picLocks noChangeAspect="1" noChangeArrowheads="1"/>
                      </p:cNvPicPr>
                      <p:nvPr/>
                    </p:nvPicPr>
                    <p:blipFill>
                      <a:blip r:embed="rId8"/>
                      <a:srcRect/>
                      <a:stretch>
                        <a:fillRect/>
                      </a:stretch>
                    </p:blipFill>
                    <p:spPr bwMode="auto">
                      <a:xfrm>
                        <a:off x="620764" y="3354730"/>
                        <a:ext cx="1874837" cy="8064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10"/>
          <p:cNvGraphicFramePr>
            <a:graphicFrameLocks noChangeAspect="1"/>
          </p:cNvGraphicFramePr>
          <p:nvPr>
            <p:extLst>
              <p:ext uri="{D42A27DB-BD31-4B8C-83A1-F6EECF244321}">
                <p14:modId xmlns:p14="http://schemas.microsoft.com/office/powerpoint/2010/main" val="2118120818"/>
              </p:ext>
            </p:extLst>
          </p:nvPr>
        </p:nvGraphicFramePr>
        <p:xfrm>
          <a:off x="2495378" y="3599205"/>
          <a:ext cx="746125" cy="292100"/>
        </p:xfrm>
        <a:graphic>
          <a:graphicData uri="http://schemas.openxmlformats.org/presentationml/2006/ole">
            <mc:AlternateContent xmlns:mc="http://schemas.openxmlformats.org/markup-compatibility/2006">
              <mc:Choice xmlns:v="urn:schemas-microsoft-com:vml" Requires="v">
                <p:oleObj spid="_x0000_s1150004" name="Equation" r:id="rId9" imgW="355320" imgH="139680" progId="Equation.DSMT4">
                  <p:embed/>
                </p:oleObj>
              </mc:Choice>
              <mc:Fallback>
                <p:oleObj name="Equation" r:id="rId9" imgW="355320" imgH="139680" progId="Equation.DSMT4">
                  <p:embed/>
                  <p:pic>
                    <p:nvPicPr>
                      <p:cNvPr id="545810" name="Object 10"/>
                      <p:cNvPicPr>
                        <a:picLocks noChangeAspect="1" noChangeArrowheads="1"/>
                      </p:cNvPicPr>
                      <p:nvPr/>
                    </p:nvPicPr>
                    <p:blipFill>
                      <a:blip r:embed="rId10"/>
                      <a:srcRect/>
                      <a:stretch>
                        <a:fillRect/>
                      </a:stretch>
                    </p:blipFill>
                    <p:spPr bwMode="auto">
                      <a:xfrm>
                        <a:off x="2495378" y="3599205"/>
                        <a:ext cx="746125" cy="2921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16"/>
          <p:cNvGraphicFramePr>
            <a:graphicFrameLocks noChangeAspect="1"/>
          </p:cNvGraphicFramePr>
          <p:nvPr>
            <p:extLst>
              <p:ext uri="{D42A27DB-BD31-4B8C-83A1-F6EECF244321}">
                <p14:modId xmlns:p14="http://schemas.microsoft.com/office/powerpoint/2010/main" val="34916671"/>
              </p:ext>
            </p:extLst>
          </p:nvPr>
        </p:nvGraphicFramePr>
        <p:xfrm>
          <a:off x="47328" y="2381250"/>
          <a:ext cx="3333750" cy="534988"/>
        </p:xfrm>
        <a:graphic>
          <a:graphicData uri="http://schemas.openxmlformats.org/presentationml/2006/ole">
            <mc:AlternateContent xmlns:mc="http://schemas.openxmlformats.org/markup-compatibility/2006">
              <mc:Choice xmlns:v="urn:schemas-microsoft-com:vml" Requires="v">
                <p:oleObj spid="_x0000_s1150005" name="Equation" r:id="rId11" imgW="1587240" imgH="253800" progId="Equation.DSMT4">
                  <p:embed/>
                </p:oleObj>
              </mc:Choice>
              <mc:Fallback>
                <p:oleObj name="Equation" r:id="rId11" imgW="1587240" imgH="253800" progId="Equation.DSMT4">
                  <p:embed/>
                  <p:pic>
                    <p:nvPicPr>
                      <p:cNvPr id="545819" name="Object 16"/>
                      <p:cNvPicPr>
                        <a:picLocks noChangeAspect="1" noChangeArrowheads="1"/>
                      </p:cNvPicPr>
                      <p:nvPr/>
                    </p:nvPicPr>
                    <p:blipFill>
                      <a:blip r:embed="rId12"/>
                      <a:srcRect/>
                      <a:stretch>
                        <a:fillRect/>
                      </a:stretch>
                    </p:blipFill>
                    <p:spPr bwMode="auto">
                      <a:xfrm>
                        <a:off x="47328" y="2381250"/>
                        <a:ext cx="3333750" cy="53498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Line 38"/>
          <p:cNvSpPr>
            <a:spLocks noChangeShapeType="1"/>
          </p:cNvSpPr>
          <p:nvPr/>
        </p:nvSpPr>
        <p:spPr bwMode="auto">
          <a:xfrm>
            <a:off x="748633" y="2860348"/>
            <a:ext cx="2484000" cy="0"/>
          </a:xfrm>
          <a:prstGeom prst="line">
            <a:avLst/>
          </a:prstGeom>
          <a:noFill/>
          <a:ln w="38100">
            <a:solidFill>
              <a:srgbClr val="990099"/>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 name="圓角矩形 9"/>
          <p:cNvSpPr/>
          <p:nvPr/>
        </p:nvSpPr>
        <p:spPr bwMode="auto">
          <a:xfrm>
            <a:off x="656459" y="3354765"/>
            <a:ext cx="2700000" cy="792000"/>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11" name="AutoShape 44"/>
          <p:cNvSpPr>
            <a:spLocks noChangeArrowheads="1"/>
          </p:cNvSpPr>
          <p:nvPr/>
        </p:nvSpPr>
        <p:spPr bwMode="auto">
          <a:xfrm>
            <a:off x="473014" y="3043221"/>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12" name="物件 11"/>
          <p:cNvGraphicFramePr>
            <a:graphicFrameLocks noChangeAspect="1"/>
          </p:cNvGraphicFramePr>
          <p:nvPr>
            <p:extLst>
              <p:ext uri="{D42A27DB-BD31-4B8C-83A1-F6EECF244321}">
                <p14:modId xmlns:p14="http://schemas.microsoft.com/office/powerpoint/2010/main" val="1329528498"/>
              </p:ext>
            </p:extLst>
          </p:nvPr>
        </p:nvGraphicFramePr>
        <p:xfrm>
          <a:off x="730338" y="2951505"/>
          <a:ext cx="3038475" cy="427038"/>
        </p:xfrm>
        <a:graphic>
          <a:graphicData uri="http://schemas.openxmlformats.org/presentationml/2006/ole">
            <mc:AlternateContent xmlns:mc="http://schemas.openxmlformats.org/markup-compatibility/2006">
              <mc:Choice xmlns:v="urn:schemas-microsoft-com:vml" Requires="v">
                <p:oleObj spid="_x0000_s1150006" name="Equation" r:id="rId13" imgW="1447560" imgH="203040" progId="Equation.DSMT4">
                  <p:embed/>
                </p:oleObj>
              </mc:Choice>
              <mc:Fallback>
                <p:oleObj name="Equation" r:id="rId13" imgW="1447560" imgH="203040" progId="Equation.DSMT4">
                  <p:embed/>
                  <p:pic>
                    <p:nvPicPr>
                      <p:cNvPr id="7" name="物件 6"/>
                      <p:cNvPicPr>
                        <a:picLocks noChangeArrowheads="1"/>
                      </p:cNvPicPr>
                      <p:nvPr/>
                    </p:nvPicPr>
                    <p:blipFill>
                      <a:blip r:embed="rId14"/>
                      <a:srcRect/>
                      <a:stretch>
                        <a:fillRect/>
                      </a:stretch>
                    </p:blipFill>
                    <p:spPr bwMode="auto">
                      <a:xfrm>
                        <a:off x="730338" y="2951505"/>
                        <a:ext cx="3038475" cy="4270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AutoShape 44"/>
          <p:cNvSpPr>
            <a:spLocks noChangeArrowheads="1"/>
          </p:cNvSpPr>
          <p:nvPr/>
        </p:nvSpPr>
        <p:spPr bwMode="auto">
          <a:xfrm>
            <a:off x="263352" y="3627501"/>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14" name="動作按鈕: 下一項 13">
            <a:hlinkClick r:id="rId15" action="ppaction://hlinksldjump" highlightClick="1"/>
          </p:cNvPr>
          <p:cNvSpPr>
            <a:spLocks noChangeAspect="1"/>
          </p:cNvSpPr>
          <p:nvPr/>
        </p:nvSpPr>
        <p:spPr bwMode="auto">
          <a:xfrm>
            <a:off x="3899776" y="3653880"/>
            <a:ext cx="180000" cy="180000"/>
          </a:xfrm>
          <a:prstGeom prst="actionButtonForwardNext">
            <a:avLst/>
          </a:prstGeom>
          <a:solidFill>
            <a:srgbClr val="FF00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cxnSp>
        <p:nvCxnSpPr>
          <p:cNvPr id="16" name="直線接點 15"/>
          <p:cNvCxnSpPr/>
          <p:nvPr/>
        </p:nvCxnSpPr>
        <p:spPr bwMode="auto">
          <a:xfrm flipH="1">
            <a:off x="5028254" y="680933"/>
            <a:ext cx="0" cy="6012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aphicFrame>
        <p:nvGraphicFramePr>
          <p:cNvPr id="17" name="Object 2"/>
          <p:cNvGraphicFramePr>
            <a:graphicFrameLocks noChangeAspect="1"/>
          </p:cNvGraphicFramePr>
          <p:nvPr>
            <p:extLst>
              <p:ext uri="{D42A27DB-BD31-4B8C-83A1-F6EECF244321}">
                <p14:modId xmlns:p14="http://schemas.microsoft.com/office/powerpoint/2010/main" val="1565564373"/>
              </p:ext>
            </p:extLst>
          </p:nvPr>
        </p:nvGraphicFramePr>
        <p:xfrm>
          <a:off x="623391" y="4196855"/>
          <a:ext cx="3276600" cy="965200"/>
        </p:xfrm>
        <a:graphic>
          <a:graphicData uri="http://schemas.openxmlformats.org/presentationml/2006/ole">
            <mc:AlternateContent xmlns:mc="http://schemas.openxmlformats.org/markup-compatibility/2006">
              <mc:Choice xmlns:v="urn:schemas-microsoft-com:vml" Requires="v">
                <p:oleObj spid="_x0000_s1150007" name="Equation" r:id="rId16" imgW="1638000" imgH="482400" progId="Equation.DSMT4">
                  <p:embed/>
                </p:oleObj>
              </mc:Choice>
              <mc:Fallback>
                <p:oleObj name="Equation" r:id="rId16" imgW="1638000" imgH="482400" progId="Equation.DSMT4">
                  <p:embed/>
                  <p:pic>
                    <p:nvPicPr>
                      <p:cNvPr id="5" name="Object 2"/>
                      <p:cNvPicPr>
                        <a:picLocks noChangeAspect="1" noChangeArrowheads="1"/>
                      </p:cNvPicPr>
                      <p:nvPr/>
                    </p:nvPicPr>
                    <p:blipFill>
                      <a:blip r:embed="rId17"/>
                      <a:srcRect/>
                      <a:stretch>
                        <a:fillRect/>
                      </a:stretch>
                    </p:blipFill>
                    <p:spPr bwMode="auto">
                      <a:xfrm>
                        <a:off x="623391" y="4196855"/>
                        <a:ext cx="3276600" cy="9652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18" name="AutoShape 44"/>
          <p:cNvSpPr>
            <a:spLocks noChangeArrowheads="1"/>
          </p:cNvSpPr>
          <p:nvPr/>
        </p:nvSpPr>
        <p:spPr bwMode="auto">
          <a:xfrm>
            <a:off x="335359" y="4592919"/>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19" name="Object 2"/>
          <p:cNvGraphicFramePr>
            <a:graphicFrameLocks noChangeAspect="1"/>
          </p:cNvGraphicFramePr>
          <p:nvPr>
            <p:extLst>
              <p:ext uri="{D42A27DB-BD31-4B8C-83A1-F6EECF244321}">
                <p14:modId xmlns:p14="http://schemas.microsoft.com/office/powerpoint/2010/main" val="187738573"/>
              </p:ext>
            </p:extLst>
          </p:nvPr>
        </p:nvGraphicFramePr>
        <p:xfrm>
          <a:off x="5636392" y="692696"/>
          <a:ext cx="3962400" cy="990600"/>
        </p:xfrm>
        <a:graphic>
          <a:graphicData uri="http://schemas.openxmlformats.org/presentationml/2006/ole">
            <mc:AlternateContent xmlns:mc="http://schemas.openxmlformats.org/markup-compatibility/2006">
              <mc:Choice xmlns:v="urn:schemas-microsoft-com:vml" Requires="v">
                <p:oleObj spid="_x0000_s1150008" name="Equation" r:id="rId18" imgW="1981080" imgH="495000" progId="Equation.DSMT4">
                  <p:embed/>
                </p:oleObj>
              </mc:Choice>
              <mc:Fallback>
                <p:oleObj name="Equation" r:id="rId18" imgW="1981080" imgH="495000" progId="Equation.DSMT4">
                  <p:embed/>
                  <p:pic>
                    <p:nvPicPr>
                      <p:cNvPr id="17" name="Object 2"/>
                      <p:cNvPicPr>
                        <a:picLocks noChangeAspect="1" noChangeArrowheads="1"/>
                      </p:cNvPicPr>
                      <p:nvPr/>
                    </p:nvPicPr>
                    <p:blipFill>
                      <a:blip r:embed="rId19"/>
                      <a:srcRect/>
                      <a:stretch>
                        <a:fillRect/>
                      </a:stretch>
                    </p:blipFill>
                    <p:spPr bwMode="auto">
                      <a:xfrm>
                        <a:off x="5636392" y="692696"/>
                        <a:ext cx="3962400" cy="9906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20" name="AutoShape 44"/>
          <p:cNvSpPr>
            <a:spLocks noChangeArrowheads="1"/>
          </p:cNvSpPr>
          <p:nvPr/>
        </p:nvSpPr>
        <p:spPr bwMode="auto">
          <a:xfrm>
            <a:off x="5331716" y="1101460"/>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21" name="Text Box 14"/>
          <p:cNvSpPr txBox="1">
            <a:spLocks noChangeArrowheads="1"/>
          </p:cNvSpPr>
          <p:nvPr/>
        </p:nvSpPr>
        <p:spPr bwMode="auto">
          <a:xfrm>
            <a:off x="220401" y="5053673"/>
            <a:ext cx="46525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1800" dirty="0">
                <a:solidFill>
                  <a:srgbClr val="0000CC"/>
                </a:solidFill>
              </a:rPr>
              <a:t>Both prob. of </a:t>
            </a:r>
            <a:r>
              <a:rPr lang="en-US" altLang="zh-TW" sz="1800" i="1" dirty="0">
                <a:solidFill>
                  <a:srgbClr val="0000CC"/>
                </a:solidFill>
              </a:rPr>
              <a:t>X </a:t>
            </a:r>
            <a:r>
              <a:rPr lang="en-US" altLang="zh-TW" sz="1800" dirty="0">
                <a:solidFill>
                  <a:srgbClr val="0000CC"/>
                </a:solidFill>
              </a:rPr>
              <a:t>&amp; </a:t>
            </a:r>
            <a:r>
              <a:rPr lang="en-US" altLang="zh-TW" sz="1800" i="1" dirty="0">
                <a:solidFill>
                  <a:srgbClr val="0000CC"/>
                </a:solidFill>
              </a:rPr>
              <a:t>Y</a:t>
            </a:r>
            <a:r>
              <a:rPr lang="en-US" altLang="zh-TW" sz="1800" dirty="0">
                <a:solidFill>
                  <a:srgbClr val="0000CC"/>
                </a:solidFill>
              </a:rPr>
              <a:t> are eigenvalue prob., can solve either one first.  Let’s solve </a:t>
            </a:r>
            <a:r>
              <a:rPr lang="en-US" altLang="zh-TW" sz="1800" i="1" dirty="0">
                <a:solidFill>
                  <a:srgbClr val="0000CC"/>
                </a:solidFill>
              </a:rPr>
              <a:t>X</a:t>
            </a:r>
            <a:r>
              <a:rPr lang="en-US" altLang="zh-TW" sz="1800" dirty="0">
                <a:solidFill>
                  <a:srgbClr val="0000CC"/>
                </a:solidFill>
              </a:rPr>
              <a:t> first.</a:t>
            </a:r>
            <a:endParaRPr lang="en-US" altLang="zh-TW" sz="1800" dirty="0"/>
          </a:p>
        </p:txBody>
      </p:sp>
      <p:sp>
        <p:nvSpPr>
          <p:cNvPr id="22" name="Text Box 14"/>
          <p:cNvSpPr txBox="1">
            <a:spLocks noChangeArrowheads="1"/>
          </p:cNvSpPr>
          <p:nvPr/>
        </p:nvSpPr>
        <p:spPr bwMode="auto">
          <a:xfrm>
            <a:off x="263352" y="5589240"/>
            <a:ext cx="1871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1800" dirty="0">
                <a:solidFill>
                  <a:srgbClr val="C00000"/>
                </a:solidFill>
              </a:rPr>
              <a:t>Consider cases of </a:t>
            </a:r>
          </a:p>
        </p:txBody>
      </p:sp>
      <p:graphicFrame>
        <p:nvGraphicFramePr>
          <p:cNvPr id="23" name="Object 2"/>
          <p:cNvGraphicFramePr>
            <a:graphicFrameLocks noChangeAspect="1"/>
          </p:cNvGraphicFramePr>
          <p:nvPr>
            <p:extLst>
              <p:ext uri="{D42A27DB-BD31-4B8C-83A1-F6EECF244321}">
                <p14:modId xmlns:p14="http://schemas.microsoft.com/office/powerpoint/2010/main" val="1853597718"/>
              </p:ext>
            </p:extLst>
          </p:nvPr>
        </p:nvGraphicFramePr>
        <p:xfrm>
          <a:off x="2032768" y="5602456"/>
          <a:ext cx="2854325" cy="342900"/>
        </p:xfrm>
        <a:graphic>
          <a:graphicData uri="http://schemas.openxmlformats.org/presentationml/2006/ole">
            <mc:AlternateContent xmlns:mc="http://schemas.openxmlformats.org/markup-compatibility/2006">
              <mc:Choice xmlns:v="urn:schemas-microsoft-com:vml" Requires="v">
                <p:oleObj spid="_x0000_s1150009" name="Equation" r:id="rId20" imgW="1904760" imgH="228600" progId="Equation.DSMT4">
                  <p:embed/>
                </p:oleObj>
              </mc:Choice>
              <mc:Fallback>
                <p:oleObj name="Equation" r:id="rId20" imgW="1904760" imgH="228600" progId="Equation.DSMT4">
                  <p:embed/>
                  <p:pic>
                    <p:nvPicPr>
                      <p:cNvPr id="17" name="Object 2"/>
                      <p:cNvPicPr>
                        <a:picLocks noChangeAspect="1" noChangeArrowheads="1"/>
                      </p:cNvPicPr>
                      <p:nvPr/>
                    </p:nvPicPr>
                    <p:blipFill>
                      <a:blip r:embed="rId21"/>
                      <a:srcRect/>
                      <a:stretch>
                        <a:fillRect/>
                      </a:stretch>
                    </p:blipFill>
                    <p:spPr bwMode="auto">
                      <a:xfrm>
                        <a:off x="2032768" y="5602456"/>
                        <a:ext cx="2854325" cy="3429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24" name="AutoShape 44"/>
          <p:cNvSpPr>
            <a:spLocks noChangeArrowheads="1"/>
          </p:cNvSpPr>
          <p:nvPr/>
        </p:nvSpPr>
        <p:spPr bwMode="auto">
          <a:xfrm>
            <a:off x="335360" y="6165304"/>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25" name="Object 3"/>
          <p:cNvGraphicFramePr>
            <a:graphicFrameLocks noChangeAspect="1"/>
          </p:cNvGraphicFramePr>
          <p:nvPr>
            <p:extLst>
              <p:ext uri="{D42A27DB-BD31-4B8C-83A1-F6EECF244321}">
                <p14:modId xmlns:p14="http://schemas.microsoft.com/office/powerpoint/2010/main" val="1764162138"/>
              </p:ext>
            </p:extLst>
          </p:nvPr>
        </p:nvGraphicFramePr>
        <p:xfrm>
          <a:off x="623392" y="5950776"/>
          <a:ext cx="1658938" cy="520700"/>
        </p:xfrm>
        <a:graphic>
          <a:graphicData uri="http://schemas.openxmlformats.org/presentationml/2006/ole">
            <mc:AlternateContent xmlns:mc="http://schemas.openxmlformats.org/markup-compatibility/2006">
              <mc:Choice xmlns:v="urn:schemas-microsoft-com:vml" Requires="v">
                <p:oleObj spid="_x0000_s1150010" name="Equation" r:id="rId3" imgW="850680" imgH="266400" progId="Equation.DSMT4">
                  <p:embed/>
                </p:oleObj>
              </mc:Choice>
              <mc:Fallback>
                <p:oleObj name="Equation" r:id="rId3" imgW="850680" imgH="266400" progId="Equation.DSMT4">
                  <p:embed/>
                  <p:pic>
                    <p:nvPicPr>
                      <p:cNvPr id="564232" name="Object 3"/>
                      <p:cNvPicPr>
                        <a:picLocks noChangeArrowheads="1"/>
                      </p:cNvPicPr>
                      <p:nvPr/>
                    </p:nvPicPr>
                    <p:blipFill>
                      <a:blip r:embed="rId4"/>
                      <a:srcRect/>
                      <a:stretch>
                        <a:fillRect/>
                      </a:stretch>
                    </p:blipFill>
                    <p:spPr bwMode="auto">
                      <a:xfrm>
                        <a:off x="623392" y="5950776"/>
                        <a:ext cx="1658938" cy="520700"/>
                      </a:xfrm>
                      <a:prstGeom prst="rect">
                        <a:avLst/>
                      </a:prstGeom>
                      <a:solidFill>
                        <a:srgbClr val="CCECFF"/>
                      </a:solidFill>
                      <a:ln>
                        <a:noFill/>
                      </a:ln>
                      <a:extLst/>
                    </p:spPr>
                  </p:pic>
                </p:oleObj>
              </mc:Fallback>
            </mc:AlternateContent>
          </a:graphicData>
        </a:graphic>
      </p:graphicFrame>
      <p:graphicFrame>
        <p:nvGraphicFramePr>
          <p:cNvPr id="26" name="Object 4"/>
          <p:cNvGraphicFramePr>
            <a:graphicFrameLocks noChangeAspect="1"/>
          </p:cNvGraphicFramePr>
          <p:nvPr>
            <p:extLst>
              <p:ext uri="{D42A27DB-BD31-4B8C-83A1-F6EECF244321}">
                <p14:modId xmlns:p14="http://schemas.microsoft.com/office/powerpoint/2010/main" val="1576258871"/>
              </p:ext>
            </p:extLst>
          </p:nvPr>
        </p:nvGraphicFramePr>
        <p:xfrm>
          <a:off x="2639618" y="5906254"/>
          <a:ext cx="2050632" cy="747612"/>
        </p:xfrm>
        <a:graphic>
          <a:graphicData uri="http://schemas.openxmlformats.org/presentationml/2006/ole">
            <mc:AlternateContent xmlns:mc="http://schemas.openxmlformats.org/markup-compatibility/2006">
              <mc:Choice xmlns:v="urn:schemas-microsoft-com:vml" Requires="v">
                <p:oleObj spid="_x0000_s1150011" name="Equation" r:id="rId22" imgW="1079280" imgH="393480" progId="Equation.DSMT4">
                  <p:embed/>
                </p:oleObj>
              </mc:Choice>
              <mc:Fallback>
                <p:oleObj name="Equation" r:id="rId22" imgW="1079280" imgH="393480" progId="Equation.DSMT4">
                  <p:embed/>
                  <p:pic>
                    <p:nvPicPr>
                      <p:cNvPr id="564233" name="Object 4"/>
                      <p:cNvPicPr>
                        <a:picLocks noChangeAspect="1" noChangeArrowheads="1"/>
                      </p:cNvPicPr>
                      <p:nvPr/>
                    </p:nvPicPr>
                    <p:blipFill>
                      <a:blip r:embed="rId23"/>
                      <a:srcRect/>
                      <a:stretch>
                        <a:fillRect/>
                      </a:stretch>
                    </p:blipFill>
                    <p:spPr bwMode="auto">
                      <a:xfrm>
                        <a:off x="2639618" y="5906254"/>
                        <a:ext cx="2050632" cy="747612"/>
                      </a:xfrm>
                      <a:prstGeom prst="rect">
                        <a:avLst/>
                      </a:prstGeom>
                      <a:solidFill>
                        <a:srgbClr val="CCECFF"/>
                      </a:solidFill>
                      <a:ln>
                        <a:noFill/>
                      </a:ln>
                      <a:extLst/>
                    </p:spPr>
                  </p:pic>
                </p:oleObj>
              </mc:Fallback>
            </mc:AlternateContent>
          </a:graphicData>
        </a:graphic>
      </p:graphicFrame>
      <p:sp>
        <p:nvSpPr>
          <p:cNvPr id="27" name="Text Box 14"/>
          <p:cNvSpPr txBox="1">
            <a:spLocks noChangeArrowheads="1"/>
          </p:cNvSpPr>
          <p:nvPr/>
        </p:nvSpPr>
        <p:spPr bwMode="auto">
          <a:xfrm>
            <a:off x="2291959" y="6114472"/>
            <a:ext cx="2616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solidFill>
                  <a:srgbClr val="0000CC"/>
                </a:solidFill>
              </a:rPr>
              <a:t>,</a:t>
            </a:r>
            <a:endParaRPr lang="en-US" altLang="zh-TW" dirty="0"/>
          </a:p>
        </p:txBody>
      </p:sp>
      <p:sp>
        <p:nvSpPr>
          <p:cNvPr id="29" name="AutoShape 44"/>
          <p:cNvSpPr>
            <a:spLocks noChangeArrowheads="1"/>
          </p:cNvSpPr>
          <p:nvPr/>
        </p:nvSpPr>
        <p:spPr bwMode="auto">
          <a:xfrm>
            <a:off x="5222043" y="2180227"/>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30" name="Object 3"/>
          <p:cNvGraphicFramePr>
            <a:graphicFrameLocks noChangeAspect="1"/>
          </p:cNvGraphicFramePr>
          <p:nvPr>
            <p:extLst>
              <p:ext uri="{D42A27DB-BD31-4B8C-83A1-F6EECF244321}">
                <p14:modId xmlns:p14="http://schemas.microsoft.com/office/powerpoint/2010/main" val="2621760818"/>
              </p:ext>
            </p:extLst>
          </p:nvPr>
        </p:nvGraphicFramePr>
        <p:xfrm>
          <a:off x="5574429" y="2000901"/>
          <a:ext cx="2451100" cy="520700"/>
        </p:xfrm>
        <a:graphic>
          <a:graphicData uri="http://schemas.openxmlformats.org/presentationml/2006/ole">
            <mc:AlternateContent xmlns:mc="http://schemas.openxmlformats.org/markup-compatibility/2006">
              <mc:Choice xmlns:v="urn:schemas-microsoft-com:vml" Requires="v">
                <p:oleObj spid="_x0000_s1150012" name="Equation" r:id="rId24" imgW="1257120" imgH="266400" progId="Equation.DSMT4">
                  <p:embed/>
                </p:oleObj>
              </mc:Choice>
              <mc:Fallback>
                <p:oleObj name="Equation" r:id="rId24" imgW="1257120" imgH="266400" progId="Equation.DSMT4">
                  <p:embed/>
                  <p:pic>
                    <p:nvPicPr>
                      <p:cNvPr id="25" name="Object 3"/>
                      <p:cNvPicPr>
                        <a:picLocks noChangeArrowheads="1"/>
                      </p:cNvPicPr>
                      <p:nvPr/>
                    </p:nvPicPr>
                    <p:blipFill>
                      <a:blip r:embed="rId25"/>
                      <a:srcRect/>
                      <a:stretch>
                        <a:fillRect/>
                      </a:stretch>
                    </p:blipFill>
                    <p:spPr bwMode="auto">
                      <a:xfrm>
                        <a:off x="5574429" y="2000901"/>
                        <a:ext cx="2451100" cy="520700"/>
                      </a:xfrm>
                      <a:prstGeom prst="rect">
                        <a:avLst/>
                      </a:prstGeom>
                      <a:noFill/>
                      <a:ln>
                        <a:noFill/>
                      </a:ln>
                      <a:extLst/>
                    </p:spPr>
                  </p:pic>
                </p:oleObj>
              </mc:Fallback>
            </mc:AlternateContent>
          </a:graphicData>
        </a:graphic>
      </p:graphicFrame>
      <p:graphicFrame>
        <p:nvGraphicFramePr>
          <p:cNvPr id="31" name="Object 4"/>
          <p:cNvGraphicFramePr>
            <a:graphicFrameLocks noChangeAspect="1"/>
          </p:cNvGraphicFramePr>
          <p:nvPr>
            <p:extLst>
              <p:ext uri="{D42A27DB-BD31-4B8C-83A1-F6EECF244321}">
                <p14:modId xmlns:p14="http://schemas.microsoft.com/office/powerpoint/2010/main" val="2249373117"/>
              </p:ext>
            </p:extLst>
          </p:nvPr>
        </p:nvGraphicFramePr>
        <p:xfrm>
          <a:off x="8292652" y="1877078"/>
          <a:ext cx="2026692" cy="747612"/>
        </p:xfrm>
        <a:graphic>
          <a:graphicData uri="http://schemas.openxmlformats.org/presentationml/2006/ole">
            <mc:AlternateContent xmlns:mc="http://schemas.openxmlformats.org/markup-compatibility/2006">
              <mc:Choice xmlns:v="urn:schemas-microsoft-com:vml" Requires="v">
                <p:oleObj spid="_x0000_s1150013" name="Equation" r:id="rId26" imgW="1066680" imgH="393480" progId="Equation.DSMT4">
                  <p:embed/>
                </p:oleObj>
              </mc:Choice>
              <mc:Fallback>
                <p:oleObj name="Equation" r:id="rId26" imgW="1066680" imgH="393480" progId="Equation.DSMT4">
                  <p:embed/>
                  <p:pic>
                    <p:nvPicPr>
                      <p:cNvPr id="26" name="Object 4"/>
                      <p:cNvPicPr>
                        <a:picLocks noChangeAspect="1" noChangeArrowheads="1"/>
                      </p:cNvPicPr>
                      <p:nvPr/>
                    </p:nvPicPr>
                    <p:blipFill>
                      <a:blip r:embed="rId27"/>
                      <a:srcRect/>
                      <a:stretch>
                        <a:fillRect/>
                      </a:stretch>
                    </p:blipFill>
                    <p:spPr bwMode="auto">
                      <a:xfrm>
                        <a:off x="8292652" y="1877078"/>
                        <a:ext cx="2026692" cy="747612"/>
                      </a:xfrm>
                      <a:prstGeom prst="rect">
                        <a:avLst/>
                      </a:prstGeom>
                      <a:noFill/>
                      <a:ln>
                        <a:noFill/>
                      </a:ln>
                      <a:extLst/>
                    </p:spPr>
                  </p:pic>
                </p:oleObj>
              </mc:Fallback>
            </mc:AlternateContent>
          </a:graphicData>
        </a:graphic>
      </p:graphicFrame>
      <p:sp>
        <p:nvSpPr>
          <p:cNvPr id="32" name="Text Box 14"/>
          <p:cNvSpPr txBox="1">
            <a:spLocks noChangeArrowheads="1"/>
          </p:cNvSpPr>
          <p:nvPr/>
        </p:nvSpPr>
        <p:spPr bwMode="auto">
          <a:xfrm>
            <a:off x="7932343" y="2085944"/>
            <a:ext cx="2616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solidFill>
                  <a:srgbClr val="0000CC"/>
                </a:solidFill>
              </a:rPr>
              <a:t>,</a:t>
            </a:r>
            <a:endParaRPr lang="en-US" altLang="zh-TW" dirty="0"/>
          </a:p>
        </p:txBody>
      </p:sp>
      <p:sp>
        <p:nvSpPr>
          <p:cNvPr id="33" name="投影片編號版面配置區 32"/>
          <p:cNvSpPr>
            <a:spLocks noGrp="1"/>
          </p:cNvSpPr>
          <p:nvPr>
            <p:ph type="sldNum" sz="quarter" idx="10"/>
          </p:nvPr>
        </p:nvSpPr>
        <p:spPr/>
        <p:txBody>
          <a:bodyPr/>
          <a:lstStyle/>
          <a:p>
            <a:pPr>
              <a:defRPr/>
            </a:pPr>
            <a:fld id="{F4C3976D-8D47-445A-BD61-2F2C1E2596C6}" type="slidenum">
              <a:rPr lang="en-US" altLang="zh-TW" smtClean="0">
                <a:solidFill>
                  <a:srgbClr val="FFFFFF">
                    <a:lumMod val="85000"/>
                  </a:srgbClr>
                </a:solidFill>
              </a:rPr>
              <a:pPr>
                <a:defRPr/>
              </a:pPr>
              <a:t>51</a:t>
            </a:fld>
            <a:endParaRPr lang="en-US" altLang="zh-TW" dirty="0">
              <a:solidFill>
                <a:srgbClr val="FFFFFF">
                  <a:lumMod val="85000"/>
                </a:srgbClr>
              </a:solidFill>
            </a:endParaRPr>
          </a:p>
        </p:txBody>
      </p:sp>
      <p:sp>
        <p:nvSpPr>
          <p:cNvPr id="34" name="Text Box 14">
            <a:extLst>
              <a:ext uri="{FF2B5EF4-FFF2-40B4-BE49-F238E27FC236}">
                <a16:creationId xmlns:a16="http://schemas.microsoft.com/office/drawing/2014/main" id="{16C242AD-2F4B-4638-8701-996A044BEF89}"/>
              </a:ext>
            </a:extLst>
          </p:cNvPr>
          <p:cNvSpPr txBox="1">
            <a:spLocks noChangeArrowheads="1"/>
          </p:cNvSpPr>
          <p:nvPr/>
        </p:nvSpPr>
        <p:spPr bwMode="auto">
          <a:xfrm>
            <a:off x="119336" y="2060848"/>
            <a:ext cx="29498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t>by separation of variables, </a:t>
            </a:r>
          </a:p>
        </p:txBody>
      </p:sp>
      <p:sp>
        <p:nvSpPr>
          <p:cNvPr id="35" name="Text Box 14">
            <a:extLst>
              <a:ext uri="{FF2B5EF4-FFF2-40B4-BE49-F238E27FC236}">
                <a16:creationId xmlns:a16="http://schemas.microsoft.com/office/drawing/2014/main" id="{B2E6BA9B-B5C9-465E-9421-5FAFD32BF9C9}"/>
              </a:ext>
            </a:extLst>
          </p:cNvPr>
          <p:cNvSpPr txBox="1">
            <a:spLocks noChangeArrowheads="1"/>
          </p:cNvSpPr>
          <p:nvPr/>
        </p:nvSpPr>
        <p:spPr bwMode="auto">
          <a:xfrm>
            <a:off x="5191151" y="1628329"/>
            <a:ext cx="5601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1800" dirty="0"/>
              <a:t>after finding values of </a:t>
            </a:r>
            <a:r>
              <a:rPr lang="en-US" altLang="zh-TW" sz="1800" i="1" dirty="0">
                <a:latin typeface="Symbol" panose="05050102010706020507" pitchFamily="18" charset="2"/>
              </a:rPr>
              <a:t>a</a:t>
            </a:r>
            <a:r>
              <a:rPr lang="en-US" altLang="zh-TW" sz="1800" dirty="0"/>
              <a:t>, we can then solve this </a:t>
            </a:r>
            <a:r>
              <a:rPr lang="en-US" altLang="zh-TW" sz="1800" i="1" dirty="0"/>
              <a:t>Y</a:t>
            </a:r>
            <a:r>
              <a:rPr lang="en-US" altLang="zh-TW" sz="1800" dirty="0"/>
              <a:t> problem</a:t>
            </a:r>
          </a:p>
        </p:txBody>
      </p:sp>
      <p:graphicFrame>
        <p:nvGraphicFramePr>
          <p:cNvPr id="37" name="Object 3">
            <a:extLst>
              <a:ext uri="{FF2B5EF4-FFF2-40B4-BE49-F238E27FC236}">
                <a16:creationId xmlns:a16="http://schemas.microsoft.com/office/drawing/2014/main" id="{A4B7461A-DDA2-4FB3-8915-FCE73832FFAF}"/>
              </a:ext>
            </a:extLst>
          </p:cNvPr>
          <p:cNvGraphicFramePr>
            <a:graphicFrameLocks noChangeAspect="1"/>
          </p:cNvGraphicFramePr>
          <p:nvPr>
            <p:extLst>
              <p:ext uri="{D42A27DB-BD31-4B8C-83A1-F6EECF244321}">
                <p14:modId xmlns:p14="http://schemas.microsoft.com/office/powerpoint/2010/main" val="1176003465"/>
              </p:ext>
            </p:extLst>
          </p:nvPr>
        </p:nvGraphicFramePr>
        <p:xfrm>
          <a:off x="7113537" y="5111273"/>
          <a:ext cx="817562" cy="446088"/>
        </p:xfrm>
        <a:graphic>
          <a:graphicData uri="http://schemas.openxmlformats.org/presentationml/2006/ole">
            <mc:AlternateContent xmlns:mc="http://schemas.openxmlformats.org/markup-compatibility/2006">
              <mc:Choice xmlns:v="urn:schemas-microsoft-com:vml" Requires="v">
                <p:oleObj spid="_x0000_s1150014" name="Equation" r:id="rId28" imgW="419040" imgH="228600" progId="Equation.DSMT4">
                  <p:embed/>
                </p:oleObj>
              </mc:Choice>
              <mc:Fallback>
                <p:oleObj name="Equation" r:id="rId28" imgW="419040" imgH="228600" progId="Equation.DSMT4">
                  <p:embed/>
                  <p:pic>
                    <p:nvPicPr>
                      <p:cNvPr id="25" name="Object 3"/>
                      <p:cNvPicPr>
                        <a:picLocks noChangeArrowheads="1"/>
                      </p:cNvPicPr>
                      <p:nvPr/>
                    </p:nvPicPr>
                    <p:blipFill>
                      <a:blip r:embed="rId29"/>
                      <a:srcRect/>
                      <a:stretch>
                        <a:fillRect/>
                      </a:stretch>
                    </p:blipFill>
                    <p:spPr bwMode="auto">
                      <a:xfrm>
                        <a:off x="7113537" y="5111273"/>
                        <a:ext cx="817562" cy="446088"/>
                      </a:xfrm>
                      <a:prstGeom prst="rect">
                        <a:avLst/>
                      </a:prstGeom>
                      <a:solidFill>
                        <a:srgbClr val="CCFFFF"/>
                      </a:solidFill>
                      <a:ln>
                        <a:noFill/>
                      </a:ln>
                      <a:extLst/>
                    </p:spPr>
                  </p:pic>
                </p:oleObj>
              </mc:Fallback>
            </mc:AlternateContent>
          </a:graphicData>
        </a:graphic>
      </p:graphicFrame>
      <p:graphicFrame>
        <p:nvGraphicFramePr>
          <p:cNvPr id="38" name="Object 4">
            <a:extLst>
              <a:ext uri="{FF2B5EF4-FFF2-40B4-BE49-F238E27FC236}">
                <a16:creationId xmlns:a16="http://schemas.microsoft.com/office/drawing/2014/main" id="{28C5C9A4-0966-4F99-A76E-B89B66CF8712}"/>
              </a:ext>
            </a:extLst>
          </p:cNvPr>
          <p:cNvGraphicFramePr>
            <a:graphicFrameLocks noChangeAspect="1"/>
          </p:cNvGraphicFramePr>
          <p:nvPr>
            <p:extLst>
              <p:ext uri="{D42A27DB-BD31-4B8C-83A1-F6EECF244321}">
                <p14:modId xmlns:p14="http://schemas.microsoft.com/office/powerpoint/2010/main" val="3341498225"/>
              </p:ext>
            </p:extLst>
          </p:nvPr>
        </p:nvGraphicFramePr>
        <p:xfrm>
          <a:off x="7012226" y="5485140"/>
          <a:ext cx="1263650" cy="495300"/>
        </p:xfrm>
        <a:graphic>
          <a:graphicData uri="http://schemas.openxmlformats.org/presentationml/2006/ole">
            <mc:AlternateContent xmlns:mc="http://schemas.openxmlformats.org/markup-compatibility/2006">
              <mc:Choice xmlns:v="urn:schemas-microsoft-com:vml" Requires="v">
                <p:oleObj spid="_x0000_s1150015" name="Equation" r:id="rId30" imgW="647640" imgH="253800" progId="Equation.DSMT4">
                  <p:embed/>
                </p:oleObj>
              </mc:Choice>
              <mc:Fallback>
                <p:oleObj name="Equation" r:id="rId30" imgW="647640" imgH="253800" progId="Equation.DSMT4">
                  <p:embed/>
                  <p:pic>
                    <p:nvPicPr>
                      <p:cNvPr id="26" name="Object 4"/>
                      <p:cNvPicPr>
                        <a:picLocks noChangeAspect="1" noChangeArrowheads="1"/>
                      </p:cNvPicPr>
                      <p:nvPr/>
                    </p:nvPicPr>
                    <p:blipFill>
                      <a:blip r:embed="rId31"/>
                      <a:srcRect/>
                      <a:stretch>
                        <a:fillRect/>
                      </a:stretch>
                    </p:blipFill>
                    <p:spPr bwMode="auto">
                      <a:xfrm>
                        <a:off x="7012226" y="5485140"/>
                        <a:ext cx="1263650" cy="495300"/>
                      </a:xfrm>
                      <a:prstGeom prst="rect">
                        <a:avLst/>
                      </a:prstGeom>
                      <a:solidFill>
                        <a:srgbClr val="CCFFFF"/>
                      </a:solidFill>
                      <a:ln>
                        <a:noFill/>
                      </a:ln>
                      <a:extLst/>
                    </p:spPr>
                  </p:pic>
                </p:oleObj>
              </mc:Fallback>
            </mc:AlternateContent>
          </a:graphicData>
        </a:graphic>
      </p:graphicFrame>
      <p:sp>
        <p:nvSpPr>
          <p:cNvPr id="39" name="Text Box 14">
            <a:extLst>
              <a:ext uri="{FF2B5EF4-FFF2-40B4-BE49-F238E27FC236}">
                <a16:creationId xmlns:a16="http://schemas.microsoft.com/office/drawing/2014/main" id="{F7EA3529-100C-4929-AE09-8525492DA29C}"/>
              </a:ext>
            </a:extLst>
          </p:cNvPr>
          <p:cNvSpPr txBox="1">
            <a:spLocks noChangeArrowheads="1"/>
          </p:cNvSpPr>
          <p:nvPr/>
        </p:nvSpPr>
        <p:spPr bwMode="auto">
          <a:xfrm>
            <a:off x="7848192" y="5079021"/>
            <a:ext cx="2616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solidFill>
                  <a:srgbClr val="0000CC"/>
                </a:solidFill>
              </a:rPr>
              <a:t>,</a:t>
            </a:r>
            <a:endParaRPr lang="en-US" altLang="zh-TW" dirty="0"/>
          </a:p>
        </p:txBody>
      </p:sp>
      <p:graphicFrame>
        <p:nvGraphicFramePr>
          <p:cNvPr id="42" name="Object 3">
            <a:extLst>
              <a:ext uri="{FF2B5EF4-FFF2-40B4-BE49-F238E27FC236}">
                <a16:creationId xmlns:a16="http://schemas.microsoft.com/office/drawing/2014/main" id="{266EC601-8682-4BA4-A4B4-8776EA6A5666}"/>
              </a:ext>
            </a:extLst>
          </p:cNvPr>
          <p:cNvGraphicFramePr>
            <a:graphicFrameLocks noChangeAspect="1"/>
          </p:cNvGraphicFramePr>
          <p:nvPr>
            <p:extLst>
              <p:ext uri="{D42A27DB-BD31-4B8C-83A1-F6EECF244321}">
                <p14:modId xmlns:p14="http://schemas.microsoft.com/office/powerpoint/2010/main" val="341086818"/>
              </p:ext>
            </p:extLst>
          </p:nvPr>
        </p:nvGraphicFramePr>
        <p:xfrm>
          <a:off x="10274977" y="5116344"/>
          <a:ext cx="1263650" cy="352425"/>
        </p:xfrm>
        <a:graphic>
          <a:graphicData uri="http://schemas.openxmlformats.org/presentationml/2006/ole">
            <mc:AlternateContent xmlns:mc="http://schemas.openxmlformats.org/markup-compatibility/2006">
              <mc:Choice xmlns:v="urn:schemas-microsoft-com:vml" Requires="v">
                <p:oleObj spid="_x0000_s1150016" name="Equation" r:id="rId32" imgW="647640" imgH="190440" progId="Equation.DSMT4">
                  <p:embed/>
                </p:oleObj>
              </mc:Choice>
              <mc:Fallback>
                <p:oleObj name="Equation" r:id="rId32" imgW="647640" imgH="190440" progId="Equation.DSMT4">
                  <p:embed/>
                  <p:pic>
                    <p:nvPicPr>
                      <p:cNvPr id="40" name="Object 3">
                        <a:extLst>
                          <a:ext uri="{FF2B5EF4-FFF2-40B4-BE49-F238E27FC236}">
                            <a16:creationId xmlns:a16="http://schemas.microsoft.com/office/drawing/2014/main" id="{BC048A22-0F0D-4C08-ABB3-224B5732B87F}"/>
                          </a:ext>
                        </a:extLst>
                      </p:cNvPr>
                      <p:cNvPicPr>
                        <a:picLocks noChangeArrowheads="1"/>
                      </p:cNvPicPr>
                      <p:nvPr/>
                    </p:nvPicPr>
                    <p:blipFill>
                      <a:blip r:embed="rId33"/>
                      <a:srcRect/>
                      <a:stretch>
                        <a:fillRect/>
                      </a:stretch>
                    </p:blipFill>
                    <p:spPr bwMode="auto">
                      <a:xfrm>
                        <a:off x="10274977" y="5116344"/>
                        <a:ext cx="1263650" cy="352425"/>
                      </a:xfrm>
                      <a:prstGeom prst="rect">
                        <a:avLst/>
                      </a:prstGeom>
                      <a:noFill/>
                      <a:ln>
                        <a:noFill/>
                      </a:ln>
                      <a:extLst/>
                    </p:spPr>
                  </p:pic>
                </p:oleObj>
              </mc:Fallback>
            </mc:AlternateContent>
          </a:graphicData>
        </a:graphic>
      </p:graphicFrame>
      <p:graphicFrame>
        <p:nvGraphicFramePr>
          <p:cNvPr id="43" name="Object 4">
            <a:extLst>
              <a:ext uri="{FF2B5EF4-FFF2-40B4-BE49-F238E27FC236}">
                <a16:creationId xmlns:a16="http://schemas.microsoft.com/office/drawing/2014/main" id="{D23990BC-EFC3-437F-B6FE-52A022A17AC3}"/>
              </a:ext>
            </a:extLst>
          </p:cNvPr>
          <p:cNvGraphicFramePr>
            <a:graphicFrameLocks noChangeAspect="1"/>
          </p:cNvGraphicFramePr>
          <p:nvPr>
            <p:extLst>
              <p:ext uri="{D42A27DB-BD31-4B8C-83A1-F6EECF244321}">
                <p14:modId xmlns:p14="http://schemas.microsoft.com/office/powerpoint/2010/main" val="4064718660"/>
              </p:ext>
            </p:extLst>
          </p:nvPr>
        </p:nvGraphicFramePr>
        <p:xfrm>
          <a:off x="8532577" y="5446515"/>
          <a:ext cx="2378075" cy="496888"/>
        </p:xfrm>
        <a:graphic>
          <a:graphicData uri="http://schemas.openxmlformats.org/presentationml/2006/ole">
            <mc:AlternateContent xmlns:mc="http://schemas.openxmlformats.org/markup-compatibility/2006">
              <mc:Choice xmlns:v="urn:schemas-microsoft-com:vml" Requires="v">
                <p:oleObj spid="_x0000_s1150017" name="Equation" r:id="rId34" imgW="1218960" imgH="253800" progId="Equation.DSMT4">
                  <p:embed/>
                </p:oleObj>
              </mc:Choice>
              <mc:Fallback>
                <p:oleObj name="Equation" r:id="rId34" imgW="1218960" imgH="253800" progId="Equation.DSMT4">
                  <p:embed/>
                  <p:pic>
                    <p:nvPicPr>
                      <p:cNvPr id="38" name="Object 4">
                        <a:extLst>
                          <a:ext uri="{FF2B5EF4-FFF2-40B4-BE49-F238E27FC236}">
                            <a16:creationId xmlns:a16="http://schemas.microsoft.com/office/drawing/2014/main" id="{28C5C9A4-0966-4F99-A76E-B89B66CF8712}"/>
                          </a:ext>
                        </a:extLst>
                      </p:cNvPr>
                      <p:cNvPicPr>
                        <a:picLocks noChangeAspect="1" noChangeArrowheads="1"/>
                      </p:cNvPicPr>
                      <p:nvPr/>
                    </p:nvPicPr>
                    <p:blipFill>
                      <a:blip r:embed="rId35"/>
                      <a:srcRect/>
                      <a:stretch>
                        <a:fillRect/>
                      </a:stretch>
                    </p:blipFill>
                    <p:spPr bwMode="auto">
                      <a:xfrm>
                        <a:off x="8532577" y="5446515"/>
                        <a:ext cx="2378075" cy="496888"/>
                      </a:xfrm>
                      <a:prstGeom prst="rect">
                        <a:avLst/>
                      </a:prstGeom>
                      <a:solidFill>
                        <a:srgbClr val="FFCCFF"/>
                      </a:solidFill>
                      <a:ln>
                        <a:noFill/>
                      </a:ln>
                      <a:extLst/>
                    </p:spPr>
                  </p:pic>
                </p:oleObj>
              </mc:Fallback>
            </mc:AlternateContent>
          </a:graphicData>
        </a:graphic>
      </p:graphicFrame>
      <p:sp>
        <p:nvSpPr>
          <p:cNvPr id="44" name="Text Box 14">
            <a:extLst>
              <a:ext uri="{FF2B5EF4-FFF2-40B4-BE49-F238E27FC236}">
                <a16:creationId xmlns:a16="http://schemas.microsoft.com/office/drawing/2014/main" id="{20689782-7881-453B-BD05-EFBA15CAF604}"/>
              </a:ext>
            </a:extLst>
          </p:cNvPr>
          <p:cNvSpPr txBox="1">
            <a:spLocks noChangeArrowheads="1"/>
          </p:cNvSpPr>
          <p:nvPr/>
        </p:nvSpPr>
        <p:spPr bwMode="auto">
          <a:xfrm>
            <a:off x="8234971" y="5518775"/>
            <a:ext cx="2616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solidFill>
                  <a:srgbClr val="0000CC"/>
                </a:solidFill>
              </a:rPr>
              <a:t>,</a:t>
            </a:r>
            <a:endParaRPr lang="en-US" altLang="zh-TW" dirty="0"/>
          </a:p>
        </p:txBody>
      </p:sp>
      <p:sp>
        <p:nvSpPr>
          <p:cNvPr id="45" name="動作按鈕: 返回 44">
            <a:hlinkClick r:id="" action="ppaction://hlinkshowjump?jump=lastslideviewed" highlightClick="1"/>
            <a:extLst>
              <a:ext uri="{FF2B5EF4-FFF2-40B4-BE49-F238E27FC236}">
                <a16:creationId xmlns:a16="http://schemas.microsoft.com/office/drawing/2014/main" id="{320E3536-8F95-404F-9B48-D8419605B28A}"/>
              </a:ext>
            </a:extLst>
          </p:cNvPr>
          <p:cNvSpPr>
            <a:spLocks noChangeAspect="1"/>
          </p:cNvSpPr>
          <p:nvPr/>
        </p:nvSpPr>
        <p:spPr bwMode="auto">
          <a:xfrm>
            <a:off x="11908149" y="3481855"/>
            <a:ext cx="180000" cy="180000"/>
          </a:xfrm>
          <a:prstGeom prst="actionButtonReturn">
            <a:avLst/>
          </a:prstGeom>
          <a:solidFill>
            <a:srgbClr val="FF99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46" name="AutoShape 44">
            <a:extLst>
              <a:ext uri="{FF2B5EF4-FFF2-40B4-BE49-F238E27FC236}">
                <a16:creationId xmlns:a16="http://schemas.microsoft.com/office/drawing/2014/main" id="{B380F18B-371A-41B1-B2D6-899EBFBB1A1D}"/>
              </a:ext>
            </a:extLst>
          </p:cNvPr>
          <p:cNvSpPr>
            <a:spLocks noChangeArrowheads="1"/>
          </p:cNvSpPr>
          <p:nvPr/>
        </p:nvSpPr>
        <p:spPr bwMode="auto">
          <a:xfrm>
            <a:off x="5205716" y="2798510"/>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47" name="Object 3">
            <a:extLst>
              <a:ext uri="{FF2B5EF4-FFF2-40B4-BE49-F238E27FC236}">
                <a16:creationId xmlns:a16="http://schemas.microsoft.com/office/drawing/2014/main" id="{0F422ECE-1E7A-443C-950C-4B383646A558}"/>
              </a:ext>
            </a:extLst>
          </p:cNvPr>
          <p:cNvGraphicFramePr>
            <a:graphicFrameLocks noChangeAspect="1"/>
          </p:cNvGraphicFramePr>
          <p:nvPr>
            <p:extLst>
              <p:ext uri="{D42A27DB-BD31-4B8C-83A1-F6EECF244321}">
                <p14:modId xmlns:p14="http://schemas.microsoft.com/office/powerpoint/2010/main" val="2689176754"/>
              </p:ext>
            </p:extLst>
          </p:nvPr>
        </p:nvGraphicFramePr>
        <p:xfrm>
          <a:off x="5539049" y="2657857"/>
          <a:ext cx="3270250" cy="546100"/>
        </p:xfrm>
        <a:graphic>
          <a:graphicData uri="http://schemas.openxmlformats.org/presentationml/2006/ole">
            <mc:AlternateContent xmlns:mc="http://schemas.openxmlformats.org/markup-compatibility/2006">
              <mc:Choice xmlns:v="urn:schemas-microsoft-com:vml" Requires="v">
                <p:oleObj spid="_x0000_s1150018" name="Equation" r:id="rId36" imgW="1676160" imgH="279360" progId="Equation.DSMT4">
                  <p:embed/>
                </p:oleObj>
              </mc:Choice>
              <mc:Fallback>
                <p:oleObj name="Equation" r:id="rId36" imgW="1676160" imgH="279360" progId="Equation.DSMT4">
                  <p:embed/>
                  <p:pic>
                    <p:nvPicPr>
                      <p:cNvPr id="564232" name="Object 3"/>
                      <p:cNvPicPr>
                        <a:picLocks noChangeArrowheads="1"/>
                      </p:cNvPicPr>
                      <p:nvPr/>
                    </p:nvPicPr>
                    <p:blipFill>
                      <a:blip r:embed="rId37"/>
                      <a:srcRect/>
                      <a:stretch>
                        <a:fillRect/>
                      </a:stretch>
                    </p:blipFill>
                    <p:spPr bwMode="auto">
                      <a:xfrm>
                        <a:off x="5539049" y="2657857"/>
                        <a:ext cx="3270250" cy="546100"/>
                      </a:xfrm>
                      <a:prstGeom prst="rect">
                        <a:avLst/>
                      </a:prstGeom>
                      <a:solidFill>
                        <a:srgbClr val="FFCCFF"/>
                      </a:solidFill>
                      <a:ln>
                        <a:noFill/>
                      </a:ln>
                      <a:extLst/>
                    </p:spPr>
                  </p:pic>
                </p:oleObj>
              </mc:Fallback>
            </mc:AlternateContent>
          </a:graphicData>
        </a:graphic>
      </p:graphicFrame>
      <p:graphicFrame>
        <p:nvGraphicFramePr>
          <p:cNvPr id="48" name="Object 4">
            <a:extLst>
              <a:ext uri="{FF2B5EF4-FFF2-40B4-BE49-F238E27FC236}">
                <a16:creationId xmlns:a16="http://schemas.microsoft.com/office/drawing/2014/main" id="{E1734C12-85D6-4F69-BFC0-2F8453477BDC}"/>
              </a:ext>
            </a:extLst>
          </p:cNvPr>
          <p:cNvGraphicFramePr>
            <a:graphicFrameLocks noChangeAspect="1"/>
          </p:cNvGraphicFramePr>
          <p:nvPr>
            <p:extLst>
              <p:ext uri="{D42A27DB-BD31-4B8C-83A1-F6EECF244321}">
                <p14:modId xmlns:p14="http://schemas.microsoft.com/office/powerpoint/2010/main" val="575547273"/>
              </p:ext>
            </p:extLst>
          </p:nvPr>
        </p:nvGraphicFramePr>
        <p:xfrm>
          <a:off x="8861249" y="2610830"/>
          <a:ext cx="3136900" cy="748030"/>
        </p:xfrm>
        <a:graphic>
          <a:graphicData uri="http://schemas.openxmlformats.org/presentationml/2006/ole">
            <mc:AlternateContent xmlns:mc="http://schemas.openxmlformats.org/markup-compatibility/2006">
              <mc:Choice xmlns:v="urn:schemas-microsoft-com:vml" Requires="v">
                <p:oleObj spid="_x0000_s1150019" name="方程式" r:id="rId38" imgW="1651000" imgH="393700" progId="Equation.3">
                  <p:embed/>
                </p:oleObj>
              </mc:Choice>
              <mc:Fallback>
                <p:oleObj name="方程式" r:id="rId38" imgW="1651000" imgH="393700" progId="Equation.3">
                  <p:embed/>
                  <p:pic>
                    <p:nvPicPr>
                      <p:cNvPr id="564233" name="Object 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861249" y="2610830"/>
                        <a:ext cx="3136900" cy="748030"/>
                      </a:xfrm>
                      <a:prstGeom prst="rect">
                        <a:avLst/>
                      </a:prstGeom>
                      <a:solidFill>
                        <a:srgbClr val="FFCCFF"/>
                      </a:solidFill>
                      <a:ln>
                        <a:noFill/>
                      </a:ln>
                      <a:extLst/>
                    </p:spPr>
                  </p:pic>
                </p:oleObj>
              </mc:Fallback>
            </mc:AlternateContent>
          </a:graphicData>
        </a:graphic>
      </p:graphicFrame>
      <p:grpSp>
        <p:nvGrpSpPr>
          <p:cNvPr id="52" name="Group 16">
            <a:extLst>
              <a:ext uri="{FF2B5EF4-FFF2-40B4-BE49-F238E27FC236}">
                <a16:creationId xmlns:a16="http://schemas.microsoft.com/office/drawing/2014/main" id="{65A1853F-2F40-4C5E-99F9-462CB1E39129}"/>
              </a:ext>
            </a:extLst>
          </p:cNvPr>
          <p:cNvGrpSpPr>
            <a:grpSpLocks/>
          </p:cNvGrpSpPr>
          <p:nvPr/>
        </p:nvGrpSpPr>
        <p:grpSpPr bwMode="auto">
          <a:xfrm>
            <a:off x="5640731" y="3567474"/>
            <a:ext cx="2979738" cy="484189"/>
            <a:chOff x="432" y="3584"/>
            <a:chExt cx="1877" cy="305"/>
          </a:xfrm>
        </p:grpSpPr>
        <p:sp>
          <p:nvSpPr>
            <p:cNvPr id="53" name="Text Box 17">
              <a:extLst>
                <a:ext uri="{FF2B5EF4-FFF2-40B4-BE49-F238E27FC236}">
                  <a16:creationId xmlns:a16="http://schemas.microsoft.com/office/drawing/2014/main" id="{5D7F4124-4611-4831-B007-A8E42F00688B}"/>
                </a:ext>
              </a:extLst>
            </p:cNvPr>
            <p:cNvSpPr txBox="1">
              <a:spLocks noChangeArrowheads="1"/>
            </p:cNvSpPr>
            <p:nvPr/>
          </p:nvSpPr>
          <p:spPr bwMode="auto">
            <a:xfrm>
              <a:off x="432" y="3584"/>
              <a:ext cx="187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457200" indent="-457200"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0" indent="0" eaLnBrk="1" hangingPunct="1"/>
              <a:r>
                <a:rPr lang="en-US" altLang="zh-TW" dirty="0"/>
                <a:t>                as                 </a:t>
              </a:r>
            </a:p>
          </p:txBody>
        </p:sp>
        <p:graphicFrame>
          <p:nvGraphicFramePr>
            <p:cNvPr id="54" name="Object 6">
              <a:extLst>
                <a:ext uri="{FF2B5EF4-FFF2-40B4-BE49-F238E27FC236}">
                  <a16:creationId xmlns:a16="http://schemas.microsoft.com/office/drawing/2014/main" id="{C7455184-0691-4545-A746-ABFE2A20A5B4}"/>
                </a:ext>
              </a:extLst>
            </p:cNvPr>
            <p:cNvGraphicFramePr>
              <a:graphicFrameLocks noChangeAspect="1"/>
            </p:cNvGraphicFramePr>
            <p:nvPr>
              <p:extLst>
                <p:ext uri="{D42A27DB-BD31-4B8C-83A1-F6EECF244321}">
                  <p14:modId xmlns:p14="http://schemas.microsoft.com/office/powerpoint/2010/main" val="2689508740"/>
                </p:ext>
              </p:extLst>
            </p:nvPr>
          </p:nvGraphicFramePr>
          <p:xfrm>
            <a:off x="486" y="3608"/>
            <a:ext cx="702" cy="281"/>
          </p:xfrm>
          <a:graphic>
            <a:graphicData uri="http://schemas.openxmlformats.org/presentationml/2006/ole">
              <mc:AlternateContent xmlns:mc="http://schemas.openxmlformats.org/markup-compatibility/2006">
                <mc:Choice xmlns:v="urn:schemas-microsoft-com:vml" Requires="v">
                  <p:oleObj spid="_x0000_s1150020" name="Equation" r:id="rId40" imgW="571252" imgH="228501" progId="Equation.DSMT4">
                    <p:embed/>
                  </p:oleObj>
                </mc:Choice>
                <mc:Fallback>
                  <p:oleObj name="Equation" r:id="rId40" imgW="571252" imgH="228501" progId="Equation.DSMT4">
                    <p:embed/>
                    <p:pic>
                      <p:nvPicPr>
                        <p:cNvPr id="21523" name="Object 6"/>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86" y="3608"/>
                          <a:ext cx="702"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 name="Object 7">
              <a:extLst>
                <a:ext uri="{FF2B5EF4-FFF2-40B4-BE49-F238E27FC236}">
                  <a16:creationId xmlns:a16="http://schemas.microsoft.com/office/drawing/2014/main" id="{38E9D6BE-71B1-49C1-946A-A9730E847E8A}"/>
                </a:ext>
              </a:extLst>
            </p:cNvPr>
            <p:cNvGraphicFramePr>
              <a:graphicFrameLocks noChangeAspect="1"/>
            </p:cNvGraphicFramePr>
            <p:nvPr>
              <p:extLst>
                <p:ext uri="{D42A27DB-BD31-4B8C-83A1-F6EECF244321}">
                  <p14:modId xmlns:p14="http://schemas.microsoft.com/office/powerpoint/2010/main" val="3753191349"/>
                </p:ext>
              </p:extLst>
            </p:nvPr>
          </p:nvGraphicFramePr>
          <p:xfrm>
            <a:off x="1521" y="3628"/>
            <a:ext cx="780" cy="249"/>
          </p:xfrm>
          <a:graphic>
            <a:graphicData uri="http://schemas.openxmlformats.org/presentationml/2006/ole">
              <mc:AlternateContent xmlns:mc="http://schemas.openxmlformats.org/markup-compatibility/2006">
                <mc:Choice xmlns:v="urn:schemas-microsoft-com:vml" Requires="v">
                  <p:oleObj spid="_x0000_s1150021" name="Equation" r:id="rId42" imgW="634725" imgH="203112" progId="Equation.3">
                    <p:embed/>
                  </p:oleObj>
                </mc:Choice>
                <mc:Fallback>
                  <p:oleObj name="Equation" r:id="rId42" imgW="634725" imgH="203112" progId="Equation.3">
                    <p:embed/>
                    <p:pic>
                      <p:nvPicPr>
                        <p:cNvPr id="21524" name="Object 7"/>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521" y="3628"/>
                          <a:ext cx="780"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58" name="Object 8">
            <a:extLst>
              <a:ext uri="{FF2B5EF4-FFF2-40B4-BE49-F238E27FC236}">
                <a16:creationId xmlns:a16="http://schemas.microsoft.com/office/drawing/2014/main" id="{B7A0E325-8F7A-4BC3-91B8-F66A6C743C96}"/>
              </a:ext>
            </a:extLst>
          </p:cNvPr>
          <p:cNvGraphicFramePr>
            <a:graphicFrameLocks noChangeAspect="1"/>
          </p:cNvGraphicFramePr>
          <p:nvPr>
            <p:extLst>
              <p:ext uri="{D42A27DB-BD31-4B8C-83A1-F6EECF244321}">
                <p14:modId xmlns:p14="http://schemas.microsoft.com/office/powerpoint/2010/main" val="3012853297"/>
              </p:ext>
            </p:extLst>
          </p:nvPr>
        </p:nvGraphicFramePr>
        <p:xfrm>
          <a:off x="8936607" y="4329688"/>
          <a:ext cx="1163916" cy="420498"/>
        </p:xfrm>
        <a:graphic>
          <a:graphicData uri="http://schemas.openxmlformats.org/presentationml/2006/ole">
            <mc:AlternateContent xmlns:mc="http://schemas.openxmlformats.org/markup-compatibility/2006">
              <mc:Choice xmlns:v="urn:schemas-microsoft-com:vml" Requires="v">
                <p:oleObj spid="_x0000_s1150022" name="方程式" r:id="rId44" imgW="596880" imgH="215640" progId="Equation.3">
                  <p:embed/>
                </p:oleObj>
              </mc:Choice>
              <mc:Fallback>
                <p:oleObj name="方程式" r:id="rId44" imgW="596880" imgH="215640" progId="Equation.3">
                  <p:embed/>
                  <p:pic>
                    <p:nvPicPr>
                      <p:cNvPr id="33" name="Object 8"/>
                      <p:cNvPicPr>
                        <a:picLocks noChangeAspect="1" noChangeArrowheads="1"/>
                      </p:cNvPicPr>
                      <p:nvPr/>
                    </p:nvPicPr>
                    <p:blipFill>
                      <a:blip r:embed="rId45"/>
                      <a:srcRect/>
                      <a:stretch>
                        <a:fillRect/>
                      </a:stretch>
                    </p:blipFill>
                    <p:spPr bwMode="auto">
                      <a:xfrm>
                        <a:off x="8936607" y="4329688"/>
                        <a:ext cx="1163916" cy="42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9" name="物件 58">
            <a:extLst>
              <a:ext uri="{FF2B5EF4-FFF2-40B4-BE49-F238E27FC236}">
                <a16:creationId xmlns:a16="http://schemas.microsoft.com/office/drawing/2014/main" id="{72436A76-FD2B-4399-884E-C353DD69E42D}"/>
              </a:ext>
            </a:extLst>
          </p:cNvPr>
          <p:cNvGraphicFramePr>
            <a:graphicFrameLocks noChangeAspect="1"/>
          </p:cNvGraphicFramePr>
          <p:nvPr>
            <p:extLst>
              <p:ext uri="{D42A27DB-BD31-4B8C-83A1-F6EECF244321}">
                <p14:modId xmlns:p14="http://schemas.microsoft.com/office/powerpoint/2010/main" val="1656697937"/>
              </p:ext>
            </p:extLst>
          </p:nvPr>
        </p:nvGraphicFramePr>
        <p:xfrm>
          <a:off x="10354911" y="4320813"/>
          <a:ext cx="1039662" cy="420498"/>
        </p:xfrm>
        <a:graphic>
          <a:graphicData uri="http://schemas.openxmlformats.org/presentationml/2006/ole">
            <mc:AlternateContent xmlns:mc="http://schemas.openxmlformats.org/markup-compatibility/2006">
              <mc:Choice xmlns:v="urn:schemas-microsoft-com:vml" Requires="v">
                <p:oleObj spid="_x0000_s1150023" name="方程式" r:id="rId46" imgW="533160" imgH="215640" progId="Equation.3">
                  <p:embed/>
                </p:oleObj>
              </mc:Choice>
              <mc:Fallback>
                <p:oleObj name="方程式" r:id="rId46" imgW="533160" imgH="215640" progId="Equation.3">
                  <p:embed/>
                  <p:pic>
                    <p:nvPicPr>
                      <p:cNvPr id="5" name="物件 4"/>
                      <p:cNvPicPr>
                        <a:picLocks noChangeAspect="1" noChangeArrowheads="1"/>
                      </p:cNvPicPr>
                      <p:nvPr/>
                    </p:nvPicPr>
                    <p:blipFill>
                      <a:blip r:embed="rId47"/>
                      <a:srcRect/>
                      <a:stretch>
                        <a:fillRect/>
                      </a:stretch>
                    </p:blipFill>
                    <p:spPr bwMode="auto">
                      <a:xfrm>
                        <a:off x="10354911" y="4320813"/>
                        <a:ext cx="1039662" cy="42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 name="Text Box 14">
            <a:extLst>
              <a:ext uri="{FF2B5EF4-FFF2-40B4-BE49-F238E27FC236}">
                <a16:creationId xmlns:a16="http://schemas.microsoft.com/office/drawing/2014/main" id="{EADF95B9-43AE-4593-8F3F-1271F7D113E3}"/>
              </a:ext>
            </a:extLst>
          </p:cNvPr>
          <p:cNvSpPr txBox="1">
            <a:spLocks noChangeArrowheads="1"/>
          </p:cNvSpPr>
          <p:nvPr/>
        </p:nvSpPr>
        <p:spPr bwMode="auto">
          <a:xfrm>
            <a:off x="9933989" y="5081656"/>
            <a:ext cx="2616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solidFill>
                  <a:srgbClr val="0000CC"/>
                </a:solidFill>
              </a:rPr>
              <a:t>,</a:t>
            </a:r>
            <a:endParaRPr lang="en-US" altLang="zh-TW" dirty="0"/>
          </a:p>
        </p:txBody>
      </p:sp>
    </p:spTree>
    <p:extLst>
      <p:ext uri="{BB962C8B-B14F-4D97-AF65-F5344CB8AC3E}">
        <p14:creationId xmlns:p14="http://schemas.microsoft.com/office/powerpoint/2010/main" val="317118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75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left)">
                                      <p:cBhvr>
                                        <p:cTn id="82" dur="500"/>
                                        <p:tgtEl>
                                          <p:spTgt spid="22"/>
                                        </p:tgtEl>
                                      </p:cBhvr>
                                    </p:animEffect>
                                  </p:childTnLst>
                                </p:cTn>
                              </p:par>
                            </p:childTnLst>
                          </p:cTn>
                        </p:par>
                        <p:par>
                          <p:cTn id="83" fill="hold">
                            <p:stCondLst>
                              <p:cond delay="500"/>
                            </p:stCondLst>
                            <p:childTnLst>
                              <p:par>
                                <p:cTn id="84" presetID="22" presetClass="entr" presetSubtype="8" fill="hold"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left)">
                                      <p:cBhvr>
                                        <p:cTn id="86" dur="500"/>
                                        <p:tgtEl>
                                          <p:spTgt spid="23"/>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wipe(left)">
                                      <p:cBhvr>
                                        <p:cTn id="91" dur="500"/>
                                        <p:tgtEl>
                                          <p:spTgt spid="24"/>
                                        </p:tgtEl>
                                      </p:cBhvr>
                                    </p:animEffect>
                                  </p:childTnLst>
                                </p:cTn>
                              </p:par>
                            </p:childTnLst>
                          </p:cTn>
                        </p:par>
                        <p:par>
                          <p:cTn id="92" fill="hold">
                            <p:stCondLst>
                              <p:cond delay="500"/>
                            </p:stCondLst>
                            <p:childTnLst>
                              <p:par>
                                <p:cTn id="93" presetID="22" presetClass="entr" presetSubtype="8" fill="hold" nodeType="after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wipe(left)">
                                      <p:cBhvr>
                                        <p:cTn id="95" dur="500"/>
                                        <p:tgtEl>
                                          <p:spTgt spid="25"/>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wipe(left)">
                                      <p:cBhvr>
                                        <p:cTn id="100" dur="500"/>
                                        <p:tgtEl>
                                          <p:spTgt spid="27"/>
                                        </p:tgtEl>
                                      </p:cBhvr>
                                    </p:animEffect>
                                  </p:childTnLst>
                                </p:cTn>
                              </p:par>
                            </p:childTnLst>
                          </p:cTn>
                        </p:par>
                        <p:par>
                          <p:cTn id="101" fill="hold">
                            <p:stCondLst>
                              <p:cond delay="500"/>
                            </p:stCondLst>
                            <p:childTnLst>
                              <p:par>
                                <p:cTn id="102" presetID="22" presetClass="entr" presetSubtype="8" fill="hold" nodeType="after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wipe(left)">
                                      <p:cBhvr>
                                        <p:cTn id="104" dur="500"/>
                                        <p:tgtEl>
                                          <p:spTgt spid="26"/>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left)">
                                      <p:cBhvr>
                                        <p:cTn id="109" dur="500"/>
                                        <p:tgtEl>
                                          <p:spTgt spid="35"/>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29"/>
                                        </p:tgtEl>
                                        <p:attrNameLst>
                                          <p:attrName>style.visibility</p:attrName>
                                        </p:attrNameLst>
                                      </p:cBhvr>
                                      <p:to>
                                        <p:strVal val="visible"/>
                                      </p:to>
                                    </p:set>
                                    <p:animEffect transition="in" filter="wipe(left)">
                                      <p:cBhvr>
                                        <p:cTn id="114" dur="500"/>
                                        <p:tgtEl>
                                          <p:spTgt spid="29"/>
                                        </p:tgtEl>
                                      </p:cBhvr>
                                    </p:animEffect>
                                  </p:childTnLst>
                                </p:cTn>
                              </p:par>
                            </p:childTnLst>
                          </p:cTn>
                        </p:par>
                        <p:par>
                          <p:cTn id="115" fill="hold">
                            <p:stCondLst>
                              <p:cond delay="500"/>
                            </p:stCondLst>
                            <p:childTnLst>
                              <p:par>
                                <p:cTn id="116" presetID="22" presetClass="entr" presetSubtype="8" fill="hold" nodeType="afterEffect">
                                  <p:stCondLst>
                                    <p:cond delay="0"/>
                                  </p:stCondLst>
                                  <p:childTnLst>
                                    <p:set>
                                      <p:cBhvr>
                                        <p:cTn id="117" dur="1" fill="hold">
                                          <p:stCondLst>
                                            <p:cond delay="0"/>
                                          </p:stCondLst>
                                        </p:cTn>
                                        <p:tgtEl>
                                          <p:spTgt spid="30"/>
                                        </p:tgtEl>
                                        <p:attrNameLst>
                                          <p:attrName>style.visibility</p:attrName>
                                        </p:attrNameLst>
                                      </p:cBhvr>
                                      <p:to>
                                        <p:strVal val="visible"/>
                                      </p:to>
                                    </p:set>
                                    <p:animEffect transition="in" filter="wipe(left)">
                                      <p:cBhvr>
                                        <p:cTn id="118" dur="500"/>
                                        <p:tgtEl>
                                          <p:spTgt spid="30"/>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wipe(left)">
                                      <p:cBhvr>
                                        <p:cTn id="123" dur="500"/>
                                        <p:tgtEl>
                                          <p:spTgt spid="32"/>
                                        </p:tgtEl>
                                      </p:cBhvr>
                                    </p:animEffect>
                                  </p:childTnLst>
                                </p:cTn>
                              </p:par>
                            </p:childTnLst>
                          </p:cTn>
                        </p:par>
                        <p:par>
                          <p:cTn id="124" fill="hold">
                            <p:stCondLst>
                              <p:cond delay="500"/>
                            </p:stCondLst>
                            <p:childTnLst>
                              <p:par>
                                <p:cTn id="125" presetID="22" presetClass="entr" presetSubtype="8" fill="hold" nodeType="after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wipe(left)">
                                      <p:cBhvr>
                                        <p:cTn id="127" dur="500"/>
                                        <p:tgtEl>
                                          <p:spTgt spid="31"/>
                                        </p:tgtEl>
                                      </p:cBhvr>
                                    </p:animEffect>
                                  </p:childTnLst>
                                </p:cTn>
                              </p:par>
                            </p:childTnLst>
                          </p:cTn>
                        </p:par>
                        <p:par>
                          <p:cTn id="128" fill="hold">
                            <p:stCondLst>
                              <p:cond delay="10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500"/>
                                        <p:tgtEl>
                                          <p:spTgt spid="45"/>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46"/>
                                        </p:tgtEl>
                                        <p:attrNameLst>
                                          <p:attrName>style.visibility</p:attrName>
                                        </p:attrNameLst>
                                      </p:cBhvr>
                                      <p:to>
                                        <p:strVal val="visible"/>
                                      </p:to>
                                    </p:set>
                                    <p:animEffect transition="in" filter="wipe(left)">
                                      <p:cBhvr>
                                        <p:cTn id="136" dur="500"/>
                                        <p:tgtEl>
                                          <p:spTgt spid="46"/>
                                        </p:tgtEl>
                                      </p:cBhvr>
                                    </p:animEffect>
                                  </p:childTnLst>
                                </p:cTn>
                              </p:par>
                            </p:childTnLst>
                          </p:cTn>
                        </p:par>
                        <p:par>
                          <p:cTn id="137" fill="hold">
                            <p:stCondLst>
                              <p:cond delay="500"/>
                            </p:stCondLst>
                            <p:childTnLst>
                              <p:par>
                                <p:cTn id="138" presetID="22" presetClass="entr" presetSubtype="8" fill="hold" nodeType="afterEffect">
                                  <p:stCondLst>
                                    <p:cond delay="0"/>
                                  </p:stCondLst>
                                  <p:childTnLst>
                                    <p:set>
                                      <p:cBhvr>
                                        <p:cTn id="139" dur="1" fill="hold">
                                          <p:stCondLst>
                                            <p:cond delay="0"/>
                                          </p:stCondLst>
                                        </p:cTn>
                                        <p:tgtEl>
                                          <p:spTgt spid="47"/>
                                        </p:tgtEl>
                                        <p:attrNameLst>
                                          <p:attrName>style.visibility</p:attrName>
                                        </p:attrNameLst>
                                      </p:cBhvr>
                                      <p:to>
                                        <p:strVal val="visible"/>
                                      </p:to>
                                    </p:set>
                                    <p:animEffect transition="in" filter="wipe(left)">
                                      <p:cBhvr>
                                        <p:cTn id="140" dur="500"/>
                                        <p:tgtEl>
                                          <p:spTgt spid="47"/>
                                        </p:tgtEl>
                                      </p:cBhvr>
                                    </p:animEffect>
                                  </p:childTnLst>
                                </p:cTn>
                              </p:par>
                            </p:childTnLst>
                          </p:cTn>
                        </p:par>
                        <p:par>
                          <p:cTn id="141" fill="hold">
                            <p:stCondLst>
                              <p:cond delay="1000"/>
                            </p:stCondLst>
                            <p:childTnLst>
                              <p:par>
                                <p:cTn id="142" presetID="22" presetClass="entr" presetSubtype="8" fill="hold" nodeType="afterEffect">
                                  <p:stCondLst>
                                    <p:cond delay="0"/>
                                  </p:stCondLst>
                                  <p:childTnLst>
                                    <p:set>
                                      <p:cBhvr>
                                        <p:cTn id="143" dur="1" fill="hold">
                                          <p:stCondLst>
                                            <p:cond delay="0"/>
                                          </p:stCondLst>
                                        </p:cTn>
                                        <p:tgtEl>
                                          <p:spTgt spid="48"/>
                                        </p:tgtEl>
                                        <p:attrNameLst>
                                          <p:attrName>style.visibility</p:attrName>
                                        </p:attrNameLst>
                                      </p:cBhvr>
                                      <p:to>
                                        <p:strVal val="visible"/>
                                      </p:to>
                                    </p:set>
                                    <p:animEffect transition="in" filter="wipe(left)">
                                      <p:cBhvr>
                                        <p:cTn id="144" dur="500"/>
                                        <p:tgtEl>
                                          <p:spTgt spid="48"/>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36">
                                            <p:txEl>
                                              <p:pRg st="0" end="0"/>
                                            </p:txEl>
                                          </p:spTgt>
                                        </p:tgtEl>
                                        <p:attrNameLst>
                                          <p:attrName>style.visibility</p:attrName>
                                        </p:attrNameLst>
                                      </p:cBhvr>
                                      <p:to>
                                        <p:strVal val="visible"/>
                                      </p:to>
                                    </p:set>
                                    <p:animEffect transition="in" filter="wipe(left)">
                                      <p:cBhvr>
                                        <p:cTn id="149" dur="500"/>
                                        <p:tgtEl>
                                          <p:spTgt spid="36">
                                            <p:txEl>
                                              <p:pRg st="0" end="0"/>
                                            </p:txEl>
                                          </p:spTgt>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childTnLst>
                                    <p:set>
                                      <p:cBhvr>
                                        <p:cTn id="153" dur="1" fill="hold">
                                          <p:stCondLst>
                                            <p:cond delay="0"/>
                                          </p:stCondLst>
                                        </p:cTn>
                                        <p:tgtEl>
                                          <p:spTgt spid="36">
                                            <p:txEl>
                                              <p:pRg st="1" end="1"/>
                                            </p:txEl>
                                          </p:spTgt>
                                        </p:tgtEl>
                                        <p:attrNameLst>
                                          <p:attrName>style.visibility</p:attrName>
                                        </p:attrNameLst>
                                      </p:cBhvr>
                                      <p:to>
                                        <p:strVal val="visible"/>
                                      </p:to>
                                    </p:set>
                                    <p:animEffect transition="in" filter="wipe(left)">
                                      <p:cBhvr>
                                        <p:cTn id="154" dur="500"/>
                                        <p:tgtEl>
                                          <p:spTgt spid="36">
                                            <p:txEl>
                                              <p:pRg st="1" end="1"/>
                                            </p:txEl>
                                          </p:spTgt>
                                        </p:tgtEl>
                                      </p:cBhvr>
                                    </p:animEffect>
                                  </p:childTnLst>
                                </p:cTn>
                              </p:par>
                            </p:childTnLst>
                          </p:cTn>
                        </p:par>
                        <p:par>
                          <p:cTn id="155" fill="hold">
                            <p:stCondLst>
                              <p:cond delay="500"/>
                            </p:stCondLst>
                            <p:childTnLst>
                              <p:par>
                                <p:cTn id="156" presetID="22" presetClass="entr" presetSubtype="8" fill="hold" nodeType="afterEffect">
                                  <p:stCondLst>
                                    <p:cond delay="0"/>
                                  </p:stCondLst>
                                  <p:childTnLst>
                                    <p:set>
                                      <p:cBhvr>
                                        <p:cTn id="157" dur="1" fill="hold">
                                          <p:stCondLst>
                                            <p:cond delay="0"/>
                                          </p:stCondLst>
                                        </p:cTn>
                                        <p:tgtEl>
                                          <p:spTgt spid="52"/>
                                        </p:tgtEl>
                                        <p:attrNameLst>
                                          <p:attrName>style.visibility</p:attrName>
                                        </p:attrNameLst>
                                      </p:cBhvr>
                                      <p:to>
                                        <p:strVal val="visible"/>
                                      </p:to>
                                    </p:set>
                                    <p:animEffect transition="in" filter="wipe(left)">
                                      <p:cBhvr>
                                        <p:cTn id="158" dur="500"/>
                                        <p:tgtEl>
                                          <p:spTgt spid="52"/>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8" fill="hold" grpId="0" nodeType="clickEffect">
                                  <p:stCondLst>
                                    <p:cond delay="0"/>
                                  </p:stCondLst>
                                  <p:childTnLst>
                                    <p:set>
                                      <p:cBhvr>
                                        <p:cTn id="162" dur="1" fill="hold">
                                          <p:stCondLst>
                                            <p:cond delay="0"/>
                                          </p:stCondLst>
                                        </p:cTn>
                                        <p:tgtEl>
                                          <p:spTgt spid="36">
                                            <p:txEl>
                                              <p:pRg st="2" end="2"/>
                                            </p:txEl>
                                          </p:spTgt>
                                        </p:tgtEl>
                                        <p:attrNameLst>
                                          <p:attrName>style.visibility</p:attrName>
                                        </p:attrNameLst>
                                      </p:cBhvr>
                                      <p:to>
                                        <p:strVal val="visible"/>
                                      </p:to>
                                    </p:set>
                                    <p:animEffect transition="in" filter="wipe(left)">
                                      <p:cBhvr>
                                        <p:cTn id="163" dur="500"/>
                                        <p:tgtEl>
                                          <p:spTgt spid="36">
                                            <p:txEl>
                                              <p:pRg st="2" end="2"/>
                                            </p:txEl>
                                          </p:spTgt>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nodeType="clickEffect">
                                  <p:stCondLst>
                                    <p:cond delay="0"/>
                                  </p:stCondLst>
                                  <p:childTnLst>
                                    <p:set>
                                      <p:cBhvr>
                                        <p:cTn id="167" dur="1" fill="hold">
                                          <p:stCondLst>
                                            <p:cond delay="0"/>
                                          </p:stCondLst>
                                        </p:cTn>
                                        <p:tgtEl>
                                          <p:spTgt spid="58"/>
                                        </p:tgtEl>
                                        <p:attrNameLst>
                                          <p:attrName>style.visibility</p:attrName>
                                        </p:attrNameLst>
                                      </p:cBhvr>
                                      <p:to>
                                        <p:strVal val="visible"/>
                                      </p:to>
                                    </p:set>
                                    <p:animEffect transition="in" filter="wipe(left)">
                                      <p:cBhvr>
                                        <p:cTn id="168" dur="500"/>
                                        <p:tgtEl>
                                          <p:spTgt spid="58"/>
                                        </p:tgtEl>
                                      </p:cBhvr>
                                    </p:animEffect>
                                  </p:childTnLst>
                                </p:cTn>
                              </p:par>
                            </p:childTnLst>
                          </p:cTn>
                        </p:par>
                        <p:par>
                          <p:cTn id="169" fill="hold">
                            <p:stCondLst>
                              <p:cond delay="500"/>
                            </p:stCondLst>
                            <p:childTnLst>
                              <p:par>
                                <p:cTn id="170" presetID="22" presetClass="entr" presetSubtype="8" fill="hold" nodeType="afterEffect">
                                  <p:stCondLst>
                                    <p:cond delay="0"/>
                                  </p:stCondLst>
                                  <p:childTnLst>
                                    <p:set>
                                      <p:cBhvr>
                                        <p:cTn id="171" dur="1" fill="hold">
                                          <p:stCondLst>
                                            <p:cond delay="0"/>
                                          </p:stCondLst>
                                        </p:cTn>
                                        <p:tgtEl>
                                          <p:spTgt spid="59"/>
                                        </p:tgtEl>
                                        <p:attrNameLst>
                                          <p:attrName>style.visibility</p:attrName>
                                        </p:attrNameLst>
                                      </p:cBhvr>
                                      <p:to>
                                        <p:strVal val="visible"/>
                                      </p:to>
                                    </p:set>
                                    <p:animEffect transition="in" filter="wipe(left)">
                                      <p:cBhvr>
                                        <p:cTn id="172" dur="500"/>
                                        <p:tgtEl>
                                          <p:spTgt spid="59"/>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grpId="0" nodeType="clickEffect">
                                  <p:stCondLst>
                                    <p:cond delay="0"/>
                                  </p:stCondLst>
                                  <p:childTnLst>
                                    <p:set>
                                      <p:cBhvr>
                                        <p:cTn id="176" dur="1" fill="hold">
                                          <p:stCondLst>
                                            <p:cond delay="0"/>
                                          </p:stCondLst>
                                        </p:cTn>
                                        <p:tgtEl>
                                          <p:spTgt spid="36">
                                            <p:txEl>
                                              <p:pRg st="3" end="3"/>
                                            </p:txEl>
                                          </p:spTgt>
                                        </p:tgtEl>
                                        <p:attrNameLst>
                                          <p:attrName>style.visibility</p:attrName>
                                        </p:attrNameLst>
                                      </p:cBhvr>
                                      <p:to>
                                        <p:strVal val="visible"/>
                                      </p:to>
                                    </p:set>
                                    <p:animEffect transition="in" filter="wipe(left)">
                                      <p:cBhvr>
                                        <p:cTn id="177" dur="500"/>
                                        <p:tgtEl>
                                          <p:spTgt spid="36">
                                            <p:txEl>
                                              <p:pRg st="3" end="3"/>
                                            </p:txEl>
                                          </p:spTgt>
                                        </p:tgtEl>
                                      </p:cBhvr>
                                    </p:animEffect>
                                  </p:childTnLst>
                                </p:cTn>
                              </p:par>
                            </p:childTnLst>
                          </p:cTn>
                        </p:par>
                        <p:par>
                          <p:cTn id="178" fill="hold">
                            <p:stCondLst>
                              <p:cond delay="500"/>
                            </p:stCondLst>
                            <p:childTnLst>
                              <p:par>
                                <p:cTn id="179" presetID="22" presetClass="entr" presetSubtype="8" fill="hold" nodeType="afterEffect">
                                  <p:stCondLst>
                                    <p:cond delay="0"/>
                                  </p:stCondLst>
                                  <p:childTnLst>
                                    <p:set>
                                      <p:cBhvr>
                                        <p:cTn id="180" dur="1" fill="hold">
                                          <p:stCondLst>
                                            <p:cond delay="0"/>
                                          </p:stCondLst>
                                        </p:cTn>
                                        <p:tgtEl>
                                          <p:spTgt spid="37"/>
                                        </p:tgtEl>
                                        <p:attrNameLst>
                                          <p:attrName>style.visibility</p:attrName>
                                        </p:attrNameLst>
                                      </p:cBhvr>
                                      <p:to>
                                        <p:strVal val="visible"/>
                                      </p:to>
                                    </p:set>
                                    <p:animEffect transition="in" filter="wipe(left)">
                                      <p:cBhvr>
                                        <p:cTn id="181" dur="500"/>
                                        <p:tgtEl>
                                          <p:spTgt spid="37"/>
                                        </p:tgtEl>
                                      </p:cBhvr>
                                    </p:animEffect>
                                  </p:childTnLst>
                                </p:cTn>
                              </p:par>
                            </p:childTnLst>
                          </p:cTn>
                        </p:par>
                        <p:par>
                          <p:cTn id="182" fill="hold">
                            <p:stCondLst>
                              <p:cond delay="1000"/>
                            </p:stCondLst>
                            <p:childTnLst>
                              <p:par>
                                <p:cTn id="183" presetID="22" presetClass="entr" presetSubtype="8" fill="hold" nodeType="afterEffect">
                                  <p:stCondLst>
                                    <p:cond delay="0"/>
                                  </p:stCondLst>
                                  <p:childTnLst>
                                    <p:set>
                                      <p:cBhvr>
                                        <p:cTn id="184" dur="1" fill="hold">
                                          <p:stCondLst>
                                            <p:cond delay="0"/>
                                          </p:stCondLst>
                                        </p:cTn>
                                        <p:tgtEl>
                                          <p:spTgt spid="38"/>
                                        </p:tgtEl>
                                        <p:attrNameLst>
                                          <p:attrName>style.visibility</p:attrName>
                                        </p:attrNameLst>
                                      </p:cBhvr>
                                      <p:to>
                                        <p:strVal val="visible"/>
                                      </p:to>
                                    </p:set>
                                    <p:animEffect transition="in" filter="wipe(left)">
                                      <p:cBhvr>
                                        <p:cTn id="185" dur="500"/>
                                        <p:tgtEl>
                                          <p:spTgt spid="38"/>
                                        </p:tgtEl>
                                      </p:cBhvr>
                                    </p:animEffect>
                                  </p:childTnLst>
                                </p:cTn>
                              </p:par>
                            </p:childTnLst>
                          </p:cTn>
                        </p:par>
                      </p:childTnLst>
                    </p:cTn>
                  </p:par>
                  <p:par>
                    <p:cTn id="186" fill="hold">
                      <p:stCondLst>
                        <p:cond delay="indefinite"/>
                      </p:stCondLst>
                      <p:childTnLst>
                        <p:par>
                          <p:cTn id="187" fill="hold">
                            <p:stCondLst>
                              <p:cond delay="0"/>
                            </p:stCondLst>
                            <p:childTnLst>
                              <p:par>
                                <p:cTn id="188" presetID="22" presetClass="entr" presetSubtype="8" fill="hold" grpId="0" nodeType="clickEffect">
                                  <p:stCondLst>
                                    <p:cond delay="0"/>
                                  </p:stCondLst>
                                  <p:childTnLst>
                                    <p:set>
                                      <p:cBhvr>
                                        <p:cTn id="189" dur="1" fill="hold">
                                          <p:stCondLst>
                                            <p:cond delay="0"/>
                                          </p:stCondLst>
                                        </p:cTn>
                                        <p:tgtEl>
                                          <p:spTgt spid="39"/>
                                        </p:tgtEl>
                                        <p:attrNameLst>
                                          <p:attrName>style.visibility</p:attrName>
                                        </p:attrNameLst>
                                      </p:cBhvr>
                                      <p:to>
                                        <p:strVal val="visible"/>
                                      </p:to>
                                    </p:set>
                                    <p:animEffect transition="in" filter="wipe(left)">
                                      <p:cBhvr>
                                        <p:cTn id="190" dur="500"/>
                                        <p:tgtEl>
                                          <p:spTgt spid="39"/>
                                        </p:tgtEl>
                                      </p:cBhvr>
                                    </p:animEffect>
                                  </p:childTnLst>
                                </p:cTn>
                              </p:par>
                            </p:childTnLst>
                          </p:cTn>
                        </p:par>
                        <p:par>
                          <p:cTn id="191" fill="hold">
                            <p:stCondLst>
                              <p:cond delay="500"/>
                            </p:stCondLst>
                            <p:childTnLst>
                              <p:par>
                                <p:cTn id="192" presetID="22" presetClass="entr" presetSubtype="8" fill="hold" nodeType="afterEffect">
                                  <p:stCondLst>
                                    <p:cond delay="0"/>
                                  </p:stCondLst>
                                  <p:childTnLst>
                                    <p:set>
                                      <p:cBhvr>
                                        <p:cTn id="193" dur="1" fill="hold">
                                          <p:stCondLst>
                                            <p:cond delay="0"/>
                                          </p:stCondLst>
                                        </p:cTn>
                                        <p:tgtEl>
                                          <p:spTgt spid="40"/>
                                        </p:tgtEl>
                                        <p:attrNameLst>
                                          <p:attrName>style.visibility</p:attrName>
                                        </p:attrNameLst>
                                      </p:cBhvr>
                                      <p:to>
                                        <p:strVal val="visible"/>
                                      </p:to>
                                    </p:set>
                                    <p:animEffect transition="in" filter="wipe(left)">
                                      <p:cBhvr>
                                        <p:cTn id="194" dur="500"/>
                                        <p:tgtEl>
                                          <p:spTgt spid="40"/>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grpId="0" nodeType="clickEffect">
                                  <p:stCondLst>
                                    <p:cond delay="0"/>
                                  </p:stCondLst>
                                  <p:childTnLst>
                                    <p:set>
                                      <p:cBhvr>
                                        <p:cTn id="198" dur="1" fill="hold">
                                          <p:stCondLst>
                                            <p:cond delay="0"/>
                                          </p:stCondLst>
                                        </p:cTn>
                                        <p:tgtEl>
                                          <p:spTgt spid="41"/>
                                        </p:tgtEl>
                                        <p:attrNameLst>
                                          <p:attrName>style.visibility</p:attrName>
                                        </p:attrNameLst>
                                      </p:cBhvr>
                                      <p:to>
                                        <p:strVal val="visible"/>
                                      </p:to>
                                    </p:set>
                                    <p:animEffect transition="in" filter="wipe(left)">
                                      <p:cBhvr>
                                        <p:cTn id="199" dur="500"/>
                                        <p:tgtEl>
                                          <p:spTgt spid="41"/>
                                        </p:tgtEl>
                                      </p:cBhvr>
                                    </p:animEffect>
                                  </p:childTnLst>
                                </p:cTn>
                              </p:par>
                            </p:childTnLst>
                          </p:cTn>
                        </p:par>
                        <p:par>
                          <p:cTn id="200" fill="hold">
                            <p:stCondLst>
                              <p:cond delay="500"/>
                            </p:stCondLst>
                            <p:childTnLst>
                              <p:par>
                                <p:cTn id="201" presetID="22" presetClass="entr" presetSubtype="8" fill="hold" nodeType="afterEffect">
                                  <p:stCondLst>
                                    <p:cond delay="0"/>
                                  </p:stCondLst>
                                  <p:childTnLst>
                                    <p:set>
                                      <p:cBhvr>
                                        <p:cTn id="202" dur="1" fill="hold">
                                          <p:stCondLst>
                                            <p:cond delay="0"/>
                                          </p:stCondLst>
                                        </p:cTn>
                                        <p:tgtEl>
                                          <p:spTgt spid="42"/>
                                        </p:tgtEl>
                                        <p:attrNameLst>
                                          <p:attrName>style.visibility</p:attrName>
                                        </p:attrNameLst>
                                      </p:cBhvr>
                                      <p:to>
                                        <p:strVal val="visible"/>
                                      </p:to>
                                    </p:set>
                                    <p:animEffect transition="in" filter="wipe(left)">
                                      <p:cBhvr>
                                        <p:cTn id="203" dur="500"/>
                                        <p:tgtEl>
                                          <p:spTgt spid="42"/>
                                        </p:tgtEl>
                                      </p:cBhvr>
                                    </p:animEffect>
                                  </p:childTnLst>
                                </p:cTn>
                              </p:par>
                            </p:childTnLst>
                          </p:cTn>
                        </p:par>
                      </p:childTnLst>
                    </p:cTn>
                  </p:par>
                  <p:par>
                    <p:cTn id="204" fill="hold">
                      <p:stCondLst>
                        <p:cond delay="indefinite"/>
                      </p:stCondLst>
                      <p:childTnLst>
                        <p:par>
                          <p:cTn id="205" fill="hold">
                            <p:stCondLst>
                              <p:cond delay="0"/>
                            </p:stCondLst>
                            <p:childTnLst>
                              <p:par>
                                <p:cTn id="206" presetID="22" presetClass="entr" presetSubtype="8" fill="hold" grpId="0" nodeType="clickEffect">
                                  <p:stCondLst>
                                    <p:cond delay="0"/>
                                  </p:stCondLst>
                                  <p:childTnLst>
                                    <p:set>
                                      <p:cBhvr>
                                        <p:cTn id="207" dur="1" fill="hold">
                                          <p:stCondLst>
                                            <p:cond delay="0"/>
                                          </p:stCondLst>
                                        </p:cTn>
                                        <p:tgtEl>
                                          <p:spTgt spid="44"/>
                                        </p:tgtEl>
                                        <p:attrNameLst>
                                          <p:attrName>style.visibility</p:attrName>
                                        </p:attrNameLst>
                                      </p:cBhvr>
                                      <p:to>
                                        <p:strVal val="visible"/>
                                      </p:to>
                                    </p:set>
                                    <p:animEffect transition="in" filter="wipe(left)">
                                      <p:cBhvr>
                                        <p:cTn id="208" dur="500"/>
                                        <p:tgtEl>
                                          <p:spTgt spid="44"/>
                                        </p:tgtEl>
                                      </p:cBhvr>
                                    </p:animEffect>
                                  </p:childTnLst>
                                </p:cTn>
                              </p:par>
                            </p:childTnLst>
                          </p:cTn>
                        </p:par>
                        <p:par>
                          <p:cTn id="209" fill="hold">
                            <p:stCondLst>
                              <p:cond delay="500"/>
                            </p:stCondLst>
                            <p:childTnLst>
                              <p:par>
                                <p:cTn id="210" presetID="22" presetClass="entr" presetSubtype="8" fill="hold" nodeType="afterEffect">
                                  <p:stCondLst>
                                    <p:cond delay="0"/>
                                  </p:stCondLst>
                                  <p:childTnLst>
                                    <p:set>
                                      <p:cBhvr>
                                        <p:cTn id="211" dur="1" fill="hold">
                                          <p:stCondLst>
                                            <p:cond delay="0"/>
                                          </p:stCondLst>
                                        </p:cTn>
                                        <p:tgtEl>
                                          <p:spTgt spid="43"/>
                                        </p:tgtEl>
                                        <p:attrNameLst>
                                          <p:attrName>style.visibility</p:attrName>
                                        </p:attrNameLst>
                                      </p:cBhvr>
                                      <p:to>
                                        <p:strVal val="visible"/>
                                      </p:to>
                                    </p:set>
                                    <p:animEffect transition="in" filter="wipe(left)">
                                      <p:cBhvr>
                                        <p:cTn id="212" dur="500"/>
                                        <p:tgtEl>
                                          <p:spTgt spid="43"/>
                                        </p:tgtEl>
                                      </p:cBhvr>
                                    </p:animEffect>
                                  </p:childTnLst>
                                </p:cTn>
                              </p:par>
                            </p:childTnLst>
                          </p:cTn>
                        </p:par>
                      </p:childTnLst>
                    </p:cTn>
                  </p:par>
                  <p:par>
                    <p:cTn id="213" fill="hold">
                      <p:stCondLst>
                        <p:cond delay="indefinite"/>
                      </p:stCondLst>
                      <p:childTnLst>
                        <p:par>
                          <p:cTn id="214" fill="hold">
                            <p:stCondLst>
                              <p:cond delay="0"/>
                            </p:stCondLst>
                            <p:childTnLst>
                              <p:par>
                                <p:cTn id="215" presetID="22" presetClass="entr" presetSubtype="8" fill="hold" grpId="0" nodeType="clickEffect">
                                  <p:stCondLst>
                                    <p:cond delay="0"/>
                                  </p:stCondLst>
                                  <p:childTnLst>
                                    <p:set>
                                      <p:cBhvr>
                                        <p:cTn id="216" dur="1" fill="hold">
                                          <p:stCondLst>
                                            <p:cond delay="0"/>
                                          </p:stCondLst>
                                        </p:cTn>
                                        <p:tgtEl>
                                          <p:spTgt spid="36">
                                            <p:txEl>
                                              <p:pRg st="5" end="5"/>
                                            </p:txEl>
                                          </p:spTgt>
                                        </p:tgtEl>
                                        <p:attrNameLst>
                                          <p:attrName>style.visibility</p:attrName>
                                        </p:attrNameLst>
                                      </p:cBhvr>
                                      <p:to>
                                        <p:strVal val="visible"/>
                                      </p:to>
                                    </p:set>
                                    <p:animEffect transition="in" filter="wipe(left)">
                                      <p:cBhvr>
                                        <p:cTn id="217" dur="500"/>
                                        <p:tgtEl>
                                          <p:spTgt spid="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uiExpand="1" build="p"/>
      <p:bldP spid="9" grpId="0" animBg="1"/>
      <p:bldP spid="10" grpId="0" animBg="1"/>
      <p:bldP spid="11" grpId="0" animBg="1"/>
      <p:bldP spid="13" grpId="0" animBg="1"/>
      <p:bldP spid="14" grpId="0" animBg="1"/>
      <p:bldP spid="18" grpId="0" animBg="1"/>
      <p:bldP spid="20" grpId="0" animBg="1"/>
      <p:bldP spid="21" grpId="0"/>
      <p:bldP spid="22" grpId="0"/>
      <p:bldP spid="24" grpId="0" animBg="1"/>
      <p:bldP spid="27" grpId="0"/>
      <p:bldP spid="29" grpId="0" animBg="1"/>
      <p:bldP spid="32" grpId="0"/>
      <p:bldP spid="34" grpId="0"/>
      <p:bldP spid="35" grpId="0"/>
      <p:bldP spid="39" grpId="0"/>
      <p:bldP spid="44" grpId="0"/>
      <p:bldP spid="45" grpId="0" animBg="1"/>
      <p:bldP spid="46" grpId="0" animBg="1"/>
      <p:bldP spid="4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bwMode="auto">
          <a:xfrm>
            <a:off x="7149416" y="2818039"/>
            <a:ext cx="871587" cy="494134"/>
          </a:xfrm>
          <a:prstGeom prst="rect">
            <a:avLst/>
          </a:prstGeom>
          <a:solidFill>
            <a:srgbClr val="CCEC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56" name="矩形 55"/>
          <p:cNvSpPr/>
          <p:nvPr/>
        </p:nvSpPr>
        <p:spPr bwMode="auto">
          <a:xfrm>
            <a:off x="1134051" y="2722139"/>
            <a:ext cx="216000" cy="360000"/>
          </a:xfrm>
          <a:prstGeom prst="rect">
            <a:avLst/>
          </a:prstGeom>
          <a:solidFill>
            <a:srgbClr val="FFCCC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57" name="矩形 56"/>
          <p:cNvSpPr/>
          <p:nvPr/>
        </p:nvSpPr>
        <p:spPr bwMode="auto">
          <a:xfrm>
            <a:off x="2645548" y="2158005"/>
            <a:ext cx="250235" cy="432000"/>
          </a:xfrm>
          <a:prstGeom prst="rect">
            <a:avLst/>
          </a:prstGeom>
          <a:solidFill>
            <a:srgbClr val="FFCCC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58" name="矩形 57"/>
          <p:cNvSpPr/>
          <p:nvPr/>
        </p:nvSpPr>
        <p:spPr bwMode="auto">
          <a:xfrm>
            <a:off x="1818219" y="2158462"/>
            <a:ext cx="612000" cy="468000"/>
          </a:xfrm>
          <a:prstGeom prst="rect">
            <a:avLst/>
          </a:prstGeom>
          <a:solidFill>
            <a:srgbClr val="CCEC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566279" name="Object 3"/>
          <p:cNvGraphicFramePr>
            <a:graphicFrameLocks noGrp="1" noChangeAspect="1"/>
          </p:cNvGraphicFramePr>
          <p:nvPr>
            <p:ph sz="quarter" idx="4294967295"/>
            <p:extLst>
              <p:ext uri="{D42A27DB-BD31-4B8C-83A1-F6EECF244321}">
                <p14:modId xmlns:p14="http://schemas.microsoft.com/office/powerpoint/2010/main" val="83981335"/>
              </p:ext>
            </p:extLst>
          </p:nvPr>
        </p:nvGraphicFramePr>
        <p:xfrm>
          <a:off x="459635" y="2190268"/>
          <a:ext cx="5440176" cy="960120"/>
        </p:xfrm>
        <a:graphic>
          <a:graphicData uri="http://schemas.openxmlformats.org/presentationml/2006/ole">
            <mc:AlternateContent xmlns:mc="http://schemas.openxmlformats.org/markup-compatibility/2006">
              <mc:Choice xmlns:v="urn:schemas-microsoft-com:vml" Requires="v">
                <p:oleObj spid="_x0000_s1083985" name="方程式" r:id="rId4" imgW="2590560" imgH="457200" progId="Equation.3">
                  <p:embed/>
                </p:oleObj>
              </mc:Choice>
              <mc:Fallback>
                <p:oleObj name="方程式" r:id="rId4" imgW="2590560" imgH="457200" progId="Equation.3">
                  <p:embed/>
                  <p:pic>
                    <p:nvPicPr>
                      <p:cNvPr id="0" name=""/>
                      <p:cNvPicPr>
                        <a:picLocks noChangeArrowheads="1"/>
                      </p:cNvPicPr>
                      <p:nvPr/>
                    </p:nvPicPr>
                    <p:blipFill>
                      <a:blip r:embed="rId5"/>
                      <a:srcRect/>
                      <a:stretch>
                        <a:fillRect/>
                      </a:stretch>
                    </p:blipFill>
                    <p:spPr bwMode="auto">
                      <a:xfrm>
                        <a:off x="459635" y="2190268"/>
                        <a:ext cx="5440176" cy="96012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graphicFrame>
        <p:nvGraphicFramePr>
          <p:cNvPr id="5" name="物件 4"/>
          <p:cNvGraphicFramePr>
            <a:graphicFrameLocks noGrp="1" noChangeAspect="1"/>
          </p:cNvGraphicFramePr>
          <p:nvPr>
            <p:extLst>
              <p:ext uri="{D42A27DB-BD31-4B8C-83A1-F6EECF244321}">
                <p14:modId xmlns:p14="http://schemas.microsoft.com/office/powerpoint/2010/main" val="3616344157"/>
              </p:ext>
            </p:extLst>
          </p:nvPr>
        </p:nvGraphicFramePr>
        <p:xfrm>
          <a:off x="635850" y="2728433"/>
          <a:ext cx="5013792" cy="426384"/>
        </p:xfrm>
        <a:graphic>
          <a:graphicData uri="http://schemas.openxmlformats.org/presentationml/2006/ole">
            <mc:AlternateContent xmlns:mc="http://schemas.openxmlformats.org/markup-compatibility/2006">
              <mc:Choice xmlns:v="urn:schemas-microsoft-com:vml" Requires="v">
                <p:oleObj spid="_x0000_s1083986" name="Equation" r:id="rId6" imgW="2387520" imgH="203040" progId="Equation.DSMT4">
                  <p:embed/>
                </p:oleObj>
              </mc:Choice>
              <mc:Fallback>
                <p:oleObj name="Equation" r:id="rId6" imgW="2387520" imgH="203040" progId="Equation.DSMT4">
                  <p:embed/>
                  <p:pic>
                    <p:nvPicPr>
                      <p:cNvPr id="0" name=""/>
                      <p:cNvPicPr>
                        <a:picLocks noGrp="1" noChangeAspect="1" noChangeArrowheads="1"/>
                      </p:cNvPicPr>
                      <p:nvPr/>
                    </p:nvPicPr>
                    <p:blipFill>
                      <a:blip r:embed="rId7"/>
                      <a:srcRect/>
                      <a:stretch>
                        <a:fillRect/>
                      </a:stretch>
                    </p:blipFill>
                    <p:spPr bwMode="auto">
                      <a:xfrm>
                        <a:off x="635850" y="2728433"/>
                        <a:ext cx="5013792" cy="426384"/>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22531" name="Rectangle 2"/>
          <p:cNvSpPr>
            <a:spLocks noGrp="1" noChangeArrowheads="1"/>
          </p:cNvSpPr>
          <p:nvPr>
            <p:ph type="title"/>
          </p:nvPr>
        </p:nvSpPr>
        <p:spPr/>
        <p:txBody>
          <a:bodyPr>
            <a:normAutofit/>
          </a:bodyPr>
          <a:lstStyle/>
          <a:p>
            <a:r>
              <a:rPr lang="en-US" altLang="zh-TW" sz="3000" dirty="0"/>
              <a:t>4.1 </a:t>
            </a:r>
            <a:r>
              <a:rPr lang="en-US" altLang="zh-TW" sz="3000" dirty="0">
                <a:cs typeface="+mj-cs"/>
              </a:rPr>
              <a:t>Example 2 -- Eigenfunction expansion </a:t>
            </a:r>
            <a:r>
              <a:rPr lang="en-US" altLang="zh-TW" sz="3000" dirty="0"/>
              <a:t>(</a:t>
            </a:r>
            <a:r>
              <a:rPr lang="en-US" altLang="zh-TW" sz="3000" dirty="0">
                <a:solidFill>
                  <a:srgbClr val="0000CC"/>
                </a:solidFill>
              </a:rPr>
              <a:t>homogeneous BC</a:t>
            </a:r>
            <a:r>
              <a:rPr lang="en-US" altLang="zh-TW" sz="3000" dirty="0"/>
              <a:t>)</a:t>
            </a:r>
            <a:endParaRPr lang="zh-TW" altLang="zh-TW" sz="3000" dirty="0"/>
          </a:p>
        </p:txBody>
      </p:sp>
      <p:graphicFrame>
        <p:nvGraphicFramePr>
          <p:cNvPr id="22532" name="Object 2"/>
          <p:cNvGraphicFramePr>
            <a:graphicFrameLocks noGrp="1" noChangeAspect="1"/>
          </p:cNvGraphicFramePr>
          <p:nvPr>
            <p:ph sz="quarter" idx="4294967295"/>
            <p:extLst>
              <p:ext uri="{D42A27DB-BD31-4B8C-83A1-F6EECF244321}">
                <p14:modId xmlns:p14="http://schemas.microsoft.com/office/powerpoint/2010/main" val="3937098723"/>
              </p:ext>
            </p:extLst>
          </p:nvPr>
        </p:nvGraphicFramePr>
        <p:xfrm>
          <a:off x="793007" y="741554"/>
          <a:ext cx="5253444" cy="1013040"/>
        </p:xfrm>
        <a:graphic>
          <a:graphicData uri="http://schemas.openxmlformats.org/presentationml/2006/ole">
            <mc:AlternateContent xmlns:mc="http://schemas.openxmlformats.org/markup-compatibility/2006">
              <mc:Choice xmlns:v="urn:schemas-microsoft-com:vml" Requires="v">
                <p:oleObj spid="_x0000_s1083987" name="方程式" r:id="rId8" imgW="2501640" imgH="482400" progId="Equation.3">
                  <p:embed/>
                </p:oleObj>
              </mc:Choice>
              <mc:Fallback>
                <p:oleObj name="方程式" r:id="rId8" imgW="2501640" imgH="482400" progId="Equation.3">
                  <p:embed/>
                  <p:pic>
                    <p:nvPicPr>
                      <p:cNvPr id="0" name=""/>
                      <p:cNvPicPr>
                        <a:picLocks noChangeAspect="1" noChangeArrowheads="1"/>
                      </p:cNvPicPr>
                      <p:nvPr/>
                    </p:nvPicPr>
                    <p:blipFill>
                      <a:blip r:embed="rId9"/>
                      <a:srcRect/>
                      <a:stretch>
                        <a:fillRect/>
                      </a:stretch>
                    </p:blipFill>
                    <p:spPr bwMode="auto">
                      <a:xfrm>
                        <a:off x="793007" y="741554"/>
                        <a:ext cx="5253444" cy="101304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22534" name="Text Box 5"/>
          <p:cNvSpPr txBox="1">
            <a:spLocks noChangeArrowheads="1"/>
          </p:cNvSpPr>
          <p:nvPr/>
        </p:nvSpPr>
        <p:spPr bwMode="auto">
          <a:xfrm>
            <a:off x="119336" y="741555"/>
            <a:ext cx="603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Ex.</a:t>
            </a:r>
          </a:p>
        </p:txBody>
      </p:sp>
      <p:sp>
        <p:nvSpPr>
          <p:cNvPr id="566278" name="Text Box 6"/>
          <p:cNvSpPr txBox="1">
            <a:spLocks noChangeArrowheads="1"/>
          </p:cNvSpPr>
          <p:nvPr/>
        </p:nvSpPr>
        <p:spPr bwMode="auto">
          <a:xfrm>
            <a:off x="191344" y="1716826"/>
            <a:ext cx="39565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associated eigenvalue problem</a:t>
            </a:r>
          </a:p>
        </p:txBody>
      </p:sp>
      <p:graphicFrame>
        <p:nvGraphicFramePr>
          <p:cNvPr id="566280" name="Object 4"/>
          <p:cNvGraphicFramePr>
            <a:graphicFrameLocks noChangeAspect="1"/>
          </p:cNvGraphicFramePr>
          <p:nvPr>
            <p:extLst>
              <p:ext uri="{D42A27DB-BD31-4B8C-83A1-F6EECF244321}">
                <p14:modId xmlns:p14="http://schemas.microsoft.com/office/powerpoint/2010/main" val="3697021630"/>
              </p:ext>
            </p:extLst>
          </p:nvPr>
        </p:nvGraphicFramePr>
        <p:xfrm>
          <a:off x="1243608" y="4865069"/>
          <a:ext cx="3124200" cy="911225"/>
        </p:xfrm>
        <a:graphic>
          <a:graphicData uri="http://schemas.openxmlformats.org/presentationml/2006/ole">
            <mc:AlternateContent xmlns:mc="http://schemas.openxmlformats.org/markup-compatibility/2006">
              <mc:Choice xmlns:v="urn:schemas-microsoft-com:vml" Requires="v">
                <p:oleObj spid="_x0000_s1083988" name="方程式" r:id="rId10" imgW="1524000" imgH="444500" progId="Equation.3">
                  <p:embed/>
                </p:oleObj>
              </mc:Choice>
              <mc:Fallback>
                <p:oleObj name="方程式" r:id="rId10" imgW="1524000" imgH="4445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43608" y="4865069"/>
                        <a:ext cx="3124200" cy="911225"/>
                      </a:xfrm>
                      <a:prstGeom prst="rect">
                        <a:avLst/>
                      </a:prstGeom>
                      <a:solidFill>
                        <a:srgbClr val="CCECFF"/>
                      </a:solidFill>
                      <a:ln>
                        <a:noFill/>
                      </a:ln>
                      <a:extLst/>
                    </p:spPr>
                  </p:pic>
                </p:oleObj>
              </mc:Fallback>
            </mc:AlternateContent>
          </a:graphicData>
        </a:graphic>
      </p:graphicFrame>
      <p:graphicFrame>
        <p:nvGraphicFramePr>
          <p:cNvPr id="566281" name="Object 5"/>
          <p:cNvGraphicFramePr>
            <a:graphicFrameLocks noChangeAspect="1"/>
          </p:cNvGraphicFramePr>
          <p:nvPr>
            <p:extLst>
              <p:ext uri="{D42A27DB-BD31-4B8C-83A1-F6EECF244321}">
                <p14:modId xmlns:p14="http://schemas.microsoft.com/office/powerpoint/2010/main" val="3679132327"/>
              </p:ext>
            </p:extLst>
          </p:nvPr>
        </p:nvGraphicFramePr>
        <p:xfrm>
          <a:off x="6431012" y="3861048"/>
          <a:ext cx="5281612" cy="862013"/>
        </p:xfrm>
        <a:graphic>
          <a:graphicData uri="http://schemas.openxmlformats.org/presentationml/2006/ole">
            <mc:AlternateContent xmlns:mc="http://schemas.openxmlformats.org/markup-compatibility/2006">
              <mc:Choice xmlns:v="urn:schemas-microsoft-com:vml" Requires="v">
                <p:oleObj spid="_x0000_s1083989" name="方程式" r:id="rId12" imgW="2641320" imgH="431640" progId="Equation.3">
                  <p:embed/>
                </p:oleObj>
              </mc:Choice>
              <mc:Fallback>
                <p:oleObj name="方程式" r:id="rId12" imgW="2641320" imgH="431640" progId="Equation.3">
                  <p:embed/>
                  <p:pic>
                    <p:nvPicPr>
                      <p:cNvPr id="0" name=""/>
                      <p:cNvPicPr>
                        <a:picLocks noChangeAspect="1" noChangeArrowheads="1"/>
                      </p:cNvPicPr>
                      <p:nvPr/>
                    </p:nvPicPr>
                    <p:blipFill>
                      <a:blip r:embed="rId13"/>
                      <a:srcRect/>
                      <a:stretch>
                        <a:fillRect/>
                      </a:stretch>
                    </p:blipFill>
                    <p:spPr bwMode="auto">
                      <a:xfrm>
                        <a:off x="6431012" y="3861048"/>
                        <a:ext cx="5281612" cy="862013"/>
                      </a:xfrm>
                      <a:prstGeom prst="rect">
                        <a:avLst/>
                      </a:prstGeom>
                      <a:solidFill>
                        <a:srgbClr val="FFCCCC"/>
                      </a:solidFill>
                      <a:ln>
                        <a:noFill/>
                      </a:ln>
                      <a:extLst/>
                    </p:spPr>
                  </p:pic>
                </p:oleObj>
              </mc:Fallback>
            </mc:AlternateContent>
          </a:graphicData>
        </a:graphic>
      </p:graphicFrame>
      <p:graphicFrame>
        <p:nvGraphicFramePr>
          <p:cNvPr id="566282" name="Object 6"/>
          <p:cNvGraphicFramePr>
            <a:graphicFrameLocks noGrp="1" noChangeAspect="1"/>
          </p:cNvGraphicFramePr>
          <p:nvPr>
            <p:ph sz="quarter" idx="4294967295"/>
            <p:extLst>
              <p:ext uri="{D42A27DB-BD31-4B8C-83A1-F6EECF244321}">
                <p14:modId xmlns:p14="http://schemas.microsoft.com/office/powerpoint/2010/main" val="973174471"/>
              </p:ext>
            </p:extLst>
          </p:nvPr>
        </p:nvGraphicFramePr>
        <p:xfrm>
          <a:off x="1127451" y="3573016"/>
          <a:ext cx="4213188" cy="532980"/>
        </p:xfrm>
        <a:graphic>
          <a:graphicData uri="http://schemas.openxmlformats.org/presentationml/2006/ole">
            <mc:AlternateContent xmlns:mc="http://schemas.openxmlformats.org/markup-compatibility/2006">
              <mc:Choice xmlns:v="urn:schemas-microsoft-com:vml" Requires="v">
                <p:oleObj spid="_x0000_s1083990" name="方程式" r:id="rId14" imgW="2006280" imgH="253800" progId="Equation.3">
                  <p:embed/>
                </p:oleObj>
              </mc:Choice>
              <mc:Fallback>
                <p:oleObj name="方程式" r:id="rId14" imgW="2006280" imgH="253800" progId="Equation.3">
                  <p:embed/>
                  <p:pic>
                    <p:nvPicPr>
                      <p:cNvPr id="0" name=""/>
                      <p:cNvPicPr>
                        <a:picLocks noChangeAspect="1" noChangeArrowheads="1"/>
                      </p:cNvPicPr>
                      <p:nvPr/>
                    </p:nvPicPr>
                    <p:blipFill>
                      <a:blip r:embed="rId15"/>
                      <a:srcRect/>
                      <a:stretch>
                        <a:fillRect/>
                      </a:stretch>
                    </p:blipFill>
                    <p:spPr bwMode="auto">
                      <a:xfrm>
                        <a:off x="1127451" y="3573016"/>
                        <a:ext cx="4213188" cy="532980"/>
                      </a:xfrm>
                      <a:prstGeom prst="rect">
                        <a:avLst/>
                      </a:prstGeom>
                      <a:noFill/>
                      <a:ln>
                        <a:noFill/>
                      </a:ln>
                      <a:extLst/>
                    </p:spPr>
                  </p:pic>
                </p:oleObj>
              </mc:Fallback>
            </mc:AlternateContent>
          </a:graphicData>
        </a:graphic>
      </p:graphicFrame>
      <p:graphicFrame>
        <p:nvGraphicFramePr>
          <p:cNvPr id="566283" name="Object 7"/>
          <p:cNvGraphicFramePr>
            <a:graphicFrameLocks noGrp="1" noChangeAspect="1"/>
          </p:cNvGraphicFramePr>
          <p:nvPr>
            <p:ph sz="quarter" idx="4294967295"/>
            <p:extLst>
              <p:ext uri="{D42A27DB-BD31-4B8C-83A1-F6EECF244321}">
                <p14:modId xmlns:p14="http://schemas.microsoft.com/office/powerpoint/2010/main" val="1094118989"/>
              </p:ext>
            </p:extLst>
          </p:nvPr>
        </p:nvGraphicFramePr>
        <p:xfrm>
          <a:off x="1110695" y="4075579"/>
          <a:ext cx="2784852" cy="491490"/>
        </p:xfrm>
        <a:graphic>
          <a:graphicData uri="http://schemas.openxmlformats.org/presentationml/2006/ole">
            <mc:AlternateContent xmlns:mc="http://schemas.openxmlformats.org/markup-compatibility/2006">
              <mc:Choice xmlns:v="urn:schemas-microsoft-com:vml" Requires="v">
                <p:oleObj spid="_x0000_s1083991" name="方程式" r:id="rId16" imgW="1295280" imgH="228600" progId="Equation.3">
                  <p:embed/>
                </p:oleObj>
              </mc:Choice>
              <mc:Fallback>
                <p:oleObj name="方程式" r:id="rId16" imgW="1295280" imgH="228600" progId="Equation.3">
                  <p:embed/>
                  <p:pic>
                    <p:nvPicPr>
                      <p:cNvPr id="0" name=""/>
                      <p:cNvPicPr>
                        <a:picLocks noChangeArrowheads="1"/>
                      </p:cNvPicPr>
                      <p:nvPr/>
                    </p:nvPicPr>
                    <p:blipFill>
                      <a:blip r:embed="rId17"/>
                      <a:srcRect/>
                      <a:stretch>
                        <a:fillRect/>
                      </a:stretch>
                    </p:blipFill>
                    <p:spPr bwMode="auto">
                      <a:xfrm>
                        <a:off x="1110695" y="4075579"/>
                        <a:ext cx="2784852" cy="491490"/>
                      </a:xfrm>
                      <a:prstGeom prst="rect">
                        <a:avLst/>
                      </a:prstGeom>
                      <a:noFill/>
                      <a:ln>
                        <a:noFill/>
                      </a:ln>
                      <a:extLst/>
                    </p:spPr>
                  </p:pic>
                </p:oleObj>
              </mc:Fallback>
            </mc:AlternateContent>
          </a:graphicData>
        </a:graphic>
      </p:graphicFrame>
      <p:sp>
        <p:nvSpPr>
          <p:cNvPr id="22541" name="Rectangle 12"/>
          <p:cNvSpPr>
            <a:spLocks noChangeArrowheads="1"/>
          </p:cNvSpPr>
          <p:nvPr/>
        </p:nvSpPr>
        <p:spPr bwMode="auto">
          <a:xfrm>
            <a:off x="7149416" y="1087672"/>
            <a:ext cx="1462087" cy="1300162"/>
          </a:xfrm>
          <a:prstGeom prst="rect">
            <a:avLst/>
          </a:prstGeom>
          <a:solidFill>
            <a:srgbClr val="FFFF00"/>
          </a:solidFill>
          <a:ln w="12700">
            <a:solidFill>
              <a:schemeClr val="tx1"/>
            </a:solidFill>
            <a:miter lim="800000"/>
            <a:headEnd/>
            <a:tailEnd/>
          </a:ln>
        </p:spPr>
        <p:txBody>
          <a:bodyPr wrap="none" anchor="ctr"/>
          <a:lstStyle/>
          <a:p>
            <a:endParaRPr lang="zh-TW" altLang="en-US"/>
          </a:p>
        </p:txBody>
      </p:sp>
      <p:sp>
        <p:nvSpPr>
          <p:cNvPr id="22542" name="Line 13"/>
          <p:cNvSpPr>
            <a:spLocks noChangeShapeType="1"/>
          </p:cNvSpPr>
          <p:nvPr/>
        </p:nvSpPr>
        <p:spPr bwMode="auto">
          <a:xfrm>
            <a:off x="7149415" y="2387834"/>
            <a:ext cx="1800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2543" name="Line 14"/>
          <p:cNvSpPr>
            <a:spLocks noChangeShapeType="1"/>
          </p:cNvSpPr>
          <p:nvPr/>
        </p:nvSpPr>
        <p:spPr bwMode="auto">
          <a:xfrm flipV="1">
            <a:off x="7149415" y="865521"/>
            <a:ext cx="0" cy="1512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22544" name="Object 8"/>
          <p:cNvGraphicFramePr>
            <a:graphicFrameLocks noChangeAspect="1"/>
          </p:cNvGraphicFramePr>
          <p:nvPr>
            <p:extLst>
              <p:ext uri="{D42A27DB-BD31-4B8C-83A1-F6EECF244321}">
                <p14:modId xmlns:p14="http://schemas.microsoft.com/office/powerpoint/2010/main" val="1523722879"/>
              </p:ext>
            </p:extLst>
          </p:nvPr>
        </p:nvGraphicFramePr>
        <p:xfrm>
          <a:off x="7185928" y="1470161"/>
          <a:ext cx="1374775" cy="434975"/>
        </p:xfrm>
        <a:graphic>
          <a:graphicData uri="http://schemas.openxmlformats.org/presentationml/2006/ole">
            <mc:AlternateContent xmlns:mc="http://schemas.openxmlformats.org/markup-compatibility/2006">
              <mc:Choice xmlns:v="urn:schemas-microsoft-com:vml" Requires="v">
                <p:oleObj spid="_x0000_s1083992" name="方程式" r:id="rId18" imgW="723600" imgH="228600" progId="Equation.3">
                  <p:embed/>
                </p:oleObj>
              </mc:Choice>
              <mc:Fallback>
                <p:oleObj name="方程式" r:id="rId18" imgW="723600" imgH="228600" progId="Equation.3">
                  <p:embed/>
                  <p:pic>
                    <p:nvPicPr>
                      <p:cNvPr id="0" name=""/>
                      <p:cNvPicPr>
                        <a:picLocks noChangeAspect="1" noChangeArrowheads="1"/>
                      </p:cNvPicPr>
                      <p:nvPr/>
                    </p:nvPicPr>
                    <p:blipFill>
                      <a:blip r:embed="rId19"/>
                      <a:srcRect r="-2962"/>
                      <a:stretch>
                        <a:fillRect/>
                      </a:stretch>
                    </p:blipFill>
                    <p:spPr bwMode="auto">
                      <a:xfrm>
                        <a:off x="7185928" y="1470161"/>
                        <a:ext cx="1374775" cy="434975"/>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45" name="Text Box 16"/>
          <p:cNvSpPr txBox="1">
            <a:spLocks noChangeArrowheads="1"/>
          </p:cNvSpPr>
          <p:nvPr/>
        </p:nvSpPr>
        <p:spPr bwMode="auto">
          <a:xfrm>
            <a:off x="8949639" y="2100497"/>
            <a:ext cx="2984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i="1" dirty="0"/>
              <a:t>x</a:t>
            </a:r>
          </a:p>
        </p:txBody>
      </p:sp>
      <p:sp>
        <p:nvSpPr>
          <p:cNvPr id="22546" name="Text Box 17"/>
          <p:cNvSpPr txBox="1">
            <a:spLocks noChangeArrowheads="1"/>
          </p:cNvSpPr>
          <p:nvPr/>
        </p:nvSpPr>
        <p:spPr bwMode="auto">
          <a:xfrm>
            <a:off x="7149415" y="620688"/>
            <a:ext cx="2984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i="1"/>
              <a:t>y</a:t>
            </a:r>
          </a:p>
        </p:txBody>
      </p:sp>
      <p:sp>
        <p:nvSpPr>
          <p:cNvPr id="22548" name="Text Box 19"/>
          <p:cNvSpPr txBox="1">
            <a:spLocks noChangeArrowheads="1"/>
          </p:cNvSpPr>
          <p:nvPr/>
        </p:nvSpPr>
        <p:spPr bwMode="auto">
          <a:xfrm>
            <a:off x="8325753" y="2316942"/>
            <a:ext cx="6751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t>(1,0)</a:t>
            </a:r>
          </a:p>
        </p:txBody>
      </p:sp>
      <p:sp>
        <p:nvSpPr>
          <p:cNvPr id="22549" name="Text Box 20"/>
          <p:cNvSpPr txBox="1">
            <a:spLocks noChangeArrowheads="1"/>
          </p:cNvSpPr>
          <p:nvPr/>
        </p:nvSpPr>
        <p:spPr bwMode="auto">
          <a:xfrm>
            <a:off x="6546263" y="876534"/>
            <a:ext cx="6751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t>(0,1)</a:t>
            </a:r>
          </a:p>
        </p:txBody>
      </p:sp>
      <p:sp>
        <p:nvSpPr>
          <p:cNvPr id="2" name="投影片編號版面配置區 1"/>
          <p:cNvSpPr>
            <a:spLocks noGrp="1"/>
          </p:cNvSpPr>
          <p:nvPr>
            <p:ph type="sldNum" sz="quarter" idx="10"/>
          </p:nvPr>
        </p:nvSpPr>
        <p:spPr/>
        <p:txBody>
          <a:bodyPr/>
          <a:lstStyle/>
          <a:p>
            <a:pPr>
              <a:defRPr/>
            </a:pPr>
            <a:fld id="{F4C3976D-8D47-445A-BD61-2F2C1E2596C6}" type="slidenum">
              <a:rPr lang="en-US" altLang="zh-TW" smtClean="0"/>
              <a:pPr>
                <a:defRPr/>
              </a:pPr>
              <a:t>52</a:t>
            </a:fld>
            <a:endParaRPr lang="en-US" altLang="zh-TW" dirty="0"/>
          </a:p>
        </p:txBody>
      </p:sp>
      <p:sp>
        <p:nvSpPr>
          <p:cNvPr id="23" name="Text Box 6"/>
          <p:cNvSpPr txBox="1">
            <a:spLocks noChangeArrowheads="1"/>
          </p:cNvSpPr>
          <p:nvPr/>
        </p:nvSpPr>
        <p:spPr bwMode="auto">
          <a:xfrm>
            <a:off x="551384" y="3063945"/>
            <a:ext cx="53319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by using separation of variables </a:t>
            </a:r>
            <a:r>
              <a:rPr lang="en-US" altLang="zh-TW" sz="2000" dirty="0">
                <a:solidFill>
                  <a:srgbClr val="0000CC"/>
                </a:solidFill>
              </a:rPr>
              <a:t>(as in p.51)</a:t>
            </a:r>
          </a:p>
        </p:txBody>
      </p:sp>
      <p:sp>
        <p:nvSpPr>
          <p:cNvPr id="24" name="AutoShape 24"/>
          <p:cNvSpPr>
            <a:spLocks noChangeArrowheads="1"/>
          </p:cNvSpPr>
          <p:nvPr/>
        </p:nvSpPr>
        <p:spPr bwMode="auto">
          <a:xfrm>
            <a:off x="876375" y="5297101"/>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25" name="AutoShape 24"/>
          <p:cNvSpPr>
            <a:spLocks noChangeArrowheads="1"/>
          </p:cNvSpPr>
          <p:nvPr/>
        </p:nvSpPr>
        <p:spPr bwMode="auto">
          <a:xfrm>
            <a:off x="783736" y="3800476"/>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26" name="AutoShape 24"/>
          <p:cNvSpPr>
            <a:spLocks noChangeArrowheads="1"/>
          </p:cNvSpPr>
          <p:nvPr/>
        </p:nvSpPr>
        <p:spPr bwMode="auto">
          <a:xfrm>
            <a:off x="6150759" y="4185889"/>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3" name="物件 2"/>
          <p:cNvGraphicFramePr>
            <a:graphicFrameLocks noChangeAspect="1"/>
          </p:cNvGraphicFramePr>
          <p:nvPr>
            <p:extLst>
              <p:ext uri="{D42A27DB-BD31-4B8C-83A1-F6EECF244321}">
                <p14:modId xmlns:p14="http://schemas.microsoft.com/office/powerpoint/2010/main" val="1622499540"/>
              </p:ext>
            </p:extLst>
          </p:nvPr>
        </p:nvGraphicFramePr>
        <p:xfrm>
          <a:off x="6664098" y="2636912"/>
          <a:ext cx="2746548" cy="932904"/>
        </p:xfrm>
        <a:graphic>
          <a:graphicData uri="http://schemas.openxmlformats.org/presentationml/2006/ole">
            <mc:AlternateContent xmlns:mc="http://schemas.openxmlformats.org/markup-compatibility/2006">
              <mc:Choice xmlns:v="urn:schemas-microsoft-com:vml" Requires="v">
                <p:oleObj spid="_x0000_s1083993" name="方程式" r:id="rId20" imgW="1307880" imgH="444240" progId="Equation.3">
                  <p:embed/>
                </p:oleObj>
              </mc:Choice>
              <mc:Fallback>
                <p:oleObj name="方程式" r:id="rId20" imgW="1307880" imgH="444240" progId="Equation.3">
                  <p:embed/>
                  <p:pic>
                    <p:nvPicPr>
                      <p:cNvPr id="0" name=""/>
                      <p:cNvPicPr>
                        <a:picLocks noChangeAspect="1" noChangeArrowheads="1"/>
                      </p:cNvPicPr>
                      <p:nvPr/>
                    </p:nvPicPr>
                    <p:blipFill>
                      <a:blip r:embed="rId21"/>
                      <a:srcRect/>
                      <a:stretch>
                        <a:fillRect/>
                      </a:stretch>
                    </p:blipFill>
                    <p:spPr bwMode="auto">
                      <a:xfrm>
                        <a:off x="6664098" y="2636912"/>
                        <a:ext cx="2746548" cy="932904"/>
                      </a:xfrm>
                      <a:prstGeom prst="rect">
                        <a:avLst/>
                      </a:prstGeom>
                      <a:noFill/>
                      <a:ln>
                        <a:noFill/>
                      </a:ln>
                    </p:spPr>
                  </p:pic>
                </p:oleObj>
              </mc:Fallback>
            </mc:AlternateContent>
          </a:graphicData>
        </a:graphic>
      </p:graphicFrame>
      <p:graphicFrame>
        <p:nvGraphicFramePr>
          <p:cNvPr id="4" name="物件 3"/>
          <p:cNvGraphicFramePr>
            <a:graphicFrameLocks noGrp="1" noChangeAspect="1"/>
          </p:cNvGraphicFramePr>
          <p:nvPr>
            <p:extLst>
              <p:ext uri="{D42A27DB-BD31-4B8C-83A1-F6EECF244321}">
                <p14:modId xmlns:p14="http://schemas.microsoft.com/office/powerpoint/2010/main" val="2026625595"/>
              </p:ext>
            </p:extLst>
          </p:nvPr>
        </p:nvGraphicFramePr>
        <p:xfrm>
          <a:off x="6598103" y="5916580"/>
          <a:ext cx="4416912" cy="845820"/>
        </p:xfrm>
        <a:graphic>
          <a:graphicData uri="http://schemas.openxmlformats.org/presentationml/2006/ole">
            <mc:AlternateContent xmlns:mc="http://schemas.openxmlformats.org/markup-compatibility/2006">
              <mc:Choice xmlns:v="urn:schemas-microsoft-com:vml" Requires="v">
                <p:oleObj spid="_x0000_s1083994" name="方程式" r:id="rId22" imgW="2387520" imgH="457200" progId="Equation.3">
                  <p:embed/>
                </p:oleObj>
              </mc:Choice>
              <mc:Fallback>
                <p:oleObj name="方程式" r:id="rId22" imgW="2387520" imgH="457200" progId="Equation.3">
                  <p:embed/>
                  <p:pic>
                    <p:nvPicPr>
                      <p:cNvPr id="0" name=""/>
                      <p:cNvPicPr>
                        <a:picLocks noGrp="1" noChangeArrowheads="1"/>
                      </p:cNvPicPr>
                      <p:nvPr/>
                    </p:nvPicPr>
                    <p:blipFill>
                      <a:blip r:embed="rId23"/>
                      <a:srcRect/>
                      <a:stretch>
                        <a:fillRect/>
                      </a:stretch>
                    </p:blipFill>
                    <p:spPr bwMode="auto">
                      <a:xfrm>
                        <a:off x="6598103" y="5916580"/>
                        <a:ext cx="4416912" cy="845820"/>
                      </a:xfrm>
                      <a:prstGeom prst="rect">
                        <a:avLst/>
                      </a:prstGeom>
                      <a:solidFill>
                        <a:srgbClr val="CC99FF"/>
                      </a:solidFill>
                      <a:ln>
                        <a:noFill/>
                      </a:ln>
                    </p:spPr>
                  </p:pic>
                </p:oleObj>
              </mc:Fallback>
            </mc:AlternateContent>
          </a:graphicData>
        </a:graphic>
      </p:graphicFrame>
      <p:sp>
        <p:nvSpPr>
          <p:cNvPr id="30" name="Line 8"/>
          <p:cNvSpPr>
            <a:spLocks noChangeShapeType="1"/>
          </p:cNvSpPr>
          <p:nvPr/>
        </p:nvSpPr>
        <p:spPr bwMode="auto">
          <a:xfrm>
            <a:off x="8144476" y="6305004"/>
            <a:ext cx="2088000"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2" name="Line 15"/>
          <p:cNvSpPr>
            <a:spLocks noChangeShapeType="1"/>
          </p:cNvSpPr>
          <p:nvPr/>
        </p:nvSpPr>
        <p:spPr bwMode="auto">
          <a:xfrm flipV="1">
            <a:off x="2458817" y="1198053"/>
            <a:ext cx="86400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 name="動作按鈕: 上一項 6">
            <a:hlinkClick r:id="rId24" action="ppaction://hlinksldjump" highlightClick="1"/>
          </p:cNvPr>
          <p:cNvSpPr>
            <a:spLocks noChangeAspect="1"/>
          </p:cNvSpPr>
          <p:nvPr/>
        </p:nvSpPr>
        <p:spPr bwMode="auto">
          <a:xfrm>
            <a:off x="4367808" y="4196404"/>
            <a:ext cx="180000" cy="180000"/>
          </a:xfrm>
          <a:prstGeom prst="actionButtonBackPrevious">
            <a:avLst/>
          </a:prstGeom>
          <a:solidFill>
            <a:srgbClr val="FF993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8" name="動作按鈕: 返回 7">
            <a:hlinkClick r:id="" action="ppaction://hlinkshowjump?jump=lastslideviewed" highlightClick="1"/>
          </p:cNvPr>
          <p:cNvSpPr>
            <a:spLocks noChangeAspect="1"/>
          </p:cNvSpPr>
          <p:nvPr/>
        </p:nvSpPr>
        <p:spPr bwMode="auto">
          <a:xfrm>
            <a:off x="11957635" y="4423053"/>
            <a:ext cx="180000" cy="180000"/>
          </a:xfrm>
          <a:prstGeom prst="actionButtonReturn">
            <a:avLst/>
          </a:prstGeom>
          <a:solidFill>
            <a:srgbClr val="99FFCC"/>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40" name="Text Box 6"/>
          <p:cNvSpPr txBox="1">
            <a:spLocks noChangeArrowheads="1"/>
          </p:cNvSpPr>
          <p:nvPr/>
        </p:nvSpPr>
        <p:spPr bwMode="auto">
          <a:xfrm>
            <a:off x="623392" y="4442526"/>
            <a:ext cx="3583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by eigenfunction expansion</a:t>
            </a:r>
          </a:p>
        </p:txBody>
      </p:sp>
      <p:sp>
        <p:nvSpPr>
          <p:cNvPr id="42" name="AutoShape 24"/>
          <p:cNvSpPr>
            <a:spLocks noChangeArrowheads="1"/>
          </p:cNvSpPr>
          <p:nvPr/>
        </p:nvSpPr>
        <p:spPr bwMode="auto">
          <a:xfrm>
            <a:off x="6312024" y="3058640"/>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cxnSp>
        <p:nvCxnSpPr>
          <p:cNvPr id="47" name="直線接點 46"/>
          <p:cNvCxnSpPr/>
          <p:nvPr/>
        </p:nvCxnSpPr>
        <p:spPr bwMode="auto">
          <a:xfrm>
            <a:off x="6103896" y="4729725"/>
            <a:ext cx="6120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50" name="Text Box 7"/>
          <p:cNvSpPr txBox="1">
            <a:spLocks noChangeArrowheads="1"/>
          </p:cNvSpPr>
          <p:nvPr/>
        </p:nvSpPr>
        <p:spPr bwMode="auto">
          <a:xfrm>
            <a:off x="9624392" y="2788732"/>
            <a:ext cx="23457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0000CC"/>
                </a:solidFill>
              </a:rPr>
              <a:t>(term by term</a:t>
            </a:r>
            <a:br>
              <a:rPr lang="en-US" altLang="zh-TW" sz="2000" dirty="0">
                <a:solidFill>
                  <a:srgbClr val="0000CC"/>
                </a:solidFill>
              </a:rPr>
            </a:br>
            <a:r>
              <a:rPr lang="en-US" altLang="zh-TW" sz="2000" dirty="0">
                <a:solidFill>
                  <a:srgbClr val="0000CC"/>
                </a:solidFill>
              </a:rPr>
              <a:t> differentiation, ok!!)</a:t>
            </a:r>
          </a:p>
        </p:txBody>
      </p:sp>
      <p:sp>
        <p:nvSpPr>
          <p:cNvPr id="51" name="Text Box 19"/>
          <p:cNvSpPr txBox="1">
            <a:spLocks noChangeArrowheads="1"/>
          </p:cNvSpPr>
          <p:nvPr/>
        </p:nvSpPr>
        <p:spPr bwMode="auto">
          <a:xfrm>
            <a:off x="8229560" y="732766"/>
            <a:ext cx="6751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t>(1,1)</a:t>
            </a:r>
          </a:p>
        </p:txBody>
      </p:sp>
      <p:sp>
        <p:nvSpPr>
          <p:cNvPr id="52" name="Text Box 4"/>
          <p:cNvSpPr txBox="1">
            <a:spLocks noChangeArrowheads="1"/>
          </p:cNvSpPr>
          <p:nvPr/>
        </p:nvSpPr>
        <p:spPr bwMode="auto">
          <a:xfrm>
            <a:off x="551385" y="5877272"/>
            <a:ext cx="51587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72000"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200" dirty="0"/>
              <a:t>Since the series is </a:t>
            </a:r>
            <a:r>
              <a:rPr lang="en-US" altLang="zh-TW" sz="2200" dirty="0">
                <a:solidFill>
                  <a:srgbClr val="C00000"/>
                </a:solidFill>
              </a:rPr>
              <a:t>uniformly convergent</a:t>
            </a:r>
            <a:r>
              <a:rPr lang="en-US" altLang="zh-TW" sz="2200" dirty="0"/>
              <a:t>,</a:t>
            </a:r>
            <a:br>
              <a:rPr lang="en-US" altLang="zh-TW" sz="2200" dirty="0"/>
            </a:br>
            <a:r>
              <a:rPr lang="en-US" altLang="zh-TW" sz="2200" dirty="0"/>
              <a:t>substituting series into PDE leads to </a:t>
            </a:r>
          </a:p>
        </p:txBody>
      </p:sp>
      <p:sp>
        <p:nvSpPr>
          <p:cNvPr id="53" name="Text Box 4"/>
          <p:cNvSpPr txBox="1">
            <a:spLocks noChangeArrowheads="1"/>
          </p:cNvSpPr>
          <p:nvPr/>
        </p:nvSpPr>
        <p:spPr bwMode="auto">
          <a:xfrm>
            <a:off x="6125535" y="3429000"/>
            <a:ext cx="55036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2000"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by orthogonality of eigenfunctions, we have</a:t>
            </a:r>
          </a:p>
        </p:txBody>
      </p:sp>
      <p:graphicFrame>
        <p:nvGraphicFramePr>
          <p:cNvPr id="54" name="Object 3"/>
          <p:cNvGraphicFramePr>
            <a:graphicFrameLocks noChangeAspect="1"/>
          </p:cNvGraphicFramePr>
          <p:nvPr>
            <p:extLst>
              <p:ext uri="{D42A27DB-BD31-4B8C-83A1-F6EECF244321}">
                <p14:modId xmlns:p14="http://schemas.microsoft.com/office/powerpoint/2010/main" val="381602575"/>
              </p:ext>
            </p:extLst>
          </p:nvPr>
        </p:nvGraphicFramePr>
        <p:xfrm>
          <a:off x="8677013" y="5153137"/>
          <a:ext cx="3357563" cy="457200"/>
        </p:xfrm>
        <a:graphic>
          <a:graphicData uri="http://schemas.openxmlformats.org/presentationml/2006/ole">
            <mc:AlternateContent xmlns:mc="http://schemas.openxmlformats.org/markup-compatibility/2006">
              <mc:Choice xmlns:v="urn:schemas-microsoft-com:vml" Requires="v">
                <p:oleObj spid="_x0000_s1083995" name="Equation" r:id="rId25" imgW="1866600" imgH="253800" progId="Equation.DSMT4">
                  <p:embed/>
                </p:oleObj>
              </mc:Choice>
              <mc:Fallback>
                <p:oleObj name="Equation" r:id="rId25" imgW="1866600" imgH="253800" progId="Equation.DSMT4">
                  <p:embed/>
                  <p:pic>
                    <p:nvPicPr>
                      <p:cNvPr id="0" name=""/>
                      <p:cNvPicPr>
                        <a:picLocks noChangeArrowheads="1"/>
                      </p:cNvPicPr>
                      <p:nvPr/>
                    </p:nvPicPr>
                    <p:blipFill>
                      <a:blip r:embed="rId26"/>
                      <a:srcRect/>
                      <a:stretch>
                        <a:fillRect/>
                      </a:stretch>
                    </p:blipFill>
                    <p:spPr bwMode="auto">
                      <a:xfrm>
                        <a:off x="8677013" y="5153137"/>
                        <a:ext cx="3357563" cy="4572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55" name="Text Box 4"/>
          <p:cNvSpPr txBox="1">
            <a:spLocks noChangeArrowheads="1"/>
          </p:cNvSpPr>
          <p:nvPr/>
        </p:nvSpPr>
        <p:spPr bwMode="auto">
          <a:xfrm>
            <a:off x="6103896" y="4785218"/>
            <a:ext cx="4221284"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63525" indent="-263525" eaLnBrk="1" hangingPunct="1">
              <a:spcBef>
                <a:spcPts val="600"/>
              </a:spcBef>
              <a:buFont typeface="+mj-lt"/>
              <a:buAutoNum type="arabicPeriod"/>
            </a:pPr>
            <a:r>
              <a:rPr lang="en-US" altLang="zh-TW" sz="2000" dirty="0">
                <a:solidFill>
                  <a:srgbClr val="0000CC"/>
                </a:solidFill>
              </a:rPr>
              <a:t> </a:t>
            </a:r>
            <a:r>
              <a:rPr lang="en-US" altLang="zh-TW" sz="2000" i="1" dirty="0" err="1">
                <a:solidFill>
                  <a:srgbClr val="0000CC"/>
                </a:solidFill>
                <a:latin typeface="Symbol" panose="05050102010706020507" pitchFamily="18" charset="2"/>
              </a:rPr>
              <a:t>l</a:t>
            </a:r>
            <a:r>
              <a:rPr lang="en-US" altLang="zh-TW" sz="2000" i="1" baseline="-25000" dirty="0" err="1">
                <a:solidFill>
                  <a:srgbClr val="0000CC"/>
                </a:solidFill>
              </a:rPr>
              <a:t>km</a:t>
            </a:r>
            <a:r>
              <a:rPr lang="en-US" altLang="zh-TW" sz="2000" dirty="0">
                <a:solidFill>
                  <a:srgbClr val="0000CC"/>
                </a:solidFill>
              </a:rPr>
              <a:t> </a:t>
            </a:r>
            <a:r>
              <a:rPr lang="en-US" altLang="zh-TW" sz="2000" dirty="0">
                <a:solidFill>
                  <a:srgbClr val="0000CC"/>
                </a:solidFill>
                <a:sym typeface="Symbol" panose="05050102010706020507" pitchFamily="18" charset="2"/>
              </a:rPr>
              <a:t> </a:t>
            </a:r>
            <a:r>
              <a:rPr lang="en-US" altLang="zh-TW" sz="2000" dirty="0">
                <a:solidFill>
                  <a:srgbClr val="0000CC"/>
                </a:solidFill>
              </a:rPr>
              <a:t>0 ?</a:t>
            </a:r>
            <a:r>
              <a:rPr lang="zh-TW" altLang="en-US" sz="2000" dirty="0">
                <a:solidFill>
                  <a:srgbClr val="0000CC"/>
                </a:solidFill>
              </a:rPr>
              <a:t>  </a:t>
            </a:r>
            <a:r>
              <a:rPr lang="en-US" altLang="zh-TW" sz="2000" dirty="0">
                <a:solidFill>
                  <a:srgbClr val="0000CC"/>
                </a:solidFill>
              </a:rPr>
              <a:t>(see p.42)</a:t>
            </a:r>
          </a:p>
          <a:p>
            <a:pPr marL="263525" indent="-263525" eaLnBrk="1" hangingPunct="1">
              <a:spcBef>
                <a:spcPts val="600"/>
              </a:spcBef>
              <a:buFont typeface="+mj-lt"/>
              <a:buAutoNum type="arabicPeriod"/>
            </a:pPr>
            <a:r>
              <a:rPr lang="en-US" altLang="zh-TW" sz="2000" dirty="0">
                <a:solidFill>
                  <a:srgbClr val="0000CC"/>
                </a:solidFill>
              </a:rPr>
              <a:t>how about expand  </a:t>
            </a:r>
            <a:r>
              <a:rPr lang="en-US" altLang="zh-TW" sz="2000" i="1" dirty="0">
                <a:solidFill>
                  <a:srgbClr val="0000CC"/>
                </a:solidFill>
              </a:rPr>
              <a:t>f</a:t>
            </a:r>
            <a:r>
              <a:rPr lang="en-US" altLang="zh-TW" sz="2000" dirty="0">
                <a:solidFill>
                  <a:srgbClr val="0000CC"/>
                </a:solidFill>
              </a:rPr>
              <a:t>, </a:t>
            </a:r>
          </a:p>
          <a:p>
            <a:pPr marL="263525" indent="-263525" eaLnBrk="1" hangingPunct="1">
              <a:spcBef>
                <a:spcPts val="600"/>
              </a:spcBef>
              <a:buFont typeface="+mj-lt"/>
              <a:buAutoNum type="arabicPeriod"/>
            </a:pPr>
            <a:r>
              <a:rPr lang="en-US" altLang="zh-TW" sz="2000" dirty="0">
                <a:solidFill>
                  <a:srgbClr val="0000CC"/>
                </a:solidFill>
              </a:rPr>
              <a:t>how about Green’s function problem</a:t>
            </a:r>
          </a:p>
          <a:p>
            <a:pPr marL="457200" indent="-457200" eaLnBrk="1" hangingPunct="1">
              <a:spcBef>
                <a:spcPts val="600"/>
              </a:spcBef>
              <a:buFont typeface="+mj-lt"/>
              <a:buAutoNum type="arabicPeriod"/>
            </a:pPr>
            <a:endParaRPr lang="en-US" altLang="zh-TW" sz="2000" dirty="0">
              <a:solidFill>
                <a:srgbClr val="0000CC"/>
              </a:solidFill>
            </a:endParaRPr>
          </a:p>
        </p:txBody>
      </p:sp>
      <p:sp>
        <p:nvSpPr>
          <p:cNvPr id="60" name="動作按鈕: 上一項 59">
            <a:hlinkClick r:id="rId27" action="ppaction://hlinksldjump" highlightClick="1"/>
          </p:cNvPr>
          <p:cNvSpPr>
            <a:spLocks noChangeAspect="1"/>
          </p:cNvSpPr>
          <p:nvPr/>
        </p:nvSpPr>
        <p:spPr bwMode="auto">
          <a:xfrm>
            <a:off x="8670505" y="4894100"/>
            <a:ext cx="180000" cy="180000"/>
          </a:xfrm>
          <a:prstGeom prst="actionButtonBackPrevious">
            <a:avLst/>
          </a:prstGeom>
          <a:solidFill>
            <a:srgbClr val="33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61" name="Line 9">
            <a:extLst>
              <a:ext uri="{FF2B5EF4-FFF2-40B4-BE49-F238E27FC236}">
                <a16:creationId xmlns:a16="http://schemas.microsoft.com/office/drawing/2014/main" id="{D7A32F05-357E-4982-B3D5-CD9FA84D2612}"/>
              </a:ext>
            </a:extLst>
          </p:cNvPr>
          <p:cNvSpPr>
            <a:spLocks noChangeShapeType="1"/>
          </p:cNvSpPr>
          <p:nvPr/>
        </p:nvSpPr>
        <p:spPr bwMode="auto">
          <a:xfrm>
            <a:off x="6096000" y="2780928"/>
            <a:ext cx="0" cy="3852000"/>
          </a:xfrm>
          <a:prstGeom prst="line">
            <a:avLst/>
          </a:prstGeom>
          <a:noFill/>
          <a:ln w="12700">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extLst>
      <p:ext uri="{BB962C8B-B14F-4D97-AF65-F5344CB8AC3E}">
        <p14:creationId xmlns:p14="http://schemas.microsoft.com/office/powerpoint/2010/main" val="415170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22534"/>
                                        </p:tgtEl>
                                        <p:attrNameLst>
                                          <p:attrName>style.visibility</p:attrName>
                                        </p:attrNameLst>
                                      </p:cBhvr>
                                      <p:to>
                                        <p:strVal val="visible"/>
                                      </p:to>
                                    </p:set>
                                    <p:animEffect transition="in" filter="wipe(left)">
                                      <p:cBhvr>
                                        <p:cTn id="7" dur="750"/>
                                        <p:tgtEl>
                                          <p:spTgt spid="225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2532"/>
                                        </p:tgtEl>
                                        <p:attrNameLst>
                                          <p:attrName>style.visibility</p:attrName>
                                        </p:attrNameLst>
                                      </p:cBhvr>
                                      <p:to>
                                        <p:strVal val="visible"/>
                                      </p:to>
                                    </p:set>
                                    <p:animEffect transition="in" filter="wipe(left)">
                                      <p:cBhvr>
                                        <p:cTn id="11" dur="500"/>
                                        <p:tgtEl>
                                          <p:spTgt spid="22532"/>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2542"/>
                                        </p:tgtEl>
                                        <p:attrNameLst>
                                          <p:attrName>style.visibility</p:attrName>
                                        </p:attrNameLst>
                                      </p:cBhvr>
                                      <p:to>
                                        <p:strVal val="visible"/>
                                      </p:to>
                                    </p:set>
                                    <p:animEffect transition="in" filter="wipe(left)">
                                      <p:cBhvr>
                                        <p:cTn id="15" dur="500"/>
                                        <p:tgtEl>
                                          <p:spTgt spid="2254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2545"/>
                                        </p:tgtEl>
                                        <p:attrNameLst>
                                          <p:attrName>style.visibility</p:attrName>
                                        </p:attrNameLst>
                                      </p:cBhvr>
                                      <p:to>
                                        <p:strVal val="visible"/>
                                      </p:to>
                                    </p:set>
                                    <p:animEffect transition="in" filter="wipe(left)">
                                      <p:cBhvr>
                                        <p:cTn id="19" dur="250"/>
                                        <p:tgtEl>
                                          <p:spTgt spid="22545"/>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22543"/>
                                        </p:tgtEl>
                                        <p:attrNameLst>
                                          <p:attrName>style.visibility</p:attrName>
                                        </p:attrNameLst>
                                      </p:cBhvr>
                                      <p:to>
                                        <p:strVal val="visible"/>
                                      </p:to>
                                    </p:set>
                                    <p:animEffect transition="in" filter="wipe(down)">
                                      <p:cBhvr>
                                        <p:cTn id="23" dur="500"/>
                                        <p:tgtEl>
                                          <p:spTgt spid="22543"/>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22546"/>
                                        </p:tgtEl>
                                        <p:attrNameLst>
                                          <p:attrName>style.visibility</p:attrName>
                                        </p:attrNameLst>
                                      </p:cBhvr>
                                      <p:to>
                                        <p:strVal val="visible"/>
                                      </p:to>
                                    </p:set>
                                    <p:animEffect transition="in" filter="wipe(left)">
                                      <p:cBhvr>
                                        <p:cTn id="27" dur="250"/>
                                        <p:tgtEl>
                                          <p:spTgt spid="22546"/>
                                        </p:tgtEl>
                                      </p:cBhvr>
                                    </p:animEffect>
                                  </p:childTnLst>
                                </p:cTn>
                              </p:par>
                            </p:childTnLst>
                          </p:cTn>
                        </p:par>
                        <p:par>
                          <p:cTn id="28" fill="hold">
                            <p:stCondLst>
                              <p:cond delay="3000"/>
                            </p:stCondLst>
                            <p:childTnLst>
                              <p:par>
                                <p:cTn id="29" presetID="22" presetClass="entr" presetSubtype="8" fill="hold" grpId="0" nodeType="afterEffect">
                                  <p:stCondLst>
                                    <p:cond delay="250"/>
                                  </p:stCondLst>
                                  <p:childTnLst>
                                    <p:set>
                                      <p:cBhvr>
                                        <p:cTn id="30" dur="1" fill="hold">
                                          <p:stCondLst>
                                            <p:cond delay="0"/>
                                          </p:stCondLst>
                                        </p:cTn>
                                        <p:tgtEl>
                                          <p:spTgt spid="22541"/>
                                        </p:tgtEl>
                                        <p:attrNameLst>
                                          <p:attrName>style.visibility</p:attrName>
                                        </p:attrNameLst>
                                      </p:cBhvr>
                                      <p:to>
                                        <p:strVal val="visible"/>
                                      </p:to>
                                    </p:set>
                                    <p:animEffect transition="in" filter="wipe(left)">
                                      <p:cBhvr>
                                        <p:cTn id="31" dur="500"/>
                                        <p:tgtEl>
                                          <p:spTgt spid="22541"/>
                                        </p:tgtEl>
                                      </p:cBhvr>
                                    </p:animEffect>
                                  </p:childTnLst>
                                </p:cTn>
                              </p:par>
                            </p:childTnLst>
                          </p:cTn>
                        </p:par>
                        <p:par>
                          <p:cTn id="32" fill="hold">
                            <p:stCondLst>
                              <p:cond delay="3750"/>
                            </p:stCondLst>
                            <p:childTnLst>
                              <p:par>
                                <p:cTn id="33" presetID="22" presetClass="entr" presetSubtype="8" fill="hold" nodeType="afterEffect">
                                  <p:stCondLst>
                                    <p:cond delay="0"/>
                                  </p:stCondLst>
                                  <p:childTnLst>
                                    <p:set>
                                      <p:cBhvr>
                                        <p:cTn id="34" dur="1" fill="hold">
                                          <p:stCondLst>
                                            <p:cond delay="0"/>
                                          </p:stCondLst>
                                        </p:cTn>
                                        <p:tgtEl>
                                          <p:spTgt spid="22544"/>
                                        </p:tgtEl>
                                        <p:attrNameLst>
                                          <p:attrName>style.visibility</p:attrName>
                                        </p:attrNameLst>
                                      </p:cBhvr>
                                      <p:to>
                                        <p:strVal val="visible"/>
                                      </p:to>
                                    </p:set>
                                    <p:animEffect transition="in" filter="wipe(left)">
                                      <p:cBhvr>
                                        <p:cTn id="35" dur="500"/>
                                        <p:tgtEl>
                                          <p:spTgt spid="22544"/>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2548"/>
                                        </p:tgtEl>
                                        <p:attrNameLst>
                                          <p:attrName>style.visibility</p:attrName>
                                        </p:attrNameLst>
                                      </p:cBhvr>
                                      <p:to>
                                        <p:strVal val="visible"/>
                                      </p:to>
                                    </p:set>
                                    <p:animEffect transition="in" filter="wipe(left)">
                                      <p:cBhvr>
                                        <p:cTn id="39" dur="250"/>
                                        <p:tgtEl>
                                          <p:spTgt spid="2254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2549"/>
                                        </p:tgtEl>
                                        <p:attrNameLst>
                                          <p:attrName>style.visibility</p:attrName>
                                        </p:attrNameLst>
                                      </p:cBhvr>
                                      <p:to>
                                        <p:strVal val="visible"/>
                                      </p:to>
                                    </p:set>
                                    <p:animEffect transition="in" filter="wipe(left)">
                                      <p:cBhvr>
                                        <p:cTn id="43" dur="250"/>
                                        <p:tgtEl>
                                          <p:spTgt spid="22549"/>
                                        </p:tgtEl>
                                      </p:cBhvr>
                                    </p:animEffect>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left)">
                                      <p:cBhvr>
                                        <p:cTn id="47" dur="25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66278"/>
                                        </p:tgtEl>
                                        <p:attrNameLst>
                                          <p:attrName>style.visibility</p:attrName>
                                        </p:attrNameLst>
                                      </p:cBhvr>
                                      <p:to>
                                        <p:strVal val="visible"/>
                                      </p:to>
                                    </p:set>
                                    <p:animEffect transition="in" filter="wipe(left)">
                                      <p:cBhvr>
                                        <p:cTn id="52" dur="500"/>
                                        <p:tgtEl>
                                          <p:spTgt spid="56627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66279"/>
                                        </p:tgtEl>
                                        <p:attrNameLst>
                                          <p:attrName>style.visibility</p:attrName>
                                        </p:attrNameLst>
                                      </p:cBhvr>
                                      <p:to>
                                        <p:strVal val="visible"/>
                                      </p:to>
                                    </p:set>
                                    <p:animEffect transition="in" filter="wipe(left)">
                                      <p:cBhvr>
                                        <p:cTn id="57" dur="500"/>
                                        <p:tgtEl>
                                          <p:spTgt spid="566279"/>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wipe(left)">
                                      <p:cBhvr>
                                        <p:cTn id="61" dur="500"/>
                                        <p:tgtEl>
                                          <p:spTgt spid="58"/>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left)">
                                      <p:cBhvr>
                                        <p:cTn id="65" dur="500"/>
                                        <p:tgtEl>
                                          <p:spTgt spid="5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wipe(left)">
                                      <p:cBhvr>
                                        <p:cTn id="70" dur="500"/>
                                        <p:tgtEl>
                                          <p:spTgt spid="5"/>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wipe(left)">
                                      <p:cBhvr>
                                        <p:cTn id="74" dur="500"/>
                                        <p:tgtEl>
                                          <p:spTgt spid="5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left)">
                                      <p:cBhvr>
                                        <p:cTn id="79" dur="500"/>
                                        <p:tgtEl>
                                          <p:spTgt spid="23"/>
                                        </p:tgtEl>
                                      </p:cBhvr>
                                    </p:animEffect>
                                  </p:childTnLst>
                                </p:cTn>
                              </p:par>
                            </p:childTnLst>
                          </p:cTn>
                        </p:par>
                        <p:par>
                          <p:cTn id="80" fill="hold">
                            <p:stCondLst>
                              <p:cond delay="500"/>
                            </p:stCondLst>
                            <p:childTnLst>
                              <p:par>
                                <p:cTn id="81" presetID="22" presetClass="entr" presetSubtype="2" fill="hold" grpId="0"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wipe(right)">
                                      <p:cBhvr>
                                        <p:cTn id="83" dur="500"/>
                                        <p:tgtEl>
                                          <p:spTgt spid="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wipe(left)">
                                      <p:cBhvr>
                                        <p:cTn id="88" dur="500"/>
                                        <p:tgtEl>
                                          <p:spTgt spid="25"/>
                                        </p:tgtEl>
                                      </p:cBhvr>
                                    </p:animEffect>
                                  </p:childTnLst>
                                </p:cTn>
                              </p:par>
                            </p:childTnLst>
                          </p:cTn>
                        </p:par>
                        <p:par>
                          <p:cTn id="89" fill="hold">
                            <p:stCondLst>
                              <p:cond delay="500"/>
                            </p:stCondLst>
                            <p:childTnLst>
                              <p:par>
                                <p:cTn id="90" presetID="22" presetClass="entr" presetSubtype="8" fill="hold" nodeType="afterEffect">
                                  <p:stCondLst>
                                    <p:cond delay="0"/>
                                  </p:stCondLst>
                                  <p:childTnLst>
                                    <p:set>
                                      <p:cBhvr>
                                        <p:cTn id="91" dur="1" fill="hold">
                                          <p:stCondLst>
                                            <p:cond delay="0"/>
                                          </p:stCondLst>
                                        </p:cTn>
                                        <p:tgtEl>
                                          <p:spTgt spid="566282"/>
                                        </p:tgtEl>
                                        <p:attrNameLst>
                                          <p:attrName>style.visibility</p:attrName>
                                        </p:attrNameLst>
                                      </p:cBhvr>
                                      <p:to>
                                        <p:strVal val="visible"/>
                                      </p:to>
                                    </p:set>
                                    <p:animEffect transition="in" filter="wipe(left)">
                                      <p:cBhvr>
                                        <p:cTn id="92" dur="500"/>
                                        <p:tgtEl>
                                          <p:spTgt spid="566282"/>
                                        </p:tgtEl>
                                      </p:cBhvr>
                                    </p:animEffect>
                                  </p:childTnLst>
                                </p:cTn>
                              </p:par>
                            </p:childTnLst>
                          </p:cTn>
                        </p:par>
                        <p:par>
                          <p:cTn id="93" fill="hold">
                            <p:stCondLst>
                              <p:cond delay="1000"/>
                            </p:stCondLst>
                            <p:childTnLst>
                              <p:par>
                                <p:cTn id="94" presetID="22" presetClass="entr" presetSubtype="8" fill="hold" nodeType="afterEffect">
                                  <p:stCondLst>
                                    <p:cond delay="0"/>
                                  </p:stCondLst>
                                  <p:childTnLst>
                                    <p:set>
                                      <p:cBhvr>
                                        <p:cTn id="95" dur="1" fill="hold">
                                          <p:stCondLst>
                                            <p:cond delay="0"/>
                                          </p:stCondLst>
                                        </p:cTn>
                                        <p:tgtEl>
                                          <p:spTgt spid="566283"/>
                                        </p:tgtEl>
                                        <p:attrNameLst>
                                          <p:attrName>style.visibility</p:attrName>
                                        </p:attrNameLst>
                                      </p:cBhvr>
                                      <p:to>
                                        <p:strVal val="visible"/>
                                      </p:to>
                                    </p:set>
                                    <p:animEffect transition="in" filter="wipe(left)">
                                      <p:cBhvr>
                                        <p:cTn id="96" dur="500"/>
                                        <p:tgtEl>
                                          <p:spTgt spid="566283"/>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wipe(left)">
                                      <p:cBhvr>
                                        <p:cTn id="101" dur="500"/>
                                        <p:tgtEl>
                                          <p:spTgt spid="40"/>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wipe(left)">
                                      <p:cBhvr>
                                        <p:cTn id="106" dur="500"/>
                                        <p:tgtEl>
                                          <p:spTgt spid="24"/>
                                        </p:tgtEl>
                                      </p:cBhvr>
                                    </p:animEffect>
                                  </p:childTnLst>
                                </p:cTn>
                              </p:par>
                            </p:childTnLst>
                          </p:cTn>
                        </p:par>
                        <p:par>
                          <p:cTn id="107" fill="hold">
                            <p:stCondLst>
                              <p:cond delay="500"/>
                            </p:stCondLst>
                            <p:childTnLst>
                              <p:par>
                                <p:cTn id="108" presetID="22" presetClass="entr" presetSubtype="8" fill="hold" nodeType="afterEffect">
                                  <p:stCondLst>
                                    <p:cond delay="0"/>
                                  </p:stCondLst>
                                  <p:childTnLst>
                                    <p:set>
                                      <p:cBhvr>
                                        <p:cTn id="109" dur="1" fill="hold">
                                          <p:stCondLst>
                                            <p:cond delay="0"/>
                                          </p:stCondLst>
                                        </p:cTn>
                                        <p:tgtEl>
                                          <p:spTgt spid="566280"/>
                                        </p:tgtEl>
                                        <p:attrNameLst>
                                          <p:attrName>style.visibility</p:attrName>
                                        </p:attrNameLst>
                                      </p:cBhvr>
                                      <p:to>
                                        <p:strVal val="visible"/>
                                      </p:to>
                                    </p:set>
                                    <p:animEffect transition="in" filter="wipe(left)">
                                      <p:cBhvr>
                                        <p:cTn id="110" dur="500"/>
                                        <p:tgtEl>
                                          <p:spTgt spid="566280"/>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left)">
                                      <p:cBhvr>
                                        <p:cTn id="115" dur="500"/>
                                        <p:tgtEl>
                                          <p:spTgt spid="52"/>
                                        </p:tgtEl>
                                      </p:cBhvr>
                                    </p:animEffect>
                                  </p:childTnLst>
                                </p:cTn>
                              </p:par>
                            </p:childTnLst>
                          </p:cTn>
                        </p:par>
                        <p:par>
                          <p:cTn id="116" fill="hold">
                            <p:stCondLst>
                              <p:cond delay="500"/>
                            </p:stCondLst>
                            <p:childTnLst>
                              <p:par>
                                <p:cTn id="117" presetID="22" presetClass="entr" presetSubtype="1"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Effect transition="in" filter="wipe(up)">
                                      <p:cBhvr>
                                        <p:cTn id="119" dur="500"/>
                                        <p:tgtEl>
                                          <p:spTgt spid="61"/>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42"/>
                                        </p:tgtEl>
                                        <p:attrNameLst>
                                          <p:attrName>style.visibility</p:attrName>
                                        </p:attrNameLst>
                                      </p:cBhvr>
                                      <p:to>
                                        <p:strVal val="visible"/>
                                      </p:to>
                                    </p:set>
                                    <p:animEffect transition="in" filter="wipe(left)">
                                      <p:cBhvr>
                                        <p:cTn id="124" dur="500"/>
                                        <p:tgtEl>
                                          <p:spTgt spid="42"/>
                                        </p:tgtEl>
                                      </p:cBhvr>
                                    </p:animEffect>
                                  </p:childTnLst>
                                </p:cTn>
                              </p:par>
                            </p:childTnLst>
                          </p:cTn>
                        </p:par>
                        <p:par>
                          <p:cTn id="125" fill="hold">
                            <p:stCondLst>
                              <p:cond delay="500"/>
                            </p:stCondLst>
                            <p:childTnLst>
                              <p:par>
                                <p:cTn id="126" presetID="22" presetClass="entr" presetSubtype="8" fill="hold" nodeType="afterEffect">
                                  <p:stCondLst>
                                    <p:cond delay="0"/>
                                  </p:stCondLst>
                                  <p:childTnLst>
                                    <p:set>
                                      <p:cBhvr>
                                        <p:cTn id="127" dur="1" fill="hold">
                                          <p:stCondLst>
                                            <p:cond delay="0"/>
                                          </p:stCondLst>
                                        </p:cTn>
                                        <p:tgtEl>
                                          <p:spTgt spid="3"/>
                                        </p:tgtEl>
                                        <p:attrNameLst>
                                          <p:attrName>style.visibility</p:attrName>
                                        </p:attrNameLst>
                                      </p:cBhvr>
                                      <p:to>
                                        <p:strVal val="visible"/>
                                      </p:to>
                                    </p:set>
                                    <p:animEffect transition="in" filter="wipe(left)">
                                      <p:cBhvr>
                                        <p:cTn id="128" dur="500"/>
                                        <p:tgtEl>
                                          <p:spTgt spid="3"/>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50"/>
                                        </p:tgtEl>
                                        <p:attrNameLst>
                                          <p:attrName>style.visibility</p:attrName>
                                        </p:attrNameLst>
                                      </p:cBhvr>
                                      <p:to>
                                        <p:strVal val="visible"/>
                                      </p:to>
                                    </p:set>
                                    <p:animEffect transition="in" filter="wipe(left)">
                                      <p:cBhvr>
                                        <p:cTn id="133" dur="500"/>
                                        <p:tgtEl>
                                          <p:spTgt spid="50"/>
                                        </p:tgtEl>
                                      </p:cBhvr>
                                    </p:animEffect>
                                  </p:childTnLst>
                                </p:cTn>
                              </p:par>
                            </p:childTnLst>
                          </p:cTn>
                        </p:par>
                        <p:par>
                          <p:cTn id="134" fill="hold">
                            <p:stCondLst>
                              <p:cond delay="500"/>
                            </p:stCondLst>
                            <p:childTnLst>
                              <p:par>
                                <p:cTn id="135" presetID="22" presetClass="entr" presetSubtype="8" fill="hold" grpId="0" nodeType="afterEffect">
                                  <p:stCondLst>
                                    <p:cond delay="250"/>
                                  </p:stCondLst>
                                  <p:childTnLst>
                                    <p:set>
                                      <p:cBhvr>
                                        <p:cTn id="136" dur="1" fill="hold">
                                          <p:stCondLst>
                                            <p:cond delay="0"/>
                                          </p:stCondLst>
                                        </p:cTn>
                                        <p:tgtEl>
                                          <p:spTgt spid="59"/>
                                        </p:tgtEl>
                                        <p:attrNameLst>
                                          <p:attrName>style.visibility</p:attrName>
                                        </p:attrNameLst>
                                      </p:cBhvr>
                                      <p:to>
                                        <p:strVal val="visible"/>
                                      </p:to>
                                    </p:set>
                                    <p:animEffect transition="in" filter="wipe(left)">
                                      <p:cBhvr>
                                        <p:cTn id="137" dur="500"/>
                                        <p:tgtEl>
                                          <p:spTgt spid="59"/>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wipe(left)">
                                      <p:cBhvr>
                                        <p:cTn id="142" dur="500"/>
                                        <p:tgtEl>
                                          <p:spTgt spid="53"/>
                                        </p:tgtEl>
                                      </p:cBhvr>
                                    </p:animEffect>
                                  </p:childTnLst>
                                </p:cTn>
                              </p:par>
                            </p:childTnLst>
                          </p:cTn>
                        </p:par>
                        <p:par>
                          <p:cTn id="143" fill="hold">
                            <p:stCondLst>
                              <p:cond delay="500"/>
                            </p:stCondLst>
                            <p:childTnLst>
                              <p:par>
                                <p:cTn id="144" presetID="22" presetClass="entr" presetSubtype="8" fill="hold" grpId="0" nodeType="afterEffect">
                                  <p:stCondLst>
                                    <p:cond delay="0"/>
                                  </p:stCondLst>
                                  <p:childTnLst>
                                    <p:set>
                                      <p:cBhvr>
                                        <p:cTn id="145" dur="1" fill="hold">
                                          <p:stCondLst>
                                            <p:cond delay="0"/>
                                          </p:stCondLst>
                                        </p:cTn>
                                        <p:tgtEl>
                                          <p:spTgt spid="26"/>
                                        </p:tgtEl>
                                        <p:attrNameLst>
                                          <p:attrName>style.visibility</p:attrName>
                                        </p:attrNameLst>
                                      </p:cBhvr>
                                      <p:to>
                                        <p:strVal val="visible"/>
                                      </p:to>
                                    </p:set>
                                    <p:animEffect transition="in" filter="wipe(left)">
                                      <p:cBhvr>
                                        <p:cTn id="146" dur="500"/>
                                        <p:tgtEl>
                                          <p:spTgt spid="26"/>
                                        </p:tgtEl>
                                      </p:cBhvr>
                                    </p:animEffect>
                                  </p:childTnLst>
                                </p:cTn>
                              </p:par>
                            </p:childTnLst>
                          </p:cTn>
                        </p:par>
                        <p:par>
                          <p:cTn id="147" fill="hold">
                            <p:stCondLst>
                              <p:cond delay="1000"/>
                            </p:stCondLst>
                            <p:childTnLst>
                              <p:par>
                                <p:cTn id="148" presetID="22" presetClass="entr" presetSubtype="8" fill="hold" nodeType="afterEffect">
                                  <p:stCondLst>
                                    <p:cond delay="0"/>
                                  </p:stCondLst>
                                  <p:childTnLst>
                                    <p:set>
                                      <p:cBhvr>
                                        <p:cTn id="149" dur="1" fill="hold">
                                          <p:stCondLst>
                                            <p:cond delay="0"/>
                                          </p:stCondLst>
                                        </p:cTn>
                                        <p:tgtEl>
                                          <p:spTgt spid="566281"/>
                                        </p:tgtEl>
                                        <p:attrNameLst>
                                          <p:attrName>style.visibility</p:attrName>
                                        </p:attrNameLst>
                                      </p:cBhvr>
                                      <p:to>
                                        <p:strVal val="visible"/>
                                      </p:to>
                                    </p:set>
                                    <p:animEffect transition="in" filter="wipe(left)">
                                      <p:cBhvr>
                                        <p:cTn id="150" dur="500"/>
                                        <p:tgtEl>
                                          <p:spTgt spid="566281"/>
                                        </p:tgtEl>
                                      </p:cBhvr>
                                    </p:animEffect>
                                  </p:childTnLst>
                                </p:cTn>
                              </p:par>
                              <p:par>
                                <p:cTn id="151" presetID="22" presetClass="entr" presetSubtype="1" fill="hold" nodeType="withEffect">
                                  <p:stCondLst>
                                    <p:cond delay="0"/>
                                  </p:stCondLst>
                                  <p:childTnLst>
                                    <p:set>
                                      <p:cBhvr>
                                        <p:cTn id="152" dur="1" fill="hold">
                                          <p:stCondLst>
                                            <p:cond delay="0"/>
                                          </p:stCondLst>
                                        </p:cTn>
                                        <p:tgtEl>
                                          <p:spTgt spid="47"/>
                                        </p:tgtEl>
                                        <p:attrNameLst>
                                          <p:attrName>style.visibility</p:attrName>
                                        </p:attrNameLst>
                                      </p:cBhvr>
                                      <p:to>
                                        <p:strVal val="visible"/>
                                      </p:to>
                                    </p:set>
                                    <p:animEffect transition="in" filter="wipe(up)">
                                      <p:cBhvr>
                                        <p:cTn id="153" dur="500"/>
                                        <p:tgtEl>
                                          <p:spTgt spid="47"/>
                                        </p:tgtEl>
                                      </p:cBhvr>
                                    </p:animEffect>
                                  </p:childTnLst>
                                </p:cTn>
                              </p:par>
                            </p:childTnLst>
                          </p:cTn>
                        </p:par>
                        <p:par>
                          <p:cTn id="154" fill="hold">
                            <p:stCondLst>
                              <p:cond delay="1500"/>
                            </p:stCondLst>
                            <p:childTnLst>
                              <p:par>
                                <p:cTn id="155" presetID="22" presetClass="entr" presetSubtype="4" fill="hold" grpId="0" nodeType="afterEffect">
                                  <p:stCondLst>
                                    <p:cond delay="250"/>
                                  </p:stCondLst>
                                  <p:childTnLst>
                                    <p:set>
                                      <p:cBhvr>
                                        <p:cTn id="156" dur="1" fill="hold">
                                          <p:stCondLst>
                                            <p:cond delay="0"/>
                                          </p:stCondLst>
                                        </p:cTn>
                                        <p:tgtEl>
                                          <p:spTgt spid="8"/>
                                        </p:tgtEl>
                                        <p:attrNameLst>
                                          <p:attrName>style.visibility</p:attrName>
                                        </p:attrNameLst>
                                      </p:cBhvr>
                                      <p:to>
                                        <p:strVal val="visible"/>
                                      </p:to>
                                    </p:set>
                                    <p:animEffect transition="in" filter="wipe(down)">
                                      <p:cBhvr>
                                        <p:cTn id="157" dur="500"/>
                                        <p:tgtEl>
                                          <p:spTgt spid="8"/>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55">
                                            <p:txEl>
                                              <p:pRg st="0" end="0"/>
                                            </p:txEl>
                                          </p:spTgt>
                                        </p:tgtEl>
                                        <p:attrNameLst>
                                          <p:attrName>style.visibility</p:attrName>
                                        </p:attrNameLst>
                                      </p:cBhvr>
                                      <p:to>
                                        <p:strVal val="visible"/>
                                      </p:to>
                                    </p:set>
                                    <p:animEffect transition="in" filter="wipe(left)">
                                      <p:cBhvr>
                                        <p:cTn id="162" dur="500"/>
                                        <p:tgtEl>
                                          <p:spTgt spid="55">
                                            <p:txEl>
                                              <p:pRg st="0" end="0"/>
                                            </p:txEl>
                                          </p:spTgt>
                                        </p:tgtEl>
                                      </p:cBhvr>
                                    </p:animEffect>
                                  </p:childTnLst>
                                </p:cTn>
                              </p:par>
                            </p:childTnLst>
                          </p:cTn>
                        </p:par>
                        <p:par>
                          <p:cTn id="163" fill="hold">
                            <p:stCondLst>
                              <p:cond delay="500"/>
                            </p:stCondLst>
                            <p:childTnLst>
                              <p:par>
                                <p:cTn id="164" presetID="22" presetClass="entr" presetSubtype="2"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wipe(right)">
                                      <p:cBhvr>
                                        <p:cTn id="166" dur="500"/>
                                        <p:tgtEl>
                                          <p:spTgt spid="60"/>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grpId="0" nodeType="clickEffect">
                                  <p:stCondLst>
                                    <p:cond delay="0"/>
                                  </p:stCondLst>
                                  <p:childTnLst>
                                    <p:set>
                                      <p:cBhvr>
                                        <p:cTn id="170" dur="1" fill="hold">
                                          <p:stCondLst>
                                            <p:cond delay="0"/>
                                          </p:stCondLst>
                                        </p:cTn>
                                        <p:tgtEl>
                                          <p:spTgt spid="55">
                                            <p:txEl>
                                              <p:pRg st="1" end="1"/>
                                            </p:txEl>
                                          </p:spTgt>
                                        </p:tgtEl>
                                        <p:attrNameLst>
                                          <p:attrName>style.visibility</p:attrName>
                                        </p:attrNameLst>
                                      </p:cBhvr>
                                      <p:to>
                                        <p:strVal val="visible"/>
                                      </p:to>
                                    </p:set>
                                    <p:animEffect transition="in" filter="wipe(left)">
                                      <p:cBhvr>
                                        <p:cTn id="171" dur="500"/>
                                        <p:tgtEl>
                                          <p:spTgt spid="55">
                                            <p:txEl>
                                              <p:pRg st="1" end="1"/>
                                            </p:txEl>
                                          </p:spTgt>
                                        </p:tgtEl>
                                      </p:cBhvr>
                                    </p:animEffect>
                                  </p:childTnLst>
                                </p:cTn>
                              </p:par>
                            </p:childTnLst>
                          </p:cTn>
                        </p:par>
                        <p:par>
                          <p:cTn id="172" fill="hold">
                            <p:stCondLst>
                              <p:cond delay="500"/>
                            </p:stCondLst>
                            <p:childTnLst>
                              <p:par>
                                <p:cTn id="173" presetID="22" presetClass="entr" presetSubtype="8" fill="hold" nodeType="afterEffect">
                                  <p:stCondLst>
                                    <p:cond delay="0"/>
                                  </p:stCondLst>
                                  <p:childTnLst>
                                    <p:set>
                                      <p:cBhvr>
                                        <p:cTn id="174" dur="1" fill="hold">
                                          <p:stCondLst>
                                            <p:cond delay="0"/>
                                          </p:stCondLst>
                                        </p:cTn>
                                        <p:tgtEl>
                                          <p:spTgt spid="54"/>
                                        </p:tgtEl>
                                        <p:attrNameLst>
                                          <p:attrName>style.visibility</p:attrName>
                                        </p:attrNameLst>
                                      </p:cBhvr>
                                      <p:to>
                                        <p:strVal val="visible"/>
                                      </p:to>
                                    </p:set>
                                    <p:animEffect transition="in" filter="wipe(left)">
                                      <p:cBhvr>
                                        <p:cTn id="175" dur="500"/>
                                        <p:tgtEl>
                                          <p:spTgt spid="54"/>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grpId="0" nodeType="clickEffect">
                                  <p:stCondLst>
                                    <p:cond delay="0"/>
                                  </p:stCondLst>
                                  <p:childTnLst>
                                    <p:set>
                                      <p:cBhvr>
                                        <p:cTn id="179" dur="1" fill="hold">
                                          <p:stCondLst>
                                            <p:cond delay="0"/>
                                          </p:stCondLst>
                                        </p:cTn>
                                        <p:tgtEl>
                                          <p:spTgt spid="55">
                                            <p:txEl>
                                              <p:pRg st="2" end="2"/>
                                            </p:txEl>
                                          </p:spTgt>
                                        </p:tgtEl>
                                        <p:attrNameLst>
                                          <p:attrName>style.visibility</p:attrName>
                                        </p:attrNameLst>
                                      </p:cBhvr>
                                      <p:to>
                                        <p:strVal val="visible"/>
                                      </p:to>
                                    </p:set>
                                    <p:animEffect transition="in" filter="wipe(left)">
                                      <p:cBhvr>
                                        <p:cTn id="180" dur="500"/>
                                        <p:tgtEl>
                                          <p:spTgt spid="55">
                                            <p:txEl>
                                              <p:pRg st="2" end="2"/>
                                            </p:txEl>
                                          </p:spTgt>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8" fill="hold" nodeType="clickEffect">
                                  <p:stCondLst>
                                    <p:cond delay="0"/>
                                  </p:stCondLst>
                                  <p:childTnLst>
                                    <p:set>
                                      <p:cBhvr>
                                        <p:cTn id="184" dur="1" fill="hold">
                                          <p:stCondLst>
                                            <p:cond delay="0"/>
                                          </p:stCondLst>
                                        </p:cTn>
                                        <p:tgtEl>
                                          <p:spTgt spid="4"/>
                                        </p:tgtEl>
                                        <p:attrNameLst>
                                          <p:attrName>style.visibility</p:attrName>
                                        </p:attrNameLst>
                                      </p:cBhvr>
                                      <p:to>
                                        <p:strVal val="visible"/>
                                      </p:to>
                                    </p:set>
                                    <p:animEffect transition="in" filter="wipe(left)">
                                      <p:cBhvr>
                                        <p:cTn id="185" dur="500"/>
                                        <p:tgtEl>
                                          <p:spTgt spid="4"/>
                                        </p:tgtEl>
                                      </p:cBhvr>
                                    </p:animEffect>
                                  </p:childTnLst>
                                </p:cTn>
                              </p:par>
                            </p:childTnLst>
                          </p:cTn>
                        </p:par>
                      </p:childTnLst>
                    </p:cTn>
                  </p:par>
                  <p:par>
                    <p:cTn id="186" fill="hold">
                      <p:stCondLst>
                        <p:cond delay="indefinite"/>
                      </p:stCondLst>
                      <p:childTnLst>
                        <p:par>
                          <p:cTn id="187" fill="hold">
                            <p:stCondLst>
                              <p:cond delay="0"/>
                            </p:stCondLst>
                            <p:childTnLst>
                              <p:par>
                                <p:cTn id="188" presetID="22" presetClass="entr" presetSubtype="8" fill="hold" grpId="0" nodeType="clickEffect">
                                  <p:stCondLst>
                                    <p:cond delay="0"/>
                                  </p:stCondLst>
                                  <p:childTnLst>
                                    <p:set>
                                      <p:cBhvr>
                                        <p:cTn id="189" dur="1" fill="hold">
                                          <p:stCondLst>
                                            <p:cond delay="0"/>
                                          </p:stCondLst>
                                        </p:cTn>
                                        <p:tgtEl>
                                          <p:spTgt spid="32"/>
                                        </p:tgtEl>
                                        <p:attrNameLst>
                                          <p:attrName>style.visibility</p:attrName>
                                        </p:attrNameLst>
                                      </p:cBhvr>
                                      <p:to>
                                        <p:strVal val="visible"/>
                                      </p:to>
                                    </p:set>
                                    <p:animEffect transition="in" filter="wipe(left)">
                                      <p:cBhvr>
                                        <p:cTn id="190" dur="500"/>
                                        <p:tgtEl>
                                          <p:spTgt spid="32"/>
                                        </p:tgtEl>
                                      </p:cBhvr>
                                    </p:animEffect>
                                  </p:childTnLst>
                                </p:cTn>
                              </p:par>
                            </p:childTnLst>
                          </p:cTn>
                        </p:par>
                        <p:par>
                          <p:cTn id="191" fill="hold">
                            <p:stCondLst>
                              <p:cond delay="500"/>
                            </p:stCondLst>
                            <p:childTnLst>
                              <p:par>
                                <p:cTn id="192" presetID="22" presetClass="entr" presetSubtype="8" fill="hold" grpId="0" nodeType="afterEffect">
                                  <p:stCondLst>
                                    <p:cond delay="0"/>
                                  </p:stCondLst>
                                  <p:childTnLst>
                                    <p:set>
                                      <p:cBhvr>
                                        <p:cTn id="193" dur="1" fill="hold">
                                          <p:stCondLst>
                                            <p:cond delay="0"/>
                                          </p:stCondLst>
                                        </p:cTn>
                                        <p:tgtEl>
                                          <p:spTgt spid="30"/>
                                        </p:tgtEl>
                                        <p:attrNameLst>
                                          <p:attrName>style.visibility</p:attrName>
                                        </p:attrNameLst>
                                      </p:cBhvr>
                                      <p:to>
                                        <p:strVal val="visible"/>
                                      </p:to>
                                    </p:set>
                                    <p:animEffect transition="in" filter="wipe(left)">
                                      <p:cBhvr>
                                        <p:cTn id="19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6" grpId="0" animBg="1"/>
      <p:bldP spid="57" grpId="0" animBg="1"/>
      <p:bldP spid="58" grpId="0" animBg="1"/>
      <p:bldP spid="22534" grpId="0"/>
      <p:bldP spid="566278" grpId="0" autoUpdateAnimBg="0"/>
      <p:bldP spid="22541" grpId="0" animBg="1"/>
      <p:bldP spid="22542" grpId="0" animBg="1"/>
      <p:bldP spid="22543" grpId="0" animBg="1"/>
      <p:bldP spid="22545" grpId="0"/>
      <p:bldP spid="22546" grpId="0"/>
      <p:bldP spid="22548" grpId="0"/>
      <p:bldP spid="22549" grpId="0"/>
      <p:bldP spid="23" grpId="0" autoUpdateAnimBg="0"/>
      <p:bldP spid="24" grpId="0" animBg="1"/>
      <p:bldP spid="25" grpId="0" animBg="1"/>
      <p:bldP spid="26" grpId="0" animBg="1"/>
      <p:bldP spid="30" grpId="0" animBg="1"/>
      <p:bldP spid="32" grpId="0" animBg="1"/>
      <p:bldP spid="7" grpId="0" animBg="1"/>
      <p:bldP spid="8" grpId="0" animBg="1"/>
      <p:bldP spid="40" grpId="0" autoUpdateAnimBg="0"/>
      <p:bldP spid="42" grpId="0" animBg="1"/>
      <p:bldP spid="50" grpId="0"/>
      <p:bldP spid="51" grpId="0"/>
      <p:bldP spid="52" grpId="0" autoUpdateAnimBg="0"/>
      <p:bldP spid="53" grpId="0" autoUpdateAnimBg="0"/>
      <p:bldP spid="55" grpId="0" uiExpand="1" build="p" autoUpdateAnimBg="0"/>
      <p:bldP spid="60" grpId="0" animBg="1"/>
      <p:bldP spid="6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4"/>
          <p:cNvSpPr>
            <a:spLocks noChangeArrowheads="1"/>
          </p:cNvSpPr>
          <p:nvPr/>
        </p:nvSpPr>
        <p:spPr bwMode="auto">
          <a:xfrm>
            <a:off x="909189" y="3019356"/>
            <a:ext cx="7158050" cy="2946769"/>
          </a:xfrm>
          <a:prstGeom prst="rect">
            <a:avLst/>
          </a:prstGeom>
          <a:noFill/>
          <a:ln>
            <a:noFill/>
          </a:ln>
          <a:extLst/>
        </p:spPr>
        <p:txBody>
          <a:bodyPr wrap="none">
            <a:spAutoFit/>
          </a:bodyPr>
          <a:lstStyle/>
          <a:p>
            <a:pPr marL="360363" indent="-360363">
              <a:lnSpc>
                <a:spcPct val="120000"/>
              </a:lnSpc>
              <a:buFont typeface="+mj-lt"/>
              <a:buAutoNum type="arabicPeriod"/>
            </a:pPr>
            <a:r>
              <a:rPr lang="en-US" altLang="zh-TW" dirty="0"/>
              <a:t>by direct observation</a:t>
            </a:r>
            <a:endParaRPr lang="zh-TW" altLang="en-US" dirty="0"/>
          </a:p>
          <a:p>
            <a:pPr marL="360363" indent="-360363">
              <a:lnSpc>
                <a:spcPct val="120000"/>
              </a:lnSpc>
              <a:buFont typeface="+mj-lt"/>
              <a:buAutoNum type="arabicPeriod"/>
            </a:pPr>
            <a:endParaRPr lang="en-US" altLang="zh-TW" dirty="0">
              <a:solidFill>
                <a:srgbClr val="0000CC"/>
              </a:solidFill>
            </a:endParaRPr>
          </a:p>
          <a:p>
            <a:pPr marL="360363" indent="-360363">
              <a:lnSpc>
                <a:spcPct val="120000"/>
              </a:lnSpc>
              <a:spcBef>
                <a:spcPts val="1200"/>
              </a:spcBef>
              <a:buFont typeface="+mj-lt"/>
              <a:buAutoNum type="arabicPeriod"/>
            </a:pPr>
            <a:r>
              <a:rPr lang="en-US" altLang="zh-TW" dirty="0">
                <a:solidFill>
                  <a:srgbClr val="0000CC"/>
                </a:solidFill>
              </a:rPr>
              <a:t>this problem can also be solved by method of images.</a:t>
            </a:r>
          </a:p>
          <a:p>
            <a:pPr>
              <a:spcBef>
                <a:spcPts val="0"/>
              </a:spcBef>
            </a:pPr>
            <a:r>
              <a:rPr lang="en-US" altLang="zh-TW" dirty="0"/>
              <a:t>     (</a:t>
            </a:r>
            <a:r>
              <a:rPr lang="en-US" altLang="zh-TW" dirty="0">
                <a:sym typeface="Wingdings" panose="05000000000000000000" pitchFamily="2" charset="2"/>
              </a:rPr>
              <a:t> </a:t>
            </a:r>
            <a:r>
              <a:rPr lang="en-US" altLang="zh-TW" dirty="0"/>
              <a:t>double summation over image sources)</a:t>
            </a:r>
            <a:endParaRPr lang="en-US" altLang="zh-TW" dirty="0">
              <a:solidFill>
                <a:srgbClr val="C00000"/>
              </a:solidFill>
            </a:endParaRPr>
          </a:p>
          <a:p>
            <a:pPr marL="457200" indent="-457200">
              <a:lnSpc>
                <a:spcPct val="120000"/>
              </a:lnSpc>
              <a:spcBef>
                <a:spcPts val="600"/>
              </a:spcBef>
              <a:buFont typeface="+mj-lt"/>
              <a:buAutoNum type="arabicPeriod" startAt="3"/>
            </a:pPr>
            <a:r>
              <a:rPr lang="en-US" altLang="zh-TW" dirty="0">
                <a:solidFill>
                  <a:srgbClr val="C00000"/>
                </a:solidFill>
              </a:rPr>
              <a:t>Are these two solutions consistent?</a:t>
            </a:r>
          </a:p>
          <a:p>
            <a:pPr marL="457200" indent="-457200">
              <a:lnSpc>
                <a:spcPct val="120000"/>
              </a:lnSpc>
              <a:spcBef>
                <a:spcPts val="600"/>
              </a:spcBef>
              <a:buFont typeface="+mj-lt"/>
              <a:buAutoNum type="arabicPeriod" startAt="3"/>
            </a:pPr>
            <a:r>
              <a:rPr lang="en-US" altLang="zh-TW" dirty="0"/>
              <a:t>comments on # of BCs.</a:t>
            </a:r>
          </a:p>
        </p:txBody>
      </p:sp>
      <p:sp>
        <p:nvSpPr>
          <p:cNvPr id="23555" name="Rectangle 2"/>
          <p:cNvSpPr>
            <a:spLocks noGrp="1" noChangeArrowheads="1"/>
          </p:cNvSpPr>
          <p:nvPr>
            <p:ph type="title"/>
          </p:nvPr>
        </p:nvSpPr>
        <p:spPr>
          <a:xfrm>
            <a:off x="40399" y="35480"/>
            <a:ext cx="12140308" cy="612000"/>
          </a:xfrm>
        </p:spPr>
        <p:txBody>
          <a:bodyPr>
            <a:noAutofit/>
          </a:bodyPr>
          <a:lstStyle/>
          <a:p>
            <a:r>
              <a:rPr lang="en-US" altLang="zh-TW" sz="3000" dirty="0"/>
              <a:t>4.1 Example 3 - Green’s function by eigenfunction expansion </a:t>
            </a:r>
          </a:p>
        </p:txBody>
      </p:sp>
      <p:graphicFrame>
        <p:nvGraphicFramePr>
          <p:cNvPr id="568323" name="Object 2"/>
          <p:cNvGraphicFramePr>
            <a:graphicFrameLocks noGrp="1" noChangeAspect="1"/>
          </p:cNvGraphicFramePr>
          <p:nvPr>
            <p:ph sz="quarter" idx="4294967295"/>
            <p:extLst>
              <p:ext uri="{D42A27DB-BD31-4B8C-83A1-F6EECF244321}">
                <p14:modId xmlns:p14="http://schemas.microsoft.com/office/powerpoint/2010/main" val="1868602614"/>
              </p:ext>
            </p:extLst>
          </p:nvPr>
        </p:nvGraphicFramePr>
        <p:xfrm>
          <a:off x="1318274" y="2091648"/>
          <a:ext cx="7645400" cy="965200"/>
        </p:xfrm>
        <a:graphic>
          <a:graphicData uri="http://schemas.openxmlformats.org/presentationml/2006/ole">
            <mc:AlternateContent xmlns:mc="http://schemas.openxmlformats.org/markup-compatibility/2006">
              <mc:Choice xmlns:v="urn:schemas-microsoft-com:vml" Requires="v">
                <p:oleObj spid="_x0000_s992829" name="方程式" r:id="rId4" imgW="3822700" imgH="482600" progId="Equation.3">
                  <p:embed/>
                </p:oleObj>
              </mc:Choice>
              <mc:Fallback>
                <p:oleObj name="方程式" r:id="rId4" imgW="3822700" imgH="482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8274" y="2091648"/>
                        <a:ext cx="7645400" cy="9652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graphicFrame>
        <p:nvGraphicFramePr>
          <p:cNvPr id="568326" name="Object 4"/>
          <p:cNvGraphicFramePr>
            <a:graphicFrameLocks noGrp="1" noChangeAspect="1"/>
          </p:cNvGraphicFramePr>
          <p:nvPr>
            <p:ph sz="quarter" idx="4294967295"/>
            <p:extLst>
              <p:ext uri="{D42A27DB-BD31-4B8C-83A1-F6EECF244321}">
                <p14:modId xmlns:p14="http://schemas.microsoft.com/office/powerpoint/2010/main" val="1751334006"/>
              </p:ext>
            </p:extLst>
          </p:nvPr>
        </p:nvGraphicFramePr>
        <p:xfrm>
          <a:off x="982766" y="715986"/>
          <a:ext cx="4894416" cy="937260"/>
        </p:xfrm>
        <a:graphic>
          <a:graphicData uri="http://schemas.openxmlformats.org/presentationml/2006/ole">
            <mc:AlternateContent xmlns:mc="http://schemas.openxmlformats.org/markup-compatibility/2006">
              <mc:Choice xmlns:v="urn:schemas-microsoft-com:vml" Requires="v">
                <p:oleObj spid="_x0000_s992830" name="方程式" r:id="rId6" imgW="2387520" imgH="457200" progId="Equation.3">
                  <p:embed/>
                </p:oleObj>
              </mc:Choice>
              <mc:Fallback>
                <p:oleObj name="方程式" r:id="rId6" imgW="2387520" imgH="457200" progId="Equation.3">
                  <p:embed/>
                  <p:pic>
                    <p:nvPicPr>
                      <p:cNvPr id="0" name=""/>
                      <p:cNvPicPr>
                        <a:picLocks noChangeArrowheads="1"/>
                      </p:cNvPicPr>
                      <p:nvPr/>
                    </p:nvPicPr>
                    <p:blipFill>
                      <a:blip r:embed="rId7"/>
                      <a:srcRect/>
                      <a:stretch>
                        <a:fillRect/>
                      </a:stretch>
                    </p:blipFill>
                    <p:spPr bwMode="auto">
                      <a:xfrm>
                        <a:off x="982766" y="715986"/>
                        <a:ext cx="4894416" cy="93726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568329" name="Line 9"/>
          <p:cNvSpPr>
            <a:spLocks noChangeShapeType="1"/>
          </p:cNvSpPr>
          <p:nvPr/>
        </p:nvSpPr>
        <p:spPr bwMode="auto">
          <a:xfrm>
            <a:off x="4043322" y="3053825"/>
            <a:ext cx="4969265"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568336" name="Object 6"/>
          <p:cNvGraphicFramePr>
            <a:graphicFrameLocks noChangeAspect="1"/>
          </p:cNvGraphicFramePr>
          <p:nvPr>
            <p:extLst>
              <p:ext uri="{D42A27DB-BD31-4B8C-83A1-F6EECF244321}">
                <p14:modId xmlns:p14="http://schemas.microsoft.com/office/powerpoint/2010/main" val="1842455421"/>
              </p:ext>
            </p:extLst>
          </p:nvPr>
        </p:nvGraphicFramePr>
        <p:xfrm>
          <a:off x="1738170" y="3559982"/>
          <a:ext cx="4023360" cy="502920"/>
        </p:xfrm>
        <a:graphic>
          <a:graphicData uri="http://schemas.openxmlformats.org/presentationml/2006/ole">
            <mc:AlternateContent xmlns:mc="http://schemas.openxmlformats.org/markup-compatibility/2006">
              <mc:Choice xmlns:v="urn:schemas-microsoft-com:vml" Requires="v">
                <p:oleObj spid="_x0000_s992831" name="方程式" r:id="rId8" imgW="1828800" imgH="228600" progId="Equation.3">
                  <p:embed/>
                </p:oleObj>
              </mc:Choice>
              <mc:Fallback>
                <p:oleObj name="方程式" r:id="rId8" imgW="18288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8170" y="3559982"/>
                        <a:ext cx="4023360" cy="50292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8338" name="AutoShape 18"/>
          <p:cNvSpPr>
            <a:spLocks noChangeArrowheads="1"/>
          </p:cNvSpPr>
          <p:nvPr/>
        </p:nvSpPr>
        <p:spPr bwMode="auto">
          <a:xfrm>
            <a:off x="930913" y="2479488"/>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568339" name="AutoShape 19"/>
          <p:cNvSpPr>
            <a:spLocks noChangeArrowheads="1"/>
          </p:cNvSpPr>
          <p:nvPr/>
        </p:nvSpPr>
        <p:spPr bwMode="auto">
          <a:xfrm>
            <a:off x="1464666" y="3683447"/>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2" name="投影片編號版面配置區 1"/>
          <p:cNvSpPr>
            <a:spLocks noGrp="1"/>
          </p:cNvSpPr>
          <p:nvPr>
            <p:ph type="sldNum" sz="quarter" idx="10"/>
          </p:nvPr>
        </p:nvSpPr>
        <p:spPr/>
        <p:txBody>
          <a:bodyPr/>
          <a:lstStyle/>
          <a:p>
            <a:pPr>
              <a:defRPr/>
            </a:pPr>
            <a:fld id="{F4C3976D-8D47-445A-BD61-2F2C1E2596C6}" type="slidenum">
              <a:rPr lang="en-US" altLang="zh-TW" smtClean="0"/>
              <a:pPr>
                <a:defRPr/>
              </a:pPr>
              <a:t>53</a:t>
            </a:fld>
            <a:endParaRPr lang="en-US" altLang="zh-TW" dirty="0"/>
          </a:p>
        </p:txBody>
      </p:sp>
      <p:grpSp>
        <p:nvGrpSpPr>
          <p:cNvPr id="26" name="群組 25"/>
          <p:cNvGrpSpPr/>
          <p:nvPr/>
        </p:nvGrpSpPr>
        <p:grpSpPr>
          <a:xfrm>
            <a:off x="8760297" y="702124"/>
            <a:ext cx="2047279" cy="1815925"/>
            <a:chOff x="7462208" y="1278113"/>
            <a:chExt cx="2047279" cy="1815925"/>
          </a:xfrm>
        </p:grpSpPr>
        <p:sp>
          <p:nvSpPr>
            <p:cNvPr id="27" name="Rectangle 8"/>
            <p:cNvSpPr>
              <a:spLocks noChangeAspect="1" noChangeArrowheads="1"/>
            </p:cNvSpPr>
            <p:nvPr/>
          </p:nvSpPr>
          <p:spPr bwMode="auto">
            <a:xfrm>
              <a:off x="7761288" y="1698828"/>
              <a:ext cx="1224000" cy="1224000"/>
            </a:xfrm>
            <a:prstGeom prst="rect">
              <a:avLst/>
            </a:prstGeom>
            <a:solidFill>
              <a:srgbClr val="FFFF00"/>
            </a:solidFill>
            <a:ln w="12700">
              <a:solidFill>
                <a:schemeClr val="tx1"/>
              </a:solidFill>
              <a:miter lim="800000"/>
              <a:headEnd/>
              <a:tailEnd/>
            </a:ln>
          </p:spPr>
          <p:txBody>
            <a:bodyPr wrap="none" anchor="ctr"/>
            <a:lstStyle/>
            <a:p>
              <a:endParaRPr lang="zh-TW" altLang="en-US"/>
            </a:p>
          </p:txBody>
        </p:sp>
        <p:sp>
          <p:nvSpPr>
            <p:cNvPr id="28" name="Line 9"/>
            <p:cNvSpPr>
              <a:spLocks noChangeShapeType="1"/>
            </p:cNvSpPr>
            <p:nvPr/>
          </p:nvSpPr>
          <p:spPr bwMode="auto">
            <a:xfrm>
              <a:off x="7761288" y="2924175"/>
              <a:ext cx="1440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9" name="Line 10"/>
            <p:cNvSpPr>
              <a:spLocks noChangeShapeType="1"/>
            </p:cNvSpPr>
            <p:nvPr/>
          </p:nvSpPr>
          <p:spPr bwMode="auto">
            <a:xfrm flipV="1">
              <a:off x="7761288" y="1506561"/>
              <a:ext cx="0" cy="1404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1" name="Text Box 12"/>
            <p:cNvSpPr txBox="1">
              <a:spLocks noChangeArrowheads="1"/>
            </p:cNvSpPr>
            <p:nvPr/>
          </p:nvSpPr>
          <p:spPr bwMode="auto">
            <a:xfrm>
              <a:off x="9190400" y="2636838"/>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i="1" dirty="0"/>
                <a:t>x</a:t>
              </a:r>
            </a:p>
          </p:txBody>
        </p:sp>
        <p:sp>
          <p:nvSpPr>
            <p:cNvPr id="32" name="Text Box 13"/>
            <p:cNvSpPr txBox="1">
              <a:spLocks noChangeArrowheads="1"/>
            </p:cNvSpPr>
            <p:nvPr/>
          </p:nvSpPr>
          <p:spPr bwMode="auto">
            <a:xfrm>
              <a:off x="7462208" y="1278113"/>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i="1" dirty="0"/>
                <a:t>y</a:t>
              </a:r>
            </a:p>
          </p:txBody>
        </p:sp>
        <p:sp>
          <p:nvSpPr>
            <p:cNvPr id="33" name="Oval 17"/>
            <p:cNvSpPr>
              <a:spLocks noChangeAspect="1" noChangeArrowheads="1"/>
            </p:cNvSpPr>
            <p:nvPr/>
          </p:nvSpPr>
          <p:spPr bwMode="auto">
            <a:xfrm>
              <a:off x="8614336" y="2240856"/>
              <a:ext cx="107950" cy="107950"/>
            </a:xfrm>
            <a:prstGeom prst="ellipse">
              <a:avLst/>
            </a:prstGeom>
            <a:solidFill>
              <a:schemeClr val="tx2"/>
            </a:solidFill>
            <a:ln w="12700">
              <a:solidFill>
                <a:schemeClr val="tx1"/>
              </a:solidFill>
              <a:round/>
              <a:headEnd/>
              <a:tailEnd/>
            </a:ln>
          </p:spPr>
          <p:txBody>
            <a:bodyPr wrap="none" anchor="ctr"/>
            <a:lstStyle/>
            <a:p>
              <a:endParaRPr lang="zh-TW" altLang="en-US"/>
            </a:p>
          </p:txBody>
        </p:sp>
      </p:grpSp>
      <p:graphicFrame>
        <p:nvGraphicFramePr>
          <p:cNvPr id="3" name="物件 2"/>
          <p:cNvGraphicFramePr>
            <a:graphicFrameLocks noChangeAspect="1"/>
          </p:cNvGraphicFramePr>
          <p:nvPr>
            <p:extLst>
              <p:ext uri="{D42A27DB-BD31-4B8C-83A1-F6EECF244321}">
                <p14:modId xmlns:p14="http://schemas.microsoft.com/office/powerpoint/2010/main" val="3931046866"/>
              </p:ext>
            </p:extLst>
          </p:nvPr>
        </p:nvGraphicFramePr>
        <p:xfrm>
          <a:off x="6290857" y="5777075"/>
          <a:ext cx="2971800" cy="866775"/>
        </p:xfrm>
        <a:graphic>
          <a:graphicData uri="http://schemas.openxmlformats.org/presentationml/2006/ole">
            <mc:AlternateContent xmlns:mc="http://schemas.openxmlformats.org/markup-compatibility/2006">
              <mc:Choice xmlns:v="urn:schemas-microsoft-com:vml" Requires="v">
                <p:oleObj spid="_x0000_s992832" name="方程式" r:id="rId10" imgW="1524000" imgH="444500" progId="Equation.3">
                  <p:embed/>
                </p:oleObj>
              </mc:Choice>
              <mc:Fallback>
                <p:oleObj name="方程式" r:id="rId10" imgW="1524000" imgH="4445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90857" y="5777075"/>
                        <a:ext cx="2971800" cy="866775"/>
                      </a:xfrm>
                      <a:prstGeom prst="rect">
                        <a:avLst/>
                      </a:prstGeom>
                      <a:solidFill>
                        <a:srgbClr val="FFCC00"/>
                      </a:solidFill>
                      <a:ln>
                        <a:noFill/>
                      </a:ln>
                    </p:spPr>
                  </p:pic>
                </p:oleObj>
              </mc:Fallback>
            </mc:AlternateContent>
          </a:graphicData>
        </a:graphic>
      </p:graphicFrame>
      <p:graphicFrame>
        <p:nvGraphicFramePr>
          <p:cNvPr id="4" name="物件 3"/>
          <p:cNvGraphicFramePr>
            <a:graphicFrameLocks noChangeAspect="1"/>
          </p:cNvGraphicFramePr>
          <p:nvPr>
            <p:extLst>
              <p:ext uri="{D42A27DB-BD31-4B8C-83A1-F6EECF244321}">
                <p14:modId xmlns:p14="http://schemas.microsoft.com/office/powerpoint/2010/main" val="4181387372"/>
              </p:ext>
            </p:extLst>
          </p:nvPr>
        </p:nvGraphicFramePr>
        <p:xfrm>
          <a:off x="9587167" y="5778384"/>
          <a:ext cx="2574936" cy="866268"/>
        </p:xfrm>
        <a:graphic>
          <a:graphicData uri="http://schemas.openxmlformats.org/presentationml/2006/ole">
            <mc:AlternateContent xmlns:mc="http://schemas.openxmlformats.org/markup-compatibility/2006">
              <mc:Choice xmlns:v="urn:schemas-microsoft-com:vml" Requires="v">
                <p:oleObj spid="_x0000_s992833" name="方程式" r:id="rId12" imgW="1320480" imgH="444240" progId="Equation.3">
                  <p:embed/>
                </p:oleObj>
              </mc:Choice>
              <mc:Fallback>
                <p:oleObj name="方程式" r:id="rId12" imgW="1320480" imgH="444240" progId="Equation.3">
                  <p:embed/>
                  <p:pic>
                    <p:nvPicPr>
                      <p:cNvPr id="0" name=""/>
                      <p:cNvPicPr>
                        <a:picLocks noChangeAspect="1" noChangeArrowheads="1"/>
                      </p:cNvPicPr>
                      <p:nvPr/>
                    </p:nvPicPr>
                    <p:blipFill>
                      <a:blip r:embed="rId13"/>
                      <a:srcRect/>
                      <a:stretch>
                        <a:fillRect/>
                      </a:stretch>
                    </p:blipFill>
                    <p:spPr bwMode="auto">
                      <a:xfrm>
                        <a:off x="9587167" y="5778384"/>
                        <a:ext cx="2574936" cy="866268"/>
                      </a:xfrm>
                      <a:prstGeom prst="rect">
                        <a:avLst/>
                      </a:prstGeom>
                      <a:solidFill>
                        <a:srgbClr val="FFCC00"/>
                      </a:solidFill>
                      <a:ln>
                        <a:noFill/>
                      </a:ln>
                    </p:spPr>
                  </p:pic>
                </p:oleObj>
              </mc:Fallback>
            </mc:AlternateContent>
          </a:graphicData>
        </a:graphic>
      </p:graphicFrame>
      <p:sp>
        <p:nvSpPr>
          <p:cNvPr id="30" name="動作按鈕: 上一項 29">
            <a:hlinkClick r:id="rId14" action="ppaction://hlinksldjump" highlightClick="1"/>
          </p:cNvPr>
          <p:cNvSpPr>
            <a:spLocks noChangeAspect="1"/>
          </p:cNvSpPr>
          <p:nvPr/>
        </p:nvSpPr>
        <p:spPr bwMode="auto">
          <a:xfrm>
            <a:off x="5702424" y="1817747"/>
            <a:ext cx="180000" cy="180000"/>
          </a:xfrm>
          <a:prstGeom prst="actionButtonBackPrevious">
            <a:avLst/>
          </a:prstGeom>
          <a:solidFill>
            <a:srgbClr val="99FFCC"/>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34" name="Text Box 6"/>
          <p:cNvSpPr txBox="1">
            <a:spLocks noChangeArrowheads="1"/>
          </p:cNvSpPr>
          <p:nvPr/>
        </p:nvSpPr>
        <p:spPr bwMode="auto">
          <a:xfrm>
            <a:off x="855235" y="1646072"/>
            <a:ext cx="34131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by the approach as in p.52</a:t>
            </a:r>
          </a:p>
        </p:txBody>
      </p:sp>
      <p:cxnSp>
        <p:nvCxnSpPr>
          <p:cNvPr id="6" name="直線接點 5"/>
          <p:cNvCxnSpPr/>
          <p:nvPr/>
        </p:nvCxnSpPr>
        <p:spPr bwMode="auto">
          <a:xfrm>
            <a:off x="5052680" y="5733256"/>
            <a:ext cx="7164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cxnSp>
        <p:nvCxnSpPr>
          <p:cNvPr id="8" name="直線接點 7"/>
          <p:cNvCxnSpPr/>
          <p:nvPr/>
        </p:nvCxnSpPr>
        <p:spPr bwMode="auto">
          <a:xfrm>
            <a:off x="5052680" y="5728326"/>
            <a:ext cx="0" cy="959888"/>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5" name="Text Box 6"/>
          <p:cNvSpPr txBox="1">
            <a:spLocks noChangeArrowheads="1"/>
          </p:cNvSpPr>
          <p:nvPr/>
        </p:nvSpPr>
        <p:spPr bwMode="auto">
          <a:xfrm>
            <a:off x="9127935" y="6021289"/>
            <a:ext cx="26802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600" dirty="0"/>
              <a:t>,</a:t>
            </a:r>
          </a:p>
        </p:txBody>
      </p:sp>
      <p:sp>
        <p:nvSpPr>
          <p:cNvPr id="36" name="Text Box 10"/>
          <p:cNvSpPr txBox="1">
            <a:spLocks noChangeArrowheads="1"/>
          </p:cNvSpPr>
          <p:nvPr/>
        </p:nvSpPr>
        <p:spPr bwMode="auto">
          <a:xfrm>
            <a:off x="423187" y="715987"/>
            <a:ext cx="603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Ex.</a:t>
            </a:r>
          </a:p>
        </p:txBody>
      </p:sp>
      <p:sp>
        <p:nvSpPr>
          <p:cNvPr id="37" name="矩形 36"/>
          <p:cNvSpPr/>
          <p:nvPr/>
        </p:nvSpPr>
        <p:spPr>
          <a:xfrm>
            <a:off x="5900839" y="3589062"/>
            <a:ext cx="3361818" cy="400110"/>
          </a:xfrm>
          <a:prstGeom prst="rect">
            <a:avLst/>
          </a:prstGeom>
        </p:spPr>
        <p:txBody>
          <a:bodyPr wrap="none">
            <a:spAutoFit/>
          </a:bodyPr>
          <a:lstStyle/>
          <a:p>
            <a:r>
              <a:rPr lang="en-US" altLang="zh-TW" sz="2000" dirty="0">
                <a:solidFill>
                  <a:srgbClr val="C00000"/>
                </a:solidFill>
              </a:rPr>
              <a:t>(OK!!  </a:t>
            </a:r>
            <a:r>
              <a:rPr lang="en-US" altLang="zh-TW" sz="2000" dirty="0">
                <a:solidFill>
                  <a:srgbClr val="C00000"/>
                </a:solidFill>
                <a:sym typeface="MT Extra" panose="05050102010205020202" pitchFamily="18" charset="2"/>
              </a:rPr>
              <a:t></a:t>
            </a:r>
            <a:r>
              <a:rPr lang="en-US" altLang="zh-TW" sz="2000" dirty="0">
                <a:solidFill>
                  <a:srgbClr val="C00000"/>
                </a:solidFill>
              </a:rPr>
              <a:t>self-</a:t>
            </a:r>
            <a:r>
              <a:rPr lang="en-US" altLang="zh-TW" sz="2000" dirty="0" err="1">
                <a:solidFill>
                  <a:srgbClr val="C00000"/>
                </a:solidFill>
              </a:rPr>
              <a:t>adjoint</a:t>
            </a:r>
            <a:r>
              <a:rPr lang="en-US" altLang="zh-TW" sz="2000" dirty="0">
                <a:solidFill>
                  <a:srgbClr val="C00000"/>
                </a:solidFill>
              </a:rPr>
              <a:t> problem)</a:t>
            </a:r>
            <a:endParaRPr lang="zh-TW" altLang="en-US" sz="2000" dirty="0">
              <a:solidFill>
                <a:srgbClr val="C00000"/>
              </a:solidFill>
            </a:endParaRPr>
          </a:p>
        </p:txBody>
      </p:sp>
      <p:sp>
        <p:nvSpPr>
          <p:cNvPr id="38" name="矩形 37"/>
          <p:cNvSpPr/>
          <p:nvPr/>
        </p:nvSpPr>
        <p:spPr>
          <a:xfrm>
            <a:off x="5023479" y="5733256"/>
            <a:ext cx="1316386" cy="400110"/>
          </a:xfrm>
          <a:prstGeom prst="rect">
            <a:avLst/>
          </a:prstGeom>
        </p:spPr>
        <p:txBody>
          <a:bodyPr wrap="none">
            <a:spAutoFit/>
          </a:bodyPr>
          <a:lstStyle/>
          <a:p>
            <a:r>
              <a:rPr lang="en-US" altLang="zh-TW" sz="2000" dirty="0"/>
              <a:t>From p. 52</a:t>
            </a:r>
            <a:endParaRPr lang="zh-TW" altLang="en-US" sz="2000" dirty="0"/>
          </a:p>
        </p:txBody>
      </p:sp>
    </p:spTree>
    <p:extLst>
      <p:ext uri="{BB962C8B-B14F-4D97-AF65-F5344CB8AC3E}">
        <p14:creationId xmlns:p14="http://schemas.microsoft.com/office/powerpoint/2010/main" val="109892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568326"/>
                                        </p:tgtEl>
                                        <p:attrNameLst>
                                          <p:attrName>style.visibility</p:attrName>
                                        </p:attrNameLst>
                                      </p:cBhvr>
                                      <p:to>
                                        <p:strVal val="visible"/>
                                      </p:to>
                                    </p:set>
                                    <p:animEffect transition="in" filter="wipe(left)">
                                      <p:cBhvr>
                                        <p:cTn id="36" dur="500"/>
                                        <p:tgtEl>
                                          <p:spTgt spid="568326"/>
                                        </p:tgtEl>
                                      </p:cBhvr>
                                    </p:animEffect>
                                  </p:childTnLst>
                                </p:cTn>
                              </p:par>
                            </p:childTnLst>
                          </p:cTn>
                        </p:par>
                        <p:par>
                          <p:cTn id="37" fill="hold">
                            <p:stCondLst>
                              <p:cond delay="1000"/>
                            </p:stCondLst>
                            <p:childTnLst>
                              <p:par>
                                <p:cTn id="38" presetID="22" presetClass="entr" presetSubtype="8" fill="hold" nodeType="afterEffect">
                                  <p:stCondLst>
                                    <p:cond delay="25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par>
                          <p:cTn id="46" fill="hold">
                            <p:stCondLst>
                              <p:cond delay="500"/>
                            </p:stCondLst>
                            <p:childTnLst>
                              <p:par>
                                <p:cTn id="47" presetID="22" presetClass="entr" presetSubtype="2"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right)">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68338"/>
                                        </p:tgtEl>
                                        <p:attrNameLst>
                                          <p:attrName>style.visibility</p:attrName>
                                        </p:attrNameLst>
                                      </p:cBhvr>
                                      <p:to>
                                        <p:strVal val="visible"/>
                                      </p:to>
                                    </p:set>
                                    <p:animEffect transition="in" filter="wipe(left)">
                                      <p:cBhvr>
                                        <p:cTn id="54" dur="500"/>
                                        <p:tgtEl>
                                          <p:spTgt spid="568338"/>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568323"/>
                                        </p:tgtEl>
                                        <p:attrNameLst>
                                          <p:attrName>style.visibility</p:attrName>
                                        </p:attrNameLst>
                                      </p:cBhvr>
                                      <p:to>
                                        <p:strVal val="visible"/>
                                      </p:to>
                                    </p:set>
                                    <p:animEffect transition="in" filter="wipe(left)">
                                      <p:cBhvr>
                                        <p:cTn id="58" dur="500"/>
                                        <p:tgtEl>
                                          <p:spTgt spid="568323"/>
                                        </p:tgtEl>
                                      </p:cBhvr>
                                    </p:animEffect>
                                  </p:childTnLst>
                                </p:cTn>
                              </p:par>
                            </p:childTnLst>
                          </p:cTn>
                        </p:par>
                        <p:par>
                          <p:cTn id="59" fill="hold">
                            <p:stCondLst>
                              <p:cond delay="1000"/>
                            </p:stCondLst>
                            <p:childTnLst>
                              <p:par>
                                <p:cTn id="60" presetID="22" presetClass="entr" presetSubtype="8" fill="hold" grpId="0" nodeType="afterEffect">
                                  <p:stCondLst>
                                    <p:cond delay="250"/>
                                  </p:stCondLst>
                                  <p:childTnLst>
                                    <p:set>
                                      <p:cBhvr>
                                        <p:cTn id="61" dur="1" fill="hold">
                                          <p:stCondLst>
                                            <p:cond delay="0"/>
                                          </p:stCondLst>
                                        </p:cTn>
                                        <p:tgtEl>
                                          <p:spTgt spid="568329"/>
                                        </p:tgtEl>
                                        <p:attrNameLst>
                                          <p:attrName>style.visibility</p:attrName>
                                        </p:attrNameLst>
                                      </p:cBhvr>
                                      <p:to>
                                        <p:strVal val="visible"/>
                                      </p:to>
                                    </p:set>
                                    <p:animEffect transition="in" filter="wipe(left)">
                                      <p:cBhvr>
                                        <p:cTn id="62" dur="500"/>
                                        <p:tgtEl>
                                          <p:spTgt spid="5683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4">
                                            <p:txEl>
                                              <p:pRg st="0" end="0"/>
                                            </p:txEl>
                                          </p:spTgt>
                                        </p:tgtEl>
                                        <p:attrNameLst>
                                          <p:attrName>style.visibility</p:attrName>
                                        </p:attrNameLst>
                                      </p:cBhvr>
                                      <p:to>
                                        <p:strVal val="visible"/>
                                      </p:to>
                                    </p:set>
                                    <p:animEffect transition="in" filter="wipe(left)">
                                      <p:cBhvr>
                                        <p:cTn id="67" dur="500"/>
                                        <p:tgtEl>
                                          <p:spTgt spid="24">
                                            <p:txEl>
                                              <p:pRg st="0" end="0"/>
                                            </p:tx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568339"/>
                                        </p:tgtEl>
                                        <p:attrNameLst>
                                          <p:attrName>style.visibility</p:attrName>
                                        </p:attrNameLst>
                                      </p:cBhvr>
                                      <p:to>
                                        <p:strVal val="visible"/>
                                      </p:to>
                                    </p:set>
                                    <p:animEffect transition="in" filter="wipe(left)">
                                      <p:cBhvr>
                                        <p:cTn id="71" dur="500"/>
                                        <p:tgtEl>
                                          <p:spTgt spid="568339"/>
                                        </p:tgtEl>
                                      </p:cBhvr>
                                    </p:animEffect>
                                  </p:childTnLst>
                                </p:cTn>
                              </p:par>
                            </p:childTnLst>
                          </p:cTn>
                        </p:par>
                        <p:par>
                          <p:cTn id="72" fill="hold">
                            <p:stCondLst>
                              <p:cond delay="1000"/>
                            </p:stCondLst>
                            <p:childTnLst>
                              <p:par>
                                <p:cTn id="73" presetID="22" presetClass="entr" presetSubtype="8" fill="hold" nodeType="afterEffect">
                                  <p:stCondLst>
                                    <p:cond delay="0"/>
                                  </p:stCondLst>
                                  <p:childTnLst>
                                    <p:set>
                                      <p:cBhvr>
                                        <p:cTn id="74" dur="1" fill="hold">
                                          <p:stCondLst>
                                            <p:cond delay="0"/>
                                          </p:stCondLst>
                                        </p:cTn>
                                        <p:tgtEl>
                                          <p:spTgt spid="568336"/>
                                        </p:tgtEl>
                                        <p:attrNameLst>
                                          <p:attrName>style.visibility</p:attrName>
                                        </p:attrNameLst>
                                      </p:cBhvr>
                                      <p:to>
                                        <p:strVal val="visible"/>
                                      </p:to>
                                    </p:set>
                                    <p:animEffect transition="in" filter="wipe(left)">
                                      <p:cBhvr>
                                        <p:cTn id="75" dur="500"/>
                                        <p:tgtEl>
                                          <p:spTgt spid="568336"/>
                                        </p:tgtEl>
                                      </p:cBhvr>
                                    </p:animEffect>
                                  </p:childTnLst>
                                </p:cTn>
                              </p:par>
                            </p:childTnLst>
                          </p:cTn>
                        </p:par>
                        <p:par>
                          <p:cTn id="76" fill="hold">
                            <p:stCondLst>
                              <p:cond delay="1500"/>
                            </p:stCondLst>
                            <p:childTnLst>
                              <p:par>
                                <p:cTn id="77" presetID="22" presetClass="entr" presetSubtype="8" fill="hold" grpId="0"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left)">
                                      <p:cBhvr>
                                        <p:cTn id="79" dur="500"/>
                                        <p:tgtEl>
                                          <p:spTgt spid="3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4">
                                            <p:txEl>
                                              <p:pRg st="2" end="2"/>
                                            </p:txEl>
                                          </p:spTgt>
                                        </p:tgtEl>
                                        <p:attrNameLst>
                                          <p:attrName>style.visibility</p:attrName>
                                        </p:attrNameLst>
                                      </p:cBhvr>
                                      <p:to>
                                        <p:strVal val="visible"/>
                                      </p:to>
                                    </p:set>
                                    <p:animEffect transition="in" filter="wipe(left)">
                                      <p:cBhvr>
                                        <p:cTn id="84" dur="500"/>
                                        <p:tgtEl>
                                          <p:spTgt spid="24">
                                            <p:txEl>
                                              <p:pRg st="2" end="2"/>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4">
                                            <p:txEl>
                                              <p:pRg st="3" end="3"/>
                                            </p:txEl>
                                          </p:spTgt>
                                        </p:tgtEl>
                                        <p:attrNameLst>
                                          <p:attrName>style.visibility</p:attrName>
                                        </p:attrNameLst>
                                      </p:cBhvr>
                                      <p:to>
                                        <p:strVal val="visible"/>
                                      </p:to>
                                    </p:set>
                                    <p:animEffect transition="in" filter="wipe(left)">
                                      <p:cBhvr>
                                        <p:cTn id="89" dur="500"/>
                                        <p:tgtEl>
                                          <p:spTgt spid="24">
                                            <p:txEl>
                                              <p:pRg st="3" end="3"/>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4">
                                            <p:txEl>
                                              <p:pRg st="4" end="4"/>
                                            </p:txEl>
                                          </p:spTgt>
                                        </p:tgtEl>
                                        <p:attrNameLst>
                                          <p:attrName>style.visibility</p:attrName>
                                        </p:attrNameLst>
                                      </p:cBhvr>
                                      <p:to>
                                        <p:strVal val="visible"/>
                                      </p:to>
                                    </p:set>
                                    <p:animEffect transition="in" filter="wipe(left)">
                                      <p:cBhvr>
                                        <p:cTn id="94" dur="500"/>
                                        <p:tgtEl>
                                          <p:spTgt spid="24">
                                            <p:txEl>
                                              <p:pRg st="4" end="4"/>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4">
                                            <p:txEl>
                                              <p:pRg st="5" end="5"/>
                                            </p:txEl>
                                          </p:spTgt>
                                        </p:tgtEl>
                                        <p:attrNameLst>
                                          <p:attrName>style.visibility</p:attrName>
                                        </p:attrNameLst>
                                      </p:cBhvr>
                                      <p:to>
                                        <p:strVal val="visible"/>
                                      </p:to>
                                    </p:set>
                                    <p:animEffect transition="in" filter="wipe(left)">
                                      <p:cBhvr>
                                        <p:cTn id="99"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P spid="568329" grpId="0" animBg="1"/>
      <p:bldP spid="568338" grpId="0" animBg="1"/>
      <p:bldP spid="568339" grpId="0" animBg="1"/>
      <p:bldP spid="30" grpId="0" animBg="1"/>
      <p:bldP spid="34" grpId="0" autoUpdateAnimBg="0"/>
      <p:bldP spid="35" grpId="0" autoUpdateAnimBg="0"/>
      <p:bldP spid="36" grpId="0"/>
      <p:bldP spid="37" grpId="0"/>
      <p:bldP spid="3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bwMode="auto">
          <a:xfrm>
            <a:off x="1517807" y="3179522"/>
            <a:ext cx="252000" cy="360000"/>
          </a:xfrm>
          <a:prstGeom prst="rect">
            <a:avLst/>
          </a:prstGeom>
          <a:solidFill>
            <a:srgbClr val="FFCCC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27" name="矩形 26"/>
          <p:cNvSpPr/>
          <p:nvPr/>
        </p:nvSpPr>
        <p:spPr bwMode="auto">
          <a:xfrm>
            <a:off x="2402336" y="2648046"/>
            <a:ext cx="250235" cy="360000"/>
          </a:xfrm>
          <a:prstGeom prst="rect">
            <a:avLst/>
          </a:prstGeom>
          <a:solidFill>
            <a:srgbClr val="FFCCC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28" name="矩形 27"/>
          <p:cNvSpPr/>
          <p:nvPr/>
        </p:nvSpPr>
        <p:spPr bwMode="auto">
          <a:xfrm>
            <a:off x="1538761" y="2649192"/>
            <a:ext cx="648000" cy="432000"/>
          </a:xfrm>
          <a:prstGeom prst="rect">
            <a:avLst/>
          </a:prstGeom>
          <a:solidFill>
            <a:srgbClr val="CCEC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572418" name="Text Box 2"/>
          <p:cNvSpPr txBox="1">
            <a:spLocks noChangeArrowheads="1"/>
          </p:cNvSpPr>
          <p:nvPr/>
        </p:nvSpPr>
        <p:spPr bwMode="auto">
          <a:xfrm>
            <a:off x="6285254" y="711518"/>
            <a:ext cx="20970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u="sng" dirty="0"/>
              <a:t>Method 1</a:t>
            </a:r>
            <a:r>
              <a:rPr lang="en-US" altLang="zh-TW" dirty="0"/>
              <a:t>:  Let </a:t>
            </a:r>
          </a:p>
        </p:txBody>
      </p:sp>
      <p:sp>
        <p:nvSpPr>
          <p:cNvPr id="572419" name="Text Box 3"/>
          <p:cNvSpPr txBox="1">
            <a:spLocks noChangeArrowheads="1"/>
          </p:cNvSpPr>
          <p:nvPr/>
        </p:nvSpPr>
        <p:spPr bwMode="auto">
          <a:xfrm>
            <a:off x="3561165" y="4232562"/>
            <a:ext cx="1510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solidFill>
                  <a:srgbClr val="0000CC"/>
                </a:solidFill>
              </a:rPr>
              <a:t>OK.</a:t>
            </a:r>
            <a:r>
              <a:rPr lang="zh-TW" altLang="en-US" dirty="0">
                <a:solidFill>
                  <a:srgbClr val="0000CC"/>
                </a:solidFill>
              </a:rPr>
              <a:t> </a:t>
            </a:r>
            <a:r>
              <a:rPr lang="en-US" altLang="zh-TW" sz="2000" dirty="0">
                <a:solidFill>
                  <a:srgbClr val="0000CC"/>
                </a:solidFill>
              </a:rPr>
              <a:t>(why?)</a:t>
            </a:r>
            <a:endParaRPr lang="en-US" altLang="zh-TW" dirty="0">
              <a:solidFill>
                <a:srgbClr val="A50021"/>
              </a:solidFill>
            </a:endParaRPr>
          </a:p>
        </p:txBody>
      </p:sp>
      <p:sp>
        <p:nvSpPr>
          <p:cNvPr id="25605" name="Rectangle 4"/>
          <p:cNvSpPr>
            <a:spLocks noGrp="1" noChangeArrowheads="1"/>
          </p:cNvSpPr>
          <p:nvPr>
            <p:ph type="title"/>
          </p:nvPr>
        </p:nvSpPr>
        <p:spPr/>
        <p:txBody>
          <a:bodyPr>
            <a:noAutofit/>
          </a:bodyPr>
          <a:lstStyle/>
          <a:p>
            <a:r>
              <a:rPr lang="en-US" altLang="zh-TW" sz="2800" dirty="0"/>
              <a:t>4.2 </a:t>
            </a:r>
            <a:r>
              <a:rPr lang="en-US" altLang="zh-TW" sz="2800" dirty="0">
                <a:cs typeface="+mj-cs"/>
              </a:rPr>
              <a:t>Example 4 - Eigenfunction expansion </a:t>
            </a:r>
            <a:r>
              <a:rPr lang="en-US" altLang="zh-TW" sz="2800" dirty="0"/>
              <a:t>(</a:t>
            </a:r>
            <a:r>
              <a:rPr lang="en-US" altLang="zh-TW" sz="2800" dirty="0">
                <a:solidFill>
                  <a:srgbClr val="0000CC"/>
                </a:solidFill>
              </a:rPr>
              <a:t>nonhomogeneous BC</a:t>
            </a:r>
            <a:r>
              <a:rPr lang="en-US" altLang="zh-TW" sz="2800" dirty="0"/>
              <a:t>)</a:t>
            </a:r>
            <a:endParaRPr lang="zh-TW" altLang="zh-TW" sz="2800" dirty="0"/>
          </a:p>
        </p:txBody>
      </p:sp>
      <p:graphicFrame>
        <p:nvGraphicFramePr>
          <p:cNvPr id="572421" name="Object 2"/>
          <p:cNvGraphicFramePr>
            <a:graphicFrameLocks noGrp="1" noChangeAspect="1"/>
          </p:cNvGraphicFramePr>
          <p:nvPr>
            <p:ph sz="half" idx="4294967295"/>
            <p:extLst>
              <p:ext uri="{D42A27DB-BD31-4B8C-83A1-F6EECF244321}">
                <p14:modId xmlns:p14="http://schemas.microsoft.com/office/powerpoint/2010/main" val="1680381152"/>
              </p:ext>
            </p:extLst>
          </p:nvPr>
        </p:nvGraphicFramePr>
        <p:xfrm>
          <a:off x="846138" y="1089025"/>
          <a:ext cx="2633662" cy="993775"/>
        </p:xfrm>
        <a:graphic>
          <a:graphicData uri="http://schemas.openxmlformats.org/presentationml/2006/ole">
            <mc:AlternateContent xmlns:mc="http://schemas.openxmlformats.org/markup-compatibility/2006">
              <mc:Choice xmlns:v="urn:schemas-microsoft-com:vml" Requires="v">
                <p:oleObj spid="_x0000_s1037861" name="Equation" r:id="rId4" imgW="1346040" imgH="507960" progId="Equation.DSMT4">
                  <p:embed/>
                </p:oleObj>
              </mc:Choice>
              <mc:Fallback>
                <p:oleObj name="Equation" r:id="rId4" imgW="1346040" imgH="507960" progId="Equation.DSMT4">
                  <p:embed/>
                  <p:pic>
                    <p:nvPicPr>
                      <p:cNvPr id="0" name=""/>
                      <p:cNvPicPr>
                        <a:picLocks noChangeArrowheads="1"/>
                      </p:cNvPicPr>
                      <p:nvPr/>
                    </p:nvPicPr>
                    <p:blipFill>
                      <a:blip r:embed="rId5"/>
                      <a:srcRect/>
                      <a:stretch>
                        <a:fillRect/>
                      </a:stretch>
                    </p:blipFill>
                    <p:spPr bwMode="auto">
                      <a:xfrm>
                        <a:off x="846138" y="1089025"/>
                        <a:ext cx="2633662" cy="993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graphicFrame>
        <p:nvGraphicFramePr>
          <p:cNvPr id="572422" name="Object 3"/>
          <p:cNvGraphicFramePr>
            <a:graphicFrameLocks noGrp="1" noChangeAspect="1"/>
          </p:cNvGraphicFramePr>
          <p:nvPr>
            <p:ph sz="quarter" idx="4294967295"/>
            <p:extLst>
              <p:ext uri="{D42A27DB-BD31-4B8C-83A1-F6EECF244321}">
                <p14:modId xmlns:p14="http://schemas.microsoft.com/office/powerpoint/2010/main" val="1224408384"/>
              </p:ext>
            </p:extLst>
          </p:nvPr>
        </p:nvGraphicFramePr>
        <p:xfrm>
          <a:off x="767194" y="2569978"/>
          <a:ext cx="3007930" cy="993744"/>
        </p:xfrm>
        <a:graphic>
          <a:graphicData uri="http://schemas.openxmlformats.org/presentationml/2006/ole">
            <mc:AlternateContent xmlns:mc="http://schemas.openxmlformats.org/markup-compatibility/2006">
              <mc:Choice xmlns:v="urn:schemas-microsoft-com:vml" Requires="v">
                <p:oleObj spid="_x0000_s1037862" name="方程式" r:id="rId6" imgW="1460160" imgH="482400" progId="Equation.3">
                  <p:embed/>
                </p:oleObj>
              </mc:Choice>
              <mc:Fallback>
                <p:oleObj name="方程式" r:id="rId6" imgW="1460160" imgH="482400" progId="Equation.3">
                  <p:embed/>
                  <p:pic>
                    <p:nvPicPr>
                      <p:cNvPr id="0" name=""/>
                      <p:cNvPicPr>
                        <a:picLocks noChangeArrowheads="1"/>
                      </p:cNvPicPr>
                      <p:nvPr/>
                    </p:nvPicPr>
                    <p:blipFill>
                      <a:blip r:embed="rId7"/>
                      <a:srcRect/>
                      <a:stretch>
                        <a:fillRect/>
                      </a:stretch>
                    </p:blipFill>
                    <p:spPr bwMode="auto">
                      <a:xfrm>
                        <a:off x="767194" y="2569978"/>
                        <a:ext cx="3007930" cy="993744"/>
                      </a:xfrm>
                      <a:prstGeom prst="rect">
                        <a:avLst/>
                      </a:prstGeom>
                      <a:noFill/>
                      <a:ln>
                        <a:noFill/>
                      </a:ln>
                      <a:extLst/>
                    </p:spPr>
                  </p:pic>
                </p:oleObj>
              </mc:Fallback>
            </mc:AlternateContent>
          </a:graphicData>
        </a:graphic>
      </p:graphicFrame>
      <p:sp>
        <p:nvSpPr>
          <p:cNvPr id="572423" name="Line 7"/>
          <p:cNvSpPr>
            <a:spLocks noChangeShapeType="1"/>
          </p:cNvSpPr>
          <p:nvPr/>
        </p:nvSpPr>
        <p:spPr bwMode="auto">
          <a:xfrm>
            <a:off x="6096000" y="711518"/>
            <a:ext cx="0" cy="5904000"/>
          </a:xfrm>
          <a:prstGeom prst="line">
            <a:avLst/>
          </a:prstGeom>
          <a:noFill/>
          <a:ln w="12700">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72424" name="Text Box 8"/>
          <p:cNvSpPr txBox="1">
            <a:spLocks noChangeArrowheads="1"/>
          </p:cNvSpPr>
          <p:nvPr/>
        </p:nvSpPr>
        <p:spPr bwMode="auto">
          <a:xfrm>
            <a:off x="6761849" y="2060848"/>
            <a:ext cx="526137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200" dirty="0">
                <a:solidFill>
                  <a:srgbClr val="0000CC"/>
                </a:solidFill>
              </a:rPr>
              <a:t>--- can be solved by eigenfunction expansion</a:t>
            </a:r>
          </a:p>
        </p:txBody>
      </p:sp>
      <p:sp>
        <p:nvSpPr>
          <p:cNvPr id="572425" name="Text Box 9"/>
          <p:cNvSpPr txBox="1">
            <a:spLocks noChangeArrowheads="1"/>
          </p:cNvSpPr>
          <p:nvPr/>
        </p:nvSpPr>
        <p:spPr bwMode="auto">
          <a:xfrm>
            <a:off x="6888088" y="3430161"/>
            <a:ext cx="50497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200" dirty="0">
                <a:solidFill>
                  <a:srgbClr val="0000CC"/>
                </a:solidFill>
              </a:rPr>
              <a:t>--- can be solved by separation of variables</a:t>
            </a:r>
          </a:p>
        </p:txBody>
      </p:sp>
      <p:sp>
        <p:nvSpPr>
          <p:cNvPr id="25611" name="Text Box 10"/>
          <p:cNvSpPr txBox="1">
            <a:spLocks noChangeArrowheads="1"/>
          </p:cNvSpPr>
          <p:nvPr/>
        </p:nvSpPr>
        <p:spPr bwMode="auto">
          <a:xfrm>
            <a:off x="191344" y="702624"/>
            <a:ext cx="59859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Ex. Prob. with nonhomogeneous Dirichlet BCs</a:t>
            </a:r>
          </a:p>
        </p:txBody>
      </p:sp>
      <p:sp>
        <p:nvSpPr>
          <p:cNvPr id="572427" name="Text Box 11"/>
          <p:cNvSpPr txBox="1">
            <a:spLocks noChangeArrowheads="1"/>
          </p:cNvSpPr>
          <p:nvPr/>
        </p:nvSpPr>
        <p:spPr bwMode="auto">
          <a:xfrm>
            <a:off x="695628" y="2099376"/>
            <a:ext cx="39565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associated eigenvalue problem</a:t>
            </a:r>
          </a:p>
        </p:txBody>
      </p:sp>
      <p:graphicFrame>
        <p:nvGraphicFramePr>
          <p:cNvPr id="572428" name="Object 4"/>
          <p:cNvGraphicFramePr>
            <a:graphicFrameLocks noChangeAspect="1"/>
          </p:cNvGraphicFramePr>
          <p:nvPr>
            <p:extLst>
              <p:ext uri="{D42A27DB-BD31-4B8C-83A1-F6EECF244321}">
                <p14:modId xmlns:p14="http://schemas.microsoft.com/office/powerpoint/2010/main" val="3513817270"/>
              </p:ext>
            </p:extLst>
          </p:nvPr>
        </p:nvGraphicFramePr>
        <p:xfrm>
          <a:off x="8328248" y="711518"/>
          <a:ext cx="1419243" cy="463983"/>
        </p:xfrm>
        <a:graphic>
          <a:graphicData uri="http://schemas.openxmlformats.org/presentationml/2006/ole">
            <mc:AlternateContent xmlns:mc="http://schemas.openxmlformats.org/markup-compatibility/2006">
              <mc:Choice xmlns:v="urn:schemas-microsoft-com:vml" Requires="v">
                <p:oleObj spid="_x0000_s1037863" name="Equation" r:id="rId8" imgW="660113" imgH="215806" progId="Equation.3">
                  <p:embed/>
                </p:oleObj>
              </mc:Choice>
              <mc:Fallback>
                <p:oleObj name="Equation" r:id="rId8" imgW="660113" imgH="215806"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t="-3339" r="-9814" b="-3339"/>
                      <a:stretch>
                        <a:fillRect/>
                      </a:stretch>
                    </p:blipFill>
                    <p:spPr bwMode="auto">
                      <a:xfrm>
                        <a:off x="8328248" y="711518"/>
                        <a:ext cx="1419243" cy="46398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2429" name="Object 5"/>
          <p:cNvGraphicFramePr>
            <a:graphicFrameLocks noChangeAspect="1"/>
          </p:cNvGraphicFramePr>
          <p:nvPr>
            <p:extLst>
              <p:ext uri="{D42A27DB-BD31-4B8C-83A1-F6EECF244321}">
                <p14:modId xmlns:p14="http://schemas.microsoft.com/office/powerpoint/2010/main" val="3324392882"/>
              </p:ext>
            </p:extLst>
          </p:nvPr>
        </p:nvGraphicFramePr>
        <p:xfrm>
          <a:off x="6312024" y="1254344"/>
          <a:ext cx="502702" cy="474773"/>
        </p:xfrm>
        <a:graphic>
          <a:graphicData uri="http://schemas.openxmlformats.org/presentationml/2006/ole">
            <mc:AlternateContent xmlns:mc="http://schemas.openxmlformats.org/markup-compatibility/2006">
              <mc:Choice xmlns:v="urn:schemas-microsoft-com:vml" Requires="v">
                <p:oleObj spid="_x0000_s1037864" name="Equation" r:id="rId10" imgW="228501" imgH="215806" progId="Equation.3">
                  <p:embed/>
                </p:oleObj>
              </mc:Choice>
              <mc:Fallback>
                <p:oleObj name="Equation" r:id="rId10" imgW="228501" imgH="215806"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t="-2835" r="-9840" b="-2835"/>
                      <a:stretch>
                        <a:fillRect/>
                      </a:stretch>
                    </p:blipFill>
                    <p:spPr bwMode="auto">
                      <a:xfrm>
                        <a:off x="6312024" y="1254344"/>
                        <a:ext cx="502702" cy="47477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2430" name="Text Box 14"/>
          <p:cNvSpPr txBox="1">
            <a:spLocks noChangeArrowheads="1"/>
          </p:cNvSpPr>
          <p:nvPr/>
        </p:nvSpPr>
        <p:spPr bwMode="auto">
          <a:xfrm>
            <a:off x="6757063" y="1279703"/>
            <a:ext cx="46105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satisfies nonhomogeneous DE with </a:t>
            </a:r>
            <a:br>
              <a:rPr lang="en-US" altLang="zh-TW" dirty="0"/>
            </a:br>
            <a:r>
              <a:rPr lang="en-US" altLang="zh-TW" dirty="0"/>
              <a:t>homogeneous BCs</a:t>
            </a:r>
          </a:p>
        </p:txBody>
      </p:sp>
      <p:graphicFrame>
        <p:nvGraphicFramePr>
          <p:cNvPr id="572431" name="Object 6"/>
          <p:cNvGraphicFramePr>
            <a:graphicFrameLocks noChangeAspect="1"/>
          </p:cNvGraphicFramePr>
          <p:nvPr>
            <p:extLst>
              <p:ext uri="{D42A27DB-BD31-4B8C-83A1-F6EECF244321}">
                <p14:modId xmlns:p14="http://schemas.microsoft.com/office/powerpoint/2010/main" val="3183115629"/>
              </p:ext>
            </p:extLst>
          </p:nvPr>
        </p:nvGraphicFramePr>
        <p:xfrm>
          <a:off x="6270366" y="2635675"/>
          <a:ext cx="530400" cy="474569"/>
        </p:xfrm>
        <a:graphic>
          <a:graphicData uri="http://schemas.openxmlformats.org/presentationml/2006/ole">
            <mc:AlternateContent xmlns:mc="http://schemas.openxmlformats.org/markup-compatibility/2006">
              <mc:Choice xmlns:v="urn:schemas-microsoft-com:vml" Requires="v">
                <p:oleObj spid="_x0000_s1037865" name="Equation" r:id="rId12" imgW="241091" imgH="215713" progId="Equation.3">
                  <p:embed/>
                </p:oleObj>
              </mc:Choice>
              <mc:Fallback>
                <p:oleObj name="Equation" r:id="rId12" imgW="241091" imgH="215713"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t="-2835" r="-9840" b="-2835"/>
                      <a:stretch>
                        <a:fillRect/>
                      </a:stretch>
                    </p:blipFill>
                    <p:spPr bwMode="auto">
                      <a:xfrm>
                        <a:off x="6270366" y="2635675"/>
                        <a:ext cx="530400" cy="474569"/>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2432" name="Text Box 16"/>
          <p:cNvSpPr txBox="1">
            <a:spLocks noChangeArrowheads="1"/>
          </p:cNvSpPr>
          <p:nvPr/>
        </p:nvSpPr>
        <p:spPr bwMode="auto">
          <a:xfrm>
            <a:off x="6732870" y="2661012"/>
            <a:ext cx="41488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satisfies homogeneous DE with </a:t>
            </a:r>
          </a:p>
          <a:p>
            <a:pPr eaLnBrk="1" hangingPunct="1"/>
            <a:r>
              <a:rPr lang="en-US" altLang="zh-TW" dirty="0"/>
              <a:t>nonhomogeneous BCs</a:t>
            </a:r>
          </a:p>
        </p:txBody>
      </p:sp>
      <p:graphicFrame>
        <p:nvGraphicFramePr>
          <p:cNvPr id="572433" name="Object 7"/>
          <p:cNvGraphicFramePr>
            <a:graphicFrameLocks noGrp="1" noChangeAspect="1"/>
          </p:cNvGraphicFramePr>
          <p:nvPr>
            <p:ph sz="quarter" idx="4294967295"/>
            <p:extLst>
              <p:ext uri="{D42A27DB-BD31-4B8C-83A1-F6EECF244321}">
                <p14:modId xmlns:p14="http://schemas.microsoft.com/office/powerpoint/2010/main" val="1518797566"/>
              </p:ext>
            </p:extLst>
          </p:nvPr>
        </p:nvGraphicFramePr>
        <p:xfrm>
          <a:off x="828146" y="4175651"/>
          <a:ext cx="2532552" cy="533169"/>
        </p:xfrm>
        <a:graphic>
          <a:graphicData uri="http://schemas.openxmlformats.org/presentationml/2006/ole">
            <mc:AlternateContent xmlns:mc="http://schemas.openxmlformats.org/markup-compatibility/2006">
              <mc:Choice xmlns:v="urn:schemas-microsoft-com:vml" Requires="v">
                <p:oleObj spid="_x0000_s1037866" name="方程式" r:id="rId14" imgW="1205977" imgH="253890" progId="Equation.3">
                  <p:embed/>
                </p:oleObj>
              </mc:Choice>
              <mc:Fallback>
                <p:oleObj name="方程式" r:id="rId14" imgW="1205977" imgH="25389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8146" y="4175651"/>
                        <a:ext cx="2532552" cy="533169"/>
                      </a:xfrm>
                      <a:prstGeom prst="rect">
                        <a:avLst/>
                      </a:prstGeom>
                      <a:solidFill>
                        <a:srgbClr val="CCECFF"/>
                      </a:solidFill>
                      <a:ln>
                        <a:noFill/>
                      </a:ln>
                      <a:extLst/>
                    </p:spPr>
                  </p:pic>
                </p:oleObj>
              </mc:Fallback>
            </mc:AlternateContent>
          </a:graphicData>
        </a:graphic>
      </p:graphicFrame>
      <p:sp>
        <p:nvSpPr>
          <p:cNvPr id="2" name="投影片編號版面配置區 1"/>
          <p:cNvSpPr>
            <a:spLocks noGrp="1"/>
          </p:cNvSpPr>
          <p:nvPr>
            <p:ph type="sldNum" sz="quarter" idx="10"/>
          </p:nvPr>
        </p:nvSpPr>
        <p:spPr/>
        <p:txBody>
          <a:bodyPr/>
          <a:lstStyle/>
          <a:p>
            <a:pPr>
              <a:defRPr/>
            </a:pPr>
            <a:fld id="{F4C3976D-8D47-445A-BD61-2F2C1E2596C6}" type="slidenum">
              <a:rPr lang="en-US" altLang="zh-TW" smtClean="0"/>
              <a:pPr>
                <a:defRPr/>
              </a:pPr>
              <a:t>54</a:t>
            </a:fld>
            <a:endParaRPr lang="en-US" altLang="zh-TW" dirty="0"/>
          </a:p>
        </p:txBody>
      </p:sp>
      <p:graphicFrame>
        <p:nvGraphicFramePr>
          <p:cNvPr id="3" name="物件 2"/>
          <p:cNvGraphicFramePr>
            <a:graphicFrameLocks noGrp="1" noChangeAspect="1"/>
          </p:cNvGraphicFramePr>
          <p:nvPr>
            <p:extLst>
              <p:ext uri="{D42A27DB-BD31-4B8C-83A1-F6EECF244321}">
                <p14:modId xmlns:p14="http://schemas.microsoft.com/office/powerpoint/2010/main" val="617052071"/>
              </p:ext>
            </p:extLst>
          </p:nvPr>
        </p:nvGraphicFramePr>
        <p:xfrm>
          <a:off x="983214" y="3146216"/>
          <a:ext cx="2285820" cy="456840"/>
        </p:xfrm>
        <a:graphic>
          <a:graphicData uri="http://schemas.openxmlformats.org/presentationml/2006/ole">
            <mc:AlternateContent xmlns:mc="http://schemas.openxmlformats.org/markup-compatibility/2006">
              <mc:Choice xmlns:v="urn:schemas-microsoft-com:vml" Requires="v">
                <p:oleObj spid="_x0000_s1037867" name="方程式" r:id="rId16" imgW="1015920" imgH="203040" progId="Equation.3">
                  <p:embed/>
                </p:oleObj>
              </mc:Choice>
              <mc:Fallback>
                <p:oleObj name="方程式" r:id="rId16" imgW="1015920" imgH="203040" progId="Equation.3">
                  <p:embed/>
                  <p:pic>
                    <p:nvPicPr>
                      <p:cNvPr id="0" name=""/>
                      <p:cNvPicPr>
                        <a:picLocks noGrp="1" noChangeAspect="1" noChangeArrowheads="1"/>
                      </p:cNvPicPr>
                      <p:nvPr/>
                    </p:nvPicPr>
                    <p:blipFill>
                      <a:blip r:embed="rId17"/>
                      <a:srcRect/>
                      <a:stretch>
                        <a:fillRect/>
                      </a:stretch>
                    </p:blipFill>
                    <p:spPr bwMode="auto">
                      <a:xfrm>
                        <a:off x="983214" y="3146216"/>
                        <a:ext cx="2285820" cy="456840"/>
                      </a:xfrm>
                      <a:prstGeom prst="rect">
                        <a:avLst/>
                      </a:prstGeom>
                      <a:noFill/>
                      <a:ln>
                        <a:noFill/>
                      </a:ln>
                    </p:spPr>
                  </p:pic>
                </p:oleObj>
              </mc:Fallback>
            </mc:AlternateContent>
          </a:graphicData>
        </a:graphic>
      </p:graphicFrame>
      <p:sp>
        <p:nvSpPr>
          <p:cNvPr id="23" name="Text Box 2"/>
          <p:cNvSpPr txBox="1">
            <a:spLocks noChangeArrowheads="1"/>
          </p:cNvSpPr>
          <p:nvPr/>
        </p:nvSpPr>
        <p:spPr bwMode="auto">
          <a:xfrm>
            <a:off x="710020" y="3645024"/>
            <a:ext cx="44021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using eigenfunction expansion, let</a:t>
            </a:r>
          </a:p>
        </p:txBody>
      </p:sp>
      <p:sp>
        <p:nvSpPr>
          <p:cNvPr id="29" name="Text Box 3"/>
          <p:cNvSpPr txBox="1">
            <a:spLocks noChangeArrowheads="1"/>
          </p:cNvSpPr>
          <p:nvPr/>
        </p:nvSpPr>
        <p:spPr bwMode="auto">
          <a:xfrm>
            <a:off x="260833" y="4758265"/>
            <a:ext cx="57713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solidFill>
                  <a:srgbClr val="A50021"/>
                </a:solidFill>
              </a:rPr>
              <a:t>But term by term differentiation does NOT </a:t>
            </a:r>
            <a:br>
              <a:rPr lang="en-US" altLang="zh-TW" dirty="0">
                <a:solidFill>
                  <a:srgbClr val="A50021"/>
                </a:solidFill>
              </a:rPr>
            </a:br>
            <a:r>
              <a:rPr lang="en-US" altLang="zh-TW" dirty="0">
                <a:solidFill>
                  <a:srgbClr val="A50021"/>
                </a:solidFill>
              </a:rPr>
              <a:t>work!! </a:t>
            </a:r>
            <a:r>
              <a:rPr lang="en-US" altLang="zh-TW" sz="2000" dirty="0">
                <a:solidFill>
                  <a:srgbClr val="0000CC"/>
                </a:solidFill>
              </a:rPr>
              <a:t>(Since the series is not uniformly convergent)</a:t>
            </a:r>
            <a:endParaRPr lang="en-US" altLang="zh-TW" sz="2000" dirty="0">
              <a:solidFill>
                <a:srgbClr val="A50021"/>
              </a:solidFill>
            </a:endParaRPr>
          </a:p>
        </p:txBody>
      </p:sp>
    </p:spTree>
    <p:extLst>
      <p:ext uri="{BB962C8B-B14F-4D97-AF65-F5344CB8AC3E}">
        <p14:creationId xmlns:p14="http://schemas.microsoft.com/office/powerpoint/2010/main" val="2358917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25611"/>
                                        </p:tgtEl>
                                        <p:attrNameLst>
                                          <p:attrName>style.visibility</p:attrName>
                                        </p:attrNameLst>
                                      </p:cBhvr>
                                      <p:to>
                                        <p:strVal val="visible"/>
                                      </p:to>
                                    </p:set>
                                    <p:animEffect transition="in" filter="wipe(left)">
                                      <p:cBhvr>
                                        <p:cTn id="7" dur="500"/>
                                        <p:tgtEl>
                                          <p:spTgt spid="25611"/>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572421"/>
                                        </p:tgtEl>
                                        <p:attrNameLst>
                                          <p:attrName>style.visibility</p:attrName>
                                        </p:attrNameLst>
                                      </p:cBhvr>
                                      <p:to>
                                        <p:strVal val="visible"/>
                                      </p:to>
                                    </p:set>
                                    <p:animEffect transition="in" filter="wipe(left)">
                                      <p:cBhvr>
                                        <p:cTn id="11" dur="500"/>
                                        <p:tgtEl>
                                          <p:spTgt spid="5724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72423"/>
                                        </p:tgtEl>
                                        <p:attrNameLst>
                                          <p:attrName>style.visibility</p:attrName>
                                        </p:attrNameLst>
                                      </p:cBhvr>
                                      <p:to>
                                        <p:strVal val="visible"/>
                                      </p:to>
                                    </p:set>
                                    <p:animEffect transition="in" filter="wipe(left)">
                                      <p:cBhvr>
                                        <p:cTn id="16" dur="500"/>
                                        <p:tgtEl>
                                          <p:spTgt spid="57242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72427"/>
                                        </p:tgtEl>
                                        <p:attrNameLst>
                                          <p:attrName>style.visibility</p:attrName>
                                        </p:attrNameLst>
                                      </p:cBhvr>
                                      <p:to>
                                        <p:strVal val="visible"/>
                                      </p:to>
                                    </p:set>
                                    <p:animEffect transition="in" filter="wipe(left)">
                                      <p:cBhvr>
                                        <p:cTn id="20" dur="500"/>
                                        <p:tgtEl>
                                          <p:spTgt spid="572427"/>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572422"/>
                                        </p:tgtEl>
                                        <p:attrNameLst>
                                          <p:attrName>style.visibility</p:attrName>
                                        </p:attrNameLst>
                                      </p:cBhvr>
                                      <p:to>
                                        <p:strVal val="visible"/>
                                      </p:to>
                                    </p:set>
                                    <p:animEffect transition="in" filter="wipe(left)">
                                      <p:cBhvr>
                                        <p:cTn id="24" dur="500"/>
                                        <p:tgtEl>
                                          <p:spTgt spid="572422"/>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572433"/>
                                        </p:tgtEl>
                                        <p:attrNameLst>
                                          <p:attrName>style.visibility</p:attrName>
                                        </p:attrNameLst>
                                      </p:cBhvr>
                                      <p:to>
                                        <p:strVal val="visible"/>
                                      </p:to>
                                    </p:set>
                                    <p:animEffect transition="in" filter="wipe(left)">
                                      <p:cBhvr>
                                        <p:cTn id="50" dur="500"/>
                                        <p:tgtEl>
                                          <p:spTgt spid="57243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72419"/>
                                        </p:tgtEl>
                                        <p:attrNameLst>
                                          <p:attrName>style.visibility</p:attrName>
                                        </p:attrNameLst>
                                      </p:cBhvr>
                                      <p:to>
                                        <p:strVal val="visible"/>
                                      </p:to>
                                    </p:set>
                                    <p:animEffect transition="in" filter="wipe(left)">
                                      <p:cBhvr>
                                        <p:cTn id="55" dur="500"/>
                                        <p:tgtEl>
                                          <p:spTgt spid="57241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left)">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572418"/>
                                        </p:tgtEl>
                                        <p:attrNameLst>
                                          <p:attrName>style.visibility</p:attrName>
                                        </p:attrNameLst>
                                      </p:cBhvr>
                                      <p:to>
                                        <p:strVal val="visible"/>
                                      </p:to>
                                    </p:set>
                                    <p:animEffect transition="in" filter="wipe(left)">
                                      <p:cBhvr>
                                        <p:cTn id="65" dur="500"/>
                                        <p:tgtEl>
                                          <p:spTgt spid="572418"/>
                                        </p:tgtEl>
                                      </p:cBhvr>
                                    </p:animEffect>
                                  </p:childTnLst>
                                </p:cTn>
                              </p:par>
                            </p:childTnLst>
                          </p:cTn>
                        </p:par>
                        <p:par>
                          <p:cTn id="66" fill="hold">
                            <p:stCondLst>
                              <p:cond delay="500"/>
                            </p:stCondLst>
                            <p:childTnLst>
                              <p:par>
                                <p:cTn id="67" presetID="22" presetClass="entr" presetSubtype="8" fill="hold" nodeType="afterEffect">
                                  <p:stCondLst>
                                    <p:cond delay="0"/>
                                  </p:stCondLst>
                                  <p:childTnLst>
                                    <p:set>
                                      <p:cBhvr>
                                        <p:cTn id="68" dur="1" fill="hold">
                                          <p:stCondLst>
                                            <p:cond delay="0"/>
                                          </p:stCondLst>
                                        </p:cTn>
                                        <p:tgtEl>
                                          <p:spTgt spid="572428"/>
                                        </p:tgtEl>
                                        <p:attrNameLst>
                                          <p:attrName>style.visibility</p:attrName>
                                        </p:attrNameLst>
                                      </p:cBhvr>
                                      <p:to>
                                        <p:strVal val="visible"/>
                                      </p:to>
                                    </p:set>
                                    <p:animEffect transition="in" filter="wipe(left)">
                                      <p:cBhvr>
                                        <p:cTn id="69" dur="500"/>
                                        <p:tgtEl>
                                          <p:spTgt spid="57242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572429"/>
                                        </p:tgtEl>
                                        <p:attrNameLst>
                                          <p:attrName>style.visibility</p:attrName>
                                        </p:attrNameLst>
                                      </p:cBhvr>
                                      <p:to>
                                        <p:strVal val="visible"/>
                                      </p:to>
                                    </p:set>
                                    <p:animEffect transition="in" filter="wipe(left)">
                                      <p:cBhvr>
                                        <p:cTn id="74" dur="500"/>
                                        <p:tgtEl>
                                          <p:spTgt spid="572429"/>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572430"/>
                                        </p:tgtEl>
                                        <p:attrNameLst>
                                          <p:attrName>style.visibility</p:attrName>
                                        </p:attrNameLst>
                                      </p:cBhvr>
                                      <p:to>
                                        <p:strVal val="visible"/>
                                      </p:to>
                                    </p:set>
                                    <p:animEffect transition="in" filter="wipe(left)">
                                      <p:cBhvr>
                                        <p:cTn id="78" dur="500"/>
                                        <p:tgtEl>
                                          <p:spTgt spid="57243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572431"/>
                                        </p:tgtEl>
                                        <p:attrNameLst>
                                          <p:attrName>style.visibility</p:attrName>
                                        </p:attrNameLst>
                                      </p:cBhvr>
                                      <p:to>
                                        <p:strVal val="visible"/>
                                      </p:to>
                                    </p:set>
                                    <p:animEffect transition="in" filter="wipe(left)">
                                      <p:cBhvr>
                                        <p:cTn id="83" dur="500"/>
                                        <p:tgtEl>
                                          <p:spTgt spid="572431"/>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572432"/>
                                        </p:tgtEl>
                                        <p:attrNameLst>
                                          <p:attrName>style.visibility</p:attrName>
                                        </p:attrNameLst>
                                      </p:cBhvr>
                                      <p:to>
                                        <p:strVal val="visible"/>
                                      </p:to>
                                    </p:set>
                                    <p:animEffect transition="in" filter="wipe(left)">
                                      <p:cBhvr>
                                        <p:cTn id="87" dur="500"/>
                                        <p:tgtEl>
                                          <p:spTgt spid="57243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572424"/>
                                        </p:tgtEl>
                                        <p:attrNameLst>
                                          <p:attrName>style.visibility</p:attrName>
                                        </p:attrNameLst>
                                      </p:cBhvr>
                                      <p:to>
                                        <p:strVal val="visible"/>
                                      </p:to>
                                    </p:set>
                                    <p:animEffect transition="in" filter="wipe(left)">
                                      <p:cBhvr>
                                        <p:cTn id="92" dur="500"/>
                                        <p:tgtEl>
                                          <p:spTgt spid="57242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572425"/>
                                        </p:tgtEl>
                                        <p:attrNameLst>
                                          <p:attrName>style.visibility</p:attrName>
                                        </p:attrNameLst>
                                      </p:cBhvr>
                                      <p:to>
                                        <p:strVal val="visible"/>
                                      </p:to>
                                    </p:set>
                                    <p:animEffect transition="in" filter="wipe(left)">
                                      <p:cBhvr>
                                        <p:cTn id="97" dur="500"/>
                                        <p:tgtEl>
                                          <p:spTgt spid="572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572418" grpId="0"/>
      <p:bldP spid="572419" grpId="0" autoUpdateAnimBg="0"/>
      <p:bldP spid="572423" grpId="0" animBg="1"/>
      <p:bldP spid="572424" grpId="0" autoUpdateAnimBg="0"/>
      <p:bldP spid="572425" grpId="0" autoUpdateAnimBg="0"/>
      <p:bldP spid="25611" grpId="0"/>
      <p:bldP spid="572427" grpId="0"/>
      <p:bldP spid="572430" grpId="0" autoUpdateAnimBg="0"/>
      <p:bldP spid="572432" grpId="0" autoUpdateAnimBg="0"/>
      <p:bldP spid="23" grpId="0"/>
      <p:bldP spid="29"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bwMode="auto">
          <a:xfrm>
            <a:off x="1426631" y="2950652"/>
            <a:ext cx="234086" cy="409917"/>
          </a:xfrm>
          <a:prstGeom prst="rect">
            <a:avLst/>
          </a:prstGeom>
          <a:solidFill>
            <a:srgbClr val="FFCCC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43" name="矩形 42"/>
          <p:cNvSpPr/>
          <p:nvPr/>
        </p:nvSpPr>
        <p:spPr bwMode="auto">
          <a:xfrm>
            <a:off x="2396843" y="2468886"/>
            <a:ext cx="250235" cy="462602"/>
          </a:xfrm>
          <a:prstGeom prst="rect">
            <a:avLst/>
          </a:prstGeom>
          <a:solidFill>
            <a:srgbClr val="FFCCC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44" name="矩形 43"/>
          <p:cNvSpPr/>
          <p:nvPr/>
        </p:nvSpPr>
        <p:spPr bwMode="auto">
          <a:xfrm>
            <a:off x="1655385" y="2457735"/>
            <a:ext cx="595305" cy="494134"/>
          </a:xfrm>
          <a:prstGeom prst="rect">
            <a:avLst/>
          </a:prstGeom>
          <a:solidFill>
            <a:srgbClr val="CCEC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11" name="物件 10"/>
          <p:cNvGraphicFramePr>
            <a:graphicFrameLocks noGrp="1" noChangeAspect="1"/>
          </p:cNvGraphicFramePr>
          <p:nvPr>
            <p:extLst>
              <p:ext uri="{D42A27DB-BD31-4B8C-83A1-F6EECF244321}">
                <p14:modId xmlns:p14="http://schemas.microsoft.com/office/powerpoint/2010/main" val="2626661211"/>
              </p:ext>
            </p:extLst>
          </p:nvPr>
        </p:nvGraphicFramePr>
        <p:xfrm>
          <a:off x="5902306" y="2399112"/>
          <a:ext cx="2869920" cy="863280"/>
        </p:xfrm>
        <a:graphic>
          <a:graphicData uri="http://schemas.openxmlformats.org/presentationml/2006/ole">
            <mc:AlternateContent xmlns:mc="http://schemas.openxmlformats.org/markup-compatibility/2006">
              <mc:Choice xmlns:v="urn:schemas-microsoft-com:vml" Requires="v">
                <p:oleObj spid="_x0000_s1138775" name="方程式" r:id="rId4" imgW="1434960" imgH="431640" progId="Equation.3">
                  <p:embed/>
                </p:oleObj>
              </mc:Choice>
              <mc:Fallback>
                <p:oleObj name="方程式" r:id="rId4" imgW="1434960" imgH="431640" progId="Equation.3">
                  <p:embed/>
                  <p:pic>
                    <p:nvPicPr>
                      <p:cNvPr id="0" name=""/>
                      <p:cNvPicPr>
                        <a:picLocks noGrp="1" noChangeAspect="1" noChangeArrowheads="1"/>
                      </p:cNvPicPr>
                      <p:nvPr/>
                    </p:nvPicPr>
                    <p:blipFill>
                      <a:blip r:embed="rId5"/>
                      <a:srcRect/>
                      <a:stretch>
                        <a:fillRect/>
                      </a:stretch>
                    </p:blipFill>
                    <p:spPr bwMode="auto">
                      <a:xfrm>
                        <a:off x="5902306" y="2399112"/>
                        <a:ext cx="2869920" cy="863280"/>
                      </a:xfrm>
                      <a:prstGeom prst="rect">
                        <a:avLst/>
                      </a:prstGeom>
                      <a:noFill/>
                      <a:ln>
                        <a:noFill/>
                      </a:ln>
                    </p:spPr>
                  </p:pic>
                </p:oleObj>
              </mc:Fallback>
            </mc:AlternateContent>
          </a:graphicData>
        </a:graphic>
      </p:graphicFrame>
      <p:graphicFrame>
        <p:nvGraphicFramePr>
          <p:cNvPr id="10" name="物件 9"/>
          <p:cNvGraphicFramePr>
            <a:graphicFrameLocks noGrp="1" noChangeAspect="1"/>
          </p:cNvGraphicFramePr>
          <p:nvPr>
            <p:extLst>
              <p:ext uri="{D42A27DB-BD31-4B8C-83A1-F6EECF244321}">
                <p14:modId xmlns:p14="http://schemas.microsoft.com/office/powerpoint/2010/main" val="1739816623"/>
              </p:ext>
            </p:extLst>
          </p:nvPr>
        </p:nvGraphicFramePr>
        <p:xfrm>
          <a:off x="5867403" y="1346953"/>
          <a:ext cx="4749120" cy="609120"/>
        </p:xfrm>
        <a:graphic>
          <a:graphicData uri="http://schemas.openxmlformats.org/presentationml/2006/ole">
            <mc:AlternateContent xmlns:mc="http://schemas.openxmlformats.org/markup-compatibility/2006">
              <mc:Choice xmlns:v="urn:schemas-microsoft-com:vml" Requires="v">
                <p:oleObj spid="_x0000_s1138776" name="方程式" r:id="rId6" imgW="2374560" imgH="304560" progId="Equation.3">
                  <p:embed/>
                </p:oleObj>
              </mc:Choice>
              <mc:Fallback>
                <p:oleObj name="方程式" r:id="rId6" imgW="2374560" imgH="304560" progId="Equation.3">
                  <p:embed/>
                  <p:pic>
                    <p:nvPicPr>
                      <p:cNvPr id="0" name=""/>
                      <p:cNvPicPr>
                        <a:picLocks noGrp="1" noChangeAspect="1" noChangeArrowheads="1"/>
                      </p:cNvPicPr>
                      <p:nvPr/>
                    </p:nvPicPr>
                    <p:blipFill>
                      <a:blip r:embed="rId7"/>
                      <a:srcRect/>
                      <a:stretch>
                        <a:fillRect/>
                      </a:stretch>
                    </p:blipFill>
                    <p:spPr bwMode="auto">
                      <a:xfrm>
                        <a:off x="5867403" y="1346953"/>
                        <a:ext cx="4749120" cy="609120"/>
                      </a:xfrm>
                      <a:prstGeom prst="rect">
                        <a:avLst/>
                      </a:prstGeom>
                      <a:noFill/>
                      <a:ln>
                        <a:noFill/>
                      </a:ln>
                    </p:spPr>
                  </p:pic>
                </p:oleObj>
              </mc:Fallback>
            </mc:AlternateContent>
          </a:graphicData>
        </a:graphic>
      </p:graphicFrame>
      <p:graphicFrame>
        <p:nvGraphicFramePr>
          <p:cNvPr id="8" name="物件 7"/>
          <p:cNvGraphicFramePr>
            <a:graphicFrameLocks noGrp="1" noChangeAspect="1"/>
          </p:cNvGraphicFramePr>
          <p:nvPr>
            <p:extLst>
              <p:ext uri="{D42A27DB-BD31-4B8C-83A1-F6EECF244321}">
                <p14:modId xmlns:p14="http://schemas.microsoft.com/office/powerpoint/2010/main" val="1512932455"/>
              </p:ext>
            </p:extLst>
          </p:nvPr>
        </p:nvGraphicFramePr>
        <p:xfrm>
          <a:off x="1405320" y="1054969"/>
          <a:ext cx="2539440" cy="964800"/>
        </p:xfrm>
        <a:graphic>
          <a:graphicData uri="http://schemas.openxmlformats.org/presentationml/2006/ole">
            <mc:AlternateContent xmlns:mc="http://schemas.openxmlformats.org/markup-compatibility/2006">
              <mc:Choice xmlns:v="urn:schemas-microsoft-com:vml" Requires="v">
                <p:oleObj spid="_x0000_s1138777" name="方程式" r:id="rId8" imgW="1269720" imgH="482400" progId="Equation.3">
                  <p:embed/>
                </p:oleObj>
              </mc:Choice>
              <mc:Fallback>
                <p:oleObj name="方程式" r:id="rId8" imgW="1269720" imgH="482400" progId="Equation.3">
                  <p:embed/>
                  <p:pic>
                    <p:nvPicPr>
                      <p:cNvPr id="0" name=""/>
                      <p:cNvPicPr>
                        <a:picLocks noGrp="1" noChangeAspect="1" noChangeArrowheads="1"/>
                      </p:cNvPicPr>
                      <p:nvPr/>
                    </p:nvPicPr>
                    <p:blipFill>
                      <a:blip r:embed="rId9"/>
                      <a:srcRect/>
                      <a:stretch>
                        <a:fillRect/>
                      </a:stretch>
                    </p:blipFill>
                    <p:spPr bwMode="auto">
                      <a:xfrm>
                        <a:off x="1405320" y="1054969"/>
                        <a:ext cx="2539440" cy="9648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graphicFrame>
        <p:nvGraphicFramePr>
          <p:cNvPr id="9" name="物件 8"/>
          <p:cNvGraphicFramePr>
            <a:graphicFrameLocks noGrp="1" noChangeAspect="1"/>
          </p:cNvGraphicFramePr>
          <p:nvPr>
            <p:extLst>
              <p:ext uri="{D42A27DB-BD31-4B8C-83A1-F6EECF244321}">
                <p14:modId xmlns:p14="http://schemas.microsoft.com/office/powerpoint/2010/main" val="2098707653"/>
              </p:ext>
            </p:extLst>
          </p:nvPr>
        </p:nvGraphicFramePr>
        <p:xfrm>
          <a:off x="813249" y="2415575"/>
          <a:ext cx="2920320" cy="964800"/>
        </p:xfrm>
        <a:graphic>
          <a:graphicData uri="http://schemas.openxmlformats.org/presentationml/2006/ole">
            <mc:AlternateContent xmlns:mc="http://schemas.openxmlformats.org/markup-compatibility/2006">
              <mc:Choice xmlns:v="urn:schemas-microsoft-com:vml" Requires="v">
                <p:oleObj spid="_x0000_s1138778" name="方程式" r:id="rId10" imgW="1460160" imgH="482400" progId="Equation.3">
                  <p:embed/>
                </p:oleObj>
              </mc:Choice>
              <mc:Fallback>
                <p:oleObj name="方程式" r:id="rId10" imgW="1460160" imgH="482400" progId="Equation.3">
                  <p:embed/>
                  <p:pic>
                    <p:nvPicPr>
                      <p:cNvPr id="0" name=""/>
                      <p:cNvPicPr>
                        <a:picLocks noGrp="1" noChangeAspect="1" noChangeArrowheads="1"/>
                      </p:cNvPicPr>
                      <p:nvPr/>
                    </p:nvPicPr>
                    <p:blipFill>
                      <a:blip r:embed="rId11"/>
                      <a:srcRect/>
                      <a:stretch>
                        <a:fillRect/>
                      </a:stretch>
                    </p:blipFill>
                    <p:spPr bwMode="auto">
                      <a:xfrm>
                        <a:off x="813249" y="2415575"/>
                        <a:ext cx="2920320" cy="964800"/>
                      </a:xfrm>
                      <a:prstGeom prst="rect">
                        <a:avLst/>
                      </a:prstGeom>
                      <a:noFill/>
                      <a:ln>
                        <a:noFill/>
                      </a:ln>
                      <a:extLst/>
                    </p:spPr>
                  </p:pic>
                </p:oleObj>
              </mc:Fallback>
            </mc:AlternateContent>
          </a:graphicData>
        </a:graphic>
      </p:graphicFrame>
      <p:graphicFrame>
        <p:nvGraphicFramePr>
          <p:cNvPr id="574468" name="Object 3"/>
          <p:cNvGraphicFramePr>
            <a:graphicFrameLocks noChangeAspect="1"/>
          </p:cNvGraphicFramePr>
          <p:nvPr>
            <p:extLst>
              <p:ext uri="{D42A27DB-BD31-4B8C-83A1-F6EECF244321}">
                <p14:modId xmlns:p14="http://schemas.microsoft.com/office/powerpoint/2010/main" val="4057882082"/>
              </p:ext>
            </p:extLst>
          </p:nvPr>
        </p:nvGraphicFramePr>
        <p:xfrm>
          <a:off x="767408" y="5805264"/>
          <a:ext cx="3280410" cy="624348"/>
        </p:xfrm>
        <a:graphic>
          <a:graphicData uri="http://schemas.openxmlformats.org/presentationml/2006/ole">
            <mc:AlternateContent xmlns:mc="http://schemas.openxmlformats.org/markup-compatibility/2006">
              <mc:Choice xmlns:v="urn:schemas-microsoft-com:vml" Requires="v">
                <p:oleObj spid="_x0000_s1138779" name="方程式" r:id="rId12" imgW="1600200" imgH="304560" progId="Equation.3">
                  <p:embed/>
                </p:oleObj>
              </mc:Choice>
              <mc:Fallback>
                <p:oleObj name="方程式" r:id="rId12" imgW="1600200" imgH="304560" progId="Equation.3">
                  <p:embed/>
                  <p:pic>
                    <p:nvPicPr>
                      <p:cNvPr id="0" name=""/>
                      <p:cNvPicPr>
                        <a:picLocks noChangeArrowheads="1"/>
                      </p:cNvPicPr>
                      <p:nvPr/>
                    </p:nvPicPr>
                    <p:blipFill>
                      <a:blip r:embed="rId13"/>
                      <a:srcRect/>
                      <a:stretch>
                        <a:fillRect/>
                      </a:stretch>
                    </p:blipFill>
                    <p:spPr bwMode="auto">
                      <a:xfrm>
                        <a:off x="767408" y="5805264"/>
                        <a:ext cx="3280410" cy="62434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1" name="Rectangle 5"/>
          <p:cNvSpPr>
            <a:spLocks noGrp="1" noChangeArrowheads="1"/>
          </p:cNvSpPr>
          <p:nvPr>
            <p:ph type="title"/>
          </p:nvPr>
        </p:nvSpPr>
        <p:spPr/>
        <p:txBody>
          <a:bodyPr>
            <a:normAutofit fontScale="90000"/>
          </a:bodyPr>
          <a:lstStyle/>
          <a:p>
            <a:pPr rtl="0" eaLnBrk="0" fontAlgn="base" hangingPunct="0"/>
            <a:r>
              <a:rPr lang="en-US" altLang="zh-TW" dirty="0"/>
              <a:t>4.2</a:t>
            </a:r>
            <a:r>
              <a:rPr lang="en-US" altLang="zh-TW" sz="3600" dirty="0"/>
              <a:t> Example 4 (cont.1 – eigenfunction expansion)</a:t>
            </a:r>
            <a:endParaRPr lang="zh-TW" altLang="zh-TW" dirty="0">
              <a:effectLst/>
            </a:endParaRPr>
          </a:p>
        </p:txBody>
      </p:sp>
      <p:graphicFrame>
        <p:nvGraphicFramePr>
          <p:cNvPr id="574471" name="Object 5"/>
          <p:cNvGraphicFramePr>
            <a:graphicFrameLocks noChangeAspect="1"/>
          </p:cNvGraphicFramePr>
          <p:nvPr>
            <p:extLst>
              <p:ext uri="{D42A27DB-BD31-4B8C-83A1-F6EECF244321}">
                <p14:modId xmlns:p14="http://schemas.microsoft.com/office/powerpoint/2010/main" val="377740676"/>
              </p:ext>
            </p:extLst>
          </p:nvPr>
        </p:nvGraphicFramePr>
        <p:xfrm>
          <a:off x="5880202" y="3613294"/>
          <a:ext cx="5175846" cy="1114074"/>
        </p:xfrm>
        <a:graphic>
          <a:graphicData uri="http://schemas.openxmlformats.org/presentationml/2006/ole">
            <mc:AlternateContent xmlns:mc="http://schemas.openxmlformats.org/markup-compatibility/2006">
              <mc:Choice xmlns:v="urn:schemas-microsoft-com:vml" Requires="v">
                <p:oleObj spid="_x0000_s1138780" name="方程式" r:id="rId14" imgW="2654280" imgH="571320" progId="Equation.3">
                  <p:embed/>
                </p:oleObj>
              </mc:Choice>
              <mc:Fallback>
                <p:oleObj name="方程式" r:id="rId14" imgW="2654280" imgH="571320" progId="Equation.3">
                  <p:embed/>
                  <p:pic>
                    <p:nvPicPr>
                      <p:cNvPr id="0" name=""/>
                      <p:cNvPicPr>
                        <a:picLocks noChangeAspect="1" noChangeArrowheads="1"/>
                      </p:cNvPicPr>
                      <p:nvPr/>
                    </p:nvPicPr>
                    <p:blipFill>
                      <a:blip r:embed="rId15"/>
                      <a:srcRect/>
                      <a:stretch>
                        <a:fillRect/>
                      </a:stretch>
                    </p:blipFill>
                    <p:spPr bwMode="auto">
                      <a:xfrm>
                        <a:off x="5880202" y="3613294"/>
                        <a:ext cx="5175846" cy="1114074"/>
                      </a:xfrm>
                      <a:prstGeom prst="rect">
                        <a:avLst/>
                      </a:prstGeom>
                      <a:solidFill>
                        <a:srgbClr val="FFCCCC"/>
                      </a:solidFill>
                      <a:ln>
                        <a:noFill/>
                      </a:ln>
                      <a:extLst/>
                    </p:spPr>
                  </p:pic>
                </p:oleObj>
              </mc:Fallback>
            </mc:AlternateContent>
          </a:graphicData>
        </a:graphic>
      </p:graphicFrame>
      <p:sp>
        <p:nvSpPr>
          <p:cNvPr id="574474" name="Line 10"/>
          <p:cNvSpPr>
            <a:spLocks noChangeShapeType="1"/>
          </p:cNvSpPr>
          <p:nvPr/>
        </p:nvSpPr>
        <p:spPr bwMode="auto">
          <a:xfrm>
            <a:off x="5447928" y="764704"/>
            <a:ext cx="0" cy="5868000"/>
          </a:xfrm>
          <a:prstGeom prst="line">
            <a:avLst/>
          </a:prstGeom>
          <a:noFill/>
          <a:ln w="12700">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57" name="Line 20"/>
          <p:cNvSpPr>
            <a:spLocks noChangeShapeType="1"/>
          </p:cNvSpPr>
          <p:nvPr/>
        </p:nvSpPr>
        <p:spPr bwMode="auto">
          <a:xfrm>
            <a:off x="1605505" y="1992308"/>
            <a:ext cx="108000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5" name="Line 21"/>
          <p:cNvSpPr>
            <a:spLocks noChangeShapeType="1"/>
          </p:cNvSpPr>
          <p:nvPr/>
        </p:nvSpPr>
        <p:spPr bwMode="auto">
          <a:xfrm>
            <a:off x="7410616" y="3024815"/>
            <a:ext cx="28800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55" name="Line 25"/>
          <p:cNvSpPr>
            <a:spLocks noChangeShapeType="1"/>
          </p:cNvSpPr>
          <p:nvPr/>
        </p:nvSpPr>
        <p:spPr bwMode="auto">
          <a:xfrm>
            <a:off x="932702" y="3345080"/>
            <a:ext cx="756000" cy="0"/>
          </a:xfrm>
          <a:prstGeom prst="line">
            <a:avLst/>
          </a:prstGeom>
          <a:noFill/>
          <a:ln w="28575">
            <a:solidFill>
              <a:srgbClr val="990099"/>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56" name="Line 26"/>
          <p:cNvSpPr>
            <a:spLocks noChangeShapeType="1"/>
          </p:cNvSpPr>
          <p:nvPr/>
        </p:nvSpPr>
        <p:spPr bwMode="auto">
          <a:xfrm>
            <a:off x="6418241" y="3063699"/>
            <a:ext cx="432000" cy="0"/>
          </a:xfrm>
          <a:prstGeom prst="line">
            <a:avLst/>
          </a:prstGeom>
          <a:noFill/>
          <a:ln w="28575">
            <a:solidFill>
              <a:srgbClr val="990099"/>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74491" name="Line 27"/>
          <p:cNvSpPr>
            <a:spLocks noChangeShapeType="1"/>
          </p:cNvSpPr>
          <p:nvPr/>
        </p:nvSpPr>
        <p:spPr bwMode="auto">
          <a:xfrm flipV="1">
            <a:off x="6442950" y="2539679"/>
            <a:ext cx="360000" cy="540000"/>
          </a:xfrm>
          <a:prstGeom prst="line">
            <a:avLst/>
          </a:prstGeom>
          <a:noFill/>
          <a:ln w="28575">
            <a:solidFill>
              <a:srgbClr val="990099"/>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574495" name="Object 8"/>
          <p:cNvGraphicFramePr>
            <a:graphicFrameLocks noGrp="1" noChangeAspect="1"/>
          </p:cNvGraphicFramePr>
          <p:nvPr>
            <p:ph sz="quarter" idx="4294967295"/>
            <p:extLst>
              <p:ext uri="{D42A27DB-BD31-4B8C-83A1-F6EECF244321}">
                <p14:modId xmlns:p14="http://schemas.microsoft.com/office/powerpoint/2010/main" val="57368856"/>
              </p:ext>
            </p:extLst>
          </p:nvPr>
        </p:nvGraphicFramePr>
        <p:xfrm>
          <a:off x="1481672" y="4059748"/>
          <a:ext cx="2592851" cy="545864"/>
        </p:xfrm>
        <a:graphic>
          <a:graphicData uri="http://schemas.openxmlformats.org/presentationml/2006/ole">
            <mc:AlternateContent xmlns:mc="http://schemas.openxmlformats.org/markup-compatibility/2006">
              <mc:Choice xmlns:v="urn:schemas-microsoft-com:vml" Requires="v">
                <p:oleObj spid="_x0000_s1138781" name="方程式" r:id="rId16" imgW="1205977" imgH="253890" progId="Equation.3">
                  <p:embed/>
                </p:oleObj>
              </mc:Choice>
              <mc:Fallback>
                <p:oleObj name="方程式" r:id="rId16" imgW="1205977" imgH="253890" progId="Equation.3">
                  <p:embed/>
                  <p:pic>
                    <p:nvPicPr>
                      <p:cNvPr id="0" name=""/>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81672" y="4059748"/>
                        <a:ext cx="2592851" cy="545864"/>
                      </a:xfrm>
                      <a:prstGeom prst="rect">
                        <a:avLst/>
                      </a:prstGeom>
                      <a:solidFill>
                        <a:srgbClr val="99FF99"/>
                      </a:solidFill>
                      <a:ln>
                        <a:noFill/>
                      </a:ln>
                      <a:extLst/>
                    </p:spPr>
                  </p:pic>
                </p:oleObj>
              </mc:Fallback>
            </mc:AlternateContent>
          </a:graphicData>
        </a:graphic>
      </p:graphicFrame>
      <p:sp>
        <p:nvSpPr>
          <p:cNvPr id="574496" name="Text Box 32"/>
          <p:cNvSpPr txBox="1">
            <a:spLocks noChangeArrowheads="1"/>
          </p:cNvSpPr>
          <p:nvPr/>
        </p:nvSpPr>
        <p:spPr bwMode="auto">
          <a:xfrm>
            <a:off x="551384" y="2019320"/>
            <a:ext cx="39507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Associated eigenvalue problem</a:t>
            </a:r>
          </a:p>
        </p:txBody>
      </p:sp>
      <p:sp>
        <p:nvSpPr>
          <p:cNvPr id="26647" name="Text Box 33"/>
          <p:cNvSpPr txBox="1">
            <a:spLocks noChangeArrowheads="1"/>
          </p:cNvSpPr>
          <p:nvPr/>
        </p:nvSpPr>
        <p:spPr bwMode="auto">
          <a:xfrm>
            <a:off x="208690" y="664277"/>
            <a:ext cx="51908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200" dirty="0"/>
              <a:t>Method 2:</a:t>
            </a:r>
            <a:r>
              <a:rPr lang="zh-TW" altLang="en-US" sz="2200" dirty="0"/>
              <a:t> </a:t>
            </a:r>
            <a:r>
              <a:rPr lang="en-US" altLang="zh-TW" sz="2200" u="sng" dirty="0"/>
              <a:t>eigenfunction expansion directly</a:t>
            </a:r>
            <a:endParaRPr lang="zh-TW" altLang="en-US" sz="2200" u="sng" dirty="0"/>
          </a:p>
        </p:txBody>
      </p:sp>
      <p:sp>
        <p:nvSpPr>
          <p:cNvPr id="574505" name="AutoShape 41"/>
          <p:cNvSpPr>
            <a:spLocks noChangeArrowheads="1"/>
          </p:cNvSpPr>
          <p:nvPr/>
        </p:nvSpPr>
        <p:spPr bwMode="auto">
          <a:xfrm>
            <a:off x="5547464" y="4106673"/>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574519" name="Line 55"/>
          <p:cNvSpPr>
            <a:spLocks noChangeShapeType="1"/>
          </p:cNvSpPr>
          <p:nvPr/>
        </p:nvSpPr>
        <p:spPr bwMode="auto">
          <a:xfrm>
            <a:off x="1537334" y="6417964"/>
            <a:ext cx="1260000" cy="0"/>
          </a:xfrm>
          <a:prstGeom prst="line">
            <a:avLst/>
          </a:prstGeom>
          <a:noFill/>
          <a:ln w="28575">
            <a:solidFill>
              <a:srgbClr val="0066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 name="投影片編號版面配置區 6"/>
          <p:cNvSpPr>
            <a:spLocks noGrp="1"/>
          </p:cNvSpPr>
          <p:nvPr>
            <p:ph type="sldNum" sz="quarter" idx="10"/>
          </p:nvPr>
        </p:nvSpPr>
        <p:spPr/>
        <p:txBody>
          <a:bodyPr/>
          <a:lstStyle/>
          <a:p>
            <a:pPr>
              <a:defRPr/>
            </a:pPr>
            <a:fld id="{F4C3976D-8D47-445A-BD61-2F2C1E2596C6}" type="slidenum">
              <a:rPr lang="en-US" altLang="zh-TW" smtClean="0"/>
              <a:pPr>
                <a:defRPr/>
              </a:pPr>
              <a:t>55</a:t>
            </a:fld>
            <a:endParaRPr lang="en-US" altLang="zh-TW" dirty="0"/>
          </a:p>
        </p:txBody>
      </p:sp>
      <p:sp>
        <p:nvSpPr>
          <p:cNvPr id="49" name="Line 55"/>
          <p:cNvSpPr>
            <a:spLocks noChangeShapeType="1"/>
          </p:cNvSpPr>
          <p:nvPr/>
        </p:nvSpPr>
        <p:spPr bwMode="auto">
          <a:xfrm>
            <a:off x="9228956" y="3130809"/>
            <a:ext cx="1223962" cy="0"/>
          </a:xfrm>
          <a:prstGeom prst="line">
            <a:avLst/>
          </a:prstGeom>
          <a:noFill/>
          <a:ln w="28575">
            <a:solidFill>
              <a:srgbClr val="006600"/>
            </a:solidFill>
            <a:round/>
            <a:headEnd/>
            <a:tailEnd/>
          </a:ln>
          <a:extLst>
            <a:ext uri="{909E8E84-426E-40DD-AFC4-6F175D3DCCD1}">
              <a14:hiddenFill xmlns:a14="http://schemas.microsoft.com/office/drawing/2010/main">
                <a:noFill/>
              </a14:hiddenFill>
            </a:ext>
          </a:extLst>
        </p:spPr>
        <p:txBody>
          <a:bodyPr/>
          <a:lstStyle/>
          <a:p>
            <a:endParaRPr lang="zh-TW" altLang="en-US"/>
          </a:p>
        </p:txBody>
      </p:sp>
      <p:cxnSp>
        <p:nvCxnSpPr>
          <p:cNvPr id="3" name="直線接點 2"/>
          <p:cNvCxnSpPr/>
          <p:nvPr/>
        </p:nvCxnSpPr>
        <p:spPr bwMode="auto">
          <a:xfrm>
            <a:off x="6240016" y="1876584"/>
            <a:ext cx="1944000" cy="0"/>
          </a:xfrm>
          <a:prstGeom prst="line">
            <a:avLst/>
          </a:prstGeom>
          <a:solidFill>
            <a:schemeClr val="accent1"/>
          </a:solidFill>
          <a:ln w="28575" cap="flat" cmpd="sng" algn="ctr">
            <a:solidFill>
              <a:srgbClr val="C00000"/>
            </a:solidFill>
            <a:prstDash val="solid"/>
            <a:round/>
            <a:headEnd type="none" w="med" len="med"/>
            <a:tailEnd type="none" w="med" len="med"/>
          </a:ln>
          <a:effectLst/>
        </p:spPr>
      </p:cxnSp>
      <p:graphicFrame>
        <p:nvGraphicFramePr>
          <p:cNvPr id="6" name="物件 5"/>
          <p:cNvGraphicFramePr>
            <a:graphicFrameLocks noGrp="1" noChangeAspect="1"/>
          </p:cNvGraphicFramePr>
          <p:nvPr>
            <p:extLst>
              <p:ext uri="{D42A27DB-BD31-4B8C-83A1-F6EECF244321}">
                <p14:modId xmlns:p14="http://schemas.microsoft.com/office/powerpoint/2010/main" val="1709068933"/>
              </p:ext>
            </p:extLst>
          </p:nvPr>
        </p:nvGraphicFramePr>
        <p:xfrm>
          <a:off x="8832304" y="2513280"/>
          <a:ext cx="1719828" cy="627714"/>
        </p:xfrm>
        <a:graphic>
          <a:graphicData uri="http://schemas.openxmlformats.org/presentationml/2006/ole">
            <mc:AlternateContent xmlns:mc="http://schemas.openxmlformats.org/markup-compatibility/2006">
              <mc:Choice xmlns:v="urn:schemas-microsoft-com:vml" Requires="v">
                <p:oleObj spid="_x0000_s1138782" name="方程式" r:id="rId18" imgW="799920" imgH="291960" progId="Equation.3">
                  <p:embed/>
                </p:oleObj>
              </mc:Choice>
              <mc:Fallback>
                <p:oleObj name="方程式" r:id="rId18" imgW="799920" imgH="291960" progId="Equation.3">
                  <p:embed/>
                  <p:pic>
                    <p:nvPicPr>
                      <p:cNvPr id="0" name=""/>
                      <p:cNvPicPr>
                        <a:picLocks noGrp="1" noChangeAspect="1" noChangeArrowheads="1"/>
                      </p:cNvPicPr>
                      <p:nvPr/>
                    </p:nvPicPr>
                    <p:blipFill>
                      <a:blip r:embed="rId19"/>
                      <a:srcRect/>
                      <a:stretch>
                        <a:fillRect/>
                      </a:stretch>
                    </p:blipFill>
                    <p:spPr bwMode="auto">
                      <a:xfrm>
                        <a:off x="8832304" y="2513280"/>
                        <a:ext cx="1719828" cy="62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AutoShape 19"/>
          <p:cNvSpPr>
            <a:spLocks noChangeArrowheads="1"/>
          </p:cNvSpPr>
          <p:nvPr/>
        </p:nvSpPr>
        <p:spPr bwMode="auto">
          <a:xfrm>
            <a:off x="5532342" y="2790283"/>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2" name="動作按鈕: 上一項 1">
            <a:hlinkClick r:id="rId20" action="ppaction://hlinkpres?slideindex=50&amp;slidetitle=7.2 Properties of regular SL eigenvalue prob. -- 3" highlightClick="1"/>
          </p:cNvPr>
          <p:cNvSpPr>
            <a:spLocks noChangeAspect="1"/>
          </p:cNvSpPr>
          <p:nvPr/>
        </p:nvSpPr>
        <p:spPr bwMode="auto">
          <a:xfrm>
            <a:off x="4367808" y="5996503"/>
            <a:ext cx="180000" cy="180000"/>
          </a:xfrm>
          <a:prstGeom prst="actionButtonBackPrevious">
            <a:avLst/>
          </a:prstGeom>
          <a:solidFill>
            <a:srgbClr val="CCFFFF"/>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27" name="AutoShape 19"/>
          <p:cNvSpPr>
            <a:spLocks noChangeArrowheads="1"/>
          </p:cNvSpPr>
          <p:nvPr/>
        </p:nvSpPr>
        <p:spPr bwMode="auto">
          <a:xfrm>
            <a:off x="1002458" y="4236100"/>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28" name="AutoShape 19"/>
          <p:cNvSpPr>
            <a:spLocks noChangeArrowheads="1"/>
          </p:cNvSpPr>
          <p:nvPr/>
        </p:nvSpPr>
        <p:spPr bwMode="auto">
          <a:xfrm>
            <a:off x="5519936" y="1578826"/>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4" name="動作按鈕: 上一項 3">
            <a:hlinkClick r:id="rId21" action="ppaction://hlinkpres?slideindex=56&amp;slidetitle=7.2  Eigenfunction Expansion (nonhomogeneous BC)" highlightClick="1"/>
          </p:cNvPr>
          <p:cNvSpPr>
            <a:spLocks noChangeAspect="1"/>
          </p:cNvSpPr>
          <p:nvPr/>
        </p:nvSpPr>
        <p:spPr bwMode="auto">
          <a:xfrm>
            <a:off x="10479730" y="3280636"/>
            <a:ext cx="180000" cy="180000"/>
          </a:xfrm>
          <a:prstGeom prst="actionButtonBackPrevious">
            <a:avLst/>
          </a:prstGeom>
          <a:solidFill>
            <a:srgbClr val="FFFF00"/>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30" name="動作按鈕: 上一項 29">
            <a:hlinkClick r:id="rId22" action="ppaction://hlinksldjump" highlightClick="1"/>
          </p:cNvPr>
          <p:cNvSpPr>
            <a:spLocks noChangeAspect="1"/>
          </p:cNvSpPr>
          <p:nvPr/>
        </p:nvSpPr>
        <p:spPr bwMode="auto">
          <a:xfrm>
            <a:off x="5590439" y="2128175"/>
            <a:ext cx="180000" cy="180000"/>
          </a:xfrm>
          <a:prstGeom prst="actionButtonBackPrevious">
            <a:avLst/>
          </a:prstGeom>
          <a:solidFill>
            <a:srgbClr val="CCCC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31" name="Text Box 2"/>
          <p:cNvSpPr txBox="1">
            <a:spLocks noChangeArrowheads="1"/>
          </p:cNvSpPr>
          <p:nvPr/>
        </p:nvSpPr>
        <p:spPr bwMode="auto">
          <a:xfrm>
            <a:off x="479376" y="3422500"/>
            <a:ext cx="47115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1800" dirty="0">
                <a:solidFill>
                  <a:srgbClr val="0000CC"/>
                </a:solidFill>
              </a:rPr>
              <a:t>Once finding eigenvalues &amp; eigenfunctions, then</a:t>
            </a:r>
          </a:p>
          <a:p>
            <a:pPr eaLnBrk="1" hangingPunct="1"/>
            <a:r>
              <a:rPr lang="en-US" altLang="zh-TW" sz="1800" dirty="0">
                <a:solidFill>
                  <a:srgbClr val="0000CC"/>
                </a:solidFill>
              </a:rPr>
              <a:t>by eigenfunction expansion, let</a:t>
            </a:r>
          </a:p>
        </p:txBody>
      </p:sp>
      <p:sp>
        <p:nvSpPr>
          <p:cNvPr id="32" name="Text Box 2"/>
          <p:cNvSpPr txBox="1">
            <a:spLocks noChangeArrowheads="1"/>
          </p:cNvSpPr>
          <p:nvPr/>
        </p:nvSpPr>
        <p:spPr bwMode="auto">
          <a:xfrm>
            <a:off x="453150" y="5327036"/>
            <a:ext cx="4883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on the other hand, If  </a:t>
            </a:r>
            <a:r>
              <a:rPr lang="en-US" altLang="zh-TW" i="1" dirty="0"/>
              <a:t>u</a:t>
            </a:r>
            <a:r>
              <a:rPr lang="en-US" altLang="zh-TW" dirty="0"/>
              <a:t> is given,  </a:t>
            </a:r>
            <a:r>
              <a:rPr lang="en-US" altLang="zh-TW" i="1" dirty="0" err="1"/>
              <a:t>A</a:t>
            </a:r>
            <a:r>
              <a:rPr lang="en-US" altLang="zh-TW" i="1" baseline="-25000" dirty="0" err="1"/>
              <a:t>km</a:t>
            </a:r>
            <a:r>
              <a:rPr lang="en-US" altLang="zh-TW" dirty="0"/>
              <a:t> is</a:t>
            </a:r>
          </a:p>
        </p:txBody>
      </p:sp>
      <p:sp>
        <p:nvSpPr>
          <p:cNvPr id="33" name="Text Box 2"/>
          <p:cNvSpPr txBox="1">
            <a:spLocks noChangeArrowheads="1"/>
          </p:cNvSpPr>
          <p:nvPr/>
        </p:nvSpPr>
        <p:spPr bwMode="auto">
          <a:xfrm>
            <a:off x="5946561" y="1989400"/>
            <a:ext cx="3958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solidFill>
                  <a:srgbClr val="0000CC"/>
                </a:solidFill>
              </a:rPr>
              <a:t>by using Green’s 2nd identity, </a:t>
            </a:r>
          </a:p>
        </p:txBody>
      </p:sp>
      <p:sp>
        <p:nvSpPr>
          <p:cNvPr id="5" name="矩形 4"/>
          <p:cNvSpPr/>
          <p:nvPr/>
        </p:nvSpPr>
        <p:spPr bwMode="auto">
          <a:xfrm>
            <a:off x="1615022" y="3501596"/>
            <a:ext cx="2736633" cy="582872"/>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12" name="矩形 11"/>
          <p:cNvSpPr/>
          <p:nvPr/>
        </p:nvSpPr>
        <p:spPr bwMode="auto">
          <a:xfrm>
            <a:off x="767408" y="5862255"/>
            <a:ext cx="3519488" cy="638304"/>
          </a:xfrm>
          <a:prstGeom prst="rect">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37" name="物件 36"/>
          <p:cNvGraphicFramePr>
            <a:graphicFrameLocks noGrp="1" noChangeAspect="1"/>
          </p:cNvGraphicFramePr>
          <p:nvPr>
            <p:extLst>
              <p:ext uri="{D42A27DB-BD31-4B8C-83A1-F6EECF244321}">
                <p14:modId xmlns:p14="http://schemas.microsoft.com/office/powerpoint/2010/main" val="1221497118"/>
              </p:ext>
            </p:extLst>
          </p:nvPr>
        </p:nvGraphicFramePr>
        <p:xfrm>
          <a:off x="7804169" y="729048"/>
          <a:ext cx="2331504" cy="525528"/>
        </p:xfrm>
        <a:graphic>
          <a:graphicData uri="http://schemas.openxmlformats.org/presentationml/2006/ole">
            <mc:AlternateContent xmlns:mc="http://schemas.openxmlformats.org/markup-compatibility/2006">
              <mc:Choice xmlns:v="urn:schemas-microsoft-com:vml" Requires="v">
                <p:oleObj spid="_x0000_s1138783" name="方程式" r:id="rId23" imgW="1295280" imgH="291960" progId="Equation.3">
                  <p:embed/>
                </p:oleObj>
              </mc:Choice>
              <mc:Fallback>
                <p:oleObj name="方程式" r:id="rId23" imgW="1295280" imgH="291960" progId="Equation.3">
                  <p:embed/>
                  <p:pic>
                    <p:nvPicPr>
                      <p:cNvPr id="0" name=""/>
                      <p:cNvPicPr>
                        <a:picLocks noGrp="1" noChangeAspect="1" noChangeArrowheads="1"/>
                      </p:cNvPicPr>
                      <p:nvPr/>
                    </p:nvPicPr>
                    <p:blipFill>
                      <a:blip r:embed="rId24"/>
                      <a:srcRect/>
                      <a:stretch>
                        <a:fillRect/>
                      </a:stretch>
                    </p:blipFill>
                    <p:spPr bwMode="auto">
                      <a:xfrm>
                        <a:off x="7804169" y="729048"/>
                        <a:ext cx="2331504" cy="525528"/>
                      </a:xfrm>
                      <a:prstGeom prst="rect">
                        <a:avLst/>
                      </a:prstGeom>
                      <a:noFill/>
                      <a:ln>
                        <a:noFill/>
                      </a:ln>
                    </p:spPr>
                  </p:pic>
                </p:oleObj>
              </mc:Fallback>
            </mc:AlternateContent>
          </a:graphicData>
        </a:graphic>
      </p:graphicFrame>
      <p:sp>
        <p:nvSpPr>
          <p:cNvPr id="38" name="Text Box 2"/>
          <p:cNvSpPr txBox="1">
            <a:spLocks noChangeArrowheads="1"/>
          </p:cNvSpPr>
          <p:nvPr/>
        </p:nvSpPr>
        <p:spPr bwMode="auto">
          <a:xfrm>
            <a:off x="5493702" y="754381"/>
            <a:ext cx="23477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as usual, consider</a:t>
            </a:r>
          </a:p>
        </p:txBody>
      </p:sp>
      <p:graphicFrame>
        <p:nvGraphicFramePr>
          <p:cNvPr id="40" name="物件 39"/>
          <p:cNvGraphicFramePr>
            <a:graphicFrameLocks noGrp="1" noChangeAspect="1"/>
          </p:cNvGraphicFramePr>
          <p:nvPr>
            <p:extLst>
              <p:ext uri="{D42A27DB-BD31-4B8C-83A1-F6EECF244321}">
                <p14:modId xmlns:p14="http://schemas.microsoft.com/office/powerpoint/2010/main" val="296437235"/>
              </p:ext>
            </p:extLst>
          </p:nvPr>
        </p:nvGraphicFramePr>
        <p:xfrm>
          <a:off x="10558584" y="2486190"/>
          <a:ext cx="1528650" cy="654804"/>
        </p:xfrm>
        <a:graphic>
          <a:graphicData uri="http://schemas.openxmlformats.org/presentationml/2006/ole">
            <mc:AlternateContent xmlns:mc="http://schemas.openxmlformats.org/markup-compatibility/2006">
              <mc:Choice xmlns:v="urn:schemas-microsoft-com:vml" Requires="v">
                <p:oleObj spid="_x0000_s1138784" name="方程式" r:id="rId25" imgW="711000" imgH="304560" progId="Equation.3">
                  <p:embed/>
                </p:oleObj>
              </mc:Choice>
              <mc:Fallback>
                <p:oleObj name="方程式" r:id="rId25" imgW="711000" imgH="304560" progId="Equation.3">
                  <p:embed/>
                  <p:pic>
                    <p:nvPicPr>
                      <p:cNvPr id="0" name=""/>
                      <p:cNvPicPr>
                        <a:picLocks noGrp="1" noChangeAspect="1" noChangeArrowheads="1"/>
                      </p:cNvPicPr>
                      <p:nvPr/>
                    </p:nvPicPr>
                    <p:blipFill>
                      <a:blip r:embed="rId26"/>
                      <a:srcRect/>
                      <a:stretch>
                        <a:fillRect/>
                      </a:stretch>
                    </p:blipFill>
                    <p:spPr bwMode="auto">
                      <a:xfrm>
                        <a:off x="10558584" y="2486190"/>
                        <a:ext cx="1528650" cy="65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 name="Text Box 3"/>
          <p:cNvSpPr txBox="1">
            <a:spLocks noChangeArrowheads="1"/>
          </p:cNvSpPr>
          <p:nvPr/>
        </p:nvSpPr>
        <p:spPr bwMode="auto">
          <a:xfrm>
            <a:off x="407368" y="4623520"/>
            <a:ext cx="49752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0000CC"/>
                </a:solidFill>
              </a:rPr>
              <a:t>(the series now is only </a:t>
            </a:r>
            <a:r>
              <a:rPr lang="en-US" altLang="zh-TW" sz="2000" dirty="0" err="1">
                <a:solidFill>
                  <a:srgbClr val="0000CC"/>
                </a:solidFill>
              </a:rPr>
              <a:t>pointwisely</a:t>
            </a:r>
            <a:r>
              <a:rPr lang="en-US" altLang="zh-TW" sz="2000" dirty="0">
                <a:solidFill>
                  <a:srgbClr val="0000CC"/>
                </a:solidFill>
              </a:rPr>
              <a:t> convergent, term by term differentiation does NOT work)</a:t>
            </a:r>
            <a:endParaRPr lang="en-US" altLang="zh-TW" sz="2000" dirty="0">
              <a:solidFill>
                <a:srgbClr val="A50021"/>
              </a:solidFill>
            </a:endParaRPr>
          </a:p>
        </p:txBody>
      </p:sp>
      <p:sp>
        <p:nvSpPr>
          <p:cNvPr id="46" name="Text Box 2"/>
          <p:cNvSpPr txBox="1">
            <a:spLocks noChangeArrowheads="1"/>
          </p:cNvSpPr>
          <p:nvPr/>
        </p:nvSpPr>
        <p:spPr bwMode="auto">
          <a:xfrm>
            <a:off x="10708829" y="3179712"/>
            <a:ext cx="14718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0000CC"/>
                </a:solidFill>
              </a:rPr>
              <a:t>(cf. p.2-147)</a:t>
            </a:r>
          </a:p>
        </p:txBody>
      </p:sp>
      <p:sp>
        <p:nvSpPr>
          <p:cNvPr id="47" name="矩形 46"/>
          <p:cNvSpPr/>
          <p:nvPr/>
        </p:nvSpPr>
        <p:spPr>
          <a:xfrm>
            <a:off x="3981770" y="1062897"/>
            <a:ext cx="684803" cy="364587"/>
          </a:xfrm>
          <a:prstGeom prst="rect">
            <a:avLst/>
          </a:prstGeom>
        </p:spPr>
        <p:txBody>
          <a:bodyPr wrap="none">
            <a:spAutoFit/>
          </a:bodyPr>
          <a:lstStyle/>
          <a:p>
            <a:pPr eaLnBrk="1" hangingPunct="1">
              <a:lnSpc>
                <a:spcPct val="105000"/>
              </a:lnSpc>
              <a:spcBef>
                <a:spcPct val="10000"/>
              </a:spcBef>
            </a:pPr>
            <a:r>
              <a:rPr lang="en-US" altLang="zh-TW" sz="1800" dirty="0">
                <a:solidFill>
                  <a:srgbClr val="C00000"/>
                </a:solidFill>
                <a:latin typeface="+mj-lt"/>
              </a:rPr>
              <a:t>---(1)</a:t>
            </a:r>
          </a:p>
        </p:txBody>
      </p:sp>
      <p:sp>
        <p:nvSpPr>
          <p:cNvPr id="48" name="矩形 47"/>
          <p:cNvSpPr/>
          <p:nvPr/>
        </p:nvSpPr>
        <p:spPr>
          <a:xfrm>
            <a:off x="3863753" y="2476438"/>
            <a:ext cx="684803" cy="364587"/>
          </a:xfrm>
          <a:prstGeom prst="rect">
            <a:avLst/>
          </a:prstGeom>
        </p:spPr>
        <p:txBody>
          <a:bodyPr wrap="none">
            <a:spAutoFit/>
          </a:bodyPr>
          <a:lstStyle/>
          <a:p>
            <a:pPr eaLnBrk="1" hangingPunct="1">
              <a:lnSpc>
                <a:spcPct val="105000"/>
              </a:lnSpc>
              <a:spcBef>
                <a:spcPct val="10000"/>
              </a:spcBef>
            </a:pPr>
            <a:r>
              <a:rPr lang="en-US" altLang="zh-TW" sz="1800" dirty="0">
                <a:solidFill>
                  <a:srgbClr val="C00000"/>
                </a:solidFill>
                <a:latin typeface="+mj-lt"/>
              </a:rPr>
              <a:t>---(2)</a:t>
            </a:r>
          </a:p>
        </p:txBody>
      </p:sp>
      <p:sp>
        <p:nvSpPr>
          <p:cNvPr id="50" name="Text Box 7"/>
          <p:cNvSpPr txBox="1">
            <a:spLocks noChangeArrowheads="1"/>
          </p:cNvSpPr>
          <p:nvPr/>
        </p:nvSpPr>
        <p:spPr bwMode="auto">
          <a:xfrm>
            <a:off x="5509773" y="4777046"/>
            <a:ext cx="6403774" cy="1938992"/>
          </a:xfrm>
          <a:prstGeom prst="rect">
            <a:avLst/>
          </a:prstGeom>
          <a:noFill/>
          <a:ln>
            <a:noFill/>
          </a:ln>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355600" indent="-355600" eaLnBrk="1" hangingPunct="1">
              <a:buAutoNum type="arabicPeriod"/>
            </a:pPr>
            <a:r>
              <a:rPr lang="en-US" altLang="zh-TW" dirty="0">
                <a:solidFill>
                  <a:srgbClr val="0000CC"/>
                </a:solidFill>
              </a:rPr>
              <a:t>What happens if </a:t>
            </a:r>
            <a:r>
              <a:rPr lang="en-US" altLang="zh-TW" i="1" dirty="0">
                <a:solidFill>
                  <a:srgbClr val="0000CC"/>
                </a:solidFill>
                <a:latin typeface="Symbol" panose="05050102010706020507" pitchFamily="18" charset="2"/>
              </a:rPr>
              <a:t>l</a:t>
            </a:r>
            <a:r>
              <a:rPr lang="en-US" altLang="zh-TW" baseline="-25000" dirty="0">
                <a:solidFill>
                  <a:srgbClr val="0000CC"/>
                </a:solidFill>
              </a:rPr>
              <a:t>11</a:t>
            </a:r>
            <a:r>
              <a:rPr lang="en-US" altLang="zh-TW" dirty="0">
                <a:solidFill>
                  <a:srgbClr val="0000CC"/>
                </a:solidFill>
              </a:rPr>
              <a:t>=0?</a:t>
            </a:r>
            <a:br>
              <a:rPr lang="en-US" altLang="zh-TW" dirty="0">
                <a:solidFill>
                  <a:srgbClr val="0000CC"/>
                </a:solidFill>
              </a:rPr>
            </a:br>
            <a:endParaRPr lang="en-US" altLang="zh-TW" dirty="0">
              <a:solidFill>
                <a:srgbClr val="0000CC"/>
              </a:solidFill>
            </a:endParaRPr>
          </a:p>
          <a:p>
            <a:pPr marL="355600" indent="-355600" eaLnBrk="1" hangingPunct="1">
              <a:buFontTx/>
              <a:buAutoNum type="arabicPeriod"/>
            </a:pPr>
            <a:r>
              <a:rPr lang="en-US" altLang="zh-TW" dirty="0"/>
              <a:t>This problem can also be solved by finite transform pairs</a:t>
            </a:r>
          </a:p>
          <a:p>
            <a:pPr marL="355600" indent="-355600" eaLnBrk="1" hangingPunct="1">
              <a:buFontTx/>
              <a:buAutoNum type="arabicPeriod"/>
            </a:pPr>
            <a:r>
              <a:rPr lang="en-US" altLang="zh-TW" dirty="0">
                <a:solidFill>
                  <a:srgbClr val="0000CC"/>
                </a:solidFill>
              </a:rPr>
              <a:t>Only for bounded domains</a:t>
            </a:r>
          </a:p>
        </p:txBody>
      </p:sp>
      <p:sp>
        <p:nvSpPr>
          <p:cNvPr id="52" name="動作按鈕: 上一項 51">
            <a:hlinkClick r:id="rId21" action="ppaction://hlinkpres?slideindex=56&amp;slidetitle=7.2  Eigenfunction Expansion (nonhomogeneous BC)" highlightClick="1"/>
          </p:cNvPr>
          <p:cNvSpPr>
            <a:spLocks noChangeAspect="1"/>
          </p:cNvSpPr>
          <p:nvPr/>
        </p:nvSpPr>
        <p:spPr bwMode="auto">
          <a:xfrm>
            <a:off x="9608637" y="4879696"/>
            <a:ext cx="180000" cy="180000"/>
          </a:xfrm>
          <a:prstGeom prst="actionButtonBackPrevious">
            <a:avLst/>
          </a:prstGeom>
          <a:solidFill>
            <a:srgbClr val="FFFF00"/>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55" name="Text Box 7">
            <a:extLst>
              <a:ext uri="{FF2B5EF4-FFF2-40B4-BE49-F238E27FC236}">
                <a16:creationId xmlns:a16="http://schemas.microsoft.com/office/drawing/2014/main" id="{F4C720D0-958C-4B59-8A32-B4B04556126D}"/>
              </a:ext>
            </a:extLst>
          </p:cNvPr>
          <p:cNvSpPr txBox="1">
            <a:spLocks noChangeArrowheads="1"/>
          </p:cNvSpPr>
          <p:nvPr/>
        </p:nvSpPr>
        <p:spPr bwMode="auto">
          <a:xfrm>
            <a:off x="5807968" y="5190592"/>
            <a:ext cx="6505499" cy="400110"/>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C00000"/>
                </a:solidFill>
              </a:rPr>
              <a:t>But it will NOT be the case for Laplace eq. with Dirichlet BC</a:t>
            </a:r>
          </a:p>
        </p:txBody>
      </p:sp>
      <p:sp>
        <p:nvSpPr>
          <p:cNvPr id="51" name="動作按鈕: 起點 1">
            <a:hlinkClick r:id="" action="ppaction://hlinkshowjump?jump=firstslide" highlightClick="1"/>
            <a:extLst>
              <a:ext uri="{FF2B5EF4-FFF2-40B4-BE49-F238E27FC236}">
                <a16:creationId xmlns:a16="http://schemas.microsoft.com/office/drawing/2014/main" id="{6AC54E47-1901-48B9-89AE-3E92291A3E70}"/>
              </a:ext>
            </a:extLst>
          </p:cNvPr>
          <p:cNvSpPr>
            <a:spLocks noChangeAspect="1"/>
          </p:cNvSpPr>
          <p:nvPr/>
        </p:nvSpPr>
        <p:spPr bwMode="auto">
          <a:xfrm>
            <a:off x="12000707" y="6363435"/>
            <a:ext cx="180000" cy="180000"/>
          </a:xfrm>
          <a:prstGeom prst="actionButtonBeginning">
            <a:avLst/>
          </a:prstGeom>
          <a:solidFill>
            <a:srgbClr val="4285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Tree>
    <p:extLst>
      <p:ext uri="{BB962C8B-B14F-4D97-AF65-F5344CB8AC3E}">
        <p14:creationId xmlns:p14="http://schemas.microsoft.com/office/powerpoint/2010/main" val="168096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26647"/>
                                        </p:tgtEl>
                                        <p:attrNameLst>
                                          <p:attrName>style.visibility</p:attrName>
                                        </p:attrNameLst>
                                      </p:cBhvr>
                                      <p:to>
                                        <p:strVal val="visible"/>
                                      </p:to>
                                    </p:set>
                                    <p:animEffect transition="in" filter="wipe(left)">
                                      <p:cBhvr>
                                        <p:cTn id="7" dur="500"/>
                                        <p:tgtEl>
                                          <p:spTgt spid="2664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74474"/>
                                        </p:tgtEl>
                                        <p:attrNameLst>
                                          <p:attrName>style.visibility</p:attrName>
                                        </p:attrNameLst>
                                      </p:cBhvr>
                                      <p:to>
                                        <p:strVal val="visible"/>
                                      </p:to>
                                    </p:set>
                                    <p:animEffect transition="in" filter="wipe(up)">
                                      <p:cBhvr>
                                        <p:cTn id="20" dur="500"/>
                                        <p:tgtEl>
                                          <p:spTgt spid="574474"/>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574496"/>
                                        </p:tgtEl>
                                        <p:attrNameLst>
                                          <p:attrName>style.visibility</p:attrName>
                                        </p:attrNameLst>
                                      </p:cBhvr>
                                      <p:to>
                                        <p:strVal val="visible"/>
                                      </p:to>
                                    </p:set>
                                    <p:animEffect transition="in" filter="wipe(left)">
                                      <p:cBhvr>
                                        <p:cTn id="24" dur="500"/>
                                        <p:tgtEl>
                                          <p:spTgt spid="574496"/>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500"/>
                                        <p:tgtEl>
                                          <p:spTgt spid="48"/>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left)">
                                      <p:cBhvr>
                                        <p:cTn id="36" dur="500"/>
                                        <p:tgtEl>
                                          <p:spTgt spid="44"/>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left)">
                                      <p:cBhvr>
                                        <p:cTn id="40" dur="500"/>
                                        <p:tgtEl>
                                          <p:spTgt spid="43"/>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500"/>
                                        <p:tgtEl>
                                          <p:spTgt spid="27"/>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574495"/>
                                        </p:tgtEl>
                                        <p:attrNameLst>
                                          <p:attrName>style.visibility</p:attrName>
                                        </p:attrNameLst>
                                      </p:cBhvr>
                                      <p:to>
                                        <p:strVal val="visible"/>
                                      </p:to>
                                    </p:set>
                                    <p:animEffect transition="in" filter="wipe(left)">
                                      <p:cBhvr>
                                        <p:cTn id="58" dur="500"/>
                                        <p:tgtEl>
                                          <p:spTgt spid="574495"/>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left)">
                                      <p:cBhvr>
                                        <p:cTn id="62" dur="500"/>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574468"/>
                                        </p:tgtEl>
                                        <p:attrNameLst>
                                          <p:attrName>style.visibility</p:attrName>
                                        </p:attrNameLst>
                                      </p:cBhvr>
                                      <p:to>
                                        <p:strVal val="visible"/>
                                      </p:to>
                                    </p:set>
                                    <p:animEffect transition="in" filter="wipe(left)">
                                      <p:cBhvr>
                                        <p:cTn id="71" dur="500"/>
                                        <p:tgtEl>
                                          <p:spTgt spid="574468"/>
                                        </p:tgtEl>
                                      </p:cBhvr>
                                    </p:animEffect>
                                  </p:childTnLst>
                                </p:cTn>
                              </p:par>
                            </p:childTnLst>
                          </p:cTn>
                        </p:par>
                        <p:par>
                          <p:cTn id="72" fill="hold">
                            <p:stCondLst>
                              <p:cond delay="1000"/>
                            </p:stCondLst>
                            <p:childTnLst>
                              <p:par>
                                <p:cTn id="73" presetID="22" presetClass="entr" presetSubtype="2"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wipe(right)">
                                      <p:cBhvr>
                                        <p:cTn id="75" dur="500"/>
                                        <p:tgtEl>
                                          <p:spTgt spid="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500"/>
                                        <p:tgtEl>
                                          <p:spTgt spid="38"/>
                                        </p:tgtEl>
                                      </p:cBhvr>
                                    </p:animEffect>
                                  </p:childTnLst>
                                </p:cTn>
                              </p:par>
                            </p:childTnLst>
                          </p:cTn>
                        </p:par>
                        <p:par>
                          <p:cTn id="81" fill="hold">
                            <p:stCondLst>
                              <p:cond delay="500"/>
                            </p:stCondLst>
                            <p:childTnLst>
                              <p:par>
                                <p:cTn id="82" presetID="22" presetClass="entr" presetSubtype="8" fill="hold"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wipe(left)">
                                      <p:cBhvr>
                                        <p:cTn id="89" dur="500"/>
                                        <p:tgtEl>
                                          <p:spTgt spid="28"/>
                                        </p:tgtEl>
                                      </p:cBhvr>
                                    </p:animEffect>
                                  </p:childTnLst>
                                </p:cTn>
                              </p:par>
                            </p:childTnLst>
                          </p:cTn>
                        </p:par>
                        <p:par>
                          <p:cTn id="90" fill="hold">
                            <p:stCondLst>
                              <p:cond delay="500"/>
                            </p:stCondLst>
                            <p:childTnLst>
                              <p:par>
                                <p:cTn id="91" presetID="22" presetClass="entr" presetSubtype="8" fill="hold" nodeType="after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wipe(left)">
                                      <p:cBhvr>
                                        <p:cTn id="93" dur="500"/>
                                        <p:tgtEl>
                                          <p:spTgt spid="1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3"/>
                                        </p:tgtEl>
                                        <p:attrNameLst>
                                          <p:attrName>style.visibility</p:attrName>
                                        </p:attrNameLst>
                                      </p:cBhvr>
                                      <p:to>
                                        <p:strVal val="visible"/>
                                      </p:to>
                                    </p:set>
                                    <p:animEffect transition="in" filter="wipe(left)">
                                      <p:cBhvr>
                                        <p:cTn id="98" dur="500"/>
                                        <p:tgtEl>
                                          <p:spTgt spid="3"/>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wipe(left)">
                                      <p:cBhvr>
                                        <p:cTn id="103" dur="500"/>
                                        <p:tgtEl>
                                          <p:spTgt spid="33"/>
                                        </p:tgtEl>
                                      </p:cBhvr>
                                    </p:animEffect>
                                  </p:childTnLst>
                                </p:cTn>
                              </p:par>
                            </p:childTnLst>
                          </p:cTn>
                        </p:par>
                        <p:par>
                          <p:cTn id="104" fill="hold">
                            <p:stCondLst>
                              <p:cond delay="500"/>
                            </p:stCondLst>
                            <p:childTnLst>
                              <p:par>
                                <p:cTn id="105" presetID="22" presetClass="entr" presetSubtype="2"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wipe(right)">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500"/>
                                        <p:tgtEl>
                                          <p:spTgt spid="25"/>
                                        </p:tgtEl>
                                      </p:cBhvr>
                                    </p:animEffect>
                                  </p:childTnLst>
                                </p:cTn>
                              </p:par>
                            </p:childTnLst>
                          </p:cTn>
                        </p:par>
                        <p:par>
                          <p:cTn id="113" fill="hold">
                            <p:stCondLst>
                              <p:cond delay="500"/>
                            </p:stCondLst>
                            <p:childTnLst>
                              <p:par>
                                <p:cTn id="114" presetID="22" presetClass="entr" presetSubtype="8" fill="hold" nodeType="afterEffect">
                                  <p:stCondLst>
                                    <p:cond delay="0"/>
                                  </p:stCondLst>
                                  <p:childTnLst>
                                    <p:set>
                                      <p:cBhvr>
                                        <p:cTn id="115" dur="1" fill="hold">
                                          <p:stCondLst>
                                            <p:cond delay="0"/>
                                          </p:stCondLst>
                                        </p:cTn>
                                        <p:tgtEl>
                                          <p:spTgt spid="11"/>
                                        </p:tgtEl>
                                        <p:attrNameLst>
                                          <p:attrName>style.visibility</p:attrName>
                                        </p:attrNameLst>
                                      </p:cBhvr>
                                      <p:to>
                                        <p:strVal val="visible"/>
                                      </p:to>
                                    </p:set>
                                    <p:animEffect transition="in" filter="wipe(left)">
                                      <p:cBhvr>
                                        <p:cTn id="116" dur="500"/>
                                        <p:tgtEl>
                                          <p:spTgt spid="11"/>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nodeType="clickEffect">
                                  <p:stCondLst>
                                    <p:cond delay="0"/>
                                  </p:stCondLst>
                                  <p:childTnLst>
                                    <p:set>
                                      <p:cBhvr>
                                        <p:cTn id="120" dur="1" fill="hold">
                                          <p:stCondLst>
                                            <p:cond delay="0"/>
                                          </p:stCondLst>
                                        </p:cTn>
                                        <p:tgtEl>
                                          <p:spTgt spid="6"/>
                                        </p:tgtEl>
                                        <p:attrNameLst>
                                          <p:attrName>style.visibility</p:attrName>
                                        </p:attrNameLst>
                                      </p:cBhvr>
                                      <p:to>
                                        <p:strVal val="visible"/>
                                      </p:to>
                                    </p:set>
                                    <p:animEffect transition="in" filter="wipe(left)">
                                      <p:cBhvr>
                                        <p:cTn id="121" dur="500"/>
                                        <p:tgtEl>
                                          <p:spTgt spid="6"/>
                                        </p:tgtEl>
                                      </p:cBhvr>
                                    </p:animEffect>
                                  </p:childTnLst>
                                </p:cTn>
                              </p:par>
                            </p:childTnLst>
                          </p:cTn>
                        </p:par>
                        <p:par>
                          <p:cTn id="122" fill="hold">
                            <p:stCondLst>
                              <p:cond delay="500"/>
                            </p:stCondLst>
                            <p:childTnLst>
                              <p:par>
                                <p:cTn id="123" presetID="22" presetClass="entr" presetSubtype="8" fill="hold" nodeType="afterEffect">
                                  <p:stCondLst>
                                    <p:cond delay="0"/>
                                  </p:stCondLst>
                                  <p:childTnLst>
                                    <p:set>
                                      <p:cBhvr>
                                        <p:cTn id="124" dur="1" fill="hold">
                                          <p:stCondLst>
                                            <p:cond delay="0"/>
                                          </p:stCondLst>
                                        </p:cTn>
                                        <p:tgtEl>
                                          <p:spTgt spid="40"/>
                                        </p:tgtEl>
                                        <p:attrNameLst>
                                          <p:attrName>style.visibility</p:attrName>
                                        </p:attrNameLst>
                                      </p:cBhvr>
                                      <p:to>
                                        <p:strVal val="visible"/>
                                      </p:to>
                                    </p:set>
                                    <p:animEffect transition="in" filter="wipe(left)">
                                      <p:cBhvr>
                                        <p:cTn id="125" dur="500"/>
                                        <p:tgtEl>
                                          <p:spTgt spid="40"/>
                                        </p:tgtEl>
                                      </p:cBhvr>
                                    </p:animEffect>
                                  </p:childTnLst>
                                </p:cTn>
                              </p:par>
                            </p:childTnLst>
                          </p:cTn>
                        </p:par>
                      </p:childTnLst>
                    </p:cTn>
                  </p:par>
                  <p:par>
                    <p:cTn id="126" fill="hold">
                      <p:stCondLst>
                        <p:cond delay="indefinite"/>
                      </p:stCondLst>
                      <p:childTnLst>
                        <p:par>
                          <p:cTn id="127" fill="hold">
                            <p:stCondLst>
                              <p:cond delay="0"/>
                            </p:stCondLst>
                            <p:childTnLst>
                              <p:par>
                                <p:cTn id="128" presetID="2" presetClass="entr" presetSubtype="6" fill="hold" grpId="0" nodeType="clickEffect">
                                  <p:stCondLst>
                                    <p:cond delay="0"/>
                                  </p:stCondLst>
                                  <p:childTnLst>
                                    <p:set>
                                      <p:cBhvr>
                                        <p:cTn id="129" dur="1" fill="hold">
                                          <p:stCondLst>
                                            <p:cond delay="0"/>
                                          </p:stCondLst>
                                        </p:cTn>
                                        <p:tgtEl>
                                          <p:spTgt spid="26655"/>
                                        </p:tgtEl>
                                        <p:attrNameLst>
                                          <p:attrName>style.visibility</p:attrName>
                                        </p:attrNameLst>
                                      </p:cBhvr>
                                      <p:to>
                                        <p:strVal val="visible"/>
                                      </p:to>
                                    </p:set>
                                    <p:anim calcmode="lin" valueType="num">
                                      <p:cBhvr additive="base">
                                        <p:cTn id="130" dur="500" fill="hold"/>
                                        <p:tgtEl>
                                          <p:spTgt spid="26655"/>
                                        </p:tgtEl>
                                        <p:attrNameLst>
                                          <p:attrName>ppt_x</p:attrName>
                                        </p:attrNameLst>
                                      </p:cBhvr>
                                      <p:tavLst>
                                        <p:tav tm="0">
                                          <p:val>
                                            <p:strVal val="1+#ppt_w/2"/>
                                          </p:val>
                                        </p:tav>
                                        <p:tav tm="100000">
                                          <p:val>
                                            <p:strVal val="#ppt_x"/>
                                          </p:val>
                                        </p:tav>
                                      </p:tavLst>
                                    </p:anim>
                                    <p:anim calcmode="lin" valueType="num">
                                      <p:cBhvr additive="base">
                                        <p:cTn id="131" dur="500" fill="hold"/>
                                        <p:tgtEl>
                                          <p:spTgt spid="26655"/>
                                        </p:tgtEl>
                                        <p:attrNameLst>
                                          <p:attrName>ppt_y</p:attrName>
                                        </p:attrNameLst>
                                      </p:cBhvr>
                                      <p:tavLst>
                                        <p:tav tm="0">
                                          <p:val>
                                            <p:strVal val="1+#ppt_h/2"/>
                                          </p:val>
                                        </p:tav>
                                        <p:tav tm="100000">
                                          <p:val>
                                            <p:strVal val="#ppt_y"/>
                                          </p:val>
                                        </p:tav>
                                      </p:tavLst>
                                    </p:anim>
                                  </p:childTnLst>
                                </p:cTn>
                              </p:par>
                            </p:childTnLst>
                          </p:cTn>
                        </p:par>
                        <p:par>
                          <p:cTn id="132" fill="hold">
                            <p:stCondLst>
                              <p:cond delay="500"/>
                            </p:stCondLst>
                            <p:childTnLst>
                              <p:par>
                                <p:cTn id="133" presetID="22" presetClass="entr" presetSubtype="8" fill="hold" grpId="0" nodeType="afterEffect">
                                  <p:stCondLst>
                                    <p:cond delay="0"/>
                                  </p:stCondLst>
                                  <p:childTnLst>
                                    <p:set>
                                      <p:cBhvr>
                                        <p:cTn id="134" dur="1" fill="hold">
                                          <p:stCondLst>
                                            <p:cond delay="0"/>
                                          </p:stCondLst>
                                        </p:cTn>
                                        <p:tgtEl>
                                          <p:spTgt spid="26656"/>
                                        </p:tgtEl>
                                        <p:attrNameLst>
                                          <p:attrName>style.visibility</p:attrName>
                                        </p:attrNameLst>
                                      </p:cBhvr>
                                      <p:to>
                                        <p:strVal val="visible"/>
                                      </p:to>
                                    </p:set>
                                    <p:animEffect transition="in" filter="wipe(left)">
                                      <p:cBhvr>
                                        <p:cTn id="135" dur="500"/>
                                        <p:tgtEl>
                                          <p:spTgt spid="26656"/>
                                        </p:tgtEl>
                                      </p:cBhvr>
                                    </p:animEffect>
                                  </p:childTnLst>
                                </p:cTn>
                              </p:par>
                            </p:childTnLst>
                          </p:cTn>
                        </p:par>
                        <p:par>
                          <p:cTn id="136" fill="hold">
                            <p:stCondLst>
                              <p:cond delay="1000"/>
                            </p:stCondLst>
                            <p:childTnLst>
                              <p:par>
                                <p:cTn id="137" presetID="22" presetClass="entr" presetSubtype="8" fill="hold" grpId="0" nodeType="afterEffect">
                                  <p:stCondLst>
                                    <p:cond delay="250"/>
                                  </p:stCondLst>
                                  <p:childTnLst>
                                    <p:set>
                                      <p:cBhvr>
                                        <p:cTn id="138" dur="1" fill="hold">
                                          <p:stCondLst>
                                            <p:cond delay="0"/>
                                          </p:stCondLst>
                                        </p:cTn>
                                        <p:tgtEl>
                                          <p:spTgt spid="574491"/>
                                        </p:tgtEl>
                                        <p:attrNameLst>
                                          <p:attrName>style.visibility</p:attrName>
                                        </p:attrNameLst>
                                      </p:cBhvr>
                                      <p:to>
                                        <p:strVal val="visible"/>
                                      </p:to>
                                    </p:set>
                                    <p:animEffect transition="in" filter="wipe(left)">
                                      <p:cBhvr>
                                        <p:cTn id="139" dur="500"/>
                                        <p:tgtEl>
                                          <p:spTgt spid="574491"/>
                                        </p:tgtEl>
                                      </p:cBhvr>
                                    </p:animEffect>
                                  </p:childTnLst>
                                </p:cTn>
                              </p:par>
                            </p:childTnLst>
                          </p:cTn>
                        </p:par>
                      </p:childTnLst>
                    </p:cTn>
                  </p:par>
                  <p:par>
                    <p:cTn id="140" fill="hold">
                      <p:stCondLst>
                        <p:cond delay="indefinite"/>
                      </p:stCondLst>
                      <p:childTnLst>
                        <p:par>
                          <p:cTn id="141" fill="hold">
                            <p:stCondLst>
                              <p:cond delay="0"/>
                            </p:stCondLst>
                            <p:childTnLst>
                              <p:par>
                                <p:cTn id="142" presetID="2" presetClass="entr" presetSubtype="6" fill="hold" grpId="0" nodeType="clickEffect">
                                  <p:stCondLst>
                                    <p:cond delay="0"/>
                                  </p:stCondLst>
                                  <p:childTnLst>
                                    <p:set>
                                      <p:cBhvr>
                                        <p:cTn id="143" dur="1" fill="hold">
                                          <p:stCondLst>
                                            <p:cond delay="0"/>
                                          </p:stCondLst>
                                        </p:cTn>
                                        <p:tgtEl>
                                          <p:spTgt spid="26657"/>
                                        </p:tgtEl>
                                        <p:attrNameLst>
                                          <p:attrName>style.visibility</p:attrName>
                                        </p:attrNameLst>
                                      </p:cBhvr>
                                      <p:to>
                                        <p:strVal val="visible"/>
                                      </p:to>
                                    </p:set>
                                    <p:anim calcmode="lin" valueType="num">
                                      <p:cBhvr additive="base">
                                        <p:cTn id="144" dur="500" fill="hold"/>
                                        <p:tgtEl>
                                          <p:spTgt spid="26657"/>
                                        </p:tgtEl>
                                        <p:attrNameLst>
                                          <p:attrName>ppt_x</p:attrName>
                                        </p:attrNameLst>
                                      </p:cBhvr>
                                      <p:tavLst>
                                        <p:tav tm="0">
                                          <p:val>
                                            <p:strVal val="1+#ppt_w/2"/>
                                          </p:val>
                                        </p:tav>
                                        <p:tav tm="100000">
                                          <p:val>
                                            <p:strVal val="#ppt_x"/>
                                          </p:val>
                                        </p:tav>
                                      </p:tavLst>
                                    </p:anim>
                                    <p:anim calcmode="lin" valueType="num">
                                      <p:cBhvr additive="base">
                                        <p:cTn id="145" dur="500" fill="hold"/>
                                        <p:tgtEl>
                                          <p:spTgt spid="26657"/>
                                        </p:tgtEl>
                                        <p:attrNameLst>
                                          <p:attrName>ppt_y</p:attrName>
                                        </p:attrNameLst>
                                      </p:cBhvr>
                                      <p:tavLst>
                                        <p:tav tm="0">
                                          <p:val>
                                            <p:strVal val="1+#ppt_h/2"/>
                                          </p:val>
                                        </p:tav>
                                        <p:tav tm="100000">
                                          <p:val>
                                            <p:strVal val="#ppt_y"/>
                                          </p:val>
                                        </p:tav>
                                      </p:tavLst>
                                    </p:anim>
                                  </p:childTnLst>
                                </p:cTn>
                              </p:par>
                            </p:childTnLst>
                          </p:cTn>
                        </p:par>
                        <p:par>
                          <p:cTn id="146" fill="hold">
                            <p:stCondLst>
                              <p:cond delay="500"/>
                            </p:stCondLst>
                            <p:childTnLst>
                              <p:par>
                                <p:cTn id="147" presetID="22" presetClass="entr" presetSubtype="8" fill="hold" grpId="0" nodeType="afterEffect">
                                  <p:stCondLst>
                                    <p:cond delay="250"/>
                                  </p:stCondLst>
                                  <p:childTnLst>
                                    <p:set>
                                      <p:cBhvr>
                                        <p:cTn id="148" dur="1" fill="hold">
                                          <p:stCondLst>
                                            <p:cond delay="0"/>
                                          </p:stCondLst>
                                        </p:cTn>
                                        <p:tgtEl>
                                          <p:spTgt spid="45"/>
                                        </p:tgtEl>
                                        <p:attrNameLst>
                                          <p:attrName>style.visibility</p:attrName>
                                        </p:attrNameLst>
                                      </p:cBhvr>
                                      <p:to>
                                        <p:strVal val="visible"/>
                                      </p:to>
                                    </p:set>
                                    <p:animEffect transition="in" filter="wipe(left)">
                                      <p:cBhvr>
                                        <p:cTn id="149" dur="500"/>
                                        <p:tgtEl>
                                          <p:spTgt spid="45"/>
                                        </p:tgtEl>
                                      </p:cBhvr>
                                    </p:animEffect>
                                  </p:childTnLst>
                                </p:cTn>
                              </p:par>
                            </p:childTnLst>
                          </p:cTn>
                        </p:par>
                      </p:childTnLst>
                    </p:cTn>
                  </p:par>
                  <p:par>
                    <p:cTn id="150" fill="hold">
                      <p:stCondLst>
                        <p:cond delay="indefinite"/>
                      </p:stCondLst>
                      <p:childTnLst>
                        <p:par>
                          <p:cTn id="151" fill="hold">
                            <p:stCondLst>
                              <p:cond delay="0"/>
                            </p:stCondLst>
                            <p:childTnLst>
                              <p:par>
                                <p:cTn id="152" presetID="2" presetClass="entr" presetSubtype="3" fill="hold" grpId="0" nodeType="clickEffect">
                                  <p:stCondLst>
                                    <p:cond delay="0"/>
                                  </p:stCondLst>
                                  <p:childTnLst>
                                    <p:set>
                                      <p:cBhvr>
                                        <p:cTn id="153" dur="1" fill="hold">
                                          <p:stCondLst>
                                            <p:cond delay="0"/>
                                          </p:stCondLst>
                                        </p:cTn>
                                        <p:tgtEl>
                                          <p:spTgt spid="574519"/>
                                        </p:tgtEl>
                                        <p:attrNameLst>
                                          <p:attrName>style.visibility</p:attrName>
                                        </p:attrNameLst>
                                      </p:cBhvr>
                                      <p:to>
                                        <p:strVal val="visible"/>
                                      </p:to>
                                    </p:set>
                                    <p:anim calcmode="lin" valueType="num">
                                      <p:cBhvr additive="base">
                                        <p:cTn id="154" dur="500" fill="hold"/>
                                        <p:tgtEl>
                                          <p:spTgt spid="574519"/>
                                        </p:tgtEl>
                                        <p:attrNameLst>
                                          <p:attrName>ppt_x</p:attrName>
                                        </p:attrNameLst>
                                      </p:cBhvr>
                                      <p:tavLst>
                                        <p:tav tm="0">
                                          <p:val>
                                            <p:strVal val="1+#ppt_w/2"/>
                                          </p:val>
                                        </p:tav>
                                        <p:tav tm="100000">
                                          <p:val>
                                            <p:strVal val="#ppt_x"/>
                                          </p:val>
                                        </p:tav>
                                      </p:tavLst>
                                    </p:anim>
                                    <p:anim calcmode="lin" valueType="num">
                                      <p:cBhvr additive="base">
                                        <p:cTn id="155" dur="500" fill="hold"/>
                                        <p:tgtEl>
                                          <p:spTgt spid="574519"/>
                                        </p:tgtEl>
                                        <p:attrNameLst>
                                          <p:attrName>ppt_y</p:attrName>
                                        </p:attrNameLst>
                                      </p:cBhvr>
                                      <p:tavLst>
                                        <p:tav tm="0">
                                          <p:val>
                                            <p:strVal val="0-#ppt_h/2"/>
                                          </p:val>
                                        </p:tav>
                                        <p:tav tm="100000">
                                          <p:val>
                                            <p:strVal val="#ppt_y"/>
                                          </p:val>
                                        </p:tav>
                                      </p:tavLst>
                                    </p:anim>
                                  </p:childTnLst>
                                </p:cTn>
                              </p:par>
                            </p:childTnLst>
                          </p:cTn>
                        </p:par>
                        <p:par>
                          <p:cTn id="156" fill="hold">
                            <p:stCondLst>
                              <p:cond delay="500"/>
                            </p:stCondLst>
                            <p:childTnLst>
                              <p:par>
                                <p:cTn id="157" presetID="22" presetClass="entr" presetSubtype="8" fill="hold" grpId="0" nodeType="afterEffect">
                                  <p:stCondLst>
                                    <p:cond delay="0"/>
                                  </p:stCondLst>
                                  <p:childTnLst>
                                    <p:set>
                                      <p:cBhvr>
                                        <p:cTn id="158" dur="1" fill="hold">
                                          <p:stCondLst>
                                            <p:cond delay="0"/>
                                          </p:stCondLst>
                                        </p:cTn>
                                        <p:tgtEl>
                                          <p:spTgt spid="49"/>
                                        </p:tgtEl>
                                        <p:attrNameLst>
                                          <p:attrName>style.visibility</p:attrName>
                                        </p:attrNameLst>
                                      </p:cBhvr>
                                      <p:to>
                                        <p:strVal val="visible"/>
                                      </p:to>
                                    </p:set>
                                    <p:animEffect transition="in" filter="wipe(left)">
                                      <p:cBhvr>
                                        <p:cTn id="159" dur="500"/>
                                        <p:tgtEl>
                                          <p:spTgt spid="49"/>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574505"/>
                                        </p:tgtEl>
                                        <p:attrNameLst>
                                          <p:attrName>style.visibility</p:attrName>
                                        </p:attrNameLst>
                                      </p:cBhvr>
                                      <p:to>
                                        <p:strVal val="visible"/>
                                      </p:to>
                                    </p:set>
                                    <p:animEffect transition="in" filter="wipe(left)">
                                      <p:cBhvr>
                                        <p:cTn id="164" dur="500"/>
                                        <p:tgtEl>
                                          <p:spTgt spid="574505"/>
                                        </p:tgtEl>
                                      </p:cBhvr>
                                    </p:animEffect>
                                  </p:childTnLst>
                                </p:cTn>
                              </p:par>
                            </p:childTnLst>
                          </p:cTn>
                        </p:par>
                        <p:par>
                          <p:cTn id="165" fill="hold">
                            <p:stCondLst>
                              <p:cond delay="500"/>
                            </p:stCondLst>
                            <p:childTnLst>
                              <p:par>
                                <p:cTn id="166" presetID="22" presetClass="entr" presetSubtype="8" fill="hold" nodeType="afterEffect">
                                  <p:stCondLst>
                                    <p:cond delay="0"/>
                                  </p:stCondLst>
                                  <p:childTnLst>
                                    <p:set>
                                      <p:cBhvr>
                                        <p:cTn id="167" dur="1" fill="hold">
                                          <p:stCondLst>
                                            <p:cond delay="0"/>
                                          </p:stCondLst>
                                        </p:cTn>
                                        <p:tgtEl>
                                          <p:spTgt spid="574471"/>
                                        </p:tgtEl>
                                        <p:attrNameLst>
                                          <p:attrName>style.visibility</p:attrName>
                                        </p:attrNameLst>
                                      </p:cBhvr>
                                      <p:to>
                                        <p:strVal val="visible"/>
                                      </p:to>
                                    </p:set>
                                    <p:animEffect transition="in" filter="wipe(left)">
                                      <p:cBhvr>
                                        <p:cTn id="168" dur="500"/>
                                        <p:tgtEl>
                                          <p:spTgt spid="574471"/>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grpId="0" nodeType="click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wipe(left)">
                                      <p:cBhvr>
                                        <p:cTn id="173" dur="500"/>
                                        <p:tgtEl>
                                          <p:spTgt spid="46"/>
                                        </p:tgtEl>
                                      </p:cBhvr>
                                    </p:animEffect>
                                  </p:childTnLst>
                                </p:cTn>
                              </p:par>
                            </p:childTnLst>
                          </p:cTn>
                        </p:par>
                        <p:par>
                          <p:cTn id="174" fill="hold">
                            <p:stCondLst>
                              <p:cond delay="500"/>
                            </p:stCondLst>
                            <p:childTnLst>
                              <p:par>
                                <p:cTn id="175" presetID="22" presetClass="entr" presetSubtype="2" fill="hold" grpId="0" nodeType="afterEffect">
                                  <p:stCondLst>
                                    <p:cond delay="0"/>
                                  </p:stCondLst>
                                  <p:childTnLst>
                                    <p:set>
                                      <p:cBhvr>
                                        <p:cTn id="176" dur="1" fill="hold">
                                          <p:stCondLst>
                                            <p:cond delay="0"/>
                                          </p:stCondLst>
                                        </p:cTn>
                                        <p:tgtEl>
                                          <p:spTgt spid="4"/>
                                        </p:tgtEl>
                                        <p:attrNameLst>
                                          <p:attrName>style.visibility</p:attrName>
                                        </p:attrNameLst>
                                      </p:cBhvr>
                                      <p:to>
                                        <p:strVal val="visible"/>
                                      </p:to>
                                    </p:set>
                                    <p:animEffect transition="in" filter="wipe(right)">
                                      <p:cBhvr>
                                        <p:cTn id="177" dur="500"/>
                                        <p:tgtEl>
                                          <p:spTgt spid="4"/>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grpId="0" nodeType="clickEffect">
                                  <p:stCondLst>
                                    <p:cond delay="0"/>
                                  </p:stCondLst>
                                  <p:childTnLst>
                                    <p:set>
                                      <p:cBhvr>
                                        <p:cTn id="181" dur="1" fill="hold">
                                          <p:stCondLst>
                                            <p:cond delay="0"/>
                                          </p:stCondLst>
                                        </p:cTn>
                                        <p:tgtEl>
                                          <p:spTgt spid="50">
                                            <p:txEl>
                                              <p:pRg st="0" end="0"/>
                                            </p:txEl>
                                          </p:spTgt>
                                        </p:tgtEl>
                                        <p:attrNameLst>
                                          <p:attrName>style.visibility</p:attrName>
                                        </p:attrNameLst>
                                      </p:cBhvr>
                                      <p:to>
                                        <p:strVal val="visible"/>
                                      </p:to>
                                    </p:set>
                                    <p:animEffect transition="in" filter="wipe(left)">
                                      <p:cBhvr>
                                        <p:cTn id="182" dur="500"/>
                                        <p:tgtEl>
                                          <p:spTgt spid="50">
                                            <p:txEl>
                                              <p:pRg st="0" end="0"/>
                                            </p:txEl>
                                          </p:spTgt>
                                        </p:tgtEl>
                                      </p:cBhvr>
                                    </p:animEffect>
                                  </p:childTnLst>
                                </p:cTn>
                              </p:par>
                            </p:childTnLst>
                          </p:cTn>
                        </p:par>
                        <p:par>
                          <p:cTn id="183" fill="hold">
                            <p:stCondLst>
                              <p:cond delay="500"/>
                            </p:stCondLst>
                            <p:childTnLst>
                              <p:par>
                                <p:cTn id="184" presetID="22" presetClass="entr" presetSubtype="2" fill="hold" grpId="0" nodeType="afterEffect">
                                  <p:stCondLst>
                                    <p:cond delay="0"/>
                                  </p:stCondLst>
                                  <p:childTnLst>
                                    <p:set>
                                      <p:cBhvr>
                                        <p:cTn id="185" dur="1" fill="hold">
                                          <p:stCondLst>
                                            <p:cond delay="0"/>
                                          </p:stCondLst>
                                        </p:cTn>
                                        <p:tgtEl>
                                          <p:spTgt spid="52"/>
                                        </p:tgtEl>
                                        <p:attrNameLst>
                                          <p:attrName>style.visibility</p:attrName>
                                        </p:attrNameLst>
                                      </p:cBhvr>
                                      <p:to>
                                        <p:strVal val="visible"/>
                                      </p:to>
                                    </p:set>
                                    <p:animEffect transition="in" filter="wipe(right)">
                                      <p:cBhvr>
                                        <p:cTn id="186" dur="500"/>
                                        <p:tgtEl>
                                          <p:spTgt spid="52"/>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8" fill="hold" grpId="0" nodeType="clickEffect">
                                  <p:stCondLst>
                                    <p:cond delay="0"/>
                                  </p:stCondLst>
                                  <p:childTnLst>
                                    <p:set>
                                      <p:cBhvr>
                                        <p:cTn id="190" dur="1" fill="hold">
                                          <p:stCondLst>
                                            <p:cond delay="0"/>
                                          </p:stCondLst>
                                        </p:cTn>
                                        <p:tgtEl>
                                          <p:spTgt spid="55"/>
                                        </p:tgtEl>
                                        <p:attrNameLst>
                                          <p:attrName>style.visibility</p:attrName>
                                        </p:attrNameLst>
                                      </p:cBhvr>
                                      <p:to>
                                        <p:strVal val="visible"/>
                                      </p:to>
                                    </p:set>
                                    <p:animEffect transition="in" filter="wipe(left)">
                                      <p:cBhvr>
                                        <p:cTn id="191" dur="500"/>
                                        <p:tgtEl>
                                          <p:spTgt spid="55"/>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8" fill="hold" grpId="0" nodeType="clickEffect">
                                  <p:stCondLst>
                                    <p:cond delay="0"/>
                                  </p:stCondLst>
                                  <p:childTnLst>
                                    <p:set>
                                      <p:cBhvr>
                                        <p:cTn id="195" dur="1" fill="hold">
                                          <p:stCondLst>
                                            <p:cond delay="0"/>
                                          </p:stCondLst>
                                        </p:cTn>
                                        <p:tgtEl>
                                          <p:spTgt spid="50">
                                            <p:txEl>
                                              <p:pRg st="1" end="1"/>
                                            </p:txEl>
                                          </p:spTgt>
                                        </p:tgtEl>
                                        <p:attrNameLst>
                                          <p:attrName>style.visibility</p:attrName>
                                        </p:attrNameLst>
                                      </p:cBhvr>
                                      <p:to>
                                        <p:strVal val="visible"/>
                                      </p:to>
                                    </p:set>
                                    <p:animEffect transition="in" filter="wipe(left)">
                                      <p:cBhvr>
                                        <p:cTn id="196" dur="500"/>
                                        <p:tgtEl>
                                          <p:spTgt spid="50">
                                            <p:txEl>
                                              <p:pRg st="1" end="1"/>
                                            </p:txEl>
                                          </p:spTgt>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8" fill="hold" grpId="0" nodeType="clickEffect">
                                  <p:stCondLst>
                                    <p:cond delay="0"/>
                                  </p:stCondLst>
                                  <p:childTnLst>
                                    <p:set>
                                      <p:cBhvr>
                                        <p:cTn id="200" dur="1" fill="hold">
                                          <p:stCondLst>
                                            <p:cond delay="0"/>
                                          </p:stCondLst>
                                        </p:cTn>
                                        <p:tgtEl>
                                          <p:spTgt spid="50">
                                            <p:txEl>
                                              <p:pRg st="2" end="2"/>
                                            </p:txEl>
                                          </p:spTgt>
                                        </p:tgtEl>
                                        <p:attrNameLst>
                                          <p:attrName>style.visibility</p:attrName>
                                        </p:attrNameLst>
                                      </p:cBhvr>
                                      <p:to>
                                        <p:strVal val="visible"/>
                                      </p:to>
                                    </p:set>
                                    <p:animEffect transition="in" filter="wipe(left)">
                                      <p:cBhvr>
                                        <p:cTn id="201" dur="500"/>
                                        <p:tgtEl>
                                          <p:spTgt spid="50">
                                            <p:txEl>
                                              <p:pRg st="2" end="2"/>
                                            </p:txEl>
                                          </p:spTgt>
                                        </p:tgtEl>
                                      </p:cBhvr>
                                    </p:animEffect>
                                  </p:childTnLst>
                                </p:cTn>
                              </p:par>
                            </p:childTnLst>
                          </p:cTn>
                        </p:par>
                        <p:par>
                          <p:cTn id="202" fill="hold">
                            <p:stCondLst>
                              <p:cond delay="500"/>
                            </p:stCondLst>
                            <p:childTnLst>
                              <p:par>
                                <p:cTn id="203" presetID="22" presetClass="entr" presetSubtype="2" fill="hold" grpId="0" nodeType="afterEffect">
                                  <p:stCondLst>
                                    <p:cond delay="0"/>
                                  </p:stCondLst>
                                  <p:childTnLst>
                                    <p:set>
                                      <p:cBhvr>
                                        <p:cTn id="204" dur="1" fill="hold">
                                          <p:stCondLst>
                                            <p:cond delay="0"/>
                                          </p:stCondLst>
                                        </p:cTn>
                                        <p:tgtEl>
                                          <p:spTgt spid="51"/>
                                        </p:tgtEl>
                                        <p:attrNameLst>
                                          <p:attrName>style.visibility</p:attrName>
                                        </p:attrNameLst>
                                      </p:cBhvr>
                                      <p:to>
                                        <p:strVal val="visible"/>
                                      </p:to>
                                    </p:set>
                                    <p:animEffect transition="in" filter="wipe(right)">
                                      <p:cBhvr>
                                        <p:cTn id="20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574474" grpId="0" animBg="1"/>
      <p:bldP spid="26657" grpId="0" animBg="1"/>
      <p:bldP spid="45" grpId="0" animBg="1"/>
      <p:bldP spid="26655" grpId="0" animBg="1"/>
      <p:bldP spid="26656" grpId="0" animBg="1"/>
      <p:bldP spid="574491" grpId="0" animBg="1"/>
      <p:bldP spid="574496" grpId="0"/>
      <p:bldP spid="26647" grpId="0"/>
      <p:bldP spid="574505" grpId="0" animBg="1"/>
      <p:bldP spid="574519" grpId="0" animBg="1"/>
      <p:bldP spid="49" grpId="0" animBg="1"/>
      <p:bldP spid="25" grpId="0" animBg="1"/>
      <p:bldP spid="2" grpId="0" animBg="1"/>
      <p:bldP spid="27" grpId="0" animBg="1"/>
      <p:bldP spid="28" grpId="0" animBg="1"/>
      <p:bldP spid="4" grpId="0" animBg="1"/>
      <p:bldP spid="30" grpId="0" animBg="1"/>
      <p:bldP spid="31" grpId="0"/>
      <p:bldP spid="32" grpId="0"/>
      <p:bldP spid="33" grpId="0"/>
      <p:bldP spid="38" grpId="0"/>
      <p:bldP spid="41" grpId="0" autoUpdateAnimBg="0"/>
      <p:bldP spid="46" grpId="0"/>
      <p:bldP spid="47" grpId="0"/>
      <p:bldP spid="48" grpId="0"/>
      <p:bldP spid="50" grpId="0" uiExpand="1" build="p"/>
      <p:bldP spid="52" grpId="0" animBg="1"/>
      <p:bldP spid="55" grpId="0"/>
      <p:bldP spid="5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 Box 7"/>
          <p:cNvSpPr txBox="1">
            <a:spLocks noChangeArrowheads="1"/>
          </p:cNvSpPr>
          <p:nvPr/>
        </p:nvSpPr>
        <p:spPr bwMode="auto">
          <a:xfrm>
            <a:off x="678056" y="5407026"/>
            <a:ext cx="4022896" cy="400110"/>
          </a:xfrm>
          <a:prstGeom prst="rect">
            <a:avLst/>
          </a:prstGeom>
          <a:noFill/>
          <a:ln>
            <a:noFill/>
          </a:ln>
          <a:extLst/>
        </p:spPr>
        <p:txBody>
          <a:bodyPr wrap="none"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0000CC"/>
                </a:solidFill>
              </a:rPr>
              <a:t>i.e. apply                             to the PDE</a:t>
            </a:r>
          </a:p>
        </p:txBody>
      </p:sp>
      <p:graphicFrame>
        <p:nvGraphicFramePr>
          <p:cNvPr id="37" name="Object 2"/>
          <p:cNvGraphicFramePr>
            <a:graphicFrameLocks noChangeAspect="1"/>
          </p:cNvGraphicFramePr>
          <p:nvPr>
            <p:extLst>
              <p:ext uri="{D42A27DB-BD31-4B8C-83A1-F6EECF244321}">
                <p14:modId xmlns:p14="http://schemas.microsoft.com/office/powerpoint/2010/main" val="2987412882"/>
              </p:ext>
            </p:extLst>
          </p:nvPr>
        </p:nvGraphicFramePr>
        <p:xfrm>
          <a:off x="8732560" y="2316651"/>
          <a:ext cx="3124080" cy="863280"/>
        </p:xfrm>
        <a:graphic>
          <a:graphicData uri="http://schemas.openxmlformats.org/presentationml/2006/ole">
            <mc:AlternateContent xmlns:mc="http://schemas.openxmlformats.org/markup-compatibility/2006">
              <mc:Choice xmlns:v="urn:schemas-microsoft-com:vml" Requires="v">
                <p:oleObj spid="_x0000_s1088067" name="方程式" r:id="rId4" imgW="1562040" imgH="431640" progId="Equation.3">
                  <p:embed/>
                </p:oleObj>
              </mc:Choice>
              <mc:Fallback>
                <p:oleObj name="方程式" r:id="rId4" imgW="1562040" imgH="431640" progId="Equation.3">
                  <p:embed/>
                  <p:pic>
                    <p:nvPicPr>
                      <p:cNvPr id="0" name=""/>
                      <p:cNvPicPr>
                        <a:picLocks noChangeAspect="1" noChangeArrowheads="1"/>
                      </p:cNvPicPr>
                      <p:nvPr/>
                    </p:nvPicPr>
                    <p:blipFill>
                      <a:blip r:embed="rId5"/>
                      <a:srcRect/>
                      <a:stretch>
                        <a:fillRect/>
                      </a:stretch>
                    </p:blipFill>
                    <p:spPr bwMode="auto">
                      <a:xfrm>
                        <a:off x="8732560" y="2316651"/>
                        <a:ext cx="3124080" cy="86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6514" name="Object 2"/>
          <p:cNvGraphicFramePr>
            <a:graphicFrameLocks noChangeAspect="1"/>
          </p:cNvGraphicFramePr>
          <p:nvPr>
            <p:extLst>
              <p:ext uri="{D42A27DB-BD31-4B8C-83A1-F6EECF244321}">
                <p14:modId xmlns:p14="http://schemas.microsoft.com/office/powerpoint/2010/main" val="408389781"/>
              </p:ext>
            </p:extLst>
          </p:nvPr>
        </p:nvGraphicFramePr>
        <p:xfrm>
          <a:off x="6634425" y="1628800"/>
          <a:ext cx="3878928" cy="624348"/>
        </p:xfrm>
        <a:graphic>
          <a:graphicData uri="http://schemas.openxmlformats.org/presentationml/2006/ole">
            <mc:AlternateContent xmlns:mc="http://schemas.openxmlformats.org/markup-compatibility/2006">
              <mc:Choice xmlns:v="urn:schemas-microsoft-com:vml" Requires="v">
                <p:oleObj spid="_x0000_s1088068" name="方程式" r:id="rId6" imgW="1892160" imgH="304560" progId="Equation.3">
                  <p:embed/>
                </p:oleObj>
              </mc:Choice>
              <mc:Fallback>
                <p:oleObj name="方程式" r:id="rId6" imgW="1892160" imgH="304560" progId="Equation.3">
                  <p:embed/>
                  <p:pic>
                    <p:nvPicPr>
                      <p:cNvPr id="0" name=""/>
                      <p:cNvPicPr>
                        <a:picLocks noChangeAspect="1" noChangeArrowheads="1"/>
                      </p:cNvPicPr>
                      <p:nvPr/>
                    </p:nvPicPr>
                    <p:blipFill>
                      <a:blip r:embed="rId7"/>
                      <a:srcRect/>
                      <a:stretch>
                        <a:fillRect/>
                      </a:stretch>
                    </p:blipFill>
                    <p:spPr bwMode="auto">
                      <a:xfrm>
                        <a:off x="6634425" y="1628800"/>
                        <a:ext cx="3878928" cy="62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2" name="Rectangle 3"/>
          <p:cNvSpPr>
            <a:spLocks noGrp="1" noChangeArrowheads="1"/>
          </p:cNvSpPr>
          <p:nvPr>
            <p:ph type="title"/>
          </p:nvPr>
        </p:nvSpPr>
        <p:spPr/>
        <p:txBody>
          <a:bodyPr/>
          <a:lstStyle/>
          <a:p>
            <a:pPr rtl="0" eaLnBrk="0" fontAlgn="base" hangingPunct="0"/>
            <a:r>
              <a:rPr lang="en-US" altLang="zh-TW" dirty="0"/>
              <a:t>4.2</a:t>
            </a:r>
            <a:r>
              <a:rPr lang="en-US" altLang="zh-TW" sz="3600" dirty="0"/>
              <a:t> Example 4 (cont.2 – finite transform)</a:t>
            </a:r>
            <a:endParaRPr lang="zh-TW" altLang="zh-TW" dirty="0">
              <a:effectLst/>
            </a:endParaRPr>
          </a:p>
        </p:txBody>
      </p:sp>
      <p:graphicFrame>
        <p:nvGraphicFramePr>
          <p:cNvPr id="576516" name="Object 3"/>
          <p:cNvGraphicFramePr>
            <a:graphicFrameLocks noGrp="1" noChangeAspect="1"/>
          </p:cNvGraphicFramePr>
          <p:nvPr>
            <p:ph sz="quarter" idx="4294967295"/>
            <p:extLst>
              <p:ext uri="{D42A27DB-BD31-4B8C-83A1-F6EECF244321}">
                <p14:modId xmlns:p14="http://schemas.microsoft.com/office/powerpoint/2010/main" val="2432040238"/>
              </p:ext>
            </p:extLst>
          </p:nvPr>
        </p:nvGraphicFramePr>
        <p:xfrm>
          <a:off x="1199456" y="1556793"/>
          <a:ext cx="2185991" cy="533169"/>
        </p:xfrm>
        <a:graphic>
          <a:graphicData uri="http://schemas.openxmlformats.org/presentationml/2006/ole">
            <mc:AlternateContent xmlns:mc="http://schemas.openxmlformats.org/markup-compatibility/2006">
              <mc:Choice xmlns:v="urn:schemas-microsoft-com:vml" Requires="v">
                <p:oleObj spid="_x0000_s1088069" name="方程式" r:id="rId8" imgW="1040948" imgH="253890" progId="Equation.3">
                  <p:embed/>
                </p:oleObj>
              </mc:Choice>
              <mc:Fallback>
                <p:oleObj name="方程式" r:id="rId8" imgW="1040948" imgH="25389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9456" y="1556793"/>
                        <a:ext cx="2185991" cy="533169"/>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graphicFrame>
        <p:nvGraphicFramePr>
          <p:cNvPr id="576517" name="Object 4"/>
          <p:cNvGraphicFramePr>
            <a:graphicFrameLocks noGrp="1" noChangeAspect="1"/>
          </p:cNvGraphicFramePr>
          <p:nvPr>
            <p:ph sz="quarter" idx="4294967295"/>
            <p:extLst>
              <p:ext uri="{D42A27DB-BD31-4B8C-83A1-F6EECF244321}">
                <p14:modId xmlns:p14="http://schemas.microsoft.com/office/powerpoint/2010/main" val="2059024130"/>
              </p:ext>
            </p:extLst>
          </p:nvPr>
        </p:nvGraphicFramePr>
        <p:xfrm>
          <a:off x="6132513" y="5667375"/>
          <a:ext cx="2328862" cy="941388"/>
        </p:xfrm>
        <a:graphic>
          <a:graphicData uri="http://schemas.openxmlformats.org/presentationml/2006/ole">
            <mc:AlternateContent xmlns:mc="http://schemas.openxmlformats.org/markup-compatibility/2006">
              <mc:Choice xmlns:v="urn:schemas-microsoft-com:vml" Requires="v">
                <p:oleObj spid="_x0000_s1088070" name="方程式" r:id="rId10" imgW="1193760" imgH="482400" progId="Equation.3">
                  <p:embed/>
                </p:oleObj>
              </mc:Choice>
              <mc:Fallback>
                <p:oleObj name="方程式" r:id="rId10" imgW="1193760" imgH="482400" progId="Equation.3">
                  <p:embed/>
                  <p:pic>
                    <p:nvPicPr>
                      <p:cNvPr id="0" name=""/>
                      <p:cNvPicPr>
                        <a:picLocks noChangeArrowheads="1"/>
                      </p:cNvPicPr>
                      <p:nvPr/>
                    </p:nvPicPr>
                    <p:blipFill>
                      <a:blip r:embed="rId11"/>
                      <a:srcRect/>
                      <a:stretch>
                        <a:fillRect/>
                      </a:stretch>
                    </p:blipFill>
                    <p:spPr bwMode="auto">
                      <a:xfrm>
                        <a:off x="6132513" y="5667375"/>
                        <a:ext cx="2328862" cy="941388"/>
                      </a:xfrm>
                      <a:prstGeom prst="rect">
                        <a:avLst/>
                      </a:prstGeom>
                      <a:solidFill>
                        <a:srgbClr val="FFCC66"/>
                      </a:solidFill>
                      <a:ln>
                        <a:noFill/>
                      </a:ln>
                      <a:extLst/>
                    </p:spPr>
                  </p:pic>
                </p:oleObj>
              </mc:Fallback>
            </mc:AlternateContent>
          </a:graphicData>
        </a:graphic>
      </p:graphicFrame>
      <p:graphicFrame>
        <p:nvGraphicFramePr>
          <p:cNvPr id="576518" name="Object 5"/>
          <p:cNvGraphicFramePr>
            <a:graphicFrameLocks noGrp="1" noChangeAspect="1"/>
          </p:cNvGraphicFramePr>
          <p:nvPr>
            <p:ph sz="quarter" idx="4294967295"/>
            <p:extLst>
              <p:ext uri="{D42A27DB-BD31-4B8C-83A1-F6EECF244321}">
                <p14:modId xmlns:p14="http://schemas.microsoft.com/office/powerpoint/2010/main" val="4210198971"/>
              </p:ext>
            </p:extLst>
          </p:nvPr>
        </p:nvGraphicFramePr>
        <p:xfrm>
          <a:off x="9118078" y="5673725"/>
          <a:ext cx="2522538" cy="939800"/>
        </p:xfrm>
        <a:graphic>
          <a:graphicData uri="http://schemas.openxmlformats.org/presentationml/2006/ole">
            <mc:AlternateContent xmlns:mc="http://schemas.openxmlformats.org/markup-compatibility/2006">
              <mc:Choice xmlns:v="urn:schemas-microsoft-com:vml" Requires="v">
                <p:oleObj spid="_x0000_s1088071" name="方程式" r:id="rId12" imgW="1295280" imgH="482400" progId="Equation.3">
                  <p:embed/>
                </p:oleObj>
              </mc:Choice>
              <mc:Fallback>
                <p:oleObj name="方程式" r:id="rId12" imgW="1295280" imgH="482400" progId="Equation.3">
                  <p:embed/>
                  <p:pic>
                    <p:nvPicPr>
                      <p:cNvPr id="0" name=""/>
                      <p:cNvPicPr>
                        <a:picLocks noChangeArrowheads="1"/>
                      </p:cNvPicPr>
                      <p:nvPr/>
                    </p:nvPicPr>
                    <p:blipFill>
                      <a:blip r:embed="rId13"/>
                      <a:srcRect/>
                      <a:stretch>
                        <a:fillRect/>
                      </a:stretch>
                    </p:blipFill>
                    <p:spPr bwMode="auto">
                      <a:xfrm>
                        <a:off x="9118078" y="5673725"/>
                        <a:ext cx="2522538" cy="939800"/>
                      </a:xfrm>
                      <a:prstGeom prst="rect">
                        <a:avLst/>
                      </a:prstGeom>
                      <a:solidFill>
                        <a:srgbClr val="FFCC66"/>
                      </a:solidFill>
                      <a:ln>
                        <a:noFill/>
                      </a:ln>
                      <a:extLst/>
                    </p:spPr>
                  </p:pic>
                </p:oleObj>
              </mc:Fallback>
            </mc:AlternateContent>
          </a:graphicData>
        </a:graphic>
      </p:graphicFrame>
      <p:sp>
        <p:nvSpPr>
          <p:cNvPr id="576519" name="Text Box 7"/>
          <p:cNvSpPr txBox="1">
            <a:spLocks noChangeArrowheads="1"/>
          </p:cNvSpPr>
          <p:nvPr/>
        </p:nvSpPr>
        <p:spPr bwMode="auto">
          <a:xfrm>
            <a:off x="266499" y="672313"/>
            <a:ext cx="44694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Method 3: </a:t>
            </a:r>
            <a:r>
              <a:rPr lang="en-US" altLang="zh-TW" u="sng" dirty="0"/>
              <a:t>finite integral transform</a:t>
            </a:r>
          </a:p>
        </p:txBody>
      </p:sp>
      <p:sp>
        <p:nvSpPr>
          <p:cNvPr id="576520" name="Text Box 8"/>
          <p:cNvSpPr txBox="1">
            <a:spLocks noChangeArrowheads="1"/>
          </p:cNvSpPr>
          <p:nvPr/>
        </p:nvSpPr>
        <p:spPr bwMode="auto">
          <a:xfrm>
            <a:off x="263352" y="4966418"/>
            <a:ext cx="45528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200" dirty="0"/>
              <a:t>Apply</a:t>
            </a:r>
            <a:r>
              <a:rPr lang="en-US" altLang="zh-TW" sz="2200" b="1" dirty="0"/>
              <a:t> </a:t>
            </a:r>
            <a:r>
              <a:rPr lang="en-US" altLang="zh-TW" sz="2200" dirty="0"/>
              <a:t>finite integral transform to PDE</a:t>
            </a:r>
          </a:p>
        </p:txBody>
      </p:sp>
      <p:sp>
        <p:nvSpPr>
          <p:cNvPr id="576521" name="Line 9"/>
          <p:cNvSpPr>
            <a:spLocks noChangeShapeType="1"/>
          </p:cNvSpPr>
          <p:nvPr/>
        </p:nvSpPr>
        <p:spPr bwMode="auto">
          <a:xfrm flipV="1">
            <a:off x="10619358" y="2389794"/>
            <a:ext cx="360000" cy="684000"/>
          </a:xfrm>
          <a:prstGeom prst="line">
            <a:avLst/>
          </a:prstGeom>
          <a:noFill/>
          <a:ln w="28575">
            <a:solidFill>
              <a:srgbClr val="CC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7671" name="Line 11"/>
          <p:cNvSpPr>
            <a:spLocks noChangeShapeType="1"/>
          </p:cNvSpPr>
          <p:nvPr/>
        </p:nvSpPr>
        <p:spPr bwMode="auto">
          <a:xfrm>
            <a:off x="10517762" y="3037488"/>
            <a:ext cx="533400"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7672" name="Line 12"/>
          <p:cNvSpPr>
            <a:spLocks noChangeShapeType="1"/>
          </p:cNvSpPr>
          <p:nvPr/>
        </p:nvSpPr>
        <p:spPr bwMode="auto">
          <a:xfrm>
            <a:off x="9153160" y="6579774"/>
            <a:ext cx="831273"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7669" name="Line 14"/>
          <p:cNvSpPr>
            <a:spLocks noChangeShapeType="1"/>
          </p:cNvSpPr>
          <p:nvPr/>
        </p:nvSpPr>
        <p:spPr bwMode="auto">
          <a:xfrm>
            <a:off x="9852799" y="6170810"/>
            <a:ext cx="566777" cy="0"/>
          </a:xfrm>
          <a:prstGeom prst="line">
            <a:avLst/>
          </a:prstGeom>
          <a:noFill/>
          <a:ln w="28575">
            <a:solidFill>
              <a:srgbClr val="006600"/>
            </a:solidFill>
            <a:prstDash val="solid"/>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7670" name="Line 15"/>
          <p:cNvSpPr>
            <a:spLocks noChangeShapeType="1"/>
          </p:cNvSpPr>
          <p:nvPr/>
        </p:nvSpPr>
        <p:spPr bwMode="auto">
          <a:xfrm>
            <a:off x="9186704" y="2186667"/>
            <a:ext cx="887713" cy="0"/>
          </a:xfrm>
          <a:prstGeom prst="line">
            <a:avLst/>
          </a:prstGeom>
          <a:noFill/>
          <a:ln w="28575">
            <a:solidFill>
              <a:srgbClr val="006600"/>
            </a:solidFill>
            <a:prstDash val="solid"/>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76528" name="Line 16"/>
          <p:cNvSpPr>
            <a:spLocks noChangeShapeType="1"/>
          </p:cNvSpPr>
          <p:nvPr/>
        </p:nvSpPr>
        <p:spPr bwMode="auto">
          <a:xfrm>
            <a:off x="3719736" y="3669605"/>
            <a:ext cx="1620000" cy="0"/>
          </a:xfrm>
          <a:prstGeom prst="line">
            <a:avLst/>
          </a:prstGeom>
          <a:noFill/>
          <a:ln w="28575">
            <a:solidFill>
              <a:srgbClr val="006600"/>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7667" name="Line 18"/>
          <p:cNvSpPr>
            <a:spLocks noChangeShapeType="1"/>
          </p:cNvSpPr>
          <p:nvPr/>
        </p:nvSpPr>
        <p:spPr bwMode="auto">
          <a:xfrm>
            <a:off x="9483822" y="2942655"/>
            <a:ext cx="304800"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7668" name="Line 19"/>
          <p:cNvSpPr>
            <a:spLocks noChangeShapeType="1"/>
          </p:cNvSpPr>
          <p:nvPr/>
        </p:nvSpPr>
        <p:spPr bwMode="auto">
          <a:xfrm>
            <a:off x="6231488" y="6597352"/>
            <a:ext cx="1177636"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576541" name="Object 6"/>
          <p:cNvGraphicFramePr>
            <a:graphicFrameLocks noGrp="1" noChangeAspect="1"/>
          </p:cNvGraphicFramePr>
          <p:nvPr>
            <p:ph sz="quarter" idx="4294967295"/>
            <p:extLst>
              <p:ext uri="{D42A27DB-BD31-4B8C-83A1-F6EECF244321}">
                <p14:modId xmlns:p14="http://schemas.microsoft.com/office/powerpoint/2010/main" val="1424471504"/>
              </p:ext>
            </p:extLst>
          </p:nvPr>
        </p:nvGraphicFramePr>
        <p:xfrm>
          <a:off x="1065041" y="5822718"/>
          <a:ext cx="4321728" cy="884862"/>
        </p:xfrm>
        <a:graphic>
          <a:graphicData uri="http://schemas.openxmlformats.org/presentationml/2006/ole">
            <mc:AlternateContent xmlns:mc="http://schemas.openxmlformats.org/markup-compatibility/2006">
              <mc:Choice xmlns:v="urn:schemas-microsoft-com:vml" Requires="v">
                <p:oleObj spid="_x0000_s1088072" name="方程式" r:id="rId14" imgW="2108160" imgH="431640" progId="Equation.3">
                  <p:embed/>
                </p:oleObj>
              </mc:Choice>
              <mc:Fallback>
                <p:oleObj name="方程式" r:id="rId14" imgW="2108160" imgH="431640" progId="Equation.3">
                  <p:embed/>
                  <p:pic>
                    <p:nvPicPr>
                      <p:cNvPr id="0" name=""/>
                      <p:cNvPicPr>
                        <a:picLocks noChangeArrowheads="1"/>
                      </p:cNvPicPr>
                      <p:nvPr/>
                    </p:nvPicPr>
                    <p:blipFill>
                      <a:blip r:embed="rId15"/>
                      <a:srcRect/>
                      <a:stretch>
                        <a:fillRect/>
                      </a:stretch>
                    </p:blipFill>
                    <p:spPr bwMode="auto">
                      <a:xfrm>
                        <a:off x="1065041" y="5822718"/>
                        <a:ext cx="4321728" cy="88486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576542" name="Text Box 30"/>
          <p:cNvSpPr txBox="1">
            <a:spLocks noChangeArrowheads="1"/>
          </p:cNvSpPr>
          <p:nvPr/>
        </p:nvSpPr>
        <p:spPr bwMode="auto">
          <a:xfrm>
            <a:off x="6181866" y="725796"/>
            <a:ext cx="4627229"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Using Green’s second identity gives</a:t>
            </a:r>
          </a:p>
          <a:p>
            <a:pPr eaLnBrk="1" hangingPunct="1"/>
            <a:r>
              <a:rPr lang="en-US" altLang="zh-TW" sz="2200" dirty="0"/>
              <a:t>(</a:t>
            </a:r>
            <a:r>
              <a:rPr lang="en-US" altLang="zh-TW" sz="2200" dirty="0">
                <a:solidFill>
                  <a:srgbClr val="0000CC"/>
                </a:solidFill>
              </a:rPr>
              <a:t>acting as integration by parts</a:t>
            </a:r>
            <a:r>
              <a:rPr lang="en-US" altLang="zh-TW" sz="2200" dirty="0"/>
              <a:t>)</a:t>
            </a:r>
            <a:endParaRPr lang="en-US" altLang="zh-TW" dirty="0"/>
          </a:p>
        </p:txBody>
      </p:sp>
      <p:graphicFrame>
        <p:nvGraphicFramePr>
          <p:cNvPr id="576543" name="Object 7"/>
          <p:cNvGraphicFramePr>
            <a:graphicFrameLocks noChangeAspect="1"/>
          </p:cNvGraphicFramePr>
          <p:nvPr>
            <p:extLst>
              <p:ext uri="{D42A27DB-BD31-4B8C-83A1-F6EECF244321}">
                <p14:modId xmlns:p14="http://schemas.microsoft.com/office/powerpoint/2010/main" val="439721597"/>
              </p:ext>
            </p:extLst>
          </p:nvPr>
        </p:nvGraphicFramePr>
        <p:xfrm>
          <a:off x="1415480" y="2636912"/>
          <a:ext cx="2005614" cy="1089504"/>
        </p:xfrm>
        <a:graphic>
          <a:graphicData uri="http://schemas.openxmlformats.org/presentationml/2006/ole">
            <mc:AlternateContent xmlns:mc="http://schemas.openxmlformats.org/markup-compatibility/2006">
              <mc:Choice xmlns:v="urn:schemas-microsoft-com:vml" Requires="v">
                <p:oleObj spid="_x0000_s1088073" name="方程式" r:id="rId16" imgW="1028520" imgH="558720" progId="Equation.3">
                  <p:embed/>
                </p:oleObj>
              </mc:Choice>
              <mc:Fallback>
                <p:oleObj name="方程式" r:id="rId16" imgW="1028520" imgH="558720" progId="Equation.3">
                  <p:embed/>
                  <p:pic>
                    <p:nvPicPr>
                      <p:cNvPr id="0" name=""/>
                      <p:cNvPicPr>
                        <a:picLocks noChangeAspect="1" noChangeArrowheads="1"/>
                      </p:cNvPicPr>
                      <p:nvPr/>
                    </p:nvPicPr>
                    <p:blipFill>
                      <a:blip r:embed="rId17"/>
                      <a:srcRect/>
                      <a:stretch>
                        <a:fillRect/>
                      </a:stretch>
                    </p:blipFill>
                    <p:spPr bwMode="auto">
                      <a:xfrm>
                        <a:off x="1415480" y="2636912"/>
                        <a:ext cx="2005614" cy="1089504"/>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6548" name="Object 8"/>
          <p:cNvGraphicFramePr>
            <a:graphicFrameLocks noChangeAspect="1"/>
          </p:cNvGraphicFramePr>
          <p:nvPr>
            <p:extLst>
              <p:ext uri="{D42A27DB-BD31-4B8C-83A1-F6EECF244321}">
                <p14:modId xmlns:p14="http://schemas.microsoft.com/office/powerpoint/2010/main" val="3484080032"/>
              </p:ext>
            </p:extLst>
          </p:nvPr>
        </p:nvGraphicFramePr>
        <p:xfrm>
          <a:off x="3401065" y="2781392"/>
          <a:ext cx="1955520" cy="863280"/>
        </p:xfrm>
        <a:graphic>
          <a:graphicData uri="http://schemas.openxmlformats.org/presentationml/2006/ole">
            <mc:AlternateContent xmlns:mc="http://schemas.openxmlformats.org/markup-compatibility/2006">
              <mc:Choice xmlns:v="urn:schemas-microsoft-com:vml" Requires="v">
                <p:oleObj spid="_x0000_s1088074" name="方程式" r:id="rId18" imgW="977760" imgH="431640" progId="Equation.3">
                  <p:embed/>
                </p:oleObj>
              </mc:Choice>
              <mc:Fallback>
                <p:oleObj name="方程式" r:id="rId18" imgW="977760" imgH="431640" progId="Equation.3">
                  <p:embed/>
                  <p:pic>
                    <p:nvPicPr>
                      <p:cNvPr id="0" name=""/>
                      <p:cNvPicPr>
                        <a:picLocks noChangeAspect="1" noChangeArrowheads="1"/>
                      </p:cNvPicPr>
                      <p:nvPr/>
                    </p:nvPicPr>
                    <p:blipFill>
                      <a:blip r:embed="rId19"/>
                      <a:srcRect/>
                      <a:stretch>
                        <a:fillRect/>
                      </a:stretch>
                    </p:blipFill>
                    <p:spPr bwMode="auto">
                      <a:xfrm>
                        <a:off x="3401065" y="2781392"/>
                        <a:ext cx="1955520" cy="86328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投影片編號版面配置區 4"/>
          <p:cNvSpPr>
            <a:spLocks noGrp="1"/>
          </p:cNvSpPr>
          <p:nvPr>
            <p:ph type="sldNum" sz="quarter" idx="10"/>
          </p:nvPr>
        </p:nvSpPr>
        <p:spPr/>
        <p:txBody>
          <a:bodyPr/>
          <a:lstStyle/>
          <a:p>
            <a:pPr>
              <a:defRPr/>
            </a:pPr>
            <a:fld id="{F4C3976D-8D47-445A-BD61-2F2C1E2596C6}" type="slidenum">
              <a:rPr lang="en-US" altLang="zh-TW" smtClean="0"/>
              <a:pPr>
                <a:defRPr/>
              </a:pPr>
              <a:t>56</a:t>
            </a:fld>
            <a:endParaRPr lang="en-US" altLang="zh-TW" dirty="0"/>
          </a:p>
        </p:txBody>
      </p:sp>
      <p:sp>
        <p:nvSpPr>
          <p:cNvPr id="25" name="AutoShape 19"/>
          <p:cNvSpPr>
            <a:spLocks noChangeArrowheads="1"/>
          </p:cNvSpPr>
          <p:nvPr/>
        </p:nvSpPr>
        <p:spPr bwMode="auto">
          <a:xfrm>
            <a:off x="1055440" y="3086457"/>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26" name="Text Box 7"/>
          <p:cNvSpPr txBox="1">
            <a:spLocks noChangeArrowheads="1"/>
          </p:cNvSpPr>
          <p:nvPr/>
        </p:nvSpPr>
        <p:spPr bwMode="auto">
          <a:xfrm>
            <a:off x="604616" y="3717032"/>
            <a:ext cx="5233476" cy="707886"/>
          </a:xfrm>
          <a:prstGeom prst="rect">
            <a:avLst/>
          </a:prstGeom>
          <a:noFill/>
          <a:ln>
            <a:noFill/>
          </a:ln>
          <a:extLst/>
        </p:spPr>
        <p:txBody>
          <a:bodyPr wrap="square"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0000CC"/>
                </a:solidFill>
              </a:rPr>
              <a:t>(a) &amp; (b) can be treated as finite integral transform pairs!!  where</a:t>
            </a:r>
          </a:p>
        </p:txBody>
      </p:sp>
      <p:sp>
        <p:nvSpPr>
          <p:cNvPr id="27" name="AutoShape 19"/>
          <p:cNvSpPr>
            <a:spLocks noChangeArrowheads="1"/>
          </p:cNvSpPr>
          <p:nvPr/>
        </p:nvSpPr>
        <p:spPr bwMode="auto">
          <a:xfrm>
            <a:off x="623392" y="6177947"/>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cxnSp>
        <p:nvCxnSpPr>
          <p:cNvPr id="7" name="直線接點 6"/>
          <p:cNvCxnSpPr/>
          <p:nvPr/>
        </p:nvCxnSpPr>
        <p:spPr bwMode="auto">
          <a:xfrm>
            <a:off x="1522576" y="6560835"/>
            <a:ext cx="1656237" cy="0"/>
          </a:xfrm>
          <a:prstGeom prst="line">
            <a:avLst/>
          </a:prstGeom>
          <a:solidFill>
            <a:schemeClr val="accent1"/>
          </a:solidFill>
          <a:ln w="28575" cap="flat" cmpd="sng" algn="ctr">
            <a:solidFill>
              <a:srgbClr val="0000CC"/>
            </a:solidFill>
            <a:prstDash val="sysDot"/>
            <a:round/>
            <a:headEnd type="none" w="med" len="med"/>
            <a:tailEnd type="none" w="med" len="med"/>
          </a:ln>
          <a:effectLst/>
        </p:spPr>
      </p:cxnSp>
      <p:cxnSp>
        <p:nvCxnSpPr>
          <p:cNvPr id="9" name="直線接點 8"/>
          <p:cNvCxnSpPr/>
          <p:nvPr/>
        </p:nvCxnSpPr>
        <p:spPr bwMode="auto">
          <a:xfrm>
            <a:off x="6627380" y="2228544"/>
            <a:ext cx="1733482" cy="0"/>
          </a:xfrm>
          <a:prstGeom prst="line">
            <a:avLst/>
          </a:prstGeom>
          <a:solidFill>
            <a:schemeClr val="accent1"/>
          </a:solidFill>
          <a:ln w="28575" cap="flat" cmpd="sng" algn="ctr">
            <a:solidFill>
              <a:srgbClr val="0000CC"/>
            </a:solidFill>
            <a:prstDash val="sysDot"/>
            <a:round/>
            <a:headEnd type="none" w="med" len="med"/>
            <a:tailEnd type="none" w="med" len="med"/>
          </a:ln>
          <a:effectLst/>
        </p:spPr>
      </p:cxnSp>
      <p:sp>
        <p:nvSpPr>
          <p:cNvPr id="10" name="矩形 9"/>
          <p:cNvSpPr/>
          <p:nvPr/>
        </p:nvSpPr>
        <p:spPr>
          <a:xfrm>
            <a:off x="9932859" y="4242657"/>
            <a:ext cx="726481" cy="400110"/>
          </a:xfrm>
          <a:prstGeom prst="rect">
            <a:avLst/>
          </a:prstGeom>
        </p:spPr>
        <p:txBody>
          <a:bodyPr wrap="none">
            <a:spAutoFit/>
          </a:bodyPr>
          <a:lstStyle/>
          <a:p>
            <a:pPr eaLnBrk="1" hangingPunct="1"/>
            <a:r>
              <a:rPr lang="en-US" altLang="zh-TW" sz="2000" dirty="0">
                <a:solidFill>
                  <a:srgbClr val="0000CC"/>
                </a:solidFill>
              </a:rPr>
              <a:t>OK!!</a:t>
            </a:r>
          </a:p>
        </p:txBody>
      </p:sp>
      <p:sp>
        <p:nvSpPr>
          <p:cNvPr id="29" name="動作按鈕: 上一項 28">
            <a:hlinkClick r:id="rId20" action="ppaction://hlinkpres?slideindex=58&amp;slidetitle=Example – 13: Eigenfunction Expansion (cont.2)" highlightClick="1"/>
          </p:cNvPr>
          <p:cNvSpPr>
            <a:spLocks noChangeAspect="1"/>
          </p:cNvSpPr>
          <p:nvPr/>
        </p:nvSpPr>
        <p:spPr bwMode="auto">
          <a:xfrm>
            <a:off x="5699976" y="4700479"/>
            <a:ext cx="180000" cy="180000"/>
          </a:xfrm>
          <a:prstGeom prst="actionButtonBackPrevious">
            <a:avLst/>
          </a:prstGeom>
          <a:solidFill>
            <a:schemeClr val="accent6">
              <a:lumMod val="60000"/>
              <a:lumOff val="4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cxnSp>
        <p:nvCxnSpPr>
          <p:cNvPr id="3" name="直線接點 2"/>
          <p:cNvCxnSpPr/>
          <p:nvPr/>
        </p:nvCxnSpPr>
        <p:spPr bwMode="auto">
          <a:xfrm>
            <a:off x="6096000" y="5644656"/>
            <a:ext cx="601128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32" name="動作按鈕: 上一項 31">
            <a:hlinkClick r:id="rId21" action="ppaction://hlinksldjump" highlightClick="1"/>
          </p:cNvPr>
          <p:cNvSpPr>
            <a:spLocks noChangeAspect="1"/>
          </p:cNvSpPr>
          <p:nvPr/>
        </p:nvSpPr>
        <p:spPr bwMode="auto">
          <a:xfrm>
            <a:off x="10956560" y="902441"/>
            <a:ext cx="180000" cy="180000"/>
          </a:xfrm>
          <a:prstGeom prst="actionButtonBackPrevious">
            <a:avLst/>
          </a:prstGeom>
          <a:solidFill>
            <a:srgbClr val="CCCC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33" name="Text Box 7"/>
          <p:cNvSpPr txBox="1">
            <a:spLocks noChangeArrowheads="1"/>
          </p:cNvSpPr>
          <p:nvPr/>
        </p:nvSpPr>
        <p:spPr bwMode="auto">
          <a:xfrm>
            <a:off x="604616" y="1088379"/>
            <a:ext cx="3873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from eigenfunction expansion</a:t>
            </a:r>
          </a:p>
        </p:txBody>
      </p:sp>
      <p:sp>
        <p:nvSpPr>
          <p:cNvPr id="34" name="Text Box 2"/>
          <p:cNvSpPr txBox="1">
            <a:spLocks noChangeArrowheads="1"/>
          </p:cNvSpPr>
          <p:nvPr/>
        </p:nvSpPr>
        <p:spPr bwMode="auto">
          <a:xfrm>
            <a:off x="668077" y="2085818"/>
            <a:ext cx="5371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If  </a:t>
            </a:r>
            <a:r>
              <a:rPr lang="en-US" altLang="zh-TW" i="1" dirty="0"/>
              <a:t>u</a:t>
            </a:r>
            <a:r>
              <a:rPr lang="en-US" altLang="zh-TW" dirty="0"/>
              <a:t> is given, expansion coefficient  </a:t>
            </a:r>
            <a:r>
              <a:rPr lang="en-US" altLang="zh-TW" i="1" dirty="0" err="1"/>
              <a:t>A</a:t>
            </a:r>
            <a:r>
              <a:rPr lang="en-US" altLang="zh-TW" i="1" baseline="-25000" dirty="0" err="1"/>
              <a:t>km</a:t>
            </a:r>
            <a:r>
              <a:rPr lang="en-US" altLang="zh-TW" dirty="0"/>
              <a:t> is</a:t>
            </a:r>
          </a:p>
        </p:txBody>
      </p:sp>
      <p:cxnSp>
        <p:nvCxnSpPr>
          <p:cNvPr id="4" name="直線接點 3"/>
          <p:cNvCxnSpPr/>
          <p:nvPr/>
        </p:nvCxnSpPr>
        <p:spPr bwMode="auto">
          <a:xfrm>
            <a:off x="6096000" y="764704"/>
            <a:ext cx="0" cy="5868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36" name="AutoShape 19"/>
          <p:cNvSpPr>
            <a:spLocks noChangeArrowheads="1"/>
          </p:cNvSpPr>
          <p:nvPr/>
        </p:nvSpPr>
        <p:spPr bwMode="auto">
          <a:xfrm>
            <a:off x="6193890" y="1844824"/>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38" name="Object 5"/>
          <p:cNvGraphicFramePr>
            <a:graphicFrameLocks noChangeAspect="1"/>
          </p:cNvGraphicFramePr>
          <p:nvPr>
            <p:extLst>
              <p:ext uri="{D42A27DB-BD31-4B8C-83A1-F6EECF244321}">
                <p14:modId xmlns:p14="http://schemas.microsoft.com/office/powerpoint/2010/main" val="3984279653"/>
              </p:ext>
            </p:extLst>
          </p:nvPr>
        </p:nvGraphicFramePr>
        <p:xfrm>
          <a:off x="6907214" y="4077072"/>
          <a:ext cx="2630487" cy="987425"/>
        </p:xfrm>
        <a:graphic>
          <a:graphicData uri="http://schemas.openxmlformats.org/presentationml/2006/ole">
            <mc:AlternateContent xmlns:mc="http://schemas.openxmlformats.org/markup-compatibility/2006">
              <mc:Choice xmlns:v="urn:schemas-microsoft-com:vml" Requires="v">
                <p:oleObj spid="_x0000_s1088075" name="方程式" r:id="rId22" imgW="1282680" imgH="482400" progId="Equation.3">
                  <p:embed/>
                </p:oleObj>
              </mc:Choice>
              <mc:Fallback>
                <p:oleObj name="方程式" r:id="rId22" imgW="1282680" imgH="482400" progId="Equation.3">
                  <p:embed/>
                  <p:pic>
                    <p:nvPicPr>
                      <p:cNvPr id="0" name=""/>
                      <p:cNvPicPr>
                        <a:picLocks noChangeAspect="1" noChangeArrowheads="1"/>
                      </p:cNvPicPr>
                      <p:nvPr/>
                    </p:nvPicPr>
                    <p:blipFill>
                      <a:blip r:embed="rId23"/>
                      <a:srcRect/>
                      <a:stretch>
                        <a:fillRect/>
                      </a:stretch>
                    </p:blipFill>
                    <p:spPr bwMode="auto">
                      <a:xfrm>
                        <a:off x="6907214" y="4077072"/>
                        <a:ext cx="2630487" cy="987425"/>
                      </a:xfrm>
                      <a:prstGeom prst="rect">
                        <a:avLst/>
                      </a:prstGeom>
                      <a:solidFill>
                        <a:srgbClr val="FFCCCC"/>
                      </a:solidFill>
                      <a:ln>
                        <a:noFill/>
                      </a:ln>
                      <a:extLst/>
                    </p:spPr>
                  </p:pic>
                </p:oleObj>
              </mc:Fallback>
            </mc:AlternateContent>
          </a:graphicData>
        </a:graphic>
      </p:graphicFrame>
      <p:sp>
        <p:nvSpPr>
          <p:cNvPr id="39" name="AutoShape 41"/>
          <p:cNvSpPr>
            <a:spLocks noChangeArrowheads="1"/>
          </p:cNvSpPr>
          <p:nvPr/>
        </p:nvSpPr>
        <p:spPr bwMode="auto">
          <a:xfrm>
            <a:off x="6420064" y="4460360"/>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40" name="Text Box 2"/>
          <p:cNvSpPr txBox="1">
            <a:spLocks noChangeArrowheads="1"/>
          </p:cNvSpPr>
          <p:nvPr/>
        </p:nvSpPr>
        <p:spPr bwMode="auto">
          <a:xfrm>
            <a:off x="4709988" y="4966418"/>
            <a:ext cx="14718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0000CC"/>
                </a:solidFill>
              </a:rPr>
              <a:t>(cf. p.2-149)</a:t>
            </a:r>
          </a:p>
        </p:txBody>
      </p:sp>
      <p:cxnSp>
        <p:nvCxnSpPr>
          <p:cNvPr id="6" name="直線接點 5"/>
          <p:cNvCxnSpPr/>
          <p:nvPr/>
        </p:nvCxnSpPr>
        <p:spPr bwMode="auto">
          <a:xfrm>
            <a:off x="8854073" y="5644656"/>
            <a:ext cx="0" cy="972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41" name="Text Box 7"/>
          <p:cNvSpPr txBox="1">
            <a:spLocks noChangeArrowheads="1"/>
          </p:cNvSpPr>
          <p:nvPr/>
        </p:nvSpPr>
        <p:spPr bwMode="auto">
          <a:xfrm>
            <a:off x="3489538" y="1690617"/>
            <a:ext cx="579646" cy="369332"/>
          </a:xfrm>
          <a:prstGeom prst="rect">
            <a:avLst/>
          </a:prstGeom>
          <a:noFill/>
          <a:ln>
            <a:noFill/>
          </a:ln>
          <a:extLst/>
        </p:spPr>
        <p:txBody>
          <a:bodyPr wrap="none"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1800" dirty="0">
                <a:solidFill>
                  <a:srgbClr val="0000CC"/>
                </a:solidFill>
              </a:rPr>
              <a:t>---(a)</a:t>
            </a:r>
          </a:p>
        </p:txBody>
      </p:sp>
      <p:sp>
        <p:nvSpPr>
          <p:cNvPr id="42" name="Text Box 7"/>
          <p:cNvSpPr txBox="1">
            <a:spLocks noChangeArrowheads="1"/>
          </p:cNvSpPr>
          <p:nvPr/>
        </p:nvSpPr>
        <p:spPr bwMode="auto">
          <a:xfrm>
            <a:off x="5298843" y="2950060"/>
            <a:ext cx="592470" cy="369332"/>
          </a:xfrm>
          <a:prstGeom prst="rect">
            <a:avLst/>
          </a:prstGeom>
          <a:noFill/>
          <a:ln>
            <a:noFill/>
          </a:ln>
          <a:extLst/>
        </p:spPr>
        <p:txBody>
          <a:bodyPr wrap="none"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1800" dirty="0">
                <a:solidFill>
                  <a:srgbClr val="0000CC"/>
                </a:solidFill>
              </a:rPr>
              <a:t>---(b)</a:t>
            </a:r>
          </a:p>
        </p:txBody>
      </p:sp>
      <p:graphicFrame>
        <p:nvGraphicFramePr>
          <p:cNvPr id="43" name="Object 7"/>
          <p:cNvGraphicFramePr>
            <a:graphicFrameLocks noChangeAspect="1"/>
          </p:cNvGraphicFramePr>
          <p:nvPr>
            <p:extLst>
              <p:ext uri="{D42A27DB-BD31-4B8C-83A1-F6EECF244321}">
                <p14:modId xmlns:p14="http://schemas.microsoft.com/office/powerpoint/2010/main" val="3705003370"/>
              </p:ext>
            </p:extLst>
          </p:nvPr>
        </p:nvGraphicFramePr>
        <p:xfrm>
          <a:off x="2143125" y="4331322"/>
          <a:ext cx="1822450" cy="625475"/>
        </p:xfrm>
        <a:graphic>
          <a:graphicData uri="http://schemas.openxmlformats.org/presentationml/2006/ole">
            <mc:AlternateContent xmlns:mc="http://schemas.openxmlformats.org/markup-compatibility/2006">
              <mc:Choice xmlns:v="urn:schemas-microsoft-com:vml" Requires="v">
                <p:oleObj spid="_x0000_s1088076" name="方程式" r:id="rId24" imgW="888840" imgH="304560" progId="Equation.3">
                  <p:embed/>
                </p:oleObj>
              </mc:Choice>
              <mc:Fallback>
                <p:oleObj name="方程式" r:id="rId24" imgW="888840" imgH="304560" progId="Equation.3">
                  <p:embed/>
                  <p:pic>
                    <p:nvPicPr>
                      <p:cNvPr id="0" name=""/>
                      <p:cNvPicPr>
                        <a:picLocks noChangeAspect="1" noChangeArrowheads="1"/>
                      </p:cNvPicPr>
                      <p:nvPr/>
                    </p:nvPicPr>
                    <p:blipFill>
                      <a:blip r:embed="rId25"/>
                      <a:srcRect/>
                      <a:stretch>
                        <a:fillRect/>
                      </a:stretch>
                    </p:blipFill>
                    <p:spPr bwMode="auto">
                      <a:xfrm>
                        <a:off x="2143125" y="4331322"/>
                        <a:ext cx="1822450" cy="6254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 name="Object 2"/>
          <p:cNvGraphicFramePr>
            <a:graphicFrameLocks noChangeAspect="1"/>
          </p:cNvGraphicFramePr>
          <p:nvPr>
            <p:extLst>
              <p:ext uri="{D42A27DB-BD31-4B8C-83A1-F6EECF244321}">
                <p14:modId xmlns:p14="http://schemas.microsoft.com/office/powerpoint/2010/main" val="1590564970"/>
              </p:ext>
            </p:extLst>
          </p:nvPr>
        </p:nvGraphicFramePr>
        <p:xfrm>
          <a:off x="7653256" y="3212976"/>
          <a:ext cx="3987360" cy="786960"/>
        </p:xfrm>
        <a:graphic>
          <a:graphicData uri="http://schemas.openxmlformats.org/presentationml/2006/ole">
            <mc:AlternateContent xmlns:mc="http://schemas.openxmlformats.org/markup-compatibility/2006">
              <mc:Choice xmlns:v="urn:schemas-microsoft-com:vml" Requires="v">
                <p:oleObj spid="_x0000_s1088077" name="方程式" r:id="rId26" imgW="1993680" imgH="393480" progId="Equation.3">
                  <p:embed/>
                </p:oleObj>
              </mc:Choice>
              <mc:Fallback>
                <p:oleObj name="方程式" r:id="rId26" imgW="1993680" imgH="393480" progId="Equation.3">
                  <p:embed/>
                  <p:pic>
                    <p:nvPicPr>
                      <p:cNvPr id="0" name=""/>
                      <p:cNvPicPr>
                        <a:picLocks noChangeAspect="1" noChangeArrowheads="1"/>
                      </p:cNvPicPr>
                      <p:nvPr/>
                    </p:nvPicPr>
                    <p:blipFill>
                      <a:blip r:embed="rId27"/>
                      <a:srcRect/>
                      <a:stretch>
                        <a:fillRect/>
                      </a:stretch>
                    </p:blipFill>
                    <p:spPr bwMode="auto">
                      <a:xfrm>
                        <a:off x="7653256" y="3212976"/>
                        <a:ext cx="3987360" cy="78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 name="Object 7"/>
          <p:cNvGraphicFramePr>
            <a:graphicFrameLocks noChangeAspect="1"/>
          </p:cNvGraphicFramePr>
          <p:nvPr>
            <p:extLst>
              <p:ext uri="{D42A27DB-BD31-4B8C-83A1-F6EECF244321}">
                <p14:modId xmlns:p14="http://schemas.microsoft.com/office/powerpoint/2010/main" val="2723330039"/>
              </p:ext>
            </p:extLst>
          </p:nvPr>
        </p:nvGraphicFramePr>
        <p:xfrm>
          <a:off x="1900720" y="5373216"/>
          <a:ext cx="1747008" cy="487296"/>
        </p:xfrm>
        <a:graphic>
          <a:graphicData uri="http://schemas.openxmlformats.org/presentationml/2006/ole">
            <mc:AlternateContent xmlns:mc="http://schemas.openxmlformats.org/markup-compatibility/2006">
              <mc:Choice xmlns:v="urn:schemas-microsoft-com:vml" Requires="v">
                <p:oleObj spid="_x0000_s1088078" name="方程式" r:id="rId28" imgW="1091880" imgH="304560" progId="Equation.3">
                  <p:embed/>
                </p:oleObj>
              </mc:Choice>
              <mc:Fallback>
                <p:oleObj name="方程式" r:id="rId28" imgW="1091880" imgH="304560" progId="Equation.3">
                  <p:embed/>
                  <p:pic>
                    <p:nvPicPr>
                      <p:cNvPr id="0" name=""/>
                      <p:cNvPicPr>
                        <a:picLocks noChangeAspect="1" noChangeArrowheads="1"/>
                      </p:cNvPicPr>
                      <p:nvPr/>
                    </p:nvPicPr>
                    <p:blipFill>
                      <a:blip r:embed="rId29"/>
                      <a:srcRect/>
                      <a:stretch>
                        <a:fillRect/>
                      </a:stretch>
                    </p:blipFill>
                    <p:spPr bwMode="auto">
                      <a:xfrm>
                        <a:off x="1900720" y="5373216"/>
                        <a:ext cx="1747008" cy="48729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 name="動作按鈕: 上一項 46">
            <a:hlinkClick r:id="rId30" action="ppaction://hlinksldjump" highlightClick="1"/>
          </p:cNvPr>
          <p:cNvSpPr>
            <a:spLocks noChangeAspect="1"/>
          </p:cNvSpPr>
          <p:nvPr/>
        </p:nvSpPr>
        <p:spPr bwMode="auto">
          <a:xfrm>
            <a:off x="10650473" y="5257113"/>
            <a:ext cx="180000" cy="180000"/>
          </a:xfrm>
          <a:prstGeom prst="actionButtonBackPrevious">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49" name="Line 16">
            <a:extLst>
              <a:ext uri="{FF2B5EF4-FFF2-40B4-BE49-F238E27FC236}">
                <a16:creationId xmlns:a16="http://schemas.microsoft.com/office/drawing/2014/main" id="{33ED9222-E435-4FB0-BD84-83E5D57E7656}"/>
              </a:ext>
            </a:extLst>
          </p:cNvPr>
          <p:cNvSpPr>
            <a:spLocks noChangeShapeType="1"/>
          </p:cNvSpPr>
          <p:nvPr/>
        </p:nvSpPr>
        <p:spPr bwMode="auto">
          <a:xfrm>
            <a:off x="8501573" y="3933056"/>
            <a:ext cx="1338843" cy="0"/>
          </a:xfrm>
          <a:prstGeom prst="line">
            <a:avLst/>
          </a:prstGeom>
          <a:noFill/>
          <a:ln w="28575">
            <a:solidFill>
              <a:srgbClr val="006600"/>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Tree>
    <p:extLst>
      <p:ext uri="{BB962C8B-B14F-4D97-AF65-F5344CB8AC3E}">
        <p14:creationId xmlns:p14="http://schemas.microsoft.com/office/powerpoint/2010/main" val="4272945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576519"/>
                                        </p:tgtEl>
                                        <p:attrNameLst>
                                          <p:attrName>style.visibility</p:attrName>
                                        </p:attrNameLst>
                                      </p:cBhvr>
                                      <p:to>
                                        <p:strVal val="visible"/>
                                      </p:to>
                                    </p:set>
                                    <p:animEffect transition="in" filter="wipe(left)">
                                      <p:cBhvr>
                                        <p:cTn id="7" dur="500"/>
                                        <p:tgtEl>
                                          <p:spTgt spid="576519"/>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576517"/>
                                        </p:tgtEl>
                                        <p:attrNameLst>
                                          <p:attrName>style.visibility</p:attrName>
                                        </p:attrNameLst>
                                      </p:cBhvr>
                                      <p:to>
                                        <p:strVal val="visible"/>
                                      </p:to>
                                    </p:set>
                                    <p:animEffect transition="in" filter="wipe(left)">
                                      <p:cBhvr>
                                        <p:cTn id="20" dur="500"/>
                                        <p:tgtEl>
                                          <p:spTgt spid="5765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576518"/>
                                        </p:tgtEl>
                                        <p:attrNameLst>
                                          <p:attrName>style.visibility</p:attrName>
                                        </p:attrNameLst>
                                      </p:cBhvr>
                                      <p:to>
                                        <p:strVal val="visible"/>
                                      </p:to>
                                    </p:set>
                                    <p:animEffect transition="in" filter="wipe(left)">
                                      <p:cBhvr>
                                        <p:cTn id="29" dur="500"/>
                                        <p:tgtEl>
                                          <p:spTgt spid="5765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576516"/>
                                        </p:tgtEl>
                                        <p:attrNameLst>
                                          <p:attrName>style.visibility</p:attrName>
                                        </p:attrNameLst>
                                      </p:cBhvr>
                                      <p:to>
                                        <p:strVal val="visible"/>
                                      </p:to>
                                    </p:set>
                                    <p:animEffect transition="in" filter="wipe(left)">
                                      <p:cBhvr>
                                        <p:cTn id="38" dur="500"/>
                                        <p:tgtEl>
                                          <p:spTgt spid="576516"/>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left)">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left)">
                                      <p:cBhvr>
                                        <p:cTn id="52" dur="500"/>
                                        <p:tgtEl>
                                          <p:spTgt spid="25"/>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576543"/>
                                        </p:tgtEl>
                                        <p:attrNameLst>
                                          <p:attrName>style.visibility</p:attrName>
                                        </p:attrNameLst>
                                      </p:cBhvr>
                                      <p:to>
                                        <p:strVal val="visible"/>
                                      </p:to>
                                    </p:set>
                                    <p:animEffect transition="in" filter="wipe(left)">
                                      <p:cBhvr>
                                        <p:cTn id="56" dur="500"/>
                                        <p:tgtEl>
                                          <p:spTgt spid="57654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576548"/>
                                        </p:tgtEl>
                                        <p:attrNameLst>
                                          <p:attrName>style.visibility</p:attrName>
                                        </p:attrNameLst>
                                      </p:cBhvr>
                                      <p:to>
                                        <p:strVal val="visible"/>
                                      </p:to>
                                    </p:set>
                                    <p:animEffect transition="in" filter="wipe(left)">
                                      <p:cBhvr>
                                        <p:cTn id="61" dur="500"/>
                                        <p:tgtEl>
                                          <p:spTgt spid="576548"/>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left)">
                                      <p:cBhvr>
                                        <p:cTn id="65" dur="500"/>
                                        <p:tgtEl>
                                          <p:spTgt spid="42"/>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left)">
                                      <p:cBhvr>
                                        <p:cTn id="74" dur="500"/>
                                        <p:tgtEl>
                                          <p:spTgt spid="43"/>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576528"/>
                                        </p:tgtEl>
                                        <p:attrNameLst>
                                          <p:attrName>style.visibility</p:attrName>
                                        </p:attrNameLst>
                                      </p:cBhvr>
                                      <p:to>
                                        <p:strVal val="visible"/>
                                      </p:to>
                                    </p:set>
                                    <p:animEffect transition="in" filter="wipe(left)">
                                      <p:cBhvr>
                                        <p:cTn id="78" dur="500"/>
                                        <p:tgtEl>
                                          <p:spTgt spid="57652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576520"/>
                                        </p:tgtEl>
                                        <p:attrNameLst>
                                          <p:attrName>style.visibility</p:attrName>
                                        </p:attrNameLst>
                                      </p:cBhvr>
                                      <p:to>
                                        <p:strVal val="visible"/>
                                      </p:to>
                                    </p:set>
                                    <p:animEffect transition="in" filter="wipe(left)">
                                      <p:cBhvr>
                                        <p:cTn id="83" dur="500"/>
                                        <p:tgtEl>
                                          <p:spTgt spid="576520"/>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childTnLst>
                          </p:cTn>
                        </p:par>
                        <p:par>
                          <p:cTn id="88" fill="hold">
                            <p:stCondLst>
                              <p:cond delay="1000"/>
                            </p:stCondLst>
                            <p:childTnLst>
                              <p:par>
                                <p:cTn id="89" presetID="22" presetClass="entr" presetSubtype="2"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wipe(right)">
                                      <p:cBhvr>
                                        <p:cTn id="91" dur="500"/>
                                        <p:tgtEl>
                                          <p:spTgt spid="2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wipe(left)">
                                      <p:cBhvr>
                                        <p:cTn id="96" dur="750"/>
                                        <p:tgtEl>
                                          <p:spTgt spid="48"/>
                                        </p:tgtEl>
                                      </p:cBhvr>
                                    </p:animEffect>
                                  </p:childTnLst>
                                </p:cTn>
                              </p:par>
                              <p:par>
                                <p:cTn id="97" presetID="22" presetClass="entr" presetSubtype="8" fill="hold" nodeType="withEffect">
                                  <p:stCondLst>
                                    <p:cond delay="250"/>
                                  </p:stCondLst>
                                  <p:childTnLst>
                                    <p:set>
                                      <p:cBhvr>
                                        <p:cTn id="98" dur="1" fill="hold">
                                          <p:stCondLst>
                                            <p:cond delay="0"/>
                                          </p:stCondLst>
                                        </p:cTn>
                                        <p:tgtEl>
                                          <p:spTgt spid="46"/>
                                        </p:tgtEl>
                                        <p:attrNameLst>
                                          <p:attrName>style.visibility</p:attrName>
                                        </p:attrNameLst>
                                      </p:cBhvr>
                                      <p:to>
                                        <p:strVal val="visible"/>
                                      </p:to>
                                    </p:set>
                                    <p:animEffect transition="in" filter="wipe(left)">
                                      <p:cBhvr>
                                        <p:cTn id="99" dur="250"/>
                                        <p:tgtEl>
                                          <p:spTgt spid="4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wipe(left)">
                                      <p:cBhvr>
                                        <p:cTn id="104" dur="500"/>
                                        <p:tgtEl>
                                          <p:spTgt spid="27"/>
                                        </p:tgtEl>
                                      </p:cBhvr>
                                    </p:animEffect>
                                  </p:childTnLst>
                                </p:cTn>
                              </p:par>
                            </p:childTnLst>
                          </p:cTn>
                        </p:par>
                        <p:par>
                          <p:cTn id="105" fill="hold">
                            <p:stCondLst>
                              <p:cond delay="500"/>
                            </p:stCondLst>
                            <p:childTnLst>
                              <p:par>
                                <p:cTn id="106" presetID="22" presetClass="entr" presetSubtype="8" fill="hold" nodeType="afterEffect">
                                  <p:stCondLst>
                                    <p:cond delay="0"/>
                                  </p:stCondLst>
                                  <p:childTnLst>
                                    <p:set>
                                      <p:cBhvr>
                                        <p:cTn id="107" dur="1" fill="hold">
                                          <p:stCondLst>
                                            <p:cond delay="0"/>
                                          </p:stCondLst>
                                        </p:cTn>
                                        <p:tgtEl>
                                          <p:spTgt spid="576541"/>
                                        </p:tgtEl>
                                        <p:attrNameLst>
                                          <p:attrName>style.visibility</p:attrName>
                                        </p:attrNameLst>
                                      </p:cBhvr>
                                      <p:to>
                                        <p:strVal val="visible"/>
                                      </p:to>
                                    </p:set>
                                    <p:animEffect transition="in" filter="wipe(left)">
                                      <p:cBhvr>
                                        <p:cTn id="108" dur="500"/>
                                        <p:tgtEl>
                                          <p:spTgt spid="576541"/>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576542"/>
                                        </p:tgtEl>
                                        <p:attrNameLst>
                                          <p:attrName>style.visibility</p:attrName>
                                        </p:attrNameLst>
                                      </p:cBhvr>
                                      <p:to>
                                        <p:strVal val="visible"/>
                                      </p:to>
                                    </p:set>
                                    <p:animEffect transition="in" filter="wipe(left)">
                                      <p:cBhvr>
                                        <p:cTn id="113" dur="500"/>
                                        <p:tgtEl>
                                          <p:spTgt spid="576542"/>
                                        </p:tgtEl>
                                      </p:cBhvr>
                                    </p:animEffect>
                                  </p:childTnLst>
                                </p:cTn>
                              </p:par>
                            </p:childTnLst>
                          </p:cTn>
                        </p:par>
                        <p:par>
                          <p:cTn id="114" fill="hold">
                            <p:stCondLst>
                              <p:cond delay="500"/>
                            </p:stCondLst>
                            <p:childTnLst>
                              <p:par>
                                <p:cTn id="115" presetID="22" presetClass="entr" presetSubtype="2" fill="hold" grpId="0" nodeType="after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wipe(right)">
                                      <p:cBhvr>
                                        <p:cTn id="117" dur="500"/>
                                        <p:tgtEl>
                                          <p:spTgt spid="32"/>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36"/>
                                        </p:tgtEl>
                                        <p:attrNameLst>
                                          <p:attrName>style.visibility</p:attrName>
                                        </p:attrNameLst>
                                      </p:cBhvr>
                                      <p:to>
                                        <p:strVal val="visible"/>
                                      </p:to>
                                    </p:set>
                                    <p:animEffect transition="in" filter="wipe(left)">
                                      <p:cBhvr>
                                        <p:cTn id="122" dur="500"/>
                                        <p:tgtEl>
                                          <p:spTgt spid="36"/>
                                        </p:tgtEl>
                                      </p:cBhvr>
                                    </p:animEffect>
                                  </p:childTnLst>
                                </p:cTn>
                              </p:par>
                            </p:childTnLst>
                          </p:cTn>
                        </p:par>
                      </p:childTnLst>
                    </p:cTn>
                  </p:par>
                  <p:par>
                    <p:cTn id="123" fill="hold">
                      <p:stCondLst>
                        <p:cond delay="indefinite"/>
                      </p:stCondLst>
                      <p:childTnLst>
                        <p:par>
                          <p:cTn id="124" fill="hold">
                            <p:stCondLst>
                              <p:cond delay="0"/>
                            </p:stCondLst>
                            <p:childTnLst>
                              <p:par>
                                <p:cTn id="125" presetID="2" presetClass="entr" presetSubtype="3" fill="hold" nodeType="clickEffect">
                                  <p:stCondLst>
                                    <p:cond delay="0"/>
                                  </p:stCondLst>
                                  <p:childTnLst>
                                    <p:set>
                                      <p:cBhvr>
                                        <p:cTn id="126" dur="1" fill="hold">
                                          <p:stCondLst>
                                            <p:cond delay="0"/>
                                          </p:stCondLst>
                                        </p:cTn>
                                        <p:tgtEl>
                                          <p:spTgt spid="7"/>
                                        </p:tgtEl>
                                        <p:attrNameLst>
                                          <p:attrName>style.visibility</p:attrName>
                                        </p:attrNameLst>
                                      </p:cBhvr>
                                      <p:to>
                                        <p:strVal val="visible"/>
                                      </p:to>
                                    </p:set>
                                    <p:anim calcmode="lin" valueType="num">
                                      <p:cBhvr additive="base">
                                        <p:cTn id="127" dur="500" fill="hold"/>
                                        <p:tgtEl>
                                          <p:spTgt spid="7"/>
                                        </p:tgtEl>
                                        <p:attrNameLst>
                                          <p:attrName>ppt_x</p:attrName>
                                        </p:attrNameLst>
                                      </p:cBhvr>
                                      <p:tavLst>
                                        <p:tav tm="0">
                                          <p:val>
                                            <p:strVal val="1+#ppt_w/2"/>
                                          </p:val>
                                        </p:tav>
                                        <p:tav tm="100000">
                                          <p:val>
                                            <p:strVal val="#ppt_x"/>
                                          </p:val>
                                        </p:tav>
                                      </p:tavLst>
                                    </p:anim>
                                    <p:anim calcmode="lin" valueType="num">
                                      <p:cBhvr additive="base">
                                        <p:cTn id="128" dur="500" fill="hold"/>
                                        <p:tgtEl>
                                          <p:spTgt spid="7"/>
                                        </p:tgtEl>
                                        <p:attrNameLst>
                                          <p:attrName>ppt_y</p:attrName>
                                        </p:attrNameLst>
                                      </p:cBhvr>
                                      <p:tavLst>
                                        <p:tav tm="0">
                                          <p:val>
                                            <p:strVal val="0-#ppt_h/2"/>
                                          </p:val>
                                        </p:tav>
                                        <p:tav tm="100000">
                                          <p:val>
                                            <p:strVal val="#ppt_y"/>
                                          </p:val>
                                        </p:tav>
                                      </p:tavLst>
                                    </p:anim>
                                  </p:childTnLst>
                                </p:cTn>
                              </p:par>
                            </p:childTnLst>
                          </p:cTn>
                        </p:par>
                        <p:par>
                          <p:cTn id="129" fill="hold">
                            <p:stCondLst>
                              <p:cond delay="500"/>
                            </p:stCondLst>
                            <p:childTnLst>
                              <p:par>
                                <p:cTn id="130" presetID="22" presetClass="entr" presetSubtype="8" fill="hold" nodeType="afterEffect">
                                  <p:stCondLst>
                                    <p:cond delay="0"/>
                                  </p:stCondLst>
                                  <p:childTnLst>
                                    <p:set>
                                      <p:cBhvr>
                                        <p:cTn id="131" dur="1" fill="hold">
                                          <p:stCondLst>
                                            <p:cond delay="0"/>
                                          </p:stCondLst>
                                        </p:cTn>
                                        <p:tgtEl>
                                          <p:spTgt spid="576514"/>
                                        </p:tgtEl>
                                        <p:attrNameLst>
                                          <p:attrName>style.visibility</p:attrName>
                                        </p:attrNameLst>
                                      </p:cBhvr>
                                      <p:to>
                                        <p:strVal val="visible"/>
                                      </p:to>
                                    </p:set>
                                    <p:animEffect transition="in" filter="wipe(left)">
                                      <p:cBhvr>
                                        <p:cTn id="132" dur="500"/>
                                        <p:tgtEl>
                                          <p:spTgt spid="576514"/>
                                        </p:tgtEl>
                                      </p:cBhvr>
                                    </p:animEffect>
                                  </p:childTnLst>
                                </p:cTn>
                              </p:par>
                            </p:childTnLst>
                          </p:cTn>
                        </p:par>
                        <p:par>
                          <p:cTn id="133" fill="hold">
                            <p:stCondLst>
                              <p:cond delay="1000"/>
                            </p:stCondLst>
                            <p:childTnLst>
                              <p:par>
                                <p:cTn id="134" presetID="22" presetClass="entr" presetSubtype="8" fill="hold" nodeType="afterEffect">
                                  <p:stCondLst>
                                    <p:cond delay="0"/>
                                  </p:stCondLst>
                                  <p:childTnLst>
                                    <p:set>
                                      <p:cBhvr>
                                        <p:cTn id="135" dur="1" fill="hold">
                                          <p:stCondLst>
                                            <p:cond delay="0"/>
                                          </p:stCondLst>
                                        </p:cTn>
                                        <p:tgtEl>
                                          <p:spTgt spid="37"/>
                                        </p:tgtEl>
                                        <p:attrNameLst>
                                          <p:attrName>style.visibility</p:attrName>
                                        </p:attrNameLst>
                                      </p:cBhvr>
                                      <p:to>
                                        <p:strVal val="visible"/>
                                      </p:to>
                                    </p:set>
                                    <p:animEffect transition="in" filter="wipe(left)">
                                      <p:cBhvr>
                                        <p:cTn id="136" dur="500"/>
                                        <p:tgtEl>
                                          <p:spTgt spid="37"/>
                                        </p:tgtEl>
                                      </p:cBhvr>
                                    </p:animEffect>
                                  </p:childTnLst>
                                </p:cTn>
                              </p:par>
                              <p:par>
                                <p:cTn id="137" presetID="22" presetClass="entr" presetSubtype="4" fill="hold" nodeType="withEffect">
                                  <p:stCondLst>
                                    <p:cond delay="0"/>
                                  </p:stCondLst>
                                  <p:childTnLst>
                                    <p:set>
                                      <p:cBhvr>
                                        <p:cTn id="138" dur="1" fill="hold">
                                          <p:stCondLst>
                                            <p:cond delay="0"/>
                                          </p:stCondLst>
                                        </p:cTn>
                                        <p:tgtEl>
                                          <p:spTgt spid="9"/>
                                        </p:tgtEl>
                                        <p:attrNameLst>
                                          <p:attrName>style.visibility</p:attrName>
                                        </p:attrNameLst>
                                      </p:cBhvr>
                                      <p:to>
                                        <p:strVal val="visible"/>
                                      </p:to>
                                    </p:set>
                                    <p:animEffect transition="in" filter="wipe(down)">
                                      <p:cBhvr>
                                        <p:cTn id="139" dur="500"/>
                                        <p:tgtEl>
                                          <p:spTgt spid="9"/>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27670"/>
                                        </p:tgtEl>
                                        <p:attrNameLst>
                                          <p:attrName>style.visibility</p:attrName>
                                        </p:attrNameLst>
                                      </p:cBhvr>
                                      <p:to>
                                        <p:strVal val="visible"/>
                                      </p:to>
                                    </p:set>
                                    <p:animEffect transition="in" filter="wipe(left)">
                                      <p:cBhvr>
                                        <p:cTn id="144" dur="500"/>
                                        <p:tgtEl>
                                          <p:spTgt spid="27670"/>
                                        </p:tgtEl>
                                      </p:cBhvr>
                                    </p:animEffect>
                                  </p:childTnLst>
                                </p:cTn>
                              </p:par>
                            </p:childTnLst>
                          </p:cTn>
                        </p:par>
                        <p:par>
                          <p:cTn id="145" fill="hold">
                            <p:stCondLst>
                              <p:cond delay="500"/>
                            </p:stCondLst>
                            <p:childTnLst>
                              <p:par>
                                <p:cTn id="146" presetID="2" presetClass="entr" presetSubtype="9" fill="hold" grpId="0" nodeType="afterEffect">
                                  <p:stCondLst>
                                    <p:cond delay="0"/>
                                  </p:stCondLst>
                                  <p:childTnLst>
                                    <p:set>
                                      <p:cBhvr>
                                        <p:cTn id="147" dur="1" fill="hold">
                                          <p:stCondLst>
                                            <p:cond delay="0"/>
                                          </p:stCondLst>
                                        </p:cTn>
                                        <p:tgtEl>
                                          <p:spTgt spid="27669"/>
                                        </p:tgtEl>
                                        <p:attrNameLst>
                                          <p:attrName>style.visibility</p:attrName>
                                        </p:attrNameLst>
                                      </p:cBhvr>
                                      <p:to>
                                        <p:strVal val="visible"/>
                                      </p:to>
                                    </p:set>
                                    <p:anim calcmode="lin" valueType="num">
                                      <p:cBhvr additive="base">
                                        <p:cTn id="148" dur="500" fill="hold"/>
                                        <p:tgtEl>
                                          <p:spTgt spid="27669"/>
                                        </p:tgtEl>
                                        <p:attrNameLst>
                                          <p:attrName>ppt_x</p:attrName>
                                        </p:attrNameLst>
                                      </p:cBhvr>
                                      <p:tavLst>
                                        <p:tav tm="0">
                                          <p:val>
                                            <p:strVal val="0-#ppt_w/2"/>
                                          </p:val>
                                        </p:tav>
                                        <p:tav tm="100000">
                                          <p:val>
                                            <p:strVal val="#ppt_x"/>
                                          </p:val>
                                        </p:tav>
                                      </p:tavLst>
                                    </p:anim>
                                    <p:anim calcmode="lin" valueType="num">
                                      <p:cBhvr additive="base">
                                        <p:cTn id="149" dur="500" fill="hold"/>
                                        <p:tgtEl>
                                          <p:spTgt spid="27669"/>
                                        </p:tgtEl>
                                        <p:attrNameLst>
                                          <p:attrName>ppt_y</p:attrName>
                                        </p:attrNameLst>
                                      </p:cBhvr>
                                      <p:tavLst>
                                        <p:tav tm="0">
                                          <p:val>
                                            <p:strVal val="0-#ppt_h/2"/>
                                          </p:val>
                                        </p:tav>
                                        <p:tav tm="100000">
                                          <p:val>
                                            <p:strVal val="#ppt_y"/>
                                          </p:val>
                                        </p:tav>
                                      </p:tavLst>
                                    </p:anim>
                                  </p:childTnLst>
                                </p:cTn>
                              </p:par>
                              <p:par>
                                <p:cTn id="150" presetID="22" presetClass="entr" presetSubtype="8" fill="hold" grpId="0" nodeType="withEffect">
                                  <p:stCondLst>
                                    <p:cond delay="0"/>
                                  </p:stCondLst>
                                  <p:childTnLst>
                                    <p:set>
                                      <p:cBhvr>
                                        <p:cTn id="151" dur="1" fill="hold">
                                          <p:stCondLst>
                                            <p:cond delay="0"/>
                                          </p:stCondLst>
                                        </p:cTn>
                                        <p:tgtEl>
                                          <p:spTgt spid="27667"/>
                                        </p:tgtEl>
                                        <p:attrNameLst>
                                          <p:attrName>style.visibility</p:attrName>
                                        </p:attrNameLst>
                                      </p:cBhvr>
                                      <p:to>
                                        <p:strVal val="visible"/>
                                      </p:to>
                                    </p:set>
                                    <p:animEffect transition="in" filter="wipe(left)">
                                      <p:cBhvr>
                                        <p:cTn id="152" dur="500"/>
                                        <p:tgtEl>
                                          <p:spTgt spid="27667"/>
                                        </p:tgtEl>
                                      </p:cBhvr>
                                    </p:animEffect>
                                  </p:childTnLst>
                                </p:cTn>
                              </p:par>
                            </p:childTnLst>
                          </p:cTn>
                        </p:par>
                        <p:par>
                          <p:cTn id="153" fill="hold">
                            <p:stCondLst>
                              <p:cond delay="1000"/>
                            </p:stCondLst>
                            <p:childTnLst>
                              <p:par>
                                <p:cTn id="154" presetID="2" presetClass="entr" presetSubtype="9" fill="hold" grpId="0" nodeType="afterEffect">
                                  <p:stCondLst>
                                    <p:cond delay="0"/>
                                  </p:stCondLst>
                                  <p:childTnLst>
                                    <p:set>
                                      <p:cBhvr>
                                        <p:cTn id="155" dur="1" fill="hold">
                                          <p:stCondLst>
                                            <p:cond delay="0"/>
                                          </p:stCondLst>
                                        </p:cTn>
                                        <p:tgtEl>
                                          <p:spTgt spid="27668"/>
                                        </p:tgtEl>
                                        <p:attrNameLst>
                                          <p:attrName>style.visibility</p:attrName>
                                        </p:attrNameLst>
                                      </p:cBhvr>
                                      <p:to>
                                        <p:strVal val="visible"/>
                                      </p:to>
                                    </p:set>
                                    <p:anim calcmode="lin" valueType="num">
                                      <p:cBhvr additive="base">
                                        <p:cTn id="156" dur="500" fill="hold"/>
                                        <p:tgtEl>
                                          <p:spTgt spid="27668"/>
                                        </p:tgtEl>
                                        <p:attrNameLst>
                                          <p:attrName>ppt_x</p:attrName>
                                        </p:attrNameLst>
                                      </p:cBhvr>
                                      <p:tavLst>
                                        <p:tav tm="0">
                                          <p:val>
                                            <p:strVal val="0-#ppt_w/2"/>
                                          </p:val>
                                        </p:tav>
                                        <p:tav tm="100000">
                                          <p:val>
                                            <p:strVal val="#ppt_x"/>
                                          </p:val>
                                        </p:tav>
                                      </p:tavLst>
                                    </p:anim>
                                    <p:anim calcmode="lin" valueType="num">
                                      <p:cBhvr additive="base">
                                        <p:cTn id="157" dur="500" fill="hold"/>
                                        <p:tgtEl>
                                          <p:spTgt spid="27668"/>
                                        </p:tgtEl>
                                        <p:attrNameLst>
                                          <p:attrName>ppt_y</p:attrName>
                                        </p:attrNameLst>
                                      </p:cBhvr>
                                      <p:tavLst>
                                        <p:tav tm="0">
                                          <p:val>
                                            <p:strVal val="0-#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27671"/>
                                        </p:tgtEl>
                                        <p:attrNameLst>
                                          <p:attrName>style.visibility</p:attrName>
                                        </p:attrNameLst>
                                      </p:cBhvr>
                                      <p:to>
                                        <p:strVal val="visible"/>
                                      </p:to>
                                    </p:set>
                                    <p:animEffect transition="in" filter="wipe(left)">
                                      <p:cBhvr>
                                        <p:cTn id="162" dur="500"/>
                                        <p:tgtEl>
                                          <p:spTgt spid="27671"/>
                                        </p:tgtEl>
                                      </p:cBhvr>
                                    </p:animEffect>
                                  </p:childTnLst>
                                </p:cTn>
                              </p:par>
                            </p:childTnLst>
                          </p:cTn>
                        </p:par>
                        <p:par>
                          <p:cTn id="163" fill="hold">
                            <p:stCondLst>
                              <p:cond delay="500"/>
                            </p:stCondLst>
                            <p:childTnLst>
                              <p:par>
                                <p:cTn id="164" presetID="2" presetClass="entr" presetSubtype="9" fill="hold" grpId="0" nodeType="afterEffect">
                                  <p:stCondLst>
                                    <p:cond delay="0"/>
                                  </p:stCondLst>
                                  <p:childTnLst>
                                    <p:set>
                                      <p:cBhvr>
                                        <p:cTn id="165" dur="1" fill="hold">
                                          <p:stCondLst>
                                            <p:cond delay="0"/>
                                          </p:stCondLst>
                                        </p:cTn>
                                        <p:tgtEl>
                                          <p:spTgt spid="27672"/>
                                        </p:tgtEl>
                                        <p:attrNameLst>
                                          <p:attrName>style.visibility</p:attrName>
                                        </p:attrNameLst>
                                      </p:cBhvr>
                                      <p:to>
                                        <p:strVal val="visible"/>
                                      </p:to>
                                    </p:set>
                                    <p:anim calcmode="lin" valueType="num">
                                      <p:cBhvr additive="base">
                                        <p:cTn id="166" dur="500" fill="hold"/>
                                        <p:tgtEl>
                                          <p:spTgt spid="27672"/>
                                        </p:tgtEl>
                                        <p:attrNameLst>
                                          <p:attrName>ppt_x</p:attrName>
                                        </p:attrNameLst>
                                      </p:cBhvr>
                                      <p:tavLst>
                                        <p:tav tm="0">
                                          <p:val>
                                            <p:strVal val="0-#ppt_w/2"/>
                                          </p:val>
                                        </p:tav>
                                        <p:tav tm="100000">
                                          <p:val>
                                            <p:strVal val="#ppt_x"/>
                                          </p:val>
                                        </p:tav>
                                      </p:tavLst>
                                    </p:anim>
                                    <p:anim calcmode="lin" valueType="num">
                                      <p:cBhvr additive="base">
                                        <p:cTn id="167" dur="500" fill="hold"/>
                                        <p:tgtEl>
                                          <p:spTgt spid="27672"/>
                                        </p:tgtEl>
                                        <p:attrNameLst>
                                          <p:attrName>ppt_y</p:attrName>
                                        </p:attrNameLst>
                                      </p:cBhvr>
                                      <p:tavLst>
                                        <p:tav tm="0">
                                          <p:val>
                                            <p:strVal val="0-#ppt_h/2"/>
                                          </p:val>
                                        </p:tav>
                                        <p:tav tm="100000">
                                          <p:val>
                                            <p:strVal val="#ppt_y"/>
                                          </p:val>
                                        </p:tav>
                                      </p:tavLst>
                                    </p:anim>
                                  </p:childTnLst>
                                </p:cTn>
                              </p:par>
                            </p:childTnLst>
                          </p:cTn>
                        </p:par>
                        <p:par>
                          <p:cTn id="168" fill="hold">
                            <p:stCondLst>
                              <p:cond delay="1000"/>
                            </p:stCondLst>
                            <p:childTnLst>
                              <p:par>
                                <p:cTn id="169" presetID="22" presetClass="entr" presetSubtype="8" fill="hold" grpId="0" nodeType="afterEffect">
                                  <p:stCondLst>
                                    <p:cond delay="0"/>
                                  </p:stCondLst>
                                  <p:childTnLst>
                                    <p:set>
                                      <p:cBhvr>
                                        <p:cTn id="170" dur="1" fill="hold">
                                          <p:stCondLst>
                                            <p:cond delay="0"/>
                                          </p:stCondLst>
                                        </p:cTn>
                                        <p:tgtEl>
                                          <p:spTgt spid="576521"/>
                                        </p:tgtEl>
                                        <p:attrNameLst>
                                          <p:attrName>style.visibility</p:attrName>
                                        </p:attrNameLst>
                                      </p:cBhvr>
                                      <p:to>
                                        <p:strVal val="visible"/>
                                      </p:to>
                                    </p:set>
                                    <p:animEffect transition="in" filter="wipe(left)">
                                      <p:cBhvr>
                                        <p:cTn id="171" dur="500"/>
                                        <p:tgtEl>
                                          <p:spTgt spid="576521"/>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nodeType="clickEffect">
                                  <p:stCondLst>
                                    <p:cond delay="0"/>
                                  </p:stCondLst>
                                  <p:childTnLst>
                                    <p:set>
                                      <p:cBhvr>
                                        <p:cTn id="175" dur="1" fill="hold">
                                          <p:stCondLst>
                                            <p:cond delay="0"/>
                                          </p:stCondLst>
                                        </p:cTn>
                                        <p:tgtEl>
                                          <p:spTgt spid="45"/>
                                        </p:tgtEl>
                                        <p:attrNameLst>
                                          <p:attrName>style.visibility</p:attrName>
                                        </p:attrNameLst>
                                      </p:cBhvr>
                                      <p:to>
                                        <p:strVal val="visible"/>
                                      </p:to>
                                    </p:set>
                                    <p:animEffect transition="in" filter="wipe(left)">
                                      <p:cBhvr>
                                        <p:cTn id="176" dur="500"/>
                                        <p:tgtEl>
                                          <p:spTgt spid="45"/>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8" fill="hold" grpId="0" nodeType="clickEffect">
                                  <p:stCondLst>
                                    <p:cond delay="0"/>
                                  </p:stCondLst>
                                  <p:childTnLst>
                                    <p:set>
                                      <p:cBhvr>
                                        <p:cTn id="180" dur="1" fill="hold">
                                          <p:stCondLst>
                                            <p:cond delay="0"/>
                                          </p:stCondLst>
                                        </p:cTn>
                                        <p:tgtEl>
                                          <p:spTgt spid="49"/>
                                        </p:tgtEl>
                                        <p:attrNameLst>
                                          <p:attrName>style.visibility</p:attrName>
                                        </p:attrNameLst>
                                      </p:cBhvr>
                                      <p:to>
                                        <p:strVal val="visible"/>
                                      </p:to>
                                    </p:set>
                                    <p:animEffect transition="in" filter="wipe(left)">
                                      <p:cBhvr>
                                        <p:cTn id="181" dur="500"/>
                                        <p:tgtEl>
                                          <p:spTgt spid="49"/>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8" fill="hold" grpId="0" nodeType="clickEffect">
                                  <p:stCondLst>
                                    <p:cond delay="0"/>
                                  </p:stCondLst>
                                  <p:childTnLst>
                                    <p:set>
                                      <p:cBhvr>
                                        <p:cTn id="185" dur="1" fill="hold">
                                          <p:stCondLst>
                                            <p:cond delay="0"/>
                                          </p:stCondLst>
                                        </p:cTn>
                                        <p:tgtEl>
                                          <p:spTgt spid="39"/>
                                        </p:tgtEl>
                                        <p:attrNameLst>
                                          <p:attrName>style.visibility</p:attrName>
                                        </p:attrNameLst>
                                      </p:cBhvr>
                                      <p:to>
                                        <p:strVal val="visible"/>
                                      </p:to>
                                    </p:set>
                                    <p:animEffect transition="in" filter="wipe(left)">
                                      <p:cBhvr>
                                        <p:cTn id="186" dur="500"/>
                                        <p:tgtEl>
                                          <p:spTgt spid="39"/>
                                        </p:tgtEl>
                                      </p:cBhvr>
                                    </p:animEffect>
                                  </p:childTnLst>
                                </p:cTn>
                              </p:par>
                            </p:childTnLst>
                          </p:cTn>
                        </p:par>
                        <p:par>
                          <p:cTn id="187" fill="hold">
                            <p:stCondLst>
                              <p:cond delay="500"/>
                            </p:stCondLst>
                            <p:childTnLst>
                              <p:par>
                                <p:cTn id="188" presetID="22" presetClass="entr" presetSubtype="8" fill="hold" nodeType="afterEffect">
                                  <p:stCondLst>
                                    <p:cond delay="0"/>
                                  </p:stCondLst>
                                  <p:childTnLst>
                                    <p:set>
                                      <p:cBhvr>
                                        <p:cTn id="189" dur="1" fill="hold">
                                          <p:stCondLst>
                                            <p:cond delay="0"/>
                                          </p:stCondLst>
                                        </p:cTn>
                                        <p:tgtEl>
                                          <p:spTgt spid="38"/>
                                        </p:tgtEl>
                                        <p:attrNameLst>
                                          <p:attrName>style.visibility</p:attrName>
                                        </p:attrNameLst>
                                      </p:cBhvr>
                                      <p:to>
                                        <p:strVal val="visible"/>
                                      </p:to>
                                    </p:set>
                                    <p:animEffect transition="in" filter="wipe(left)">
                                      <p:cBhvr>
                                        <p:cTn id="190" dur="500"/>
                                        <p:tgtEl>
                                          <p:spTgt spid="38"/>
                                        </p:tgtEl>
                                      </p:cBhvr>
                                    </p:animEffect>
                                  </p:childTnLst>
                                </p:cTn>
                              </p:par>
                            </p:childTnLst>
                          </p:cTn>
                        </p:par>
                        <p:par>
                          <p:cTn id="191" fill="hold">
                            <p:stCondLst>
                              <p:cond delay="1000"/>
                            </p:stCondLst>
                            <p:childTnLst>
                              <p:par>
                                <p:cTn id="192" presetID="22" presetClass="entr" presetSubtype="8" fill="hold" grpId="0" nodeType="afterEffect">
                                  <p:stCondLst>
                                    <p:cond delay="0"/>
                                  </p:stCondLst>
                                  <p:childTnLst>
                                    <p:set>
                                      <p:cBhvr>
                                        <p:cTn id="193" dur="1" fill="hold">
                                          <p:stCondLst>
                                            <p:cond delay="0"/>
                                          </p:stCondLst>
                                        </p:cTn>
                                        <p:tgtEl>
                                          <p:spTgt spid="10"/>
                                        </p:tgtEl>
                                        <p:attrNameLst>
                                          <p:attrName>style.visibility</p:attrName>
                                        </p:attrNameLst>
                                      </p:cBhvr>
                                      <p:to>
                                        <p:strVal val="visible"/>
                                      </p:to>
                                    </p:set>
                                    <p:animEffect transition="in" filter="wipe(left)">
                                      <p:cBhvr>
                                        <p:cTn id="194" dur="500"/>
                                        <p:tgtEl>
                                          <p:spTgt spid="10"/>
                                        </p:tgtEl>
                                      </p:cBhvr>
                                    </p:animEffect>
                                  </p:childTnLst>
                                </p:cTn>
                              </p:par>
                            </p:childTnLst>
                          </p:cTn>
                        </p:par>
                        <p:par>
                          <p:cTn id="195" fill="hold">
                            <p:stCondLst>
                              <p:cond delay="1500"/>
                            </p:stCondLst>
                            <p:childTnLst>
                              <p:par>
                                <p:cTn id="196" presetID="22" presetClass="entr" presetSubtype="2" fill="hold" grpId="0" nodeType="afterEffect">
                                  <p:stCondLst>
                                    <p:cond delay="0"/>
                                  </p:stCondLst>
                                  <p:childTnLst>
                                    <p:set>
                                      <p:cBhvr>
                                        <p:cTn id="197" dur="1" fill="hold">
                                          <p:stCondLst>
                                            <p:cond delay="0"/>
                                          </p:stCondLst>
                                        </p:cTn>
                                        <p:tgtEl>
                                          <p:spTgt spid="47"/>
                                        </p:tgtEl>
                                        <p:attrNameLst>
                                          <p:attrName>style.visibility</p:attrName>
                                        </p:attrNameLst>
                                      </p:cBhvr>
                                      <p:to>
                                        <p:strVal val="visible"/>
                                      </p:to>
                                    </p:set>
                                    <p:animEffect transition="in" filter="wipe(right)">
                                      <p:cBhvr>
                                        <p:cTn id="19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76519" grpId="0"/>
      <p:bldP spid="576520" grpId="0" autoUpdateAnimBg="0"/>
      <p:bldP spid="576521" grpId="0" animBg="1"/>
      <p:bldP spid="27671" grpId="0" animBg="1"/>
      <p:bldP spid="27672" grpId="0" animBg="1"/>
      <p:bldP spid="27669" grpId="0" animBg="1"/>
      <p:bldP spid="27670" grpId="0" animBg="1"/>
      <p:bldP spid="576528" grpId="0" animBg="1"/>
      <p:bldP spid="27667" grpId="0" animBg="1"/>
      <p:bldP spid="27668" grpId="0" animBg="1"/>
      <p:bldP spid="576542" grpId="0"/>
      <p:bldP spid="25" grpId="0" animBg="1"/>
      <p:bldP spid="26" grpId="0"/>
      <p:bldP spid="27" grpId="0" animBg="1"/>
      <p:bldP spid="10" grpId="0"/>
      <p:bldP spid="29" grpId="0" animBg="1"/>
      <p:bldP spid="32" grpId="0" animBg="1"/>
      <p:bldP spid="33" grpId="0"/>
      <p:bldP spid="34" grpId="0"/>
      <p:bldP spid="36" grpId="0" animBg="1"/>
      <p:bldP spid="39" grpId="0" animBg="1"/>
      <p:bldP spid="40" grpId="0"/>
      <p:bldP spid="41" grpId="0"/>
      <p:bldP spid="42" grpId="0"/>
      <p:bldP spid="47" grpId="0" animBg="1"/>
      <p:bldP spid="4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12"/>
          <p:cNvSpPr txBox="1">
            <a:spLocks noChangeArrowheads="1"/>
          </p:cNvSpPr>
          <p:nvPr/>
        </p:nvSpPr>
        <p:spPr bwMode="auto">
          <a:xfrm>
            <a:off x="6796333" y="4137891"/>
            <a:ext cx="3905428" cy="417871"/>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lnSpc>
                <a:spcPct val="115000"/>
              </a:lnSpc>
            </a:pPr>
            <a:r>
              <a:rPr lang="en-US" altLang="zh-TW" sz="2000" dirty="0">
                <a:solidFill>
                  <a:srgbClr val="0000CC"/>
                </a:solidFill>
              </a:rPr>
              <a:t>(uniformly convergent series, why?)</a:t>
            </a:r>
            <a:endParaRPr lang="zh-TW" altLang="en-US" sz="2000" dirty="0">
              <a:solidFill>
                <a:srgbClr val="0000CC"/>
              </a:solidFill>
            </a:endParaRPr>
          </a:p>
        </p:txBody>
      </p:sp>
      <p:sp>
        <p:nvSpPr>
          <p:cNvPr id="578572" name="Text Box 12"/>
          <p:cNvSpPr txBox="1">
            <a:spLocks noChangeArrowheads="1"/>
          </p:cNvSpPr>
          <p:nvPr/>
        </p:nvSpPr>
        <p:spPr bwMode="auto">
          <a:xfrm>
            <a:off x="6225211" y="3099618"/>
            <a:ext cx="2079415" cy="48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lnSpc>
                <a:spcPct val="115000"/>
              </a:lnSpc>
            </a:pPr>
            <a:r>
              <a:rPr lang="en-US" altLang="zh-TW" dirty="0"/>
              <a:t>eigenfunctions:</a:t>
            </a:r>
            <a:endParaRPr lang="zh-TW" altLang="en-US" dirty="0"/>
          </a:p>
        </p:txBody>
      </p:sp>
      <p:sp>
        <p:nvSpPr>
          <p:cNvPr id="578562" name="Rectangle 2"/>
          <p:cNvSpPr>
            <a:spLocks noChangeArrowheads="1"/>
          </p:cNvSpPr>
          <p:nvPr/>
        </p:nvSpPr>
        <p:spPr bwMode="auto">
          <a:xfrm>
            <a:off x="196501" y="1805069"/>
            <a:ext cx="5971507"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2300" dirty="0"/>
              <a:t>Method 1: </a:t>
            </a:r>
            <a:r>
              <a:rPr lang="en-US" altLang="zh-TW" sz="2300" u="sng" dirty="0"/>
              <a:t>full eigenfunction expansion</a:t>
            </a:r>
            <a:r>
              <a:rPr lang="en-US" altLang="zh-TW" sz="2300" dirty="0"/>
              <a:t>, </a:t>
            </a:r>
            <a:r>
              <a:rPr lang="en-US" altLang="zh-TW" sz="2300" dirty="0">
                <a:solidFill>
                  <a:srgbClr val="0000CC"/>
                </a:solidFill>
              </a:rPr>
              <a:t>see p.52</a:t>
            </a:r>
            <a:endParaRPr lang="en-US" altLang="zh-TW" sz="2300" b="1" dirty="0">
              <a:solidFill>
                <a:srgbClr val="0000CC"/>
              </a:solidFill>
            </a:endParaRPr>
          </a:p>
        </p:txBody>
      </p:sp>
      <p:sp>
        <p:nvSpPr>
          <p:cNvPr id="28676" name="Rectangle 3"/>
          <p:cNvSpPr>
            <a:spLocks noGrp="1" noChangeArrowheads="1"/>
          </p:cNvSpPr>
          <p:nvPr>
            <p:ph type="title"/>
          </p:nvPr>
        </p:nvSpPr>
        <p:spPr/>
        <p:txBody>
          <a:bodyPr>
            <a:normAutofit/>
          </a:bodyPr>
          <a:lstStyle/>
          <a:p>
            <a:pPr rtl="0" eaLnBrk="0" fontAlgn="base" hangingPunct="0"/>
            <a:r>
              <a:rPr lang="en-US" altLang="zh-TW" dirty="0"/>
              <a:t>4.3 </a:t>
            </a:r>
            <a:r>
              <a:rPr lang="en-US" altLang="zh-TW" dirty="0">
                <a:cs typeface="+mj-cs"/>
              </a:rPr>
              <a:t>Example 5 - Partial eigenfunction expansion</a:t>
            </a:r>
            <a:endParaRPr lang="zh-TW" altLang="zh-TW" dirty="0"/>
          </a:p>
        </p:txBody>
      </p:sp>
      <p:graphicFrame>
        <p:nvGraphicFramePr>
          <p:cNvPr id="578565" name="Object 3"/>
          <p:cNvGraphicFramePr>
            <a:graphicFrameLocks noGrp="1" noChangeAspect="1"/>
          </p:cNvGraphicFramePr>
          <p:nvPr>
            <p:ph sz="quarter" idx="4294967295"/>
            <p:extLst>
              <p:ext uri="{D42A27DB-BD31-4B8C-83A1-F6EECF244321}">
                <p14:modId xmlns:p14="http://schemas.microsoft.com/office/powerpoint/2010/main" val="1061218607"/>
              </p:ext>
            </p:extLst>
          </p:nvPr>
        </p:nvGraphicFramePr>
        <p:xfrm>
          <a:off x="941679" y="825561"/>
          <a:ext cx="5003280" cy="964800"/>
        </p:xfrm>
        <a:graphic>
          <a:graphicData uri="http://schemas.openxmlformats.org/presentationml/2006/ole">
            <mc:AlternateContent xmlns:mc="http://schemas.openxmlformats.org/markup-compatibility/2006">
              <mc:Choice xmlns:v="urn:schemas-microsoft-com:vml" Requires="v">
                <p:oleObj spid="_x0000_s1083003" name="Equation" r:id="rId4" imgW="2501640" imgH="482400" progId="Equation.DSMT4">
                  <p:embed/>
                </p:oleObj>
              </mc:Choice>
              <mc:Fallback>
                <p:oleObj name="Equation" r:id="rId4" imgW="2501640" imgH="482400" progId="Equation.DSMT4">
                  <p:embed/>
                  <p:pic>
                    <p:nvPicPr>
                      <p:cNvPr id="0" name=""/>
                      <p:cNvPicPr>
                        <a:picLocks noChangeArrowheads="1"/>
                      </p:cNvPicPr>
                      <p:nvPr/>
                    </p:nvPicPr>
                    <p:blipFill>
                      <a:blip r:embed="rId5"/>
                      <a:srcRect/>
                      <a:stretch>
                        <a:fillRect/>
                      </a:stretch>
                    </p:blipFill>
                    <p:spPr bwMode="auto">
                      <a:xfrm>
                        <a:off x="941679" y="825561"/>
                        <a:ext cx="5003280" cy="9648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graphicFrame>
        <p:nvGraphicFramePr>
          <p:cNvPr id="578566" name="Object 4"/>
          <p:cNvGraphicFramePr>
            <a:graphicFrameLocks noGrp="1" noChangeAspect="1"/>
          </p:cNvGraphicFramePr>
          <p:nvPr>
            <p:ph sz="quarter" idx="4294967295"/>
            <p:extLst>
              <p:ext uri="{D42A27DB-BD31-4B8C-83A1-F6EECF244321}">
                <p14:modId xmlns:p14="http://schemas.microsoft.com/office/powerpoint/2010/main" val="327300384"/>
              </p:ext>
            </p:extLst>
          </p:nvPr>
        </p:nvGraphicFramePr>
        <p:xfrm>
          <a:off x="1129488" y="3287545"/>
          <a:ext cx="4638040" cy="558800"/>
        </p:xfrm>
        <a:graphic>
          <a:graphicData uri="http://schemas.openxmlformats.org/presentationml/2006/ole">
            <mc:AlternateContent xmlns:mc="http://schemas.openxmlformats.org/markup-compatibility/2006">
              <mc:Choice xmlns:v="urn:schemas-microsoft-com:vml" Requires="v">
                <p:oleObj spid="_x0000_s1083004" name="方程式" r:id="rId6" imgW="2108200" imgH="254000" progId="Equation.3">
                  <p:embed/>
                </p:oleObj>
              </mc:Choice>
              <mc:Fallback>
                <p:oleObj name="方程式" r:id="rId6" imgW="2108200" imgH="25400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9488" y="3287545"/>
                        <a:ext cx="4638040" cy="558800"/>
                      </a:xfrm>
                      <a:prstGeom prst="rect">
                        <a:avLst/>
                      </a:prstGeom>
                      <a:solidFill>
                        <a:srgbClr val="FFCCCC"/>
                      </a:solidFill>
                      <a:ln>
                        <a:noFill/>
                      </a:ln>
                      <a:extLst/>
                    </p:spPr>
                  </p:pic>
                </p:oleObj>
              </mc:Fallback>
            </mc:AlternateContent>
          </a:graphicData>
        </a:graphic>
      </p:graphicFrame>
      <p:sp>
        <p:nvSpPr>
          <p:cNvPr id="578567" name="Rectangle 7"/>
          <p:cNvSpPr>
            <a:spLocks noChangeArrowheads="1"/>
          </p:cNvSpPr>
          <p:nvPr/>
        </p:nvSpPr>
        <p:spPr bwMode="auto">
          <a:xfrm>
            <a:off x="191344" y="4208714"/>
            <a:ext cx="53165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rIns="0">
            <a:spAutoFit/>
          </a:bodyPr>
          <a:lstStyle/>
          <a:p>
            <a:r>
              <a:rPr lang="en-US" altLang="zh-TW" dirty="0"/>
              <a:t>Method 2: </a:t>
            </a:r>
            <a:r>
              <a:rPr lang="en-US" altLang="zh-TW" u="sng" dirty="0">
                <a:solidFill>
                  <a:srgbClr val="0000CC"/>
                </a:solidFill>
              </a:rPr>
              <a:t>partial eigenfunction expansion</a:t>
            </a:r>
          </a:p>
        </p:txBody>
      </p:sp>
      <p:graphicFrame>
        <p:nvGraphicFramePr>
          <p:cNvPr id="578568" name="Object 5"/>
          <p:cNvGraphicFramePr>
            <a:graphicFrameLocks noGrp="1" noChangeAspect="1"/>
          </p:cNvGraphicFramePr>
          <p:nvPr>
            <p:ph sz="quarter" idx="4294967295"/>
            <p:extLst>
              <p:ext uri="{D42A27DB-BD31-4B8C-83A1-F6EECF244321}">
                <p14:modId xmlns:p14="http://schemas.microsoft.com/office/powerpoint/2010/main" val="3914790729"/>
              </p:ext>
            </p:extLst>
          </p:nvPr>
        </p:nvGraphicFramePr>
        <p:xfrm>
          <a:off x="924316" y="5559097"/>
          <a:ext cx="3249252" cy="1037160"/>
        </p:xfrm>
        <a:graphic>
          <a:graphicData uri="http://schemas.openxmlformats.org/presentationml/2006/ole">
            <mc:AlternateContent xmlns:mc="http://schemas.openxmlformats.org/markup-compatibility/2006">
              <mc:Choice xmlns:v="urn:schemas-microsoft-com:vml" Requires="v">
                <p:oleObj spid="_x0000_s1083005" name="方程式" r:id="rId8" imgW="1511280" imgH="482400" progId="Equation.3">
                  <p:embed/>
                </p:oleObj>
              </mc:Choice>
              <mc:Fallback>
                <p:oleObj name="方程式" r:id="rId8" imgW="1511280" imgH="482400" progId="Equation.3">
                  <p:embed/>
                  <p:pic>
                    <p:nvPicPr>
                      <p:cNvPr id="0" name=""/>
                      <p:cNvPicPr>
                        <a:picLocks noChangeArrowheads="1"/>
                      </p:cNvPicPr>
                      <p:nvPr/>
                    </p:nvPicPr>
                    <p:blipFill>
                      <a:blip r:embed="rId9"/>
                      <a:srcRect/>
                      <a:stretch>
                        <a:fillRect/>
                      </a:stretch>
                    </p:blipFill>
                    <p:spPr bwMode="auto">
                      <a:xfrm>
                        <a:off x="924316" y="5559097"/>
                        <a:ext cx="3249252" cy="1037160"/>
                      </a:xfrm>
                      <a:prstGeom prst="rect">
                        <a:avLst/>
                      </a:prstGeom>
                      <a:solidFill>
                        <a:srgbClr val="FFFF00"/>
                      </a:solidFill>
                      <a:ln>
                        <a:noFill/>
                      </a:ln>
                      <a:extLst/>
                    </p:spPr>
                  </p:pic>
                </p:oleObj>
              </mc:Fallback>
            </mc:AlternateContent>
          </a:graphicData>
        </a:graphic>
      </p:graphicFrame>
      <p:graphicFrame>
        <p:nvGraphicFramePr>
          <p:cNvPr id="578569" name="Object 6"/>
          <p:cNvGraphicFramePr>
            <a:graphicFrameLocks noChangeAspect="1"/>
          </p:cNvGraphicFramePr>
          <p:nvPr>
            <p:extLst>
              <p:ext uri="{D42A27DB-BD31-4B8C-83A1-F6EECF244321}">
                <p14:modId xmlns:p14="http://schemas.microsoft.com/office/powerpoint/2010/main" val="3618005038"/>
              </p:ext>
            </p:extLst>
          </p:nvPr>
        </p:nvGraphicFramePr>
        <p:xfrm>
          <a:off x="6663893" y="3651213"/>
          <a:ext cx="3280410" cy="533400"/>
        </p:xfrm>
        <a:graphic>
          <a:graphicData uri="http://schemas.openxmlformats.org/presentationml/2006/ole">
            <mc:AlternateContent xmlns:mc="http://schemas.openxmlformats.org/markup-compatibility/2006">
              <mc:Choice xmlns:v="urn:schemas-microsoft-com:vml" Requires="v">
                <p:oleObj spid="_x0000_s1083006" name="方程式" r:id="rId10" imgW="1562100" imgH="254000" progId="Equation.3">
                  <p:embed/>
                </p:oleObj>
              </mc:Choice>
              <mc:Fallback>
                <p:oleObj name="方程式" r:id="rId10" imgW="1562100" imgH="2540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63893" y="3651213"/>
                        <a:ext cx="3280410" cy="533400"/>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8570" name="Object 7"/>
          <p:cNvGraphicFramePr>
            <a:graphicFrameLocks noChangeAspect="1"/>
          </p:cNvGraphicFramePr>
          <p:nvPr>
            <p:extLst>
              <p:ext uri="{D42A27DB-BD31-4B8C-83A1-F6EECF244321}">
                <p14:modId xmlns:p14="http://schemas.microsoft.com/office/powerpoint/2010/main" val="1086931495"/>
              </p:ext>
            </p:extLst>
          </p:nvPr>
        </p:nvGraphicFramePr>
        <p:xfrm>
          <a:off x="8248391" y="2693394"/>
          <a:ext cx="1226289" cy="426535"/>
        </p:xfrm>
        <a:graphic>
          <a:graphicData uri="http://schemas.openxmlformats.org/presentationml/2006/ole">
            <mc:AlternateContent xmlns:mc="http://schemas.openxmlformats.org/markup-compatibility/2006">
              <mc:Choice xmlns:v="urn:schemas-microsoft-com:vml" Requires="v">
                <p:oleObj spid="_x0000_s1083007" name="方程式" r:id="rId12" imgW="583947" imgH="203112" progId="Equation.3">
                  <p:embed/>
                </p:oleObj>
              </mc:Choice>
              <mc:Fallback>
                <p:oleObj name="方程式" r:id="rId12" imgW="583947" imgH="203112"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48391" y="2693394"/>
                        <a:ext cx="1226289" cy="42653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8571" name="Object 8"/>
          <p:cNvGraphicFramePr>
            <a:graphicFrameLocks noChangeAspect="1"/>
          </p:cNvGraphicFramePr>
          <p:nvPr>
            <p:extLst>
              <p:ext uri="{D42A27DB-BD31-4B8C-83A1-F6EECF244321}">
                <p14:modId xmlns:p14="http://schemas.microsoft.com/office/powerpoint/2010/main" val="4110305092"/>
              </p:ext>
            </p:extLst>
          </p:nvPr>
        </p:nvGraphicFramePr>
        <p:xfrm>
          <a:off x="8241434" y="3187001"/>
          <a:ext cx="2240028" cy="399924"/>
        </p:xfrm>
        <a:graphic>
          <a:graphicData uri="http://schemas.openxmlformats.org/presentationml/2006/ole">
            <mc:AlternateContent xmlns:mc="http://schemas.openxmlformats.org/markup-compatibility/2006">
              <mc:Choice xmlns:v="urn:schemas-microsoft-com:vml" Requires="v">
                <p:oleObj spid="_x0000_s1083008" name="方程式" r:id="rId14" imgW="1066680" imgH="190440" progId="Equation.3">
                  <p:embed/>
                </p:oleObj>
              </mc:Choice>
              <mc:Fallback>
                <p:oleObj name="方程式" r:id="rId14" imgW="1066680" imgH="190440" progId="Equation.3">
                  <p:embed/>
                  <p:pic>
                    <p:nvPicPr>
                      <p:cNvPr id="0" name=""/>
                      <p:cNvPicPr>
                        <a:picLocks noChangeAspect="1" noChangeArrowheads="1"/>
                      </p:cNvPicPr>
                      <p:nvPr/>
                    </p:nvPicPr>
                    <p:blipFill>
                      <a:blip r:embed="rId15"/>
                      <a:srcRect/>
                      <a:stretch>
                        <a:fillRect/>
                      </a:stretch>
                    </p:blipFill>
                    <p:spPr bwMode="auto">
                      <a:xfrm>
                        <a:off x="8241434" y="3187001"/>
                        <a:ext cx="2240028" cy="39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86" name="Text Box 13"/>
          <p:cNvSpPr txBox="1">
            <a:spLocks noChangeArrowheads="1"/>
          </p:cNvSpPr>
          <p:nvPr/>
        </p:nvSpPr>
        <p:spPr bwMode="auto">
          <a:xfrm>
            <a:off x="335360" y="836713"/>
            <a:ext cx="603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Ex.</a:t>
            </a:r>
            <a:endParaRPr lang="zh-TW" altLang="en-US" dirty="0"/>
          </a:p>
        </p:txBody>
      </p:sp>
      <p:grpSp>
        <p:nvGrpSpPr>
          <p:cNvPr id="28687" name="Group 14"/>
          <p:cNvGrpSpPr>
            <a:grpSpLocks/>
          </p:cNvGrpSpPr>
          <p:nvPr/>
        </p:nvGrpSpPr>
        <p:grpSpPr bwMode="auto">
          <a:xfrm>
            <a:off x="6456042" y="620688"/>
            <a:ext cx="2879726" cy="2016125"/>
            <a:chOff x="4435" y="693"/>
            <a:chExt cx="1814" cy="1270"/>
          </a:xfrm>
        </p:grpSpPr>
        <p:sp>
          <p:nvSpPr>
            <p:cNvPr id="28691" name="Rectangle 15"/>
            <p:cNvSpPr>
              <a:spLocks noChangeArrowheads="1"/>
            </p:cNvSpPr>
            <p:nvPr/>
          </p:nvSpPr>
          <p:spPr bwMode="auto">
            <a:xfrm>
              <a:off x="4889" y="1023"/>
              <a:ext cx="921" cy="819"/>
            </a:xfrm>
            <a:prstGeom prst="rect">
              <a:avLst/>
            </a:prstGeom>
            <a:solidFill>
              <a:srgbClr val="FFFF00"/>
            </a:solidFill>
            <a:ln w="12700">
              <a:solidFill>
                <a:schemeClr val="tx1"/>
              </a:solidFill>
              <a:miter lim="800000"/>
              <a:headEnd/>
              <a:tailEnd/>
            </a:ln>
          </p:spPr>
          <p:txBody>
            <a:bodyPr wrap="none" anchor="ctr"/>
            <a:lstStyle/>
            <a:p>
              <a:endParaRPr lang="zh-TW" altLang="en-US"/>
            </a:p>
          </p:txBody>
        </p:sp>
        <p:sp>
          <p:nvSpPr>
            <p:cNvPr id="28692" name="Line 16"/>
            <p:cNvSpPr>
              <a:spLocks noChangeShapeType="1"/>
            </p:cNvSpPr>
            <p:nvPr/>
          </p:nvSpPr>
          <p:spPr bwMode="auto">
            <a:xfrm>
              <a:off x="4889" y="1842"/>
              <a:ext cx="1089"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8693" name="Line 17"/>
            <p:cNvSpPr>
              <a:spLocks noChangeShapeType="1"/>
            </p:cNvSpPr>
            <p:nvPr/>
          </p:nvSpPr>
          <p:spPr bwMode="auto">
            <a:xfrm flipV="1">
              <a:off x="4889" y="837"/>
              <a:ext cx="0" cy="100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28694" name="Object 9"/>
            <p:cNvGraphicFramePr>
              <a:graphicFrameLocks noChangeAspect="1"/>
            </p:cNvGraphicFramePr>
            <p:nvPr>
              <p:extLst>
                <p:ext uri="{D42A27DB-BD31-4B8C-83A1-F6EECF244321}">
                  <p14:modId xmlns:p14="http://schemas.microsoft.com/office/powerpoint/2010/main" val="424568370"/>
                </p:ext>
              </p:extLst>
            </p:nvPr>
          </p:nvGraphicFramePr>
          <p:xfrm>
            <a:off x="4938" y="1296"/>
            <a:ext cx="866" cy="274"/>
          </p:xfrm>
          <a:graphic>
            <a:graphicData uri="http://schemas.openxmlformats.org/presentationml/2006/ole">
              <mc:AlternateContent xmlns:mc="http://schemas.openxmlformats.org/markup-compatibility/2006">
                <mc:Choice xmlns:v="urn:schemas-microsoft-com:vml" Requires="v">
                  <p:oleObj spid="_x0000_s1083009" name="方程式" r:id="rId16" imgW="723600" imgH="228600" progId="Equation.3">
                    <p:embed/>
                  </p:oleObj>
                </mc:Choice>
                <mc:Fallback>
                  <p:oleObj name="方程式" r:id="rId16" imgW="723600" imgH="228600" progId="Equation.3">
                    <p:embed/>
                    <p:pic>
                      <p:nvPicPr>
                        <p:cNvPr id="0" name=""/>
                        <p:cNvPicPr>
                          <a:picLocks noChangeAspect="1" noChangeArrowheads="1"/>
                        </p:cNvPicPr>
                        <p:nvPr/>
                      </p:nvPicPr>
                      <p:blipFill>
                        <a:blip r:embed="rId17"/>
                        <a:srcRect r="-2962"/>
                        <a:stretch>
                          <a:fillRect/>
                        </a:stretch>
                      </p:blipFill>
                      <p:spPr bwMode="auto">
                        <a:xfrm>
                          <a:off x="4938" y="1296"/>
                          <a:ext cx="866" cy="274"/>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95" name="Text Box 19"/>
            <p:cNvSpPr txBox="1">
              <a:spLocks noChangeArrowheads="1"/>
            </p:cNvSpPr>
            <p:nvPr/>
          </p:nvSpPr>
          <p:spPr bwMode="auto">
            <a:xfrm>
              <a:off x="6009" y="1692"/>
              <a:ext cx="19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200" i="1" dirty="0"/>
                <a:t>x</a:t>
              </a:r>
            </a:p>
          </p:txBody>
        </p:sp>
        <p:sp>
          <p:nvSpPr>
            <p:cNvPr id="28696" name="Text Box 20"/>
            <p:cNvSpPr txBox="1">
              <a:spLocks noChangeArrowheads="1"/>
            </p:cNvSpPr>
            <p:nvPr/>
          </p:nvSpPr>
          <p:spPr bwMode="auto">
            <a:xfrm>
              <a:off x="4934" y="693"/>
              <a:ext cx="19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200" i="1" dirty="0"/>
                <a:t>y</a:t>
              </a:r>
            </a:p>
          </p:txBody>
        </p:sp>
        <p:sp>
          <p:nvSpPr>
            <p:cNvPr id="28697" name="Text Box 21"/>
            <p:cNvSpPr txBox="1">
              <a:spLocks noChangeArrowheads="1"/>
            </p:cNvSpPr>
            <p:nvPr/>
          </p:nvSpPr>
          <p:spPr bwMode="auto">
            <a:xfrm>
              <a:off x="5615" y="738"/>
              <a:ext cx="45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200" dirty="0"/>
                <a:t>(1,1)</a:t>
              </a:r>
            </a:p>
          </p:txBody>
        </p:sp>
        <p:sp>
          <p:nvSpPr>
            <p:cNvPr id="28698" name="Text Box 22"/>
            <p:cNvSpPr txBox="1">
              <a:spLocks noChangeArrowheads="1"/>
            </p:cNvSpPr>
            <p:nvPr/>
          </p:nvSpPr>
          <p:spPr bwMode="auto">
            <a:xfrm>
              <a:off x="5791" y="1555"/>
              <a:ext cx="45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200" dirty="0"/>
                <a:t>(1,0)</a:t>
              </a:r>
            </a:p>
          </p:txBody>
        </p:sp>
        <p:sp>
          <p:nvSpPr>
            <p:cNvPr id="28699" name="Text Box 23"/>
            <p:cNvSpPr txBox="1">
              <a:spLocks noChangeArrowheads="1"/>
            </p:cNvSpPr>
            <p:nvPr/>
          </p:nvSpPr>
          <p:spPr bwMode="auto">
            <a:xfrm>
              <a:off x="4435" y="890"/>
              <a:ext cx="45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200" dirty="0"/>
                <a:t>(0,1)</a:t>
              </a:r>
            </a:p>
          </p:txBody>
        </p:sp>
      </p:grpSp>
      <p:sp>
        <p:nvSpPr>
          <p:cNvPr id="578584" name="AutoShape 24"/>
          <p:cNvSpPr>
            <a:spLocks noChangeArrowheads="1"/>
          </p:cNvSpPr>
          <p:nvPr/>
        </p:nvSpPr>
        <p:spPr bwMode="auto">
          <a:xfrm>
            <a:off x="6240016" y="3830601"/>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578585" name="Line 25"/>
          <p:cNvSpPr>
            <a:spLocks noChangeShapeType="1"/>
          </p:cNvSpPr>
          <p:nvPr/>
        </p:nvSpPr>
        <p:spPr bwMode="auto">
          <a:xfrm>
            <a:off x="8250563" y="4133287"/>
            <a:ext cx="744538" cy="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 name="投影片編號版面配置區 1"/>
          <p:cNvSpPr>
            <a:spLocks noGrp="1"/>
          </p:cNvSpPr>
          <p:nvPr>
            <p:ph type="sldNum" sz="quarter" idx="10"/>
          </p:nvPr>
        </p:nvSpPr>
        <p:spPr/>
        <p:txBody>
          <a:bodyPr/>
          <a:lstStyle/>
          <a:p>
            <a:pPr>
              <a:defRPr/>
            </a:pPr>
            <a:fld id="{F4C3976D-8D47-445A-BD61-2F2C1E2596C6}" type="slidenum">
              <a:rPr lang="en-US" altLang="zh-TW" smtClean="0"/>
              <a:pPr>
                <a:defRPr/>
              </a:pPr>
              <a:t>57</a:t>
            </a:fld>
            <a:endParaRPr lang="en-US" altLang="zh-TW" dirty="0"/>
          </a:p>
        </p:txBody>
      </p:sp>
      <p:sp>
        <p:nvSpPr>
          <p:cNvPr id="28" name="AutoShape 24"/>
          <p:cNvSpPr>
            <a:spLocks noChangeArrowheads="1"/>
          </p:cNvSpPr>
          <p:nvPr/>
        </p:nvSpPr>
        <p:spPr bwMode="auto">
          <a:xfrm>
            <a:off x="660977" y="3499005"/>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cxnSp>
        <p:nvCxnSpPr>
          <p:cNvPr id="4" name="直線接點 3"/>
          <p:cNvCxnSpPr/>
          <p:nvPr/>
        </p:nvCxnSpPr>
        <p:spPr bwMode="auto">
          <a:xfrm>
            <a:off x="6096000" y="2564904"/>
            <a:ext cx="0" cy="4089967"/>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31" name="Text Box 12"/>
          <p:cNvSpPr txBox="1">
            <a:spLocks noChangeArrowheads="1"/>
          </p:cNvSpPr>
          <p:nvPr/>
        </p:nvSpPr>
        <p:spPr bwMode="auto">
          <a:xfrm>
            <a:off x="6528048" y="2636912"/>
            <a:ext cx="1720343" cy="48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lnSpc>
                <a:spcPct val="115000"/>
              </a:lnSpc>
            </a:pPr>
            <a:r>
              <a:rPr lang="en-US" altLang="zh-TW" dirty="0"/>
              <a:t>eigenvalues:</a:t>
            </a:r>
            <a:endParaRPr lang="zh-TW" altLang="en-US" dirty="0"/>
          </a:p>
        </p:txBody>
      </p:sp>
      <p:graphicFrame>
        <p:nvGraphicFramePr>
          <p:cNvPr id="5" name="物件 4"/>
          <p:cNvGraphicFramePr>
            <a:graphicFrameLocks noGrp="1" noChangeAspect="1"/>
          </p:cNvGraphicFramePr>
          <p:nvPr>
            <p:extLst>
              <p:ext uri="{D42A27DB-BD31-4B8C-83A1-F6EECF244321}">
                <p14:modId xmlns:p14="http://schemas.microsoft.com/office/powerpoint/2010/main" val="702194192"/>
              </p:ext>
            </p:extLst>
          </p:nvPr>
        </p:nvGraphicFramePr>
        <p:xfrm>
          <a:off x="6406144" y="5130834"/>
          <a:ext cx="4801680" cy="820116"/>
        </p:xfrm>
        <a:graphic>
          <a:graphicData uri="http://schemas.openxmlformats.org/presentationml/2006/ole">
            <mc:AlternateContent xmlns:mc="http://schemas.openxmlformats.org/markup-compatibility/2006">
              <mc:Choice xmlns:v="urn:schemas-microsoft-com:vml" Requires="v">
                <p:oleObj spid="_x0000_s1083010" name="方程式" r:id="rId18" imgW="2527200" imgH="431640" progId="Equation.3">
                  <p:embed/>
                </p:oleObj>
              </mc:Choice>
              <mc:Fallback>
                <p:oleObj name="方程式" r:id="rId18" imgW="2527200" imgH="431640" progId="Equation.3">
                  <p:embed/>
                  <p:pic>
                    <p:nvPicPr>
                      <p:cNvPr id="0" name=""/>
                      <p:cNvPicPr>
                        <a:picLocks noGrp="1" noChangeAspect="1" noChangeArrowheads="1"/>
                      </p:cNvPicPr>
                      <p:nvPr/>
                    </p:nvPicPr>
                    <p:blipFill>
                      <a:blip r:embed="rId19"/>
                      <a:srcRect/>
                      <a:stretch>
                        <a:fillRect/>
                      </a:stretch>
                    </p:blipFill>
                    <p:spPr bwMode="auto">
                      <a:xfrm>
                        <a:off x="6406144" y="5130834"/>
                        <a:ext cx="4801680" cy="820116"/>
                      </a:xfrm>
                      <a:prstGeom prst="rect">
                        <a:avLst/>
                      </a:prstGeom>
                      <a:noFill/>
                      <a:ln>
                        <a:noFill/>
                      </a:ln>
                    </p:spPr>
                  </p:pic>
                </p:oleObj>
              </mc:Fallback>
            </mc:AlternateContent>
          </a:graphicData>
        </a:graphic>
      </p:graphicFrame>
      <p:graphicFrame>
        <p:nvGraphicFramePr>
          <p:cNvPr id="34" name="Object 2"/>
          <p:cNvGraphicFramePr>
            <a:graphicFrameLocks noChangeAspect="1"/>
          </p:cNvGraphicFramePr>
          <p:nvPr>
            <p:extLst>
              <p:ext uri="{D42A27DB-BD31-4B8C-83A1-F6EECF244321}">
                <p14:modId xmlns:p14="http://schemas.microsoft.com/office/powerpoint/2010/main" val="3744496487"/>
              </p:ext>
            </p:extLst>
          </p:nvPr>
        </p:nvGraphicFramePr>
        <p:xfrm>
          <a:off x="6584528" y="6183858"/>
          <a:ext cx="3332070" cy="494460"/>
        </p:xfrm>
        <a:graphic>
          <a:graphicData uri="http://schemas.openxmlformats.org/presentationml/2006/ole">
            <mc:AlternateContent xmlns:mc="http://schemas.openxmlformats.org/markup-compatibility/2006">
              <mc:Choice xmlns:v="urn:schemas-microsoft-com:vml" Requires="v">
                <p:oleObj spid="_x0000_s1083011" name="方程式" r:id="rId20" imgW="1625400" imgH="241200" progId="Equation.3">
                  <p:embed/>
                </p:oleObj>
              </mc:Choice>
              <mc:Fallback>
                <p:oleObj name="方程式" r:id="rId20" imgW="1625400" imgH="241200" progId="Equation.3">
                  <p:embed/>
                  <p:pic>
                    <p:nvPicPr>
                      <p:cNvPr id="0" name=""/>
                      <p:cNvPicPr>
                        <a:picLocks noChangeAspect="1" noChangeArrowheads="1"/>
                      </p:cNvPicPr>
                      <p:nvPr/>
                    </p:nvPicPr>
                    <p:blipFill>
                      <a:blip r:embed="rId21"/>
                      <a:srcRect/>
                      <a:stretch>
                        <a:fillRect/>
                      </a:stretch>
                    </p:blipFill>
                    <p:spPr bwMode="auto">
                      <a:xfrm>
                        <a:off x="6584528" y="6183858"/>
                        <a:ext cx="3332070" cy="494460"/>
                      </a:xfrm>
                      <a:prstGeom prst="rect">
                        <a:avLst/>
                      </a:prstGeom>
                      <a:noFill/>
                      <a:ln>
                        <a:noFill/>
                      </a:ln>
                      <a:extLst/>
                    </p:spPr>
                  </p:pic>
                </p:oleObj>
              </mc:Fallback>
            </mc:AlternateContent>
          </a:graphicData>
        </a:graphic>
      </p:graphicFrame>
      <p:cxnSp>
        <p:nvCxnSpPr>
          <p:cNvPr id="7" name="直線接點 6"/>
          <p:cNvCxnSpPr/>
          <p:nvPr/>
        </p:nvCxnSpPr>
        <p:spPr bwMode="auto">
          <a:xfrm>
            <a:off x="7181258" y="1170652"/>
            <a:ext cx="0" cy="1255712"/>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38" name="直線接點 37"/>
          <p:cNvCxnSpPr/>
          <p:nvPr/>
        </p:nvCxnSpPr>
        <p:spPr bwMode="auto">
          <a:xfrm>
            <a:off x="8643272" y="1166602"/>
            <a:ext cx="0" cy="1255712"/>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9" name="直線接點 8"/>
          <p:cNvCxnSpPr/>
          <p:nvPr/>
        </p:nvCxnSpPr>
        <p:spPr bwMode="auto">
          <a:xfrm>
            <a:off x="7198510" y="1162026"/>
            <a:ext cx="1418884" cy="4576"/>
          </a:xfrm>
          <a:prstGeom prst="line">
            <a:avLst/>
          </a:prstGeom>
          <a:solidFill>
            <a:schemeClr val="accent1"/>
          </a:solidFill>
          <a:ln w="38100" cap="flat" cmpd="sng" algn="ctr">
            <a:solidFill>
              <a:srgbClr val="0000CC"/>
            </a:solidFill>
            <a:prstDash val="solid"/>
            <a:round/>
            <a:headEnd type="none" w="med" len="med"/>
            <a:tailEnd type="none" w="med" len="med"/>
          </a:ln>
          <a:effectLst/>
        </p:spPr>
      </p:cxnSp>
      <p:cxnSp>
        <p:nvCxnSpPr>
          <p:cNvPr id="41" name="直線接點 40"/>
          <p:cNvCxnSpPr/>
          <p:nvPr/>
        </p:nvCxnSpPr>
        <p:spPr bwMode="auto">
          <a:xfrm>
            <a:off x="7203112" y="2440918"/>
            <a:ext cx="1418884" cy="4576"/>
          </a:xfrm>
          <a:prstGeom prst="line">
            <a:avLst/>
          </a:prstGeom>
          <a:solidFill>
            <a:schemeClr val="accent1"/>
          </a:solidFill>
          <a:ln w="38100" cap="flat" cmpd="sng" algn="ctr">
            <a:solidFill>
              <a:srgbClr val="0000CC"/>
            </a:solidFill>
            <a:prstDash val="solid"/>
            <a:round/>
            <a:headEnd type="none" w="med" len="med"/>
            <a:tailEnd type="none" w="med" len="med"/>
          </a:ln>
          <a:effectLst/>
        </p:spPr>
      </p:cxnSp>
      <p:graphicFrame>
        <p:nvGraphicFramePr>
          <p:cNvPr id="42" name="Object 5"/>
          <p:cNvGraphicFramePr>
            <a:graphicFrameLocks noChangeAspect="1"/>
          </p:cNvGraphicFramePr>
          <p:nvPr>
            <p:extLst>
              <p:ext uri="{D42A27DB-BD31-4B8C-83A1-F6EECF244321}">
                <p14:modId xmlns:p14="http://schemas.microsoft.com/office/powerpoint/2010/main" val="1797340663"/>
              </p:ext>
            </p:extLst>
          </p:nvPr>
        </p:nvGraphicFramePr>
        <p:xfrm>
          <a:off x="9474680" y="1109321"/>
          <a:ext cx="2602926" cy="468630"/>
        </p:xfrm>
        <a:graphic>
          <a:graphicData uri="http://schemas.openxmlformats.org/presentationml/2006/ole">
            <mc:AlternateContent xmlns:mc="http://schemas.openxmlformats.org/markup-compatibility/2006">
              <mc:Choice xmlns:v="urn:schemas-microsoft-com:vml" Requires="v">
                <p:oleObj spid="_x0000_s1083012" name="方程式" r:id="rId22" imgW="1269720" imgH="228600" progId="Equation.3">
                  <p:embed/>
                </p:oleObj>
              </mc:Choice>
              <mc:Fallback>
                <p:oleObj name="方程式" r:id="rId22" imgW="1269720" imgH="228600" progId="Equation.3">
                  <p:embed/>
                  <p:pic>
                    <p:nvPicPr>
                      <p:cNvPr id="0" name=""/>
                      <p:cNvPicPr>
                        <a:picLocks noChangeAspect="1" noChangeArrowheads="1"/>
                      </p:cNvPicPr>
                      <p:nvPr/>
                    </p:nvPicPr>
                    <p:blipFill>
                      <a:blip r:embed="rId23"/>
                      <a:srcRect/>
                      <a:stretch>
                        <a:fillRect/>
                      </a:stretch>
                    </p:blipFill>
                    <p:spPr bwMode="auto">
                      <a:xfrm>
                        <a:off x="9474680" y="1109321"/>
                        <a:ext cx="2602926" cy="468630"/>
                      </a:xfrm>
                      <a:prstGeom prst="rect">
                        <a:avLst/>
                      </a:prstGeom>
                      <a:solidFill>
                        <a:srgbClr val="CCCCFF"/>
                      </a:solidFill>
                      <a:ln>
                        <a:noFill/>
                      </a:ln>
                      <a:extLst/>
                    </p:spPr>
                  </p:pic>
                </p:oleObj>
              </mc:Fallback>
            </mc:AlternateContent>
          </a:graphicData>
        </a:graphic>
      </p:graphicFrame>
      <p:sp>
        <p:nvSpPr>
          <p:cNvPr id="44" name="Text Box 12"/>
          <p:cNvSpPr txBox="1">
            <a:spLocks noChangeArrowheads="1"/>
          </p:cNvSpPr>
          <p:nvPr/>
        </p:nvSpPr>
        <p:spPr bwMode="auto">
          <a:xfrm>
            <a:off x="1362796" y="3732833"/>
            <a:ext cx="3534686" cy="450508"/>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lnSpc>
                <a:spcPct val="115000"/>
              </a:lnSpc>
            </a:pPr>
            <a:r>
              <a:rPr lang="en-US" altLang="zh-TW" sz="2200" dirty="0">
                <a:solidFill>
                  <a:srgbClr val="0000CC"/>
                </a:solidFill>
              </a:rPr>
              <a:t>(uniformly convergent series)</a:t>
            </a:r>
            <a:endParaRPr lang="zh-TW" altLang="en-US" sz="2200" dirty="0">
              <a:solidFill>
                <a:srgbClr val="0000CC"/>
              </a:solidFill>
            </a:endParaRPr>
          </a:p>
        </p:txBody>
      </p:sp>
      <p:sp>
        <p:nvSpPr>
          <p:cNvPr id="3" name="動作按鈕: 上一項 2">
            <a:hlinkClick r:id="rId24" action="ppaction://hlinksldjump" highlightClick="1"/>
          </p:cNvPr>
          <p:cNvSpPr>
            <a:spLocks noChangeAspect="1"/>
          </p:cNvSpPr>
          <p:nvPr/>
        </p:nvSpPr>
        <p:spPr bwMode="auto">
          <a:xfrm>
            <a:off x="5807968" y="2204864"/>
            <a:ext cx="180000" cy="180000"/>
          </a:xfrm>
          <a:prstGeom prst="actionButtonBackPrevious">
            <a:avLst/>
          </a:prstGeom>
          <a:solidFill>
            <a:srgbClr val="99FFCC"/>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43" name="Line 25"/>
          <p:cNvSpPr>
            <a:spLocks noChangeShapeType="1"/>
          </p:cNvSpPr>
          <p:nvPr/>
        </p:nvSpPr>
        <p:spPr bwMode="auto">
          <a:xfrm>
            <a:off x="1128040" y="1297704"/>
            <a:ext cx="2268000" cy="0"/>
          </a:xfrm>
          <a:prstGeom prst="line">
            <a:avLst/>
          </a:prstGeom>
          <a:noFill/>
          <a:ln w="28575">
            <a:solidFill>
              <a:srgbClr val="A5002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5" name="AutoShape 24"/>
          <p:cNvSpPr>
            <a:spLocks noChangeArrowheads="1"/>
          </p:cNvSpPr>
          <p:nvPr/>
        </p:nvSpPr>
        <p:spPr bwMode="auto">
          <a:xfrm>
            <a:off x="636280" y="6058241"/>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6" name="動作按鈕: 返回 5">
            <a:hlinkClick r:id="" action="ppaction://hlinkshowjump?jump=lastslideviewed" highlightClick="1"/>
          </p:cNvPr>
          <p:cNvSpPr>
            <a:spLocks noChangeAspect="1"/>
          </p:cNvSpPr>
          <p:nvPr/>
        </p:nvSpPr>
        <p:spPr bwMode="auto">
          <a:xfrm>
            <a:off x="10556027" y="2803663"/>
            <a:ext cx="180000" cy="180000"/>
          </a:xfrm>
          <a:prstGeom prst="actionButtonReturn">
            <a:avLst/>
          </a:prstGeom>
          <a:solidFill>
            <a:srgbClr val="FF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46" name="Text Box 12"/>
          <p:cNvSpPr txBox="1">
            <a:spLocks noChangeArrowheads="1"/>
          </p:cNvSpPr>
          <p:nvPr/>
        </p:nvSpPr>
        <p:spPr bwMode="auto">
          <a:xfrm>
            <a:off x="6312024" y="4408062"/>
            <a:ext cx="5863336" cy="483017"/>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lnSpc>
                <a:spcPct val="115000"/>
              </a:lnSpc>
            </a:pPr>
            <a:r>
              <a:rPr lang="en-US" altLang="zh-TW" dirty="0">
                <a:solidFill>
                  <a:srgbClr val="C00000"/>
                </a:solidFill>
              </a:rPr>
              <a:t>But, how to find</a:t>
            </a:r>
            <a:r>
              <a:rPr lang="zh-TW" altLang="en-US" dirty="0">
                <a:solidFill>
                  <a:srgbClr val="C00000"/>
                </a:solidFill>
              </a:rPr>
              <a:t> </a:t>
            </a:r>
            <a:r>
              <a:rPr lang="en-US" altLang="zh-TW" dirty="0">
                <a:solidFill>
                  <a:srgbClr val="C00000"/>
                </a:solidFill>
              </a:rPr>
              <a:t>expansion coefficients </a:t>
            </a:r>
            <a:r>
              <a:rPr lang="en-US" altLang="zh-TW" i="1" dirty="0">
                <a:solidFill>
                  <a:srgbClr val="C00000"/>
                </a:solidFill>
              </a:rPr>
              <a:t>A</a:t>
            </a:r>
            <a:r>
              <a:rPr lang="en-US" altLang="zh-TW" i="1" baseline="-25000" dirty="0">
                <a:solidFill>
                  <a:srgbClr val="C00000"/>
                </a:solidFill>
              </a:rPr>
              <a:t>k</a:t>
            </a:r>
            <a:r>
              <a:rPr lang="en-US" altLang="zh-TW" dirty="0">
                <a:solidFill>
                  <a:srgbClr val="C00000"/>
                </a:solidFill>
              </a:rPr>
              <a:t>(</a:t>
            </a:r>
            <a:r>
              <a:rPr lang="en-US" altLang="zh-TW" i="1" dirty="0">
                <a:solidFill>
                  <a:srgbClr val="C00000"/>
                </a:solidFill>
              </a:rPr>
              <a:t>y</a:t>
            </a:r>
            <a:r>
              <a:rPr lang="en-US" altLang="zh-TW" dirty="0">
                <a:solidFill>
                  <a:srgbClr val="C00000"/>
                </a:solidFill>
              </a:rPr>
              <a:t>)?</a:t>
            </a:r>
            <a:endParaRPr lang="zh-TW" altLang="en-US" dirty="0">
              <a:solidFill>
                <a:srgbClr val="C00000"/>
              </a:solidFill>
            </a:endParaRPr>
          </a:p>
        </p:txBody>
      </p:sp>
      <p:sp>
        <p:nvSpPr>
          <p:cNvPr id="47" name="Rectangle 7"/>
          <p:cNvSpPr>
            <a:spLocks noChangeArrowheads="1"/>
          </p:cNvSpPr>
          <p:nvPr/>
        </p:nvSpPr>
        <p:spPr bwMode="auto">
          <a:xfrm>
            <a:off x="452064" y="5036385"/>
            <a:ext cx="48163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rIns="0">
            <a:spAutoFit/>
          </a:bodyPr>
          <a:lstStyle/>
          <a:p>
            <a:r>
              <a:rPr lang="en-US" altLang="zh-TW" sz="2200" dirty="0">
                <a:solidFill>
                  <a:srgbClr val="0000CC"/>
                </a:solidFill>
              </a:rPr>
              <a:t>consider eigenvalue problem in </a:t>
            </a:r>
            <a:r>
              <a:rPr lang="en-US" altLang="zh-TW" sz="2200" i="1" dirty="0">
                <a:solidFill>
                  <a:srgbClr val="0000CC"/>
                </a:solidFill>
              </a:rPr>
              <a:t>x </a:t>
            </a:r>
            <a:r>
              <a:rPr lang="en-US" altLang="zh-TW" sz="2200" dirty="0">
                <a:solidFill>
                  <a:srgbClr val="0000CC"/>
                </a:solidFill>
              </a:rPr>
              <a:t>variable</a:t>
            </a:r>
            <a:endParaRPr lang="en-US" altLang="zh-TW" sz="2200" i="1" dirty="0">
              <a:solidFill>
                <a:srgbClr val="0000CC"/>
              </a:solidFill>
            </a:endParaRPr>
          </a:p>
        </p:txBody>
      </p:sp>
      <p:sp>
        <p:nvSpPr>
          <p:cNvPr id="48" name="矩形 47"/>
          <p:cNvSpPr/>
          <p:nvPr/>
        </p:nvSpPr>
        <p:spPr bwMode="auto">
          <a:xfrm>
            <a:off x="1362796" y="2794477"/>
            <a:ext cx="216000" cy="360000"/>
          </a:xfrm>
          <a:prstGeom prst="rect">
            <a:avLst/>
          </a:prstGeom>
          <a:solidFill>
            <a:srgbClr val="FFCCC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49" name="矩形 48"/>
          <p:cNvSpPr/>
          <p:nvPr/>
        </p:nvSpPr>
        <p:spPr bwMode="auto">
          <a:xfrm>
            <a:off x="2843905" y="2268108"/>
            <a:ext cx="216000" cy="360000"/>
          </a:xfrm>
          <a:prstGeom prst="rect">
            <a:avLst/>
          </a:prstGeom>
          <a:solidFill>
            <a:srgbClr val="FFCCCC"/>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50" name="矩形 49"/>
          <p:cNvSpPr/>
          <p:nvPr/>
        </p:nvSpPr>
        <p:spPr bwMode="auto">
          <a:xfrm>
            <a:off x="2264521" y="2249636"/>
            <a:ext cx="360000" cy="360000"/>
          </a:xfrm>
          <a:prstGeom prst="rect">
            <a:avLst/>
          </a:prstGeom>
          <a:solidFill>
            <a:srgbClr val="CCEC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578564" name="Object 2"/>
          <p:cNvGraphicFramePr>
            <a:graphicFrameLocks noGrp="1" noChangeAspect="1"/>
          </p:cNvGraphicFramePr>
          <p:nvPr>
            <p:ph sz="quarter" idx="4294967295"/>
            <p:extLst>
              <p:ext uri="{D42A27DB-BD31-4B8C-83A1-F6EECF244321}">
                <p14:modId xmlns:p14="http://schemas.microsoft.com/office/powerpoint/2010/main" val="2231743803"/>
              </p:ext>
            </p:extLst>
          </p:nvPr>
        </p:nvGraphicFramePr>
        <p:xfrm>
          <a:off x="733111" y="2217238"/>
          <a:ext cx="5076825" cy="989330"/>
        </p:xfrm>
        <a:graphic>
          <a:graphicData uri="http://schemas.openxmlformats.org/presentationml/2006/ole">
            <mc:AlternateContent xmlns:mc="http://schemas.openxmlformats.org/markup-compatibility/2006">
              <mc:Choice xmlns:v="urn:schemas-microsoft-com:vml" Requires="v">
                <p:oleObj spid="_x0000_s1083013" name="方程式" r:id="rId25" imgW="2476500" imgH="482600" progId="Equation.3">
                  <p:embed/>
                </p:oleObj>
              </mc:Choice>
              <mc:Fallback>
                <p:oleObj name="方程式" r:id="rId25" imgW="2476500" imgH="4826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33111" y="2217238"/>
                        <a:ext cx="5076825" cy="989330"/>
                      </a:xfrm>
                      <a:prstGeom prst="rect">
                        <a:avLst/>
                      </a:prstGeom>
                      <a:noFill/>
                      <a:ln>
                        <a:noFill/>
                      </a:ln>
                      <a:extLst/>
                    </p:spPr>
                  </p:pic>
                </p:oleObj>
              </mc:Fallback>
            </mc:AlternateContent>
          </a:graphicData>
        </a:graphic>
      </p:graphicFrame>
      <p:sp>
        <p:nvSpPr>
          <p:cNvPr id="51" name="Text Box 12"/>
          <p:cNvSpPr txBox="1">
            <a:spLocks noChangeArrowheads="1"/>
          </p:cNvSpPr>
          <p:nvPr/>
        </p:nvSpPr>
        <p:spPr bwMode="auto">
          <a:xfrm>
            <a:off x="452064" y="4625523"/>
            <a:ext cx="5586786" cy="417871"/>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lnSpc>
                <a:spcPct val="115000"/>
              </a:lnSpc>
            </a:pPr>
            <a:r>
              <a:rPr lang="en-US" altLang="zh-TW" sz="2000" dirty="0">
                <a:solidFill>
                  <a:srgbClr val="C00000"/>
                </a:solidFill>
              </a:rPr>
              <a:t>(eigenfunction only in part of independent variables)</a:t>
            </a:r>
            <a:endParaRPr lang="zh-TW" altLang="en-US" sz="2000" dirty="0">
              <a:solidFill>
                <a:srgbClr val="C00000"/>
              </a:solidFill>
            </a:endParaRPr>
          </a:p>
        </p:txBody>
      </p:sp>
      <p:cxnSp>
        <p:nvCxnSpPr>
          <p:cNvPr id="10" name="直線接點 9"/>
          <p:cNvCxnSpPr/>
          <p:nvPr/>
        </p:nvCxnSpPr>
        <p:spPr bwMode="auto">
          <a:xfrm>
            <a:off x="1104188" y="6538201"/>
            <a:ext cx="2660244" cy="0"/>
          </a:xfrm>
          <a:prstGeom prst="line">
            <a:avLst/>
          </a:prstGeom>
          <a:solidFill>
            <a:schemeClr val="accent1"/>
          </a:solidFill>
          <a:ln w="28575" cap="flat" cmpd="sng" algn="ctr">
            <a:solidFill>
              <a:srgbClr val="C00000"/>
            </a:solidFill>
            <a:prstDash val="sysDot"/>
            <a:round/>
            <a:headEnd type="none" w="med" len="med"/>
            <a:tailEnd type="none" w="med" len="med"/>
          </a:ln>
          <a:effectLst/>
        </p:spPr>
      </p:cxnSp>
      <p:sp>
        <p:nvSpPr>
          <p:cNvPr id="11" name="橢圓 10"/>
          <p:cNvSpPr/>
          <p:nvPr/>
        </p:nvSpPr>
        <p:spPr bwMode="auto">
          <a:xfrm>
            <a:off x="7003842" y="6281522"/>
            <a:ext cx="279867" cy="334703"/>
          </a:xfrm>
          <a:prstGeom prst="ellipse">
            <a:avLst/>
          </a:prstGeom>
          <a:noFill/>
          <a:ln w="28575" cap="flat" cmpd="sng" algn="ctr">
            <a:solidFill>
              <a:srgbClr val="C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52" name="Text Box 7">
            <a:extLst>
              <a:ext uri="{FF2B5EF4-FFF2-40B4-BE49-F238E27FC236}">
                <a16:creationId xmlns:a16="http://schemas.microsoft.com/office/drawing/2014/main" id="{42CD0E49-A94B-4E5A-A217-640FCB36E6AF}"/>
              </a:ext>
            </a:extLst>
          </p:cNvPr>
          <p:cNvSpPr txBox="1">
            <a:spLocks noChangeArrowheads="1"/>
          </p:cNvSpPr>
          <p:nvPr/>
        </p:nvSpPr>
        <p:spPr bwMode="auto">
          <a:xfrm>
            <a:off x="4342297" y="5892298"/>
            <a:ext cx="579646" cy="369332"/>
          </a:xfrm>
          <a:prstGeom prst="rect">
            <a:avLst/>
          </a:prstGeom>
          <a:noFill/>
          <a:ln>
            <a:noFill/>
          </a:ln>
          <a:extLst/>
        </p:spPr>
        <p:txBody>
          <a:bodyPr wrap="none"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1800" dirty="0">
                <a:solidFill>
                  <a:srgbClr val="0000CC"/>
                </a:solidFill>
              </a:rPr>
              <a:t>---(a)</a:t>
            </a:r>
          </a:p>
        </p:txBody>
      </p:sp>
      <p:sp>
        <p:nvSpPr>
          <p:cNvPr id="53" name="Text Box 7">
            <a:extLst>
              <a:ext uri="{FF2B5EF4-FFF2-40B4-BE49-F238E27FC236}">
                <a16:creationId xmlns:a16="http://schemas.microsoft.com/office/drawing/2014/main" id="{74C74757-AB67-478A-8550-96EFDE1D02A5}"/>
              </a:ext>
            </a:extLst>
          </p:cNvPr>
          <p:cNvSpPr txBox="1">
            <a:spLocks noChangeArrowheads="1"/>
          </p:cNvSpPr>
          <p:nvPr/>
        </p:nvSpPr>
        <p:spPr bwMode="auto">
          <a:xfrm>
            <a:off x="10056440" y="3723221"/>
            <a:ext cx="592470" cy="369332"/>
          </a:xfrm>
          <a:prstGeom prst="rect">
            <a:avLst/>
          </a:prstGeom>
          <a:noFill/>
          <a:ln>
            <a:noFill/>
          </a:ln>
          <a:extLst/>
        </p:spPr>
        <p:txBody>
          <a:bodyPr wrap="none"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1800" dirty="0">
                <a:solidFill>
                  <a:srgbClr val="0000CC"/>
                </a:solidFill>
              </a:rPr>
              <a:t>---(b)</a:t>
            </a:r>
          </a:p>
        </p:txBody>
      </p:sp>
      <p:sp>
        <p:nvSpPr>
          <p:cNvPr id="54" name="Text Box 12">
            <a:extLst>
              <a:ext uri="{FF2B5EF4-FFF2-40B4-BE49-F238E27FC236}">
                <a16:creationId xmlns:a16="http://schemas.microsoft.com/office/drawing/2014/main" id="{708B1ABE-8AB5-4F83-BA6C-5911EDFE3198}"/>
              </a:ext>
            </a:extLst>
          </p:cNvPr>
          <p:cNvSpPr txBox="1">
            <a:spLocks noChangeArrowheads="1"/>
          </p:cNvSpPr>
          <p:nvPr/>
        </p:nvSpPr>
        <p:spPr bwMode="auto">
          <a:xfrm>
            <a:off x="6392306" y="4798822"/>
            <a:ext cx="3767378" cy="417871"/>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lnSpc>
                <a:spcPct val="115000"/>
              </a:lnSpc>
            </a:pPr>
            <a:r>
              <a:rPr lang="en-US" altLang="zh-TW" sz="2000" dirty="0">
                <a:solidFill>
                  <a:srgbClr val="0000CC"/>
                </a:solidFill>
              </a:rPr>
              <a:t>substitute eq. (b) into original PDE</a:t>
            </a:r>
            <a:endParaRPr lang="zh-TW" altLang="en-US" sz="2000" dirty="0">
              <a:solidFill>
                <a:srgbClr val="0000CC"/>
              </a:solidFill>
            </a:endParaRPr>
          </a:p>
        </p:txBody>
      </p:sp>
      <p:sp>
        <p:nvSpPr>
          <p:cNvPr id="55" name="AutoShape 24">
            <a:extLst>
              <a:ext uri="{FF2B5EF4-FFF2-40B4-BE49-F238E27FC236}">
                <a16:creationId xmlns:a16="http://schemas.microsoft.com/office/drawing/2014/main" id="{31709D8B-7EF3-470D-A1AC-24E5C1D94490}"/>
              </a:ext>
            </a:extLst>
          </p:cNvPr>
          <p:cNvSpPr>
            <a:spLocks noChangeArrowheads="1"/>
          </p:cNvSpPr>
          <p:nvPr/>
        </p:nvSpPr>
        <p:spPr bwMode="auto">
          <a:xfrm>
            <a:off x="6250033" y="6401323"/>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56" name="文字方塊 55">
            <a:extLst>
              <a:ext uri="{FF2B5EF4-FFF2-40B4-BE49-F238E27FC236}">
                <a16:creationId xmlns:a16="http://schemas.microsoft.com/office/drawing/2014/main" id="{9A98EC9E-8E11-43A1-82D7-B79884D6911E}"/>
              </a:ext>
            </a:extLst>
          </p:cNvPr>
          <p:cNvSpPr txBox="1"/>
          <p:nvPr/>
        </p:nvSpPr>
        <p:spPr>
          <a:xfrm>
            <a:off x="6270255" y="5835920"/>
            <a:ext cx="3732112" cy="400110"/>
          </a:xfrm>
          <a:prstGeom prst="rect">
            <a:avLst/>
          </a:prstGeom>
          <a:noFill/>
        </p:spPr>
        <p:txBody>
          <a:bodyPr wrap="none" rtlCol="0">
            <a:spAutoFit/>
          </a:bodyPr>
          <a:lstStyle/>
          <a:p>
            <a:r>
              <a:rPr lang="en-US" altLang="zh-TW" sz="2000" dirty="0">
                <a:solidFill>
                  <a:srgbClr val="0000CC"/>
                </a:solidFill>
              </a:rPr>
              <a:t>by orthogonality of eigenfunctions</a:t>
            </a:r>
            <a:endParaRPr lang="zh-TW" altLang="en-US" sz="2000" dirty="0">
              <a:solidFill>
                <a:srgbClr val="0000CC"/>
              </a:solidFill>
            </a:endParaRPr>
          </a:p>
        </p:txBody>
      </p:sp>
      <p:sp>
        <p:nvSpPr>
          <p:cNvPr id="57" name="Text Box 7">
            <a:extLst>
              <a:ext uri="{FF2B5EF4-FFF2-40B4-BE49-F238E27FC236}">
                <a16:creationId xmlns:a16="http://schemas.microsoft.com/office/drawing/2014/main" id="{1E338E41-ABF8-41A2-910A-0818DEC6C585}"/>
              </a:ext>
            </a:extLst>
          </p:cNvPr>
          <p:cNvSpPr txBox="1">
            <a:spLocks noChangeArrowheads="1"/>
          </p:cNvSpPr>
          <p:nvPr/>
        </p:nvSpPr>
        <p:spPr bwMode="auto">
          <a:xfrm>
            <a:off x="10009067" y="6211991"/>
            <a:ext cx="579646" cy="369332"/>
          </a:xfrm>
          <a:prstGeom prst="rect">
            <a:avLst/>
          </a:prstGeom>
          <a:noFill/>
          <a:ln>
            <a:noFill/>
          </a:ln>
          <a:extLst/>
        </p:spPr>
        <p:txBody>
          <a:bodyPr wrap="none"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1800" dirty="0">
                <a:solidFill>
                  <a:srgbClr val="0000CC"/>
                </a:solidFill>
              </a:rPr>
              <a:t>---(c)</a:t>
            </a:r>
          </a:p>
        </p:txBody>
      </p:sp>
    </p:spTree>
    <p:extLst>
      <p:ext uri="{BB962C8B-B14F-4D97-AF65-F5344CB8AC3E}">
        <p14:creationId xmlns:p14="http://schemas.microsoft.com/office/powerpoint/2010/main" val="381293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28686"/>
                                        </p:tgtEl>
                                        <p:attrNameLst>
                                          <p:attrName>style.visibility</p:attrName>
                                        </p:attrNameLst>
                                      </p:cBhvr>
                                      <p:to>
                                        <p:strVal val="visible"/>
                                      </p:to>
                                    </p:set>
                                    <p:animEffect transition="in" filter="wipe(left)">
                                      <p:cBhvr>
                                        <p:cTn id="7" dur="500"/>
                                        <p:tgtEl>
                                          <p:spTgt spid="28686"/>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578565"/>
                                        </p:tgtEl>
                                        <p:attrNameLst>
                                          <p:attrName>style.visibility</p:attrName>
                                        </p:attrNameLst>
                                      </p:cBhvr>
                                      <p:to>
                                        <p:strVal val="visible"/>
                                      </p:to>
                                    </p:set>
                                    <p:animEffect transition="in" filter="wipe(left)">
                                      <p:cBhvr>
                                        <p:cTn id="11" dur="500"/>
                                        <p:tgtEl>
                                          <p:spTgt spid="578565"/>
                                        </p:tgtEl>
                                      </p:cBhvr>
                                    </p:animEffect>
                                  </p:childTnLst>
                                </p:cTn>
                              </p:par>
                            </p:childTnLst>
                          </p:cTn>
                        </p:par>
                        <p:par>
                          <p:cTn id="12" fill="hold">
                            <p:stCondLst>
                              <p:cond delay="1250"/>
                            </p:stCondLst>
                            <p:childTnLst>
                              <p:par>
                                <p:cTn id="13" presetID="22" presetClass="entr" presetSubtype="8" fill="hold" nodeType="afterEffect">
                                  <p:stCondLst>
                                    <p:cond delay="0"/>
                                  </p:stCondLst>
                                  <p:childTnLst>
                                    <p:set>
                                      <p:cBhvr>
                                        <p:cTn id="14" dur="1" fill="hold">
                                          <p:stCondLst>
                                            <p:cond delay="0"/>
                                          </p:stCondLst>
                                        </p:cTn>
                                        <p:tgtEl>
                                          <p:spTgt spid="28687"/>
                                        </p:tgtEl>
                                        <p:attrNameLst>
                                          <p:attrName>style.visibility</p:attrName>
                                        </p:attrNameLst>
                                      </p:cBhvr>
                                      <p:to>
                                        <p:strVal val="visible"/>
                                      </p:to>
                                    </p:set>
                                    <p:animEffect transition="in" filter="wipe(left)">
                                      <p:cBhvr>
                                        <p:cTn id="15" dur="500"/>
                                        <p:tgtEl>
                                          <p:spTgt spid="2868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78562"/>
                                        </p:tgtEl>
                                        <p:attrNameLst>
                                          <p:attrName>style.visibility</p:attrName>
                                        </p:attrNameLst>
                                      </p:cBhvr>
                                      <p:to>
                                        <p:strVal val="visible"/>
                                      </p:to>
                                    </p:set>
                                    <p:animEffect transition="in" filter="wipe(left)">
                                      <p:cBhvr>
                                        <p:cTn id="20" dur="500"/>
                                        <p:tgtEl>
                                          <p:spTgt spid="578562"/>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578564"/>
                                        </p:tgtEl>
                                        <p:attrNameLst>
                                          <p:attrName>style.visibility</p:attrName>
                                        </p:attrNameLst>
                                      </p:cBhvr>
                                      <p:to>
                                        <p:strVal val="visible"/>
                                      </p:to>
                                    </p:set>
                                    <p:animEffect transition="in" filter="wipe(left)">
                                      <p:cBhvr>
                                        <p:cTn id="24" dur="500"/>
                                        <p:tgtEl>
                                          <p:spTgt spid="57856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left)">
                                      <p:cBhvr>
                                        <p:cTn id="28" dur="500"/>
                                        <p:tgtEl>
                                          <p:spTgt spid="50"/>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500"/>
                                        <p:tgtEl>
                                          <p:spTgt spid="48"/>
                                        </p:tgtEl>
                                      </p:cBhvr>
                                    </p:animEffect>
                                  </p:childTnLst>
                                </p:cTn>
                              </p:par>
                            </p:childTnLst>
                          </p:cTn>
                        </p:par>
                        <p:par>
                          <p:cTn id="37" fill="hold">
                            <p:stCondLst>
                              <p:cond delay="2500"/>
                            </p:stCondLst>
                            <p:childTnLst>
                              <p:par>
                                <p:cTn id="38" presetID="22" presetClass="entr" presetSubtype="2"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right)">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578566"/>
                                        </p:tgtEl>
                                        <p:attrNameLst>
                                          <p:attrName>style.visibility</p:attrName>
                                        </p:attrNameLst>
                                      </p:cBhvr>
                                      <p:to>
                                        <p:strVal val="visible"/>
                                      </p:to>
                                    </p:set>
                                    <p:animEffect transition="in" filter="wipe(left)">
                                      <p:cBhvr>
                                        <p:cTn id="49" dur="500"/>
                                        <p:tgtEl>
                                          <p:spTgt spid="578566"/>
                                        </p:tgtEl>
                                      </p:cBhvr>
                                    </p:animEffect>
                                  </p:childTnLst>
                                </p:cTn>
                              </p:par>
                            </p:childTnLst>
                          </p:cTn>
                        </p:par>
                        <p:par>
                          <p:cTn id="50" fill="hold">
                            <p:stCondLst>
                              <p:cond delay="1000"/>
                            </p:stCondLst>
                            <p:childTnLst>
                              <p:par>
                                <p:cTn id="51" presetID="22" presetClass="entr" presetSubtype="8" fill="hold" grpId="0" nodeType="afterEffect">
                                  <p:stCondLst>
                                    <p:cond delay="250"/>
                                  </p:stCondLst>
                                  <p:childTnLst>
                                    <p:set>
                                      <p:cBhvr>
                                        <p:cTn id="52" dur="1" fill="hold">
                                          <p:stCondLst>
                                            <p:cond delay="0"/>
                                          </p:stCondLst>
                                        </p:cTn>
                                        <p:tgtEl>
                                          <p:spTgt spid="44"/>
                                        </p:tgtEl>
                                        <p:attrNameLst>
                                          <p:attrName>style.visibility</p:attrName>
                                        </p:attrNameLst>
                                      </p:cBhvr>
                                      <p:to>
                                        <p:strVal val="visible"/>
                                      </p:to>
                                    </p:set>
                                    <p:animEffect transition="in" filter="wipe(left)">
                                      <p:cBhvr>
                                        <p:cTn id="53" dur="500"/>
                                        <p:tgtEl>
                                          <p:spTgt spid="4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578567"/>
                                        </p:tgtEl>
                                        <p:attrNameLst>
                                          <p:attrName>style.visibility</p:attrName>
                                        </p:attrNameLst>
                                      </p:cBhvr>
                                      <p:to>
                                        <p:strVal val="visible"/>
                                      </p:to>
                                    </p:set>
                                    <p:animEffect transition="in" filter="wipe(left)">
                                      <p:cBhvr>
                                        <p:cTn id="58" dur="500"/>
                                        <p:tgtEl>
                                          <p:spTgt spid="578567"/>
                                        </p:tgtEl>
                                      </p:cBhvr>
                                    </p:animEffect>
                                  </p:childTnLst>
                                </p:cTn>
                              </p:par>
                            </p:childTnLst>
                          </p:cTn>
                        </p:par>
                        <p:par>
                          <p:cTn id="59" fill="hold">
                            <p:stCondLst>
                              <p:cond delay="500"/>
                            </p:stCondLst>
                            <p:childTnLst>
                              <p:par>
                                <p:cTn id="60" presetID="22" presetClass="entr" presetSubtype="8" fill="hold" grpId="0" nodeType="afterEffect">
                                  <p:stCondLst>
                                    <p:cond delay="25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500"/>
                                        <p:tgtEl>
                                          <p:spTgt spid="5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wipe(left)">
                                      <p:cBhvr>
                                        <p:cTn id="67" dur="500"/>
                                        <p:tgtEl>
                                          <p:spTgt spid="4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left)">
                                      <p:cBhvr>
                                        <p:cTn id="72" dur="500"/>
                                        <p:tgtEl>
                                          <p:spTgt spid="45"/>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578568"/>
                                        </p:tgtEl>
                                        <p:attrNameLst>
                                          <p:attrName>style.visibility</p:attrName>
                                        </p:attrNameLst>
                                      </p:cBhvr>
                                      <p:to>
                                        <p:strVal val="visible"/>
                                      </p:to>
                                    </p:set>
                                    <p:animEffect transition="in" filter="wipe(left)">
                                      <p:cBhvr>
                                        <p:cTn id="76" dur="500"/>
                                        <p:tgtEl>
                                          <p:spTgt spid="578568"/>
                                        </p:tgtEl>
                                      </p:cBhvr>
                                    </p:animEffect>
                                  </p:childTnLst>
                                </p:cTn>
                              </p:par>
                            </p:childTnLst>
                          </p:cTn>
                        </p:par>
                        <p:par>
                          <p:cTn id="77" fill="hold">
                            <p:stCondLst>
                              <p:cond delay="1000"/>
                            </p:stCondLst>
                            <p:childTnLst>
                              <p:par>
                                <p:cTn id="78" presetID="22" presetClass="entr" presetSubtype="8"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wipe(left)">
                                      <p:cBhvr>
                                        <p:cTn id="80" dur="500"/>
                                        <p:tgtEl>
                                          <p:spTgt spid="52"/>
                                        </p:tgtEl>
                                      </p:cBhvr>
                                    </p:animEffect>
                                  </p:childTnLst>
                                </p:cTn>
                              </p:par>
                            </p:childTnLst>
                          </p:cTn>
                        </p:par>
                        <p:par>
                          <p:cTn id="81" fill="hold">
                            <p:stCondLst>
                              <p:cond delay="1500"/>
                            </p:stCondLst>
                            <p:childTnLst>
                              <p:par>
                                <p:cTn id="82" presetID="22" presetClass="entr" presetSubtype="4" fill="hold" grpId="0" nodeType="after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down)">
                                      <p:cBhvr>
                                        <p:cTn id="84" dur="500"/>
                                        <p:tgtEl>
                                          <p:spTgt spid="6"/>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12" fill="hold" nodeType="click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additive="base">
                                        <p:cTn id="89" dur="500" fill="hold"/>
                                        <p:tgtEl>
                                          <p:spTgt spid="7"/>
                                        </p:tgtEl>
                                        <p:attrNameLst>
                                          <p:attrName>ppt_x</p:attrName>
                                        </p:attrNameLst>
                                      </p:cBhvr>
                                      <p:tavLst>
                                        <p:tav tm="0">
                                          <p:val>
                                            <p:strVal val="0-#ppt_w/2"/>
                                          </p:val>
                                        </p:tav>
                                        <p:tav tm="100000">
                                          <p:val>
                                            <p:strVal val="#ppt_x"/>
                                          </p:val>
                                        </p:tav>
                                      </p:tavLst>
                                    </p:anim>
                                    <p:anim calcmode="lin" valueType="num">
                                      <p:cBhvr additive="base">
                                        <p:cTn id="90" dur="500" fill="hold"/>
                                        <p:tgtEl>
                                          <p:spTgt spid="7"/>
                                        </p:tgtEl>
                                        <p:attrNameLst>
                                          <p:attrName>ppt_y</p:attrName>
                                        </p:attrNameLst>
                                      </p:cBhvr>
                                      <p:tavLst>
                                        <p:tav tm="0">
                                          <p:val>
                                            <p:strVal val="1+#ppt_h/2"/>
                                          </p:val>
                                        </p:tav>
                                        <p:tav tm="100000">
                                          <p:val>
                                            <p:strVal val="#ppt_y"/>
                                          </p:val>
                                        </p:tav>
                                      </p:tavLst>
                                    </p:anim>
                                  </p:childTnLst>
                                </p:cTn>
                              </p:par>
                            </p:childTnLst>
                          </p:cTn>
                        </p:par>
                        <p:par>
                          <p:cTn id="91" fill="hold">
                            <p:stCondLst>
                              <p:cond delay="500"/>
                            </p:stCondLst>
                            <p:childTnLst>
                              <p:par>
                                <p:cTn id="92" presetID="2" presetClass="entr" presetSubtype="12" fill="hold" nodeType="afterEffect">
                                  <p:stCondLst>
                                    <p:cond delay="0"/>
                                  </p:stCondLst>
                                  <p:childTnLst>
                                    <p:set>
                                      <p:cBhvr>
                                        <p:cTn id="93" dur="1" fill="hold">
                                          <p:stCondLst>
                                            <p:cond delay="0"/>
                                          </p:stCondLst>
                                        </p:cTn>
                                        <p:tgtEl>
                                          <p:spTgt spid="38"/>
                                        </p:tgtEl>
                                        <p:attrNameLst>
                                          <p:attrName>style.visibility</p:attrName>
                                        </p:attrNameLst>
                                      </p:cBhvr>
                                      <p:to>
                                        <p:strVal val="visible"/>
                                      </p:to>
                                    </p:set>
                                    <p:anim calcmode="lin" valueType="num">
                                      <p:cBhvr additive="base">
                                        <p:cTn id="94" dur="500" fill="hold"/>
                                        <p:tgtEl>
                                          <p:spTgt spid="38"/>
                                        </p:tgtEl>
                                        <p:attrNameLst>
                                          <p:attrName>ppt_x</p:attrName>
                                        </p:attrNameLst>
                                      </p:cBhvr>
                                      <p:tavLst>
                                        <p:tav tm="0">
                                          <p:val>
                                            <p:strVal val="0-#ppt_w/2"/>
                                          </p:val>
                                        </p:tav>
                                        <p:tav tm="100000">
                                          <p:val>
                                            <p:strVal val="#ppt_x"/>
                                          </p:val>
                                        </p:tav>
                                      </p:tavLst>
                                    </p:anim>
                                    <p:anim calcmode="lin" valueType="num">
                                      <p:cBhvr additive="base">
                                        <p:cTn id="95" dur="500" fill="hold"/>
                                        <p:tgtEl>
                                          <p:spTgt spid="38"/>
                                        </p:tgtEl>
                                        <p:attrNameLst>
                                          <p:attrName>ppt_y</p:attrName>
                                        </p:attrNameLst>
                                      </p:cBhvr>
                                      <p:tavLst>
                                        <p:tav tm="0">
                                          <p:val>
                                            <p:strVal val="1+#ppt_h/2"/>
                                          </p:val>
                                        </p:tav>
                                        <p:tav tm="100000">
                                          <p:val>
                                            <p:strVal val="#ppt_y"/>
                                          </p:val>
                                        </p:tav>
                                      </p:tavLst>
                                    </p:anim>
                                  </p:childTnLst>
                                </p:cTn>
                              </p:par>
                            </p:childTnLst>
                          </p:cTn>
                        </p:par>
                        <p:par>
                          <p:cTn id="96" fill="hold">
                            <p:stCondLst>
                              <p:cond delay="1000"/>
                            </p:stCondLst>
                            <p:childTnLst>
                              <p:par>
                                <p:cTn id="97" presetID="2" presetClass="entr" presetSubtype="3"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0-#ppt_h/2"/>
                                          </p:val>
                                        </p:tav>
                                        <p:tav tm="100000">
                                          <p:val>
                                            <p:strVal val="#ppt_y"/>
                                          </p:val>
                                        </p:tav>
                                      </p:tavLst>
                                    </p:anim>
                                  </p:childTnLst>
                                </p:cTn>
                              </p:par>
                            </p:childTnLst>
                          </p:cTn>
                        </p:par>
                        <p:par>
                          <p:cTn id="101" fill="hold">
                            <p:stCondLst>
                              <p:cond delay="1500"/>
                            </p:stCondLst>
                            <p:childTnLst>
                              <p:par>
                                <p:cTn id="102" presetID="22" presetClass="entr" presetSubtype="1" fill="hold" nodeType="afterEffect">
                                  <p:stCondLst>
                                    <p:cond delay="0"/>
                                  </p:stCondLst>
                                  <p:childTnLst>
                                    <p:set>
                                      <p:cBhvr>
                                        <p:cTn id="103" dur="1" fill="hold">
                                          <p:stCondLst>
                                            <p:cond delay="0"/>
                                          </p:stCondLst>
                                        </p:cTn>
                                        <p:tgtEl>
                                          <p:spTgt spid="4"/>
                                        </p:tgtEl>
                                        <p:attrNameLst>
                                          <p:attrName>style.visibility</p:attrName>
                                        </p:attrNameLst>
                                      </p:cBhvr>
                                      <p:to>
                                        <p:strVal val="visible"/>
                                      </p:to>
                                    </p:set>
                                    <p:animEffect transition="in" filter="wipe(up)">
                                      <p:cBhvr>
                                        <p:cTn id="104" dur="500"/>
                                        <p:tgtEl>
                                          <p:spTgt spid="4"/>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left)">
                                      <p:cBhvr>
                                        <p:cTn id="109" dur="500"/>
                                        <p:tgtEl>
                                          <p:spTgt spid="31"/>
                                        </p:tgtEl>
                                      </p:cBhvr>
                                    </p:animEffect>
                                  </p:childTnLst>
                                </p:cTn>
                              </p:par>
                            </p:childTnLst>
                          </p:cTn>
                        </p:par>
                        <p:par>
                          <p:cTn id="110" fill="hold">
                            <p:stCondLst>
                              <p:cond delay="500"/>
                            </p:stCondLst>
                            <p:childTnLst>
                              <p:par>
                                <p:cTn id="111" presetID="22" presetClass="entr" presetSubtype="8" fill="hold" nodeType="afterEffect">
                                  <p:stCondLst>
                                    <p:cond delay="0"/>
                                  </p:stCondLst>
                                  <p:childTnLst>
                                    <p:set>
                                      <p:cBhvr>
                                        <p:cTn id="112" dur="1" fill="hold">
                                          <p:stCondLst>
                                            <p:cond delay="0"/>
                                          </p:stCondLst>
                                        </p:cTn>
                                        <p:tgtEl>
                                          <p:spTgt spid="578570"/>
                                        </p:tgtEl>
                                        <p:attrNameLst>
                                          <p:attrName>style.visibility</p:attrName>
                                        </p:attrNameLst>
                                      </p:cBhvr>
                                      <p:to>
                                        <p:strVal val="visible"/>
                                      </p:to>
                                    </p:set>
                                    <p:animEffect transition="in" filter="wipe(left)">
                                      <p:cBhvr>
                                        <p:cTn id="113" dur="500"/>
                                        <p:tgtEl>
                                          <p:spTgt spid="578570"/>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578572"/>
                                        </p:tgtEl>
                                        <p:attrNameLst>
                                          <p:attrName>style.visibility</p:attrName>
                                        </p:attrNameLst>
                                      </p:cBhvr>
                                      <p:to>
                                        <p:strVal val="visible"/>
                                      </p:to>
                                    </p:set>
                                    <p:animEffect transition="in" filter="wipe(left)">
                                      <p:cBhvr>
                                        <p:cTn id="118" dur="500"/>
                                        <p:tgtEl>
                                          <p:spTgt spid="578572"/>
                                        </p:tgtEl>
                                      </p:cBhvr>
                                    </p:animEffect>
                                  </p:childTnLst>
                                </p:cTn>
                              </p:par>
                            </p:childTnLst>
                          </p:cTn>
                        </p:par>
                        <p:par>
                          <p:cTn id="119" fill="hold">
                            <p:stCondLst>
                              <p:cond delay="500"/>
                            </p:stCondLst>
                            <p:childTnLst>
                              <p:par>
                                <p:cTn id="120" presetID="22" presetClass="entr" presetSubtype="8" fill="hold" nodeType="afterEffect">
                                  <p:stCondLst>
                                    <p:cond delay="0"/>
                                  </p:stCondLst>
                                  <p:childTnLst>
                                    <p:set>
                                      <p:cBhvr>
                                        <p:cTn id="121" dur="1" fill="hold">
                                          <p:stCondLst>
                                            <p:cond delay="0"/>
                                          </p:stCondLst>
                                        </p:cTn>
                                        <p:tgtEl>
                                          <p:spTgt spid="578571"/>
                                        </p:tgtEl>
                                        <p:attrNameLst>
                                          <p:attrName>style.visibility</p:attrName>
                                        </p:attrNameLst>
                                      </p:cBhvr>
                                      <p:to>
                                        <p:strVal val="visible"/>
                                      </p:to>
                                    </p:set>
                                    <p:animEffect transition="in" filter="wipe(left)">
                                      <p:cBhvr>
                                        <p:cTn id="122" dur="500"/>
                                        <p:tgtEl>
                                          <p:spTgt spid="578571"/>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578584"/>
                                        </p:tgtEl>
                                        <p:attrNameLst>
                                          <p:attrName>style.visibility</p:attrName>
                                        </p:attrNameLst>
                                      </p:cBhvr>
                                      <p:to>
                                        <p:strVal val="visible"/>
                                      </p:to>
                                    </p:set>
                                    <p:animEffect transition="in" filter="wipe(left)">
                                      <p:cBhvr>
                                        <p:cTn id="127" dur="500"/>
                                        <p:tgtEl>
                                          <p:spTgt spid="578584"/>
                                        </p:tgtEl>
                                      </p:cBhvr>
                                    </p:animEffect>
                                  </p:childTnLst>
                                </p:cTn>
                              </p:par>
                            </p:childTnLst>
                          </p:cTn>
                        </p:par>
                        <p:par>
                          <p:cTn id="128" fill="hold">
                            <p:stCondLst>
                              <p:cond delay="500"/>
                            </p:stCondLst>
                            <p:childTnLst>
                              <p:par>
                                <p:cTn id="129" presetID="22" presetClass="entr" presetSubtype="8" fill="hold" nodeType="afterEffect">
                                  <p:stCondLst>
                                    <p:cond delay="0"/>
                                  </p:stCondLst>
                                  <p:childTnLst>
                                    <p:set>
                                      <p:cBhvr>
                                        <p:cTn id="130" dur="1" fill="hold">
                                          <p:stCondLst>
                                            <p:cond delay="0"/>
                                          </p:stCondLst>
                                        </p:cTn>
                                        <p:tgtEl>
                                          <p:spTgt spid="578569"/>
                                        </p:tgtEl>
                                        <p:attrNameLst>
                                          <p:attrName>style.visibility</p:attrName>
                                        </p:attrNameLst>
                                      </p:cBhvr>
                                      <p:to>
                                        <p:strVal val="visible"/>
                                      </p:to>
                                    </p:set>
                                    <p:animEffect transition="in" filter="wipe(left)">
                                      <p:cBhvr>
                                        <p:cTn id="131" dur="500"/>
                                        <p:tgtEl>
                                          <p:spTgt spid="578569"/>
                                        </p:tgtEl>
                                      </p:cBhvr>
                                    </p:animEffect>
                                  </p:childTnLst>
                                </p:cTn>
                              </p:par>
                            </p:childTnLst>
                          </p:cTn>
                        </p:par>
                        <p:par>
                          <p:cTn id="132" fill="hold">
                            <p:stCondLst>
                              <p:cond delay="2000"/>
                            </p:stCondLst>
                            <p:childTnLst>
                              <p:par>
                                <p:cTn id="133" presetID="22" presetClass="entr" presetSubtype="8"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Effect transition="in" filter="wipe(left)">
                                      <p:cBhvr>
                                        <p:cTn id="135" dur="500"/>
                                        <p:tgtEl>
                                          <p:spTgt spid="53"/>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wipe(left)">
                                      <p:cBhvr>
                                        <p:cTn id="140" dur="500"/>
                                        <p:tgtEl>
                                          <p:spTgt spid="32"/>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46"/>
                                        </p:tgtEl>
                                        <p:attrNameLst>
                                          <p:attrName>style.visibility</p:attrName>
                                        </p:attrNameLst>
                                      </p:cBhvr>
                                      <p:to>
                                        <p:strVal val="visible"/>
                                      </p:to>
                                    </p:set>
                                    <p:animEffect transition="in" filter="wipe(left)">
                                      <p:cBhvr>
                                        <p:cTn id="145" dur="500"/>
                                        <p:tgtEl>
                                          <p:spTgt spid="46"/>
                                        </p:tgtEl>
                                      </p:cBhvr>
                                    </p:animEffect>
                                  </p:childTnLst>
                                </p:cTn>
                              </p:par>
                            </p:childTnLst>
                          </p:cTn>
                        </p:par>
                        <p:par>
                          <p:cTn id="146" fill="hold">
                            <p:stCondLst>
                              <p:cond delay="500"/>
                            </p:stCondLst>
                            <p:childTnLst>
                              <p:par>
                                <p:cTn id="147" presetID="22" presetClass="entr" presetSubtype="8" fill="hold" grpId="0" nodeType="afterEffect">
                                  <p:stCondLst>
                                    <p:cond delay="0"/>
                                  </p:stCondLst>
                                  <p:childTnLst>
                                    <p:set>
                                      <p:cBhvr>
                                        <p:cTn id="148" dur="1" fill="hold">
                                          <p:stCondLst>
                                            <p:cond delay="0"/>
                                          </p:stCondLst>
                                        </p:cTn>
                                        <p:tgtEl>
                                          <p:spTgt spid="578585"/>
                                        </p:tgtEl>
                                        <p:attrNameLst>
                                          <p:attrName>style.visibility</p:attrName>
                                        </p:attrNameLst>
                                      </p:cBhvr>
                                      <p:to>
                                        <p:strVal val="visible"/>
                                      </p:to>
                                    </p:set>
                                    <p:animEffect transition="in" filter="wipe(left)">
                                      <p:cBhvr>
                                        <p:cTn id="149" dur="500"/>
                                        <p:tgtEl>
                                          <p:spTgt spid="578585"/>
                                        </p:tgtEl>
                                      </p:cBhvr>
                                    </p:animEffect>
                                  </p:childTnLst>
                                </p:cTn>
                              </p:par>
                            </p:childTnLst>
                          </p:cTn>
                        </p:par>
                      </p:childTnLst>
                    </p:cTn>
                  </p:par>
                  <p:par>
                    <p:cTn id="150" fill="hold">
                      <p:stCondLst>
                        <p:cond delay="indefinite"/>
                      </p:stCondLst>
                      <p:childTnLst>
                        <p:par>
                          <p:cTn id="151" fill="hold">
                            <p:stCondLst>
                              <p:cond delay="0"/>
                            </p:stCondLst>
                            <p:childTnLst>
                              <p:par>
                                <p:cTn id="152" presetID="2" presetClass="entr" presetSubtype="6" fill="hold" grpId="0" nodeType="clickEffect">
                                  <p:stCondLst>
                                    <p:cond delay="0"/>
                                  </p:stCondLst>
                                  <p:childTnLst>
                                    <p:set>
                                      <p:cBhvr>
                                        <p:cTn id="153" dur="1" fill="hold">
                                          <p:stCondLst>
                                            <p:cond delay="0"/>
                                          </p:stCondLst>
                                        </p:cTn>
                                        <p:tgtEl>
                                          <p:spTgt spid="43"/>
                                        </p:tgtEl>
                                        <p:attrNameLst>
                                          <p:attrName>style.visibility</p:attrName>
                                        </p:attrNameLst>
                                      </p:cBhvr>
                                      <p:to>
                                        <p:strVal val="visible"/>
                                      </p:to>
                                    </p:set>
                                    <p:anim calcmode="lin" valueType="num">
                                      <p:cBhvr additive="base">
                                        <p:cTn id="154" dur="500" fill="hold"/>
                                        <p:tgtEl>
                                          <p:spTgt spid="43"/>
                                        </p:tgtEl>
                                        <p:attrNameLst>
                                          <p:attrName>ppt_x</p:attrName>
                                        </p:attrNameLst>
                                      </p:cBhvr>
                                      <p:tavLst>
                                        <p:tav tm="0">
                                          <p:val>
                                            <p:strVal val="1+#ppt_w/2"/>
                                          </p:val>
                                        </p:tav>
                                        <p:tav tm="100000">
                                          <p:val>
                                            <p:strVal val="#ppt_x"/>
                                          </p:val>
                                        </p:tav>
                                      </p:tavLst>
                                    </p:anim>
                                    <p:anim calcmode="lin" valueType="num">
                                      <p:cBhvr additive="base">
                                        <p:cTn id="155"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grpId="0" nodeType="clickEffect">
                                  <p:stCondLst>
                                    <p:cond delay="0"/>
                                  </p:stCondLst>
                                  <p:childTnLst>
                                    <p:set>
                                      <p:cBhvr>
                                        <p:cTn id="159" dur="1" fill="hold">
                                          <p:stCondLst>
                                            <p:cond delay="0"/>
                                          </p:stCondLst>
                                        </p:cTn>
                                        <p:tgtEl>
                                          <p:spTgt spid="54"/>
                                        </p:tgtEl>
                                        <p:attrNameLst>
                                          <p:attrName>style.visibility</p:attrName>
                                        </p:attrNameLst>
                                      </p:cBhvr>
                                      <p:to>
                                        <p:strVal val="visible"/>
                                      </p:to>
                                    </p:set>
                                    <p:animEffect transition="in" filter="wipe(left)">
                                      <p:cBhvr>
                                        <p:cTn id="160" dur="500"/>
                                        <p:tgtEl>
                                          <p:spTgt spid="54"/>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nodeType="clickEffect">
                                  <p:stCondLst>
                                    <p:cond delay="0"/>
                                  </p:stCondLst>
                                  <p:childTnLst>
                                    <p:set>
                                      <p:cBhvr>
                                        <p:cTn id="164" dur="1" fill="hold">
                                          <p:stCondLst>
                                            <p:cond delay="0"/>
                                          </p:stCondLst>
                                        </p:cTn>
                                        <p:tgtEl>
                                          <p:spTgt spid="5"/>
                                        </p:tgtEl>
                                        <p:attrNameLst>
                                          <p:attrName>style.visibility</p:attrName>
                                        </p:attrNameLst>
                                      </p:cBhvr>
                                      <p:to>
                                        <p:strVal val="visible"/>
                                      </p:to>
                                    </p:set>
                                    <p:animEffect transition="in" filter="wipe(left)">
                                      <p:cBhvr>
                                        <p:cTn id="165" dur="500"/>
                                        <p:tgtEl>
                                          <p:spTgt spid="5"/>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8" fill="hold" grpId="0" nodeType="clickEffect">
                                  <p:stCondLst>
                                    <p:cond delay="0"/>
                                  </p:stCondLst>
                                  <p:childTnLst>
                                    <p:set>
                                      <p:cBhvr>
                                        <p:cTn id="169" dur="1" fill="hold">
                                          <p:stCondLst>
                                            <p:cond delay="0"/>
                                          </p:stCondLst>
                                        </p:cTn>
                                        <p:tgtEl>
                                          <p:spTgt spid="56"/>
                                        </p:tgtEl>
                                        <p:attrNameLst>
                                          <p:attrName>style.visibility</p:attrName>
                                        </p:attrNameLst>
                                      </p:cBhvr>
                                      <p:to>
                                        <p:strVal val="visible"/>
                                      </p:to>
                                    </p:set>
                                    <p:animEffect transition="in" filter="wipe(left)">
                                      <p:cBhvr>
                                        <p:cTn id="170" dur="500"/>
                                        <p:tgtEl>
                                          <p:spTgt spid="56"/>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55"/>
                                        </p:tgtEl>
                                        <p:attrNameLst>
                                          <p:attrName>style.visibility</p:attrName>
                                        </p:attrNameLst>
                                      </p:cBhvr>
                                      <p:to>
                                        <p:strVal val="visible"/>
                                      </p:to>
                                    </p:set>
                                    <p:animEffect transition="in" filter="wipe(left)">
                                      <p:cBhvr>
                                        <p:cTn id="175" dur="500"/>
                                        <p:tgtEl>
                                          <p:spTgt spid="55"/>
                                        </p:tgtEl>
                                      </p:cBhvr>
                                    </p:animEffect>
                                  </p:childTnLst>
                                </p:cTn>
                              </p:par>
                            </p:childTnLst>
                          </p:cTn>
                        </p:par>
                        <p:par>
                          <p:cTn id="176" fill="hold">
                            <p:stCondLst>
                              <p:cond delay="500"/>
                            </p:stCondLst>
                            <p:childTnLst>
                              <p:par>
                                <p:cTn id="177" presetID="22" presetClass="entr" presetSubtype="8" fill="hold" nodeType="afterEffect">
                                  <p:stCondLst>
                                    <p:cond delay="0"/>
                                  </p:stCondLst>
                                  <p:childTnLst>
                                    <p:set>
                                      <p:cBhvr>
                                        <p:cTn id="178" dur="1" fill="hold">
                                          <p:stCondLst>
                                            <p:cond delay="0"/>
                                          </p:stCondLst>
                                        </p:cTn>
                                        <p:tgtEl>
                                          <p:spTgt spid="34"/>
                                        </p:tgtEl>
                                        <p:attrNameLst>
                                          <p:attrName>style.visibility</p:attrName>
                                        </p:attrNameLst>
                                      </p:cBhvr>
                                      <p:to>
                                        <p:strVal val="visible"/>
                                      </p:to>
                                    </p:set>
                                    <p:animEffect transition="in" filter="wipe(left)">
                                      <p:cBhvr>
                                        <p:cTn id="179" dur="500"/>
                                        <p:tgtEl>
                                          <p:spTgt spid="34"/>
                                        </p:tgtEl>
                                      </p:cBhvr>
                                    </p:animEffect>
                                  </p:childTnLst>
                                </p:cTn>
                              </p:par>
                            </p:childTnLst>
                          </p:cTn>
                        </p:par>
                        <p:par>
                          <p:cTn id="180" fill="hold">
                            <p:stCondLst>
                              <p:cond delay="1000"/>
                            </p:stCondLst>
                            <p:childTnLst>
                              <p:par>
                                <p:cTn id="181" presetID="22" presetClass="entr" presetSubtype="8" fill="hold" grpId="0" nodeType="afterEffect">
                                  <p:stCondLst>
                                    <p:cond delay="0"/>
                                  </p:stCondLst>
                                  <p:childTnLst>
                                    <p:set>
                                      <p:cBhvr>
                                        <p:cTn id="182" dur="1" fill="hold">
                                          <p:stCondLst>
                                            <p:cond delay="0"/>
                                          </p:stCondLst>
                                        </p:cTn>
                                        <p:tgtEl>
                                          <p:spTgt spid="57"/>
                                        </p:tgtEl>
                                        <p:attrNameLst>
                                          <p:attrName>style.visibility</p:attrName>
                                        </p:attrNameLst>
                                      </p:cBhvr>
                                      <p:to>
                                        <p:strVal val="visible"/>
                                      </p:to>
                                    </p:set>
                                    <p:animEffect transition="in" filter="wipe(left)">
                                      <p:cBhvr>
                                        <p:cTn id="183" dur="500"/>
                                        <p:tgtEl>
                                          <p:spTgt spid="57"/>
                                        </p:tgtEl>
                                      </p:cBhvr>
                                    </p:animEffect>
                                  </p:childTnLst>
                                </p:cTn>
                              </p:par>
                            </p:childTnLst>
                          </p:cTn>
                        </p:par>
                      </p:childTnLst>
                    </p:cTn>
                  </p:par>
                  <p:par>
                    <p:cTn id="184" fill="hold">
                      <p:stCondLst>
                        <p:cond delay="indefinite"/>
                      </p:stCondLst>
                      <p:childTnLst>
                        <p:par>
                          <p:cTn id="185" fill="hold">
                            <p:stCondLst>
                              <p:cond delay="0"/>
                            </p:stCondLst>
                            <p:childTnLst>
                              <p:par>
                                <p:cTn id="186" presetID="2" presetClass="entr" presetSubtype="9" fill="hold" grpId="0" nodeType="clickEffect">
                                  <p:stCondLst>
                                    <p:cond delay="0"/>
                                  </p:stCondLst>
                                  <p:childTnLst>
                                    <p:set>
                                      <p:cBhvr>
                                        <p:cTn id="187" dur="1" fill="hold">
                                          <p:stCondLst>
                                            <p:cond delay="0"/>
                                          </p:stCondLst>
                                        </p:cTn>
                                        <p:tgtEl>
                                          <p:spTgt spid="11"/>
                                        </p:tgtEl>
                                        <p:attrNameLst>
                                          <p:attrName>style.visibility</p:attrName>
                                        </p:attrNameLst>
                                      </p:cBhvr>
                                      <p:to>
                                        <p:strVal val="visible"/>
                                      </p:to>
                                    </p:set>
                                    <p:anim calcmode="lin" valueType="num">
                                      <p:cBhvr additive="base">
                                        <p:cTn id="188" dur="500" fill="hold"/>
                                        <p:tgtEl>
                                          <p:spTgt spid="11"/>
                                        </p:tgtEl>
                                        <p:attrNameLst>
                                          <p:attrName>ppt_x</p:attrName>
                                        </p:attrNameLst>
                                      </p:cBhvr>
                                      <p:tavLst>
                                        <p:tav tm="0">
                                          <p:val>
                                            <p:strVal val="0-#ppt_w/2"/>
                                          </p:val>
                                        </p:tav>
                                        <p:tav tm="100000">
                                          <p:val>
                                            <p:strVal val="#ppt_x"/>
                                          </p:val>
                                        </p:tav>
                                      </p:tavLst>
                                    </p:anim>
                                    <p:anim calcmode="lin" valueType="num">
                                      <p:cBhvr additive="base">
                                        <p:cTn id="18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22" presetClass="entr" presetSubtype="8" fill="hold" nodeType="clickEffect">
                                  <p:stCondLst>
                                    <p:cond delay="0"/>
                                  </p:stCondLst>
                                  <p:childTnLst>
                                    <p:set>
                                      <p:cBhvr>
                                        <p:cTn id="193" dur="1" fill="hold">
                                          <p:stCondLst>
                                            <p:cond delay="0"/>
                                          </p:stCondLst>
                                        </p:cTn>
                                        <p:tgtEl>
                                          <p:spTgt spid="41"/>
                                        </p:tgtEl>
                                        <p:attrNameLst>
                                          <p:attrName>style.visibility</p:attrName>
                                        </p:attrNameLst>
                                      </p:cBhvr>
                                      <p:to>
                                        <p:strVal val="visible"/>
                                      </p:to>
                                    </p:set>
                                    <p:animEffect transition="in" filter="wipe(left)">
                                      <p:cBhvr>
                                        <p:cTn id="194" dur="500"/>
                                        <p:tgtEl>
                                          <p:spTgt spid="41"/>
                                        </p:tgtEl>
                                      </p:cBhvr>
                                    </p:animEffect>
                                  </p:childTnLst>
                                </p:cTn>
                              </p:par>
                            </p:childTnLst>
                          </p:cTn>
                        </p:par>
                        <p:par>
                          <p:cTn id="195" fill="hold">
                            <p:stCondLst>
                              <p:cond delay="500"/>
                            </p:stCondLst>
                            <p:childTnLst>
                              <p:par>
                                <p:cTn id="196" presetID="22" presetClass="entr" presetSubtype="8" fill="hold" nodeType="afterEffect">
                                  <p:stCondLst>
                                    <p:cond delay="0"/>
                                  </p:stCondLst>
                                  <p:childTnLst>
                                    <p:set>
                                      <p:cBhvr>
                                        <p:cTn id="197" dur="1" fill="hold">
                                          <p:stCondLst>
                                            <p:cond delay="0"/>
                                          </p:stCondLst>
                                        </p:cTn>
                                        <p:tgtEl>
                                          <p:spTgt spid="9"/>
                                        </p:tgtEl>
                                        <p:attrNameLst>
                                          <p:attrName>style.visibility</p:attrName>
                                        </p:attrNameLst>
                                      </p:cBhvr>
                                      <p:to>
                                        <p:strVal val="visible"/>
                                      </p:to>
                                    </p:set>
                                    <p:animEffect transition="in" filter="wipe(left)">
                                      <p:cBhvr>
                                        <p:cTn id="198" dur="500"/>
                                        <p:tgtEl>
                                          <p:spTgt spid="9"/>
                                        </p:tgtEl>
                                      </p:cBhvr>
                                    </p:animEffect>
                                  </p:childTnLst>
                                </p:cTn>
                              </p:par>
                            </p:childTnLst>
                          </p:cTn>
                        </p:par>
                        <p:par>
                          <p:cTn id="199" fill="hold">
                            <p:stCondLst>
                              <p:cond delay="1000"/>
                            </p:stCondLst>
                            <p:childTnLst>
                              <p:par>
                                <p:cTn id="200" presetID="22" presetClass="entr" presetSubtype="8" fill="hold" nodeType="afterEffect">
                                  <p:stCondLst>
                                    <p:cond delay="0"/>
                                  </p:stCondLst>
                                  <p:childTnLst>
                                    <p:set>
                                      <p:cBhvr>
                                        <p:cTn id="201" dur="1" fill="hold">
                                          <p:stCondLst>
                                            <p:cond delay="0"/>
                                          </p:stCondLst>
                                        </p:cTn>
                                        <p:tgtEl>
                                          <p:spTgt spid="42"/>
                                        </p:tgtEl>
                                        <p:attrNameLst>
                                          <p:attrName>style.visibility</p:attrName>
                                        </p:attrNameLst>
                                      </p:cBhvr>
                                      <p:to>
                                        <p:strVal val="visible"/>
                                      </p:to>
                                    </p:set>
                                    <p:animEffect transition="in" filter="wipe(left)">
                                      <p:cBhvr>
                                        <p:cTn id="20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78572" grpId="0"/>
      <p:bldP spid="578562" grpId="0"/>
      <p:bldP spid="578567" grpId="0"/>
      <p:bldP spid="28686" grpId="0"/>
      <p:bldP spid="578584" grpId="0" animBg="1"/>
      <p:bldP spid="578585" grpId="0" animBg="1"/>
      <p:bldP spid="28" grpId="0" animBg="1"/>
      <p:bldP spid="31" grpId="0"/>
      <p:bldP spid="44" grpId="0"/>
      <p:bldP spid="3" grpId="0" animBg="1"/>
      <p:bldP spid="43" grpId="0" animBg="1"/>
      <p:bldP spid="45" grpId="0" animBg="1"/>
      <p:bldP spid="6" grpId="0" animBg="1"/>
      <p:bldP spid="46" grpId="0"/>
      <p:bldP spid="47" grpId="0"/>
      <p:bldP spid="48" grpId="0" animBg="1"/>
      <p:bldP spid="49" grpId="0" animBg="1"/>
      <p:bldP spid="50" grpId="0" animBg="1"/>
      <p:bldP spid="51" grpId="0"/>
      <p:bldP spid="11" grpId="0" animBg="1"/>
      <p:bldP spid="52" grpId="0"/>
      <p:bldP spid="53" grpId="0"/>
      <p:bldP spid="54" grpId="0"/>
      <p:bldP spid="55" grpId="0" animBg="1"/>
      <p:bldP spid="56" grpId="0"/>
      <p:bldP spid="5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字方塊 31"/>
          <p:cNvSpPr txBox="1"/>
          <p:nvPr/>
        </p:nvSpPr>
        <p:spPr>
          <a:xfrm>
            <a:off x="623392" y="2483157"/>
            <a:ext cx="5343937" cy="769441"/>
          </a:xfrm>
          <a:prstGeom prst="rect">
            <a:avLst/>
          </a:prstGeom>
          <a:noFill/>
        </p:spPr>
        <p:txBody>
          <a:bodyPr wrap="square" rtlCol="0">
            <a:spAutoFit/>
          </a:bodyPr>
          <a:lstStyle/>
          <a:p>
            <a:r>
              <a:rPr lang="en-US" altLang="zh-TW" sz="2200" dirty="0">
                <a:solidFill>
                  <a:srgbClr val="0000CC"/>
                </a:solidFill>
              </a:rPr>
              <a:t>[BCs </a:t>
            </a:r>
            <a:r>
              <a:rPr lang="en-US" altLang="zh-TW" sz="2200" i="1" dirty="0">
                <a:solidFill>
                  <a:srgbClr val="0000CC"/>
                </a:solidFill>
              </a:rPr>
              <a:t>u</a:t>
            </a:r>
            <a:r>
              <a:rPr lang="en-US" altLang="zh-TW" sz="2200" dirty="0">
                <a:solidFill>
                  <a:srgbClr val="0000CC"/>
                </a:solidFill>
              </a:rPr>
              <a:t>(0,</a:t>
            </a:r>
            <a:r>
              <a:rPr lang="en-US" altLang="zh-TW" sz="2200" i="1" dirty="0">
                <a:solidFill>
                  <a:srgbClr val="0000CC"/>
                </a:solidFill>
              </a:rPr>
              <a:t>y</a:t>
            </a:r>
            <a:r>
              <a:rPr lang="en-US" altLang="zh-TW" sz="2200" dirty="0">
                <a:solidFill>
                  <a:srgbClr val="0000CC"/>
                </a:solidFill>
              </a:rPr>
              <a:t>)</a:t>
            </a:r>
            <a:r>
              <a:rPr lang="en-US" altLang="zh-TW" sz="2200" dirty="0">
                <a:solidFill>
                  <a:srgbClr val="0000CC"/>
                </a:solidFill>
                <a:latin typeface="Symbol" panose="05050102010706020507" pitchFamily="18" charset="2"/>
              </a:rPr>
              <a:t>=</a:t>
            </a:r>
            <a:r>
              <a:rPr lang="en-US" altLang="zh-TW" sz="2200" dirty="0">
                <a:solidFill>
                  <a:srgbClr val="0000CC"/>
                </a:solidFill>
              </a:rPr>
              <a:t>u(1,</a:t>
            </a:r>
            <a:r>
              <a:rPr lang="en-US" altLang="zh-TW" sz="2200" i="1" dirty="0">
                <a:solidFill>
                  <a:srgbClr val="0000CC"/>
                </a:solidFill>
              </a:rPr>
              <a:t>y</a:t>
            </a:r>
            <a:r>
              <a:rPr lang="en-US" altLang="zh-TW" sz="2200" dirty="0">
                <a:solidFill>
                  <a:srgbClr val="0000CC"/>
                </a:solidFill>
              </a:rPr>
              <a:t>)</a:t>
            </a:r>
            <a:r>
              <a:rPr lang="en-US" altLang="zh-TW" sz="2200" dirty="0">
                <a:solidFill>
                  <a:srgbClr val="0000CC"/>
                </a:solidFill>
                <a:latin typeface="Symbol" panose="05050102010706020507" pitchFamily="18" charset="2"/>
              </a:rPr>
              <a:t>=</a:t>
            </a:r>
            <a:r>
              <a:rPr lang="en-US" altLang="zh-TW" sz="2200" dirty="0">
                <a:solidFill>
                  <a:srgbClr val="0000CC"/>
                </a:solidFill>
              </a:rPr>
              <a:t>0 have been used to find eigenfunctions in </a:t>
            </a:r>
            <a:r>
              <a:rPr lang="en-US" altLang="zh-TW" sz="2200" i="1" dirty="0">
                <a:solidFill>
                  <a:srgbClr val="0000CC"/>
                </a:solidFill>
              </a:rPr>
              <a:t>x</a:t>
            </a:r>
            <a:r>
              <a:rPr lang="en-US" altLang="zh-TW" sz="2200" dirty="0">
                <a:solidFill>
                  <a:srgbClr val="0000CC"/>
                </a:solidFill>
              </a:rPr>
              <a:t>.]</a:t>
            </a:r>
            <a:endParaRPr lang="zh-TW" altLang="en-US" sz="2200" dirty="0">
              <a:solidFill>
                <a:srgbClr val="0000CC"/>
              </a:solidFill>
            </a:endParaRPr>
          </a:p>
        </p:txBody>
      </p:sp>
      <p:sp>
        <p:nvSpPr>
          <p:cNvPr id="29699" name="Rectangle 2"/>
          <p:cNvSpPr>
            <a:spLocks noGrp="1" noChangeArrowheads="1"/>
          </p:cNvSpPr>
          <p:nvPr>
            <p:ph type="title"/>
          </p:nvPr>
        </p:nvSpPr>
        <p:spPr/>
        <p:txBody>
          <a:bodyPr/>
          <a:lstStyle/>
          <a:p>
            <a:r>
              <a:rPr lang="en-US" altLang="zh-TW" dirty="0"/>
              <a:t>4.3 Example 5 (cont.1)</a:t>
            </a:r>
            <a:endParaRPr lang="zh-TW" altLang="zh-TW" dirty="0"/>
          </a:p>
        </p:txBody>
      </p:sp>
      <p:sp>
        <p:nvSpPr>
          <p:cNvPr id="2" name="投影片編號版面配置區 1"/>
          <p:cNvSpPr>
            <a:spLocks noGrp="1"/>
          </p:cNvSpPr>
          <p:nvPr>
            <p:ph type="sldNum" sz="quarter" idx="10"/>
          </p:nvPr>
        </p:nvSpPr>
        <p:spPr/>
        <p:txBody>
          <a:bodyPr/>
          <a:lstStyle/>
          <a:p>
            <a:fld id="{F4C3976D-8D47-445A-BD61-2F2C1E2596C6}" type="slidenum">
              <a:rPr lang="en-US" altLang="zh-TW" smtClean="0"/>
              <a:pPr/>
              <a:t>58</a:t>
            </a:fld>
            <a:endParaRPr lang="en-US" altLang="zh-TW" dirty="0"/>
          </a:p>
        </p:txBody>
      </p:sp>
      <p:graphicFrame>
        <p:nvGraphicFramePr>
          <p:cNvPr id="580611" name="Object 2"/>
          <p:cNvGraphicFramePr>
            <a:graphicFrameLocks noGrp="1" noChangeAspect="1"/>
          </p:cNvGraphicFramePr>
          <p:nvPr>
            <p:ph sz="quarter" idx="4294967295"/>
            <p:extLst>
              <p:ext uri="{D42A27DB-BD31-4B8C-83A1-F6EECF244321}">
                <p14:modId xmlns:p14="http://schemas.microsoft.com/office/powerpoint/2010/main" val="294376327"/>
              </p:ext>
            </p:extLst>
          </p:nvPr>
        </p:nvGraphicFramePr>
        <p:xfrm>
          <a:off x="1415480" y="836712"/>
          <a:ext cx="3494610" cy="518580"/>
        </p:xfrm>
        <a:graphic>
          <a:graphicData uri="http://schemas.openxmlformats.org/presentationml/2006/ole">
            <mc:AlternateContent xmlns:mc="http://schemas.openxmlformats.org/markup-compatibility/2006">
              <mc:Choice xmlns:v="urn:schemas-microsoft-com:vml" Requires="v">
                <p:oleObj spid="_x0000_s1141835" name="方程式" r:id="rId4" imgW="1625400" imgH="241200" progId="Equation.3">
                  <p:embed/>
                </p:oleObj>
              </mc:Choice>
              <mc:Fallback>
                <p:oleObj name="方程式" r:id="rId4" imgW="1625400" imgH="241200" progId="Equation.3">
                  <p:embed/>
                  <p:pic>
                    <p:nvPicPr>
                      <p:cNvPr id="0" name=""/>
                      <p:cNvPicPr>
                        <a:picLocks noChangeAspect="1" noChangeArrowheads="1"/>
                      </p:cNvPicPr>
                      <p:nvPr/>
                    </p:nvPicPr>
                    <p:blipFill>
                      <a:blip r:embed="rId5"/>
                      <a:srcRect/>
                      <a:stretch>
                        <a:fillRect/>
                      </a:stretch>
                    </p:blipFill>
                    <p:spPr bwMode="auto">
                      <a:xfrm>
                        <a:off x="1415480" y="836712"/>
                        <a:ext cx="3494610" cy="518580"/>
                      </a:xfrm>
                      <a:prstGeom prst="rect">
                        <a:avLst/>
                      </a:prstGeom>
                      <a:solidFill>
                        <a:srgbClr val="CCECFF"/>
                      </a:solidFill>
                      <a:ln>
                        <a:noFill/>
                      </a:ln>
                      <a:extLst/>
                    </p:spPr>
                  </p:pic>
                </p:oleObj>
              </mc:Fallback>
            </mc:AlternateContent>
          </a:graphicData>
        </a:graphic>
      </p:graphicFrame>
      <p:graphicFrame>
        <p:nvGraphicFramePr>
          <p:cNvPr id="580614" name="Object 3"/>
          <p:cNvGraphicFramePr>
            <a:graphicFrameLocks noGrp="1" noChangeAspect="1"/>
          </p:cNvGraphicFramePr>
          <p:nvPr>
            <p:ph sz="quarter" idx="4294967295"/>
            <p:extLst>
              <p:ext uri="{D42A27DB-BD31-4B8C-83A1-F6EECF244321}">
                <p14:modId xmlns:p14="http://schemas.microsoft.com/office/powerpoint/2010/main" val="1116321769"/>
              </p:ext>
            </p:extLst>
          </p:nvPr>
        </p:nvGraphicFramePr>
        <p:xfrm>
          <a:off x="1703512" y="1287523"/>
          <a:ext cx="3461958" cy="676746"/>
        </p:xfrm>
        <a:graphic>
          <a:graphicData uri="http://schemas.openxmlformats.org/presentationml/2006/ole">
            <mc:AlternateContent xmlns:mc="http://schemas.openxmlformats.org/markup-compatibility/2006">
              <mc:Choice xmlns:v="urn:schemas-microsoft-com:vml" Requires="v">
                <p:oleObj spid="_x0000_s1141836" name="方程式" r:id="rId6" imgW="1688760" imgH="330120" progId="Equation.3">
                  <p:embed/>
                </p:oleObj>
              </mc:Choice>
              <mc:Fallback>
                <p:oleObj name="方程式" r:id="rId6" imgW="1688760" imgH="330120" progId="Equation.3">
                  <p:embed/>
                  <p:pic>
                    <p:nvPicPr>
                      <p:cNvPr id="0" name=""/>
                      <p:cNvPicPr>
                        <a:picLocks noChangeArrowheads="1"/>
                      </p:cNvPicPr>
                      <p:nvPr/>
                    </p:nvPicPr>
                    <p:blipFill>
                      <a:blip r:embed="rId7"/>
                      <a:srcRect/>
                      <a:stretch>
                        <a:fillRect/>
                      </a:stretch>
                    </p:blipFill>
                    <p:spPr bwMode="auto">
                      <a:xfrm>
                        <a:off x="1703512" y="1287523"/>
                        <a:ext cx="3461958" cy="67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580612" name="Text Box 4"/>
          <p:cNvSpPr txBox="1">
            <a:spLocks noChangeArrowheads="1"/>
          </p:cNvSpPr>
          <p:nvPr/>
        </p:nvSpPr>
        <p:spPr bwMode="auto">
          <a:xfrm>
            <a:off x="6221432" y="1160953"/>
            <a:ext cx="5181227" cy="1826462"/>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63525" indent="-263525" eaLnBrk="1" hangingPunct="1">
              <a:lnSpc>
                <a:spcPct val="120000"/>
              </a:lnSpc>
              <a:buClr>
                <a:srgbClr val="0000CC"/>
              </a:buClr>
              <a:buSzPct val="80000"/>
              <a:buFont typeface="+mj-lt"/>
              <a:buAutoNum type="arabicPeriod"/>
            </a:pPr>
            <a:r>
              <a:rPr lang="en-US" altLang="zh-TW" dirty="0">
                <a:solidFill>
                  <a:srgbClr val="0000CC"/>
                </a:solidFill>
              </a:rPr>
              <a:t>eigenfunction expansion in</a:t>
            </a:r>
            <a:r>
              <a:rPr lang="en-US" altLang="zh-TW" i="1" dirty="0">
                <a:solidFill>
                  <a:srgbClr val="0000CC"/>
                </a:solidFill>
              </a:rPr>
              <a:t> y </a:t>
            </a:r>
            <a:r>
              <a:rPr lang="en-US" altLang="zh-TW" dirty="0">
                <a:solidFill>
                  <a:srgbClr val="0000CC"/>
                </a:solidFill>
              </a:rPr>
              <a:t>again</a:t>
            </a:r>
            <a:br>
              <a:rPr lang="en-US" altLang="zh-TW" dirty="0">
                <a:solidFill>
                  <a:srgbClr val="0000CC"/>
                </a:solidFill>
              </a:rPr>
            </a:br>
            <a:r>
              <a:rPr lang="en-US" altLang="zh-TW" dirty="0">
                <a:solidFill>
                  <a:srgbClr val="0000CC"/>
                </a:solidFill>
              </a:rPr>
              <a:t>   </a:t>
            </a:r>
            <a:r>
              <a:rPr lang="en-US" altLang="zh-TW" dirty="0">
                <a:sym typeface="Wingdings" panose="05000000000000000000" pitchFamily="2" charset="2"/>
              </a:rPr>
              <a:t> </a:t>
            </a:r>
            <a:r>
              <a:rPr lang="en-US" altLang="zh-TW" sz="2200" dirty="0">
                <a:sym typeface="Wingdings" panose="05000000000000000000" pitchFamily="2" charset="2"/>
              </a:rPr>
              <a:t>back to full eigenfunction expansion</a:t>
            </a:r>
            <a:endParaRPr lang="en-US" altLang="zh-TW" sz="2200" dirty="0"/>
          </a:p>
          <a:p>
            <a:pPr marL="263525" indent="-263525" eaLnBrk="1" hangingPunct="1">
              <a:lnSpc>
                <a:spcPct val="120000"/>
              </a:lnSpc>
              <a:buClr>
                <a:srgbClr val="0000CC"/>
              </a:buClr>
              <a:buSzPct val="80000"/>
              <a:buFont typeface="+mj-lt"/>
              <a:buAutoNum type="arabicPeriod"/>
            </a:pPr>
            <a:r>
              <a:rPr lang="en-US" altLang="zh-TW" dirty="0">
                <a:solidFill>
                  <a:srgbClr val="C00000"/>
                </a:solidFill>
              </a:rPr>
              <a:t> </a:t>
            </a:r>
            <a:r>
              <a:rPr lang="en-US" altLang="zh-TW" dirty="0"/>
              <a:t>variation of parameters</a:t>
            </a:r>
            <a:endParaRPr lang="en-US" altLang="zh-TW" i="1" dirty="0"/>
          </a:p>
          <a:p>
            <a:pPr marL="263525" indent="-263525" eaLnBrk="1" hangingPunct="1">
              <a:lnSpc>
                <a:spcPct val="120000"/>
              </a:lnSpc>
              <a:buClr>
                <a:srgbClr val="0000CC"/>
              </a:buClr>
              <a:buSzPct val="80000"/>
              <a:buFont typeface="+mj-lt"/>
              <a:buAutoNum type="arabicPeriod"/>
            </a:pPr>
            <a:r>
              <a:rPr lang="en-US" altLang="zh-TW" dirty="0">
                <a:solidFill>
                  <a:srgbClr val="C00000"/>
                </a:solidFill>
              </a:rPr>
              <a:t> 1D Green’s function in </a:t>
            </a:r>
            <a:r>
              <a:rPr lang="en-US" altLang="zh-TW" i="1" dirty="0">
                <a:solidFill>
                  <a:srgbClr val="C00000"/>
                </a:solidFill>
              </a:rPr>
              <a:t>y</a:t>
            </a:r>
          </a:p>
        </p:txBody>
      </p:sp>
      <p:graphicFrame>
        <p:nvGraphicFramePr>
          <p:cNvPr id="580616" name="Object 5"/>
          <p:cNvGraphicFramePr>
            <a:graphicFrameLocks noChangeAspect="1"/>
          </p:cNvGraphicFramePr>
          <p:nvPr>
            <p:extLst>
              <p:ext uri="{D42A27DB-BD31-4B8C-83A1-F6EECF244321}">
                <p14:modId xmlns:p14="http://schemas.microsoft.com/office/powerpoint/2010/main" val="2595041836"/>
              </p:ext>
            </p:extLst>
          </p:nvPr>
        </p:nvGraphicFramePr>
        <p:xfrm>
          <a:off x="4530585" y="3721350"/>
          <a:ext cx="1412897" cy="1013021"/>
        </p:xfrm>
        <a:graphic>
          <a:graphicData uri="http://schemas.openxmlformats.org/presentationml/2006/ole">
            <mc:AlternateContent xmlns:mc="http://schemas.openxmlformats.org/markup-compatibility/2006">
              <mc:Choice xmlns:v="urn:schemas-microsoft-com:vml" Requires="v">
                <p:oleObj spid="_x0000_s1141837" name="方程式" r:id="rId8" imgW="672808" imgH="482391" progId="Equation.3">
                  <p:embed/>
                </p:oleObj>
              </mc:Choice>
              <mc:Fallback>
                <p:oleObj name="方程式" r:id="rId8" imgW="672808" imgH="482391"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0585" y="3721350"/>
                        <a:ext cx="1412897" cy="1013021"/>
                      </a:xfrm>
                      <a:prstGeom prst="rect">
                        <a:avLst/>
                      </a:prstGeom>
                      <a:solidFill>
                        <a:srgbClr val="CCECFF"/>
                      </a:solidFill>
                      <a:ln>
                        <a:noFill/>
                      </a:ln>
                      <a:extLst/>
                    </p:spPr>
                  </p:pic>
                </p:oleObj>
              </mc:Fallback>
            </mc:AlternateContent>
          </a:graphicData>
        </a:graphic>
      </p:graphicFrame>
      <p:grpSp>
        <p:nvGrpSpPr>
          <p:cNvPr id="29709" name="Group 13"/>
          <p:cNvGrpSpPr>
            <a:grpSpLocks/>
          </p:cNvGrpSpPr>
          <p:nvPr/>
        </p:nvGrpSpPr>
        <p:grpSpPr bwMode="auto">
          <a:xfrm>
            <a:off x="954426" y="4655839"/>
            <a:ext cx="2867025" cy="1941513"/>
            <a:chOff x="4435" y="709"/>
            <a:chExt cx="1806" cy="1223"/>
          </a:xfrm>
        </p:grpSpPr>
        <p:sp>
          <p:nvSpPr>
            <p:cNvPr id="29717" name="Rectangle 14"/>
            <p:cNvSpPr>
              <a:spLocks noChangeArrowheads="1"/>
            </p:cNvSpPr>
            <p:nvPr/>
          </p:nvSpPr>
          <p:spPr bwMode="auto">
            <a:xfrm>
              <a:off x="4889" y="1023"/>
              <a:ext cx="907" cy="771"/>
            </a:xfrm>
            <a:prstGeom prst="rect">
              <a:avLst/>
            </a:prstGeom>
            <a:solidFill>
              <a:srgbClr val="FFFF00"/>
            </a:solidFill>
            <a:ln w="12700">
              <a:solidFill>
                <a:schemeClr val="tx1"/>
              </a:solidFill>
              <a:miter lim="800000"/>
              <a:headEnd/>
              <a:tailEnd/>
            </a:ln>
          </p:spPr>
          <p:txBody>
            <a:bodyPr wrap="none" anchor="ctr"/>
            <a:lstStyle/>
            <a:p>
              <a:endParaRPr lang="zh-TW" altLang="en-US"/>
            </a:p>
          </p:txBody>
        </p:sp>
        <p:sp>
          <p:nvSpPr>
            <p:cNvPr id="29718" name="Line 15"/>
            <p:cNvSpPr>
              <a:spLocks noChangeShapeType="1"/>
            </p:cNvSpPr>
            <p:nvPr/>
          </p:nvSpPr>
          <p:spPr bwMode="auto">
            <a:xfrm>
              <a:off x="4889" y="1800"/>
              <a:ext cx="106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9719" name="Line 16"/>
            <p:cNvSpPr>
              <a:spLocks noChangeShapeType="1"/>
            </p:cNvSpPr>
            <p:nvPr/>
          </p:nvSpPr>
          <p:spPr bwMode="auto">
            <a:xfrm flipV="1">
              <a:off x="4889" y="837"/>
              <a:ext cx="0" cy="100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29720" name="Object 11"/>
            <p:cNvGraphicFramePr>
              <a:graphicFrameLocks noChangeAspect="1"/>
            </p:cNvGraphicFramePr>
            <p:nvPr>
              <p:extLst>
                <p:ext uri="{D42A27DB-BD31-4B8C-83A1-F6EECF244321}">
                  <p14:modId xmlns:p14="http://schemas.microsoft.com/office/powerpoint/2010/main" val="1519250620"/>
                </p:ext>
              </p:extLst>
            </p:nvPr>
          </p:nvGraphicFramePr>
          <p:xfrm>
            <a:off x="4927" y="1241"/>
            <a:ext cx="866" cy="274"/>
          </p:xfrm>
          <a:graphic>
            <a:graphicData uri="http://schemas.openxmlformats.org/presentationml/2006/ole">
              <mc:AlternateContent xmlns:mc="http://schemas.openxmlformats.org/markup-compatibility/2006">
                <mc:Choice xmlns:v="urn:schemas-microsoft-com:vml" Requires="v">
                  <p:oleObj spid="_x0000_s1141838" name="Equation" r:id="rId10" imgW="723600" imgH="228600" progId="Equation.DSMT4">
                    <p:embed/>
                  </p:oleObj>
                </mc:Choice>
                <mc:Fallback>
                  <p:oleObj name="Equation" r:id="rId10" imgW="723600" imgH="228600" progId="Equation.DSMT4">
                    <p:embed/>
                    <p:pic>
                      <p:nvPicPr>
                        <p:cNvPr id="0" name=""/>
                        <p:cNvPicPr>
                          <a:picLocks noChangeAspect="1" noChangeArrowheads="1"/>
                        </p:cNvPicPr>
                        <p:nvPr/>
                      </p:nvPicPr>
                      <p:blipFill>
                        <a:blip r:embed="rId11"/>
                        <a:srcRect r="-2962"/>
                        <a:stretch>
                          <a:fillRect/>
                        </a:stretch>
                      </p:blipFill>
                      <p:spPr bwMode="auto">
                        <a:xfrm>
                          <a:off x="4927" y="1241"/>
                          <a:ext cx="866" cy="274"/>
                        </a:xfrm>
                        <a:prstGeom prst="rect">
                          <a:avLst/>
                        </a:prstGeom>
                        <a:noFill/>
                        <a:ln>
                          <a:noFill/>
                        </a:ln>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21" name="Text Box 18"/>
            <p:cNvSpPr txBox="1">
              <a:spLocks noChangeArrowheads="1"/>
            </p:cNvSpPr>
            <p:nvPr/>
          </p:nvSpPr>
          <p:spPr bwMode="auto">
            <a:xfrm>
              <a:off x="5972" y="1661"/>
              <a:ext cx="19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200" i="1"/>
                <a:t>x</a:t>
              </a:r>
            </a:p>
          </p:txBody>
        </p:sp>
        <p:sp>
          <p:nvSpPr>
            <p:cNvPr id="29722" name="Text Box 19"/>
            <p:cNvSpPr txBox="1">
              <a:spLocks noChangeArrowheads="1"/>
            </p:cNvSpPr>
            <p:nvPr/>
          </p:nvSpPr>
          <p:spPr bwMode="auto">
            <a:xfrm>
              <a:off x="4914" y="709"/>
              <a:ext cx="19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200" i="1"/>
                <a:t>y</a:t>
              </a:r>
            </a:p>
          </p:txBody>
        </p:sp>
        <p:sp>
          <p:nvSpPr>
            <p:cNvPr id="29723" name="Text Box 20"/>
            <p:cNvSpPr txBox="1">
              <a:spLocks noChangeArrowheads="1"/>
            </p:cNvSpPr>
            <p:nvPr/>
          </p:nvSpPr>
          <p:spPr bwMode="auto">
            <a:xfrm>
              <a:off x="5564" y="781"/>
              <a:ext cx="45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200" dirty="0"/>
                <a:t>(1,1)</a:t>
              </a:r>
            </a:p>
          </p:txBody>
        </p:sp>
        <p:sp>
          <p:nvSpPr>
            <p:cNvPr id="29724" name="Text Box 21"/>
            <p:cNvSpPr txBox="1">
              <a:spLocks noChangeArrowheads="1"/>
            </p:cNvSpPr>
            <p:nvPr/>
          </p:nvSpPr>
          <p:spPr bwMode="auto">
            <a:xfrm>
              <a:off x="5783" y="1521"/>
              <a:ext cx="45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200" dirty="0"/>
                <a:t>(1,0)</a:t>
              </a:r>
            </a:p>
          </p:txBody>
        </p:sp>
        <p:sp>
          <p:nvSpPr>
            <p:cNvPr id="29725" name="Text Box 22"/>
            <p:cNvSpPr txBox="1">
              <a:spLocks noChangeArrowheads="1"/>
            </p:cNvSpPr>
            <p:nvPr/>
          </p:nvSpPr>
          <p:spPr bwMode="auto">
            <a:xfrm>
              <a:off x="4435" y="890"/>
              <a:ext cx="45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200"/>
                <a:t>(0,1)</a:t>
              </a:r>
            </a:p>
          </p:txBody>
        </p:sp>
      </p:grpSp>
      <p:sp>
        <p:nvSpPr>
          <p:cNvPr id="580631" name="AutoShape 23"/>
          <p:cNvSpPr>
            <a:spLocks noChangeArrowheads="1"/>
          </p:cNvSpPr>
          <p:nvPr/>
        </p:nvSpPr>
        <p:spPr bwMode="auto">
          <a:xfrm>
            <a:off x="1127448" y="1003525"/>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580632" name="AutoShape 24"/>
          <p:cNvSpPr>
            <a:spLocks noChangeArrowheads="1"/>
          </p:cNvSpPr>
          <p:nvPr/>
        </p:nvSpPr>
        <p:spPr bwMode="auto">
          <a:xfrm>
            <a:off x="4127358" y="4194680"/>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29714" name="Line 5"/>
          <p:cNvSpPr>
            <a:spLocks noChangeShapeType="1"/>
          </p:cNvSpPr>
          <p:nvPr/>
        </p:nvSpPr>
        <p:spPr bwMode="auto">
          <a:xfrm>
            <a:off x="6096000" y="692696"/>
            <a:ext cx="0" cy="5940000"/>
          </a:xfrm>
          <a:prstGeom prst="line">
            <a:avLst/>
          </a:prstGeom>
          <a:noFill/>
          <a:ln w="12700">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 name="文字方塊 3"/>
          <p:cNvSpPr txBox="1"/>
          <p:nvPr/>
        </p:nvSpPr>
        <p:spPr>
          <a:xfrm>
            <a:off x="811138" y="1398866"/>
            <a:ext cx="936475" cy="461665"/>
          </a:xfrm>
          <a:prstGeom prst="rect">
            <a:avLst/>
          </a:prstGeom>
          <a:noFill/>
        </p:spPr>
        <p:txBody>
          <a:bodyPr wrap="none" rtlCol="0">
            <a:spAutoFit/>
          </a:bodyPr>
          <a:lstStyle/>
          <a:p>
            <a:r>
              <a:rPr lang="en-US" altLang="zh-TW" dirty="0"/>
              <a:t>where</a:t>
            </a:r>
            <a:endParaRPr lang="zh-TW" altLang="en-US" dirty="0"/>
          </a:p>
        </p:txBody>
      </p:sp>
      <p:sp>
        <p:nvSpPr>
          <p:cNvPr id="37" name="AutoShape 24"/>
          <p:cNvSpPr>
            <a:spLocks noChangeArrowheads="1"/>
          </p:cNvSpPr>
          <p:nvPr/>
        </p:nvSpPr>
        <p:spPr bwMode="auto">
          <a:xfrm>
            <a:off x="6714511" y="3197010"/>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580617" name="Object 6"/>
          <p:cNvGraphicFramePr>
            <a:graphicFrameLocks noChangeAspect="1"/>
          </p:cNvGraphicFramePr>
          <p:nvPr>
            <p:extLst>
              <p:ext uri="{D42A27DB-BD31-4B8C-83A1-F6EECF244321}">
                <p14:modId xmlns:p14="http://schemas.microsoft.com/office/powerpoint/2010/main" val="830113052"/>
              </p:ext>
            </p:extLst>
          </p:nvPr>
        </p:nvGraphicFramePr>
        <p:xfrm>
          <a:off x="6998830" y="2945566"/>
          <a:ext cx="3826530" cy="676746"/>
        </p:xfrm>
        <a:graphic>
          <a:graphicData uri="http://schemas.openxmlformats.org/presentationml/2006/ole">
            <mc:AlternateContent xmlns:mc="http://schemas.openxmlformats.org/markup-compatibility/2006">
              <mc:Choice xmlns:v="urn:schemas-microsoft-com:vml" Requires="v">
                <p:oleObj spid="_x0000_s1141839" name="方程式" r:id="rId12" imgW="1866600" imgH="330120" progId="Equation.3">
                  <p:embed/>
                </p:oleObj>
              </mc:Choice>
              <mc:Fallback>
                <p:oleObj name="方程式" r:id="rId12" imgW="1866600" imgH="330120" progId="Equation.3">
                  <p:embed/>
                  <p:pic>
                    <p:nvPicPr>
                      <p:cNvPr id="0" name=""/>
                      <p:cNvPicPr>
                        <a:picLocks noChangeAspect="1" noChangeArrowheads="1"/>
                      </p:cNvPicPr>
                      <p:nvPr/>
                    </p:nvPicPr>
                    <p:blipFill>
                      <a:blip r:embed="rId13"/>
                      <a:srcRect/>
                      <a:stretch>
                        <a:fillRect/>
                      </a:stretch>
                    </p:blipFill>
                    <p:spPr bwMode="auto">
                      <a:xfrm>
                        <a:off x="6998830" y="2945566"/>
                        <a:ext cx="3826530" cy="676746"/>
                      </a:xfrm>
                      <a:prstGeom prst="rect">
                        <a:avLst/>
                      </a:prstGeom>
                      <a:noFill/>
                      <a:ln w="28575">
                        <a:noFill/>
                      </a:ln>
                      <a:extLst/>
                    </p:spPr>
                  </p:pic>
                </p:oleObj>
              </mc:Fallback>
            </mc:AlternateContent>
          </a:graphicData>
        </a:graphic>
      </p:graphicFrame>
      <p:cxnSp>
        <p:nvCxnSpPr>
          <p:cNvPr id="38" name="直線接點 37"/>
          <p:cNvCxnSpPr/>
          <p:nvPr/>
        </p:nvCxnSpPr>
        <p:spPr bwMode="auto">
          <a:xfrm>
            <a:off x="1671123" y="5159284"/>
            <a:ext cx="0" cy="1255712"/>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39" name="直線接點 38"/>
          <p:cNvCxnSpPr/>
          <p:nvPr/>
        </p:nvCxnSpPr>
        <p:spPr bwMode="auto">
          <a:xfrm>
            <a:off x="3114665" y="5164470"/>
            <a:ext cx="0" cy="1255712"/>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41" name="直線接點 40"/>
          <p:cNvCxnSpPr/>
          <p:nvPr/>
        </p:nvCxnSpPr>
        <p:spPr bwMode="auto">
          <a:xfrm>
            <a:off x="1669903" y="5159894"/>
            <a:ext cx="1418884" cy="4576"/>
          </a:xfrm>
          <a:prstGeom prst="line">
            <a:avLst/>
          </a:prstGeom>
          <a:solidFill>
            <a:schemeClr val="accent1"/>
          </a:solidFill>
          <a:ln w="38100" cap="flat" cmpd="sng" algn="ctr">
            <a:solidFill>
              <a:srgbClr val="0000CC"/>
            </a:solidFill>
            <a:prstDash val="solid"/>
            <a:round/>
            <a:headEnd type="none" w="med" len="med"/>
            <a:tailEnd type="none" w="med" len="med"/>
          </a:ln>
          <a:effectLst/>
        </p:spPr>
      </p:cxnSp>
      <p:cxnSp>
        <p:nvCxnSpPr>
          <p:cNvPr id="42" name="直線接點 41"/>
          <p:cNvCxnSpPr/>
          <p:nvPr/>
        </p:nvCxnSpPr>
        <p:spPr bwMode="auto">
          <a:xfrm>
            <a:off x="1674505" y="6384030"/>
            <a:ext cx="1418884" cy="4576"/>
          </a:xfrm>
          <a:prstGeom prst="line">
            <a:avLst/>
          </a:prstGeom>
          <a:solidFill>
            <a:schemeClr val="accent1"/>
          </a:solidFill>
          <a:ln w="38100" cap="flat" cmpd="sng" algn="ctr">
            <a:solidFill>
              <a:srgbClr val="0000CC"/>
            </a:solidFill>
            <a:prstDash val="solid"/>
            <a:round/>
            <a:headEnd type="none" w="med" len="med"/>
            <a:tailEnd type="none" w="med" len="med"/>
          </a:ln>
          <a:effectLst/>
        </p:spPr>
      </p:cxnSp>
      <p:graphicFrame>
        <p:nvGraphicFramePr>
          <p:cNvPr id="10" name="物件 9"/>
          <p:cNvGraphicFramePr>
            <a:graphicFrameLocks noChangeAspect="1"/>
          </p:cNvGraphicFramePr>
          <p:nvPr>
            <p:extLst>
              <p:ext uri="{D42A27DB-BD31-4B8C-83A1-F6EECF244321}">
                <p14:modId xmlns:p14="http://schemas.microsoft.com/office/powerpoint/2010/main" val="1227073494"/>
              </p:ext>
            </p:extLst>
          </p:nvPr>
        </p:nvGraphicFramePr>
        <p:xfrm>
          <a:off x="614131" y="3730838"/>
          <a:ext cx="3566754" cy="520290"/>
        </p:xfrm>
        <a:graphic>
          <a:graphicData uri="http://schemas.openxmlformats.org/presentationml/2006/ole">
            <mc:AlternateContent xmlns:mc="http://schemas.openxmlformats.org/markup-compatibility/2006">
              <mc:Choice xmlns:v="urn:schemas-microsoft-com:vml" Requires="v">
                <p:oleObj spid="_x0000_s1141840" name="方程式" r:id="rId14" imgW="1739880" imgH="253800" progId="Equation.3">
                  <p:embed/>
                </p:oleObj>
              </mc:Choice>
              <mc:Fallback>
                <p:oleObj name="方程式" r:id="rId14" imgW="1739880" imgH="253800" progId="Equation.3">
                  <p:embed/>
                  <p:pic>
                    <p:nvPicPr>
                      <p:cNvPr id="0" name=""/>
                      <p:cNvPicPr>
                        <a:picLocks noChangeAspect="1" noChangeArrowheads="1"/>
                      </p:cNvPicPr>
                      <p:nvPr/>
                    </p:nvPicPr>
                    <p:blipFill>
                      <a:blip r:embed="rId15"/>
                      <a:srcRect/>
                      <a:stretch>
                        <a:fillRect/>
                      </a:stretch>
                    </p:blipFill>
                    <p:spPr bwMode="auto">
                      <a:xfrm>
                        <a:off x="614131" y="3730838"/>
                        <a:ext cx="3566754" cy="520290"/>
                      </a:xfrm>
                      <a:prstGeom prst="rect">
                        <a:avLst/>
                      </a:prstGeom>
                      <a:noFill/>
                      <a:ln>
                        <a:noFill/>
                      </a:ln>
                    </p:spPr>
                  </p:pic>
                </p:oleObj>
              </mc:Fallback>
            </mc:AlternateContent>
          </a:graphicData>
        </a:graphic>
      </p:graphicFrame>
      <p:graphicFrame>
        <p:nvGraphicFramePr>
          <p:cNvPr id="9" name="物件 8"/>
          <p:cNvGraphicFramePr>
            <a:graphicFrameLocks noChangeAspect="1"/>
          </p:cNvGraphicFramePr>
          <p:nvPr>
            <p:extLst>
              <p:ext uri="{D42A27DB-BD31-4B8C-83A1-F6EECF244321}">
                <p14:modId xmlns:p14="http://schemas.microsoft.com/office/powerpoint/2010/main" val="1350555608"/>
              </p:ext>
            </p:extLst>
          </p:nvPr>
        </p:nvGraphicFramePr>
        <p:xfrm>
          <a:off x="7602461" y="3608450"/>
          <a:ext cx="1866564" cy="480060"/>
        </p:xfrm>
        <a:graphic>
          <a:graphicData uri="http://schemas.openxmlformats.org/presentationml/2006/ole">
            <mc:AlternateContent xmlns:mc="http://schemas.openxmlformats.org/markup-compatibility/2006">
              <mc:Choice xmlns:v="urn:schemas-microsoft-com:vml" Requires="v">
                <p:oleObj spid="_x0000_s1141841" name="方程式" r:id="rId16" imgW="888840" imgH="228600" progId="Equation.3">
                  <p:embed/>
                </p:oleObj>
              </mc:Choice>
              <mc:Fallback>
                <p:oleObj name="方程式" r:id="rId16" imgW="888840" imgH="228600" progId="Equation.3">
                  <p:embed/>
                  <p:pic>
                    <p:nvPicPr>
                      <p:cNvPr id="0" name=""/>
                      <p:cNvPicPr>
                        <a:picLocks noChangeArrowheads="1"/>
                      </p:cNvPicPr>
                      <p:nvPr/>
                    </p:nvPicPr>
                    <p:blipFill>
                      <a:blip r:embed="rId17"/>
                      <a:srcRect/>
                      <a:stretch>
                        <a:fillRect/>
                      </a:stretch>
                    </p:blipFill>
                    <p:spPr bwMode="auto">
                      <a:xfrm>
                        <a:off x="7602461" y="3608450"/>
                        <a:ext cx="1866564"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oleObj>
              </mc:Fallback>
            </mc:AlternateContent>
          </a:graphicData>
        </a:graphic>
      </p:graphicFrame>
      <p:sp>
        <p:nvSpPr>
          <p:cNvPr id="44" name="文字方塊 43"/>
          <p:cNvSpPr txBox="1"/>
          <p:nvPr/>
        </p:nvSpPr>
        <p:spPr>
          <a:xfrm>
            <a:off x="6663767" y="3583427"/>
            <a:ext cx="936475" cy="461665"/>
          </a:xfrm>
          <a:prstGeom prst="rect">
            <a:avLst/>
          </a:prstGeom>
          <a:noFill/>
        </p:spPr>
        <p:txBody>
          <a:bodyPr wrap="none" rtlCol="0">
            <a:spAutoFit/>
          </a:bodyPr>
          <a:lstStyle/>
          <a:p>
            <a:r>
              <a:rPr lang="en-US" altLang="zh-TW" dirty="0"/>
              <a:t>where</a:t>
            </a:r>
            <a:endParaRPr lang="zh-TW" altLang="en-US" dirty="0"/>
          </a:p>
        </p:txBody>
      </p:sp>
      <p:sp>
        <p:nvSpPr>
          <p:cNvPr id="47" name="Text Box 12"/>
          <p:cNvSpPr txBox="1">
            <a:spLocks noChangeArrowheads="1"/>
          </p:cNvSpPr>
          <p:nvPr/>
        </p:nvSpPr>
        <p:spPr bwMode="auto">
          <a:xfrm>
            <a:off x="407368" y="1926667"/>
            <a:ext cx="5646097" cy="450508"/>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lnSpc>
                <a:spcPct val="115000"/>
              </a:lnSpc>
            </a:pPr>
            <a:r>
              <a:rPr lang="en-US" altLang="zh-TW" sz="2200" dirty="0">
                <a:solidFill>
                  <a:srgbClr val="0000CC"/>
                </a:solidFill>
              </a:rPr>
              <a:t>eq. (c) is 2nd order ODE,</a:t>
            </a:r>
            <a:r>
              <a:rPr lang="en-US" altLang="zh-TW" sz="2200" dirty="0">
                <a:solidFill>
                  <a:srgbClr val="C00000"/>
                </a:solidFill>
              </a:rPr>
              <a:t> need 2 BCs of </a:t>
            </a:r>
            <a:r>
              <a:rPr lang="en-US" altLang="zh-TW" sz="2200" i="1" dirty="0">
                <a:solidFill>
                  <a:srgbClr val="C00000"/>
                </a:solidFill>
              </a:rPr>
              <a:t>A</a:t>
            </a:r>
            <a:r>
              <a:rPr lang="en-US" altLang="zh-TW" sz="2200" i="1" baseline="-25000" dirty="0">
                <a:solidFill>
                  <a:srgbClr val="C00000"/>
                </a:solidFill>
              </a:rPr>
              <a:t>k</a:t>
            </a:r>
            <a:r>
              <a:rPr lang="en-US" altLang="zh-TW" sz="2200" dirty="0">
                <a:solidFill>
                  <a:srgbClr val="C00000"/>
                </a:solidFill>
              </a:rPr>
              <a:t>(</a:t>
            </a:r>
            <a:r>
              <a:rPr lang="en-US" altLang="zh-TW" sz="2200" i="1" dirty="0">
                <a:solidFill>
                  <a:srgbClr val="C00000"/>
                </a:solidFill>
              </a:rPr>
              <a:t>y</a:t>
            </a:r>
            <a:r>
              <a:rPr lang="en-US" altLang="zh-TW" sz="2200" dirty="0">
                <a:solidFill>
                  <a:srgbClr val="C00000"/>
                </a:solidFill>
              </a:rPr>
              <a:t>)!!</a:t>
            </a:r>
            <a:endParaRPr lang="zh-TW" altLang="en-US" sz="2200" dirty="0">
              <a:solidFill>
                <a:srgbClr val="C00000"/>
              </a:solidFill>
            </a:endParaRPr>
          </a:p>
        </p:txBody>
      </p:sp>
      <p:sp>
        <p:nvSpPr>
          <p:cNvPr id="49" name="文字方塊 48"/>
          <p:cNvSpPr txBox="1"/>
          <p:nvPr/>
        </p:nvSpPr>
        <p:spPr>
          <a:xfrm>
            <a:off x="382333" y="3260098"/>
            <a:ext cx="3409908" cy="461665"/>
          </a:xfrm>
          <a:prstGeom prst="rect">
            <a:avLst/>
          </a:prstGeom>
          <a:noFill/>
        </p:spPr>
        <p:txBody>
          <a:bodyPr wrap="none" rtlCol="0">
            <a:spAutoFit/>
          </a:bodyPr>
          <a:lstStyle/>
          <a:p>
            <a:r>
              <a:rPr lang="en-US" altLang="zh-TW" dirty="0"/>
              <a:t>from BCs</a:t>
            </a:r>
            <a:r>
              <a:rPr lang="en-US" altLang="zh-TW" i="1" dirty="0"/>
              <a:t> u</a:t>
            </a:r>
            <a:r>
              <a:rPr lang="en-US" altLang="zh-TW" dirty="0"/>
              <a:t>(</a:t>
            </a:r>
            <a:r>
              <a:rPr lang="en-US" altLang="zh-TW" i="1" dirty="0"/>
              <a:t>x</a:t>
            </a:r>
            <a:r>
              <a:rPr lang="en-US" altLang="zh-TW" dirty="0"/>
              <a:t>,0)</a:t>
            </a:r>
            <a:r>
              <a:rPr lang="en-US" altLang="zh-TW" dirty="0">
                <a:latin typeface="Symbol" panose="05050102010706020507" pitchFamily="18" charset="2"/>
              </a:rPr>
              <a:t>=</a:t>
            </a:r>
            <a:r>
              <a:rPr lang="en-US" altLang="zh-TW" i="1" dirty="0"/>
              <a:t>u</a:t>
            </a:r>
            <a:r>
              <a:rPr lang="en-US" altLang="zh-TW" dirty="0"/>
              <a:t>(</a:t>
            </a:r>
            <a:r>
              <a:rPr lang="en-US" altLang="zh-TW" i="1" dirty="0"/>
              <a:t>x</a:t>
            </a:r>
            <a:r>
              <a:rPr lang="en-US" altLang="zh-TW" dirty="0"/>
              <a:t>,1)</a:t>
            </a:r>
            <a:r>
              <a:rPr lang="en-US" altLang="zh-TW" dirty="0">
                <a:latin typeface="Symbol" panose="05050102010706020507" pitchFamily="18" charset="2"/>
              </a:rPr>
              <a:t>=</a:t>
            </a:r>
            <a:r>
              <a:rPr lang="en-US" altLang="zh-TW" dirty="0"/>
              <a:t>0</a:t>
            </a:r>
          </a:p>
        </p:txBody>
      </p:sp>
      <p:sp>
        <p:nvSpPr>
          <p:cNvPr id="50" name="AutoShape 23"/>
          <p:cNvSpPr>
            <a:spLocks noChangeArrowheads="1"/>
          </p:cNvSpPr>
          <p:nvPr/>
        </p:nvSpPr>
        <p:spPr bwMode="auto">
          <a:xfrm>
            <a:off x="191344" y="4205268"/>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51" name="物件 50"/>
          <p:cNvGraphicFramePr>
            <a:graphicFrameLocks noChangeAspect="1"/>
          </p:cNvGraphicFramePr>
          <p:nvPr>
            <p:extLst>
              <p:ext uri="{D42A27DB-BD31-4B8C-83A1-F6EECF244321}">
                <p14:modId xmlns:p14="http://schemas.microsoft.com/office/powerpoint/2010/main" val="1522109644"/>
              </p:ext>
            </p:extLst>
          </p:nvPr>
        </p:nvGraphicFramePr>
        <p:xfrm>
          <a:off x="613273" y="4218784"/>
          <a:ext cx="3461958" cy="520290"/>
        </p:xfrm>
        <a:graphic>
          <a:graphicData uri="http://schemas.openxmlformats.org/presentationml/2006/ole">
            <mc:AlternateContent xmlns:mc="http://schemas.openxmlformats.org/markup-compatibility/2006">
              <mc:Choice xmlns:v="urn:schemas-microsoft-com:vml" Requires="v">
                <p:oleObj spid="_x0000_s1141842" name="方程式" r:id="rId18" imgW="1688760" imgH="253800" progId="Equation.3">
                  <p:embed/>
                </p:oleObj>
              </mc:Choice>
              <mc:Fallback>
                <p:oleObj name="方程式" r:id="rId18" imgW="1688760" imgH="253800" progId="Equation.3">
                  <p:embed/>
                  <p:pic>
                    <p:nvPicPr>
                      <p:cNvPr id="0" name=""/>
                      <p:cNvPicPr>
                        <a:picLocks noChangeAspect="1" noChangeArrowheads="1"/>
                      </p:cNvPicPr>
                      <p:nvPr/>
                    </p:nvPicPr>
                    <p:blipFill>
                      <a:blip r:embed="rId19"/>
                      <a:srcRect/>
                      <a:stretch>
                        <a:fillRect/>
                      </a:stretch>
                    </p:blipFill>
                    <p:spPr bwMode="auto">
                      <a:xfrm>
                        <a:off x="613273" y="4218784"/>
                        <a:ext cx="3461958" cy="520290"/>
                      </a:xfrm>
                      <a:prstGeom prst="rect">
                        <a:avLst/>
                      </a:prstGeom>
                      <a:noFill/>
                      <a:ln>
                        <a:noFill/>
                      </a:ln>
                    </p:spPr>
                  </p:pic>
                </p:oleObj>
              </mc:Fallback>
            </mc:AlternateContent>
          </a:graphicData>
        </a:graphic>
      </p:graphicFrame>
      <p:sp>
        <p:nvSpPr>
          <p:cNvPr id="52" name="文字方塊 51"/>
          <p:cNvSpPr txBox="1"/>
          <p:nvPr/>
        </p:nvSpPr>
        <p:spPr>
          <a:xfrm>
            <a:off x="6209800" y="692696"/>
            <a:ext cx="4833374" cy="461665"/>
          </a:xfrm>
          <a:prstGeom prst="rect">
            <a:avLst/>
          </a:prstGeom>
          <a:noFill/>
        </p:spPr>
        <p:txBody>
          <a:bodyPr wrap="none" rtlCol="0">
            <a:spAutoFit/>
          </a:bodyPr>
          <a:lstStyle/>
          <a:p>
            <a:pPr marL="355600" indent="-355600">
              <a:buFont typeface="Wingdings" panose="05000000000000000000" pitchFamily="2" charset="2"/>
              <a:buChar char="l"/>
            </a:pPr>
            <a:r>
              <a:rPr lang="en-US" altLang="zh-TW" dirty="0"/>
              <a:t>possible methods to solve for </a:t>
            </a:r>
            <a:r>
              <a:rPr lang="en-US" altLang="zh-TW" i="1" dirty="0" err="1"/>
              <a:t>A</a:t>
            </a:r>
            <a:r>
              <a:rPr lang="en-US" altLang="zh-TW" i="1" baseline="-25000" dirty="0" err="1"/>
              <a:t>k</a:t>
            </a:r>
            <a:r>
              <a:rPr lang="en-US" altLang="zh-TW" dirty="0"/>
              <a:t>(</a:t>
            </a:r>
            <a:r>
              <a:rPr lang="en-US" altLang="zh-TW" i="1" dirty="0"/>
              <a:t>y</a:t>
            </a:r>
            <a:r>
              <a:rPr lang="en-US" altLang="zh-TW" dirty="0"/>
              <a:t>)</a:t>
            </a:r>
            <a:endParaRPr lang="zh-TW" altLang="en-US" dirty="0">
              <a:solidFill>
                <a:srgbClr val="0000CC"/>
              </a:solidFill>
            </a:endParaRPr>
          </a:p>
        </p:txBody>
      </p:sp>
      <p:graphicFrame>
        <p:nvGraphicFramePr>
          <p:cNvPr id="7" name="物件 6"/>
          <p:cNvGraphicFramePr>
            <a:graphicFrameLocks noChangeAspect="1"/>
          </p:cNvGraphicFramePr>
          <p:nvPr>
            <p:extLst>
              <p:ext uri="{D42A27DB-BD31-4B8C-83A1-F6EECF244321}">
                <p14:modId xmlns:p14="http://schemas.microsoft.com/office/powerpoint/2010/main" val="1757271032"/>
              </p:ext>
            </p:extLst>
          </p:nvPr>
        </p:nvGraphicFramePr>
        <p:xfrm>
          <a:off x="6218457" y="5605924"/>
          <a:ext cx="5796000" cy="508421"/>
        </p:xfrm>
        <a:graphic>
          <a:graphicData uri="http://schemas.openxmlformats.org/presentationml/2006/ole">
            <mc:AlternateContent xmlns:mc="http://schemas.openxmlformats.org/markup-compatibility/2006">
              <mc:Choice xmlns:v="urn:schemas-microsoft-com:vml" Requires="v">
                <p:oleObj spid="_x0000_s1141843" name="Equation" r:id="rId20" imgW="2895600" imgH="254000" progId="Equation.DSMT4">
                  <p:embed/>
                </p:oleObj>
              </mc:Choice>
              <mc:Fallback>
                <p:oleObj name="Equation" r:id="rId20" imgW="2895600" imgH="254000" progId="Equation.DSMT4">
                  <p:embed/>
                  <p:pic>
                    <p:nvPicPr>
                      <p:cNvPr id="0" name=""/>
                      <p:cNvPicPr>
                        <a:picLocks noChangeArrowheads="1"/>
                      </p:cNvPicPr>
                      <p:nvPr/>
                    </p:nvPicPr>
                    <p:blipFill>
                      <a:blip r:embed="rId21">
                        <a:extLst>
                          <a:ext uri="{28A0092B-C50C-407E-A947-70E740481C1C}">
                            <a14:useLocalDpi xmlns:a14="http://schemas.microsoft.com/office/drawing/2010/main" val="0"/>
                          </a:ext>
                        </a:extLst>
                      </a:blip>
                      <a:srcRect r="-4352"/>
                      <a:stretch>
                        <a:fillRect/>
                      </a:stretch>
                    </p:blipFill>
                    <p:spPr bwMode="auto">
                      <a:xfrm>
                        <a:off x="6218457" y="5605924"/>
                        <a:ext cx="5796000" cy="508421"/>
                      </a:xfrm>
                      <a:prstGeom prst="rect">
                        <a:avLst/>
                      </a:prstGeom>
                      <a:noFill/>
                      <a:ln>
                        <a:noFill/>
                      </a:ln>
                      <a:effectLst/>
                    </p:spPr>
                  </p:pic>
                </p:oleObj>
              </mc:Fallback>
            </mc:AlternateContent>
          </a:graphicData>
        </a:graphic>
      </p:graphicFrame>
      <p:sp>
        <p:nvSpPr>
          <p:cNvPr id="40" name="AutoShape 24"/>
          <p:cNvSpPr>
            <a:spLocks noChangeArrowheads="1"/>
          </p:cNvSpPr>
          <p:nvPr/>
        </p:nvSpPr>
        <p:spPr bwMode="auto">
          <a:xfrm>
            <a:off x="6773569" y="6198480"/>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6" name="物件 5"/>
          <p:cNvGraphicFramePr>
            <a:graphicFrameLocks noChangeAspect="1"/>
          </p:cNvGraphicFramePr>
          <p:nvPr>
            <p:extLst>
              <p:ext uri="{D42A27DB-BD31-4B8C-83A1-F6EECF244321}">
                <p14:modId xmlns:p14="http://schemas.microsoft.com/office/powerpoint/2010/main" val="4014232137"/>
              </p:ext>
            </p:extLst>
          </p:nvPr>
        </p:nvGraphicFramePr>
        <p:xfrm>
          <a:off x="6650108" y="4657877"/>
          <a:ext cx="3836556" cy="868680"/>
        </p:xfrm>
        <a:graphic>
          <a:graphicData uri="http://schemas.openxmlformats.org/presentationml/2006/ole">
            <mc:AlternateContent xmlns:mc="http://schemas.openxmlformats.org/markup-compatibility/2006">
              <mc:Choice xmlns:v="urn:schemas-microsoft-com:vml" Requires="v">
                <p:oleObj spid="_x0000_s1141844" name="方程式" r:id="rId22" imgW="2019240" imgH="457200" progId="Equation.3">
                  <p:embed/>
                </p:oleObj>
              </mc:Choice>
              <mc:Fallback>
                <p:oleObj name="方程式" r:id="rId22" imgW="2019240" imgH="457200" progId="Equation.3">
                  <p:embed/>
                  <p:pic>
                    <p:nvPicPr>
                      <p:cNvPr id="0" name=""/>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50108" y="4657877"/>
                        <a:ext cx="3836556" cy="868680"/>
                      </a:xfrm>
                      <a:prstGeom prst="rect">
                        <a:avLst/>
                      </a:prstGeom>
                      <a:noFill/>
                      <a:ln>
                        <a:noFill/>
                      </a:ln>
                      <a:effectLst/>
                    </p:spPr>
                  </p:pic>
                </p:oleObj>
              </mc:Fallback>
            </mc:AlternateContent>
          </a:graphicData>
        </a:graphic>
      </p:graphicFrame>
      <p:graphicFrame>
        <p:nvGraphicFramePr>
          <p:cNvPr id="8" name="物件 7"/>
          <p:cNvGraphicFramePr>
            <a:graphicFrameLocks noGrp="1" noChangeAspect="1"/>
          </p:cNvGraphicFramePr>
          <p:nvPr>
            <p:extLst>
              <p:ext uri="{D42A27DB-BD31-4B8C-83A1-F6EECF244321}">
                <p14:modId xmlns:p14="http://schemas.microsoft.com/office/powerpoint/2010/main" val="493439280"/>
              </p:ext>
            </p:extLst>
          </p:nvPr>
        </p:nvGraphicFramePr>
        <p:xfrm>
          <a:off x="7019405" y="6114952"/>
          <a:ext cx="5003280" cy="482400"/>
        </p:xfrm>
        <a:graphic>
          <a:graphicData uri="http://schemas.openxmlformats.org/presentationml/2006/ole">
            <mc:AlternateContent xmlns:mc="http://schemas.openxmlformats.org/markup-compatibility/2006">
              <mc:Choice xmlns:v="urn:schemas-microsoft-com:vml" Requires="v">
                <p:oleObj spid="_x0000_s1141845" name="方程式" r:id="rId24" imgW="2501640" imgH="241200" progId="Equation.3">
                  <p:embed/>
                </p:oleObj>
              </mc:Choice>
              <mc:Fallback>
                <p:oleObj name="方程式" r:id="rId24" imgW="2501640" imgH="241200" progId="Equation.3">
                  <p:embed/>
                  <p:pic>
                    <p:nvPicPr>
                      <p:cNvPr id="0" name=""/>
                      <p:cNvPicPr>
                        <a:picLocks noGrp="1" noChangeArrowheads="1"/>
                      </p:cNvPicPr>
                      <p:nvPr/>
                    </p:nvPicPr>
                    <p:blipFill>
                      <a:blip r:embed="rId25"/>
                      <a:srcRect/>
                      <a:stretch>
                        <a:fillRect/>
                      </a:stretch>
                    </p:blipFill>
                    <p:spPr bwMode="auto">
                      <a:xfrm>
                        <a:off x="7019405" y="6114952"/>
                        <a:ext cx="5003280" cy="482400"/>
                      </a:xfrm>
                      <a:prstGeom prst="rect">
                        <a:avLst/>
                      </a:prstGeom>
                      <a:noFill/>
                      <a:ln>
                        <a:noFill/>
                      </a:ln>
                      <a:effectLst/>
                    </p:spPr>
                  </p:pic>
                </p:oleObj>
              </mc:Fallback>
            </mc:AlternateContent>
          </a:graphicData>
        </a:graphic>
      </p:graphicFrame>
      <p:sp>
        <p:nvSpPr>
          <p:cNvPr id="48" name="Text Box 7">
            <a:extLst>
              <a:ext uri="{FF2B5EF4-FFF2-40B4-BE49-F238E27FC236}">
                <a16:creationId xmlns:a16="http://schemas.microsoft.com/office/drawing/2014/main" id="{5EA32859-7E18-40B9-8257-C8B3BB32309F}"/>
              </a:ext>
            </a:extLst>
          </p:cNvPr>
          <p:cNvSpPr txBox="1">
            <a:spLocks noChangeArrowheads="1"/>
          </p:cNvSpPr>
          <p:nvPr/>
        </p:nvSpPr>
        <p:spPr bwMode="auto">
          <a:xfrm>
            <a:off x="4896276" y="873812"/>
            <a:ext cx="579646" cy="369332"/>
          </a:xfrm>
          <a:prstGeom prst="rect">
            <a:avLst/>
          </a:prstGeom>
          <a:noFill/>
          <a:ln>
            <a:noFill/>
          </a:ln>
          <a:extLst/>
        </p:spPr>
        <p:txBody>
          <a:bodyPr wrap="none"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1800" dirty="0">
                <a:solidFill>
                  <a:srgbClr val="0000CC"/>
                </a:solidFill>
              </a:rPr>
              <a:t>---(c)</a:t>
            </a:r>
          </a:p>
        </p:txBody>
      </p:sp>
      <p:cxnSp>
        <p:nvCxnSpPr>
          <p:cNvPr id="5" name="直線接點 4">
            <a:extLst>
              <a:ext uri="{FF2B5EF4-FFF2-40B4-BE49-F238E27FC236}">
                <a16:creationId xmlns:a16="http://schemas.microsoft.com/office/drawing/2014/main" id="{D7340590-666E-401D-930E-56F94313B11C}"/>
              </a:ext>
            </a:extLst>
          </p:cNvPr>
          <p:cNvCxnSpPr/>
          <p:nvPr/>
        </p:nvCxnSpPr>
        <p:spPr bwMode="auto">
          <a:xfrm>
            <a:off x="6062547" y="4132671"/>
            <a:ext cx="612945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3" name="文字方塊 52">
            <a:extLst>
              <a:ext uri="{FF2B5EF4-FFF2-40B4-BE49-F238E27FC236}">
                <a16:creationId xmlns:a16="http://schemas.microsoft.com/office/drawing/2014/main" id="{7D38B70F-5E95-4878-AC0C-FD79226C7488}"/>
              </a:ext>
            </a:extLst>
          </p:cNvPr>
          <p:cNvSpPr txBox="1"/>
          <p:nvPr/>
        </p:nvSpPr>
        <p:spPr>
          <a:xfrm>
            <a:off x="6106253" y="4136359"/>
            <a:ext cx="5935279" cy="461665"/>
          </a:xfrm>
          <a:prstGeom prst="rect">
            <a:avLst/>
          </a:prstGeom>
          <a:noFill/>
        </p:spPr>
        <p:txBody>
          <a:bodyPr wrap="none" rtlCol="0">
            <a:spAutoFit/>
          </a:bodyPr>
          <a:lstStyle/>
          <a:p>
            <a:r>
              <a:rPr lang="en-US" altLang="zh-TW" dirty="0"/>
              <a:t>how about Green’s function problem? </a:t>
            </a:r>
            <a:r>
              <a:rPr lang="en-US" altLang="zh-TW" sz="2000" dirty="0">
                <a:solidFill>
                  <a:srgbClr val="0000CC"/>
                </a:solidFill>
              </a:rPr>
              <a:t>(see p.59)</a:t>
            </a:r>
            <a:endParaRPr lang="zh-TW" altLang="en-US" sz="2000" dirty="0">
              <a:solidFill>
                <a:srgbClr val="0000CC"/>
              </a:solidFill>
            </a:endParaRPr>
          </a:p>
        </p:txBody>
      </p:sp>
    </p:spTree>
    <p:extLst>
      <p:ext uri="{BB962C8B-B14F-4D97-AF65-F5344CB8AC3E}">
        <p14:creationId xmlns:p14="http://schemas.microsoft.com/office/powerpoint/2010/main" val="279674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0631"/>
                                        </p:tgtEl>
                                        <p:attrNameLst>
                                          <p:attrName>style.visibility</p:attrName>
                                        </p:attrNameLst>
                                      </p:cBhvr>
                                      <p:to>
                                        <p:strVal val="visible"/>
                                      </p:to>
                                    </p:set>
                                    <p:animEffect transition="in" filter="wipe(left)">
                                      <p:cBhvr>
                                        <p:cTn id="7" dur="500"/>
                                        <p:tgtEl>
                                          <p:spTgt spid="5806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80611"/>
                                        </p:tgtEl>
                                        <p:attrNameLst>
                                          <p:attrName>style.visibility</p:attrName>
                                        </p:attrNameLst>
                                      </p:cBhvr>
                                      <p:to>
                                        <p:strVal val="visible"/>
                                      </p:to>
                                    </p:set>
                                    <p:animEffect transition="in" filter="wipe(left)">
                                      <p:cBhvr>
                                        <p:cTn id="11" dur="500"/>
                                        <p:tgtEl>
                                          <p:spTgt spid="5806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500"/>
                            </p:stCondLst>
                            <p:childTnLst>
                              <p:par>
                                <p:cTn id="22" presetID="22" presetClass="entr" presetSubtype="8" fill="hold" nodeType="afterEffect">
                                  <p:stCondLst>
                                    <p:cond delay="500"/>
                                  </p:stCondLst>
                                  <p:childTnLst>
                                    <p:set>
                                      <p:cBhvr>
                                        <p:cTn id="23" dur="1" fill="hold">
                                          <p:stCondLst>
                                            <p:cond delay="0"/>
                                          </p:stCondLst>
                                        </p:cTn>
                                        <p:tgtEl>
                                          <p:spTgt spid="580614"/>
                                        </p:tgtEl>
                                        <p:attrNameLst>
                                          <p:attrName>style.visibility</p:attrName>
                                        </p:attrNameLst>
                                      </p:cBhvr>
                                      <p:to>
                                        <p:strVal val="visible"/>
                                      </p:to>
                                    </p:set>
                                    <p:animEffect transition="in" filter="wipe(left)">
                                      <p:cBhvr>
                                        <p:cTn id="24" dur="500"/>
                                        <p:tgtEl>
                                          <p:spTgt spid="5806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par>
                          <p:cTn id="35" fill="hold">
                            <p:stCondLst>
                              <p:cond delay="500"/>
                            </p:stCondLst>
                            <p:childTnLst>
                              <p:par>
                                <p:cTn id="36" presetID="2" presetClass="entr" presetSubtype="12"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0-#ppt_w/2"/>
                                          </p:val>
                                        </p:tav>
                                        <p:tav tm="100000">
                                          <p:val>
                                            <p:strVal val="#ppt_x"/>
                                          </p:val>
                                        </p:tav>
                                      </p:tavLst>
                                    </p:anim>
                                    <p:anim calcmode="lin" valueType="num">
                                      <p:cBhvr additive="base">
                                        <p:cTn id="39" dur="500" fill="hold"/>
                                        <p:tgtEl>
                                          <p:spTgt spid="38"/>
                                        </p:tgtEl>
                                        <p:attrNameLst>
                                          <p:attrName>ppt_y</p:attrName>
                                        </p:attrNameLst>
                                      </p:cBhvr>
                                      <p:tavLst>
                                        <p:tav tm="0">
                                          <p:val>
                                            <p:strVal val="1+#ppt_h/2"/>
                                          </p:val>
                                        </p:tav>
                                        <p:tav tm="100000">
                                          <p:val>
                                            <p:strVal val="#ppt_y"/>
                                          </p:val>
                                        </p:tav>
                                      </p:tavLst>
                                    </p:anim>
                                  </p:childTnLst>
                                </p:cTn>
                              </p:par>
                            </p:childTnLst>
                          </p:cTn>
                        </p:par>
                        <p:par>
                          <p:cTn id="40" fill="hold">
                            <p:stCondLst>
                              <p:cond delay="1000"/>
                            </p:stCondLst>
                            <p:childTnLst>
                              <p:par>
                                <p:cTn id="41" presetID="2" presetClass="entr" presetSubtype="12"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0-#ppt_w/2"/>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left)">
                                      <p:cBhvr>
                                        <p:cTn id="49" dur="500"/>
                                        <p:tgtEl>
                                          <p:spTgt spid="49"/>
                                        </p:tgtEl>
                                      </p:cBhvr>
                                    </p:animEffect>
                                  </p:childTnLst>
                                </p:cTn>
                              </p:par>
                            </p:childTnLst>
                          </p:cTn>
                        </p:par>
                        <p:par>
                          <p:cTn id="50" fill="hold">
                            <p:stCondLst>
                              <p:cond delay="500"/>
                            </p:stCondLst>
                            <p:childTnLst>
                              <p:par>
                                <p:cTn id="51" presetID="2" presetClass="entr" presetSubtype="12"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additive="base">
                                        <p:cTn id="53" dur="500" fill="hold"/>
                                        <p:tgtEl>
                                          <p:spTgt spid="42"/>
                                        </p:tgtEl>
                                        <p:attrNameLst>
                                          <p:attrName>ppt_x</p:attrName>
                                        </p:attrNameLst>
                                      </p:cBhvr>
                                      <p:tavLst>
                                        <p:tav tm="0">
                                          <p:val>
                                            <p:strVal val="0-#ppt_w/2"/>
                                          </p:val>
                                        </p:tav>
                                        <p:tav tm="100000">
                                          <p:val>
                                            <p:strVal val="#ppt_x"/>
                                          </p:val>
                                        </p:tav>
                                      </p:tavLst>
                                    </p:anim>
                                    <p:anim calcmode="lin" valueType="num">
                                      <p:cBhvr additive="base">
                                        <p:cTn id="54" dur="500" fill="hold"/>
                                        <p:tgtEl>
                                          <p:spTgt spid="42"/>
                                        </p:tgtEl>
                                        <p:attrNameLst>
                                          <p:attrName>ppt_y</p:attrName>
                                        </p:attrNameLst>
                                      </p:cBhvr>
                                      <p:tavLst>
                                        <p:tav tm="0">
                                          <p:val>
                                            <p:strVal val="1+#ppt_h/2"/>
                                          </p:val>
                                        </p:tav>
                                        <p:tav tm="100000">
                                          <p:val>
                                            <p:strVal val="#ppt_y"/>
                                          </p:val>
                                        </p:tav>
                                      </p:tavLst>
                                    </p:anim>
                                  </p:childTnLst>
                                </p:cTn>
                              </p:par>
                            </p:childTnLst>
                          </p:cTn>
                        </p:par>
                        <p:par>
                          <p:cTn id="55" fill="hold">
                            <p:stCondLst>
                              <p:cond delay="1000"/>
                            </p:stCondLst>
                            <p:childTnLst>
                              <p:par>
                                <p:cTn id="56" presetID="2" presetClass="entr" presetSubtype="12" fill="hold"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additive="base">
                                        <p:cTn id="58" dur="500" fill="hold"/>
                                        <p:tgtEl>
                                          <p:spTgt spid="41"/>
                                        </p:tgtEl>
                                        <p:attrNameLst>
                                          <p:attrName>ppt_x</p:attrName>
                                        </p:attrNameLst>
                                      </p:cBhvr>
                                      <p:tavLst>
                                        <p:tav tm="0">
                                          <p:val>
                                            <p:strVal val="0-#ppt_w/2"/>
                                          </p:val>
                                        </p:tav>
                                        <p:tav tm="100000">
                                          <p:val>
                                            <p:strVal val="#ppt_x"/>
                                          </p:val>
                                        </p:tav>
                                      </p:tavLst>
                                    </p:anim>
                                    <p:anim calcmode="lin" valueType="num">
                                      <p:cBhvr additive="base">
                                        <p:cTn id="5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wipe(left)">
                                      <p:cBhvr>
                                        <p:cTn id="64" dur="500"/>
                                        <p:tgtEl>
                                          <p:spTgt spid="50"/>
                                        </p:tgtEl>
                                      </p:cBhvr>
                                    </p:animEffect>
                                  </p:childTnLst>
                                </p:cTn>
                              </p:par>
                            </p:childTnLst>
                          </p:cTn>
                        </p:par>
                        <p:par>
                          <p:cTn id="65" fill="hold">
                            <p:stCondLst>
                              <p:cond delay="500"/>
                            </p:stCondLst>
                            <p:childTnLst>
                              <p:par>
                                <p:cTn id="66" presetID="22" presetClass="entr" presetSubtype="8"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left)">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left)">
                                      <p:cBhvr>
                                        <p:cTn id="73" dur="500"/>
                                        <p:tgtEl>
                                          <p:spTgt spid="5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580632"/>
                                        </p:tgtEl>
                                        <p:attrNameLst>
                                          <p:attrName>style.visibility</p:attrName>
                                        </p:attrNameLst>
                                      </p:cBhvr>
                                      <p:to>
                                        <p:strVal val="visible"/>
                                      </p:to>
                                    </p:set>
                                    <p:animEffect transition="in" filter="wipe(left)">
                                      <p:cBhvr>
                                        <p:cTn id="78" dur="500"/>
                                        <p:tgtEl>
                                          <p:spTgt spid="580632"/>
                                        </p:tgtEl>
                                      </p:cBhvr>
                                    </p:animEffect>
                                  </p:childTnLst>
                                </p:cTn>
                              </p:par>
                            </p:childTnLst>
                          </p:cTn>
                        </p:par>
                        <p:par>
                          <p:cTn id="79" fill="hold">
                            <p:stCondLst>
                              <p:cond delay="500"/>
                            </p:stCondLst>
                            <p:childTnLst>
                              <p:par>
                                <p:cTn id="80" presetID="22" presetClass="entr" presetSubtype="8" fill="hold" nodeType="afterEffect">
                                  <p:stCondLst>
                                    <p:cond delay="0"/>
                                  </p:stCondLst>
                                  <p:childTnLst>
                                    <p:set>
                                      <p:cBhvr>
                                        <p:cTn id="81" dur="1" fill="hold">
                                          <p:stCondLst>
                                            <p:cond delay="0"/>
                                          </p:stCondLst>
                                        </p:cTn>
                                        <p:tgtEl>
                                          <p:spTgt spid="580616"/>
                                        </p:tgtEl>
                                        <p:attrNameLst>
                                          <p:attrName>style.visibility</p:attrName>
                                        </p:attrNameLst>
                                      </p:cBhvr>
                                      <p:to>
                                        <p:strVal val="visible"/>
                                      </p:to>
                                    </p:set>
                                    <p:animEffect transition="in" filter="wipe(left)">
                                      <p:cBhvr>
                                        <p:cTn id="82" dur="500"/>
                                        <p:tgtEl>
                                          <p:spTgt spid="580616"/>
                                        </p:tgtEl>
                                      </p:cBhvr>
                                    </p:animEffect>
                                  </p:childTnLst>
                                </p:cTn>
                              </p:par>
                            </p:childTnLst>
                          </p:cTn>
                        </p:par>
                        <p:par>
                          <p:cTn id="83" fill="hold">
                            <p:stCondLst>
                              <p:cond delay="1000"/>
                            </p:stCondLst>
                            <p:childTnLst>
                              <p:par>
                                <p:cTn id="84" presetID="22" presetClass="entr" presetSubtype="1" fill="hold" grpId="0" nodeType="afterEffect">
                                  <p:stCondLst>
                                    <p:cond delay="0"/>
                                  </p:stCondLst>
                                  <p:childTnLst>
                                    <p:set>
                                      <p:cBhvr>
                                        <p:cTn id="85" dur="1" fill="hold">
                                          <p:stCondLst>
                                            <p:cond delay="0"/>
                                          </p:stCondLst>
                                        </p:cTn>
                                        <p:tgtEl>
                                          <p:spTgt spid="29714"/>
                                        </p:tgtEl>
                                        <p:attrNameLst>
                                          <p:attrName>style.visibility</p:attrName>
                                        </p:attrNameLst>
                                      </p:cBhvr>
                                      <p:to>
                                        <p:strVal val="visible"/>
                                      </p:to>
                                    </p:set>
                                    <p:animEffect transition="in" filter="wipe(up)">
                                      <p:cBhvr>
                                        <p:cTn id="86" dur="500"/>
                                        <p:tgtEl>
                                          <p:spTgt spid="29714"/>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wipe(left)">
                                      <p:cBhvr>
                                        <p:cTn id="91" dur="500"/>
                                        <p:tgtEl>
                                          <p:spTgt spid="52"/>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580612">
                                            <p:txEl>
                                              <p:pRg st="0" end="0"/>
                                            </p:txEl>
                                          </p:spTgt>
                                        </p:tgtEl>
                                        <p:attrNameLst>
                                          <p:attrName>style.visibility</p:attrName>
                                        </p:attrNameLst>
                                      </p:cBhvr>
                                      <p:to>
                                        <p:strVal val="visible"/>
                                      </p:to>
                                    </p:set>
                                    <p:animEffect transition="in" filter="wipe(left)">
                                      <p:cBhvr>
                                        <p:cTn id="96" dur="500"/>
                                        <p:tgtEl>
                                          <p:spTgt spid="580612">
                                            <p:txEl>
                                              <p:pRg st="0" end="0"/>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580612">
                                            <p:txEl>
                                              <p:pRg st="1" end="1"/>
                                            </p:txEl>
                                          </p:spTgt>
                                        </p:tgtEl>
                                        <p:attrNameLst>
                                          <p:attrName>style.visibility</p:attrName>
                                        </p:attrNameLst>
                                      </p:cBhvr>
                                      <p:to>
                                        <p:strVal val="visible"/>
                                      </p:to>
                                    </p:set>
                                    <p:animEffect transition="in" filter="wipe(left)">
                                      <p:cBhvr>
                                        <p:cTn id="101" dur="500"/>
                                        <p:tgtEl>
                                          <p:spTgt spid="580612">
                                            <p:txEl>
                                              <p:pRg st="1" end="1"/>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580612">
                                            <p:txEl>
                                              <p:pRg st="2" end="2"/>
                                            </p:txEl>
                                          </p:spTgt>
                                        </p:tgtEl>
                                        <p:attrNameLst>
                                          <p:attrName>style.visibility</p:attrName>
                                        </p:attrNameLst>
                                      </p:cBhvr>
                                      <p:to>
                                        <p:strVal val="visible"/>
                                      </p:to>
                                    </p:set>
                                    <p:animEffect transition="in" filter="wipe(left)">
                                      <p:cBhvr>
                                        <p:cTn id="106" dur="500"/>
                                        <p:tgtEl>
                                          <p:spTgt spid="580612">
                                            <p:txEl>
                                              <p:pRg st="2" end="2"/>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wipe(left)">
                                      <p:cBhvr>
                                        <p:cTn id="111" dur="500"/>
                                        <p:tgtEl>
                                          <p:spTgt spid="37"/>
                                        </p:tgtEl>
                                      </p:cBhvr>
                                    </p:animEffect>
                                  </p:childTnLst>
                                </p:cTn>
                              </p:par>
                            </p:childTnLst>
                          </p:cTn>
                        </p:par>
                        <p:par>
                          <p:cTn id="112" fill="hold">
                            <p:stCondLst>
                              <p:cond delay="500"/>
                            </p:stCondLst>
                            <p:childTnLst>
                              <p:par>
                                <p:cTn id="113" presetID="22" presetClass="entr" presetSubtype="8" fill="hold" nodeType="afterEffect">
                                  <p:stCondLst>
                                    <p:cond delay="0"/>
                                  </p:stCondLst>
                                  <p:childTnLst>
                                    <p:set>
                                      <p:cBhvr>
                                        <p:cTn id="114" dur="1" fill="hold">
                                          <p:stCondLst>
                                            <p:cond delay="0"/>
                                          </p:stCondLst>
                                        </p:cTn>
                                        <p:tgtEl>
                                          <p:spTgt spid="580617"/>
                                        </p:tgtEl>
                                        <p:attrNameLst>
                                          <p:attrName>style.visibility</p:attrName>
                                        </p:attrNameLst>
                                      </p:cBhvr>
                                      <p:to>
                                        <p:strVal val="visible"/>
                                      </p:to>
                                    </p:set>
                                    <p:animEffect transition="in" filter="wipe(left)">
                                      <p:cBhvr>
                                        <p:cTn id="115" dur="500"/>
                                        <p:tgtEl>
                                          <p:spTgt spid="580617"/>
                                        </p:tgtEl>
                                      </p:cBhvr>
                                    </p:animEffect>
                                  </p:childTnLst>
                                </p:cTn>
                              </p:par>
                            </p:childTnLst>
                          </p:cTn>
                        </p:par>
                        <p:par>
                          <p:cTn id="116" fill="hold">
                            <p:stCondLst>
                              <p:cond delay="1000"/>
                            </p:stCondLst>
                            <p:childTnLst>
                              <p:par>
                                <p:cTn id="117" presetID="22" presetClass="entr" presetSubtype="8" fill="hold" grpId="0" nodeType="afterEffect">
                                  <p:stCondLst>
                                    <p:cond delay="0"/>
                                  </p:stCondLst>
                                  <p:childTnLst>
                                    <p:set>
                                      <p:cBhvr>
                                        <p:cTn id="118" dur="1" fill="hold">
                                          <p:stCondLst>
                                            <p:cond delay="0"/>
                                          </p:stCondLst>
                                        </p:cTn>
                                        <p:tgtEl>
                                          <p:spTgt spid="44"/>
                                        </p:tgtEl>
                                        <p:attrNameLst>
                                          <p:attrName>style.visibility</p:attrName>
                                        </p:attrNameLst>
                                      </p:cBhvr>
                                      <p:to>
                                        <p:strVal val="visible"/>
                                      </p:to>
                                    </p:set>
                                    <p:animEffect transition="in" filter="wipe(left)">
                                      <p:cBhvr>
                                        <p:cTn id="119" dur="500"/>
                                        <p:tgtEl>
                                          <p:spTgt spid="44"/>
                                        </p:tgtEl>
                                      </p:cBhvr>
                                    </p:animEffect>
                                  </p:childTnLst>
                                </p:cTn>
                              </p:par>
                            </p:childTnLst>
                          </p:cTn>
                        </p:par>
                        <p:par>
                          <p:cTn id="120" fill="hold">
                            <p:stCondLst>
                              <p:cond delay="1500"/>
                            </p:stCondLst>
                            <p:childTnLst>
                              <p:par>
                                <p:cTn id="121" presetID="22" presetClass="entr" presetSubtype="8" fill="hold" nodeType="afterEffect">
                                  <p:stCondLst>
                                    <p:cond delay="0"/>
                                  </p:stCondLst>
                                  <p:childTnLst>
                                    <p:set>
                                      <p:cBhvr>
                                        <p:cTn id="122" dur="1" fill="hold">
                                          <p:stCondLst>
                                            <p:cond delay="0"/>
                                          </p:stCondLst>
                                        </p:cTn>
                                        <p:tgtEl>
                                          <p:spTgt spid="9"/>
                                        </p:tgtEl>
                                        <p:attrNameLst>
                                          <p:attrName>style.visibility</p:attrName>
                                        </p:attrNameLst>
                                      </p:cBhvr>
                                      <p:to>
                                        <p:strVal val="visible"/>
                                      </p:to>
                                    </p:set>
                                    <p:animEffect transition="in" filter="wipe(left)">
                                      <p:cBhvr>
                                        <p:cTn id="123" dur="500"/>
                                        <p:tgtEl>
                                          <p:spTgt spid="9"/>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5"/>
                                        </p:tgtEl>
                                        <p:attrNameLst>
                                          <p:attrName>style.visibility</p:attrName>
                                        </p:attrNameLst>
                                      </p:cBhvr>
                                      <p:to>
                                        <p:strVal val="visible"/>
                                      </p:to>
                                    </p:set>
                                    <p:animEffect transition="in" filter="wipe(left)">
                                      <p:cBhvr>
                                        <p:cTn id="128" dur="500"/>
                                        <p:tgtEl>
                                          <p:spTgt spid="5"/>
                                        </p:tgtEl>
                                      </p:cBhvr>
                                    </p:animEffect>
                                  </p:childTnLst>
                                </p:cTn>
                              </p:par>
                            </p:childTnLst>
                          </p:cTn>
                        </p:par>
                        <p:par>
                          <p:cTn id="129" fill="hold">
                            <p:stCondLst>
                              <p:cond delay="500"/>
                            </p:stCondLst>
                            <p:childTnLst>
                              <p:par>
                                <p:cTn id="130" presetID="22" presetClass="entr" presetSubtype="8" fill="hold" grpId="0" nodeType="afterEffect">
                                  <p:stCondLst>
                                    <p:cond delay="0"/>
                                  </p:stCondLst>
                                  <p:childTnLst>
                                    <p:set>
                                      <p:cBhvr>
                                        <p:cTn id="131" dur="1" fill="hold">
                                          <p:stCondLst>
                                            <p:cond delay="0"/>
                                          </p:stCondLst>
                                        </p:cTn>
                                        <p:tgtEl>
                                          <p:spTgt spid="53"/>
                                        </p:tgtEl>
                                        <p:attrNameLst>
                                          <p:attrName>style.visibility</p:attrName>
                                        </p:attrNameLst>
                                      </p:cBhvr>
                                      <p:to>
                                        <p:strVal val="visible"/>
                                      </p:to>
                                    </p:set>
                                    <p:animEffect transition="in" filter="wipe(left)">
                                      <p:cBhvr>
                                        <p:cTn id="132" dur="500"/>
                                        <p:tgtEl>
                                          <p:spTgt spid="53"/>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nodeType="clickEffect">
                                  <p:stCondLst>
                                    <p:cond delay="0"/>
                                  </p:stCondLst>
                                  <p:childTnLst>
                                    <p:set>
                                      <p:cBhvr>
                                        <p:cTn id="136" dur="1" fill="hold">
                                          <p:stCondLst>
                                            <p:cond delay="0"/>
                                          </p:stCondLst>
                                        </p:cTn>
                                        <p:tgtEl>
                                          <p:spTgt spid="6"/>
                                        </p:tgtEl>
                                        <p:attrNameLst>
                                          <p:attrName>style.visibility</p:attrName>
                                        </p:attrNameLst>
                                      </p:cBhvr>
                                      <p:to>
                                        <p:strVal val="visible"/>
                                      </p:to>
                                    </p:set>
                                    <p:animEffect transition="in" filter="wipe(left)">
                                      <p:cBhvr>
                                        <p:cTn id="137" dur="500"/>
                                        <p:tgtEl>
                                          <p:spTgt spid="6"/>
                                        </p:tgtEl>
                                      </p:cBhvr>
                                    </p:animEffect>
                                  </p:childTnLst>
                                </p:cTn>
                              </p:par>
                              <p:par>
                                <p:cTn id="138" presetID="22" presetClass="entr" presetSubtype="8" fill="hold" nodeType="withEffect">
                                  <p:stCondLst>
                                    <p:cond delay="0"/>
                                  </p:stCondLst>
                                  <p:childTnLst>
                                    <p:set>
                                      <p:cBhvr>
                                        <p:cTn id="139" dur="1" fill="hold">
                                          <p:stCondLst>
                                            <p:cond delay="0"/>
                                          </p:stCondLst>
                                        </p:cTn>
                                        <p:tgtEl>
                                          <p:spTgt spid="7"/>
                                        </p:tgtEl>
                                        <p:attrNameLst>
                                          <p:attrName>style.visibility</p:attrName>
                                        </p:attrNameLst>
                                      </p:cBhvr>
                                      <p:to>
                                        <p:strVal val="visible"/>
                                      </p:to>
                                    </p:set>
                                    <p:animEffect transition="in" filter="wipe(left)">
                                      <p:cBhvr>
                                        <p:cTn id="140" dur="500"/>
                                        <p:tgtEl>
                                          <p:spTgt spid="7"/>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40"/>
                                        </p:tgtEl>
                                        <p:attrNameLst>
                                          <p:attrName>style.visibility</p:attrName>
                                        </p:attrNameLst>
                                      </p:cBhvr>
                                      <p:to>
                                        <p:strVal val="visible"/>
                                      </p:to>
                                    </p:set>
                                    <p:animEffect transition="in" filter="wipe(left)">
                                      <p:cBhvr>
                                        <p:cTn id="145" dur="500"/>
                                        <p:tgtEl>
                                          <p:spTgt spid="40"/>
                                        </p:tgtEl>
                                      </p:cBhvr>
                                    </p:animEffect>
                                  </p:childTnLst>
                                </p:cTn>
                              </p:par>
                            </p:childTnLst>
                          </p:cTn>
                        </p:par>
                        <p:par>
                          <p:cTn id="146" fill="hold">
                            <p:stCondLst>
                              <p:cond delay="500"/>
                            </p:stCondLst>
                            <p:childTnLst>
                              <p:par>
                                <p:cTn id="147" presetID="22" presetClass="entr" presetSubtype="8" fill="hold" nodeType="afterEffect">
                                  <p:stCondLst>
                                    <p:cond delay="0"/>
                                  </p:stCondLst>
                                  <p:childTnLst>
                                    <p:set>
                                      <p:cBhvr>
                                        <p:cTn id="148" dur="1" fill="hold">
                                          <p:stCondLst>
                                            <p:cond delay="0"/>
                                          </p:stCondLst>
                                        </p:cTn>
                                        <p:tgtEl>
                                          <p:spTgt spid="8"/>
                                        </p:tgtEl>
                                        <p:attrNameLst>
                                          <p:attrName>style.visibility</p:attrName>
                                        </p:attrNameLst>
                                      </p:cBhvr>
                                      <p:to>
                                        <p:strVal val="visible"/>
                                      </p:to>
                                    </p:set>
                                    <p:animEffect transition="in" filter="wipe(left)">
                                      <p:cBhvr>
                                        <p:cTn id="1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80612" grpId="0" uiExpand="1" build="p"/>
      <p:bldP spid="580631" grpId="0" animBg="1"/>
      <p:bldP spid="580632" grpId="0" animBg="1"/>
      <p:bldP spid="29714" grpId="0" animBg="1"/>
      <p:bldP spid="4" grpId="0"/>
      <p:bldP spid="37" grpId="0" animBg="1"/>
      <p:bldP spid="44" grpId="0"/>
      <p:bldP spid="47" grpId="0"/>
      <p:bldP spid="49" grpId="0"/>
      <p:bldP spid="50" grpId="0" animBg="1"/>
      <p:bldP spid="52" grpId="0"/>
      <p:bldP spid="40" grpId="0" animBg="1"/>
      <p:bldP spid="48" grpId="0"/>
      <p:bldP spid="5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bwMode="auto">
          <a:xfrm>
            <a:off x="4064007" y="5981137"/>
            <a:ext cx="684000" cy="416201"/>
          </a:xfrm>
          <a:prstGeom prst="rect">
            <a:avLst/>
          </a:prstGeom>
          <a:solidFill>
            <a:srgbClr val="99FF9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6" name="矩形 5"/>
          <p:cNvSpPr/>
          <p:nvPr/>
        </p:nvSpPr>
        <p:spPr bwMode="auto">
          <a:xfrm>
            <a:off x="4064007" y="5533079"/>
            <a:ext cx="684000" cy="360000"/>
          </a:xfrm>
          <a:prstGeom prst="rect">
            <a:avLst/>
          </a:prstGeom>
          <a:solidFill>
            <a:srgbClr val="99FF9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27" name="Rectangle 7"/>
          <p:cNvSpPr>
            <a:spLocks noChangeArrowheads="1"/>
          </p:cNvSpPr>
          <p:nvPr/>
        </p:nvSpPr>
        <p:spPr bwMode="auto">
          <a:xfrm>
            <a:off x="245600" y="1718952"/>
            <a:ext cx="31390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2200" dirty="0"/>
              <a:t>partial eigenfunctions in </a:t>
            </a:r>
            <a:r>
              <a:rPr lang="en-US" altLang="zh-TW" sz="2200" i="1" dirty="0"/>
              <a:t>x</a:t>
            </a:r>
          </a:p>
        </p:txBody>
      </p:sp>
      <p:sp>
        <p:nvSpPr>
          <p:cNvPr id="30723" name="Rectangle 2"/>
          <p:cNvSpPr>
            <a:spLocks noGrp="1" noChangeArrowheads="1"/>
          </p:cNvSpPr>
          <p:nvPr>
            <p:ph type="title"/>
          </p:nvPr>
        </p:nvSpPr>
        <p:spPr/>
        <p:txBody>
          <a:bodyPr/>
          <a:lstStyle/>
          <a:p>
            <a:pPr rtl="0" eaLnBrk="0" fontAlgn="base" hangingPunct="0"/>
            <a:r>
              <a:rPr lang="en-US" altLang="zh-TW" dirty="0"/>
              <a:t>4.3</a:t>
            </a:r>
            <a:r>
              <a:rPr lang="en-US" altLang="zh-TW" sz="3600" dirty="0"/>
              <a:t> Example 5 (cont.2 – Green’s function-1)</a:t>
            </a:r>
            <a:endParaRPr lang="zh-TW" altLang="zh-TW" dirty="0">
              <a:effectLst/>
            </a:endParaRPr>
          </a:p>
        </p:txBody>
      </p:sp>
      <p:graphicFrame>
        <p:nvGraphicFramePr>
          <p:cNvPr id="582659" name="Object 3"/>
          <p:cNvGraphicFramePr>
            <a:graphicFrameLocks noGrp="1" noChangeAspect="1"/>
          </p:cNvGraphicFramePr>
          <p:nvPr>
            <p:ph sz="quarter" idx="4294967295"/>
            <p:extLst>
              <p:ext uri="{D42A27DB-BD31-4B8C-83A1-F6EECF244321}">
                <p14:modId xmlns:p14="http://schemas.microsoft.com/office/powerpoint/2010/main" val="3289658567"/>
              </p:ext>
            </p:extLst>
          </p:nvPr>
        </p:nvGraphicFramePr>
        <p:xfrm>
          <a:off x="460315" y="2970002"/>
          <a:ext cx="5155920" cy="964800"/>
        </p:xfrm>
        <a:graphic>
          <a:graphicData uri="http://schemas.openxmlformats.org/presentationml/2006/ole">
            <mc:AlternateContent xmlns:mc="http://schemas.openxmlformats.org/markup-compatibility/2006">
              <mc:Choice xmlns:v="urn:schemas-microsoft-com:vml" Requires="v">
                <p:oleObj spid="_x0000_s1107414" name="方程式" r:id="rId4" imgW="2577960" imgH="482400" progId="Equation.3">
                  <p:embed/>
                </p:oleObj>
              </mc:Choice>
              <mc:Fallback>
                <p:oleObj name="方程式" r:id="rId4" imgW="2577960" imgH="482400" progId="Equation.3">
                  <p:embed/>
                  <p:pic>
                    <p:nvPicPr>
                      <p:cNvPr id="0" name=""/>
                      <p:cNvPicPr>
                        <a:picLocks noChangeArrowheads="1"/>
                      </p:cNvPicPr>
                      <p:nvPr/>
                    </p:nvPicPr>
                    <p:blipFill>
                      <a:blip r:embed="rId5"/>
                      <a:srcRect/>
                      <a:stretch>
                        <a:fillRect/>
                      </a:stretch>
                    </p:blipFill>
                    <p:spPr bwMode="auto">
                      <a:xfrm>
                        <a:off x="460315" y="2970002"/>
                        <a:ext cx="5155920" cy="96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2660" name="Rectangle 4"/>
          <p:cNvSpPr>
            <a:spLocks noChangeArrowheads="1"/>
          </p:cNvSpPr>
          <p:nvPr/>
        </p:nvSpPr>
        <p:spPr bwMode="auto">
          <a:xfrm>
            <a:off x="6083421" y="3025558"/>
            <a:ext cx="33425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dirty="0">
                <a:solidFill>
                  <a:srgbClr val="0000CC"/>
                </a:solidFill>
              </a:rPr>
              <a:t>from continuity condition</a:t>
            </a:r>
          </a:p>
        </p:txBody>
      </p:sp>
      <p:graphicFrame>
        <p:nvGraphicFramePr>
          <p:cNvPr id="582661" name="Object 5"/>
          <p:cNvGraphicFramePr>
            <a:graphicFrameLocks noGrp="1" noChangeAspect="1"/>
          </p:cNvGraphicFramePr>
          <p:nvPr>
            <p:ph sz="quarter" idx="4294967295"/>
            <p:extLst>
              <p:ext uri="{D42A27DB-BD31-4B8C-83A1-F6EECF244321}">
                <p14:modId xmlns:p14="http://schemas.microsoft.com/office/powerpoint/2010/main" val="3077121389"/>
              </p:ext>
            </p:extLst>
          </p:nvPr>
        </p:nvGraphicFramePr>
        <p:xfrm>
          <a:off x="1361866" y="2081664"/>
          <a:ext cx="3175000" cy="863600"/>
        </p:xfrm>
        <a:graphic>
          <a:graphicData uri="http://schemas.openxmlformats.org/presentationml/2006/ole">
            <mc:AlternateContent xmlns:mc="http://schemas.openxmlformats.org/markup-compatibility/2006">
              <mc:Choice xmlns:v="urn:schemas-microsoft-com:vml" Requires="v">
                <p:oleObj spid="_x0000_s1107415" name="方程式" r:id="rId6" imgW="1587500" imgH="431800" progId="Equation.3">
                  <p:embed/>
                </p:oleObj>
              </mc:Choice>
              <mc:Fallback>
                <p:oleObj name="方程式" r:id="rId6" imgW="1587500" imgH="43180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1866" y="2081664"/>
                        <a:ext cx="3175000" cy="863600"/>
                      </a:xfrm>
                      <a:prstGeom prst="rect">
                        <a:avLst/>
                      </a:prstGeom>
                      <a:solidFill>
                        <a:srgbClr val="CCECFF"/>
                      </a:solidFill>
                      <a:ln>
                        <a:noFill/>
                      </a:ln>
                      <a:effectLst/>
                      <a:extLst/>
                    </p:spPr>
                  </p:pic>
                </p:oleObj>
              </mc:Fallback>
            </mc:AlternateContent>
          </a:graphicData>
        </a:graphic>
      </p:graphicFrame>
      <p:graphicFrame>
        <p:nvGraphicFramePr>
          <p:cNvPr id="582662" name="Object 6"/>
          <p:cNvGraphicFramePr>
            <a:graphicFrameLocks noGrp="1" noChangeAspect="1"/>
          </p:cNvGraphicFramePr>
          <p:nvPr>
            <p:ph sz="quarter" idx="4294967295"/>
            <p:extLst>
              <p:ext uri="{D42A27DB-BD31-4B8C-83A1-F6EECF244321}">
                <p14:modId xmlns:p14="http://schemas.microsoft.com/office/powerpoint/2010/main" val="2731208641"/>
              </p:ext>
            </p:extLst>
          </p:nvPr>
        </p:nvGraphicFramePr>
        <p:xfrm>
          <a:off x="-96688" y="5487988"/>
          <a:ext cx="6249988" cy="939800"/>
        </p:xfrm>
        <a:graphic>
          <a:graphicData uri="http://schemas.openxmlformats.org/presentationml/2006/ole">
            <mc:AlternateContent xmlns:mc="http://schemas.openxmlformats.org/markup-compatibility/2006">
              <mc:Choice xmlns:v="urn:schemas-microsoft-com:vml" Requires="v">
                <p:oleObj spid="_x0000_s1107416" name="Equation" r:id="rId8" imgW="3377880" imgH="507960" progId="Equation.DSMT4">
                  <p:embed/>
                </p:oleObj>
              </mc:Choice>
              <mc:Fallback>
                <p:oleObj name="Equation" r:id="rId8" imgW="3377880" imgH="507960" progId="Equation.DSMT4">
                  <p:embed/>
                  <p:pic>
                    <p:nvPicPr>
                      <p:cNvPr id="0" name=""/>
                      <p:cNvPicPr>
                        <a:picLocks noChangeArrowheads="1"/>
                      </p:cNvPicPr>
                      <p:nvPr/>
                    </p:nvPicPr>
                    <p:blipFill>
                      <a:blip r:embed="rId9"/>
                      <a:srcRect/>
                      <a:stretch>
                        <a:fillRect/>
                      </a:stretch>
                    </p:blipFill>
                    <p:spPr bwMode="auto">
                      <a:xfrm>
                        <a:off x="-96688" y="5487988"/>
                        <a:ext cx="6249988" cy="939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2663" name="Rectangle 7"/>
          <p:cNvSpPr>
            <a:spLocks noChangeArrowheads="1"/>
          </p:cNvSpPr>
          <p:nvPr/>
        </p:nvSpPr>
        <p:spPr bwMode="auto">
          <a:xfrm>
            <a:off x="88566" y="880119"/>
            <a:ext cx="17796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dirty="0"/>
              <a:t>Special case:</a:t>
            </a:r>
          </a:p>
        </p:txBody>
      </p:sp>
      <p:graphicFrame>
        <p:nvGraphicFramePr>
          <p:cNvPr id="582664" name="Object 8"/>
          <p:cNvGraphicFramePr>
            <a:graphicFrameLocks noChangeAspect="1"/>
          </p:cNvGraphicFramePr>
          <p:nvPr>
            <p:extLst>
              <p:ext uri="{D42A27DB-BD31-4B8C-83A1-F6EECF244321}">
                <p14:modId xmlns:p14="http://schemas.microsoft.com/office/powerpoint/2010/main" val="930646079"/>
              </p:ext>
            </p:extLst>
          </p:nvPr>
        </p:nvGraphicFramePr>
        <p:xfrm>
          <a:off x="2007831" y="764704"/>
          <a:ext cx="4139442" cy="937260"/>
        </p:xfrm>
        <a:graphic>
          <a:graphicData uri="http://schemas.openxmlformats.org/presentationml/2006/ole">
            <mc:AlternateContent xmlns:mc="http://schemas.openxmlformats.org/markup-compatibility/2006">
              <mc:Choice xmlns:v="urn:schemas-microsoft-com:vml" Requires="v">
                <p:oleObj spid="_x0000_s1107417" name="方程式" r:id="rId10" imgW="2019240" imgH="457200" progId="Equation.3">
                  <p:embed/>
                </p:oleObj>
              </mc:Choice>
              <mc:Fallback>
                <p:oleObj name="方程式" r:id="rId10" imgW="2019240" imgH="457200" progId="Equation.3">
                  <p:embed/>
                  <p:pic>
                    <p:nvPicPr>
                      <p:cNvPr id="0" name=""/>
                      <p:cNvPicPr>
                        <a:picLocks noChangeAspect="1" noChangeArrowheads="1"/>
                      </p:cNvPicPr>
                      <p:nvPr/>
                    </p:nvPicPr>
                    <p:blipFill>
                      <a:blip r:embed="rId11"/>
                      <a:srcRect/>
                      <a:stretch>
                        <a:fillRect/>
                      </a:stretch>
                    </p:blipFill>
                    <p:spPr bwMode="auto">
                      <a:xfrm>
                        <a:off x="2007831" y="764704"/>
                        <a:ext cx="4139442" cy="93726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0732" name="Group 11"/>
          <p:cNvGrpSpPr>
            <a:grpSpLocks/>
          </p:cNvGrpSpPr>
          <p:nvPr/>
        </p:nvGrpSpPr>
        <p:grpSpPr bwMode="auto">
          <a:xfrm>
            <a:off x="6575766" y="791934"/>
            <a:ext cx="2881312" cy="2400300"/>
            <a:chOff x="4435" y="618"/>
            <a:chExt cx="1815" cy="1512"/>
          </a:xfrm>
        </p:grpSpPr>
        <p:sp>
          <p:nvSpPr>
            <p:cNvPr id="30735" name="Rectangle 12"/>
            <p:cNvSpPr>
              <a:spLocks noChangeArrowheads="1"/>
            </p:cNvSpPr>
            <p:nvPr/>
          </p:nvSpPr>
          <p:spPr bwMode="auto">
            <a:xfrm>
              <a:off x="4889" y="1023"/>
              <a:ext cx="921" cy="819"/>
            </a:xfrm>
            <a:prstGeom prst="rect">
              <a:avLst/>
            </a:prstGeom>
            <a:solidFill>
              <a:srgbClr val="FFFF00"/>
            </a:solidFill>
            <a:ln w="12700">
              <a:solidFill>
                <a:schemeClr val="tx1"/>
              </a:solidFill>
              <a:miter lim="800000"/>
              <a:headEnd/>
              <a:tailEnd/>
            </a:ln>
          </p:spPr>
          <p:txBody>
            <a:bodyPr wrap="none" anchor="ctr"/>
            <a:lstStyle/>
            <a:p>
              <a:endParaRPr lang="zh-TW" altLang="en-US"/>
            </a:p>
          </p:txBody>
        </p:sp>
        <p:sp>
          <p:nvSpPr>
            <p:cNvPr id="30736" name="Line 13"/>
            <p:cNvSpPr>
              <a:spLocks noChangeShapeType="1"/>
            </p:cNvSpPr>
            <p:nvPr/>
          </p:nvSpPr>
          <p:spPr bwMode="auto">
            <a:xfrm>
              <a:off x="4889" y="1842"/>
              <a:ext cx="1161"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0737" name="Line 14"/>
            <p:cNvSpPr>
              <a:spLocks noChangeShapeType="1"/>
            </p:cNvSpPr>
            <p:nvPr/>
          </p:nvSpPr>
          <p:spPr bwMode="auto">
            <a:xfrm flipV="1">
              <a:off x="4889" y="837"/>
              <a:ext cx="0" cy="100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30738" name="Object 15"/>
            <p:cNvGraphicFramePr>
              <a:graphicFrameLocks noChangeAspect="1"/>
            </p:cNvGraphicFramePr>
            <p:nvPr/>
          </p:nvGraphicFramePr>
          <p:xfrm>
            <a:off x="5250" y="1249"/>
            <a:ext cx="148" cy="273"/>
          </p:xfrm>
          <a:graphic>
            <a:graphicData uri="http://schemas.openxmlformats.org/presentationml/2006/ole">
              <mc:AlternateContent xmlns:mc="http://schemas.openxmlformats.org/markup-compatibility/2006">
                <mc:Choice xmlns:v="urn:schemas-microsoft-com:vml" Requires="v">
                  <p:oleObj spid="_x0000_s1107418" name="方程式" r:id="rId12" imgW="114151" imgH="215619" progId="Equation.3">
                    <p:embed/>
                  </p:oleObj>
                </mc:Choice>
                <mc:Fallback>
                  <p:oleObj name="方程式" r:id="rId12" imgW="114151" imgH="215619"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r="-2835"/>
                        <a:stretch>
                          <a:fillRect/>
                        </a:stretch>
                      </p:blipFill>
                      <p:spPr bwMode="auto">
                        <a:xfrm>
                          <a:off x="5250" y="1249"/>
                          <a:ext cx="148" cy="273"/>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39" name="Text Box 16"/>
            <p:cNvSpPr txBox="1">
              <a:spLocks noChangeArrowheads="1"/>
            </p:cNvSpPr>
            <p:nvPr/>
          </p:nvSpPr>
          <p:spPr bwMode="auto">
            <a:xfrm>
              <a:off x="6049" y="1661"/>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i="1"/>
                <a:t>x</a:t>
              </a:r>
            </a:p>
          </p:txBody>
        </p:sp>
        <p:sp>
          <p:nvSpPr>
            <p:cNvPr id="30740" name="Text Box 17"/>
            <p:cNvSpPr txBox="1">
              <a:spLocks noChangeArrowheads="1"/>
            </p:cNvSpPr>
            <p:nvPr/>
          </p:nvSpPr>
          <p:spPr bwMode="auto">
            <a:xfrm>
              <a:off x="4889" y="618"/>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i="1"/>
                <a:t>y</a:t>
              </a:r>
            </a:p>
          </p:txBody>
        </p:sp>
        <p:sp>
          <p:nvSpPr>
            <p:cNvPr id="30741" name="Text Box 18"/>
            <p:cNvSpPr txBox="1">
              <a:spLocks noChangeArrowheads="1"/>
            </p:cNvSpPr>
            <p:nvPr/>
          </p:nvSpPr>
          <p:spPr bwMode="auto">
            <a:xfrm>
              <a:off x="5615" y="738"/>
              <a:ext cx="4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a:t>(1,1)</a:t>
              </a:r>
            </a:p>
          </p:txBody>
        </p:sp>
        <p:sp>
          <p:nvSpPr>
            <p:cNvPr id="30742" name="Text Box 19"/>
            <p:cNvSpPr txBox="1">
              <a:spLocks noChangeArrowheads="1"/>
            </p:cNvSpPr>
            <p:nvPr/>
          </p:nvSpPr>
          <p:spPr bwMode="auto">
            <a:xfrm>
              <a:off x="5630" y="1842"/>
              <a:ext cx="4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a:t>(1,0)</a:t>
              </a:r>
            </a:p>
          </p:txBody>
        </p:sp>
        <p:sp>
          <p:nvSpPr>
            <p:cNvPr id="30743" name="Text Box 20"/>
            <p:cNvSpPr txBox="1">
              <a:spLocks noChangeArrowheads="1"/>
            </p:cNvSpPr>
            <p:nvPr/>
          </p:nvSpPr>
          <p:spPr bwMode="auto">
            <a:xfrm>
              <a:off x="4435" y="890"/>
              <a:ext cx="4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a:t>(0,1)</a:t>
              </a:r>
            </a:p>
          </p:txBody>
        </p:sp>
      </p:grpSp>
      <p:sp>
        <p:nvSpPr>
          <p:cNvPr id="582677" name="AutoShape 21"/>
          <p:cNvSpPr>
            <a:spLocks noChangeArrowheads="1"/>
          </p:cNvSpPr>
          <p:nvPr/>
        </p:nvSpPr>
        <p:spPr bwMode="auto">
          <a:xfrm>
            <a:off x="140513" y="5375419"/>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30734" name="Oval 22"/>
          <p:cNvSpPr>
            <a:spLocks noChangeAspect="1" noChangeArrowheads="1"/>
          </p:cNvSpPr>
          <p:nvPr/>
        </p:nvSpPr>
        <p:spPr bwMode="auto">
          <a:xfrm>
            <a:off x="8341066" y="1871434"/>
            <a:ext cx="107950" cy="107950"/>
          </a:xfrm>
          <a:prstGeom prst="ellipse">
            <a:avLst/>
          </a:prstGeom>
          <a:solidFill>
            <a:schemeClr val="tx2"/>
          </a:solidFill>
          <a:ln w="12700">
            <a:solidFill>
              <a:schemeClr val="tx1"/>
            </a:solidFill>
            <a:round/>
            <a:headEnd/>
            <a:tailEnd/>
          </a:ln>
        </p:spPr>
        <p:txBody>
          <a:bodyPr wrap="none" anchor="ctr"/>
          <a:lstStyle/>
          <a:p>
            <a:endParaRPr lang="zh-TW" altLang="en-US"/>
          </a:p>
        </p:txBody>
      </p:sp>
      <p:sp>
        <p:nvSpPr>
          <p:cNvPr id="2" name="投影片編號版面配置區 1"/>
          <p:cNvSpPr>
            <a:spLocks noGrp="1"/>
          </p:cNvSpPr>
          <p:nvPr>
            <p:ph type="sldNum" sz="quarter" idx="10"/>
          </p:nvPr>
        </p:nvSpPr>
        <p:spPr/>
        <p:txBody>
          <a:bodyPr/>
          <a:lstStyle/>
          <a:p>
            <a:pPr>
              <a:defRPr/>
            </a:pPr>
            <a:fld id="{F4C3976D-8D47-445A-BD61-2F2C1E2596C6}" type="slidenum">
              <a:rPr lang="en-US" altLang="zh-TW" smtClean="0"/>
              <a:pPr>
                <a:defRPr/>
              </a:pPr>
              <a:t>59</a:t>
            </a:fld>
            <a:endParaRPr lang="en-US" altLang="zh-TW" dirty="0"/>
          </a:p>
        </p:txBody>
      </p:sp>
      <p:sp>
        <p:nvSpPr>
          <p:cNvPr id="24" name="AutoShape 24"/>
          <p:cNvSpPr>
            <a:spLocks noChangeArrowheads="1"/>
          </p:cNvSpPr>
          <p:nvPr/>
        </p:nvSpPr>
        <p:spPr bwMode="auto">
          <a:xfrm>
            <a:off x="983432" y="2480647"/>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25" name="AutoShape 21"/>
          <p:cNvSpPr>
            <a:spLocks noChangeArrowheads="1"/>
          </p:cNvSpPr>
          <p:nvPr/>
        </p:nvSpPr>
        <p:spPr bwMode="auto">
          <a:xfrm>
            <a:off x="140355" y="3430129"/>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cxnSp>
        <p:nvCxnSpPr>
          <p:cNvPr id="28" name="直線單箭頭接點 27"/>
          <p:cNvCxnSpPr/>
          <p:nvPr/>
        </p:nvCxnSpPr>
        <p:spPr bwMode="auto">
          <a:xfrm flipV="1">
            <a:off x="2800196" y="5511643"/>
            <a:ext cx="396000" cy="396000"/>
          </a:xfrm>
          <a:prstGeom prst="straightConnector1">
            <a:avLst/>
          </a:prstGeom>
          <a:solidFill>
            <a:schemeClr val="accent1"/>
          </a:solidFill>
          <a:ln w="38100" cap="flat" cmpd="sng" algn="ctr">
            <a:solidFill>
              <a:srgbClr val="C00000"/>
            </a:solidFill>
            <a:prstDash val="sysDot"/>
            <a:round/>
            <a:headEnd type="none" w="med" len="med"/>
            <a:tailEnd type="triangle" w="med" len="lg"/>
          </a:ln>
          <a:effectLst/>
        </p:spPr>
      </p:cxnSp>
      <p:cxnSp>
        <p:nvCxnSpPr>
          <p:cNvPr id="29" name="直線單箭頭接點 28"/>
          <p:cNvCxnSpPr/>
          <p:nvPr/>
        </p:nvCxnSpPr>
        <p:spPr bwMode="auto">
          <a:xfrm flipV="1">
            <a:off x="1056171" y="5997357"/>
            <a:ext cx="396000" cy="396000"/>
          </a:xfrm>
          <a:prstGeom prst="straightConnector1">
            <a:avLst/>
          </a:prstGeom>
          <a:solidFill>
            <a:schemeClr val="accent1"/>
          </a:solidFill>
          <a:ln w="38100" cap="flat" cmpd="sng" algn="ctr">
            <a:solidFill>
              <a:srgbClr val="C00000"/>
            </a:solidFill>
            <a:prstDash val="sysDot"/>
            <a:round/>
            <a:headEnd type="none" w="med" len="med"/>
            <a:tailEnd type="triangle" w="med" len="lg"/>
          </a:ln>
          <a:effectLst/>
        </p:spPr>
      </p:cxnSp>
      <p:graphicFrame>
        <p:nvGraphicFramePr>
          <p:cNvPr id="30" name="Object 6"/>
          <p:cNvGraphicFramePr>
            <a:graphicFrameLocks noChangeAspect="1"/>
          </p:cNvGraphicFramePr>
          <p:nvPr>
            <p:extLst>
              <p:ext uri="{D42A27DB-BD31-4B8C-83A1-F6EECF244321}">
                <p14:modId xmlns:p14="http://schemas.microsoft.com/office/powerpoint/2010/main" val="2842804699"/>
              </p:ext>
            </p:extLst>
          </p:nvPr>
        </p:nvGraphicFramePr>
        <p:xfrm>
          <a:off x="6157006" y="3464780"/>
          <a:ext cx="6120720" cy="964800"/>
        </p:xfrm>
        <a:graphic>
          <a:graphicData uri="http://schemas.openxmlformats.org/presentationml/2006/ole">
            <mc:AlternateContent xmlns:mc="http://schemas.openxmlformats.org/markup-compatibility/2006">
              <mc:Choice xmlns:v="urn:schemas-microsoft-com:vml" Requires="v">
                <p:oleObj spid="_x0000_s1107419" name="方程式" r:id="rId14" imgW="3060360" imgH="482400" progId="Equation.3">
                  <p:embed/>
                </p:oleObj>
              </mc:Choice>
              <mc:Fallback>
                <p:oleObj name="方程式" r:id="rId14" imgW="3060360" imgH="482400" progId="Equation.3">
                  <p:embed/>
                  <p:pic>
                    <p:nvPicPr>
                      <p:cNvPr id="0" name=""/>
                      <p:cNvPicPr>
                        <a:picLocks noChangeArrowheads="1"/>
                      </p:cNvPicPr>
                      <p:nvPr/>
                    </p:nvPicPr>
                    <p:blipFill>
                      <a:blip r:embed="rId15"/>
                      <a:srcRect/>
                      <a:stretch>
                        <a:fillRect/>
                      </a:stretch>
                    </p:blipFill>
                    <p:spPr bwMode="auto">
                      <a:xfrm>
                        <a:off x="6157006" y="3464780"/>
                        <a:ext cx="6120720" cy="964800"/>
                      </a:xfrm>
                      <a:prstGeom prst="rect">
                        <a:avLst/>
                      </a:prstGeom>
                      <a:solidFill>
                        <a:srgbClr val="FFCCCC"/>
                      </a:solidFill>
                      <a:ln>
                        <a:noFill/>
                      </a:ln>
                      <a:effectLst/>
                      <a:extLst/>
                    </p:spPr>
                  </p:pic>
                </p:oleObj>
              </mc:Fallback>
            </mc:AlternateContent>
          </a:graphicData>
        </a:graphic>
      </p:graphicFrame>
      <p:graphicFrame>
        <p:nvGraphicFramePr>
          <p:cNvPr id="3" name="物件 2"/>
          <p:cNvGraphicFramePr>
            <a:graphicFrameLocks noGrp="1" noChangeAspect="1"/>
          </p:cNvGraphicFramePr>
          <p:nvPr>
            <p:extLst>
              <p:ext uri="{D42A27DB-BD31-4B8C-83A1-F6EECF244321}">
                <p14:modId xmlns:p14="http://schemas.microsoft.com/office/powerpoint/2010/main" val="4089124753"/>
              </p:ext>
            </p:extLst>
          </p:nvPr>
        </p:nvGraphicFramePr>
        <p:xfrm>
          <a:off x="7030591" y="4893379"/>
          <a:ext cx="2238354" cy="624348"/>
        </p:xfrm>
        <a:graphic>
          <a:graphicData uri="http://schemas.openxmlformats.org/presentationml/2006/ole">
            <mc:AlternateContent xmlns:mc="http://schemas.openxmlformats.org/markup-compatibility/2006">
              <mc:Choice xmlns:v="urn:schemas-microsoft-com:vml" Requires="v">
                <p:oleObj spid="_x0000_s1107420" name="方程式" r:id="rId16" imgW="1091880" imgH="304560" progId="Equation.3">
                  <p:embed/>
                </p:oleObj>
              </mc:Choice>
              <mc:Fallback>
                <p:oleObj name="方程式" r:id="rId16" imgW="1091880" imgH="304560" progId="Equation.3">
                  <p:embed/>
                  <p:pic>
                    <p:nvPicPr>
                      <p:cNvPr id="0" name=""/>
                      <p:cNvPicPr>
                        <a:picLocks noGrp="1" noChangeArrowheads="1"/>
                      </p:cNvPicPr>
                      <p:nvPr/>
                    </p:nvPicPr>
                    <p:blipFill>
                      <a:blip r:embed="rId17"/>
                      <a:srcRect/>
                      <a:stretch>
                        <a:fillRect/>
                      </a:stretch>
                    </p:blipFill>
                    <p:spPr bwMode="auto">
                      <a:xfrm>
                        <a:off x="7030591" y="4893379"/>
                        <a:ext cx="2238354" cy="624348"/>
                      </a:xfrm>
                      <a:prstGeom prst="rect">
                        <a:avLst/>
                      </a:prstGeom>
                      <a:solidFill>
                        <a:schemeClr val="accent1">
                          <a:lumMod val="20000"/>
                          <a:lumOff val="80000"/>
                        </a:schemeClr>
                      </a:solidFill>
                      <a:ln>
                        <a:noFill/>
                      </a:ln>
                      <a:effectLst/>
                    </p:spPr>
                  </p:pic>
                </p:oleObj>
              </mc:Fallback>
            </mc:AlternateContent>
          </a:graphicData>
        </a:graphic>
      </p:graphicFrame>
      <p:graphicFrame>
        <p:nvGraphicFramePr>
          <p:cNvPr id="4" name="物件 3"/>
          <p:cNvGraphicFramePr>
            <a:graphicFrameLocks noChangeAspect="1"/>
          </p:cNvGraphicFramePr>
          <p:nvPr>
            <p:extLst>
              <p:ext uri="{D42A27DB-BD31-4B8C-83A1-F6EECF244321}">
                <p14:modId xmlns:p14="http://schemas.microsoft.com/office/powerpoint/2010/main" val="794416401"/>
              </p:ext>
            </p:extLst>
          </p:nvPr>
        </p:nvGraphicFramePr>
        <p:xfrm>
          <a:off x="6507338" y="5516950"/>
          <a:ext cx="4608512" cy="571500"/>
        </p:xfrm>
        <a:graphic>
          <a:graphicData uri="http://schemas.openxmlformats.org/presentationml/2006/ole">
            <mc:AlternateContent xmlns:mc="http://schemas.openxmlformats.org/markup-compatibility/2006">
              <mc:Choice xmlns:v="urn:schemas-microsoft-com:vml" Requires="v">
                <p:oleObj spid="_x0000_s1107421" name="Equation" r:id="rId18" imgW="2247840" imgH="279360" progId="Equation.DSMT4">
                  <p:embed/>
                </p:oleObj>
              </mc:Choice>
              <mc:Fallback>
                <p:oleObj name="Equation" r:id="rId18" imgW="2247840" imgH="279360" progId="Equation.DSMT4">
                  <p:embed/>
                  <p:pic>
                    <p:nvPicPr>
                      <p:cNvPr id="0" name=""/>
                      <p:cNvPicPr>
                        <a:picLocks noChangeAspect="1" noChangeArrowheads="1"/>
                      </p:cNvPicPr>
                      <p:nvPr/>
                    </p:nvPicPr>
                    <p:blipFill>
                      <a:blip r:embed="rId19"/>
                      <a:srcRect/>
                      <a:stretch>
                        <a:fillRect/>
                      </a:stretch>
                    </p:blipFill>
                    <p:spPr bwMode="auto">
                      <a:xfrm>
                        <a:off x="6507338" y="5516950"/>
                        <a:ext cx="4608512" cy="571500"/>
                      </a:xfrm>
                      <a:prstGeom prst="rect">
                        <a:avLst/>
                      </a:prstGeom>
                      <a:noFill/>
                      <a:ln>
                        <a:noFill/>
                      </a:ln>
                      <a:effectLst/>
                    </p:spPr>
                  </p:pic>
                </p:oleObj>
              </mc:Fallback>
            </mc:AlternateContent>
          </a:graphicData>
        </a:graphic>
      </p:graphicFrame>
      <p:graphicFrame>
        <p:nvGraphicFramePr>
          <p:cNvPr id="34" name="Object 3"/>
          <p:cNvGraphicFramePr>
            <a:graphicFrameLocks noChangeAspect="1"/>
          </p:cNvGraphicFramePr>
          <p:nvPr>
            <p:extLst>
              <p:ext uri="{D42A27DB-BD31-4B8C-83A1-F6EECF244321}">
                <p14:modId xmlns:p14="http://schemas.microsoft.com/office/powerpoint/2010/main" val="1882785157"/>
              </p:ext>
            </p:extLst>
          </p:nvPr>
        </p:nvGraphicFramePr>
        <p:xfrm>
          <a:off x="695400" y="4329969"/>
          <a:ext cx="1422000" cy="457200"/>
        </p:xfrm>
        <a:graphic>
          <a:graphicData uri="http://schemas.openxmlformats.org/presentationml/2006/ole">
            <mc:AlternateContent xmlns:mc="http://schemas.openxmlformats.org/markup-compatibility/2006">
              <mc:Choice xmlns:v="urn:schemas-microsoft-com:vml" Requires="v">
                <p:oleObj spid="_x0000_s1107422" name="方程式" r:id="rId20" imgW="711000" imgH="228600" progId="Equation.3">
                  <p:embed/>
                </p:oleObj>
              </mc:Choice>
              <mc:Fallback>
                <p:oleObj name="方程式" r:id="rId20" imgW="711000" imgH="228600" progId="Equation.3">
                  <p:embed/>
                  <p:pic>
                    <p:nvPicPr>
                      <p:cNvPr id="0" name=""/>
                      <p:cNvPicPr>
                        <a:picLocks noChangeArrowheads="1"/>
                      </p:cNvPicPr>
                      <p:nvPr/>
                    </p:nvPicPr>
                    <p:blipFill>
                      <a:blip r:embed="rId21"/>
                      <a:srcRect/>
                      <a:stretch>
                        <a:fillRect/>
                      </a:stretch>
                    </p:blipFill>
                    <p:spPr bwMode="auto">
                      <a:xfrm>
                        <a:off x="695400" y="4329969"/>
                        <a:ext cx="1422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3"/>
          <p:cNvGraphicFramePr>
            <a:graphicFrameLocks noChangeAspect="1"/>
          </p:cNvGraphicFramePr>
          <p:nvPr>
            <p:extLst>
              <p:ext uri="{D42A27DB-BD31-4B8C-83A1-F6EECF244321}">
                <p14:modId xmlns:p14="http://schemas.microsoft.com/office/powerpoint/2010/main" val="3593521500"/>
              </p:ext>
            </p:extLst>
          </p:nvPr>
        </p:nvGraphicFramePr>
        <p:xfrm>
          <a:off x="2085108" y="4355370"/>
          <a:ext cx="2437920" cy="431280"/>
        </p:xfrm>
        <a:graphic>
          <a:graphicData uri="http://schemas.openxmlformats.org/presentationml/2006/ole">
            <mc:AlternateContent xmlns:mc="http://schemas.openxmlformats.org/markup-compatibility/2006">
              <mc:Choice xmlns:v="urn:schemas-microsoft-com:vml" Requires="v">
                <p:oleObj spid="_x0000_s1107423" name="方程式" r:id="rId22" imgW="1218960" imgH="215640" progId="Equation.3">
                  <p:embed/>
                </p:oleObj>
              </mc:Choice>
              <mc:Fallback>
                <p:oleObj name="方程式" r:id="rId22" imgW="1218960" imgH="215640" progId="Equation.3">
                  <p:embed/>
                  <p:pic>
                    <p:nvPicPr>
                      <p:cNvPr id="0" name=""/>
                      <p:cNvPicPr>
                        <a:picLocks noChangeArrowheads="1"/>
                      </p:cNvPicPr>
                      <p:nvPr/>
                    </p:nvPicPr>
                    <p:blipFill>
                      <a:blip r:embed="rId23"/>
                      <a:srcRect/>
                      <a:stretch>
                        <a:fillRect/>
                      </a:stretch>
                    </p:blipFill>
                    <p:spPr bwMode="auto">
                      <a:xfrm>
                        <a:off x="2085108" y="4355370"/>
                        <a:ext cx="2437920" cy="4312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 name="Object 3"/>
          <p:cNvGraphicFramePr>
            <a:graphicFrameLocks noChangeAspect="1"/>
          </p:cNvGraphicFramePr>
          <p:nvPr>
            <p:extLst>
              <p:ext uri="{D42A27DB-BD31-4B8C-83A1-F6EECF244321}">
                <p14:modId xmlns:p14="http://schemas.microsoft.com/office/powerpoint/2010/main" val="3993466052"/>
              </p:ext>
            </p:extLst>
          </p:nvPr>
        </p:nvGraphicFramePr>
        <p:xfrm>
          <a:off x="500558" y="4821468"/>
          <a:ext cx="1854000" cy="457200"/>
        </p:xfrm>
        <a:graphic>
          <a:graphicData uri="http://schemas.openxmlformats.org/presentationml/2006/ole">
            <mc:AlternateContent xmlns:mc="http://schemas.openxmlformats.org/markup-compatibility/2006">
              <mc:Choice xmlns:v="urn:schemas-microsoft-com:vml" Requires="v">
                <p:oleObj spid="_x0000_s1107424" name="方程式" r:id="rId24" imgW="927000" imgH="228600" progId="Equation.3">
                  <p:embed/>
                </p:oleObj>
              </mc:Choice>
              <mc:Fallback>
                <p:oleObj name="方程式" r:id="rId24" imgW="927000" imgH="228600" progId="Equation.3">
                  <p:embed/>
                  <p:pic>
                    <p:nvPicPr>
                      <p:cNvPr id="0" name=""/>
                      <p:cNvPicPr>
                        <a:picLocks noChangeArrowheads="1"/>
                      </p:cNvPicPr>
                      <p:nvPr/>
                    </p:nvPicPr>
                    <p:blipFill>
                      <a:blip r:embed="rId25"/>
                      <a:srcRect/>
                      <a:stretch>
                        <a:fillRect/>
                      </a:stretch>
                    </p:blipFill>
                    <p:spPr bwMode="auto">
                      <a:xfrm>
                        <a:off x="500558" y="4821468"/>
                        <a:ext cx="1854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 name="Object 3"/>
          <p:cNvGraphicFramePr>
            <a:graphicFrameLocks noChangeAspect="1"/>
          </p:cNvGraphicFramePr>
          <p:nvPr>
            <p:extLst>
              <p:ext uri="{D42A27DB-BD31-4B8C-83A1-F6EECF244321}">
                <p14:modId xmlns:p14="http://schemas.microsoft.com/office/powerpoint/2010/main" val="3942475846"/>
              </p:ext>
            </p:extLst>
          </p:nvPr>
        </p:nvGraphicFramePr>
        <p:xfrm>
          <a:off x="2312253" y="4869928"/>
          <a:ext cx="3072960" cy="431280"/>
        </p:xfrm>
        <a:graphic>
          <a:graphicData uri="http://schemas.openxmlformats.org/presentationml/2006/ole">
            <mc:AlternateContent xmlns:mc="http://schemas.openxmlformats.org/markup-compatibility/2006">
              <mc:Choice xmlns:v="urn:schemas-microsoft-com:vml" Requires="v">
                <p:oleObj spid="_x0000_s1107425" name="方程式" r:id="rId26" imgW="1536480" imgH="215640" progId="Equation.3">
                  <p:embed/>
                </p:oleObj>
              </mc:Choice>
              <mc:Fallback>
                <p:oleObj name="方程式" r:id="rId26" imgW="1536480" imgH="215640" progId="Equation.3">
                  <p:embed/>
                  <p:pic>
                    <p:nvPicPr>
                      <p:cNvPr id="0" name=""/>
                      <p:cNvPicPr>
                        <a:picLocks noChangeArrowheads="1"/>
                      </p:cNvPicPr>
                      <p:nvPr/>
                    </p:nvPicPr>
                    <p:blipFill>
                      <a:blip r:embed="rId27"/>
                      <a:srcRect/>
                      <a:stretch>
                        <a:fillRect/>
                      </a:stretch>
                    </p:blipFill>
                    <p:spPr bwMode="auto">
                      <a:xfrm>
                        <a:off x="2312253" y="4869928"/>
                        <a:ext cx="3072960" cy="4312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 name="Rectangle 7"/>
          <p:cNvSpPr>
            <a:spLocks noChangeArrowheads="1"/>
          </p:cNvSpPr>
          <p:nvPr/>
        </p:nvSpPr>
        <p:spPr bwMode="auto">
          <a:xfrm>
            <a:off x="62632" y="3959032"/>
            <a:ext cx="38459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1800" dirty="0">
                <a:solidFill>
                  <a:srgbClr val="0000CC"/>
                </a:solidFill>
              </a:rPr>
              <a:t>homogeneous solutions of DE for </a:t>
            </a:r>
            <a:r>
              <a:rPr lang="en-US" altLang="zh-TW" sz="1800" i="1" dirty="0">
                <a:solidFill>
                  <a:srgbClr val="0000CC"/>
                </a:solidFill>
              </a:rPr>
              <a:t>A</a:t>
            </a:r>
            <a:r>
              <a:rPr lang="en-US" altLang="zh-TW" sz="1800" dirty="0">
                <a:solidFill>
                  <a:srgbClr val="0000CC"/>
                </a:solidFill>
              </a:rPr>
              <a:t>(</a:t>
            </a:r>
            <a:r>
              <a:rPr lang="en-US" altLang="zh-TW" sz="1800" i="1" dirty="0">
                <a:solidFill>
                  <a:srgbClr val="0000CC"/>
                </a:solidFill>
              </a:rPr>
              <a:t>y</a:t>
            </a:r>
            <a:r>
              <a:rPr lang="en-US" altLang="zh-TW" sz="1800" dirty="0">
                <a:solidFill>
                  <a:srgbClr val="0000CC"/>
                </a:solidFill>
              </a:rPr>
              <a:t>):</a:t>
            </a:r>
            <a:endParaRPr lang="en-US" altLang="zh-TW" sz="1800" i="1" dirty="0">
              <a:solidFill>
                <a:srgbClr val="0000CC"/>
              </a:solidFill>
            </a:endParaRPr>
          </a:p>
        </p:txBody>
      </p:sp>
      <p:cxnSp>
        <p:nvCxnSpPr>
          <p:cNvPr id="39" name="直線接點 38">
            <a:extLst>
              <a:ext uri="{FF2B5EF4-FFF2-40B4-BE49-F238E27FC236}">
                <a16:creationId xmlns:a16="http://schemas.microsoft.com/office/drawing/2014/main" id="{5D2A78CA-AED2-4269-96CA-49F0A8ECBD9D}"/>
              </a:ext>
            </a:extLst>
          </p:cNvPr>
          <p:cNvCxnSpPr/>
          <p:nvPr/>
        </p:nvCxnSpPr>
        <p:spPr bwMode="auto">
          <a:xfrm>
            <a:off x="6096000" y="2924944"/>
            <a:ext cx="0" cy="3718152"/>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40" name="Rectangle 4">
            <a:extLst>
              <a:ext uri="{FF2B5EF4-FFF2-40B4-BE49-F238E27FC236}">
                <a16:creationId xmlns:a16="http://schemas.microsoft.com/office/drawing/2014/main" id="{CC9D41E7-A46F-493B-B99B-058CD934F790}"/>
              </a:ext>
            </a:extLst>
          </p:cNvPr>
          <p:cNvSpPr>
            <a:spLocks noChangeArrowheads="1"/>
          </p:cNvSpPr>
          <p:nvPr/>
        </p:nvSpPr>
        <p:spPr bwMode="auto">
          <a:xfrm>
            <a:off x="6096000" y="4437112"/>
            <a:ext cx="20537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dirty="0">
                <a:solidFill>
                  <a:srgbClr val="0000CC"/>
                </a:solidFill>
              </a:rPr>
              <a:t>jump condition</a:t>
            </a:r>
          </a:p>
        </p:txBody>
      </p:sp>
      <p:sp>
        <p:nvSpPr>
          <p:cNvPr id="41" name="AutoShape 21">
            <a:extLst>
              <a:ext uri="{FF2B5EF4-FFF2-40B4-BE49-F238E27FC236}">
                <a16:creationId xmlns:a16="http://schemas.microsoft.com/office/drawing/2014/main" id="{426ED4E8-6779-42BC-9D60-6FEB361CB989}"/>
              </a:ext>
            </a:extLst>
          </p:cNvPr>
          <p:cNvSpPr>
            <a:spLocks noChangeArrowheads="1"/>
          </p:cNvSpPr>
          <p:nvPr/>
        </p:nvSpPr>
        <p:spPr bwMode="auto">
          <a:xfrm>
            <a:off x="6636088" y="5049200"/>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42" name="AutoShape 21">
            <a:extLst>
              <a:ext uri="{FF2B5EF4-FFF2-40B4-BE49-F238E27FC236}">
                <a16:creationId xmlns:a16="http://schemas.microsoft.com/office/drawing/2014/main" id="{52BF36BB-0FE0-4B1C-91FF-76F777DDA7A8}"/>
              </a:ext>
            </a:extLst>
          </p:cNvPr>
          <p:cNvSpPr>
            <a:spLocks noChangeArrowheads="1"/>
          </p:cNvSpPr>
          <p:nvPr/>
        </p:nvSpPr>
        <p:spPr bwMode="auto">
          <a:xfrm>
            <a:off x="6168008" y="5718694"/>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43" name="物件 42">
            <a:extLst>
              <a:ext uri="{FF2B5EF4-FFF2-40B4-BE49-F238E27FC236}">
                <a16:creationId xmlns:a16="http://schemas.microsoft.com/office/drawing/2014/main" id="{D3422A55-4905-4E3D-ADCD-1A0AC4954F00}"/>
              </a:ext>
            </a:extLst>
          </p:cNvPr>
          <p:cNvGraphicFramePr>
            <a:graphicFrameLocks noChangeAspect="1"/>
          </p:cNvGraphicFramePr>
          <p:nvPr>
            <p:extLst>
              <p:ext uri="{D42A27DB-BD31-4B8C-83A1-F6EECF244321}">
                <p14:modId xmlns:p14="http://schemas.microsoft.com/office/powerpoint/2010/main" val="1270330020"/>
              </p:ext>
            </p:extLst>
          </p:nvPr>
        </p:nvGraphicFramePr>
        <p:xfrm>
          <a:off x="6907213" y="6088450"/>
          <a:ext cx="5284787" cy="573087"/>
        </p:xfrm>
        <a:graphic>
          <a:graphicData uri="http://schemas.openxmlformats.org/presentationml/2006/ole">
            <mc:AlternateContent xmlns:mc="http://schemas.openxmlformats.org/markup-compatibility/2006">
              <mc:Choice xmlns:v="urn:schemas-microsoft-com:vml" Requires="v">
                <p:oleObj spid="_x0000_s1107426" name="Equation" r:id="rId28" imgW="2577960" imgH="279360" progId="Equation.DSMT4">
                  <p:embed/>
                </p:oleObj>
              </mc:Choice>
              <mc:Fallback>
                <p:oleObj name="Equation" r:id="rId28" imgW="2577960" imgH="279360" progId="Equation.DSMT4">
                  <p:embed/>
                  <p:pic>
                    <p:nvPicPr>
                      <p:cNvPr id="4" name="物件 3"/>
                      <p:cNvPicPr>
                        <a:picLocks noChangeAspect="1" noChangeArrowheads="1"/>
                      </p:cNvPicPr>
                      <p:nvPr/>
                    </p:nvPicPr>
                    <p:blipFill>
                      <a:blip r:embed="rId29"/>
                      <a:srcRect/>
                      <a:stretch>
                        <a:fillRect/>
                      </a:stretch>
                    </p:blipFill>
                    <p:spPr bwMode="auto">
                      <a:xfrm>
                        <a:off x="6907213" y="6088450"/>
                        <a:ext cx="5284787" cy="57308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992583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582663"/>
                                        </p:tgtEl>
                                        <p:attrNameLst>
                                          <p:attrName>style.visibility</p:attrName>
                                        </p:attrNameLst>
                                      </p:cBhvr>
                                      <p:to>
                                        <p:strVal val="visible"/>
                                      </p:to>
                                    </p:set>
                                    <p:animEffect transition="in" filter="wipe(left)">
                                      <p:cBhvr>
                                        <p:cTn id="7" dur="500"/>
                                        <p:tgtEl>
                                          <p:spTgt spid="582663"/>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582664"/>
                                        </p:tgtEl>
                                        <p:attrNameLst>
                                          <p:attrName>style.visibility</p:attrName>
                                        </p:attrNameLst>
                                      </p:cBhvr>
                                      <p:to>
                                        <p:strVal val="visible"/>
                                      </p:to>
                                    </p:set>
                                    <p:animEffect transition="in" filter="wipe(left)">
                                      <p:cBhvr>
                                        <p:cTn id="11" dur="500"/>
                                        <p:tgtEl>
                                          <p:spTgt spid="58266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582661"/>
                                        </p:tgtEl>
                                        <p:attrNameLst>
                                          <p:attrName>style.visibility</p:attrName>
                                        </p:attrNameLst>
                                      </p:cBhvr>
                                      <p:to>
                                        <p:strVal val="visible"/>
                                      </p:to>
                                    </p:set>
                                    <p:animEffect transition="in" filter="wipe(left)">
                                      <p:cBhvr>
                                        <p:cTn id="24" dur="500"/>
                                        <p:tgtEl>
                                          <p:spTgt spid="58266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582659"/>
                                        </p:tgtEl>
                                        <p:attrNameLst>
                                          <p:attrName>style.visibility</p:attrName>
                                        </p:attrNameLst>
                                      </p:cBhvr>
                                      <p:to>
                                        <p:strVal val="visible"/>
                                      </p:to>
                                    </p:set>
                                    <p:animEffect transition="in" filter="wipe(left)">
                                      <p:cBhvr>
                                        <p:cTn id="33" dur="500"/>
                                        <p:tgtEl>
                                          <p:spTgt spid="58265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left)">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left)">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500"/>
                                        <p:tgtEl>
                                          <p:spTgt spid="3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82677"/>
                                        </p:tgtEl>
                                        <p:attrNameLst>
                                          <p:attrName>style.visibility</p:attrName>
                                        </p:attrNameLst>
                                      </p:cBhvr>
                                      <p:to>
                                        <p:strVal val="visible"/>
                                      </p:to>
                                    </p:set>
                                    <p:animEffect transition="in" filter="wipe(left)">
                                      <p:cBhvr>
                                        <p:cTn id="63" dur="500"/>
                                        <p:tgtEl>
                                          <p:spTgt spid="58267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582662"/>
                                        </p:tgtEl>
                                        <p:attrNameLst>
                                          <p:attrName>style.visibility</p:attrName>
                                        </p:attrNameLst>
                                      </p:cBhvr>
                                      <p:to>
                                        <p:strVal val="visible"/>
                                      </p:to>
                                    </p:set>
                                    <p:animEffect transition="in" filter="wipe(left)">
                                      <p:cBhvr>
                                        <p:cTn id="68" dur="500"/>
                                        <p:tgtEl>
                                          <p:spTgt spid="582662"/>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left)">
                                      <p:cBhvr>
                                        <p:cTn id="72" dur="500"/>
                                        <p:tgtEl>
                                          <p:spTgt spid="33"/>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wipe(left)">
                                      <p:cBhvr>
                                        <p:cTn id="76" dur="500"/>
                                        <p:tgtEl>
                                          <p:spTgt spid="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wipe(down)">
                                      <p:cBhvr>
                                        <p:cTn id="81" dur="500"/>
                                        <p:tgtEl>
                                          <p:spTgt spid="28"/>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wipe(down)">
                                      <p:cBhvr>
                                        <p:cTn id="86" dur="500"/>
                                        <p:tgtEl>
                                          <p:spTgt spid="29"/>
                                        </p:tgtEl>
                                      </p:cBhvr>
                                    </p:animEffect>
                                  </p:childTnLst>
                                </p:cTn>
                              </p:par>
                            </p:childTnLst>
                          </p:cTn>
                        </p:par>
                        <p:par>
                          <p:cTn id="87" fill="hold">
                            <p:stCondLst>
                              <p:cond delay="500"/>
                            </p:stCondLst>
                            <p:childTnLst>
                              <p:par>
                                <p:cTn id="88" presetID="22" presetClass="entr" presetSubtype="1" fill="hold"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up)">
                                      <p:cBhvr>
                                        <p:cTn id="90" dur="500"/>
                                        <p:tgtEl>
                                          <p:spTgt spid="3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582660"/>
                                        </p:tgtEl>
                                        <p:attrNameLst>
                                          <p:attrName>style.visibility</p:attrName>
                                        </p:attrNameLst>
                                      </p:cBhvr>
                                      <p:to>
                                        <p:strVal val="visible"/>
                                      </p:to>
                                    </p:set>
                                    <p:animEffect transition="in" filter="wipe(left)">
                                      <p:cBhvr>
                                        <p:cTn id="95" dur="500"/>
                                        <p:tgtEl>
                                          <p:spTgt spid="58266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wipe(left)">
                                      <p:cBhvr>
                                        <p:cTn id="100" dur="500"/>
                                        <p:tgtEl>
                                          <p:spTgt spid="30"/>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41"/>
                                        </p:tgtEl>
                                        <p:attrNameLst>
                                          <p:attrName>style.visibility</p:attrName>
                                        </p:attrNameLst>
                                      </p:cBhvr>
                                      <p:to>
                                        <p:strVal val="visible"/>
                                      </p:to>
                                    </p:set>
                                    <p:animEffect transition="in" filter="wipe(left)">
                                      <p:cBhvr>
                                        <p:cTn id="110" dur="500"/>
                                        <p:tgtEl>
                                          <p:spTgt spid="41"/>
                                        </p:tgtEl>
                                      </p:cBhvr>
                                    </p:animEffect>
                                  </p:childTnLst>
                                </p:cTn>
                              </p:par>
                            </p:childTnLst>
                          </p:cTn>
                        </p:par>
                        <p:par>
                          <p:cTn id="111" fill="hold">
                            <p:stCondLst>
                              <p:cond delay="500"/>
                            </p:stCondLst>
                            <p:childTnLst>
                              <p:par>
                                <p:cTn id="112" presetID="22" presetClass="entr" presetSubtype="8" fill="hold" nodeType="afterEffect">
                                  <p:stCondLst>
                                    <p:cond delay="0"/>
                                  </p:stCondLst>
                                  <p:childTnLst>
                                    <p:set>
                                      <p:cBhvr>
                                        <p:cTn id="113" dur="1" fill="hold">
                                          <p:stCondLst>
                                            <p:cond delay="0"/>
                                          </p:stCondLst>
                                        </p:cTn>
                                        <p:tgtEl>
                                          <p:spTgt spid="3"/>
                                        </p:tgtEl>
                                        <p:attrNameLst>
                                          <p:attrName>style.visibility</p:attrName>
                                        </p:attrNameLst>
                                      </p:cBhvr>
                                      <p:to>
                                        <p:strVal val="visible"/>
                                      </p:to>
                                    </p:set>
                                    <p:animEffect transition="in" filter="wipe(left)">
                                      <p:cBhvr>
                                        <p:cTn id="114" dur="500"/>
                                        <p:tgtEl>
                                          <p:spTgt spid="3"/>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wipe(left)">
                                      <p:cBhvr>
                                        <p:cTn id="119" dur="500"/>
                                        <p:tgtEl>
                                          <p:spTgt spid="42"/>
                                        </p:tgtEl>
                                      </p:cBhvr>
                                    </p:animEffect>
                                  </p:childTnLst>
                                </p:cTn>
                              </p:par>
                            </p:childTnLst>
                          </p:cTn>
                        </p:par>
                        <p:par>
                          <p:cTn id="120" fill="hold">
                            <p:stCondLst>
                              <p:cond delay="500"/>
                            </p:stCondLst>
                            <p:childTnLst>
                              <p:par>
                                <p:cTn id="121" presetID="22" presetClass="entr" presetSubtype="8" fill="hold" nodeType="afterEffect">
                                  <p:stCondLst>
                                    <p:cond delay="0"/>
                                  </p:stCondLst>
                                  <p:childTnLst>
                                    <p:set>
                                      <p:cBhvr>
                                        <p:cTn id="122" dur="1" fill="hold">
                                          <p:stCondLst>
                                            <p:cond delay="0"/>
                                          </p:stCondLst>
                                        </p:cTn>
                                        <p:tgtEl>
                                          <p:spTgt spid="4"/>
                                        </p:tgtEl>
                                        <p:attrNameLst>
                                          <p:attrName>style.visibility</p:attrName>
                                        </p:attrNameLst>
                                      </p:cBhvr>
                                      <p:to>
                                        <p:strVal val="visible"/>
                                      </p:to>
                                    </p:set>
                                    <p:animEffect transition="in" filter="wipe(left)">
                                      <p:cBhvr>
                                        <p:cTn id="123" dur="500"/>
                                        <p:tgtEl>
                                          <p:spTgt spid="4"/>
                                        </p:tgtEl>
                                      </p:cBhvr>
                                    </p:animEffect>
                                  </p:childTnLst>
                                </p:cTn>
                              </p:par>
                            </p:childTnLst>
                          </p:cTn>
                        </p:par>
                        <p:par>
                          <p:cTn id="124" fill="hold">
                            <p:stCondLst>
                              <p:cond delay="1000"/>
                            </p:stCondLst>
                            <p:childTnLst>
                              <p:par>
                                <p:cTn id="125" presetID="22" presetClass="entr" presetSubtype="8" fill="hold" nodeType="after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wipe(left)">
                                      <p:cBhvr>
                                        <p:cTn id="1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6" grpId="0" animBg="1"/>
      <p:bldP spid="27" grpId="0"/>
      <p:bldP spid="582660" grpId="0"/>
      <p:bldP spid="582663" grpId="0"/>
      <p:bldP spid="582677" grpId="0" animBg="1"/>
      <p:bldP spid="24" grpId="0" animBg="1"/>
      <p:bldP spid="25" grpId="0" animBg="1"/>
      <p:bldP spid="37" grpId="0"/>
      <p:bldP spid="40" grpId="0"/>
      <p:bldP spid="41"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5" name="Rectangle 2"/>
          <p:cNvSpPr>
            <a:spLocks noGrp="1" noChangeArrowheads="1"/>
          </p:cNvSpPr>
          <p:nvPr>
            <p:ph type="title"/>
          </p:nvPr>
        </p:nvSpPr>
        <p:spPr/>
        <p:txBody>
          <a:bodyPr/>
          <a:lstStyle/>
          <a:p>
            <a:r>
              <a:rPr lang="en-US" altLang="zh-TW" dirty="0"/>
              <a:t>1.2 Example -- 1</a:t>
            </a:r>
          </a:p>
        </p:txBody>
      </p:sp>
      <p:graphicFrame>
        <p:nvGraphicFramePr>
          <p:cNvPr id="9218" name="Object 3"/>
          <p:cNvGraphicFramePr>
            <a:graphicFrameLocks noChangeAspect="1"/>
          </p:cNvGraphicFramePr>
          <p:nvPr>
            <p:extLst>
              <p:ext uri="{D42A27DB-BD31-4B8C-83A1-F6EECF244321}">
                <p14:modId xmlns:p14="http://schemas.microsoft.com/office/powerpoint/2010/main" val="865761498"/>
              </p:ext>
            </p:extLst>
          </p:nvPr>
        </p:nvGraphicFramePr>
        <p:xfrm>
          <a:off x="4589136" y="1106505"/>
          <a:ext cx="1501560" cy="436536"/>
        </p:xfrm>
        <a:graphic>
          <a:graphicData uri="http://schemas.openxmlformats.org/presentationml/2006/ole">
            <mc:AlternateContent xmlns:mc="http://schemas.openxmlformats.org/markup-compatibility/2006">
              <mc:Choice xmlns:v="urn:schemas-microsoft-com:vml" Requires="v">
                <p:oleObj spid="_x0000_s1151014" name="方程式" r:id="rId4" imgW="698400" imgH="203040" progId="Equation.3">
                  <p:embed/>
                </p:oleObj>
              </mc:Choice>
              <mc:Fallback>
                <p:oleObj name="方程式" r:id="rId4" imgW="698400" imgH="203040" progId="Equation.3">
                  <p:embed/>
                  <p:pic>
                    <p:nvPicPr>
                      <p:cNvPr id="9218" name="Object 3"/>
                      <p:cNvPicPr>
                        <a:picLocks noChangeAspect="1" noChangeArrowheads="1"/>
                      </p:cNvPicPr>
                      <p:nvPr/>
                    </p:nvPicPr>
                    <p:blipFill>
                      <a:blip r:embed="rId5"/>
                      <a:srcRect t="-3546" b="-3546"/>
                      <a:stretch>
                        <a:fillRect/>
                      </a:stretch>
                    </p:blipFill>
                    <p:spPr bwMode="auto">
                      <a:xfrm>
                        <a:off x="4589136" y="1106505"/>
                        <a:ext cx="1501560" cy="436536"/>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9219" name="Object 4"/>
          <p:cNvGraphicFramePr>
            <a:graphicFrameLocks noChangeAspect="1"/>
          </p:cNvGraphicFramePr>
          <p:nvPr>
            <p:extLst>
              <p:ext uri="{D42A27DB-BD31-4B8C-83A1-F6EECF244321}">
                <p14:modId xmlns:p14="http://schemas.microsoft.com/office/powerpoint/2010/main" val="3354963402"/>
              </p:ext>
            </p:extLst>
          </p:nvPr>
        </p:nvGraphicFramePr>
        <p:xfrm>
          <a:off x="1775520" y="695254"/>
          <a:ext cx="2986956" cy="506520"/>
        </p:xfrm>
        <a:graphic>
          <a:graphicData uri="http://schemas.openxmlformats.org/presentationml/2006/ole">
            <mc:AlternateContent xmlns:mc="http://schemas.openxmlformats.org/markup-compatibility/2006">
              <mc:Choice xmlns:v="urn:schemas-microsoft-com:vml" Requires="v">
                <p:oleObj spid="_x0000_s1151015" name="方程式" r:id="rId6" imgW="1422360" imgH="241200" progId="Equation.3">
                  <p:embed/>
                </p:oleObj>
              </mc:Choice>
              <mc:Fallback>
                <p:oleObj name="方程式" r:id="rId6" imgW="1422360" imgH="241200" progId="Equation.3">
                  <p:embed/>
                  <p:pic>
                    <p:nvPicPr>
                      <p:cNvPr id="9219" name="Object 4"/>
                      <p:cNvPicPr>
                        <a:picLocks noChangeAspect="1" noChangeArrowheads="1"/>
                      </p:cNvPicPr>
                      <p:nvPr/>
                    </p:nvPicPr>
                    <p:blipFill>
                      <a:blip r:embed="rId7"/>
                      <a:srcRect t="-2985" r="-9692" b="-2985"/>
                      <a:stretch>
                        <a:fillRect/>
                      </a:stretch>
                    </p:blipFill>
                    <p:spPr bwMode="auto">
                      <a:xfrm>
                        <a:off x="1775520" y="695254"/>
                        <a:ext cx="2986956" cy="506520"/>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sp>
        <p:nvSpPr>
          <p:cNvPr id="9236" name="Text Box 5"/>
          <p:cNvSpPr txBox="1">
            <a:spLocks noChangeArrowheads="1"/>
          </p:cNvSpPr>
          <p:nvPr/>
        </p:nvSpPr>
        <p:spPr bwMode="auto">
          <a:xfrm>
            <a:off x="119336" y="679905"/>
            <a:ext cx="17988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t>Ex. consider </a:t>
            </a:r>
          </a:p>
        </p:txBody>
      </p:sp>
      <p:graphicFrame>
        <p:nvGraphicFramePr>
          <p:cNvPr id="463879" name="Object 7"/>
          <p:cNvGraphicFramePr>
            <a:graphicFrameLocks noChangeAspect="1"/>
          </p:cNvGraphicFramePr>
          <p:nvPr>
            <p:extLst>
              <p:ext uri="{D42A27DB-BD31-4B8C-83A1-F6EECF244321}">
                <p14:modId xmlns:p14="http://schemas.microsoft.com/office/powerpoint/2010/main" val="2585508349"/>
              </p:ext>
            </p:extLst>
          </p:nvPr>
        </p:nvGraphicFramePr>
        <p:xfrm>
          <a:off x="1372819" y="1510867"/>
          <a:ext cx="2347542" cy="491490"/>
        </p:xfrm>
        <a:graphic>
          <a:graphicData uri="http://schemas.openxmlformats.org/presentationml/2006/ole">
            <mc:AlternateContent xmlns:mc="http://schemas.openxmlformats.org/markup-compatibility/2006">
              <mc:Choice xmlns:v="urn:schemas-microsoft-com:vml" Requires="v">
                <p:oleObj spid="_x0000_s1151016" name="方程式" r:id="rId8" imgW="1091880" imgH="228600" progId="Equation.3">
                  <p:embed/>
                </p:oleObj>
              </mc:Choice>
              <mc:Fallback>
                <p:oleObj name="方程式" r:id="rId8" imgW="1091880" imgH="228600" progId="Equation.3">
                  <p:embed/>
                  <p:pic>
                    <p:nvPicPr>
                      <p:cNvPr id="463879" name="Object 7"/>
                      <p:cNvPicPr>
                        <a:picLocks noChangeAspect="1" noChangeArrowheads="1"/>
                      </p:cNvPicPr>
                      <p:nvPr/>
                    </p:nvPicPr>
                    <p:blipFill>
                      <a:blip r:embed="rId9"/>
                      <a:srcRect t="-3149" b="-3149"/>
                      <a:stretch>
                        <a:fillRect/>
                      </a:stretch>
                    </p:blipFill>
                    <p:spPr bwMode="auto">
                      <a:xfrm>
                        <a:off x="1372819" y="1510867"/>
                        <a:ext cx="2347542" cy="491490"/>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sp>
        <p:nvSpPr>
          <p:cNvPr id="463880" name="Text Box 8"/>
          <p:cNvSpPr txBox="1">
            <a:spLocks noChangeArrowheads="1"/>
          </p:cNvSpPr>
          <p:nvPr/>
        </p:nvSpPr>
        <p:spPr bwMode="auto">
          <a:xfrm>
            <a:off x="1294615" y="1916832"/>
            <a:ext cx="3421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t>has two distinct real roots </a:t>
            </a:r>
          </a:p>
        </p:txBody>
      </p:sp>
      <p:graphicFrame>
        <p:nvGraphicFramePr>
          <p:cNvPr id="463881" name="Object 9"/>
          <p:cNvGraphicFramePr>
            <a:graphicFrameLocks noChangeAspect="1"/>
          </p:cNvGraphicFramePr>
          <p:nvPr>
            <p:extLst>
              <p:ext uri="{D42A27DB-BD31-4B8C-83A1-F6EECF244321}">
                <p14:modId xmlns:p14="http://schemas.microsoft.com/office/powerpoint/2010/main" val="3686111986"/>
              </p:ext>
            </p:extLst>
          </p:nvPr>
        </p:nvGraphicFramePr>
        <p:xfrm>
          <a:off x="4525228" y="1931150"/>
          <a:ext cx="1066716" cy="452844"/>
        </p:xfrm>
        <a:graphic>
          <a:graphicData uri="http://schemas.openxmlformats.org/presentationml/2006/ole">
            <mc:AlternateContent xmlns:mc="http://schemas.openxmlformats.org/markup-compatibility/2006">
              <mc:Choice xmlns:v="urn:schemas-microsoft-com:vml" Requires="v">
                <p:oleObj spid="_x0000_s1151017" name="方程式" r:id="rId10" imgW="507960" imgH="215640" progId="Equation.3">
                  <p:embed/>
                </p:oleObj>
              </mc:Choice>
              <mc:Fallback>
                <p:oleObj name="方程式" r:id="rId10" imgW="507960" imgH="215640" progId="Equation.3">
                  <p:embed/>
                  <p:pic>
                    <p:nvPicPr>
                      <p:cNvPr id="463881" name="Object 9"/>
                      <p:cNvPicPr>
                        <a:picLocks noChangeAspect="1" noChangeArrowheads="1"/>
                      </p:cNvPicPr>
                      <p:nvPr/>
                    </p:nvPicPr>
                    <p:blipFill>
                      <a:blip r:embed="rId11"/>
                      <a:srcRect t="-3339" b="-3339"/>
                      <a:stretch>
                        <a:fillRect/>
                      </a:stretch>
                    </p:blipFill>
                    <p:spPr bwMode="auto">
                      <a:xfrm>
                        <a:off x="4525228" y="1931150"/>
                        <a:ext cx="1066716" cy="452844"/>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sp>
        <p:nvSpPr>
          <p:cNvPr id="463885" name="Text Box 13"/>
          <p:cNvSpPr txBox="1">
            <a:spLocks noChangeArrowheads="1"/>
          </p:cNvSpPr>
          <p:nvPr/>
        </p:nvSpPr>
        <p:spPr bwMode="auto">
          <a:xfrm>
            <a:off x="255823" y="2385773"/>
            <a:ext cx="593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t>Let</a:t>
            </a:r>
          </a:p>
        </p:txBody>
      </p:sp>
      <p:graphicFrame>
        <p:nvGraphicFramePr>
          <p:cNvPr id="463886" name="Object 14"/>
          <p:cNvGraphicFramePr>
            <a:graphicFrameLocks noChangeAspect="1"/>
          </p:cNvGraphicFramePr>
          <p:nvPr>
            <p:extLst>
              <p:ext uri="{D42A27DB-BD31-4B8C-83A1-F6EECF244321}">
                <p14:modId xmlns:p14="http://schemas.microsoft.com/office/powerpoint/2010/main" val="3208041683"/>
              </p:ext>
            </p:extLst>
          </p:nvPr>
        </p:nvGraphicFramePr>
        <p:xfrm>
          <a:off x="1760282" y="5233288"/>
          <a:ext cx="1528650" cy="518580"/>
        </p:xfrm>
        <a:graphic>
          <a:graphicData uri="http://schemas.openxmlformats.org/presentationml/2006/ole">
            <mc:AlternateContent xmlns:mc="http://schemas.openxmlformats.org/markup-compatibility/2006">
              <mc:Choice xmlns:v="urn:schemas-microsoft-com:vml" Requires="v">
                <p:oleObj spid="_x0000_s1151018" name="方程式" r:id="rId12" imgW="711000" imgH="241200" progId="Equation.3">
                  <p:embed/>
                </p:oleObj>
              </mc:Choice>
              <mc:Fallback>
                <p:oleObj name="方程式" r:id="rId12" imgW="711000" imgH="241200" progId="Equation.3">
                  <p:embed/>
                  <p:pic>
                    <p:nvPicPr>
                      <p:cNvPr id="463886" name="Object 14"/>
                      <p:cNvPicPr>
                        <a:picLocks noChangeAspect="1" noChangeArrowheads="1"/>
                      </p:cNvPicPr>
                      <p:nvPr/>
                    </p:nvPicPr>
                    <p:blipFill>
                      <a:blip r:embed="rId13">
                        <a:extLst>
                          <a:ext uri="{28A0092B-C50C-407E-A947-70E740481C1C}">
                            <a14:useLocalDpi xmlns:a14="http://schemas.microsoft.com/office/drawing/2010/main" val="0"/>
                          </a:ext>
                        </a:extLst>
                      </a:blip>
                      <a:srcRect t="-2985" r="-9692" b="-2985"/>
                      <a:stretch>
                        <a:fillRect/>
                      </a:stretch>
                    </p:blipFill>
                    <p:spPr bwMode="auto">
                      <a:xfrm>
                        <a:off x="1760282" y="5233288"/>
                        <a:ext cx="1528650" cy="518580"/>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aphicFrame>
        <p:nvGraphicFramePr>
          <p:cNvPr id="463887" name="Object 15"/>
          <p:cNvGraphicFramePr>
            <a:graphicFrameLocks noChangeAspect="1"/>
          </p:cNvGraphicFramePr>
          <p:nvPr>
            <p:extLst>
              <p:ext uri="{D42A27DB-BD31-4B8C-83A1-F6EECF244321}">
                <p14:modId xmlns:p14="http://schemas.microsoft.com/office/powerpoint/2010/main" val="2832262223"/>
              </p:ext>
            </p:extLst>
          </p:nvPr>
        </p:nvGraphicFramePr>
        <p:xfrm>
          <a:off x="1747558" y="6109883"/>
          <a:ext cx="2211318" cy="463626"/>
        </p:xfrm>
        <a:graphic>
          <a:graphicData uri="http://schemas.openxmlformats.org/presentationml/2006/ole">
            <mc:AlternateContent xmlns:mc="http://schemas.openxmlformats.org/markup-compatibility/2006">
              <mc:Choice xmlns:v="urn:schemas-microsoft-com:vml" Requires="v">
                <p:oleObj spid="_x0000_s1151019" name="Equation" r:id="rId14" imgW="1028520" imgH="215640" progId="Equation.3">
                  <p:embed/>
                </p:oleObj>
              </mc:Choice>
              <mc:Fallback>
                <p:oleObj name="Equation" r:id="rId14" imgW="1028520" imgH="215640" progId="Equation.3">
                  <p:embed/>
                  <p:pic>
                    <p:nvPicPr>
                      <p:cNvPr id="463887" name="Object 15"/>
                      <p:cNvPicPr>
                        <a:picLocks noChangeAspect="1" noChangeArrowheads="1"/>
                      </p:cNvPicPr>
                      <p:nvPr/>
                    </p:nvPicPr>
                    <p:blipFill>
                      <a:blip r:embed="rId15">
                        <a:extLst>
                          <a:ext uri="{28A0092B-C50C-407E-A947-70E740481C1C}">
                            <a14:useLocalDpi xmlns:a14="http://schemas.microsoft.com/office/drawing/2010/main" val="0"/>
                          </a:ext>
                        </a:extLst>
                      </a:blip>
                      <a:srcRect t="-3339" r="-9801" b="-3339"/>
                      <a:stretch>
                        <a:fillRect/>
                      </a:stretch>
                    </p:blipFill>
                    <p:spPr bwMode="auto">
                      <a:xfrm>
                        <a:off x="1747558" y="6109883"/>
                        <a:ext cx="2211318" cy="463626"/>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aphicFrame>
        <p:nvGraphicFramePr>
          <p:cNvPr id="463891" name="Object 19"/>
          <p:cNvGraphicFramePr>
            <a:graphicFrameLocks noChangeAspect="1"/>
          </p:cNvGraphicFramePr>
          <p:nvPr>
            <p:extLst>
              <p:ext uri="{D42A27DB-BD31-4B8C-83A1-F6EECF244321}">
                <p14:modId xmlns:p14="http://schemas.microsoft.com/office/powerpoint/2010/main" val="568929186"/>
              </p:ext>
            </p:extLst>
          </p:nvPr>
        </p:nvGraphicFramePr>
        <p:xfrm>
          <a:off x="6981911" y="692696"/>
          <a:ext cx="1796292" cy="937260"/>
        </p:xfrm>
        <a:graphic>
          <a:graphicData uri="http://schemas.openxmlformats.org/presentationml/2006/ole">
            <mc:AlternateContent xmlns:mc="http://schemas.openxmlformats.org/markup-compatibility/2006">
              <mc:Choice xmlns:v="urn:schemas-microsoft-com:vml" Requires="v">
                <p:oleObj spid="_x0000_s1151020" name="Equation" r:id="rId16" imgW="876240" imgH="457200" progId="Equation.3">
                  <p:embed/>
                </p:oleObj>
              </mc:Choice>
              <mc:Fallback>
                <p:oleObj name="Equation" r:id="rId16" imgW="876240" imgH="457200" progId="Equation.3">
                  <p:embed/>
                  <p:pic>
                    <p:nvPicPr>
                      <p:cNvPr id="463891" name="Object 19"/>
                      <p:cNvPicPr>
                        <a:picLocks noChangeAspect="1" noChangeArrowheads="1"/>
                      </p:cNvPicPr>
                      <p:nvPr/>
                    </p:nvPicPr>
                    <p:blipFill>
                      <a:blip r:embed="rId17">
                        <a:extLst>
                          <a:ext uri="{28A0092B-C50C-407E-A947-70E740481C1C}">
                            <a14:useLocalDpi xmlns:a14="http://schemas.microsoft.com/office/drawing/2010/main" val="0"/>
                          </a:ext>
                        </a:extLst>
                      </a:blip>
                      <a:srcRect t="-3149" b="-3149"/>
                      <a:stretch>
                        <a:fillRect/>
                      </a:stretch>
                    </p:blipFill>
                    <p:spPr bwMode="auto">
                      <a:xfrm>
                        <a:off x="6981911" y="692696"/>
                        <a:ext cx="1796292" cy="937260"/>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aphicFrame>
        <p:nvGraphicFramePr>
          <p:cNvPr id="463892" name="Object 20"/>
          <p:cNvGraphicFramePr>
            <a:graphicFrameLocks noChangeAspect="1"/>
          </p:cNvGraphicFramePr>
          <p:nvPr>
            <p:extLst>
              <p:ext uri="{D42A27DB-BD31-4B8C-83A1-F6EECF244321}">
                <p14:modId xmlns:p14="http://schemas.microsoft.com/office/powerpoint/2010/main" val="1341078607"/>
              </p:ext>
            </p:extLst>
          </p:nvPr>
        </p:nvGraphicFramePr>
        <p:xfrm>
          <a:off x="6277795" y="4762390"/>
          <a:ext cx="3849876" cy="463626"/>
        </p:xfrm>
        <a:graphic>
          <a:graphicData uri="http://schemas.openxmlformats.org/presentationml/2006/ole">
            <mc:AlternateContent xmlns:mc="http://schemas.openxmlformats.org/markup-compatibility/2006">
              <mc:Choice xmlns:v="urn:schemas-microsoft-com:vml" Requires="v">
                <p:oleObj spid="_x0000_s1151021" name="Equation" r:id="rId18" imgW="1790640" imgH="215640" progId="Equation.3">
                  <p:embed/>
                </p:oleObj>
              </mc:Choice>
              <mc:Fallback>
                <p:oleObj name="Equation" r:id="rId18" imgW="1790640" imgH="215640" progId="Equation.3">
                  <p:embed/>
                  <p:pic>
                    <p:nvPicPr>
                      <p:cNvPr id="463892" name="Object 20"/>
                      <p:cNvPicPr>
                        <a:picLocks noChangeAspect="1" noChangeArrowheads="1"/>
                      </p:cNvPicPr>
                      <p:nvPr/>
                    </p:nvPicPr>
                    <p:blipFill>
                      <a:blip r:embed="rId19">
                        <a:extLst>
                          <a:ext uri="{28A0092B-C50C-407E-A947-70E740481C1C}">
                            <a14:useLocalDpi xmlns:a14="http://schemas.microsoft.com/office/drawing/2010/main" val="0"/>
                          </a:ext>
                        </a:extLst>
                      </a:blip>
                      <a:srcRect t="-3339" b="-3339"/>
                      <a:stretch>
                        <a:fillRect/>
                      </a:stretch>
                    </p:blipFill>
                    <p:spPr bwMode="auto">
                      <a:xfrm>
                        <a:off x="6277795" y="4762390"/>
                        <a:ext cx="3849876" cy="463626"/>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aphicFrame>
        <p:nvGraphicFramePr>
          <p:cNvPr id="463893" name="Object 21"/>
          <p:cNvGraphicFramePr>
            <a:graphicFrameLocks noChangeAspect="1"/>
          </p:cNvGraphicFramePr>
          <p:nvPr>
            <p:extLst>
              <p:ext uri="{D42A27DB-BD31-4B8C-83A1-F6EECF244321}">
                <p14:modId xmlns:p14="http://schemas.microsoft.com/office/powerpoint/2010/main" val="1169968772"/>
              </p:ext>
            </p:extLst>
          </p:nvPr>
        </p:nvGraphicFramePr>
        <p:xfrm>
          <a:off x="6765159" y="1556792"/>
          <a:ext cx="1546776" cy="826308"/>
        </p:xfrm>
        <a:graphic>
          <a:graphicData uri="http://schemas.openxmlformats.org/presentationml/2006/ole">
            <mc:AlternateContent xmlns:mc="http://schemas.openxmlformats.org/markup-compatibility/2006">
              <mc:Choice xmlns:v="urn:schemas-microsoft-com:vml" Requires="v">
                <p:oleObj spid="_x0000_s1151022" name="Equation" r:id="rId20" imgW="736560" imgH="393480" progId="Equation.3">
                  <p:embed/>
                </p:oleObj>
              </mc:Choice>
              <mc:Fallback>
                <p:oleObj name="Equation" r:id="rId20" imgW="736560" imgH="393480" progId="Equation.3">
                  <p:embed/>
                  <p:pic>
                    <p:nvPicPr>
                      <p:cNvPr id="463893" name="Object 21"/>
                      <p:cNvPicPr>
                        <a:picLocks noChangeAspect="1" noChangeArrowheads="1"/>
                      </p:cNvPicPr>
                      <p:nvPr/>
                    </p:nvPicPr>
                    <p:blipFill>
                      <a:blip r:embed="rId21">
                        <a:extLst>
                          <a:ext uri="{28A0092B-C50C-407E-A947-70E740481C1C}">
                            <a14:useLocalDpi xmlns:a14="http://schemas.microsoft.com/office/drawing/2010/main" val="0"/>
                          </a:ext>
                        </a:extLst>
                      </a:blip>
                      <a:srcRect t="-2745" b="-2745"/>
                      <a:stretch>
                        <a:fillRect/>
                      </a:stretch>
                    </p:blipFill>
                    <p:spPr bwMode="auto">
                      <a:xfrm>
                        <a:off x="6765159" y="1556792"/>
                        <a:ext cx="1546776" cy="826308"/>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aphicFrame>
        <p:nvGraphicFramePr>
          <p:cNvPr id="463894" name="Object 22"/>
          <p:cNvGraphicFramePr>
            <a:graphicFrameLocks noChangeAspect="1"/>
          </p:cNvGraphicFramePr>
          <p:nvPr>
            <p:extLst>
              <p:ext uri="{D42A27DB-BD31-4B8C-83A1-F6EECF244321}">
                <p14:modId xmlns:p14="http://schemas.microsoft.com/office/powerpoint/2010/main" val="2375897348"/>
              </p:ext>
            </p:extLst>
          </p:nvPr>
        </p:nvGraphicFramePr>
        <p:xfrm>
          <a:off x="9005193" y="1571676"/>
          <a:ext cx="1200672" cy="921888"/>
        </p:xfrm>
        <a:graphic>
          <a:graphicData uri="http://schemas.openxmlformats.org/presentationml/2006/ole">
            <mc:AlternateContent xmlns:mc="http://schemas.openxmlformats.org/markup-compatibility/2006">
              <mc:Choice xmlns:v="urn:schemas-microsoft-com:vml" Requires="v">
                <p:oleObj spid="_x0000_s1151023" name="方程式" r:id="rId22" imgW="545760" imgH="419040" progId="Equation.3">
                  <p:embed/>
                </p:oleObj>
              </mc:Choice>
              <mc:Fallback>
                <p:oleObj name="方程式" r:id="rId22" imgW="545760" imgH="419040" progId="Equation.3">
                  <p:embed/>
                  <p:pic>
                    <p:nvPicPr>
                      <p:cNvPr id="463894" name="Object 22"/>
                      <p:cNvPicPr>
                        <a:picLocks noChangeAspect="1" noChangeArrowheads="1"/>
                      </p:cNvPicPr>
                      <p:nvPr/>
                    </p:nvPicPr>
                    <p:blipFill>
                      <a:blip r:embed="rId23"/>
                      <a:srcRect t="-2745" b="-2745"/>
                      <a:stretch>
                        <a:fillRect/>
                      </a:stretch>
                    </p:blipFill>
                    <p:spPr bwMode="auto">
                      <a:xfrm>
                        <a:off x="9005193" y="1571676"/>
                        <a:ext cx="1200672" cy="921888"/>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aphicFrame>
        <p:nvGraphicFramePr>
          <p:cNvPr id="463895" name="Object 23"/>
          <p:cNvGraphicFramePr>
            <a:graphicFrameLocks noChangeAspect="1"/>
          </p:cNvGraphicFramePr>
          <p:nvPr>
            <p:extLst>
              <p:ext uri="{D42A27DB-BD31-4B8C-83A1-F6EECF244321}">
                <p14:modId xmlns:p14="http://schemas.microsoft.com/office/powerpoint/2010/main" val="321338313"/>
              </p:ext>
            </p:extLst>
          </p:nvPr>
        </p:nvGraphicFramePr>
        <p:xfrm>
          <a:off x="7264364" y="2420888"/>
          <a:ext cx="1279908" cy="826308"/>
        </p:xfrm>
        <a:graphic>
          <a:graphicData uri="http://schemas.openxmlformats.org/presentationml/2006/ole">
            <mc:AlternateContent xmlns:mc="http://schemas.openxmlformats.org/markup-compatibility/2006">
              <mc:Choice xmlns:v="urn:schemas-microsoft-com:vml" Requires="v">
                <p:oleObj spid="_x0000_s1151024" name="方程式" r:id="rId24" imgW="609480" imgH="393480" progId="Equation.3">
                  <p:embed/>
                </p:oleObj>
              </mc:Choice>
              <mc:Fallback>
                <p:oleObj name="方程式" r:id="rId24" imgW="609480" imgH="393480" progId="Equation.3">
                  <p:embed/>
                  <p:pic>
                    <p:nvPicPr>
                      <p:cNvPr id="463895" name="Object 23"/>
                      <p:cNvPicPr>
                        <a:picLocks noChangeAspect="1" noChangeArrowheads="1"/>
                      </p:cNvPicPr>
                      <p:nvPr/>
                    </p:nvPicPr>
                    <p:blipFill>
                      <a:blip r:embed="rId25"/>
                      <a:srcRect t="-3336" b="-3336"/>
                      <a:stretch>
                        <a:fillRect/>
                      </a:stretch>
                    </p:blipFill>
                    <p:spPr bwMode="auto">
                      <a:xfrm>
                        <a:off x="7264364" y="2420888"/>
                        <a:ext cx="1279908" cy="826308"/>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463896" name="Object 24"/>
          <p:cNvGraphicFramePr>
            <a:graphicFrameLocks noChangeAspect="1"/>
          </p:cNvGraphicFramePr>
          <p:nvPr>
            <p:extLst>
              <p:ext uri="{D42A27DB-BD31-4B8C-83A1-F6EECF244321}">
                <p14:modId xmlns:p14="http://schemas.microsoft.com/office/powerpoint/2010/main" val="3719234060"/>
              </p:ext>
            </p:extLst>
          </p:nvPr>
        </p:nvGraphicFramePr>
        <p:xfrm>
          <a:off x="7046142" y="3682601"/>
          <a:ext cx="2047230" cy="409446"/>
        </p:xfrm>
        <a:graphic>
          <a:graphicData uri="http://schemas.openxmlformats.org/presentationml/2006/ole">
            <mc:AlternateContent xmlns:mc="http://schemas.openxmlformats.org/markup-compatibility/2006">
              <mc:Choice xmlns:v="urn:schemas-microsoft-com:vml" Requires="v">
                <p:oleObj spid="_x0000_s1151025" name="Equation" r:id="rId26" imgW="952200" imgH="190440" progId="Equation.3">
                  <p:embed/>
                </p:oleObj>
              </mc:Choice>
              <mc:Fallback>
                <p:oleObj name="Equation" r:id="rId26" imgW="952200" imgH="190440" progId="Equation.3">
                  <p:embed/>
                  <p:pic>
                    <p:nvPicPr>
                      <p:cNvPr id="463896" name="Object 24"/>
                      <p:cNvPicPr>
                        <a:picLocks noChangeAspect="1" noChangeArrowheads="1"/>
                      </p:cNvPicPr>
                      <p:nvPr/>
                    </p:nvPicPr>
                    <p:blipFill>
                      <a:blip r:embed="rId27">
                        <a:extLst>
                          <a:ext uri="{28A0092B-C50C-407E-A947-70E740481C1C}">
                            <a14:useLocalDpi xmlns:a14="http://schemas.microsoft.com/office/drawing/2010/main" val="0"/>
                          </a:ext>
                        </a:extLst>
                      </a:blip>
                      <a:srcRect t="-3781" b="-3781"/>
                      <a:stretch>
                        <a:fillRect/>
                      </a:stretch>
                    </p:blipFill>
                    <p:spPr bwMode="auto">
                      <a:xfrm>
                        <a:off x="7046142" y="3682601"/>
                        <a:ext cx="2047230" cy="409446"/>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463899" name="Object 27"/>
          <p:cNvGraphicFramePr>
            <a:graphicFrameLocks noChangeAspect="1"/>
          </p:cNvGraphicFramePr>
          <p:nvPr>
            <p:extLst>
              <p:ext uri="{D42A27DB-BD31-4B8C-83A1-F6EECF244321}">
                <p14:modId xmlns:p14="http://schemas.microsoft.com/office/powerpoint/2010/main" val="761997340"/>
              </p:ext>
            </p:extLst>
          </p:nvPr>
        </p:nvGraphicFramePr>
        <p:xfrm>
          <a:off x="1036429" y="2385180"/>
          <a:ext cx="1664874" cy="463626"/>
        </p:xfrm>
        <a:graphic>
          <a:graphicData uri="http://schemas.openxmlformats.org/presentationml/2006/ole">
            <mc:AlternateContent xmlns:mc="http://schemas.openxmlformats.org/markup-compatibility/2006">
              <mc:Choice xmlns:v="urn:schemas-microsoft-com:vml" Requires="v">
                <p:oleObj spid="_x0000_s1151026" name="方程式" r:id="rId28" imgW="774360" imgH="215640" progId="Equation.3">
                  <p:embed/>
                </p:oleObj>
              </mc:Choice>
              <mc:Fallback>
                <p:oleObj name="方程式" r:id="rId28" imgW="774360" imgH="215640" progId="Equation.3">
                  <p:embed/>
                  <p:pic>
                    <p:nvPicPr>
                      <p:cNvPr id="463899" name="Object 27"/>
                      <p:cNvPicPr>
                        <a:picLocks noChangeAspect="1" noChangeArrowheads="1"/>
                      </p:cNvPicPr>
                      <p:nvPr/>
                    </p:nvPicPr>
                    <p:blipFill>
                      <a:blip r:embed="rId29"/>
                      <a:srcRect t="-5005" b="-3336"/>
                      <a:stretch>
                        <a:fillRect/>
                      </a:stretch>
                    </p:blipFill>
                    <p:spPr bwMode="auto">
                      <a:xfrm>
                        <a:off x="1036429" y="2385180"/>
                        <a:ext cx="1664874" cy="463626"/>
                      </a:xfrm>
                      <a:prstGeom prst="rect">
                        <a:avLst/>
                      </a:prstGeom>
                      <a:solidFill>
                        <a:srgbClr val="CCECFF"/>
                      </a:solidFill>
                    </p:spPr>
                  </p:pic>
                </p:oleObj>
              </mc:Fallback>
            </mc:AlternateContent>
          </a:graphicData>
        </a:graphic>
      </p:graphicFrame>
      <p:grpSp>
        <p:nvGrpSpPr>
          <p:cNvPr id="3" name="Group 29"/>
          <p:cNvGrpSpPr>
            <a:grpSpLocks/>
          </p:cNvGrpSpPr>
          <p:nvPr/>
        </p:nvGrpSpPr>
        <p:grpSpPr bwMode="auto">
          <a:xfrm>
            <a:off x="7676918" y="5179553"/>
            <a:ext cx="2379663" cy="0"/>
            <a:chOff x="4320" y="3936"/>
            <a:chExt cx="1499" cy="0"/>
          </a:xfrm>
        </p:grpSpPr>
        <p:sp>
          <p:nvSpPr>
            <p:cNvPr id="9252" name="Line 30"/>
            <p:cNvSpPr>
              <a:spLocks noChangeShapeType="1"/>
            </p:cNvSpPr>
            <p:nvPr/>
          </p:nvSpPr>
          <p:spPr bwMode="auto">
            <a:xfrm>
              <a:off x="4320" y="3936"/>
              <a:ext cx="544"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53" name="Line 31"/>
            <p:cNvSpPr>
              <a:spLocks noChangeShapeType="1"/>
            </p:cNvSpPr>
            <p:nvPr/>
          </p:nvSpPr>
          <p:spPr bwMode="auto">
            <a:xfrm>
              <a:off x="5262" y="3936"/>
              <a:ext cx="557"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463904" name="AutoShape 32"/>
          <p:cNvSpPr>
            <a:spLocks noChangeArrowheads="1"/>
          </p:cNvSpPr>
          <p:nvPr/>
        </p:nvSpPr>
        <p:spPr bwMode="auto">
          <a:xfrm>
            <a:off x="894977" y="1692115"/>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463906" name="AutoShape 34"/>
          <p:cNvSpPr>
            <a:spLocks noChangeArrowheads="1"/>
          </p:cNvSpPr>
          <p:nvPr/>
        </p:nvSpPr>
        <p:spPr bwMode="auto">
          <a:xfrm>
            <a:off x="1358644" y="5364856"/>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463907" name="AutoShape 35"/>
          <p:cNvSpPr>
            <a:spLocks noChangeArrowheads="1"/>
          </p:cNvSpPr>
          <p:nvPr/>
        </p:nvSpPr>
        <p:spPr bwMode="auto">
          <a:xfrm>
            <a:off x="1347502" y="6289267"/>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463908" name="Text Box 36"/>
          <p:cNvSpPr txBox="1">
            <a:spLocks noChangeArrowheads="1"/>
          </p:cNvSpPr>
          <p:nvPr/>
        </p:nvSpPr>
        <p:spPr bwMode="auto">
          <a:xfrm>
            <a:off x="6240016" y="764705"/>
            <a:ext cx="679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t>Ex. </a:t>
            </a:r>
          </a:p>
        </p:txBody>
      </p:sp>
      <p:sp>
        <p:nvSpPr>
          <p:cNvPr id="463909" name="AutoShape 37"/>
          <p:cNvSpPr>
            <a:spLocks noChangeArrowheads="1"/>
          </p:cNvSpPr>
          <p:nvPr/>
        </p:nvSpPr>
        <p:spPr bwMode="auto">
          <a:xfrm>
            <a:off x="6468292" y="1921909"/>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463910" name="AutoShape 38"/>
          <p:cNvSpPr>
            <a:spLocks noChangeArrowheads="1"/>
          </p:cNvSpPr>
          <p:nvPr/>
        </p:nvSpPr>
        <p:spPr bwMode="auto">
          <a:xfrm>
            <a:off x="8657455" y="1960009"/>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463911" name="AutoShape 39"/>
          <p:cNvSpPr>
            <a:spLocks noChangeArrowheads="1"/>
          </p:cNvSpPr>
          <p:nvPr/>
        </p:nvSpPr>
        <p:spPr bwMode="auto">
          <a:xfrm>
            <a:off x="6468292" y="2788579"/>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463912" name="AutoShape 40"/>
          <p:cNvSpPr>
            <a:spLocks noChangeArrowheads="1"/>
          </p:cNvSpPr>
          <p:nvPr/>
        </p:nvSpPr>
        <p:spPr bwMode="auto">
          <a:xfrm>
            <a:off x="6493693" y="3424945"/>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463913" name="Text Box 41"/>
          <p:cNvSpPr txBox="1">
            <a:spLocks noChangeArrowheads="1"/>
          </p:cNvSpPr>
          <p:nvPr/>
        </p:nvSpPr>
        <p:spPr bwMode="auto">
          <a:xfrm>
            <a:off x="6884217" y="3212976"/>
            <a:ext cx="3888936" cy="461665"/>
          </a:xfrm>
          <a:prstGeom prst="rect">
            <a:avLst/>
          </a:prstGeom>
          <a:noFill/>
          <a:ln>
            <a:noFill/>
          </a:ln>
          <a:extLst/>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t>equation for characteristics are</a:t>
            </a:r>
          </a:p>
        </p:txBody>
      </p:sp>
      <p:sp>
        <p:nvSpPr>
          <p:cNvPr id="9258" name="Text Box 5"/>
          <p:cNvSpPr txBox="1">
            <a:spLocks noChangeArrowheads="1"/>
          </p:cNvSpPr>
          <p:nvPr/>
        </p:nvSpPr>
        <p:spPr bwMode="auto">
          <a:xfrm>
            <a:off x="588573" y="1100667"/>
            <a:ext cx="4139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t>where </a:t>
            </a:r>
            <a:r>
              <a:rPr lang="en-US" altLang="zh-TW" i="1" dirty="0"/>
              <a:t>a</a:t>
            </a:r>
            <a:r>
              <a:rPr lang="en-US" altLang="zh-TW" dirty="0"/>
              <a:t>, </a:t>
            </a:r>
            <a:r>
              <a:rPr lang="en-US" altLang="zh-TW" i="1" dirty="0"/>
              <a:t>b</a:t>
            </a:r>
            <a:r>
              <a:rPr lang="en-US" altLang="zh-TW" dirty="0"/>
              <a:t>, </a:t>
            </a:r>
            <a:r>
              <a:rPr lang="en-US" altLang="zh-TW" i="1" dirty="0"/>
              <a:t>c</a:t>
            </a:r>
            <a:r>
              <a:rPr lang="en-US" altLang="zh-TW" dirty="0"/>
              <a:t> are </a:t>
            </a:r>
            <a:r>
              <a:rPr lang="en-US" altLang="zh-TW" dirty="0">
                <a:solidFill>
                  <a:srgbClr val="C00000"/>
                </a:solidFill>
              </a:rPr>
              <a:t>constants</a:t>
            </a:r>
            <a:r>
              <a:rPr lang="en-US" altLang="zh-TW" dirty="0"/>
              <a:t> with </a:t>
            </a:r>
          </a:p>
        </p:txBody>
      </p:sp>
      <p:sp>
        <p:nvSpPr>
          <p:cNvPr id="6" name="投影片編號版面配置區 5"/>
          <p:cNvSpPr>
            <a:spLocks noGrp="1"/>
          </p:cNvSpPr>
          <p:nvPr>
            <p:ph type="sldNum" sz="quarter" idx="10"/>
          </p:nvPr>
        </p:nvSpPr>
        <p:spPr/>
        <p:txBody>
          <a:bodyPr/>
          <a:lstStyle/>
          <a:p>
            <a:pPr>
              <a:defRPr/>
            </a:pPr>
            <a:fld id="{F4C3976D-8D47-445A-BD61-2F2C1E2596C6}" type="slidenum">
              <a:rPr lang="en-US" altLang="zh-TW" smtClean="0"/>
              <a:pPr>
                <a:defRPr/>
              </a:pPr>
              <a:t>6</a:t>
            </a:fld>
            <a:endParaRPr lang="en-US" altLang="zh-TW" dirty="0"/>
          </a:p>
        </p:txBody>
      </p:sp>
      <p:sp>
        <p:nvSpPr>
          <p:cNvPr id="42" name="AutoShape 32"/>
          <p:cNvSpPr>
            <a:spLocks noChangeArrowheads="1"/>
          </p:cNvSpPr>
          <p:nvPr/>
        </p:nvSpPr>
        <p:spPr bwMode="auto">
          <a:xfrm>
            <a:off x="434401" y="3310382"/>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aphicFrame>
        <p:nvGraphicFramePr>
          <p:cNvPr id="4" name="物件 3"/>
          <p:cNvGraphicFramePr>
            <a:graphicFrameLocks noChangeAspect="1"/>
          </p:cNvGraphicFramePr>
          <p:nvPr>
            <p:extLst>
              <p:ext uri="{D42A27DB-BD31-4B8C-83A1-F6EECF244321}">
                <p14:modId xmlns:p14="http://schemas.microsoft.com/office/powerpoint/2010/main" val="2326533704"/>
              </p:ext>
            </p:extLst>
          </p:nvPr>
        </p:nvGraphicFramePr>
        <p:xfrm>
          <a:off x="822376" y="3216028"/>
          <a:ext cx="2266272" cy="463626"/>
        </p:xfrm>
        <a:graphic>
          <a:graphicData uri="http://schemas.openxmlformats.org/presentationml/2006/ole">
            <mc:AlternateContent xmlns:mc="http://schemas.openxmlformats.org/markup-compatibility/2006">
              <mc:Choice xmlns:v="urn:schemas-microsoft-com:vml" Requires="v">
                <p:oleObj spid="_x0000_s1151027" name="方程式" r:id="rId30" imgW="1054080" imgH="215640" progId="Equation.3">
                  <p:embed/>
                </p:oleObj>
              </mc:Choice>
              <mc:Fallback>
                <p:oleObj name="方程式" r:id="rId30" imgW="1054080" imgH="215640" progId="Equation.3">
                  <p:embed/>
                  <p:pic>
                    <p:nvPicPr>
                      <p:cNvPr id="4" name="物件 3"/>
                      <p:cNvPicPr>
                        <a:picLocks noChangeArrowheads="1"/>
                      </p:cNvPicPr>
                      <p:nvPr/>
                    </p:nvPicPr>
                    <p:blipFill>
                      <a:blip r:embed="rId31"/>
                      <a:srcRect t="-5005" b="-3336"/>
                      <a:stretch>
                        <a:fillRect/>
                      </a:stretch>
                    </p:blipFill>
                    <p:spPr bwMode="auto">
                      <a:xfrm>
                        <a:off x="822376" y="3216028"/>
                        <a:ext cx="2266272" cy="463626"/>
                      </a:xfrm>
                      <a:prstGeom prst="rect">
                        <a:avLst/>
                      </a:prstGeom>
                      <a:solidFill>
                        <a:srgbClr val="CCECFF"/>
                      </a:solidFill>
                      <a:ln>
                        <a:noFill/>
                      </a:ln>
                      <a:extLst/>
                    </p:spPr>
                  </p:pic>
                </p:oleObj>
              </mc:Fallback>
            </mc:AlternateContent>
          </a:graphicData>
        </a:graphic>
      </p:graphicFrame>
      <p:graphicFrame>
        <p:nvGraphicFramePr>
          <p:cNvPr id="5" name="物件 4"/>
          <p:cNvGraphicFramePr>
            <a:graphicFrameLocks noChangeAspect="1"/>
          </p:cNvGraphicFramePr>
          <p:nvPr>
            <p:extLst>
              <p:ext uri="{D42A27DB-BD31-4B8C-83A1-F6EECF244321}">
                <p14:modId xmlns:p14="http://schemas.microsoft.com/office/powerpoint/2010/main" val="1860165874"/>
              </p:ext>
            </p:extLst>
          </p:nvPr>
        </p:nvGraphicFramePr>
        <p:xfrm>
          <a:off x="3064139" y="2385180"/>
          <a:ext cx="1692738" cy="463626"/>
        </p:xfrm>
        <a:graphic>
          <a:graphicData uri="http://schemas.openxmlformats.org/presentationml/2006/ole">
            <mc:AlternateContent xmlns:mc="http://schemas.openxmlformats.org/markup-compatibility/2006">
              <mc:Choice xmlns:v="urn:schemas-microsoft-com:vml" Requires="v">
                <p:oleObj spid="_x0000_s1151028" name="方程式" r:id="rId32" imgW="787320" imgH="215640" progId="Equation.3">
                  <p:embed/>
                </p:oleObj>
              </mc:Choice>
              <mc:Fallback>
                <p:oleObj name="方程式" r:id="rId32" imgW="787320" imgH="215640" progId="Equation.3">
                  <p:embed/>
                  <p:pic>
                    <p:nvPicPr>
                      <p:cNvPr id="5" name="物件 4"/>
                      <p:cNvPicPr>
                        <a:picLocks noChangeArrowheads="1"/>
                      </p:cNvPicPr>
                      <p:nvPr/>
                    </p:nvPicPr>
                    <p:blipFill>
                      <a:blip r:embed="rId33"/>
                      <a:srcRect t="-5005" b="-3336"/>
                      <a:stretch>
                        <a:fillRect/>
                      </a:stretch>
                    </p:blipFill>
                    <p:spPr bwMode="auto">
                      <a:xfrm>
                        <a:off x="3064139" y="2385180"/>
                        <a:ext cx="1692738" cy="463626"/>
                      </a:xfrm>
                      <a:prstGeom prst="rect">
                        <a:avLst/>
                      </a:prstGeom>
                      <a:solidFill>
                        <a:srgbClr val="FFCCCC"/>
                      </a:solidFill>
                      <a:ln>
                        <a:noFill/>
                      </a:ln>
                    </p:spPr>
                  </p:pic>
                </p:oleObj>
              </mc:Fallback>
            </mc:AlternateContent>
          </a:graphicData>
        </a:graphic>
      </p:graphicFrame>
      <p:graphicFrame>
        <p:nvGraphicFramePr>
          <p:cNvPr id="7" name="物件 6"/>
          <p:cNvGraphicFramePr>
            <a:graphicFrameLocks noChangeAspect="1"/>
          </p:cNvGraphicFramePr>
          <p:nvPr>
            <p:extLst>
              <p:ext uri="{D42A27DB-BD31-4B8C-83A1-F6EECF244321}">
                <p14:modId xmlns:p14="http://schemas.microsoft.com/office/powerpoint/2010/main" val="2213405107"/>
              </p:ext>
            </p:extLst>
          </p:nvPr>
        </p:nvGraphicFramePr>
        <p:xfrm>
          <a:off x="3359460" y="3177209"/>
          <a:ext cx="2320452" cy="463626"/>
        </p:xfrm>
        <a:graphic>
          <a:graphicData uri="http://schemas.openxmlformats.org/presentationml/2006/ole">
            <mc:AlternateContent xmlns:mc="http://schemas.openxmlformats.org/markup-compatibility/2006">
              <mc:Choice xmlns:v="urn:schemas-microsoft-com:vml" Requires="v">
                <p:oleObj spid="_x0000_s1151029" name="方程式" r:id="rId34" imgW="1079280" imgH="215640" progId="Equation.3">
                  <p:embed/>
                </p:oleObj>
              </mc:Choice>
              <mc:Fallback>
                <p:oleObj name="方程式" r:id="rId34" imgW="1079280" imgH="215640" progId="Equation.3">
                  <p:embed/>
                  <p:pic>
                    <p:nvPicPr>
                      <p:cNvPr id="7" name="物件 6"/>
                      <p:cNvPicPr>
                        <a:picLocks noChangeArrowheads="1"/>
                      </p:cNvPicPr>
                      <p:nvPr/>
                    </p:nvPicPr>
                    <p:blipFill>
                      <a:blip r:embed="rId35"/>
                      <a:srcRect t="-5005" b="-3336"/>
                      <a:stretch>
                        <a:fillRect/>
                      </a:stretch>
                    </p:blipFill>
                    <p:spPr bwMode="auto">
                      <a:xfrm>
                        <a:off x="3359460" y="3177209"/>
                        <a:ext cx="2320452" cy="463626"/>
                      </a:xfrm>
                      <a:prstGeom prst="rect">
                        <a:avLst/>
                      </a:prstGeom>
                      <a:solidFill>
                        <a:srgbClr val="FFCCCC"/>
                      </a:solidFill>
                      <a:ln>
                        <a:noFill/>
                      </a:ln>
                    </p:spPr>
                  </p:pic>
                </p:oleObj>
              </mc:Fallback>
            </mc:AlternateContent>
          </a:graphicData>
        </a:graphic>
      </p:graphicFrame>
      <p:sp>
        <p:nvSpPr>
          <p:cNvPr id="46" name="Text Box 41"/>
          <p:cNvSpPr txBox="1">
            <a:spLocks noChangeArrowheads="1"/>
          </p:cNvSpPr>
          <p:nvPr/>
        </p:nvSpPr>
        <p:spPr bwMode="auto">
          <a:xfrm>
            <a:off x="2165874" y="3938536"/>
            <a:ext cx="3209533" cy="430887"/>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200" dirty="0">
                <a:solidFill>
                  <a:srgbClr val="C00000"/>
                </a:solidFill>
              </a:rPr>
              <a:t>--- eqns. for characteristics</a:t>
            </a:r>
          </a:p>
        </p:txBody>
      </p:sp>
      <p:sp>
        <p:nvSpPr>
          <p:cNvPr id="47" name="Text Box 33"/>
          <p:cNvSpPr txBox="1">
            <a:spLocks noChangeArrowheads="1"/>
          </p:cNvSpPr>
          <p:nvPr/>
        </p:nvSpPr>
        <p:spPr bwMode="auto">
          <a:xfrm>
            <a:off x="475911" y="4362623"/>
            <a:ext cx="1106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t>or take </a:t>
            </a:r>
          </a:p>
        </p:txBody>
      </p:sp>
      <p:graphicFrame>
        <p:nvGraphicFramePr>
          <p:cNvPr id="8" name="物件 7"/>
          <p:cNvGraphicFramePr>
            <a:graphicFrameLocks noChangeAspect="1"/>
          </p:cNvGraphicFramePr>
          <p:nvPr>
            <p:extLst>
              <p:ext uri="{D42A27DB-BD31-4B8C-83A1-F6EECF244321}">
                <p14:modId xmlns:p14="http://schemas.microsoft.com/office/powerpoint/2010/main" val="2329119234"/>
              </p:ext>
            </p:extLst>
          </p:nvPr>
        </p:nvGraphicFramePr>
        <p:xfrm>
          <a:off x="1628038" y="4362625"/>
          <a:ext cx="1501560" cy="463626"/>
        </p:xfrm>
        <a:graphic>
          <a:graphicData uri="http://schemas.openxmlformats.org/presentationml/2006/ole">
            <mc:AlternateContent xmlns:mc="http://schemas.openxmlformats.org/markup-compatibility/2006">
              <mc:Choice xmlns:v="urn:schemas-microsoft-com:vml" Requires="v">
                <p:oleObj spid="_x0000_s1151030" name="方程式" r:id="rId36" imgW="698400" imgH="215640" progId="Equation.3">
                  <p:embed/>
                </p:oleObj>
              </mc:Choice>
              <mc:Fallback>
                <p:oleObj name="方程式" r:id="rId36" imgW="698400" imgH="215640" progId="Equation.3">
                  <p:embed/>
                  <p:pic>
                    <p:nvPicPr>
                      <p:cNvPr id="8" name="物件 7"/>
                      <p:cNvPicPr>
                        <a:picLocks noChangeArrowheads="1"/>
                      </p:cNvPicPr>
                      <p:nvPr/>
                    </p:nvPicPr>
                    <p:blipFill>
                      <a:blip r:embed="rId37"/>
                      <a:srcRect t="-5005" b="-3336"/>
                      <a:stretch>
                        <a:fillRect/>
                      </a:stretch>
                    </p:blipFill>
                    <p:spPr bwMode="auto">
                      <a:xfrm>
                        <a:off x="1628038" y="4362625"/>
                        <a:ext cx="1501560" cy="463626"/>
                      </a:xfrm>
                      <a:prstGeom prst="rect">
                        <a:avLst/>
                      </a:prstGeom>
                      <a:solidFill>
                        <a:srgbClr val="CCECFF"/>
                      </a:solidFill>
                      <a:ln>
                        <a:noFill/>
                      </a:ln>
                    </p:spPr>
                  </p:pic>
                </p:oleObj>
              </mc:Fallback>
            </mc:AlternateContent>
          </a:graphicData>
        </a:graphic>
      </p:graphicFrame>
      <p:graphicFrame>
        <p:nvGraphicFramePr>
          <p:cNvPr id="9" name="物件 8"/>
          <p:cNvGraphicFramePr>
            <a:graphicFrameLocks noChangeAspect="1"/>
          </p:cNvGraphicFramePr>
          <p:nvPr>
            <p:extLst>
              <p:ext uri="{D42A27DB-BD31-4B8C-83A1-F6EECF244321}">
                <p14:modId xmlns:p14="http://schemas.microsoft.com/office/powerpoint/2010/main" val="3804958078"/>
              </p:ext>
            </p:extLst>
          </p:nvPr>
        </p:nvGraphicFramePr>
        <p:xfrm>
          <a:off x="3418287" y="4350629"/>
          <a:ext cx="1610694" cy="463626"/>
        </p:xfrm>
        <a:graphic>
          <a:graphicData uri="http://schemas.openxmlformats.org/presentationml/2006/ole">
            <mc:AlternateContent xmlns:mc="http://schemas.openxmlformats.org/markup-compatibility/2006">
              <mc:Choice xmlns:v="urn:schemas-microsoft-com:vml" Requires="v">
                <p:oleObj spid="_x0000_s1151031" name="方程式" r:id="rId38" imgW="749160" imgH="215640" progId="Equation.3">
                  <p:embed/>
                </p:oleObj>
              </mc:Choice>
              <mc:Fallback>
                <p:oleObj name="方程式" r:id="rId38" imgW="749160" imgH="215640" progId="Equation.3">
                  <p:embed/>
                  <p:pic>
                    <p:nvPicPr>
                      <p:cNvPr id="9" name="物件 8"/>
                      <p:cNvPicPr>
                        <a:picLocks noChangeArrowheads="1"/>
                      </p:cNvPicPr>
                      <p:nvPr/>
                    </p:nvPicPr>
                    <p:blipFill>
                      <a:blip r:embed="rId39"/>
                      <a:srcRect t="-5005" b="-3336"/>
                      <a:stretch>
                        <a:fillRect/>
                      </a:stretch>
                    </p:blipFill>
                    <p:spPr bwMode="auto">
                      <a:xfrm>
                        <a:off x="3418287" y="4350629"/>
                        <a:ext cx="1610694" cy="463626"/>
                      </a:xfrm>
                      <a:prstGeom prst="rect">
                        <a:avLst/>
                      </a:prstGeom>
                      <a:solidFill>
                        <a:srgbClr val="FFCCCC"/>
                      </a:solidFill>
                      <a:ln>
                        <a:noFill/>
                      </a:ln>
                      <a:extLst/>
                    </p:spPr>
                  </p:pic>
                </p:oleObj>
              </mc:Fallback>
            </mc:AlternateContent>
          </a:graphicData>
        </a:graphic>
      </p:graphicFrame>
      <p:sp>
        <p:nvSpPr>
          <p:cNvPr id="48" name="Text Box 33"/>
          <p:cNvSpPr txBox="1">
            <a:spLocks noChangeArrowheads="1"/>
          </p:cNvSpPr>
          <p:nvPr/>
        </p:nvSpPr>
        <p:spPr bwMode="auto">
          <a:xfrm>
            <a:off x="3059181" y="4362623"/>
            <a:ext cx="2616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t>,</a:t>
            </a:r>
          </a:p>
        </p:txBody>
      </p:sp>
      <p:cxnSp>
        <p:nvCxnSpPr>
          <p:cNvPr id="11" name="直線接點 10"/>
          <p:cNvCxnSpPr/>
          <p:nvPr/>
        </p:nvCxnSpPr>
        <p:spPr bwMode="auto">
          <a:xfrm>
            <a:off x="6096000" y="692696"/>
            <a:ext cx="0" cy="5940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44" name="Text Box 33"/>
          <p:cNvSpPr txBox="1">
            <a:spLocks noChangeArrowheads="1"/>
          </p:cNvSpPr>
          <p:nvPr/>
        </p:nvSpPr>
        <p:spPr bwMode="auto">
          <a:xfrm>
            <a:off x="2620512" y="2348880"/>
            <a:ext cx="2616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t>,</a:t>
            </a:r>
          </a:p>
        </p:txBody>
      </p:sp>
      <p:sp>
        <p:nvSpPr>
          <p:cNvPr id="45" name="Text Box 41"/>
          <p:cNvSpPr txBox="1">
            <a:spLocks noChangeArrowheads="1"/>
          </p:cNvSpPr>
          <p:nvPr/>
        </p:nvSpPr>
        <p:spPr bwMode="auto">
          <a:xfrm>
            <a:off x="6253945" y="5235652"/>
            <a:ext cx="5490977" cy="461665"/>
          </a:xfrm>
          <a:prstGeom prst="rect">
            <a:avLst/>
          </a:prstGeom>
          <a:noFill/>
          <a:ln>
            <a:noFill/>
          </a:ln>
          <a:extLst/>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err="1">
                <a:solidFill>
                  <a:srgbClr val="0000CC"/>
                </a:solidFill>
              </a:rPr>
              <a:t>D’Alembert’s</a:t>
            </a:r>
            <a:r>
              <a:rPr lang="en-US" altLang="zh-TW" dirty="0">
                <a:solidFill>
                  <a:srgbClr val="0000CC"/>
                </a:solidFill>
              </a:rPr>
              <a:t> solution </a:t>
            </a:r>
            <a:r>
              <a:rPr lang="en-US" altLang="zh-TW" dirty="0"/>
              <a:t>of standard wave eq.</a:t>
            </a:r>
            <a:endParaRPr lang="en-US" altLang="zh-TW" dirty="0">
              <a:solidFill>
                <a:srgbClr val="0000CC"/>
              </a:solidFill>
            </a:endParaRPr>
          </a:p>
        </p:txBody>
      </p:sp>
      <p:sp>
        <p:nvSpPr>
          <p:cNvPr id="2" name="動作按鈕: 返回 1">
            <a:hlinkClick r:id="" action="ppaction://hlinkshowjump?jump=lastslideviewed" highlightClick="1"/>
          </p:cNvPr>
          <p:cNvSpPr>
            <a:spLocks noChangeAspect="1"/>
          </p:cNvSpPr>
          <p:nvPr/>
        </p:nvSpPr>
        <p:spPr bwMode="auto">
          <a:xfrm>
            <a:off x="11748648" y="5337232"/>
            <a:ext cx="180000" cy="180000"/>
          </a:xfrm>
          <a:prstGeom prst="actionButtonReturn">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49" name="Text Box 41"/>
          <p:cNvSpPr txBox="1">
            <a:spLocks noChangeArrowheads="1"/>
          </p:cNvSpPr>
          <p:nvPr/>
        </p:nvSpPr>
        <p:spPr bwMode="auto">
          <a:xfrm>
            <a:off x="424604" y="4891081"/>
            <a:ext cx="4894481" cy="400110"/>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000" dirty="0">
                <a:solidFill>
                  <a:srgbClr val="0000CC"/>
                </a:solidFill>
              </a:rPr>
              <a:t>by chain rule of differentiation, PDE becomes</a:t>
            </a:r>
          </a:p>
        </p:txBody>
      </p:sp>
      <p:sp>
        <p:nvSpPr>
          <p:cNvPr id="50" name="Text Box 41"/>
          <p:cNvSpPr txBox="1">
            <a:spLocks noChangeArrowheads="1"/>
          </p:cNvSpPr>
          <p:nvPr/>
        </p:nvSpPr>
        <p:spPr bwMode="auto">
          <a:xfrm>
            <a:off x="407368" y="5733256"/>
            <a:ext cx="4828566" cy="400110"/>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000" dirty="0">
                <a:solidFill>
                  <a:srgbClr val="0000CC"/>
                </a:solidFill>
              </a:rPr>
              <a:t>the general solution of this canonical PDE is</a:t>
            </a:r>
          </a:p>
        </p:txBody>
      </p:sp>
      <p:sp>
        <p:nvSpPr>
          <p:cNvPr id="51" name="Text Box 41"/>
          <p:cNvSpPr txBox="1">
            <a:spLocks noChangeArrowheads="1"/>
          </p:cNvSpPr>
          <p:nvPr/>
        </p:nvSpPr>
        <p:spPr bwMode="auto">
          <a:xfrm>
            <a:off x="8891786" y="891696"/>
            <a:ext cx="2175596" cy="430887"/>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200" dirty="0">
                <a:solidFill>
                  <a:srgbClr val="0000CC"/>
                </a:solidFill>
              </a:rPr>
              <a:t>--- wave equation</a:t>
            </a:r>
          </a:p>
        </p:txBody>
      </p:sp>
      <p:sp>
        <p:nvSpPr>
          <p:cNvPr id="52" name="Text Box 6"/>
          <p:cNvSpPr txBox="1">
            <a:spLocks noChangeArrowheads="1"/>
          </p:cNvSpPr>
          <p:nvPr/>
        </p:nvSpPr>
        <p:spPr bwMode="auto">
          <a:xfrm>
            <a:off x="6116219" y="5766355"/>
            <a:ext cx="5797327" cy="830997"/>
          </a:xfrm>
          <a:prstGeom prst="rect">
            <a:avLst/>
          </a:prstGeom>
          <a:noFill/>
          <a:ln>
            <a:noFill/>
          </a:ln>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b="1" dirty="0">
                <a:solidFill>
                  <a:srgbClr val="C00000"/>
                </a:solidFill>
              </a:rPr>
              <a:t>types of PDE depend only on coefficients of highest order of derivatives in PDE.</a:t>
            </a:r>
            <a:endParaRPr lang="en-US" altLang="zh-TW" b="1" dirty="0">
              <a:solidFill>
                <a:srgbClr val="C00000"/>
              </a:solidFill>
              <a:latin typeface="+mn-ea"/>
              <a:ea typeface="+mn-ea"/>
            </a:endParaRPr>
          </a:p>
        </p:txBody>
      </p:sp>
      <p:cxnSp>
        <p:nvCxnSpPr>
          <p:cNvPr id="53" name="直線接點 52"/>
          <p:cNvCxnSpPr/>
          <p:nvPr/>
        </p:nvCxnSpPr>
        <p:spPr bwMode="auto">
          <a:xfrm>
            <a:off x="6104944" y="5733256"/>
            <a:ext cx="6120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54" name="Text Box 33">
            <a:extLst>
              <a:ext uri="{FF2B5EF4-FFF2-40B4-BE49-F238E27FC236}">
                <a16:creationId xmlns:a16="http://schemas.microsoft.com/office/drawing/2014/main" id="{0A06CCB2-D72A-404E-A45F-88EC3F374B0C}"/>
              </a:ext>
            </a:extLst>
          </p:cNvPr>
          <p:cNvSpPr txBox="1">
            <a:spLocks noChangeArrowheads="1"/>
          </p:cNvSpPr>
          <p:nvPr/>
        </p:nvSpPr>
        <p:spPr bwMode="auto">
          <a:xfrm>
            <a:off x="2999656" y="3173928"/>
            <a:ext cx="2616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t>,</a:t>
            </a:r>
          </a:p>
        </p:txBody>
      </p:sp>
      <p:sp>
        <p:nvSpPr>
          <p:cNvPr id="55" name="Text Box 41">
            <a:extLst>
              <a:ext uri="{FF2B5EF4-FFF2-40B4-BE49-F238E27FC236}">
                <a16:creationId xmlns:a16="http://schemas.microsoft.com/office/drawing/2014/main" id="{076F4951-4857-460B-8D83-761468BFFAB6}"/>
              </a:ext>
            </a:extLst>
          </p:cNvPr>
          <p:cNvSpPr txBox="1">
            <a:spLocks noChangeArrowheads="1"/>
          </p:cNvSpPr>
          <p:nvPr/>
        </p:nvSpPr>
        <p:spPr bwMode="auto">
          <a:xfrm>
            <a:off x="1179702" y="3609856"/>
            <a:ext cx="3352200" cy="430887"/>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200" dirty="0">
                <a:solidFill>
                  <a:srgbClr val="0000CC"/>
                </a:solidFill>
              </a:rPr>
              <a:t>(since </a:t>
            </a:r>
            <a:r>
              <a:rPr lang="en-US" altLang="zh-TW" sz="2000" i="1" dirty="0">
                <a:solidFill>
                  <a:srgbClr val="0000CC"/>
                </a:solidFill>
                <a:latin typeface="Symbol" panose="05050102010706020507" pitchFamily="18" charset="2"/>
              </a:rPr>
              <a:t>l</a:t>
            </a:r>
            <a:r>
              <a:rPr lang="en-US" altLang="zh-TW" sz="2000" baseline="-25000" dirty="0">
                <a:solidFill>
                  <a:srgbClr val="0000CC"/>
                </a:solidFill>
              </a:rPr>
              <a:t>1</a:t>
            </a:r>
            <a:r>
              <a:rPr lang="en-US" altLang="zh-TW" sz="2000" dirty="0">
                <a:solidFill>
                  <a:srgbClr val="0000CC"/>
                </a:solidFill>
              </a:rPr>
              <a:t> &amp; </a:t>
            </a:r>
            <a:r>
              <a:rPr lang="en-US" altLang="zh-TW" sz="2000" i="1" dirty="0">
                <a:solidFill>
                  <a:srgbClr val="0000CC"/>
                </a:solidFill>
                <a:latin typeface="Symbol" panose="05050102010706020507" pitchFamily="18" charset="2"/>
              </a:rPr>
              <a:t>l</a:t>
            </a:r>
            <a:r>
              <a:rPr lang="en-US" altLang="zh-TW" sz="2000" baseline="-25000" dirty="0">
                <a:solidFill>
                  <a:srgbClr val="0000CC"/>
                </a:solidFill>
              </a:rPr>
              <a:t>2</a:t>
            </a:r>
            <a:r>
              <a:rPr lang="en-US" altLang="zh-TW" sz="2000" u="sng" baseline="-25000" dirty="0">
                <a:solidFill>
                  <a:srgbClr val="0000CC"/>
                </a:solidFill>
              </a:rPr>
              <a:t>  </a:t>
            </a:r>
            <a:r>
              <a:rPr lang="en-US" altLang="zh-TW" sz="2200" dirty="0">
                <a:solidFill>
                  <a:srgbClr val="0000CC"/>
                </a:solidFill>
              </a:rPr>
              <a:t>are constants)</a:t>
            </a:r>
          </a:p>
        </p:txBody>
      </p:sp>
      <p:sp>
        <p:nvSpPr>
          <p:cNvPr id="56" name="Text Box 33">
            <a:extLst>
              <a:ext uri="{FF2B5EF4-FFF2-40B4-BE49-F238E27FC236}">
                <a16:creationId xmlns:a16="http://schemas.microsoft.com/office/drawing/2014/main" id="{81DFCF5D-DAC9-4777-B8BD-F296BE0523CF}"/>
              </a:ext>
            </a:extLst>
          </p:cNvPr>
          <p:cNvSpPr txBox="1">
            <a:spLocks noChangeArrowheads="1"/>
          </p:cNvSpPr>
          <p:nvPr/>
        </p:nvSpPr>
        <p:spPr bwMode="auto">
          <a:xfrm>
            <a:off x="4818075" y="2424038"/>
            <a:ext cx="557845" cy="3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pPr>
              <a:lnSpc>
                <a:spcPct val="120000"/>
              </a:lnSpc>
              <a:spcBef>
                <a:spcPct val="5000"/>
              </a:spcBef>
            </a:pPr>
            <a:r>
              <a:rPr lang="en-US" altLang="zh-TW" sz="1800" dirty="0">
                <a:solidFill>
                  <a:srgbClr val="0000CC"/>
                </a:solidFill>
              </a:rPr>
              <a:t>--- (1)</a:t>
            </a:r>
          </a:p>
        </p:txBody>
      </p:sp>
      <p:sp>
        <p:nvSpPr>
          <p:cNvPr id="57" name="Text Box 33">
            <a:extLst>
              <a:ext uri="{FF2B5EF4-FFF2-40B4-BE49-F238E27FC236}">
                <a16:creationId xmlns:a16="http://schemas.microsoft.com/office/drawing/2014/main" id="{01024B18-A256-4CCD-B334-FD80A8CC0C7E}"/>
              </a:ext>
            </a:extLst>
          </p:cNvPr>
          <p:cNvSpPr txBox="1">
            <a:spLocks noChangeArrowheads="1"/>
          </p:cNvSpPr>
          <p:nvPr/>
        </p:nvSpPr>
        <p:spPr bwMode="auto">
          <a:xfrm>
            <a:off x="5538155" y="3461960"/>
            <a:ext cx="557845" cy="3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pPr>
              <a:lnSpc>
                <a:spcPct val="120000"/>
              </a:lnSpc>
              <a:spcBef>
                <a:spcPct val="5000"/>
              </a:spcBef>
            </a:pPr>
            <a:r>
              <a:rPr lang="en-US" altLang="zh-TW" sz="1800" dirty="0">
                <a:solidFill>
                  <a:srgbClr val="0000CC"/>
                </a:solidFill>
              </a:rPr>
              <a:t>--- (2)</a:t>
            </a:r>
          </a:p>
        </p:txBody>
      </p:sp>
      <p:sp>
        <p:nvSpPr>
          <p:cNvPr id="58" name="Text Box 41">
            <a:extLst>
              <a:ext uri="{FF2B5EF4-FFF2-40B4-BE49-F238E27FC236}">
                <a16:creationId xmlns:a16="http://schemas.microsoft.com/office/drawing/2014/main" id="{BBDB1407-643A-449A-9FDD-4ADB0D2E0F40}"/>
              </a:ext>
            </a:extLst>
          </p:cNvPr>
          <p:cNvSpPr txBox="1">
            <a:spLocks noChangeArrowheads="1"/>
          </p:cNvSpPr>
          <p:nvPr/>
        </p:nvSpPr>
        <p:spPr bwMode="auto">
          <a:xfrm>
            <a:off x="695400" y="2782596"/>
            <a:ext cx="2124299" cy="400110"/>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000" dirty="0">
                <a:solidFill>
                  <a:srgbClr val="0000CC"/>
                </a:solidFill>
              </a:rPr>
              <a:t>solutions of (1) are</a:t>
            </a:r>
          </a:p>
        </p:txBody>
      </p:sp>
      <p:sp>
        <p:nvSpPr>
          <p:cNvPr id="59" name="Text Box 33">
            <a:extLst>
              <a:ext uri="{FF2B5EF4-FFF2-40B4-BE49-F238E27FC236}">
                <a16:creationId xmlns:a16="http://schemas.microsoft.com/office/drawing/2014/main" id="{DF5F9D86-67B3-4576-9ABA-F32ED1838D06}"/>
              </a:ext>
            </a:extLst>
          </p:cNvPr>
          <p:cNvSpPr txBox="1">
            <a:spLocks noChangeArrowheads="1"/>
          </p:cNvSpPr>
          <p:nvPr/>
        </p:nvSpPr>
        <p:spPr bwMode="auto">
          <a:xfrm>
            <a:off x="3521931" y="5301208"/>
            <a:ext cx="557845" cy="3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pPr>
              <a:lnSpc>
                <a:spcPct val="120000"/>
              </a:lnSpc>
              <a:spcBef>
                <a:spcPct val="5000"/>
              </a:spcBef>
            </a:pPr>
            <a:r>
              <a:rPr lang="en-US" altLang="zh-TW" sz="1800" dirty="0">
                <a:solidFill>
                  <a:srgbClr val="0000CC"/>
                </a:solidFill>
              </a:rPr>
              <a:t>--- (3)</a:t>
            </a:r>
          </a:p>
        </p:txBody>
      </p:sp>
      <p:sp>
        <p:nvSpPr>
          <p:cNvPr id="60" name="Text Box 33">
            <a:extLst>
              <a:ext uri="{FF2B5EF4-FFF2-40B4-BE49-F238E27FC236}">
                <a16:creationId xmlns:a16="http://schemas.microsoft.com/office/drawing/2014/main" id="{D9826FE7-7909-4B02-B714-6715E30A58FA}"/>
              </a:ext>
            </a:extLst>
          </p:cNvPr>
          <p:cNvSpPr txBox="1">
            <a:spLocks noChangeArrowheads="1"/>
          </p:cNvSpPr>
          <p:nvPr/>
        </p:nvSpPr>
        <p:spPr bwMode="auto">
          <a:xfrm>
            <a:off x="4223792" y="6237312"/>
            <a:ext cx="557845" cy="3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pPr>
              <a:lnSpc>
                <a:spcPct val="120000"/>
              </a:lnSpc>
              <a:spcBef>
                <a:spcPct val="5000"/>
              </a:spcBef>
            </a:pPr>
            <a:r>
              <a:rPr lang="en-US" altLang="zh-TW" sz="1800" dirty="0">
                <a:solidFill>
                  <a:srgbClr val="0000CC"/>
                </a:solidFill>
              </a:rPr>
              <a:t>--- (4)</a:t>
            </a:r>
          </a:p>
        </p:txBody>
      </p:sp>
      <p:sp>
        <p:nvSpPr>
          <p:cNvPr id="61" name="Text Box 13">
            <a:extLst>
              <a:ext uri="{FF2B5EF4-FFF2-40B4-BE49-F238E27FC236}">
                <a16:creationId xmlns:a16="http://schemas.microsoft.com/office/drawing/2014/main" id="{3F4FCC3F-D071-4F0E-BA1D-56582FCAEDE9}"/>
              </a:ext>
            </a:extLst>
          </p:cNvPr>
          <p:cNvSpPr txBox="1">
            <a:spLocks noChangeArrowheads="1"/>
          </p:cNvSpPr>
          <p:nvPr/>
        </p:nvSpPr>
        <p:spPr bwMode="auto">
          <a:xfrm>
            <a:off x="6763180" y="2624511"/>
            <a:ext cx="4908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t>let</a:t>
            </a:r>
          </a:p>
        </p:txBody>
      </p:sp>
      <p:sp>
        <p:nvSpPr>
          <p:cNvPr id="62" name="Text Box 33">
            <a:extLst>
              <a:ext uri="{FF2B5EF4-FFF2-40B4-BE49-F238E27FC236}">
                <a16:creationId xmlns:a16="http://schemas.microsoft.com/office/drawing/2014/main" id="{907ED961-9AAE-4C67-ABE8-3EA54CEA1E67}"/>
              </a:ext>
            </a:extLst>
          </p:cNvPr>
          <p:cNvSpPr txBox="1">
            <a:spLocks noChangeArrowheads="1"/>
          </p:cNvSpPr>
          <p:nvPr/>
        </p:nvSpPr>
        <p:spPr bwMode="auto">
          <a:xfrm>
            <a:off x="6467399" y="4058031"/>
            <a:ext cx="6367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t>i.e. </a:t>
            </a:r>
          </a:p>
        </p:txBody>
      </p:sp>
      <p:graphicFrame>
        <p:nvGraphicFramePr>
          <p:cNvPr id="63" name="物件 62">
            <a:extLst>
              <a:ext uri="{FF2B5EF4-FFF2-40B4-BE49-F238E27FC236}">
                <a16:creationId xmlns:a16="http://schemas.microsoft.com/office/drawing/2014/main" id="{68B9BB8A-F6C5-4414-B619-A8F09D9C8C41}"/>
              </a:ext>
            </a:extLst>
          </p:cNvPr>
          <p:cNvGraphicFramePr>
            <a:graphicFrameLocks noChangeAspect="1"/>
          </p:cNvGraphicFramePr>
          <p:nvPr>
            <p:extLst>
              <p:ext uri="{D42A27DB-BD31-4B8C-83A1-F6EECF244321}">
                <p14:modId xmlns:p14="http://schemas.microsoft.com/office/powerpoint/2010/main" val="1090813626"/>
              </p:ext>
            </p:extLst>
          </p:nvPr>
        </p:nvGraphicFramePr>
        <p:xfrm>
          <a:off x="7113588" y="4070274"/>
          <a:ext cx="1338262" cy="436562"/>
        </p:xfrm>
        <a:graphic>
          <a:graphicData uri="http://schemas.openxmlformats.org/presentationml/2006/ole">
            <mc:AlternateContent xmlns:mc="http://schemas.openxmlformats.org/markup-compatibility/2006">
              <mc:Choice xmlns:v="urn:schemas-microsoft-com:vml" Requires="v">
                <p:oleObj spid="_x0000_s1151032" name="Equation" r:id="rId40" imgW="622080" imgH="203040" progId="Equation.DSMT4">
                  <p:embed/>
                </p:oleObj>
              </mc:Choice>
              <mc:Fallback>
                <p:oleObj name="Equation" r:id="rId40" imgW="622080" imgH="203040" progId="Equation.DSMT4">
                  <p:embed/>
                  <p:pic>
                    <p:nvPicPr>
                      <p:cNvPr id="8" name="物件 7"/>
                      <p:cNvPicPr>
                        <a:picLocks noChangeArrowheads="1"/>
                      </p:cNvPicPr>
                      <p:nvPr/>
                    </p:nvPicPr>
                    <p:blipFill>
                      <a:blip r:embed="rId41"/>
                      <a:srcRect t="-5005" b="-3336"/>
                      <a:stretch>
                        <a:fillRect/>
                      </a:stretch>
                    </p:blipFill>
                    <p:spPr bwMode="auto">
                      <a:xfrm>
                        <a:off x="7113588" y="4070274"/>
                        <a:ext cx="1338262" cy="436562"/>
                      </a:xfrm>
                      <a:prstGeom prst="rect">
                        <a:avLst/>
                      </a:prstGeom>
                      <a:noFill/>
                      <a:ln>
                        <a:noFill/>
                      </a:ln>
                    </p:spPr>
                  </p:pic>
                </p:oleObj>
              </mc:Fallback>
            </mc:AlternateContent>
          </a:graphicData>
        </a:graphic>
      </p:graphicFrame>
      <p:graphicFrame>
        <p:nvGraphicFramePr>
          <p:cNvPr id="64" name="物件 63">
            <a:extLst>
              <a:ext uri="{FF2B5EF4-FFF2-40B4-BE49-F238E27FC236}">
                <a16:creationId xmlns:a16="http://schemas.microsoft.com/office/drawing/2014/main" id="{FCC7B038-A44B-462F-893D-6C3EEC1EE050}"/>
              </a:ext>
            </a:extLst>
          </p:cNvPr>
          <p:cNvGraphicFramePr>
            <a:graphicFrameLocks noChangeAspect="1"/>
          </p:cNvGraphicFramePr>
          <p:nvPr>
            <p:extLst>
              <p:ext uri="{D42A27DB-BD31-4B8C-83A1-F6EECF244321}">
                <p14:modId xmlns:p14="http://schemas.microsoft.com/office/powerpoint/2010/main" val="3018824168"/>
              </p:ext>
            </p:extLst>
          </p:nvPr>
        </p:nvGraphicFramePr>
        <p:xfrm>
          <a:off x="8942388" y="4086149"/>
          <a:ext cx="1390650" cy="382587"/>
        </p:xfrm>
        <a:graphic>
          <a:graphicData uri="http://schemas.openxmlformats.org/presentationml/2006/ole">
            <mc:AlternateContent xmlns:mc="http://schemas.openxmlformats.org/markup-compatibility/2006">
              <mc:Choice xmlns:v="urn:schemas-microsoft-com:vml" Requires="v">
                <p:oleObj spid="_x0000_s1151033" name="Equation" r:id="rId42" imgW="647640" imgH="177480" progId="Equation.DSMT4">
                  <p:embed/>
                </p:oleObj>
              </mc:Choice>
              <mc:Fallback>
                <p:oleObj name="Equation" r:id="rId42" imgW="647640" imgH="177480" progId="Equation.DSMT4">
                  <p:embed/>
                  <p:pic>
                    <p:nvPicPr>
                      <p:cNvPr id="9" name="物件 8"/>
                      <p:cNvPicPr>
                        <a:picLocks noChangeArrowheads="1"/>
                      </p:cNvPicPr>
                      <p:nvPr/>
                    </p:nvPicPr>
                    <p:blipFill>
                      <a:blip r:embed="rId43"/>
                      <a:srcRect t="-5005" b="-3336"/>
                      <a:stretch>
                        <a:fillRect/>
                      </a:stretch>
                    </p:blipFill>
                    <p:spPr bwMode="auto">
                      <a:xfrm>
                        <a:off x="8942388" y="4086149"/>
                        <a:ext cx="1390650" cy="382587"/>
                      </a:xfrm>
                      <a:prstGeom prst="rect">
                        <a:avLst/>
                      </a:prstGeom>
                      <a:noFill/>
                      <a:ln>
                        <a:noFill/>
                      </a:ln>
                      <a:extLst/>
                    </p:spPr>
                  </p:pic>
                </p:oleObj>
              </mc:Fallback>
            </mc:AlternateContent>
          </a:graphicData>
        </a:graphic>
      </p:graphicFrame>
      <p:sp>
        <p:nvSpPr>
          <p:cNvPr id="65" name="Text Box 33">
            <a:extLst>
              <a:ext uri="{FF2B5EF4-FFF2-40B4-BE49-F238E27FC236}">
                <a16:creationId xmlns:a16="http://schemas.microsoft.com/office/drawing/2014/main" id="{7A39058B-0AAC-4A9B-82B5-86B2B8A84C07}"/>
              </a:ext>
            </a:extLst>
          </p:cNvPr>
          <p:cNvSpPr txBox="1">
            <a:spLocks noChangeArrowheads="1"/>
          </p:cNvSpPr>
          <p:nvPr/>
        </p:nvSpPr>
        <p:spPr bwMode="auto">
          <a:xfrm>
            <a:off x="8328248" y="4042641"/>
            <a:ext cx="2616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t>,</a:t>
            </a:r>
          </a:p>
        </p:txBody>
      </p:sp>
      <p:sp>
        <p:nvSpPr>
          <p:cNvPr id="66" name="Text Box 41">
            <a:extLst>
              <a:ext uri="{FF2B5EF4-FFF2-40B4-BE49-F238E27FC236}">
                <a16:creationId xmlns:a16="http://schemas.microsoft.com/office/drawing/2014/main" id="{123DD7FA-43C4-4DFF-A0C2-F25D77208E55}"/>
              </a:ext>
            </a:extLst>
          </p:cNvPr>
          <p:cNvSpPr txBox="1">
            <a:spLocks noChangeArrowheads="1"/>
          </p:cNvSpPr>
          <p:nvPr/>
        </p:nvSpPr>
        <p:spPr bwMode="auto">
          <a:xfrm>
            <a:off x="6253945" y="4462259"/>
            <a:ext cx="1669047" cy="400110"/>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000" dirty="0">
                <a:solidFill>
                  <a:srgbClr val="0000CC"/>
                </a:solidFill>
              </a:rPr>
              <a:t>from (3) &amp; (4)</a:t>
            </a:r>
          </a:p>
        </p:txBody>
      </p:sp>
    </p:spTree>
    <p:extLst>
      <p:ext uri="{BB962C8B-B14F-4D97-AF65-F5344CB8AC3E}">
        <p14:creationId xmlns:p14="http://schemas.microsoft.com/office/powerpoint/2010/main" val="369622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36"/>
                                        </p:tgtEl>
                                        <p:attrNameLst>
                                          <p:attrName>style.visibility</p:attrName>
                                        </p:attrNameLst>
                                      </p:cBhvr>
                                      <p:to>
                                        <p:strVal val="visible"/>
                                      </p:to>
                                    </p:set>
                                    <p:animEffect transition="in" filter="wipe(left)">
                                      <p:cBhvr>
                                        <p:cTn id="7" dur="500"/>
                                        <p:tgtEl>
                                          <p:spTgt spid="92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Effect transition="in" filter="wipe(left)">
                                      <p:cBhvr>
                                        <p:cTn id="11" dur="500"/>
                                        <p:tgtEl>
                                          <p:spTgt spid="92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258"/>
                                        </p:tgtEl>
                                        <p:attrNameLst>
                                          <p:attrName>style.visibility</p:attrName>
                                        </p:attrNameLst>
                                      </p:cBhvr>
                                      <p:to>
                                        <p:strVal val="visible"/>
                                      </p:to>
                                    </p:set>
                                    <p:animEffect transition="in" filter="wipe(left)">
                                      <p:cBhvr>
                                        <p:cTn id="15" dur="500"/>
                                        <p:tgtEl>
                                          <p:spTgt spid="925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wipe(left)">
                                      <p:cBhvr>
                                        <p:cTn id="19" dur="500"/>
                                        <p:tgtEl>
                                          <p:spTgt spid="92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63904"/>
                                        </p:tgtEl>
                                        <p:attrNameLst>
                                          <p:attrName>style.visibility</p:attrName>
                                        </p:attrNameLst>
                                      </p:cBhvr>
                                      <p:to>
                                        <p:strVal val="visible"/>
                                      </p:to>
                                    </p:set>
                                    <p:animEffect transition="in" filter="wipe(left)">
                                      <p:cBhvr>
                                        <p:cTn id="24" dur="500"/>
                                        <p:tgtEl>
                                          <p:spTgt spid="463904"/>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63879"/>
                                        </p:tgtEl>
                                        <p:attrNameLst>
                                          <p:attrName>style.visibility</p:attrName>
                                        </p:attrNameLst>
                                      </p:cBhvr>
                                      <p:to>
                                        <p:strVal val="visible"/>
                                      </p:to>
                                    </p:set>
                                    <p:animEffect transition="in" filter="wipe(left)">
                                      <p:cBhvr>
                                        <p:cTn id="28" dur="500"/>
                                        <p:tgtEl>
                                          <p:spTgt spid="463879"/>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463880"/>
                                        </p:tgtEl>
                                        <p:attrNameLst>
                                          <p:attrName>style.visibility</p:attrName>
                                        </p:attrNameLst>
                                      </p:cBhvr>
                                      <p:to>
                                        <p:strVal val="visible"/>
                                      </p:to>
                                    </p:set>
                                    <p:animEffect transition="in" filter="wipe(left)">
                                      <p:cBhvr>
                                        <p:cTn id="32" dur="500"/>
                                        <p:tgtEl>
                                          <p:spTgt spid="463880"/>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463881"/>
                                        </p:tgtEl>
                                        <p:attrNameLst>
                                          <p:attrName>style.visibility</p:attrName>
                                        </p:attrNameLst>
                                      </p:cBhvr>
                                      <p:to>
                                        <p:strVal val="visible"/>
                                      </p:to>
                                    </p:set>
                                    <p:animEffect transition="in" filter="wipe(left)">
                                      <p:cBhvr>
                                        <p:cTn id="36" dur="500"/>
                                        <p:tgtEl>
                                          <p:spTgt spid="46388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63885"/>
                                        </p:tgtEl>
                                        <p:attrNameLst>
                                          <p:attrName>style.visibility</p:attrName>
                                        </p:attrNameLst>
                                      </p:cBhvr>
                                      <p:to>
                                        <p:strVal val="visible"/>
                                      </p:to>
                                    </p:set>
                                    <p:animEffect transition="in" filter="wipe(left)">
                                      <p:cBhvr>
                                        <p:cTn id="41" dur="500"/>
                                        <p:tgtEl>
                                          <p:spTgt spid="463885"/>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463899"/>
                                        </p:tgtEl>
                                        <p:attrNameLst>
                                          <p:attrName>style.visibility</p:attrName>
                                        </p:attrNameLst>
                                      </p:cBhvr>
                                      <p:to>
                                        <p:strVal val="visible"/>
                                      </p:to>
                                    </p:set>
                                    <p:animEffect transition="in" filter="wipe(left)">
                                      <p:cBhvr>
                                        <p:cTn id="45" dur="500"/>
                                        <p:tgtEl>
                                          <p:spTgt spid="46389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left)">
                                      <p:cBhvr>
                                        <p:cTn id="54" dur="500"/>
                                        <p:tgtEl>
                                          <p:spTgt spid="5"/>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wipe(left)">
                                      <p:cBhvr>
                                        <p:cTn id="58" dur="250"/>
                                        <p:tgtEl>
                                          <p:spTgt spid="5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wipe(left)">
                                      <p:cBhvr>
                                        <p:cTn id="68" dur="500"/>
                                        <p:tgtEl>
                                          <p:spTgt spid="42"/>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left)">
                                      <p:cBhvr>
                                        <p:cTn id="72" dur="500"/>
                                        <p:tgtEl>
                                          <p:spTgt spid="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500"/>
                            </p:stCondLst>
                            <p:childTnLst>
                              <p:par>
                                <p:cTn id="79" presetID="22" presetClass="entr" presetSubtype="8" fill="hold" nodeType="after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ipe(left)">
                                      <p:cBhvr>
                                        <p:cTn id="81" dur="500"/>
                                        <p:tgtEl>
                                          <p:spTgt spid="7"/>
                                        </p:tgtEl>
                                      </p:cBhvr>
                                    </p:animEffect>
                                  </p:childTnLst>
                                </p:cTn>
                              </p:par>
                            </p:childTnLst>
                          </p:cTn>
                        </p:par>
                        <p:par>
                          <p:cTn id="82" fill="hold">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wipe(left)">
                                      <p:cBhvr>
                                        <p:cTn id="85" dur="250"/>
                                        <p:tgtEl>
                                          <p:spTgt spid="57"/>
                                        </p:tgtEl>
                                      </p:cBhvr>
                                    </p:animEffect>
                                  </p:childTnLst>
                                </p:cTn>
                              </p:par>
                            </p:childTnLst>
                          </p:cTn>
                        </p:par>
                        <p:par>
                          <p:cTn id="86" fill="hold">
                            <p:stCondLst>
                              <p:cond delay="1250"/>
                            </p:stCondLst>
                            <p:childTnLst>
                              <p:par>
                                <p:cTn id="87" presetID="22" presetClass="entr" presetSubtype="8" fill="hold" grpId="0"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1750"/>
                            </p:stCondLst>
                            <p:childTnLst>
                              <p:par>
                                <p:cTn id="91" presetID="22" presetClass="entr" presetSubtype="8" fill="hold" grpId="0" nodeType="after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wipe(left)">
                                      <p:cBhvr>
                                        <p:cTn id="93" dur="500"/>
                                        <p:tgtEl>
                                          <p:spTgt spid="46"/>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wipe(left)">
                                      <p:cBhvr>
                                        <p:cTn id="98" dur="500"/>
                                        <p:tgtEl>
                                          <p:spTgt spid="47"/>
                                        </p:tgtEl>
                                      </p:cBhvr>
                                    </p:animEffect>
                                  </p:childTnLst>
                                </p:cTn>
                              </p:par>
                            </p:childTnLst>
                          </p:cTn>
                        </p:par>
                        <p:par>
                          <p:cTn id="99" fill="hold">
                            <p:stCondLst>
                              <p:cond delay="500"/>
                            </p:stCondLst>
                            <p:childTnLst>
                              <p:par>
                                <p:cTn id="100" presetID="22" presetClass="entr" presetSubtype="8" fill="hold" nodeType="after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wipe(left)">
                                      <p:cBhvr>
                                        <p:cTn id="102" dur="500"/>
                                        <p:tgtEl>
                                          <p:spTgt spid="8"/>
                                        </p:tgtEl>
                                      </p:cBhvr>
                                    </p:animEffect>
                                  </p:childTnLst>
                                </p:cTn>
                              </p:par>
                            </p:childTnLst>
                          </p:cTn>
                        </p:par>
                        <p:par>
                          <p:cTn id="103" fill="hold">
                            <p:stCondLst>
                              <p:cond delay="1000"/>
                            </p:stCondLst>
                            <p:childTnLst>
                              <p:par>
                                <p:cTn id="104" presetID="22" presetClass="entr" presetSubtype="8"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wipe(left)">
                                      <p:cBhvr>
                                        <p:cTn id="106" dur="500"/>
                                        <p:tgtEl>
                                          <p:spTgt spid="48"/>
                                        </p:tgtEl>
                                      </p:cBhvr>
                                    </p:animEffect>
                                  </p:childTnLst>
                                </p:cTn>
                              </p:par>
                            </p:childTnLst>
                          </p:cTn>
                        </p:par>
                        <p:par>
                          <p:cTn id="107" fill="hold">
                            <p:stCondLst>
                              <p:cond delay="1500"/>
                            </p:stCondLst>
                            <p:childTnLst>
                              <p:par>
                                <p:cTn id="108" presetID="22" presetClass="entr" presetSubtype="8" fill="hold" nodeType="afterEffect">
                                  <p:stCondLst>
                                    <p:cond delay="0"/>
                                  </p:stCondLst>
                                  <p:childTnLst>
                                    <p:set>
                                      <p:cBhvr>
                                        <p:cTn id="109" dur="1" fill="hold">
                                          <p:stCondLst>
                                            <p:cond delay="0"/>
                                          </p:stCondLst>
                                        </p:cTn>
                                        <p:tgtEl>
                                          <p:spTgt spid="9"/>
                                        </p:tgtEl>
                                        <p:attrNameLst>
                                          <p:attrName>style.visibility</p:attrName>
                                        </p:attrNameLst>
                                      </p:cBhvr>
                                      <p:to>
                                        <p:strVal val="visible"/>
                                      </p:to>
                                    </p:set>
                                    <p:animEffect transition="in" filter="wipe(left)">
                                      <p:cBhvr>
                                        <p:cTn id="110" dur="500"/>
                                        <p:tgtEl>
                                          <p:spTgt spid="9"/>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wipe(left)">
                                      <p:cBhvr>
                                        <p:cTn id="115" dur="500"/>
                                        <p:tgtEl>
                                          <p:spTgt spid="49"/>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463906"/>
                                        </p:tgtEl>
                                        <p:attrNameLst>
                                          <p:attrName>style.visibility</p:attrName>
                                        </p:attrNameLst>
                                      </p:cBhvr>
                                      <p:to>
                                        <p:strVal val="visible"/>
                                      </p:to>
                                    </p:set>
                                    <p:animEffect transition="in" filter="wipe(left)">
                                      <p:cBhvr>
                                        <p:cTn id="119" dur="500"/>
                                        <p:tgtEl>
                                          <p:spTgt spid="463906"/>
                                        </p:tgtEl>
                                      </p:cBhvr>
                                    </p:animEffect>
                                  </p:childTnLst>
                                </p:cTn>
                              </p:par>
                            </p:childTnLst>
                          </p:cTn>
                        </p:par>
                        <p:par>
                          <p:cTn id="120" fill="hold">
                            <p:stCondLst>
                              <p:cond delay="1000"/>
                            </p:stCondLst>
                            <p:childTnLst>
                              <p:par>
                                <p:cTn id="121" presetID="22" presetClass="entr" presetSubtype="8" fill="hold" nodeType="afterEffect">
                                  <p:stCondLst>
                                    <p:cond delay="0"/>
                                  </p:stCondLst>
                                  <p:childTnLst>
                                    <p:set>
                                      <p:cBhvr>
                                        <p:cTn id="122" dur="1" fill="hold">
                                          <p:stCondLst>
                                            <p:cond delay="0"/>
                                          </p:stCondLst>
                                        </p:cTn>
                                        <p:tgtEl>
                                          <p:spTgt spid="463886"/>
                                        </p:tgtEl>
                                        <p:attrNameLst>
                                          <p:attrName>style.visibility</p:attrName>
                                        </p:attrNameLst>
                                      </p:cBhvr>
                                      <p:to>
                                        <p:strVal val="visible"/>
                                      </p:to>
                                    </p:set>
                                    <p:animEffect transition="in" filter="wipe(left)">
                                      <p:cBhvr>
                                        <p:cTn id="123" dur="500"/>
                                        <p:tgtEl>
                                          <p:spTgt spid="463886"/>
                                        </p:tgtEl>
                                      </p:cBhvr>
                                    </p:animEffect>
                                  </p:childTnLst>
                                </p:cTn>
                              </p:par>
                            </p:childTnLst>
                          </p:cTn>
                        </p:par>
                        <p:par>
                          <p:cTn id="124" fill="hold">
                            <p:stCondLst>
                              <p:cond delay="1500"/>
                            </p:stCondLst>
                            <p:childTnLst>
                              <p:par>
                                <p:cTn id="125" presetID="22" presetClass="entr" presetSubtype="8" fill="hold" grpId="0" nodeType="afterEffect">
                                  <p:stCondLst>
                                    <p:cond delay="0"/>
                                  </p:stCondLst>
                                  <p:childTnLst>
                                    <p:set>
                                      <p:cBhvr>
                                        <p:cTn id="126" dur="1" fill="hold">
                                          <p:stCondLst>
                                            <p:cond delay="0"/>
                                          </p:stCondLst>
                                        </p:cTn>
                                        <p:tgtEl>
                                          <p:spTgt spid="59"/>
                                        </p:tgtEl>
                                        <p:attrNameLst>
                                          <p:attrName>style.visibility</p:attrName>
                                        </p:attrNameLst>
                                      </p:cBhvr>
                                      <p:to>
                                        <p:strVal val="visible"/>
                                      </p:to>
                                    </p:set>
                                    <p:animEffect transition="in" filter="wipe(left)">
                                      <p:cBhvr>
                                        <p:cTn id="127" dur="250"/>
                                        <p:tgtEl>
                                          <p:spTgt spid="59"/>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500"/>
                                        <p:tgtEl>
                                          <p:spTgt spid="50"/>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463907"/>
                                        </p:tgtEl>
                                        <p:attrNameLst>
                                          <p:attrName>style.visibility</p:attrName>
                                        </p:attrNameLst>
                                      </p:cBhvr>
                                      <p:to>
                                        <p:strVal val="visible"/>
                                      </p:to>
                                    </p:set>
                                    <p:animEffect transition="in" filter="wipe(left)">
                                      <p:cBhvr>
                                        <p:cTn id="137" dur="500"/>
                                        <p:tgtEl>
                                          <p:spTgt spid="463907"/>
                                        </p:tgtEl>
                                      </p:cBhvr>
                                    </p:animEffect>
                                  </p:childTnLst>
                                </p:cTn>
                              </p:par>
                            </p:childTnLst>
                          </p:cTn>
                        </p:par>
                        <p:par>
                          <p:cTn id="138" fill="hold">
                            <p:stCondLst>
                              <p:cond delay="500"/>
                            </p:stCondLst>
                            <p:childTnLst>
                              <p:par>
                                <p:cTn id="139" presetID="22" presetClass="entr" presetSubtype="8" fill="hold" nodeType="afterEffect">
                                  <p:stCondLst>
                                    <p:cond delay="0"/>
                                  </p:stCondLst>
                                  <p:childTnLst>
                                    <p:set>
                                      <p:cBhvr>
                                        <p:cTn id="140" dur="1" fill="hold">
                                          <p:stCondLst>
                                            <p:cond delay="0"/>
                                          </p:stCondLst>
                                        </p:cTn>
                                        <p:tgtEl>
                                          <p:spTgt spid="463887"/>
                                        </p:tgtEl>
                                        <p:attrNameLst>
                                          <p:attrName>style.visibility</p:attrName>
                                        </p:attrNameLst>
                                      </p:cBhvr>
                                      <p:to>
                                        <p:strVal val="visible"/>
                                      </p:to>
                                    </p:set>
                                    <p:animEffect transition="in" filter="wipe(left)">
                                      <p:cBhvr>
                                        <p:cTn id="141" dur="500"/>
                                        <p:tgtEl>
                                          <p:spTgt spid="463887"/>
                                        </p:tgtEl>
                                      </p:cBhvr>
                                    </p:animEffect>
                                  </p:childTnLst>
                                </p:cTn>
                              </p:par>
                            </p:childTnLst>
                          </p:cTn>
                        </p:par>
                        <p:par>
                          <p:cTn id="142" fill="hold">
                            <p:stCondLst>
                              <p:cond delay="1000"/>
                            </p:stCondLst>
                            <p:childTnLst>
                              <p:par>
                                <p:cTn id="143" presetID="22" presetClass="entr" presetSubtype="8" fill="hold" grpId="0" nodeType="afterEffect">
                                  <p:stCondLst>
                                    <p:cond delay="0"/>
                                  </p:stCondLst>
                                  <p:childTnLst>
                                    <p:set>
                                      <p:cBhvr>
                                        <p:cTn id="144" dur="1" fill="hold">
                                          <p:stCondLst>
                                            <p:cond delay="0"/>
                                          </p:stCondLst>
                                        </p:cTn>
                                        <p:tgtEl>
                                          <p:spTgt spid="60"/>
                                        </p:tgtEl>
                                        <p:attrNameLst>
                                          <p:attrName>style.visibility</p:attrName>
                                        </p:attrNameLst>
                                      </p:cBhvr>
                                      <p:to>
                                        <p:strVal val="visible"/>
                                      </p:to>
                                    </p:set>
                                    <p:animEffect transition="in" filter="wipe(left)">
                                      <p:cBhvr>
                                        <p:cTn id="145" dur="250"/>
                                        <p:tgtEl>
                                          <p:spTgt spid="60"/>
                                        </p:tgtEl>
                                      </p:cBhvr>
                                    </p:animEffect>
                                  </p:childTnLst>
                                </p:cTn>
                              </p:par>
                            </p:childTnLst>
                          </p:cTn>
                        </p:par>
                        <p:par>
                          <p:cTn id="146" fill="hold">
                            <p:stCondLst>
                              <p:cond delay="1250"/>
                            </p:stCondLst>
                            <p:childTnLst>
                              <p:par>
                                <p:cTn id="147" presetID="22" presetClass="entr" presetSubtype="1" fill="hold" nodeType="afterEffect">
                                  <p:stCondLst>
                                    <p:cond delay="0"/>
                                  </p:stCondLst>
                                  <p:childTnLst>
                                    <p:set>
                                      <p:cBhvr>
                                        <p:cTn id="148" dur="1" fill="hold">
                                          <p:stCondLst>
                                            <p:cond delay="0"/>
                                          </p:stCondLst>
                                        </p:cTn>
                                        <p:tgtEl>
                                          <p:spTgt spid="11"/>
                                        </p:tgtEl>
                                        <p:attrNameLst>
                                          <p:attrName>style.visibility</p:attrName>
                                        </p:attrNameLst>
                                      </p:cBhvr>
                                      <p:to>
                                        <p:strVal val="visible"/>
                                      </p:to>
                                    </p:set>
                                    <p:animEffect transition="in" filter="wipe(up)">
                                      <p:cBhvr>
                                        <p:cTn id="149" dur="500"/>
                                        <p:tgtEl>
                                          <p:spTgt spid="11"/>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childTnLst>
                                    <p:set>
                                      <p:cBhvr>
                                        <p:cTn id="153" dur="1" fill="hold">
                                          <p:stCondLst>
                                            <p:cond delay="0"/>
                                          </p:stCondLst>
                                        </p:cTn>
                                        <p:tgtEl>
                                          <p:spTgt spid="463908"/>
                                        </p:tgtEl>
                                        <p:attrNameLst>
                                          <p:attrName>style.visibility</p:attrName>
                                        </p:attrNameLst>
                                      </p:cBhvr>
                                      <p:to>
                                        <p:strVal val="visible"/>
                                      </p:to>
                                    </p:set>
                                    <p:animEffect transition="in" filter="wipe(left)">
                                      <p:cBhvr>
                                        <p:cTn id="154" dur="500"/>
                                        <p:tgtEl>
                                          <p:spTgt spid="463908"/>
                                        </p:tgtEl>
                                      </p:cBhvr>
                                    </p:animEffect>
                                  </p:childTnLst>
                                </p:cTn>
                              </p:par>
                            </p:childTnLst>
                          </p:cTn>
                        </p:par>
                        <p:par>
                          <p:cTn id="155" fill="hold">
                            <p:stCondLst>
                              <p:cond delay="500"/>
                            </p:stCondLst>
                            <p:childTnLst>
                              <p:par>
                                <p:cTn id="156" presetID="22" presetClass="entr" presetSubtype="8" fill="hold" nodeType="afterEffect">
                                  <p:stCondLst>
                                    <p:cond delay="0"/>
                                  </p:stCondLst>
                                  <p:childTnLst>
                                    <p:set>
                                      <p:cBhvr>
                                        <p:cTn id="157" dur="1" fill="hold">
                                          <p:stCondLst>
                                            <p:cond delay="0"/>
                                          </p:stCondLst>
                                        </p:cTn>
                                        <p:tgtEl>
                                          <p:spTgt spid="463891"/>
                                        </p:tgtEl>
                                        <p:attrNameLst>
                                          <p:attrName>style.visibility</p:attrName>
                                        </p:attrNameLst>
                                      </p:cBhvr>
                                      <p:to>
                                        <p:strVal val="visible"/>
                                      </p:to>
                                    </p:set>
                                    <p:animEffect transition="in" filter="wipe(left)">
                                      <p:cBhvr>
                                        <p:cTn id="158" dur="500"/>
                                        <p:tgtEl>
                                          <p:spTgt spid="463891"/>
                                        </p:tgtEl>
                                      </p:cBhvr>
                                    </p:animEffect>
                                  </p:childTnLst>
                                </p:cTn>
                              </p:par>
                            </p:childTnLst>
                          </p:cTn>
                        </p:par>
                        <p:par>
                          <p:cTn id="159" fill="hold">
                            <p:stCondLst>
                              <p:cond delay="1000"/>
                            </p:stCondLst>
                            <p:childTnLst>
                              <p:par>
                                <p:cTn id="160" presetID="22" presetClass="entr" presetSubtype="8" fill="hold" grpId="0" nodeType="afterEffect">
                                  <p:stCondLst>
                                    <p:cond delay="0"/>
                                  </p:stCondLst>
                                  <p:childTnLst>
                                    <p:set>
                                      <p:cBhvr>
                                        <p:cTn id="161" dur="1" fill="hold">
                                          <p:stCondLst>
                                            <p:cond delay="0"/>
                                          </p:stCondLst>
                                        </p:cTn>
                                        <p:tgtEl>
                                          <p:spTgt spid="51"/>
                                        </p:tgtEl>
                                        <p:attrNameLst>
                                          <p:attrName>style.visibility</p:attrName>
                                        </p:attrNameLst>
                                      </p:cBhvr>
                                      <p:to>
                                        <p:strVal val="visible"/>
                                      </p:to>
                                    </p:set>
                                    <p:animEffect transition="in" filter="wipe(left)">
                                      <p:cBhvr>
                                        <p:cTn id="162" dur="500"/>
                                        <p:tgtEl>
                                          <p:spTgt spid="51"/>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463909"/>
                                        </p:tgtEl>
                                        <p:attrNameLst>
                                          <p:attrName>style.visibility</p:attrName>
                                        </p:attrNameLst>
                                      </p:cBhvr>
                                      <p:to>
                                        <p:strVal val="visible"/>
                                      </p:to>
                                    </p:set>
                                    <p:animEffect transition="in" filter="wipe(left)">
                                      <p:cBhvr>
                                        <p:cTn id="167" dur="500"/>
                                        <p:tgtEl>
                                          <p:spTgt spid="463909"/>
                                        </p:tgtEl>
                                      </p:cBhvr>
                                    </p:animEffect>
                                  </p:childTnLst>
                                </p:cTn>
                              </p:par>
                            </p:childTnLst>
                          </p:cTn>
                        </p:par>
                        <p:par>
                          <p:cTn id="168" fill="hold">
                            <p:stCondLst>
                              <p:cond delay="500"/>
                            </p:stCondLst>
                            <p:childTnLst>
                              <p:par>
                                <p:cTn id="169" presetID="22" presetClass="entr" presetSubtype="8" fill="hold" nodeType="afterEffect">
                                  <p:stCondLst>
                                    <p:cond delay="0"/>
                                  </p:stCondLst>
                                  <p:childTnLst>
                                    <p:set>
                                      <p:cBhvr>
                                        <p:cTn id="170" dur="1" fill="hold">
                                          <p:stCondLst>
                                            <p:cond delay="0"/>
                                          </p:stCondLst>
                                        </p:cTn>
                                        <p:tgtEl>
                                          <p:spTgt spid="463893"/>
                                        </p:tgtEl>
                                        <p:attrNameLst>
                                          <p:attrName>style.visibility</p:attrName>
                                        </p:attrNameLst>
                                      </p:cBhvr>
                                      <p:to>
                                        <p:strVal val="visible"/>
                                      </p:to>
                                    </p:set>
                                    <p:animEffect transition="in" filter="wipe(left)">
                                      <p:cBhvr>
                                        <p:cTn id="171" dur="500"/>
                                        <p:tgtEl>
                                          <p:spTgt spid="463893"/>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463910"/>
                                        </p:tgtEl>
                                        <p:attrNameLst>
                                          <p:attrName>style.visibility</p:attrName>
                                        </p:attrNameLst>
                                      </p:cBhvr>
                                      <p:to>
                                        <p:strVal val="visible"/>
                                      </p:to>
                                    </p:set>
                                    <p:animEffect transition="in" filter="wipe(left)">
                                      <p:cBhvr>
                                        <p:cTn id="176" dur="500"/>
                                        <p:tgtEl>
                                          <p:spTgt spid="463910"/>
                                        </p:tgtEl>
                                      </p:cBhvr>
                                    </p:animEffect>
                                  </p:childTnLst>
                                </p:cTn>
                              </p:par>
                            </p:childTnLst>
                          </p:cTn>
                        </p:par>
                        <p:par>
                          <p:cTn id="177" fill="hold">
                            <p:stCondLst>
                              <p:cond delay="500"/>
                            </p:stCondLst>
                            <p:childTnLst>
                              <p:par>
                                <p:cTn id="178" presetID="22" presetClass="entr" presetSubtype="8" fill="hold" nodeType="afterEffect">
                                  <p:stCondLst>
                                    <p:cond delay="0"/>
                                  </p:stCondLst>
                                  <p:childTnLst>
                                    <p:set>
                                      <p:cBhvr>
                                        <p:cTn id="179" dur="1" fill="hold">
                                          <p:stCondLst>
                                            <p:cond delay="0"/>
                                          </p:stCondLst>
                                        </p:cTn>
                                        <p:tgtEl>
                                          <p:spTgt spid="463894"/>
                                        </p:tgtEl>
                                        <p:attrNameLst>
                                          <p:attrName>style.visibility</p:attrName>
                                        </p:attrNameLst>
                                      </p:cBhvr>
                                      <p:to>
                                        <p:strVal val="visible"/>
                                      </p:to>
                                    </p:set>
                                    <p:animEffect transition="in" filter="wipe(left)">
                                      <p:cBhvr>
                                        <p:cTn id="180" dur="500"/>
                                        <p:tgtEl>
                                          <p:spTgt spid="463894"/>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8" fill="hold" grpId="0" nodeType="clickEffect">
                                  <p:stCondLst>
                                    <p:cond delay="0"/>
                                  </p:stCondLst>
                                  <p:childTnLst>
                                    <p:set>
                                      <p:cBhvr>
                                        <p:cTn id="184" dur="1" fill="hold">
                                          <p:stCondLst>
                                            <p:cond delay="0"/>
                                          </p:stCondLst>
                                        </p:cTn>
                                        <p:tgtEl>
                                          <p:spTgt spid="463911"/>
                                        </p:tgtEl>
                                        <p:attrNameLst>
                                          <p:attrName>style.visibility</p:attrName>
                                        </p:attrNameLst>
                                      </p:cBhvr>
                                      <p:to>
                                        <p:strVal val="visible"/>
                                      </p:to>
                                    </p:set>
                                    <p:animEffect transition="in" filter="wipe(left)">
                                      <p:cBhvr>
                                        <p:cTn id="185" dur="500"/>
                                        <p:tgtEl>
                                          <p:spTgt spid="463911"/>
                                        </p:tgtEl>
                                      </p:cBhvr>
                                    </p:animEffect>
                                  </p:childTnLst>
                                </p:cTn>
                              </p:par>
                            </p:childTnLst>
                          </p:cTn>
                        </p:par>
                        <p:par>
                          <p:cTn id="186" fill="hold">
                            <p:stCondLst>
                              <p:cond delay="500"/>
                            </p:stCondLst>
                            <p:childTnLst>
                              <p:par>
                                <p:cTn id="187" presetID="22" presetClass="entr" presetSubtype="8" fill="hold" grpId="0" nodeType="afterEffect">
                                  <p:stCondLst>
                                    <p:cond delay="0"/>
                                  </p:stCondLst>
                                  <p:childTnLst>
                                    <p:set>
                                      <p:cBhvr>
                                        <p:cTn id="188" dur="1" fill="hold">
                                          <p:stCondLst>
                                            <p:cond delay="0"/>
                                          </p:stCondLst>
                                        </p:cTn>
                                        <p:tgtEl>
                                          <p:spTgt spid="61"/>
                                        </p:tgtEl>
                                        <p:attrNameLst>
                                          <p:attrName>style.visibility</p:attrName>
                                        </p:attrNameLst>
                                      </p:cBhvr>
                                      <p:to>
                                        <p:strVal val="visible"/>
                                      </p:to>
                                    </p:set>
                                    <p:animEffect transition="in" filter="wipe(left)">
                                      <p:cBhvr>
                                        <p:cTn id="189" dur="500"/>
                                        <p:tgtEl>
                                          <p:spTgt spid="61"/>
                                        </p:tgtEl>
                                      </p:cBhvr>
                                    </p:animEffect>
                                  </p:childTnLst>
                                </p:cTn>
                              </p:par>
                            </p:childTnLst>
                          </p:cTn>
                        </p:par>
                        <p:par>
                          <p:cTn id="190" fill="hold">
                            <p:stCondLst>
                              <p:cond delay="1000"/>
                            </p:stCondLst>
                            <p:childTnLst>
                              <p:par>
                                <p:cTn id="191" presetID="22" presetClass="entr" presetSubtype="8" fill="hold" nodeType="afterEffect">
                                  <p:stCondLst>
                                    <p:cond delay="0"/>
                                  </p:stCondLst>
                                  <p:childTnLst>
                                    <p:set>
                                      <p:cBhvr>
                                        <p:cTn id="192" dur="1" fill="hold">
                                          <p:stCondLst>
                                            <p:cond delay="0"/>
                                          </p:stCondLst>
                                        </p:cTn>
                                        <p:tgtEl>
                                          <p:spTgt spid="463895"/>
                                        </p:tgtEl>
                                        <p:attrNameLst>
                                          <p:attrName>style.visibility</p:attrName>
                                        </p:attrNameLst>
                                      </p:cBhvr>
                                      <p:to>
                                        <p:strVal val="visible"/>
                                      </p:to>
                                    </p:set>
                                    <p:animEffect transition="in" filter="wipe(left)">
                                      <p:cBhvr>
                                        <p:cTn id="193" dur="500"/>
                                        <p:tgtEl>
                                          <p:spTgt spid="463895"/>
                                        </p:tgtEl>
                                      </p:cBhvr>
                                    </p:animEffect>
                                  </p:childTnLst>
                                </p:cTn>
                              </p:par>
                            </p:childTnLst>
                          </p:cTn>
                        </p:par>
                      </p:childTnLst>
                    </p:cTn>
                  </p:par>
                  <p:par>
                    <p:cTn id="194" fill="hold">
                      <p:stCondLst>
                        <p:cond delay="indefinite"/>
                      </p:stCondLst>
                      <p:childTnLst>
                        <p:par>
                          <p:cTn id="195" fill="hold">
                            <p:stCondLst>
                              <p:cond delay="0"/>
                            </p:stCondLst>
                            <p:childTnLst>
                              <p:par>
                                <p:cTn id="196" presetID="22" presetClass="entr" presetSubtype="8" fill="hold" grpId="0" nodeType="clickEffect">
                                  <p:stCondLst>
                                    <p:cond delay="0"/>
                                  </p:stCondLst>
                                  <p:childTnLst>
                                    <p:set>
                                      <p:cBhvr>
                                        <p:cTn id="197" dur="1" fill="hold">
                                          <p:stCondLst>
                                            <p:cond delay="0"/>
                                          </p:stCondLst>
                                        </p:cTn>
                                        <p:tgtEl>
                                          <p:spTgt spid="463912"/>
                                        </p:tgtEl>
                                        <p:attrNameLst>
                                          <p:attrName>style.visibility</p:attrName>
                                        </p:attrNameLst>
                                      </p:cBhvr>
                                      <p:to>
                                        <p:strVal val="visible"/>
                                      </p:to>
                                    </p:set>
                                    <p:animEffect transition="in" filter="wipe(left)">
                                      <p:cBhvr>
                                        <p:cTn id="198" dur="500"/>
                                        <p:tgtEl>
                                          <p:spTgt spid="463912"/>
                                        </p:tgtEl>
                                      </p:cBhvr>
                                    </p:animEffect>
                                  </p:childTnLst>
                                </p:cTn>
                              </p:par>
                            </p:childTnLst>
                          </p:cTn>
                        </p:par>
                        <p:par>
                          <p:cTn id="199" fill="hold">
                            <p:stCondLst>
                              <p:cond delay="500"/>
                            </p:stCondLst>
                            <p:childTnLst>
                              <p:par>
                                <p:cTn id="200" presetID="22" presetClass="entr" presetSubtype="8" fill="hold" grpId="0" nodeType="afterEffect">
                                  <p:stCondLst>
                                    <p:cond delay="0"/>
                                  </p:stCondLst>
                                  <p:childTnLst>
                                    <p:set>
                                      <p:cBhvr>
                                        <p:cTn id="201" dur="1" fill="hold">
                                          <p:stCondLst>
                                            <p:cond delay="0"/>
                                          </p:stCondLst>
                                        </p:cTn>
                                        <p:tgtEl>
                                          <p:spTgt spid="463913"/>
                                        </p:tgtEl>
                                        <p:attrNameLst>
                                          <p:attrName>style.visibility</p:attrName>
                                        </p:attrNameLst>
                                      </p:cBhvr>
                                      <p:to>
                                        <p:strVal val="visible"/>
                                      </p:to>
                                    </p:set>
                                    <p:animEffect transition="in" filter="wipe(left)">
                                      <p:cBhvr>
                                        <p:cTn id="202" dur="500"/>
                                        <p:tgtEl>
                                          <p:spTgt spid="463913"/>
                                        </p:tgtEl>
                                      </p:cBhvr>
                                    </p:animEffect>
                                  </p:childTnLst>
                                </p:cTn>
                              </p:par>
                            </p:childTnLst>
                          </p:cTn>
                        </p:par>
                        <p:par>
                          <p:cTn id="203" fill="hold">
                            <p:stCondLst>
                              <p:cond delay="1000"/>
                            </p:stCondLst>
                            <p:childTnLst>
                              <p:par>
                                <p:cTn id="204" presetID="22" presetClass="entr" presetSubtype="8" fill="hold" nodeType="afterEffect">
                                  <p:stCondLst>
                                    <p:cond delay="0"/>
                                  </p:stCondLst>
                                  <p:childTnLst>
                                    <p:set>
                                      <p:cBhvr>
                                        <p:cTn id="205" dur="1" fill="hold">
                                          <p:stCondLst>
                                            <p:cond delay="0"/>
                                          </p:stCondLst>
                                        </p:cTn>
                                        <p:tgtEl>
                                          <p:spTgt spid="463896"/>
                                        </p:tgtEl>
                                        <p:attrNameLst>
                                          <p:attrName>style.visibility</p:attrName>
                                        </p:attrNameLst>
                                      </p:cBhvr>
                                      <p:to>
                                        <p:strVal val="visible"/>
                                      </p:to>
                                    </p:set>
                                    <p:animEffect transition="in" filter="wipe(left)">
                                      <p:cBhvr>
                                        <p:cTn id="206" dur="500"/>
                                        <p:tgtEl>
                                          <p:spTgt spid="463896"/>
                                        </p:tgtEl>
                                      </p:cBhvr>
                                    </p:animEffect>
                                  </p:childTnLst>
                                </p:cTn>
                              </p:par>
                            </p:childTnLst>
                          </p:cTn>
                        </p:par>
                      </p:childTnLst>
                    </p:cTn>
                  </p:par>
                  <p:par>
                    <p:cTn id="207" fill="hold">
                      <p:stCondLst>
                        <p:cond delay="indefinite"/>
                      </p:stCondLst>
                      <p:childTnLst>
                        <p:par>
                          <p:cTn id="208" fill="hold">
                            <p:stCondLst>
                              <p:cond delay="0"/>
                            </p:stCondLst>
                            <p:childTnLst>
                              <p:par>
                                <p:cTn id="209" presetID="22" presetClass="entr" presetSubtype="8" fill="hold" grpId="0" nodeType="clickEffect">
                                  <p:stCondLst>
                                    <p:cond delay="0"/>
                                  </p:stCondLst>
                                  <p:childTnLst>
                                    <p:set>
                                      <p:cBhvr>
                                        <p:cTn id="210" dur="1" fill="hold">
                                          <p:stCondLst>
                                            <p:cond delay="0"/>
                                          </p:stCondLst>
                                        </p:cTn>
                                        <p:tgtEl>
                                          <p:spTgt spid="62"/>
                                        </p:tgtEl>
                                        <p:attrNameLst>
                                          <p:attrName>style.visibility</p:attrName>
                                        </p:attrNameLst>
                                      </p:cBhvr>
                                      <p:to>
                                        <p:strVal val="visible"/>
                                      </p:to>
                                    </p:set>
                                    <p:animEffect transition="in" filter="wipe(left)">
                                      <p:cBhvr>
                                        <p:cTn id="211" dur="500"/>
                                        <p:tgtEl>
                                          <p:spTgt spid="62"/>
                                        </p:tgtEl>
                                      </p:cBhvr>
                                    </p:animEffect>
                                  </p:childTnLst>
                                </p:cTn>
                              </p:par>
                            </p:childTnLst>
                          </p:cTn>
                        </p:par>
                        <p:par>
                          <p:cTn id="212" fill="hold">
                            <p:stCondLst>
                              <p:cond delay="500"/>
                            </p:stCondLst>
                            <p:childTnLst>
                              <p:par>
                                <p:cTn id="213" presetID="22" presetClass="entr" presetSubtype="8" fill="hold" nodeType="afterEffect">
                                  <p:stCondLst>
                                    <p:cond delay="0"/>
                                  </p:stCondLst>
                                  <p:childTnLst>
                                    <p:set>
                                      <p:cBhvr>
                                        <p:cTn id="214" dur="1" fill="hold">
                                          <p:stCondLst>
                                            <p:cond delay="0"/>
                                          </p:stCondLst>
                                        </p:cTn>
                                        <p:tgtEl>
                                          <p:spTgt spid="63"/>
                                        </p:tgtEl>
                                        <p:attrNameLst>
                                          <p:attrName>style.visibility</p:attrName>
                                        </p:attrNameLst>
                                      </p:cBhvr>
                                      <p:to>
                                        <p:strVal val="visible"/>
                                      </p:to>
                                    </p:set>
                                    <p:animEffect transition="in" filter="wipe(left)">
                                      <p:cBhvr>
                                        <p:cTn id="215" dur="500"/>
                                        <p:tgtEl>
                                          <p:spTgt spid="63"/>
                                        </p:tgtEl>
                                      </p:cBhvr>
                                    </p:animEffect>
                                  </p:childTnLst>
                                </p:cTn>
                              </p:par>
                            </p:childTnLst>
                          </p:cTn>
                        </p:par>
                        <p:par>
                          <p:cTn id="216" fill="hold">
                            <p:stCondLst>
                              <p:cond delay="1000"/>
                            </p:stCondLst>
                            <p:childTnLst>
                              <p:par>
                                <p:cTn id="217" presetID="22" presetClass="entr" presetSubtype="8" fill="hold" grpId="0" nodeType="afterEffect">
                                  <p:stCondLst>
                                    <p:cond delay="0"/>
                                  </p:stCondLst>
                                  <p:childTnLst>
                                    <p:set>
                                      <p:cBhvr>
                                        <p:cTn id="218" dur="1" fill="hold">
                                          <p:stCondLst>
                                            <p:cond delay="0"/>
                                          </p:stCondLst>
                                        </p:cTn>
                                        <p:tgtEl>
                                          <p:spTgt spid="65"/>
                                        </p:tgtEl>
                                        <p:attrNameLst>
                                          <p:attrName>style.visibility</p:attrName>
                                        </p:attrNameLst>
                                      </p:cBhvr>
                                      <p:to>
                                        <p:strVal val="visible"/>
                                      </p:to>
                                    </p:set>
                                    <p:animEffect transition="in" filter="wipe(left)">
                                      <p:cBhvr>
                                        <p:cTn id="219" dur="500"/>
                                        <p:tgtEl>
                                          <p:spTgt spid="65"/>
                                        </p:tgtEl>
                                      </p:cBhvr>
                                    </p:animEffect>
                                  </p:childTnLst>
                                </p:cTn>
                              </p:par>
                            </p:childTnLst>
                          </p:cTn>
                        </p:par>
                        <p:par>
                          <p:cTn id="220" fill="hold">
                            <p:stCondLst>
                              <p:cond delay="1500"/>
                            </p:stCondLst>
                            <p:childTnLst>
                              <p:par>
                                <p:cTn id="221" presetID="22" presetClass="entr" presetSubtype="8" fill="hold" nodeType="afterEffect">
                                  <p:stCondLst>
                                    <p:cond delay="0"/>
                                  </p:stCondLst>
                                  <p:childTnLst>
                                    <p:set>
                                      <p:cBhvr>
                                        <p:cTn id="222" dur="1" fill="hold">
                                          <p:stCondLst>
                                            <p:cond delay="0"/>
                                          </p:stCondLst>
                                        </p:cTn>
                                        <p:tgtEl>
                                          <p:spTgt spid="64"/>
                                        </p:tgtEl>
                                        <p:attrNameLst>
                                          <p:attrName>style.visibility</p:attrName>
                                        </p:attrNameLst>
                                      </p:cBhvr>
                                      <p:to>
                                        <p:strVal val="visible"/>
                                      </p:to>
                                    </p:set>
                                    <p:animEffect transition="in" filter="wipe(left)">
                                      <p:cBhvr>
                                        <p:cTn id="223" dur="500"/>
                                        <p:tgtEl>
                                          <p:spTgt spid="64"/>
                                        </p:tgtEl>
                                      </p:cBhvr>
                                    </p:animEffect>
                                  </p:childTnLst>
                                </p:cTn>
                              </p:par>
                            </p:childTnLst>
                          </p:cTn>
                        </p:par>
                      </p:childTnLst>
                    </p:cTn>
                  </p:par>
                  <p:par>
                    <p:cTn id="224" fill="hold">
                      <p:stCondLst>
                        <p:cond delay="indefinite"/>
                      </p:stCondLst>
                      <p:childTnLst>
                        <p:par>
                          <p:cTn id="225" fill="hold">
                            <p:stCondLst>
                              <p:cond delay="0"/>
                            </p:stCondLst>
                            <p:childTnLst>
                              <p:par>
                                <p:cTn id="226" presetID="22" presetClass="entr" presetSubtype="8" fill="hold" grpId="0" nodeType="clickEffect">
                                  <p:stCondLst>
                                    <p:cond delay="0"/>
                                  </p:stCondLst>
                                  <p:childTnLst>
                                    <p:set>
                                      <p:cBhvr>
                                        <p:cTn id="227" dur="1" fill="hold">
                                          <p:stCondLst>
                                            <p:cond delay="0"/>
                                          </p:stCondLst>
                                        </p:cTn>
                                        <p:tgtEl>
                                          <p:spTgt spid="66"/>
                                        </p:tgtEl>
                                        <p:attrNameLst>
                                          <p:attrName>style.visibility</p:attrName>
                                        </p:attrNameLst>
                                      </p:cBhvr>
                                      <p:to>
                                        <p:strVal val="visible"/>
                                      </p:to>
                                    </p:set>
                                    <p:animEffect transition="in" filter="wipe(left)">
                                      <p:cBhvr>
                                        <p:cTn id="228" dur="500"/>
                                        <p:tgtEl>
                                          <p:spTgt spid="66"/>
                                        </p:tgtEl>
                                      </p:cBhvr>
                                    </p:animEffect>
                                  </p:childTnLst>
                                </p:cTn>
                              </p:par>
                            </p:childTnLst>
                          </p:cTn>
                        </p:par>
                      </p:childTnLst>
                    </p:cTn>
                  </p:par>
                  <p:par>
                    <p:cTn id="229" fill="hold">
                      <p:stCondLst>
                        <p:cond delay="indefinite"/>
                      </p:stCondLst>
                      <p:childTnLst>
                        <p:par>
                          <p:cTn id="230" fill="hold">
                            <p:stCondLst>
                              <p:cond delay="0"/>
                            </p:stCondLst>
                            <p:childTnLst>
                              <p:par>
                                <p:cTn id="231" presetID="22" presetClass="entr" presetSubtype="8" fill="hold" nodeType="clickEffect">
                                  <p:stCondLst>
                                    <p:cond delay="0"/>
                                  </p:stCondLst>
                                  <p:childTnLst>
                                    <p:set>
                                      <p:cBhvr>
                                        <p:cTn id="232" dur="1" fill="hold">
                                          <p:stCondLst>
                                            <p:cond delay="0"/>
                                          </p:stCondLst>
                                        </p:cTn>
                                        <p:tgtEl>
                                          <p:spTgt spid="463892"/>
                                        </p:tgtEl>
                                        <p:attrNameLst>
                                          <p:attrName>style.visibility</p:attrName>
                                        </p:attrNameLst>
                                      </p:cBhvr>
                                      <p:to>
                                        <p:strVal val="visible"/>
                                      </p:to>
                                    </p:set>
                                    <p:animEffect transition="in" filter="wipe(left)">
                                      <p:cBhvr>
                                        <p:cTn id="233" dur="500"/>
                                        <p:tgtEl>
                                          <p:spTgt spid="463892"/>
                                        </p:tgtEl>
                                      </p:cBhvr>
                                    </p:animEffect>
                                  </p:childTnLst>
                                </p:cTn>
                              </p:par>
                            </p:childTnLst>
                          </p:cTn>
                        </p:par>
                      </p:childTnLst>
                    </p:cTn>
                  </p:par>
                  <p:par>
                    <p:cTn id="234" fill="hold">
                      <p:stCondLst>
                        <p:cond delay="indefinite"/>
                      </p:stCondLst>
                      <p:childTnLst>
                        <p:par>
                          <p:cTn id="235" fill="hold">
                            <p:stCondLst>
                              <p:cond delay="0"/>
                            </p:stCondLst>
                            <p:childTnLst>
                              <p:par>
                                <p:cTn id="236" presetID="22" presetClass="entr" presetSubtype="8" fill="hold" nodeType="clickEffect">
                                  <p:stCondLst>
                                    <p:cond delay="0"/>
                                  </p:stCondLst>
                                  <p:childTnLst>
                                    <p:set>
                                      <p:cBhvr>
                                        <p:cTn id="237" dur="1" fill="hold">
                                          <p:stCondLst>
                                            <p:cond delay="0"/>
                                          </p:stCondLst>
                                        </p:cTn>
                                        <p:tgtEl>
                                          <p:spTgt spid="3"/>
                                        </p:tgtEl>
                                        <p:attrNameLst>
                                          <p:attrName>style.visibility</p:attrName>
                                        </p:attrNameLst>
                                      </p:cBhvr>
                                      <p:to>
                                        <p:strVal val="visible"/>
                                      </p:to>
                                    </p:set>
                                    <p:animEffect transition="in" filter="wipe(left)">
                                      <p:cBhvr>
                                        <p:cTn id="238" dur="500"/>
                                        <p:tgtEl>
                                          <p:spTgt spid="3"/>
                                        </p:tgtEl>
                                      </p:cBhvr>
                                    </p:animEffect>
                                  </p:childTnLst>
                                </p:cTn>
                              </p:par>
                            </p:childTnLst>
                          </p:cTn>
                        </p:par>
                        <p:par>
                          <p:cTn id="239" fill="hold">
                            <p:stCondLst>
                              <p:cond delay="500"/>
                            </p:stCondLst>
                            <p:childTnLst>
                              <p:par>
                                <p:cTn id="240" presetID="22" presetClass="entr" presetSubtype="8" fill="hold" grpId="0" nodeType="afterEffect">
                                  <p:stCondLst>
                                    <p:cond delay="0"/>
                                  </p:stCondLst>
                                  <p:childTnLst>
                                    <p:set>
                                      <p:cBhvr>
                                        <p:cTn id="241" dur="1" fill="hold">
                                          <p:stCondLst>
                                            <p:cond delay="0"/>
                                          </p:stCondLst>
                                        </p:cTn>
                                        <p:tgtEl>
                                          <p:spTgt spid="45"/>
                                        </p:tgtEl>
                                        <p:attrNameLst>
                                          <p:attrName>style.visibility</p:attrName>
                                        </p:attrNameLst>
                                      </p:cBhvr>
                                      <p:to>
                                        <p:strVal val="visible"/>
                                      </p:to>
                                    </p:set>
                                    <p:animEffect transition="in" filter="wipe(left)">
                                      <p:cBhvr>
                                        <p:cTn id="242" dur="500"/>
                                        <p:tgtEl>
                                          <p:spTgt spid="45"/>
                                        </p:tgtEl>
                                      </p:cBhvr>
                                    </p:animEffect>
                                  </p:childTnLst>
                                </p:cTn>
                              </p:par>
                            </p:childTnLst>
                          </p:cTn>
                        </p:par>
                        <p:par>
                          <p:cTn id="243" fill="hold">
                            <p:stCondLst>
                              <p:cond delay="1000"/>
                            </p:stCondLst>
                            <p:childTnLst>
                              <p:par>
                                <p:cTn id="244" presetID="22" presetClass="entr" presetSubtype="4" fill="hold" grpId="0" nodeType="afterEffect">
                                  <p:stCondLst>
                                    <p:cond delay="0"/>
                                  </p:stCondLst>
                                  <p:childTnLst>
                                    <p:set>
                                      <p:cBhvr>
                                        <p:cTn id="245" dur="1" fill="hold">
                                          <p:stCondLst>
                                            <p:cond delay="0"/>
                                          </p:stCondLst>
                                        </p:cTn>
                                        <p:tgtEl>
                                          <p:spTgt spid="2"/>
                                        </p:tgtEl>
                                        <p:attrNameLst>
                                          <p:attrName>style.visibility</p:attrName>
                                        </p:attrNameLst>
                                      </p:cBhvr>
                                      <p:to>
                                        <p:strVal val="visible"/>
                                      </p:to>
                                    </p:set>
                                    <p:animEffect transition="in" filter="wipe(down)">
                                      <p:cBhvr>
                                        <p:cTn id="246" dur="500"/>
                                        <p:tgtEl>
                                          <p:spTgt spid="2"/>
                                        </p:tgtEl>
                                      </p:cBhvr>
                                    </p:animEffect>
                                  </p:childTnLst>
                                </p:cTn>
                              </p:par>
                            </p:childTnLst>
                          </p:cTn>
                        </p:par>
                        <p:par>
                          <p:cTn id="247" fill="hold">
                            <p:stCondLst>
                              <p:cond delay="1500"/>
                            </p:stCondLst>
                            <p:childTnLst>
                              <p:par>
                                <p:cTn id="248" presetID="22" presetClass="entr" presetSubtype="8" fill="hold" nodeType="afterEffect">
                                  <p:stCondLst>
                                    <p:cond delay="0"/>
                                  </p:stCondLst>
                                  <p:childTnLst>
                                    <p:set>
                                      <p:cBhvr>
                                        <p:cTn id="249" dur="1" fill="hold">
                                          <p:stCondLst>
                                            <p:cond delay="0"/>
                                          </p:stCondLst>
                                        </p:cTn>
                                        <p:tgtEl>
                                          <p:spTgt spid="53"/>
                                        </p:tgtEl>
                                        <p:attrNameLst>
                                          <p:attrName>style.visibility</p:attrName>
                                        </p:attrNameLst>
                                      </p:cBhvr>
                                      <p:to>
                                        <p:strVal val="visible"/>
                                      </p:to>
                                    </p:set>
                                    <p:animEffect transition="in" filter="wipe(left)">
                                      <p:cBhvr>
                                        <p:cTn id="250" dur="500"/>
                                        <p:tgtEl>
                                          <p:spTgt spid="53"/>
                                        </p:tgtEl>
                                      </p:cBhvr>
                                    </p:animEffect>
                                  </p:childTnLst>
                                </p:cTn>
                              </p:par>
                            </p:childTnLst>
                          </p:cTn>
                        </p:par>
                      </p:childTnLst>
                    </p:cTn>
                  </p:par>
                  <p:par>
                    <p:cTn id="251" fill="hold">
                      <p:stCondLst>
                        <p:cond delay="indefinite"/>
                      </p:stCondLst>
                      <p:childTnLst>
                        <p:par>
                          <p:cTn id="252" fill="hold">
                            <p:stCondLst>
                              <p:cond delay="0"/>
                            </p:stCondLst>
                            <p:childTnLst>
                              <p:par>
                                <p:cTn id="253" presetID="22" presetClass="entr" presetSubtype="8" fill="hold" grpId="0" nodeType="clickEffect">
                                  <p:stCondLst>
                                    <p:cond delay="0"/>
                                  </p:stCondLst>
                                  <p:childTnLst>
                                    <p:set>
                                      <p:cBhvr>
                                        <p:cTn id="254" dur="1" fill="hold">
                                          <p:stCondLst>
                                            <p:cond delay="0"/>
                                          </p:stCondLst>
                                        </p:cTn>
                                        <p:tgtEl>
                                          <p:spTgt spid="52"/>
                                        </p:tgtEl>
                                        <p:attrNameLst>
                                          <p:attrName>style.visibility</p:attrName>
                                        </p:attrNameLst>
                                      </p:cBhvr>
                                      <p:to>
                                        <p:strVal val="visible"/>
                                      </p:to>
                                    </p:set>
                                    <p:animEffect transition="in" filter="wipe(left)">
                                      <p:cBhvr>
                                        <p:cTn id="25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 grpId="0"/>
      <p:bldP spid="463880" grpId="0"/>
      <p:bldP spid="463885" grpId="0"/>
      <p:bldP spid="463904" grpId="0" animBg="1"/>
      <p:bldP spid="463906" grpId="0" animBg="1"/>
      <p:bldP spid="463907" grpId="0" animBg="1"/>
      <p:bldP spid="463908" grpId="0"/>
      <p:bldP spid="463909" grpId="0" animBg="1"/>
      <p:bldP spid="463910" grpId="0" animBg="1"/>
      <p:bldP spid="463911" grpId="0" animBg="1"/>
      <p:bldP spid="463912" grpId="0" animBg="1"/>
      <p:bldP spid="463913" grpId="0"/>
      <p:bldP spid="9258" grpId="0"/>
      <p:bldP spid="42" grpId="0" animBg="1"/>
      <p:bldP spid="46" grpId="0"/>
      <p:bldP spid="47" grpId="0"/>
      <p:bldP spid="48" grpId="0"/>
      <p:bldP spid="44" grpId="0"/>
      <p:bldP spid="45" grpId="0"/>
      <p:bldP spid="2" grpId="0" animBg="1"/>
      <p:bldP spid="49" grpId="0"/>
      <p:bldP spid="50" grpId="0"/>
      <p:bldP spid="51" grpId="0"/>
      <p:bldP spid="52" grpId="0"/>
      <p:bldP spid="54" grpId="0"/>
      <p:bldP spid="55" grpId="0"/>
      <p:bldP spid="56" grpId="0"/>
      <p:bldP spid="57" grpId="0"/>
      <p:bldP spid="58" grpId="0"/>
      <p:bldP spid="59" grpId="0"/>
      <p:bldP spid="60" grpId="0"/>
      <p:bldP spid="61" grpId="0"/>
      <p:bldP spid="62" grpId="0"/>
      <p:bldP spid="65" grpId="0"/>
      <p:bldP spid="6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altLang="zh-TW" dirty="0"/>
              <a:t>4.3 Example 5 (cont.3 – Green’s function -2)</a:t>
            </a:r>
            <a:endParaRPr lang="zh-TW" altLang="zh-TW" dirty="0"/>
          </a:p>
        </p:txBody>
      </p:sp>
      <p:sp>
        <p:nvSpPr>
          <p:cNvPr id="2" name="投影片編號版面配置區 1"/>
          <p:cNvSpPr>
            <a:spLocks noGrp="1"/>
          </p:cNvSpPr>
          <p:nvPr>
            <p:ph type="sldNum" sz="quarter" idx="10"/>
          </p:nvPr>
        </p:nvSpPr>
        <p:spPr/>
        <p:txBody>
          <a:bodyPr/>
          <a:lstStyle/>
          <a:p>
            <a:fld id="{F4C3976D-8D47-445A-BD61-2F2C1E2596C6}" type="slidenum">
              <a:rPr lang="en-US" altLang="zh-TW" smtClean="0"/>
              <a:pPr/>
              <a:t>60</a:t>
            </a:fld>
            <a:endParaRPr lang="en-US" altLang="zh-TW" dirty="0"/>
          </a:p>
        </p:txBody>
      </p:sp>
      <p:sp>
        <p:nvSpPr>
          <p:cNvPr id="31748" name="Rectangle 3"/>
          <p:cNvSpPr>
            <a:spLocks noChangeArrowheads="1"/>
          </p:cNvSpPr>
          <p:nvPr/>
        </p:nvSpPr>
        <p:spPr bwMode="auto">
          <a:xfrm>
            <a:off x="47328" y="4499513"/>
            <a:ext cx="60452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marL="182563" indent="-182563">
              <a:buFont typeface="Arial" panose="020B0604020202020204" pitchFamily="34" charset="0"/>
              <a:buChar char="•"/>
            </a:pPr>
            <a:r>
              <a:rPr lang="en-US" altLang="zh-TW" dirty="0"/>
              <a:t>Remarks on partial eigenfunction expansion:</a:t>
            </a:r>
          </a:p>
        </p:txBody>
      </p:sp>
      <p:sp>
        <p:nvSpPr>
          <p:cNvPr id="584708" name="Rectangle 4"/>
          <p:cNvSpPr>
            <a:spLocks noChangeArrowheads="1"/>
          </p:cNvSpPr>
          <p:nvPr/>
        </p:nvSpPr>
        <p:spPr bwMode="auto">
          <a:xfrm>
            <a:off x="173197" y="4869160"/>
            <a:ext cx="5832525" cy="16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marL="361950" indent="-361950">
              <a:lnSpc>
                <a:spcPct val="110000"/>
              </a:lnSpc>
              <a:buFontTx/>
              <a:buAutoNum type="arabicPeriod"/>
            </a:pPr>
            <a:r>
              <a:rPr lang="en-US" altLang="zh-TW" dirty="0"/>
              <a:t>convergence is much faster than that from full eigenfunction expansion.</a:t>
            </a:r>
          </a:p>
          <a:p>
            <a:pPr marL="361950" indent="-361950">
              <a:lnSpc>
                <a:spcPct val="110000"/>
              </a:lnSpc>
              <a:buFontTx/>
              <a:buAutoNum type="arabicPeriod"/>
            </a:pPr>
            <a:r>
              <a:rPr lang="en-US" altLang="zh-TW" dirty="0">
                <a:solidFill>
                  <a:srgbClr val="0000CC"/>
                </a:solidFill>
              </a:rPr>
              <a:t>might be easier to handle prob. with nonhomogeneous boundary data</a:t>
            </a:r>
          </a:p>
        </p:txBody>
      </p:sp>
      <p:graphicFrame>
        <p:nvGraphicFramePr>
          <p:cNvPr id="10" name="Object 10"/>
          <p:cNvGraphicFramePr>
            <a:graphicFrameLocks noChangeAspect="1"/>
          </p:cNvGraphicFramePr>
          <p:nvPr>
            <p:extLst>
              <p:ext uri="{D42A27DB-BD31-4B8C-83A1-F6EECF244321}">
                <p14:modId xmlns:p14="http://schemas.microsoft.com/office/powerpoint/2010/main" val="3570365832"/>
              </p:ext>
            </p:extLst>
          </p:nvPr>
        </p:nvGraphicFramePr>
        <p:xfrm>
          <a:off x="1714505" y="1368171"/>
          <a:ext cx="7721280" cy="964800"/>
        </p:xfrm>
        <a:graphic>
          <a:graphicData uri="http://schemas.openxmlformats.org/presentationml/2006/ole">
            <mc:AlternateContent xmlns:mc="http://schemas.openxmlformats.org/markup-compatibility/2006">
              <mc:Choice xmlns:v="urn:schemas-microsoft-com:vml" Requires="v">
                <p:oleObj spid="_x0000_s1104221" name="方程式" r:id="rId4" imgW="3860640" imgH="482400" progId="Equation.3">
                  <p:embed/>
                </p:oleObj>
              </mc:Choice>
              <mc:Fallback>
                <p:oleObj name="方程式" r:id="rId4" imgW="3860640" imgH="482400" progId="Equation.3">
                  <p:embed/>
                  <p:pic>
                    <p:nvPicPr>
                      <p:cNvPr id="0" name=""/>
                      <p:cNvPicPr>
                        <a:picLocks noChangeAspect="1" noChangeArrowheads="1"/>
                      </p:cNvPicPr>
                      <p:nvPr/>
                    </p:nvPicPr>
                    <p:blipFill>
                      <a:blip r:embed="rId5"/>
                      <a:srcRect/>
                      <a:stretch>
                        <a:fillRect/>
                      </a:stretch>
                    </p:blipFill>
                    <p:spPr bwMode="auto">
                      <a:xfrm>
                        <a:off x="1714505" y="1368171"/>
                        <a:ext cx="7721280" cy="96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AutoShape 21"/>
          <p:cNvSpPr>
            <a:spLocks noChangeArrowheads="1"/>
          </p:cNvSpPr>
          <p:nvPr/>
        </p:nvSpPr>
        <p:spPr bwMode="auto">
          <a:xfrm>
            <a:off x="1415480" y="1828793"/>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3" name="物件 2"/>
          <p:cNvGraphicFramePr>
            <a:graphicFrameLocks noGrp="1" noChangeAspect="1"/>
          </p:cNvGraphicFramePr>
          <p:nvPr>
            <p:extLst>
              <p:ext uri="{D42A27DB-BD31-4B8C-83A1-F6EECF244321}">
                <p14:modId xmlns:p14="http://schemas.microsoft.com/office/powerpoint/2010/main" val="1336469053"/>
              </p:ext>
            </p:extLst>
          </p:nvPr>
        </p:nvGraphicFramePr>
        <p:xfrm>
          <a:off x="1795795" y="764705"/>
          <a:ext cx="2238354" cy="624348"/>
        </p:xfrm>
        <a:graphic>
          <a:graphicData uri="http://schemas.openxmlformats.org/presentationml/2006/ole">
            <mc:AlternateContent xmlns:mc="http://schemas.openxmlformats.org/markup-compatibility/2006">
              <mc:Choice xmlns:v="urn:schemas-microsoft-com:vml" Requires="v">
                <p:oleObj spid="_x0000_s1104222" name="方程式" r:id="rId6" imgW="1091880" imgH="304560" progId="Equation.3">
                  <p:embed/>
                </p:oleObj>
              </mc:Choice>
              <mc:Fallback>
                <p:oleObj name="方程式" r:id="rId6" imgW="1091880" imgH="304560" progId="Equation.3">
                  <p:embed/>
                  <p:pic>
                    <p:nvPicPr>
                      <p:cNvPr id="0" name=""/>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795" y="764705"/>
                        <a:ext cx="2238354" cy="624348"/>
                      </a:xfrm>
                      <a:prstGeom prst="rect">
                        <a:avLst/>
                      </a:prstGeom>
                      <a:noFill/>
                      <a:ln>
                        <a:noFill/>
                      </a:ln>
                    </p:spPr>
                  </p:pic>
                </p:oleObj>
              </mc:Fallback>
            </mc:AlternateContent>
          </a:graphicData>
        </a:graphic>
      </p:graphicFrame>
      <p:graphicFrame>
        <p:nvGraphicFramePr>
          <p:cNvPr id="4" name="物件 3"/>
          <p:cNvGraphicFramePr>
            <a:graphicFrameLocks noChangeAspect="1"/>
          </p:cNvGraphicFramePr>
          <p:nvPr>
            <p:extLst>
              <p:ext uri="{D42A27DB-BD31-4B8C-83A1-F6EECF244321}">
                <p14:modId xmlns:p14="http://schemas.microsoft.com/office/powerpoint/2010/main" val="3109265117"/>
              </p:ext>
            </p:extLst>
          </p:nvPr>
        </p:nvGraphicFramePr>
        <p:xfrm>
          <a:off x="4895856" y="862332"/>
          <a:ext cx="3253068" cy="480060"/>
        </p:xfrm>
        <a:graphic>
          <a:graphicData uri="http://schemas.openxmlformats.org/presentationml/2006/ole">
            <mc:AlternateContent xmlns:mc="http://schemas.openxmlformats.org/markup-compatibility/2006">
              <mc:Choice xmlns:v="urn:schemas-microsoft-com:vml" Requires="v">
                <p:oleObj spid="_x0000_s1104223" name="方程式" r:id="rId8" imgW="1549080" imgH="228600" progId="Equation.3">
                  <p:embed/>
                </p:oleObj>
              </mc:Choice>
              <mc:Fallback>
                <p:oleObj name="方程式" r:id="rId8" imgW="1549080" imgH="228600" progId="Equation.3">
                  <p:embed/>
                  <p:pic>
                    <p:nvPicPr>
                      <p:cNvPr id="0" name=""/>
                      <p:cNvPicPr>
                        <a:picLocks noChangeAspect="1" noChangeArrowheads="1"/>
                      </p:cNvPicPr>
                      <p:nvPr/>
                    </p:nvPicPr>
                    <p:blipFill>
                      <a:blip r:embed="rId9"/>
                      <a:srcRect/>
                      <a:stretch>
                        <a:fillRect/>
                      </a:stretch>
                    </p:blipFill>
                    <p:spPr bwMode="auto">
                      <a:xfrm>
                        <a:off x="4895856" y="862332"/>
                        <a:ext cx="3253068" cy="480060"/>
                      </a:xfrm>
                      <a:prstGeom prst="rect">
                        <a:avLst/>
                      </a:prstGeom>
                      <a:noFill/>
                      <a:ln>
                        <a:noFill/>
                      </a:ln>
                    </p:spPr>
                  </p:pic>
                </p:oleObj>
              </mc:Fallback>
            </mc:AlternateContent>
          </a:graphicData>
        </a:graphic>
      </p:graphicFrame>
      <p:sp>
        <p:nvSpPr>
          <p:cNvPr id="14" name="AutoShape 21"/>
          <p:cNvSpPr>
            <a:spLocks noChangeArrowheads="1"/>
          </p:cNvSpPr>
          <p:nvPr/>
        </p:nvSpPr>
        <p:spPr bwMode="auto">
          <a:xfrm>
            <a:off x="4456402" y="1024184"/>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cxnSp>
        <p:nvCxnSpPr>
          <p:cNvPr id="12" name="直線接點 11"/>
          <p:cNvCxnSpPr/>
          <p:nvPr/>
        </p:nvCxnSpPr>
        <p:spPr bwMode="auto">
          <a:xfrm>
            <a:off x="47328" y="2422765"/>
            <a:ext cx="12096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aphicFrame>
        <p:nvGraphicFramePr>
          <p:cNvPr id="13" name="物件 12"/>
          <p:cNvGraphicFramePr>
            <a:graphicFrameLocks noChangeAspect="1"/>
          </p:cNvGraphicFramePr>
          <p:nvPr>
            <p:extLst>
              <p:ext uri="{D42A27DB-BD31-4B8C-83A1-F6EECF244321}">
                <p14:modId xmlns:p14="http://schemas.microsoft.com/office/powerpoint/2010/main" val="1609974704"/>
              </p:ext>
            </p:extLst>
          </p:nvPr>
        </p:nvGraphicFramePr>
        <p:xfrm>
          <a:off x="466287" y="2504107"/>
          <a:ext cx="4487724" cy="409716"/>
        </p:xfrm>
        <a:graphic>
          <a:graphicData uri="http://schemas.openxmlformats.org/presentationml/2006/ole">
            <mc:AlternateContent xmlns:mc="http://schemas.openxmlformats.org/markup-compatibility/2006">
              <mc:Choice xmlns:v="urn:schemas-microsoft-com:vml" Requires="v">
                <p:oleObj spid="_x0000_s1104224" name="方程式" r:id="rId10" imgW="2361960" imgH="215640" progId="Equation.3">
                  <p:embed/>
                </p:oleObj>
              </mc:Choice>
              <mc:Fallback>
                <p:oleObj name="方程式" r:id="rId10" imgW="2361960" imgH="215640" progId="Equation.3">
                  <p:embed/>
                  <p:pic>
                    <p:nvPicPr>
                      <p:cNvPr id="0" name=""/>
                      <p:cNvPicPr>
                        <a:picLocks noChangeAspect="1" noChangeArrowheads="1"/>
                      </p:cNvPicPr>
                      <p:nvPr/>
                    </p:nvPicPr>
                    <p:blipFill>
                      <a:blip r:embed="rId11"/>
                      <a:srcRect/>
                      <a:stretch>
                        <a:fillRect/>
                      </a:stretch>
                    </p:blipFill>
                    <p:spPr bwMode="auto">
                      <a:xfrm>
                        <a:off x="466287" y="2504107"/>
                        <a:ext cx="4487724" cy="409716"/>
                      </a:xfrm>
                      <a:prstGeom prst="rect">
                        <a:avLst/>
                      </a:prstGeom>
                      <a:noFill/>
                      <a:ln>
                        <a:noFill/>
                      </a:ln>
                    </p:spPr>
                  </p:pic>
                </p:oleObj>
              </mc:Fallback>
            </mc:AlternateContent>
          </a:graphicData>
        </a:graphic>
      </p:graphicFrame>
      <p:graphicFrame>
        <p:nvGraphicFramePr>
          <p:cNvPr id="16" name="物件 15"/>
          <p:cNvGraphicFramePr>
            <a:graphicFrameLocks noChangeAspect="1"/>
          </p:cNvGraphicFramePr>
          <p:nvPr>
            <p:extLst>
              <p:ext uri="{D42A27DB-BD31-4B8C-83A1-F6EECF244321}">
                <p14:modId xmlns:p14="http://schemas.microsoft.com/office/powerpoint/2010/main" val="1212472073"/>
              </p:ext>
            </p:extLst>
          </p:nvPr>
        </p:nvGraphicFramePr>
        <p:xfrm>
          <a:off x="434362" y="2997934"/>
          <a:ext cx="4536288" cy="409716"/>
        </p:xfrm>
        <a:graphic>
          <a:graphicData uri="http://schemas.openxmlformats.org/presentationml/2006/ole">
            <mc:AlternateContent xmlns:mc="http://schemas.openxmlformats.org/markup-compatibility/2006">
              <mc:Choice xmlns:v="urn:schemas-microsoft-com:vml" Requires="v">
                <p:oleObj spid="_x0000_s1104225" name="方程式" r:id="rId12" imgW="2387520" imgH="215640" progId="Equation.3">
                  <p:embed/>
                </p:oleObj>
              </mc:Choice>
              <mc:Fallback>
                <p:oleObj name="方程式" r:id="rId12" imgW="2387520" imgH="215640" progId="Equation.3">
                  <p:embed/>
                  <p:pic>
                    <p:nvPicPr>
                      <p:cNvPr id="0" name=""/>
                      <p:cNvPicPr>
                        <a:picLocks noChangeAspect="1" noChangeArrowheads="1"/>
                      </p:cNvPicPr>
                      <p:nvPr/>
                    </p:nvPicPr>
                    <p:blipFill>
                      <a:blip r:embed="rId13"/>
                      <a:srcRect/>
                      <a:stretch>
                        <a:fillRect/>
                      </a:stretch>
                    </p:blipFill>
                    <p:spPr bwMode="auto">
                      <a:xfrm>
                        <a:off x="434362" y="2997934"/>
                        <a:ext cx="4536288" cy="409716"/>
                      </a:xfrm>
                      <a:prstGeom prst="rect">
                        <a:avLst/>
                      </a:prstGeom>
                      <a:noFill/>
                      <a:ln>
                        <a:noFill/>
                      </a:ln>
                    </p:spPr>
                  </p:pic>
                </p:oleObj>
              </mc:Fallback>
            </mc:AlternateContent>
          </a:graphicData>
        </a:graphic>
      </p:graphicFrame>
      <p:graphicFrame>
        <p:nvGraphicFramePr>
          <p:cNvPr id="17" name="物件 16"/>
          <p:cNvGraphicFramePr>
            <a:graphicFrameLocks noChangeAspect="1"/>
          </p:cNvGraphicFramePr>
          <p:nvPr>
            <p:extLst>
              <p:ext uri="{D42A27DB-BD31-4B8C-83A1-F6EECF244321}">
                <p14:modId xmlns:p14="http://schemas.microsoft.com/office/powerpoint/2010/main" val="327791966"/>
              </p:ext>
            </p:extLst>
          </p:nvPr>
        </p:nvGraphicFramePr>
        <p:xfrm>
          <a:off x="434362" y="3482239"/>
          <a:ext cx="5236020" cy="409716"/>
        </p:xfrm>
        <a:graphic>
          <a:graphicData uri="http://schemas.openxmlformats.org/presentationml/2006/ole">
            <mc:AlternateContent xmlns:mc="http://schemas.openxmlformats.org/markup-compatibility/2006">
              <mc:Choice xmlns:v="urn:schemas-microsoft-com:vml" Requires="v">
                <p:oleObj spid="_x0000_s1104226" name="方程式" r:id="rId14" imgW="2755800" imgH="215640" progId="Equation.3">
                  <p:embed/>
                </p:oleObj>
              </mc:Choice>
              <mc:Fallback>
                <p:oleObj name="方程式" r:id="rId14" imgW="2755800" imgH="215640" progId="Equation.3">
                  <p:embed/>
                  <p:pic>
                    <p:nvPicPr>
                      <p:cNvPr id="0" name=""/>
                      <p:cNvPicPr>
                        <a:picLocks noChangeAspect="1" noChangeArrowheads="1"/>
                      </p:cNvPicPr>
                      <p:nvPr/>
                    </p:nvPicPr>
                    <p:blipFill>
                      <a:blip r:embed="rId15"/>
                      <a:srcRect/>
                      <a:stretch>
                        <a:fillRect/>
                      </a:stretch>
                    </p:blipFill>
                    <p:spPr bwMode="auto">
                      <a:xfrm>
                        <a:off x="434362" y="3482239"/>
                        <a:ext cx="5236020" cy="409716"/>
                      </a:xfrm>
                      <a:prstGeom prst="rect">
                        <a:avLst/>
                      </a:prstGeom>
                      <a:noFill/>
                      <a:ln>
                        <a:noFill/>
                      </a:ln>
                    </p:spPr>
                  </p:pic>
                </p:oleObj>
              </mc:Fallback>
            </mc:AlternateContent>
          </a:graphicData>
        </a:graphic>
      </p:graphicFrame>
      <p:graphicFrame>
        <p:nvGraphicFramePr>
          <p:cNvPr id="18" name="物件 17"/>
          <p:cNvGraphicFramePr>
            <a:graphicFrameLocks noChangeAspect="1"/>
          </p:cNvGraphicFramePr>
          <p:nvPr>
            <p:extLst>
              <p:ext uri="{D42A27DB-BD31-4B8C-83A1-F6EECF244321}">
                <p14:modId xmlns:p14="http://schemas.microsoft.com/office/powerpoint/2010/main" val="2764787218"/>
              </p:ext>
            </p:extLst>
          </p:nvPr>
        </p:nvGraphicFramePr>
        <p:xfrm>
          <a:off x="402612" y="4017224"/>
          <a:ext cx="5283900" cy="409716"/>
        </p:xfrm>
        <a:graphic>
          <a:graphicData uri="http://schemas.openxmlformats.org/presentationml/2006/ole">
            <mc:AlternateContent xmlns:mc="http://schemas.openxmlformats.org/markup-compatibility/2006">
              <mc:Choice xmlns:v="urn:schemas-microsoft-com:vml" Requires="v">
                <p:oleObj spid="_x0000_s1104227" name="方程式" r:id="rId16" imgW="2781000" imgH="215640" progId="Equation.3">
                  <p:embed/>
                </p:oleObj>
              </mc:Choice>
              <mc:Fallback>
                <p:oleObj name="方程式" r:id="rId16" imgW="2781000" imgH="215640" progId="Equation.3">
                  <p:embed/>
                  <p:pic>
                    <p:nvPicPr>
                      <p:cNvPr id="0" name=""/>
                      <p:cNvPicPr>
                        <a:picLocks noChangeAspect="1" noChangeArrowheads="1"/>
                      </p:cNvPicPr>
                      <p:nvPr/>
                    </p:nvPicPr>
                    <p:blipFill>
                      <a:blip r:embed="rId17"/>
                      <a:srcRect/>
                      <a:stretch>
                        <a:fillRect/>
                      </a:stretch>
                    </p:blipFill>
                    <p:spPr bwMode="auto">
                      <a:xfrm>
                        <a:off x="402612" y="4017224"/>
                        <a:ext cx="5283900" cy="409716"/>
                      </a:xfrm>
                      <a:prstGeom prst="rect">
                        <a:avLst/>
                      </a:prstGeom>
                      <a:noFill/>
                      <a:ln>
                        <a:noFill/>
                      </a:ln>
                    </p:spPr>
                  </p:pic>
                </p:oleObj>
              </mc:Fallback>
            </mc:AlternateContent>
          </a:graphicData>
        </a:graphic>
      </p:graphicFrame>
      <p:sp>
        <p:nvSpPr>
          <p:cNvPr id="8" name="橢圓 7"/>
          <p:cNvSpPr/>
          <p:nvPr/>
        </p:nvSpPr>
        <p:spPr bwMode="auto">
          <a:xfrm>
            <a:off x="3802068" y="4038997"/>
            <a:ext cx="216000" cy="360000"/>
          </a:xfrm>
          <a:prstGeom prst="ellipse">
            <a:avLst/>
          </a:prstGeom>
          <a:noFill/>
          <a:ln w="28575" cap="flat" cmpd="sng" algn="ctr">
            <a:solidFill>
              <a:srgbClr val="C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20" name="橢圓 19"/>
          <p:cNvSpPr/>
          <p:nvPr/>
        </p:nvSpPr>
        <p:spPr bwMode="auto">
          <a:xfrm>
            <a:off x="3361046" y="3030126"/>
            <a:ext cx="216000" cy="360000"/>
          </a:xfrm>
          <a:prstGeom prst="ellipse">
            <a:avLst/>
          </a:prstGeom>
          <a:noFill/>
          <a:ln w="28575" cap="flat" cmpd="sng" algn="ctr">
            <a:solidFill>
              <a:srgbClr val="C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9" name="文字方塊 8"/>
          <p:cNvSpPr txBox="1"/>
          <p:nvPr/>
        </p:nvSpPr>
        <p:spPr>
          <a:xfrm>
            <a:off x="6384032" y="3322398"/>
            <a:ext cx="5759295" cy="1200329"/>
          </a:xfrm>
          <a:prstGeom prst="rect">
            <a:avLst/>
          </a:prstGeom>
          <a:noFill/>
        </p:spPr>
        <p:txBody>
          <a:bodyPr wrap="square" rtlCol="0">
            <a:spAutoFit/>
          </a:bodyPr>
          <a:lstStyle/>
          <a:p>
            <a:pPr marL="457200" indent="-457200">
              <a:buAutoNum type="alphaLcPeriod"/>
            </a:pPr>
            <a:r>
              <a:rPr lang="en-US" altLang="zh-TW" dirty="0">
                <a:solidFill>
                  <a:srgbClr val="C00000"/>
                </a:solidFill>
              </a:rPr>
              <a:t>interval is not finite for some variables, see p.61 &amp; heat eq.</a:t>
            </a:r>
          </a:p>
          <a:p>
            <a:pPr marL="457200" indent="-457200">
              <a:buAutoNum type="alphaLcPeriod"/>
            </a:pPr>
            <a:r>
              <a:rPr lang="en-US" altLang="zh-TW" dirty="0"/>
              <a:t>more complicate PDE</a:t>
            </a:r>
            <a:endParaRPr lang="zh-TW" altLang="en-US" dirty="0"/>
          </a:p>
        </p:txBody>
      </p:sp>
      <p:cxnSp>
        <p:nvCxnSpPr>
          <p:cNvPr id="22" name="直線接點 21">
            <a:extLst>
              <a:ext uri="{FF2B5EF4-FFF2-40B4-BE49-F238E27FC236}">
                <a16:creationId xmlns:a16="http://schemas.microsoft.com/office/drawing/2014/main" id="{A3F24062-CC2A-4521-B387-04136203F268}"/>
              </a:ext>
            </a:extLst>
          </p:cNvPr>
          <p:cNvCxnSpPr/>
          <p:nvPr/>
        </p:nvCxnSpPr>
        <p:spPr bwMode="auto">
          <a:xfrm>
            <a:off x="5951984" y="2458428"/>
            <a:ext cx="0" cy="4212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23" name="Rectangle 4">
            <a:extLst>
              <a:ext uri="{FF2B5EF4-FFF2-40B4-BE49-F238E27FC236}">
                <a16:creationId xmlns:a16="http://schemas.microsoft.com/office/drawing/2014/main" id="{FBDFBD44-BC8C-40F8-AA8B-6535CA3BCC59}"/>
              </a:ext>
            </a:extLst>
          </p:cNvPr>
          <p:cNvSpPr>
            <a:spLocks noChangeArrowheads="1"/>
          </p:cNvSpPr>
          <p:nvPr/>
        </p:nvSpPr>
        <p:spPr bwMode="auto">
          <a:xfrm>
            <a:off x="6023992" y="2512560"/>
            <a:ext cx="6168008" cy="87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a:lnSpc>
                <a:spcPct val="110000"/>
              </a:lnSpc>
            </a:pPr>
            <a:r>
              <a:rPr lang="en-US" altLang="zh-TW" dirty="0">
                <a:solidFill>
                  <a:srgbClr val="0000CC"/>
                </a:solidFill>
              </a:rPr>
              <a:t>(e.g. nonhomogeneous data only in one variables)</a:t>
            </a:r>
          </a:p>
          <a:p>
            <a:pPr marL="457200" indent="-457200">
              <a:lnSpc>
                <a:spcPct val="110000"/>
              </a:lnSpc>
              <a:buFont typeface="+mj-lt"/>
              <a:buAutoNum type="arabicPeriod" startAt="3"/>
            </a:pPr>
            <a:r>
              <a:rPr lang="en-US" altLang="zh-TW" dirty="0"/>
              <a:t>sometimes it is more flexible, e.g.</a:t>
            </a:r>
          </a:p>
        </p:txBody>
      </p:sp>
      <p:cxnSp>
        <p:nvCxnSpPr>
          <p:cNvPr id="24" name="直線接點 23">
            <a:extLst>
              <a:ext uri="{FF2B5EF4-FFF2-40B4-BE49-F238E27FC236}">
                <a16:creationId xmlns:a16="http://schemas.microsoft.com/office/drawing/2014/main" id="{343251A1-2FE3-4411-9959-3AE7EA75A8EC}"/>
              </a:ext>
            </a:extLst>
          </p:cNvPr>
          <p:cNvCxnSpPr/>
          <p:nvPr/>
        </p:nvCxnSpPr>
        <p:spPr bwMode="auto">
          <a:xfrm>
            <a:off x="5951984" y="5013176"/>
            <a:ext cx="6228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aphicFrame>
        <p:nvGraphicFramePr>
          <p:cNvPr id="25" name="物件 24">
            <a:extLst>
              <a:ext uri="{FF2B5EF4-FFF2-40B4-BE49-F238E27FC236}">
                <a16:creationId xmlns:a16="http://schemas.microsoft.com/office/drawing/2014/main" id="{732DE4A9-7BE8-4DC2-97D1-3265929CA53C}"/>
              </a:ext>
            </a:extLst>
          </p:cNvPr>
          <p:cNvGraphicFramePr>
            <a:graphicFrameLocks noChangeAspect="1"/>
          </p:cNvGraphicFramePr>
          <p:nvPr>
            <p:extLst>
              <p:ext uri="{D42A27DB-BD31-4B8C-83A1-F6EECF244321}">
                <p14:modId xmlns:p14="http://schemas.microsoft.com/office/powerpoint/2010/main" val="3310780024"/>
              </p:ext>
            </p:extLst>
          </p:nvPr>
        </p:nvGraphicFramePr>
        <p:xfrm>
          <a:off x="6384032" y="5445224"/>
          <a:ext cx="4608512" cy="571500"/>
        </p:xfrm>
        <a:graphic>
          <a:graphicData uri="http://schemas.openxmlformats.org/presentationml/2006/ole">
            <mc:AlternateContent xmlns:mc="http://schemas.openxmlformats.org/markup-compatibility/2006">
              <mc:Choice xmlns:v="urn:schemas-microsoft-com:vml" Requires="v">
                <p:oleObj spid="_x0000_s1104228" name="Equation" r:id="rId18" imgW="2247840" imgH="279360" progId="Equation.DSMT4">
                  <p:embed/>
                </p:oleObj>
              </mc:Choice>
              <mc:Fallback>
                <p:oleObj name="Equation" r:id="rId18" imgW="2247840" imgH="279360" progId="Equation.DSMT4">
                  <p:embed/>
                  <p:pic>
                    <p:nvPicPr>
                      <p:cNvPr id="4" name="物件 3"/>
                      <p:cNvPicPr>
                        <a:picLocks noChangeAspect="1" noChangeArrowheads="1"/>
                      </p:cNvPicPr>
                      <p:nvPr/>
                    </p:nvPicPr>
                    <p:blipFill>
                      <a:blip r:embed="rId19"/>
                      <a:srcRect/>
                      <a:stretch>
                        <a:fillRect/>
                      </a:stretch>
                    </p:blipFill>
                    <p:spPr bwMode="auto">
                      <a:xfrm>
                        <a:off x="6384032" y="5445224"/>
                        <a:ext cx="4608512" cy="571500"/>
                      </a:xfrm>
                      <a:prstGeom prst="rect">
                        <a:avLst/>
                      </a:prstGeom>
                      <a:solidFill>
                        <a:srgbClr val="FFCC99"/>
                      </a:solidFill>
                      <a:ln>
                        <a:noFill/>
                      </a:ln>
                      <a:effectLst/>
                    </p:spPr>
                  </p:pic>
                </p:oleObj>
              </mc:Fallback>
            </mc:AlternateContent>
          </a:graphicData>
        </a:graphic>
      </p:graphicFrame>
      <p:graphicFrame>
        <p:nvGraphicFramePr>
          <p:cNvPr id="26" name="物件 25">
            <a:extLst>
              <a:ext uri="{FF2B5EF4-FFF2-40B4-BE49-F238E27FC236}">
                <a16:creationId xmlns:a16="http://schemas.microsoft.com/office/drawing/2014/main" id="{EADCFE0D-9847-4CE0-B987-293657147AB4}"/>
              </a:ext>
            </a:extLst>
          </p:cNvPr>
          <p:cNvGraphicFramePr>
            <a:graphicFrameLocks noChangeAspect="1"/>
          </p:cNvGraphicFramePr>
          <p:nvPr>
            <p:extLst>
              <p:ext uri="{D42A27DB-BD31-4B8C-83A1-F6EECF244321}">
                <p14:modId xmlns:p14="http://schemas.microsoft.com/office/powerpoint/2010/main" val="3165988533"/>
              </p:ext>
            </p:extLst>
          </p:nvPr>
        </p:nvGraphicFramePr>
        <p:xfrm>
          <a:off x="6783907" y="6016724"/>
          <a:ext cx="5284787" cy="573087"/>
        </p:xfrm>
        <a:graphic>
          <a:graphicData uri="http://schemas.openxmlformats.org/presentationml/2006/ole">
            <mc:AlternateContent xmlns:mc="http://schemas.openxmlformats.org/markup-compatibility/2006">
              <mc:Choice xmlns:v="urn:schemas-microsoft-com:vml" Requires="v">
                <p:oleObj spid="_x0000_s1104229" name="Equation" r:id="rId20" imgW="2577960" imgH="279360" progId="Equation.DSMT4">
                  <p:embed/>
                </p:oleObj>
              </mc:Choice>
              <mc:Fallback>
                <p:oleObj name="Equation" r:id="rId20" imgW="2577960" imgH="279360" progId="Equation.DSMT4">
                  <p:embed/>
                  <p:pic>
                    <p:nvPicPr>
                      <p:cNvPr id="43" name="物件 42">
                        <a:extLst>
                          <a:ext uri="{FF2B5EF4-FFF2-40B4-BE49-F238E27FC236}">
                            <a16:creationId xmlns:a16="http://schemas.microsoft.com/office/drawing/2014/main" id="{D3422A55-4905-4E3D-ADCD-1A0AC4954F00}"/>
                          </a:ext>
                        </a:extLst>
                      </p:cNvPr>
                      <p:cNvPicPr>
                        <a:picLocks noChangeAspect="1" noChangeArrowheads="1"/>
                      </p:cNvPicPr>
                      <p:nvPr/>
                    </p:nvPicPr>
                    <p:blipFill>
                      <a:blip r:embed="rId21"/>
                      <a:srcRect/>
                      <a:stretch>
                        <a:fillRect/>
                      </a:stretch>
                    </p:blipFill>
                    <p:spPr bwMode="auto">
                      <a:xfrm>
                        <a:off x="6783907" y="6016724"/>
                        <a:ext cx="5284787" cy="573087"/>
                      </a:xfrm>
                      <a:prstGeom prst="rect">
                        <a:avLst/>
                      </a:prstGeom>
                      <a:solidFill>
                        <a:srgbClr val="FFCC99"/>
                      </a:solidFill>
                      <a:ln>
                        <a:noFill/>
                      </a:ln>
                      <a:effectLst/>
                    </p:spPr>
                  </p:pic>
                </p:oleObj>
              </mc:Fallback>
            </mc:AlternateContent>
          </a:graphicData>
        </a:graphic>
      </p:graphicFrame>
      <p:sp>
        <p:nvSpPr>
          <p:cNvPr id="27" name="Rectangle 3">
            <a:extLst>
              <a:ext uri="{FF2B5EF4-FFF2-40B4-BE49-F238E27FC236}">
                <a16:creationId xmlns:a16="http://schemas.microsoft.com/office/drawing/2014/main" id="{8CCE5F3B-2747-408E-84FE-C295289BD452}"/>
              </a:ext>
            </a:extLst>
          </p:cNvPr>
          <p:cNvSpPr>
            <a:spLocks noChangeArrowheads="1"/>
          </p:cNvSpPr>
          <p:nvPr/>
        </p:nvSpPr>
        <p:spPr bwMode="auto">
          <a:xfrm>
            <a:off x="5940935" y="5009827"/>
            <a:ext cx="1194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2000" dirty="0"/>
              <a:t>from p.59</a:t>
            </a:r>
          </a:p>
        </p:txBody>
      </p:sp>
      <p:cxnSp>
        <p:nvCxnSpPr>
          <p:cNvPr id="28" name="直線接點 27">
            <a:extLst>
              <a:ext uri="{FF2B5EF4-FFF2-40B4-BE49-F238E27FC236}">
                <a16:creationId xmlns:a16="http://schemas.microsoft.com/office/drawing/2014/main" id="{45C3F333-E338-4F96-8445-6BC81F1765C2}"/>
              </a:ext>
            </a:extLst>
          </p:cNvPr>
          <p:cNvCxnSpPr/>
          <p:nvPr/>
        </p:nvCxnSpPr>
        <p:spPr bwMode="auto">
          <a:xfrm>
            <a:off x="0" y="4486383"/>
            <a:ext cx="5940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Tree>
    <p:extLst>
      <p:ext uri="{BB962C8B-B14F-4D97-AF65-F5344CB8AC3E}">
        <p14:creationId xmlns:p14="http://schemas.microsoft.com/office/powerpoint/2010/main" val="391536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250"/>
                                        <p:tgtEl>
                                          <p:spTgt spid="22"/>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250"/>
                                        <p:tgtEl>
                                          <p:spTgt spid="2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250"/>
                                        <p:tgtEl>
                                          <p:spTgt spid="27"/>
                                        </p:tgtEl>
                                      </p:cBhvr>
                                    </p:animEffect>
                                  </p:childTnLst>
                                </p:cTn>
                              </p:par>
                            </p:childTnLst>
                          </p:cTn>
                        </p:par>
                        <p:par>
                          <p:cTn id="20" fill="hold">
                            <p:stCondLst>
                              <p:cond delay="1250"/>
                            </p:stCondLst>
                            <p:childTnLst>
                              <p:par>
                                <p:cTn id="21" presetID="22" presetClass="entr" presetSubtype="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1750"/>
                            </p:stCondLst>
                            <p:childTnLst>
                              <p:par>
                                <p:cTn id="25" presetID="2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3"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1+#ppt_w/2"/>
                                          </p:val>
                                        </p:tav>
                                        <p:tav tm="100000">
                                          <p:val>
                                            <p:strVal val="#ppt_x"/>
                                          </p:val>
                                        </p:tav>
                                      </p:tavLst>
                                    </p:anim>
                                    <p:anim calcmode="lin" valueType="num">
                                      <p:cBhvr additive="base">
                                        <p:cTn id="62" dur="500" fill="hold"/>
                                        <p:tgtEl>
                                          <p:spTgt spid="20"/>
                                        </p:tgtEl>
                                        <p:attrNameLst>
                                          <p:attrName>ppt_y</p:attrName>
                                        </p:attrNameLst>
                                      </p:cBhvr>
                                      <p:tavLst>
                                        <p:tav tm="0">
                                          <p:val>
                                            <p:strVal val="0-#ppt_h/2"/>
                                          </p:val>
                                        </p:tav>
                                        <p:tav tm="100000">
                                          <p:val>
                                            <p:strVal val="#ppt_y"/>
                                          </p:val>
                                        </p:tav>
                                      </p:tavLst>
                                    </p:anim>
                                  </p:childTnLst>
                                </p:cTn>
                              </p:par>
                            </p:childTnLst>
                          </p:cTn>
                        </p:par>
                        <p:par>
                          <p:cTn id="63" fill="hold">
                            <p:stCondLst>
                              <p:cond delay="500"/>
                            </p:stCondLst>
                            <p:childTnLst>
                              <p:par>
                                <p:cTn id="64" presetID="2" presetClass="entr" presetSubtype="3"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1+#ppt_w/2"/>
                                          </p:val>
                                        </p:tav>
                                        <p:tav tm="100000">
                                          <p:val>
                                            <p:strVal val="#ppt_x"/>
                                          </p:val>
                                        </p:tav>
                                      </p:tavLst>
                                    </p:anim>
                                    <p:anim calcmode="lin" valueType="num">
                                      <p:cBhvr additive="base">
                                        <p:cTn id="67" dur="500" fill="hold"/>
                                        <p:tgtEl>
                                          <p:spTgt spid="8"/>
                                        </p:tgtEl>
                                        <p:attrNameLst>
                                          <p:attrName>ppt_y</p:attrName>
                                        </p:attrNameLst>
                                      </p:cBhvr>
                                      <p:tavLst>
                                        <p:tav tm="0">
                                          <p:val>
                                            <p:strVal val="0-#ppt_h/2"/>
                                          </p:val>
                                        </p:tav>
                                        <p:tav tm="100000">
                                          <p:val>
                                            <p:strVal val="#ppt_y"/>
                                          </p:val>
                                        </p:tav>
                                      </p:tavLst>
                                    </p:anim>
                                  </p:childTnLst>
                                </p:cTn>
                              </p:par>
                            </p:childTnLst>
                          </p:cTn>
                        </p:par>
                        <p:par>
                          <p:cTn id="68" fill="hold">
                            <p:stCondLst>
                              <p:cond delay="1000"/>
                            </p:stCondLst>
                            <p:childTnLst>
                              <p:par>
                                <p:cTn id="69" presetID="22" presetClass="entr" presetSubtype="8"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wipe(left)">
                                      <p:cBhvr>
                                        <p:cTn id="76" dur="500"/>
                                        <p:tgtEl>
                                          <p:spTgt spid="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wipe(left)">
                                      <p:cBhvr>
                                        <p:cTn id="81" dur="500"/>
                                        <p:tgtEl>
                                          <p:spTgt spid="11"/>
                                        </p:tgtEl>
                                      </p:cBhvr>
                                    </p:animEffect>
                                  </p:childTnLst>
                                </p:cTn>
                              </p:par>
                            </p:childTnLst>
                          </p:cTn>
                        </p:par>
                        <p:par>
                          <p:cTn id="82" fill="hold">
                            <p:stCondLst>
                              <p:cond delay="500"/>
                            </p:stCondLst>
                            <p:childTnLst>
                              <p:par>
                                <p:cTn id="83" presetID="22" presetClass="entr" presetSubtype="8" fill="hold"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wipe(left)">
                                      <p:cBhvr>
                                        <p:cTn id="85" dur="500"/>
                                        <p:tgtEl>
                                          <p:spTgt spid="1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31748"/>
                                        </p:tgtEl>
                                        <p:attrNameLst>
                                          <p:attrName>style.visibility</p:attrName>
                                        </p:attrNameLst>
                                      </p:cBhvr>
                                      <p:to>
                                        <p:strVal val="visible"/>
                                      </p:to>
                                    </p:set>
                                    <p:animEffect transition="in" filter="wipe(left)">
                                      <p:cBhvr>
                                        <p:cTn id="90" dur="500"/>
                                        <p:tgtEl>
                                          <p:spTgt spid="31748"/>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584708">
                                            <p:txEl>
                                              <p:pRg st="0" end="0"/>
                                            </p:txEl>
                                          </p:spTgt>
                                        </p:tgtEl>
                                        <p:attrNameLst>
                                          <p:attrName>style.visibility</p:attrName>
                                        </p:attrNameLst>
                                      </p:cBhvr>
                                      <p:to>
                                        <p:strVal val="visible"/>
                                      </p:to>
                                    </p:set>
                                    <p:animEffect transition="in" filter="wipe(left)">
                                      <p:cBhvr>
                                        <p:cTn id="94" dur="500"/>
                                        <p:tgtEl>
                                          <p:spTgt spid="584708">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584708">
                                            <p:txEl>
                                              <p:pRg st="1" end="1"/>
                                            </p:txEl>
                                          </p:spTgt>
                                        </p:tgtEl>
                                        <p:attrNameLst>
                                          <p:attrName>style.visibility</p:attrName>
                                        </p:attrNameLst>
                                      </p:cBhvr>
                                      <p:to>
                                        <p:strVal val="visible"/>
                                      </p:to>
                                    </p:set>
                                    <p:animEffect transition="in" filter="wipe(left)">
                                      <p:cBhvr>
                                        <p:cTn id="99" dur="500"/>
                                        <p:tgtEl>
                                          <p:spTgt spid="584708">
                                            <p:txEl>
                                              <p:pRg st="1" end="1"/>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23">
                                            <p:txEl>
                                              <p:pRg st="0" end="0"/>
                                            </p:txEl>
                                          </p:spTgt>
                                        </p:tgtEl>
                                        <p:attrNameLst>
                                          <p:attrName>style.visibility</p:attrName>
                                        </p:attrNameLst>
                                      </p:cBhvr>
                                      <p:to>
                                        <p:strVal val="visible"/>
                                      </p:to>
                                    </p:set>
                                    <p:animEffect transition="in" filter="wipe(left)">
                                      <p:cBhvr>
                                        <p:cTn id="104" dur="500"/>
                                        <p:tgtEl>
                                          <p:spTgt spid="23">
                                            <p:txEl>
                                              <p:pRg st="0" end="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3">
                                            <p:txEl>
                                              <p:pRg st="1" end="1"/>
                                            </p:txEl>
                                          </p:spTgt>
                                        </p:tgtEl>
                                        <p:attrNameLst>
                                          <p:attrName>style.visibility</p:attrName>
                                        </p:attrNameLst>
                                      </p:cBhvr>
                                      <p:to>
                                        <p:strVal val="visible"/>
                                      </p:to>
                                    </p:set>
                                    <p:animEffect transition="in" filter="wipe(left)">
                                      <p:cBhvr>
                                        <p:cTn id="109" dur="500"/>
                                        <p:tgtEl>
                                          <p:spTgt spid="23">
                                            <p:txEl>
                                              <p:pRg st="1" end="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9">
                                            <p:txEl>
                                              <p:pRg st="0" end="0"/>
                                            </p:txEl>
                                          </p:spTgt>
                                        </p:tgtEl>
                                        <p:attrNameLst>
                                          <p:attrName>style.visibility</p:attrName>
                                        </p:attrNameLst>
                                      </p:cBhvr>
                                      <p:to>
                                        <p:strVal val="visible"/>
                                      </p:to>
                                    </p:set>
                                    <p:animEffect transition="in" filter="wipe(left)">
                                      <p:cBhvr>
                                        <p:cTn id="114" dur="500"/>
                                        <p:tgtEl>
                                          <p:spTgt spid="9">
                                            <p:txEl>
                                              <p:pRg st="0" end="0"/>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9">
                                            <p:txEl>
                                              <p:pRg st="1" end="1"/>
                                            </p:txEl>
                                          </p:spTgt>
                                        </p:tgtEl>
                                        <p:attrNameLst>
                                          <p:attrName>style.visibility</p:attrName>
                                        </p:attrNameLst>
                                      </p:cBhvr>
                                      <p:to>
                                        <p:strVal val="visible"/>
                                      </p:to>
                                    </p:set>
                                    <p:animEffect transition="in" filter="wipe(left)">
                                      <p:cBhvr>
                                        <p:cTn id="119"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584708" grpId="0" uiExpand="1" build="p" autoUpdateAnimBg="0"/>
      <p:bldP spid="11" grpId="0" animBg="1"/>
      <p:bldP spid="14" grpId="0" animBg="1"/>
      <p:bldP spid="8" grpId="0" animBg="1"/>
      <p:bldP spid="20" grpId="0" animBg="1"/>
      <p:bldP spid="9" grpId="0" uiExpand="1" build="p"/>
      <p:bldP spid="23" grpId="0" build="p" autoUpdateAnimBg="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altLang="zh-TW" dirty="0"/>
              <a:t>4.3 Example 6 – Laplace eq. (Infinite strip)</a:t>
            </a:r>
            <a:endParaRPr lang="zh-TW" altLang="zh-TW" dirty="0"/>
          </a:p>
        </p:txBody>
      </p:sp>
      <p:sp>
        <p:nvSpPr>
          <p:cNvPr id="2" name="投影片編號版面配置區 1"/>
          <p:cNvSpPr>
            <a:spLocks noGrp="1"/>
          </p:cNvSpPr>
          <p:nvPr>
            <p:ph type="sldNum" sz="quarter" idx="10"/>
          </p:nvPr>
        </p:nvSpPr>
        <p:spPr/>
        <p:txBody>
          <a:bodyPr/>
          <a:lstStyle/>
          <a:p>
            <a:fld id="{F4C3976D-8D47-445A-BD61-2F2C1E2596C6}" type="slidenum">
              <a:rPr lang="en-US" altLang="zh-TW" smtClean="0"/>
              <a:pPr/>
              <a:t>61</a:t>
            </a:fld>
            <a:endParaRPr lang="en-US" altLang="zh-TW" dirty="0"/>
          </a:p>
        </p:txBody>
      </p:sp>
      <p:graphicFrame>
        <p:nvGraphicFramePr>
          <p:cNvPr id="586756" name="Object 4"/>
          <p:cNvGraphicFramePr>
            <a:graphicFrameLocks noGrp="1" noChangeAspect="1"/>
          </p:cNvGraphicFramePr>
          <p:nvPr>
            <p:ph sz="quarter" idx="4294967295"/>
            <p:extLst>
              <p:ext uri="{D42A27DB-BD31-4B8C-83A1-F6EECF244321}">
                <p14:modId xmlns:p14="http://schemas.microsoft.com/office/powerpoint/2010/main" val="3880094249"/>
              </p:ext>
            </p:extLst>
          </p:nvPr>
        </p:nvGraphicFramePr>
        <p:xfrm>
          <a:off x="623394" y="3459578"/>
          <a:ext cx="3333204" cy="532980"/>
        </p:xfrm>
        <a:graphic>
          <a:graphicData uri="http://schemas.openxmlformats.org/presentationml/2006/ole">
            <mc:AlternateContent xmlns:mc="http://schemas.openxmlformats.org/markup-compatibility/2006">
              <mc:Choice xmlns:v="urn:schemas-microsoft-com:vml" Requires="v">
                <p:oleObj spid="_x0000_s1053359" name="方程式" r:id="rId4" imgW="1587240" imgH="253800" progId="Equation.3">
                  <p:embed/>
                </p:oleObj>
              </mc:Choice>
              <mc:Fallback>
                <p:oleObj name="方程式" r:id="rId4" imgW="1587240" imgH="253800" progId="Equation.3">
                  <p:embed/>
                  <p:pic>
                    <p:nvPicPr>
                      <p:cNvPr id="0" name=""/>
                      <p:cNvPicPr>
                        <a:picLocks noChangeAspect="1" noChangeArrowheads="1"/>
                      </p:cNvPicPr>
                      <p:nvPr/>
                    </p:nvPicPr>
                    <p:blipFill>
                      <a:blip r:embed="rId5"/>
                      <a:srcRect/>
                      <a:stretch>
                        <a:fillRect/>
                      </a:stretch>
                    </p:blipFill>
                    <p:spPr bwMode="auto">
                      <a:xfrm>
                        <a:off x="623394" y="3459578"/>
                        <a:ext cx="3333204" cy="532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6758" name="Object 6"/>
          <p:cNvGraphicFramePr>
            <a:graphicFrameLocks noGrp="1" noChangeAspect="1"/>
          </p:cNvGraphicFramePr>
          <p:nvPr>
            <p:ph sz="quarter" idx="4294967295"/>
            <p:extLst>
              <p:ext uri="{D42A27DB-BD31-4B8C-83A1-F6EECF244321}">
                <p14:modId xmlns:p14="http://schemas.microsoft.com/office/powerpoint/2010/main" val="2838389986"/>
              </p:ext>
            </p:extLst>
          </p:nvPr>
        </p:nvGraphicFramePr>
        <p:xfrm>
          <a:off x="654961" y="4501232"/>
          <a:ext cx="5156200" cy="1016000"/>
        </p:xfrm>
        <a:graphic>
          <a:graphicData uri="http://schemas.openxmlformats.org/presentationml/2006/ole">
            <mc:AlternateContent xmlns:mc="http://schemas.openxmlformats.org/markup-compatibility/2006">
              <mc:Choice xmlns:v="urn:schemas-microsoft-com:vml" Requires="v">
                <p:oleObj spid="_x0000_s1053360" name="方程式" r:id="rId6" imgW="2578100" imgH="508000" progId="Equation.3">
                  <p:embed/>
                </p:oleObj>
              </mc:Choice>
              <mc:Fallback>
                <p:oleObj name="方程式" r:id="rId6" imgW="2578100" imgH="50800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961" y="4501232"/>
                        <a:ext cx="5156200" cy="1016000"/>
                      </a:xfrm>
                      <a:prstGeom prst="rect">
                        <a:avLst/>
                      </a:prstGeom>
                      <a:solidFill>
                        <a:srgbClr val="CCECFF"/>
                      </a:solidFill>
                      <a:ln>
                        <a:noFill/>
                      </a:ln>
                      <a:effectLst/>
                      <a:extLst/>
                    </p:spPr>
                  </p:pic>
                </p:oleObj>
              </mc:Fallback>
            </mc:AlternateContent>
          </a:graphicData>
        </a:graphic>
      </p:graphicFrame>
      <p:graphicFrame>
        <p:nvGraphicFramePr>
          <p:cNvPr id="586761" name="Object 9"/>
          <p:cNvGraphicFramePr>
            <a:graphicFrameLocks noGrp="1" noChangeAspect="1"/>
          </p:cNvGraphicFramePr>
          <p:nvPr>
            <p:ph sz="quarter" idx="4294967295"/>
            <p:extLst>
              <p:ext uri="{D42A27DB-BD31-4B8C-83A1-F6EECF244321}">
                <p14:modId xmlns:p14="http://schemas.microsoft.com/office/powerpoint/2010/main" val="1351183938"/>
              </p:ext>
            </p:extLst>
          </p:nvPr>
        </p:nvGraphicFramePr>
        <p:xfrm>
          <a:off x="6297364" y="3874853"/>
          <a:ext cx="5842000" cy="863600"/>
        </p:xfrm>
        <a:graphic>
          <a:graphicData uri="http://schemas.openxmlformats.org/presentationml/2006/ole">
            <mc:AlternateContent xmlns:mc="http://schemas.openxmlformats.org/markup-compatibility/2006">
              <mc:Choice xmlns:v="urn:schemas-microsoft-com:vml" Requires="v">
                <p:oleObj spid="_x0000_s1053361" name="Equation" r:id="rId8" imgW="2920680" imgH="431640" progId="Equation.DSMT4">
                  <p:embed/>
                </p:oleObj>
              </mc:Choice>
              <mc:Fallback>
                <p:oleObj name="Equation" r:id="rId8" imgW="2920680" imgH="431640" progId="Equation.DSMT4">
                  <p:embed/>
                  <p:pic>
                    <p:nvPicPr>
                      <p:cNvPr id="0" name=""/>
                      <p:cNvPicPr>
                        <a:picLocks noChangeArrowheads="1"/>
                      </p:cNvPicPr>
                      <p:nvPr/>
                    </p:nvPicPr>
                    <p:blipFill>
                      <a:blip r:embed="rId9"/>
                      <a:srcRect/>
                      <a:stretch>
                        <a:fillRect/>
                      </a:stretch>
                    </p:blipFill>
                    <p:spPr bwMode="auto">
                      <a:xfrm>
                        <a:off x="6297364" y="3874853"/>
                        <a:ext cx="5842000" cy="863600"/>
                      </a:xfrm>
                      <a:prstGeom prst="rect">
                        <a:avLst/>
                      </a:prstGeom>
                      <a:solidFill>
                        <a:srgbClr val="FFCCCC"/>
                      </a:solidFill>
                      <a:ln>
                        <a:noFill/>
                      </a:ln>
                      <a:effectLst/>
                      <a:extLst/>
                    </p:spPr>
                  </p:pic>
                </p:oleObj>
              </mc:Fallback>
            </mc:AlternateContent>
          </a:graphicData>
        </a:graphic>
      </p:graphicFrame>
      <p:graphicFrame>
        <p:nvGraphicFramePr>
          <p:cNvPr id="586759" name="Object 7"/>
          <p:cNvGraphicFramePr>
            <a:graphicFrameLocks noChangeAspect="1"/>
          </p:cNvGraphicFramePr>
          <p:nvPr>
            <p:extLst>
              <p:ext uri="{D42A27DB-BD31-4B8C-83A1-F6EECF244321}">
                <p14:modId xmlns:p14="http://schemas.microsoft.com/office/powerpoint/2010/main" val="2393584207"/>
              </p:ext>
            </p:extLst>
          </p:nvPr>
        </p:nvGraphicFramePr>
        <p:xfrm>
          <a:off x="-74607" y="5657626"/>
          <a:ext cx="6179148" cy="939726"/>
        </p:xfrm>
        <a:graphic>
          <a:graphicData uri="http://schemas.openxmlformats.org/presentationml/2006/ole">
            <mc:AlternateContent xmlns:mc="http://schemas.openxmlformats.org/markup-compatibility/2006">
              <mc:Choice xmlns:v="urn:schemas-microsoft-com:vml" Requires="v">
                <p:oleObj spid="_x0000_s1053362" name="Equation" r:id="rId10" imgW="3340080" imgH="507960" progId="Equation.DSMT4">
                  <p:embed/>
                </p:oleObj>
              </mc:Choice>
              <mc:Fallback>
                <p:oleObj name="Equation" r:id="rId10" imgW="3340080" imgH="507960" progId="Equation.DSMT4">
                  <p:embed/>
                  <p:pic>
                    <p:nvPicPr>
                      <p:cNvPr id="0" name=""/>
                      <p:cNvPicPr>
                        <a:picLocks noChangeAspect="1" noChangeArrowheads="1"/>
                      </p:cNvPicPr>
                      <p:nvPr/>
                    </p:nvPicPr>
                    <p:blipFill>
                      <a:blip r:embed="rId11"/>
                      <a:srcRect/>
                      <a:stretch>
                        <a:fillRect/>
                      </a:stretch>
                    </p:blipFill>
                    <p:spPr bwMode="auto">
                      <a:xfrm>
                        <a:off x="-74607" y="5657626"/>
                        <a:ext cx="6179148" cy="9397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6760" name="Object 8"/>
          <p:cNvGraphicFramePr>
            <a:graphicFrameLocks noChangeAspect="1"/>
          </p:cNvGraphicFramePr>
          <p:nvPr>
            <p:extLst>
              <p:ext uri="{D42A27DB-BD31-4B8C-83A1-F6EECF244321}">
                <p14:modId xmlns:p14="http://schemas.microsoft.com/office/powerpoint/2010/main" val="3961331231"/>
              </p:ext>
            </p:extLst>
          </p:nvPr>
        </p:nvGraphicFramePr>
        <p:xfrm>
          <a:off x="939031" y="764704"/>
          <a:ext cx="7619760" cy="1422000"/>
        </p:xfrm>
        <a:graphic>
          <a:graphicData uri="http://schemas.openxmlformats.org/presentationml/2006/ole">
            <mc:AlternateContent xmlns:mc="http://schemas.openxmlformats.org/markup-compatibility/2006">
              <mc:Choice xmlns:v="urn:schemas-microsoft-com:vml" Requires="v">
                <p:oleObj spid="_x0000_s1053363" name="方程式" r:id="rId12" imgW="3809880" imgH="711000" progId="Equation.3">
                  <p:embed/>
                </p:oleObj>
              </mc:Choice>
              <mc:Fallback>
                <p:oleObj name="方程式" r:id="rId12" imgW="3809880" imgH="711000" progId="Equation.3">
                  <p:embed/>
                  <p:pic>
                    <p:nvPicPr>
                      <p:cNvPr id="0" name=""/>
                      <p:cNvPicPr>
                        <a:picLocks noChangeAspect="1" noChangeArrowheads="1"/>
                      </p:cNvPicPr>
                      <p:nvPr/>
                    </p:nvPicPr>
                    <p:blipFill>
                      <a:blip r:embed="rId13"/>
                      <a:srcRect/>
                      <a:stretch>
                        <a:fillRect/>
                      </a:stretch>
                    </p:blipFill>
                    <p:spPr bwMode="auto">
                      <a:xfrm>
                        <a:off x="939031" y="764704"/>
                        <a:ext cx="7619760" cy="142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6762" name="Text Box 10"/>
          <p:cNvSpPr txBox="1">
            <a:spLocks noChangeArrowheads="1"/>
          </p:cNvSpPr>
          <p:nvPr/>
        </p:nvSpPr>
        <p:spPr bwMode="auto">
          <a:xfrm>
            <a:off x="119336" y="764705"/>
            <a:ext cx="679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Ex. </a:t>
            </a:r>
            <a:endParaRPr lang="zh-TW" altLang="en-US" dirty="0"/>
          </a:p>
        </p:txBody>
      </p:sp>
      <p:grpSp>
        <p:nvGrpSpPr>
          <p:cNvPr id="11" name="群組 10"/>
          <p:cNvGrpSpPr/>
          <p:nvPr/>
        </p:nvGrpSpPr>
        <p:grpSpPr>
          <a:xfrm>
            <a:off x="8945486" y="620688"/>
            <a:ext cx="2551114" cy="2738109"/>
            <a:chOff x="7442446" y="1531839"/>
            <a:chExt cx="2551114" cy="2738109"/>
          </a:xfrm>
        </p:grpSpPr>
        <p:sp>
          <p:nvSpPr>
            <p:cNvPr id="43" name="手繪多邊形 42"/>
            <p:cNvSpPr/>
            <p:nvPr/>
          </p:nvSpPr>
          <p:spPr bwMode="auto">
            <a:xfrm>
              <a:off x="7785124" y="1772816"/>
              <a:ext cx="1497724" cy="2497132"/>
            </a:xfrm>
            <a:custGeom>
              <a:avLst/>
              <a:gdLst>
                <a:gd name="connsiteX0" fmla="*/ 23648 w 1497724"/>
                <a:gd name="connsiteY0" fmla="*/ 228600 h 3066617"/>
                <a:gd name="connsiteX1" fmla="*/ 23648 w 1497724"/>
                <a:gd name="connsiteY1" fmla="*/ 228600 h 3066617"/>
                <a:gd name="connsiteX2" fmla="*/ 47297 w 1497724"/>
                <a:gd name="connsiteY2" fmla="*/ 157655 h 3066617"/>
                <a:gd name="connsiteX3" fmla="*/ 63062 w 1497724"/>
                <a:gd name="connsiteY3" fmla="*/ 134007 h 3066617"/>
                <a:gd name="connsiteX4" fmla="*/ 157655 w 1497724"/>
                <a:gd name="connsiteY4" fmla="*/ 126124 h 3066617"/>
                <a:gd name="connsiteX5" fmla="*/ 220717 w 1497724"/>
                <a:gd name="connsiteY5" fmla="*/ 141890 h 3066617"/>
                <a:gd name="connsiteX6" fmla="*/ 244366 w 1497724"/>
                <a:gd name="connsiteY6" fmla="*/ 165538 h 3066617"/>
                <a:gd name="connsiteX7" fmla="*/ 307428 w 1497724"/>
                <a:gd name="connsiteY7" fmla="*/ 157655 h 3066617"/>
                <a:gd name="connsiteX8" fmla="*/ 338959 w 1497724"/>
                <a:gd name="connsiteY8" fmla="*/ 126124 h 3066617"/>
                <a:gd name="connsiteX9" fmla="*/ 362607 w 1497724"/>
                <a:gd name="connsiteY9" fmla="*/ 110359 h 3066617"/>
                <a:gd name="connsiteX10" fmla="*/ 417786 w 1497724"/>
                <a:gd name="connsiteY10" fmla="*/ 39414 h 3066617"/>
                <a:gd name="connsiteX11" fmla="*/ 449317 w 1497724"/>
                <a:gd name="connsiteY11" fmla="*/ 31531 h 3066617"/>
                <a:gd name="connsiteX12" fmla="*/ 512379 w 1497724"/>
                <a:gd name="connsiteY12" fmla="*/ 39414 h 3066617"/>
                <a:gd name="connsiteX13" fmla="*/ 536028 w 1497724"/>
                <a:gd name="connsiteY13" fmla="*/ 63062 h 3066617"/>
                <a:gd name="connsiteX14" fmla="*/ 559676 w 1497724"/>
                <a:gd name="connsiteY14" fmla="*/ 70945 h 3066617"/>
                <a:gd name="connsiteX15" fmla="*/ 630621 w 1497724"/>
                <a:gd name="connsiteY15" fmla="*/ 31531 h 3066617"/>
                <a:gd name="connsiteX16" fmla="*/ 654269 w 1497724"/>
                <a:gd name="connsiteY16" fmla="*/ 47297 h 3066617"/>
                <a:gd name="connsiteX17" fmla="*/ 662152 w 1497724"/>
                <a:gd name="connsiteY17" fmla="*/ 78828 h 3066617"/>
                <a:gd name="connsiteX18" fmla="*/ 677917 w 1497724"/>
                <a:gd name="connsiteY18" fmla="*/ 102476 h 3066617"/>
                <a:gd name="connsiteX19" fmla="*/ 685800 w 1497724"/>
                <a:gd name="connsiteY19" fmla="*/ 126124 h 3066617"/>
                <a:gd name="connsiteX20" fmla="*/ 717331 w 1497724"/>
                <a:gd name="connsiteY20" fmla="*/ 134007 h 3066617"/>
                <a:gd name="connsiteX21" fmla="*/ 772510 w 1497724"/>
                <a:gd name="connsiteY21" fmla="*/ 102476 h 3066617"/>
                <a:gd name="connsiteX22" fmla="*/ 796159 w 1497724"/>
                <a:gd name="connsiteY22" fmla="*/ 94593 h 3066617"/>
                <a:gd name="connsiteX23" fmla="*/ 835572 w 1497724"/>
                <a:gd name="connsiteY23" fmla="*/ 70945 h 3066617"/>
                <a:gd name="connsiteX24" fmla="*/ 882869 w 1497724"/>
                <a:gd name="connsiteY24" fmla="*/ 39414 h 3066617"/>
                <a:gd name="connsiteX25" fmla="*/ 906517 w 1497724"/>
                <a:gd name="connsiteY25" fmla="*/ 55179 h 3066617"/>
                <a:gd name="connsiteX26" fmla="*/ 969579 w 1497724"/>
                <a:gd name="connsiteY26" fmla="*/ 39414 h 3066617"/>
                <a:gd name="connsiteX27" fmla="*/ 993228 w 1497724"/>
                <a:gd name="connsiteY27" fmla="*/ 31531 h 3066617"/>
                <a:gd name="connsiteX28" fmla="*/ 1040524 w 1497724"/>
                <a:gd name="connsiteY28" fmla="*/ 0 h 3066617"/>
                <a:gd name="connsiteX29" fmla="*/ 1064172 w 1497724"/>
                <a:gd name="connsiteY29" fmla="*/ 7883 h 3066617"/>
                <a:gd name="connsiteX30" fmla="*/ 1087821 w 1497724"/>
                <a:gd name="connsiteY30" fmla="*/ 39414 h 3066617"/>
                <a:gd name="connsiteX31" fmla="*/ 1119352 w 1497724"/>
                <a:gd name="connsiteY31" fmla="*/ 118241 h 3066617"/>
                <a:gd name="connsiteX32" fmla="*/ 1166648 w 1497724"/>
                <a:gd name="connsiteY32" fmla="*/ 110359 h 3066617"/>
                <a:gd name="connsiteX33" fmla="*/ 1174531 w 1497724"/>
                <a:gd name="connsiteY33" fmla="*/ 134007 h 3066617"/>
                <a:gd name="connsiteX34" fmla="*/ 1182414 w 1497724"/>
                <a:gd name="connsiteY34" fmla="*/ 173421 h 3066617"/>
                <a:gd name="connsiteX35" fmla="*/ 1213945 w 1497724"/>
                <a:gd name="connsiteY35" fmla="*/ 181303 h 3066617"/>
                <a:gd name="connsiteX36" fmla="*/ 1245476 w 1497724"/>
                <a:gd name="connsiteY36" fmla="*/ 173421 h 3066617"/>
                <a:gd name="connsiteX37" fmla="*/ 1269124 w 1497724"/>
                <a:gd name="connsiteY37" fmla="*/ 165538 h 3066617"/>
                <a:gd name="connsiteX38" fmla="*/ 1474076 w 1497724"/>
                <a:gd name="connsiteY38" fmla="*/ 173421 h 3066617"/>
                <a:gd name="connsiteX39" fmla="*/ 1497724 w 1497724"/>
                <a:gd name="connsiteY39" fmla="*/ 204952 h 3066617"/>
                <a:gd name="connsiteX40" fmla="*/ 1497724 w 1497724"/>
                <a:gd name="connsiteY40" fmla="*/ 2798379 h 3066617"/>
                <a:gd name="connsiteX41" fmla="*/ 1450428 w 1497724"/>
                <a:gd name="connsiteY41" fmla="*/ 2861441 h 3066617"/>
                <a:gd name="connsiteX42" fmla="*/ 1403131 w 1497724"/>
                <a:gd name="connsiteY42" fmla="*/ 2908738 h 3066617"/>
                <a:gd name="connsiteX43" fmla="*/ 1371600 w 1497724"/>
                <a:gd name="connsiteY43" fmla="*/ 2861441 h 3066617"/>
                <a:gd name="connsiteX44" fmla="*/ 1324303 w 1497724"/>
                <a:gd name="connsiteY44" fmla="*/ 2877207 h 3066617"/>
                <a:gd name="connsiteX45" fmla="*/ 1292772 w 1497724"/>
                <a:gd name="connsiteY45" fmla="*/ 2885090 h 3066617"/>
                <a:gd name="connsiteX46" fmla="*/ 1213945 w 1497724"/>
                <a:gd name="connsiteY46" fmla="*/ 2924503 h 3066617"/>
                <a:gd name="connsiteX47" fmla="*/ 1158766 w 1497724"/>
                <a:gd name="connsiteY47" fmla="*/ 2956034 h 3066617"/>
                <a:gd name="connsiteX48" fmla="*/ 1150883 w 1497724"/>
                <a:gd name="connsiteY48" fmla="*/ 2995448 h 3066617"/>
                <a:gd name="connsiteX49" fmla="*/ 1127234 w 1497724"/>
                <a:gd name="connsiteY49" fmla="*/ 3011214 h 3066617"/>
                <a:gd name="connsiteX50" fmla="*/ 1072055 w 1497724"/>
                <a:gd name="connsiteY50" fmla="*/ 3019097 h 3066617"/>
                <a:gd name="connsiteX51" fmla="*/ 977462 w 1497724"/>
                <a:gd name="connsiteY51" fmla="*/ 3042745 h 3066617"/>
                <a:gd name="connsiteX52" fmla="*/ 961697 w 1497724"/>
                <a:gd name="connsiteY52" fmla="*/ 2995448 h 3066617"/>
                <a:gd name="connsiteX53" fmla="*/ 930166 w 1497724"/>
                <a:gd name="connsiteY53" fmla="*/ 2987566 h 3066617"/>
                <a:gd name="connsiteX54" fmla="*/ 772510 w 1497724"/>
                <a:gd name="connsiteY54" fmla="*/ 2995448 h 3066617"/>
                <a:gd name="connsiteX55" fmla="*/ 748862 w 1497724"/>
                <a:gd name="connsiteY55" fmla="*/ 3003331 h 3066617"/>
                <a:gd name="connsiteX56" fmla="*/ 725214 w 1497724"/>
                <a:gd name="connsiteY56" fmla="*/ 3019097 h 3066617"/>
                <a:gd name="connsiteX57" fmla="*/ 701566 w 1497724"/>
                <a:gd name="connsiteY57" fmla="*/ 3011214 h 3066617"/>
                <a:gd name="connsiteX58" fmla="*/ 409903 w 1497724"/>
                <a:gd name="connsiteY58" fmla="*/ 2987566 h 3066617"/>
                <a:gd name="connsiteX59" fmla="*/ 402021 w 1497724"/>
                <a:gd name="connsiteY59" fmla="*/ 2963917 h 3066617"/>
                <a:gd name="connsiteX60" fmla="*/ 244366 w 1497724"/>
                <a:gd name="connsiteY60" fmla="*/ 2940269 h 3066617"/>
                <a:gd name="connsiteX61" fmla="*/ 189186 w 1497724"/>
                <a:gd name="connsiteY61" fmla="*/ 2916621 h 3066617"/>
                <a:gd name="connsiteX62" fmla="*/ 181303 w 1497724"/>
                <a:gd name="connsiteY62" fmla="*/ 2877207 h 3066617"/>
                <a:gd name="connsiteX63" fmla="*/ 39414 w 1497724"/>
                <a:gd name="connsiteY63" fmla="*/ 2869324 h 3066617"/>
                <a:gd name="connsiteX64" fmla="*/ 31531 w 1497724"/>
                <a:gd name="connsiteY64" fmla="*/ 2845676 h 3066617"/>
                <a:gd name="connsiteX65" fmla="*/ 23648 w 1497724"/>
                <a:gd name="connsiteY65" fmla="*/ 2806262 h 3066617"/>
                <a:gd name="connsiteX66" fmla="*/ 0 w 1497724"/>
                <a:gd name="connsiteY66" fmla="*/ 2798379 h 3066617"/>
                <a:gd name="connsiteX67" fmla="*/ 23648 w 1497724"/>
                <a:gd name="connsiteY67" fmla="*/ 228600 h 306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497724" h="3066617">
                  <a:moveTo>
                    <a:pt x="23648" y="228600"/>
                  </a:moveTo>
                  <a:lnTo>
                    <a:pt x="23648" y="228600"/>
                  </a:lnTo>
                  <a:cubicBezTo>
                    <a:pt x="31531" y="204952"/>
                    <a:pt x="37709" y="180665"/>
                    <a:pt x="47297" y="157655"/>
                  </a:cubicBezTo>
                  <a:cubicBezTo>
                    <a:pt x="50941" y="148910"/>
                    <a:pt x="53953" y="136610"/>
                    <a:pt x="63062" y="134007"/>
                  </a:cubicBezTo>
                  <a:cubicBezTo>
                    <a:pt x="93485" y="125315"/>
                    <a:pt x="126124" y="128752"/>
                    <a:pt x="157655" y="126124"/>
                  </a:cubicBezTo>
                  <a:cubicBezTo>
                    <a:pt x="163342" y="127261"/>
                    <a:pt x="210328" y="134964"/>
                    <a:pt x="220717" y="141890"/>
                  </a:cubicBezTo>
                  <a:cubicBezTo>
                    <a:pt x="229993" y="148074"/>
                    <a:pt x="236483" y="157655"/>
                    <a:pt x="244366" y="165538"/>
                  </a:cubicBezTo>
                  <a:cubicBezTo>
                    <a:pt x="265387" y="162910"/>
                    <a:pt x="287873" y="165803"/>
                    <a:pt x="307428" y="157655"/>
                  </a:cubicBezTo>
                  <a:cubicBezTo>
                    <a:pt x="321148" y="151938"/>
                    <a:pt x="327673" y="135797"/>
                    <a:pt x="338959" y="126124"/>
                  </a:cubicBezTo>
                  <a:cubicBezTo>
                    <a:pt x="346152" y="119959"/>
                    <a:pt x="354724" y="115614"/>
                    <a:pt x="362607" y="110359"/>
                  </a:cubicBezTo>
                  <a:cubicBezTo>
                    <a:pt x="371260" y="97379"/>
                    <a:pt x="397838" y="50813"/>
                    <a:pt x="417786" y="39414"/>
                  </a:cubicBezTo>
                  <a:cubicBezTo>
                    <a:pt x="427192" y="34039"/>
                    <a:pt x="438807" y="34159"/>
                    <a:pt x="449317" y="31531"/>
                  </a:cubicBezTo>
                  <a:cubicBezTo>
                    <a:pt x="470338" y="34159"/>
                    <a:pt x="492470" y="32174"/>
                    <a:pt x="512379" y="39414"/>
                  </a:cubicBezTo>
                  <a:cubicBezTo>
                    <a:pt x="522856" y="43224"/>
                    <a:pt x="526752" y="56878"/>
                    <a:pt x="536028" y="63062"/>
                  </a:cubicBezTo>
                  <a:cubicBezTo>
                    <a:pt x="542942" y="67671"/>
                    <a:pt x="551793" y="68317"/>
                    <a:pt x="559676" y="70945"/>
                  </a:cubicBezTo>
                  <a:cubicBezTo>
                    <a:pt x="613886" y="34805"/>
                    <a:pt x="588997" y="45406"/>
                    <a:pt x="630621" y="31531"/>
                  </a:cubicBezTo>
                  <a:cubicBezTo>
                    <a:pt x="638504" y="36786"/>
                    <a:pt x="649014" y="39414"/>
                    <a:pt x="654269" y="47297"/>
                  </a:cubicBezTo>
                  <a:cubicBezTo>
                    <a:pt x="660278" y="56311"/>
                    <a:pt x="657884" y="68870"/>
                    <a:pt x="662152" y="78828"/>
                  </a:cubicBezTo>
                  <a:cubicBezTo>
                    <a:pt x="665884" y="87536"/>
                    <a:pt x="673680" y="94002"/>
                    <a:pt x="677917" y="102476"/>
                  </a:cubicBezTo>
                  <a:cubicBezTo>
                    <a:pt x="681633" y="109908"/>
                    <a:pt x="679312" y="120933"/>
                    <a:pt x="685800" y="126124"/>
                  </a:cubicBezTo>
                  <a:cubicBezTo>
                    <a:pt x="694260" y="132892"/>
                    <a:pt x="706821" y="131379"/>
                    <a:pt x="717331" y="134007"/>
                  </a:cubicBezTo>
                  <a:cubicBezTo>
                    <a:pt x="784020" y="117334"/>
                    <a:pt x="716153" y="140047"/>
                    <a:pt x="772510" y="102476"/>
                  </a:cubicBezTo>
                  <a:cubicBezTo>
                    <a:pt x="779424" y="97867"/>
                    <a:pt x="788727" y="98309"/>
                    <a:pt x="796159" y="94593"/>
                  </a:cubicBezTo>
                  <a:cubicBezTo>
                    <a:pt x="809863" y="87741"/>
                    <a:pt x="822434" y="78828"/>
                    <a:pt x="835572" y="70945"/>
                  </a:cubicBezTo>
                  <a:cubicBezTo>
                    <a:pt x="848832" y="51056"/>
                    <a:pt x="851885" y="34988"/>
                    <a:pt x="882869" y="39414"/>
                  </a:cubicBezTo>
                  <a:cubicBezTo>
                    <a:pt x="892248" y="40754"/>
                    <a:pt x="898634" y="49924"/>
                    <a:pt x="906517" y="55179"/>
                  </a:cubicBezTo>
                  <a:cubicBezTo>
                    <a:pt x="927538" y="49924"/>
                    <a:pt x="948675" y="45115"/>
                    <a:pt x="969579" y="39414"/>
                  </a:cubicBezTo>
                  <a:cubicBezTo>
                    <a:pt x="977596" y="37228"/>
                    <a:pt x="986314" y="36140"/>
                    <a:pt x="993228" y="31531"/>
                  </a:cubicBezTo>
                  <a:cubicBezTo>
                    <a:pt x="1052277" y="-7835"/>
                    <a:pt x="984293" y="18744"/>
                    <a:pt x="1040524" y="0"/>
                  </a:cubicBezTo>
                  <a:cubicBezTo>
                    <a:pt x="1048407" y="2628"/>
                    <a:pt x="1057789" y="2564"/>
                    <a:pt x="1064172" y="7883"/>
                  </a:cubicBezTo>
                  <a:cubicBezTo>
                    <a:pt x="1074265" y="16294"/>
                    <a:pt x="1080858" y="28273"/>
                    <a:pt x="1087821" y="39414"/>
                  </a:cubicBezTo>
                  <a:cubicBezTo>
                    <a:pt x="1104388" y="65922"/>
                    <a:pt x="1109245" y="87922"/>
                    <a:pt x="1119352" y="118241"/>
                  </a:cubicBezTo>
                  <a:cubicBezTo>
                    <a:pt x="1135117" y="115614"/>
                    <a:pt x="1151280" y="105968"/>
                    <a:pt x="1166648" y="110359"/>
                  </a:cubicBezTo>
                  <a:cubicBezTo>
                    <a:pt x="1174637" y="112642"/>
                    <a:pt x="1172516" y="125946"/>
                    <a:pt x="1174531" y="134007"/>
                  </a:cubicBezTo>
                  <a:cubicBezTo>
                    <a:pt x="1177781" y="147005"/>
                    <a:pt x="1173837" y="163128"/>
                    <a:pt x="1182414" y="173421"/>
                  </a:cubicBezTo>
                  <a:cubicBezTo>
                    <a:pt x="1189350" y="181744"/>
                    <a:pt x="1203435" y="178676"/>
                    <a:pt x="1213945" y="181303"/>
                  </a:cubicBezTo>
                  <a:cubicBezTo>
                    <a:pt x="1224455" y="178676"/>
                    <a:pt x="1235059" y="176397"/>
                    <a:pt x="1245476" y="173421"/>
                  </a:cubicBezTo>
                  <a:cubicBezTo>
                    <a:pt x="1253465" y="171138"/>
                    <a:pt x="1260815" y="165538"/>
                    <a:pt x="1269124" y="165538"/>
                  </a:cubicBezTo>
                  <a:cubicBezTo>
                    <a:pt x="1337492" y="165538"/>
                    <a:pt x="1405759" y="170793"/>
                    <a:pt x="1474076" y="173421"/>
                  </a:cubicBezTo>
                  <a:cubicBezTo>
                    <a:pt x="1491902" y="200161"/>
                    <a:pt x="1483142" y="190370"/>
                    <a:pt x="1497724" y="204952"/>
                  </a:cubicBezTo>
                  <a:lnTo>
                    <a:pt x="1497724" y="2798379"/>
                  </a:lnTo>
                  <a:cubicBezTo>
                    <a:pt x="1481959" y="2819400"/>
                    <a:pt x="1469870" y="2843766"/>
                    <a:pt x="1450428" y="2861441"/>
                  </a:cubicBezTo>
                  <a:cubicBezTo>
                    <a:pt x="1392806" y="2913825"/>
                    <a:pt x="1420685" y="2838524"/>
                    <a:pt x="1403131" y="2908738"/>
                  </a:cubicBezTo>
                  <a:cubicBezTo>
                    <a:pt x="1392621" y="2892972"/>
                    <a:pt x="1389576" y="2855449"/>
                    <a:pt x="1371600" y="2861441"/>
                  </a:cubicBezTo>
                  <a:cubicBezTo>
                    <a:pt x="1355834" y="2866696"/>
                    <a:pt x="1340221" y="2872432"/>
                    <a:pt x="1324303" y="2877207"/>
                  </a:cubicBezTo>
                  <a:cubicBezTo>
                    <a:pt x="1313926" y="2880320"/>
                    <a:pt x="1302730" y="2880822"/>
                    <a:pt x="1292772" y="2885090"/>
                  </a:cubicBezTo>
                  <a:cubicBezTo>
                    <a:pt x="1265770" y="2896662"/>
                    <a:pt x="1238388" y="2908207"/>
                    <a:pt x="1213945" y="2924503"/>
                  </a:cubicBezTo>
                  <a:cubicBezTo>
                    <a:pt x="1180520" y="2946787"/>
                    <a:pt x="1198771" y="2936032"/>
                    <a:pt x="1158766" y="2956034"/>
                  </a:cubicBezTo>
                  <a:cubicBezTo>
                    <a:pt x="1156138" y="2969172"/>
                    <a:pt x="1157530" y="2983815"/>
                    <a:pt x="1150883" y="2995448"/>
                  </a:cubicBezTo>
                  <a:cubicBezTo>
                    <a:pt x="1146182" y="3003674"/>
                    <a:pt x="1136309" y="3008492"/>
                    <a:pt x="1127234" y="3011214"/>
                  </a:cubicBezTo>
                  <a:cubicBezTo>
                    <a:pt x="1109438" y="3016553"/>
                    <a:pt x="1090382" y="3016043"/>
                    <a:pt x="1072055" y="3019097"/>
                  </a:cubicBezTo>
                  <a:cubicBezTo>
                    <a:pt x="1030162" y="3026079"/>
                    <a:pt x="1022282" y="3029939"/>
                    <a:pt x="977462" y="3042745"/>
                  </a:cubicBezTo>
                  <a:cubicBezTo>
                    <a:pt x="957752" y="3101873"/>
                    <a:pt x="982818" y="3037690"/>
                    <a:pt x="961697" y="2995448"/>
                  </a:cubicBezTo>
                  <a:cubicBezTo>
                    <a:pt x="956852" y="2985758"/>
                    <a:pt x="940676" y="2990193"/>
                    <a:pt x="930166" y="2987566"/>
                  </a:cubicBezTo>
                  <a:cubicBezTo>
                    <a:pt x="877614" y="2990193"/>
                    <a:pt x="824930" y="2990890"/>
                    <a:pt x="772510" y="2995448"/>
                  </a:cubicBezTo>
                  <a:cubicBezTo>
                    <a:pt x="764232" y="2996168"/>
                    <a:pt x="756294" y="2999615"/>
                    <a:pt x="748862" y="3003331"/>
                  </a:cubicBezTo>
                  <a:cubicBezTo>
                    <a:pt x="740388" y="3007568"/>
                    <a:pt x="733097" y="3013842"/>
                    <a:pt x="725214" y="3019097"/>
                  </a:cubicBezTo>
                  <a:cubicBezTo>
                    <a:pt x="717331" y="3016469"/>
                    <a:pt x="709834" y="3012041"/>
                    <a:pt x="701566" y="3011214"/>
                  </a:cubicBezTo>
                  <a:cubicBezTo>
                    <a:pt x="604510" y="3001508"/>
                    <a:pt x="409903" y="2987566"/>
                    <a:pt x="409903" y="2987566"/>
                  </a:cubicBezTo>
                  <a:cubicBezTo>
                    <a:pt x="407276" y="2979683"/>
                    <a:pt x="407212" y="2970405"/>
                    <a:pt x="402021" y="2963917"/>
                  </a:cubicBezTo>
                  <a:cubicBezTo>
                    <a:pt x="370957" y="2925087"/>
                    <a:pt x="247006" y="2940424"/>
                    <a:pt x="244366" y="2940269"/>
                  </a:cubicBezTo>
                  <a:cubicBezTo>
                    <a:pt x="232817" y="2936419"/>
                    <a:pt x="195274" y="2925143"/>
                    <a:pt x="189186" y="2916621"/>
                  </a:cubicBezTo>
                  <a:cubicBezTo>
                    <a:pt x="181398" y="2905718"/>
                    <a:pt x="194079" y="2881242"/>
                    <a:pt x="181303" y="2877207"/>
                  </a:cubicBezTo>
                  <a:cubicBezTo>
                    <a:pt x="136133" y="2862942"/>
                    <a:pt x="86710" y="2871952"/>
                    <a:pt x="39414" y="2869324"/>
                  </a:cubicBezTo>
                  <a:cubicBezTo>
                    <a:pt x="36786" y="2861441"/>
                    <a:pt x="33546" y="2853737"/>
                    <a:pt x="31531" y="2845676"/>
                  </a:cubicBezTo>
                  <a:cubicBezTo>
                    <a:pt x="28281" y="2832678"/>
                    <a:pt x="31080" y="2817410"/>
                    <a:pt x="23648" y="2806262"/>
                  </a:cubicBezTo>
                  <a:cubicBezTo>
                    <a:pt x="19039" y="2799348"/>
                    <a:pt x="0" y="2798379"/>
                    <a:pt x="0" y="2798379"/>
                  </a:cubicBezTo>
                  <a:cubicBezTo>
                    <a:pt x="2628" y="1944414"/>
                    <a:pt x="19707" y="656897"/>
                    <a:pt x="23648" y="228600"/>
                  </a:cubicBezTo>
                  <a:close/>
                </a:path>
              </a:pathLst>
            </a:custGeom>
            <a:solidFill>
              <a:srgbClr val="FFFF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pSp>
          <p:nvGrpSpPr>
            <p:cNvPr id="32780" name="Group 11"/>
            <p:cNvGrpSpPr>
              <a:grpSpLocks/>
            </p:cNvGrpSpPr>
            <p:nvPr/>
          </p:nvGrpSpPr>
          <p:grpSpPr bwMode="auto">
            <a:xfrm>
              <a:off x="7442446" y="1531839"/>
              <a:ext cx="2551114" cy="2697163"/>
              <a:chOff x="4410" y="2003"/>
              <a:chExt cx="1607" cy="1699"/>
            </a:xfrm>
          </p:grpSpPr>
          <p:sp>
            <p:nvSpPr>
              <p:cNvPr id="32783" name="Line 13"/>
              <p:cNvSpPr>
                <a:spLocks noChangeShapeType="1"/>
              </p:cNvSpPr>
              <p:nvPr/>
            </p:nvSpPr>
            <p:spPr bwMode="auto">
              <a:xfrm flipV="1">
                <a:off x="4636" y="2928"/>
                <a:ext cx="1179" cy="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2784" name="Line 14"/>
              <p:cNvSpPr>
                <a:spLocks noChangeShapeType="1"/>
              </p:cNvSpPr>
              <p:nvPr/>
            </p:nvSpPr>
            <p:spPr bwMode="auto">
              <a:xfrm flipV="1">
                <a:off x="4636" y="2057"/>
                <a:ext cx="0" cy="88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2786" name="Text Box 16"/>
              <p:cNvSpPr txBox="1">
                <a:spLocks noChangeArrowheads="1"/>
              </p:cNvSpPr>
              <p:nvPr/>
            </p:nvSpPr>
            <p:spPr bwMode="auto">
              <a:xfrm>
                <a:off x="5816" y="2790"/>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i="1" dirty="0"/>
                  <a:t>x</a:t>
                </a:r>
              </a:p>
            </p:txBody>
          </p:sp>
          <p:sp>
            <p:nvSpPr>
              <p:cNvPr id="32787" name="Text Box 17"/>
              <p:cNvSpPr txBox="1">
                <a:spLocks noChangeArrowheads="1"/>
              </p:cNvSpPr>
              <p:nvPr/>
            </p:nvSpPr>
            <p:spPr bwMode="auto">
              <a:xfrm>
                <a:off x="4410" y="2003"/>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i="1" dirty="0"/>
                  <a:t>y</a:t>
                </a:r>
              </a:p>
            </p:txBody>
          </p:sp>
          <p:sp>
            <p:nvSpPr>
              <p:cNvPr id="32788" name="Text Box 18"/>
              <p:cNvSpPr txBox="1">
                <a:spLocks noChangeArrowheads="1"/>
              </p:cNvSpPr>
              <p:nvPr/>
            </p:nvSpPr>
            <p:spPr bwMode="auto">
              <a:xfrm>
                <a:off x="5524" y="2643"/>
                <a:ext cx="45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200" dirty="0"/>
                  <a:t>(1,0)</a:t>
                </a:r>
              </a:p>
            </p:txBody>
          </p:sp>
          <p:sp>
            <p:nvSpPr>
              <p:cNvPr id="32789" name="Line 19"/>
              <p:cNvSpPr>
                <a:spLocks noChangeShapeType="1"/>
              </p:cNvSpPr>
              <p:nvPr/>
            </p:nvSpPr>
            <p:spPr bwMode="auto">
              <a:xfrm>
                <a:off x="4637" y="2200"/>
                <a:ext cx="0" cy="149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2790" name="Line 20"/>
              <p:cNvSpPr>
                <a:spLocks noChangeShapeType="1"/>
              </p:cNvSpPr>
              <p:nvPr/>
            </p:nvSpPr>
            <p:spPr bwMode="auto">
              <a:xfrm>
                <a:off x="5569" y="2069"/>
                <a:ext cx="0" cy="163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2791" name="Oval 21"/>
              <p:cNvSpPr>
                <a:spLocks noChangeAspect="1" noChangeArrowheads="1"/>
              </p:cNvSpPr>
              <p:nvPr/>
            </p:nvSpPr>
            <p:spPr bwMode="auto">
              <a:xfrm>
                <a:off x="5195" y="3113"/>
                <a:ext cx="57" cy="57"/>
              </a:xfrm>
              <a:prstGeom prst="ellipse">
                <a:avLst/>
              </a:prstGeom>
              <a:solidFill>
                <a:schemeClr val="tx1"/>
              </a:solidFill>
              <a:ln w="12700">
                <a:solidFill>
                  <a:schemeClr val="tx1"/>
                </a:solidFill>
                <a:round/>
                <a:headEnd/>
                <a:tailEnd/>
              </a:ln>
            </p:spPr>
            <p:txBody>
              <a:bodyPr wrap="none" anchor="ctr"/>
              <a:lstStyle/>
              <a:p>
                <a:endParaRPr lang="zh-TW" altLang="en-US"/>
              </a:p>
            </p:txBody>
          </p:sp>
          <p:graphicFrame>
            <p:nvGraphicFramePr>
              <p:cNvPr id="32792" name="Object 22"/>
              <p:cNvGraphicFramePr>
                <a:graphicFrameLocks noChangeAspect="1"/>
              </p:cNvGraphicFramePr>
              <p:nvPr>
                <p:extLst>
                  <p:ext uri="{D42A27DB-BD31-4B8C-83A1-F6EECF244321}">
                    <p14:modId xmlns:p14="http://schemas.microsoft.com/office/powerpoint/2010/main" val="3942842133"/>
                  </p:ext>
                </p:extLst>
              </p:nvPr>
            </p:nvGraphicFramePr>
            <p:xfrm>
              <a:off x="4834" y="3184"/>
              <a:ext cx="592" cy="288"/>
            </p:xfrm>
            <a:graphic>
              <a:graphicData uri="http://schemas.openxmlformats.org/presentationml/2006/ole">
                <mc:AlternateContent xmlns:mc="http://schemas.openxmlformats.org/markup-compatibility/2006">
                  <mc:Choice xmlns:v="urn:schemas-microsoft-com:vml" Requires="v">
                    <p:oleObj spid="_x0000_s1053364" name="方程式" r:id="rId14" imgW="469900" imgH="228600" progId="Equation.3">
                      <p:embed/>
                    </p:oleObj>
                  </mc:Choice>
                  <mc:Fallback>
                    <p:oleObj name="方程式" r:id="rId14" imgW="469900" imgH="228600" progId="Equation.3">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34" y="3184"/>
                            <a:ext cx="592"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586775" name="AutoShape 23"/>
          <p:cNvSpPr>
            <a:spLocks noChangeArrowheads="1"/>
          </p:cNvSpPr>
          <p:nvPr/>
        </p:nvSpPr>
        <p:spPr bwMode="auto">
          <a:xfrm>
            <a:off x="191344" y="4941168"/>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3" name="物件 2"/>
          <p:cNvGraphicFramePr>
            <a:graphicFrameLocks noChangeAspect="1"/>
          </p:cNvGraphicFramePr>
          <p:nvPr>
            <p:extLst>
              <p:ext uri="{D42A27DB-BD31-4B8C-83A1-F6EECF244321}">
                <p14:modId xmlns:p14="http://schemas.microsoft.com/office/powerpoint/2010/main" val="2165617541"/>
              </p:ext>
            </p:extLst>
          </p:nvPr>
        </p:nvGraphicFramePr>
        <p:xfrm>
          <a:off x="1084050" y="1238193"/>
          <a:ext cx="2489040" cy="431280"/>
        </p:xfrm>
        <a:graphic>
          <a:graphicData uri="http://schemas.openxmlformats.org/presentationml/2006/ole">
            <mc:AlternateContent xmlns:mc="http://schemas.openxmlformats.org/markup-compatibility/2006">
              <mc:Choice xmlns:v="urn:schemas-microsoft-com:vml" Requires="v">
                <p:oleObj spid="_x0000_s1053365" name="Equation" r:id="rId16" imgW="1244520" imgH="215640" progId="Equation.DSMT4">
                  <p:embed/>
                </p:oleObj>
              </mc:Choice>
              <mc:Fallback>
                <p:oleObj name="Equation" r:id="rId16" imgW="1244520" imgH="215640" progId="Equation.DSMT4">
                  <p:embed/>
                  <p:pic>
                    <p:nvPicPr>
                      <p:cNvPr id="0" name=""/>
                      <p:cNvPicPr>
                        <a:picLocks noChangeArrowheads="1"/>
                      </p:cNvPicPr>
                      <p:nvPr/>
                    </p:nvPicPr>
                    <p:blipFill>
                      <a:blip r:embed="rId17"/>
                      <a:srcRect/>
                      <a:stretch>
                        <a:fillRect/>
                      </a:stretch>
                    </p:blipFill>
                    <p:spPr bwMode="auto">
                      <a:xfrm>
                        <a:off x="1084050" y="1238193"/>
                        <a:ext cx="2489040" cy="4312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物件 3"/>
          <p:cNvGraphicFramePr>
            <a:graphicFrameLocks noChangeAspect="1"/>
          </p:cNvGraphicFramePr>
          <p:nvPr>
            <p:extLst>
              <p:ext uri="{D42A27DB-BD31-4B8C-83A1-F6EECF244321}">
                <p14:modId xmlns:p14="http://schemas.microsoft.com/office/powerpoint/2010/main" val="1499080897"/>
              </p:ext>
            </p:extLst>
          </p:nvPr>
        </p:nvGraphicFramePr>
        <p:xfrm>
          <a:off x="1127448" y="1707012"/>
          <a:ext cx="2539440" cy="507600"/>
        </p:xfrm>
        <a:graphic>
          <a:graphicData uri="http://schemas.openxmlformats.org/presentationml/2006/ole">
            <mc:AlternateContent xmlns:mc="http://schemas.openxmlformats.org/markup-compatibility/2006">
              <mc:Choice xmlns:v="urn:schemas-microsoft-com:vml" Requires="v">
                <p:oleObj spid="_x0000_s1053366" name="方程式" r:id="rId18" imgW="1269720" imgH="253800" progId="Equation.3">
                  <p:embed/>
                </p:oleObj>
              </mc:Choice>
              <mc:Fallback>
                <p:oleObj name="方程式" r:id="rId18" imgW="1269720" imgH="253800" progId="Equation.3">
                  <p:embed/>
                  <p:pic>
                    <p:nvPicPr>
                      <p:cNvPr id="0" name=""/>
                      <p:cNvPicPr>
                        <a:picLocks noChangeArrowheads="1"/>
                      </p:cNvPicPr>
                      <p:nvPr/>
                    </p:nvPicPr>
                    <p:blipFill>
                      <a:blip r:embed="rId19"/>
                      <a:srcRect/>
                      <a:stretch>
                        <a:fillRect/>
                      </a:stretch>
                    </p:blipFill>
                    <p:spPr bwMode="auto">
                      <a:xfrm>
                        <a:off x="1127448" y="1707012"/>
                        <a:ext cx="2539440" cy="507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AutoShape 23"/>
          <p:cNvSpPr>
            <a:spLocks noChangeArrowheads="1"/>
          </p:cNvSpPr>
          <p:nvPr/>
        </p:nvSpPr>
        <p:spPr bwMode="auto">
          <a:xfrm>
            <a:off x="119336" y="5553256"/>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26" name="AutoShape 23"/>
          <p:cNvSpPr>
            <a:spLocks noChangeArrowheads="1"/>
          </p:cNvSpPr>
          <p:nvPr/>
        </p:nvSpPr>
        <p:spPr bwMode="auto">
          <a:xfrm>
            <a:off x="6261880" y="3709726"/>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cxnSp>
        <p:nvCxnSpPr>
          <p:cNvPr id="27" name="直線單箭頭接點 26"/>
          <p:cNvCxnSpPr/>
          <p:nvPr/>
        </p:nvCxnSpPr>
        <p:spPr bwMode="auto">
          <a:xfrm flipV="1">
            <a:off x="2783632" y="5719328"/>
            <a:ext cx="432000" cy="396000"/>
          </a:xfrm>
          <a:prstGeom prst="straightConnector1">
            <a:avLst/>
          </a:prstGeom>
          <a:solidFill>
            <a:schemeClr val="accent1"/>
          </a:solidFill>
          <a:ln w="28575" cap="flat" cmpd="sng" algn="ctr">
            <a:solidFill>
              <a:srgbClr val="C00000"/>
            </a:solidFill>
            <a:prstDash val="sysDot"/>
            <a:round/>
            <a:headEnd type="none" w="med" len="med"/>
            <a:tailEnd type="triangle" w="med" len="lg"/>
          </a:ln>
          <a:effectLst/>
        </p:spPr>
      </p:cxnSp>
      <p:cxnSp>
        <p:nvCxnSpPr>
          <p:cNvPr id="28" name="直線單箭頭接點 27"/>
          <p:cNvCxnSpPr/>
          <p:nvPr/>
        </p:nvCxnSpPr>
        <p:spPr bwMode="auto">
          <a:xfrm flipV="1">
            <a:off x="1090545" y="6187336"/>
            <a:ext cx="432000" cy="396000"/>
          </a:xfrm>
          <a:prstGeom prst="straightConnector1">
            <a:avLst/>
          </a:prstGeom>
          <a:solidFill>
            <a:schemeClr val="accent1"/>
          </a:solidFill>
          <a:ln w="28575" cap="flat" cmpd="sng" algn="ctr">
            <a:solidFill>
              <a:srgbClr val="C00000"/>
            </a:solidFill>
            <a:prstDash val="sysDot"/>
            <a:round/>
            <a:headEnd type="none" w="med" len="med"/>
            <a:tailEnd type="triangle" w="med" len="lg"/>
          </a:ln>
          <a:effectLst/>
        </p:spPr>
      </p:cxnSp>
      <p:sp>
        <p:nvSpPr>
          <p:cNvPr id="31" name="Line 19"/>
          <p:cNvSpPr>
            <a:spLocks noChangeShapeType="1"/>
          </p:cNvSpPr>
          <p:nvPr/>
        </p:nvSpPr>
        <p:spPr bwMode="auto">
          <a:xfrm>
            <a:off x="9317215" y="933573"/>
            <a:ext cx="0" cy="2304000"/>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2" name="Line 20"/>
          <p:cNvSpPr>
            <a:spLocks noChangeShapeType="1"/>
          </p:cNvSpPr>
          <p:nvPr/>
        </p:nvSpPr>
        <p:spPr bwMode="auto">
          <a:xfrm>
            <a:off x="10780666" y="929281"/>
            <a:ext cx="0" cy="2304000"/>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3" name="Text Box 12"/>
          <p:cNvSpPr txBox="1">
            <a:spLocks noChangeArrowheads="1"/>
          </p:cNvSpPr>
          <p:nvPr/>
        </p:nvSpPr>
        <p:spPr bwMode="auto">
          <a:xfrm>
            <a:off x="2872992" y="3876477"/>
            <a:ext cx="2574936" cy="400110"/>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0000CC"/>
                </a:solidFill>
              </a:rPr>
              <a:t>(uniformly convergent)</a:t>
            </a:r>
            <a:endParaRPr lang="zh-TW" altLang="en-US" sz="2000" dirty="0">
              <a:solidFill>
                <a:srgbClr val="0000CC"/>
              </a:solidFill>
            </a:endParaRPr>
          </a:p>
        </p:txBody>
      </p:sp>
      <p:sp>
        <p:nvSpPr>
          <p:cNvPr id="5" name="動作按鈕: 上一項 4">
            <a:hlinkClick r:id="rId20" action="ppaction://hlinksldjump" highlightClick="1"/>
          </p:cNvPr>
          <p:cNvSpPr>
            <a:spLocks noChangeAspect="1"/>
          </p:cNvSpPr>
          <p:nvPr/>
        </p:nvSpPr>
        <p:spPr bwMode="auto">
          <a:xfrm>
            <a:off x="5472609" y="3055613"/>
            <a:ext cx="180000" cy="180000"/>
          </a:xfrm>
          <a:prstGeom prst="actionButtonBackPrevious">
            <a:avLst/>
          </a:prstGeom>
          <a:solidFill>
            <a:srgbClr val="FF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34" name="Text Box 12"/>
          <p:cNvSpPr txBox="1">
            <a:spLocks noChangeArrowheads="1"/>
          </p:cNvSpPr>
          <p:nvPr/>
        </p:nvSpPr>
        <p:spPr bwMode="auto">
          <a:xfrm>
            <a:off x="119336" y="3429000"/>
            <a:ext cx="576064" cy="461665"/>
          </a:xfrm>
          <a:prstGeom prst="rect">
            <a:avLst/>
          </a:prstGeom>
          <a:noFill/>
          <a:ln>
            <a:noFill/>
          </a:ln>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let</a:t>
            </a:r>
            <a:endParaRPr lang="zh-TW" altLang="en-US" dirty="0"/>
          </a:p>
        </p:txBody>
      </p:sp>
      <p:sp>
        <p:nvSpPr>
          <p:cNvPr id="6" name="動作按鈕: 返回 5">
            <a:hlinkClick r:id="" action="ppaction://hlinkshowjump?jump=lastslideviewed" highlightClick="1"/>
          </p:cNvPr>
          <p:cNvSpPr>
            <a:spLocks noChangeAspect="1"/>
          </p:cNvSpPr>
          <p:nvPr/>
        </p:nvSpPr>
        <p:spPr bwMode="auto">
          <a:xfrm>
            <a:off x="11488977" y="3537040"/>
            <a:ext cx="180000" cy="180000"/>
          </a:xfrm>
          <a:prstGeom prst="actionButtonRetur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7" name="物件 6"/>
          <p:cNvGraphicFramePr>
            <a:graphicFrameLocks noChangeAspect="1"/>
          </p:cNvGraphicFramePr>
          <p:nvPr>
            <p:extLst>
              <p:ext uri="{D42A27DB-BD31-4B8C-83A1-F6EECF244321}">
                <p14:modId xmlns:p14="http://schemas.microsoft.com/office/powerpoint/2010/main" val="1776672549"/>
              </p:ext>
            </p:extLst>
          </p:nvPr>
        </p:nvGraphicFramePr>
        <p:xfrm>
          <a:off x="6219236" y="5794816"/>
          <a:ext cx="5920128" cy="868320"/>
        </p:xfrm>
        <a:graphic>
          <a:graphicData uri="http://schemas.openxmlformats.org/presentationml/2006/ole">
            <mc:AlternateContent xmlns:mc="http://schemas.openxmlformats.org/markup-compatibility/2006">
              <mc:Choice xmlns:v="urn:schemas-microsoft-com:vml" Requires="v">
                <p:oleObj spid="_x0000_s1053367" name="方程式" r:id="rId21" imgW="3288960" imgH="482400" progId="Equation.3">
                  <p:embed/>
                </p:oleObj>
              </mc:Choice>
              <mc:Fallback>
                <p:oleObj name="方程式" r:id="rId21" imgW="3288960" imgH="482400" progId="Equation.3">
                  <p:embed/>
                  <p:pic>
                    <p:nvPicPr>
                      <p:cNvPr id="0" name=""/>
                      <p:cNvPicPr>
                        <a:picLocks noChangeArrowheads="1"/>
                      </p:cNvPicPr>
                      <p:nvPr/>
                    </p:nvPicPr>
                    <p:blipFill>
                      <a:blip r:embed="rId22"/>
                      <a:srcRect/>
                      <a:stretch>
                        <a:fillRect/>
                      </a:stretch>
                    </p:blipFill>
                    <p:spPr bwMode="auto">
                      <a:xfrm>
                        <a:off x="6219236" y="5794816"/>
                        <a:ext cx="5920128" cy="868320"/>
                      </a:xfrm>
                      <a:prstGeom prst="rect">
                        <a:avLst/>
                      </a:prstGeom>
                      <a:solidFill>
                        <a:schemeClr val="accent2"/>
                      </a:solidFill>
                      <a:ln>
                        <a:noFill/>
                      </a:ln>
                      <a:effectLst/>
                    </p:spPr>
                  </p:pic>
                </p:oleObj>
              </mc:Fallback>
            </mc:AlternateContent>
          </a:graphicData>
        </a:graphic>
      </p:graphicFrame>
      <p:sp>
        <p:nvSpPr>
          <p:cNvPr id="36" name="Text Box 12"/>
          <p:cNvSpPr txBox="1">
            <a:spLocks noChangeArrowheads="1"/>
          </p:cNvSpPr>
          <p:nvPr/>
        </p:nvSpPr>
        <p:spPr bwMode="auto">
          <a:xfrm>
            <a:off x="6090037" y="2492896"/>
            <a:ext cx="3195424" cy="1200329"/>
          </a:xfrm>
          <a:prstGeom prst="rect">
            <a:avLst/>
          </a:prstGeom>
          <a:noFill/>
          <a:ln>
            <a:noFill/>
          </a:ln>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solidFill>
                  <a:srgbClr val="0000CC"/>
                </a:solidFill>
              </a:rPr>
              <a:t>from BC in </a:t>
            </a:r>
            <a:r>
              <a:rPr lang="en-US" altLang="zh-TW" i="1" dirty="0">
                <a:solidFill>
                  <a:srgbClr val="0000CC"/>
                </a:solidFill>
              </a:rPr>
              <a:t>y</a:t>
            </a:r>
            <a:r>
              <a:rPr lang="en-US" altLang="zh-TW" dirty="0">
                <a:solidFill>
                  <a:srgbClr val="0000CC"/>
                </a:solidFill>
              </a:rPr>
              <a:t>, and then continuity conditions &amp; jump conditions</a:t>
            </a:r>
            <a:endParaRPr lang="zh-TW" altLang="en-US" dirty="0">
              <a:solidFill>
                <a:srgbClr val="0000CC"/>
              </a:solidFill>
            </a:endParaRPr>
          </a:p>
        </p:txBody>
      </p:sp>
      <p:sp>
        <p:nvSpPr>
          <p:cNvPr id="37" name="Text Box 12"/>
          <p:cNvSpPr txBox="1">
            <a:spLocks noChangeArrowheads="1"/>
          </p:cNvSpPr>
          <p:nvPr/>
        </p:nvSpPr>
        <p:spPr bwMode="auto">
          <a:xfrm>
            <a:off x="268156" y="2518228"/>
            <a:ext cx="5408853" cy="461665"/>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Method 1: </a:t>
            </a:r>
            <a:r>
              <a:rPr lang="en-US" altLang="zh-TW" u="sng" dirty="0"/>
              <a:t>partial eigenfunction expansion</a:t>
            </a:r>
            <a:endParaRPr lang="zh-TW" altLang="en-US" u="sng" dirty="0"/>
          </a:p>
        </p:txBody>
      </p:sp>
      <p:sp>
        <p:nvSpPr>
          <p:cNvPr id="38" name="Text Box 12"/>
          <p:cNvSpPr txBox="1">
            <a:spLocks noChangeArrowheads="1"/>
          </p:cNvSpPr>
          <p:nvPr/>
        </p:nvSpPr>
        <p:spPr bwMode="auto">
          <a:xfrm>
            <a:off x="4289556" y="2960504"/>
            <a:ext cx="1172116" cy="430887"/>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200" dirty="0">
                <a:solidFill>
                  <a:srgbClr val="0000CC"/>
                </a:solidFill>
              </a:rPr>
              <a:t>(as p.57)</a:t>
            </a:r>
            <a:endParaRPr lang="zh-TW" altLang="en-US" sz="2200" dirty="0">
              <a:solidFill>
                <a:srgbClr val="0000CC"/>
              </a:solidFill>
            </a:endParaRPr>
          </a:p>
        </p:txBody>
      </p:sp>
      <p:sp>
        <p:nvSpPr>
          <p:cNvPr id="39" name="Text Box 12"/>
          <p:cNvSpPr txBox="1">
            <a:spLocks noChangeArrowheads="1"/>
          </p:cNvSpPr>
          <p:nvPr/>
        </p:nvSpPr>
        <p:spPr bwMode="auto">
          <a:xfrm>
            <a:off x="192112" y="2105335"/>
            <a:ext cx="6706067" cy="400110"/>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C00000"/>
                </a:solidFill>
              </a:rPr>
              <a:t>(full eigenfunction expansion in </a:t>
            </a:r>
            <a:r>
              <a:rPr lang="en-US" altLang="zh-TW" sz="2000" i="1" dirty="0">
                <a:solidFill>
                  <a:srgbClr val="C00000"/>
                </a:solidFill>
              </a:rPr>
              <a:t>x </a:t>
            </a:r>
            <a:r>
              <a:rPr lang="en-US" altLang="zh-TW" sz="2000" dirty="0">
                <a:solidFill>
                  <a:srgbClr val="C00000"/>
                </a:solidFill>
              </a:rPr>
              <a:t>&amp; </a:t>
            </a:r>
            <a:r>
              <a:rPr lang="en-US" altLang="zh-TW" sz="2000" i="1" dirty="0">
                <a:solidFill>
                  <a:srgbClr val="0000CC"/>
                </a:solidFill>
              </a:rPr>
              <a:t>y</a:t>
            </a:r>
            <a:r>
              <a:rPr lang="en-US" altLang="zh-TW" sz="2000" dirty="0">
                <a:solidFill>
                  <a:srgbClr val="C00000"/>
                </a:solidFill>
              </a:rPr>
              <a:t> does NOT work! Why?)</a:t>
            </a:r>
            <a:endParaRPr lang="zh-TW" altLang="en-US" sz="2000" dirty="0">
              <a:solidFill>
                <a:srgbClr val="C00000"/>
              </a:solidFill>
            </a:endParaRPr>
          </a:p>
        </p:txBody>
      </p:sp>
      <p:sp>
        <p:nvSpPr>
          <p:cNvPr id="40" name="動作按鈕: 上一項 39">
            <a:hlinkClick r:id="rId23" action="ppaction://hlinksldjump" highlightClick="1"/>
          </p:cNvPr>
          <p:cNvSpPr>
            <a:spLocks noChangeAspect="1"/>
          </p:cNvSpPr>
          <p:nvPr/>
        </p:nvSpPr>
        <p:spPr bwMode="auto">
          <a:xfrm>
            <a:off x="11820656" y="3609040"/>
            <a:ext cx="180000" cy="180000"/>
          </a:xfrm>
          <a:prstGeom prst="actionButtonBackPrevious">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45" name="物件 44"/>
          <p:cNvGraphicFramePr>
            <a:graphicFrameLocks noChangeAspect="1"/>
          </p:cNvGraphicFramePr>
          <p:nvPr>
            <p:extLst>
              <p:ext uri="{D42A27DB-BD31-4B8C-83A1-F6EECF244321}">
                <p14:modId xmlns:p14="http://schemas.microsoft.com/office/powerpoint/2010/main" val="2008405446"/>
              </p:ext>
            </p:extLst>
          </p:nvPr>
        </p:nvGraphicFramePr>
        <p:xfrm>
          <a:off x="6168008" y="4797152"/>
          <a:ext cx="5945188" cy="866775"/>
        </p:xfrm>
        <a:graphic>
          <a:graphicData uri="http://schemas.openxmlformats.org/presentationml/2006/ole">
            <mc:AlternateContent xmlns:mc="http://schemas.openxmlformats.org/markup-compatibility/2006">
              <mc:Choice xmlns:v="urn:schemas-microsoft-com:vml" Requires="v">
                <p:oleObj spid="_x0000_s1053368" name="Equation" r:id="rId24" imgW="3835080" imgH="558720" progId="Equation.DSMT4">
                  <p:embed/>
                </p:oleObj>
              </mc:Choice>
              <mc:Fallback>
                <p:oleObj name="Equation" r:id="rId24" imgW="3835080" imgH="558720" progId="Equation.DSMT4">
                  <p:embed/>
                  <p:pic>
                    <p:nvPicPr>
                      <p:cNvPr id="7" name="物件 6"/>
                      <p:cNvPicPr>
                        <a:picLocks noChangeArrowheads="1"/>
                      </p:cNvPicPr>
                      <p:nvPr/>
                    </p:nvPicPr>
                    <p:blipFill>
                      <a:blip r:embed="rId25"/>
                      <a:srcRect/>
                      <a:stretch>
                        <a:fillRect/>
                      </a:stretch>
                    </p:blipFill>
                    <p:spPr bwMode="auto">
                      <a:xfrm>
                        <a:off x="6168008" y="4797152"/>
                        <a:ext cx="5945188" cy="866775"/>
                      </a:xfrm>
                      <a:prstGeom prst="rect">
                        <a:avLst/>
                      </a:prstGeom>
                      <a:solidFill>
                        <a:srgbClr val="CCFFFF"/>
                      </a:solidFill>
                      <a:ln>
                        <a:noFill/>
                      </a:ln>
                      <a:effectLst/>
                    </p:spPr>
                  </p:pic>
                </p:oleObj>
              </mc:Fallback>
            </mc:AlternateContent>
          </a:graphicData>
        </a:graphic>
      </p:graphicFrame>
      <p:cxnSp>
        <p:nvCxnSpPr>
          <p:cNvPr id="46" name="直線單箭頭接點 45"/>
          <p:cNvCxnSpPr/>
          <p:nvPr/>
        </p:nvCxnSpPr>
        <p:spPr bwMode="auto">
          <a:xfrm flipV="1">
            <a:off x="9120336" y="4811972"/>
            <a:ext cx="432000" cy="396000"/>
          </a:xfrm>
          <a:prstGeom prst="straightConnector1">
            <a:avLst/>
          </a:prstGeom>
          <a:solidFill>
            <a:schemeClr val="accent1"/>
          </a:solidFill>
          <a:ln w="28575" cap="flat" cmpd="sng" algn="ctr">
            <a:solidFill>
              <a:srgbClr val="C00000"/>
            </a:solidFill>
            <a:prstDash val="sysDot"/>
            <a:round/>
            <a:headEnd type="none" w="med" len="med"/>
            <a:tailEnd type="triangle" w="med" len="lg"/>
          </a:ln>
          <a:effectLst/>
        </p:spPr>
      </p:cxnSp>
      <p:cxnSp>
        <p:nvCxnSpPr>
          <p:cNvPr id="47" name="直線單箭頭接點 46"/>
          <p:cNvCxnSpPr/>
          <p:nvPr/>
        </p:nvCxnSpPr>
        <p:spPr bwMode="auto">
          <a:xfrm flipV="1">
            <a:off x="6960096" y="5279980"/>
            <a:ext cx="432000" cy="396000"/>
          </a:xfrm>
          <a:prstGeom prst="straightConnector1">
            <a:avLst/>
          </a:prstGeom>
          <a:solidFill>
            <a:schemeClr val="accent1"/>
          </a:solidFill>
          <a:ln w="28575" cap="flat" cmpd="sng" algn="ctr">
            <a:solidFill>
              <a:srgbClr val="C00000"/>
            </a:solidFill>
            <a:prstDash val="sysDot"/>
            <a:round/>
            <a:headEnd type="none" w="med" len="med"/>
            <a:tailEnd type="triangle" w="med" len="lg"/>
          </a:ln>
          <a:effectLst/>
        </p:spPr>
      </p:cxnSp>
      <p:cxnSp>
        <p:nvCxnSpPr>
          <p:cNvPr id="44" name="直線接點 43">
            <a:extLst>
              <a:ext uri="{FF2B5EF4-FFF2-40B4-BE49-F238E27FC236}">
                <a16:creationId xmlns:a16="http://schemas.microsoft.com/office/drawing/2014/main" id="{D0A2586B-A314-461C-B810-EC6081EB992C}"/>
              </a:ext>
            </a:extLst>
          </p:cNvPr>
          <p:cNvCxnSpPr/>
          <p:nvPr/>
        </p:nvCxnSpPr>
        <p:spPr bwMode="auto">
          <a:xfrm>
            <a:off x="6054472" y="2458428"/>
            <a:ext cx="0" cy="4212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48" name="Text Box 12">
            <a:extLst>
              <a:ext uri="{FF2B5EF4-FFF2-40B4-BE49-F238E27FC236}">
                <a16:creationId xmlns:a16="http://schemas.microsoft.com/office/drawing/2014/main" id="{C465BE3E-7E6C-40CB-91D1-F68FC7AF8A9D}"/>
              </a:ext>
            </a:extLst>
          </p:cNvPr>
          <p:cNvSpPr txBox="1">
            <a:spLocks noChangeArrowheads="1"/>
          </p:cNvSpPr>
          <p:nvPr/>
        </p:nvSpPr>
        <p:spPr bwMode="auto">
          <a:xfrm>
            <a:off x="191344" y="4181018"/>
            <a:ext cx="5625258" cy="400110"/>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solidFill>
                  <a:srgbClr val="0000CC"/>
                </a:solidFill>
              </a:rPr>
              <a:t>substitute expansion into PDE, and use orthogonality</a:t>
            </a:r>
            <a:endParaRPr lang="zh-TW" altLang="en-US" sz="2000" dirty="0">
              <a:solidFill>
                <a:srgbClr val="0000CC"/>
              </a:solidFill>
            </a:endParaRPr>
          </a:p>
        </p:txBody>
      </p:sp>
      <p:sp>
        <p:nvSpPr>
          <p:cNvPr id="49" name="Text Box 12">
            <a:extLst>
              <a:ext uri="{FF2B5EF4-FFF2-40B4-BE49-F238E27FC236}">
                <a16:creationId xmlns:a16="http://schemas.microsoft.com/office/drawing/2014/main" id="{B09DC376-BF73-4A31-B3B5-9247C678788A}"/>
              </a:ext>
            </a:extLst>
          </p:cNvPr>
          <p:cNvSpPr txBox="1">
            <a:spLocks noChangeArrowheads="1"/>
          </p:cNvSpPr>
          <p:nvPr/>
        </p:nvSpPr>
        <p:spPr bwMode="auto">
          <a:xfrm>
            <a:off x="218088" y="2954090"/>
            <a:ext cx="4230645" cy="461665"/>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find eigenfunction in </a:t>
            </a:r>
            <a:r>
              <a:rPr lang="en-US" altLang="zh-TW" i="1" dirty="0"/>
              <a:t>x</a:t>
            </a:r>
            <a:r>
              <a:rPr lang="en-US" altLang="zh-TW" dirty="0"/>
              <a:t> first, then</a:t>
            </a:r>
            <a:endParaRPr lang="zh-TW" altLang="en-US" dirty="0"/>
          </a:p>
        </p:txBody>
      </p:sp>
      <p:cxnSp>
        <p:nvCxnSpPr>
          <p:cNvPr id="50" name="直線接點 49">
            <a:extLst>
              <a:ext uri="{FF2B5EF4-FFF2-40B4-BE49-F238E27FC236}">
                <a16:creationId xmlns:a16="http://schemas.microsoft.com/office/drawing/2014/main" id="{ECECD526-D63A-4C8C-8EDF-3BA9B1DF2DA3}"/>
              </a:ext>
            </a:extLst>
          </p:cNvPr>
          <p:cNvCxnSpPr/>
          <p:nvPr/>
        </p:nvCxnSpPr>
        <p:spPr bwMode="auto">
          <a:xfrm>
            <a:off x="6096000" y="4774417"/>
            <a:ext cx="6120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cxnSp>
        <p:nvCxnSpPr>
          <p:cNvPr id="51" name="直線接點 50">
            <a:extLst>
              <a:ext uri="{FF2B5EF4-FFF2-40B4-BE49-F238E27FC236}">
                <a16:creationId xmlns:a16="http://schemas.microsoft.com/office/drawing/2014/main" id="{11FF085D-4A45-431E-BE7B-559120671C65}"/>
              </a:ext>
            </a:extLst>
          </p:cNvPr>
          <p:cNvCxnSpPr/>
          <p:nvPr/>
        </p:nvCxnSpPr>
        <p:spPr bwMode="auto">
          <a:xfrm>
            <a:off x="6043870" y="5765508"/>
            <a:ext cx="6120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Tree>
    <p:extLst>
      <p:ext uri="{BB962C8B-B14F-4D97-AF65-F5344CB8AC3E}">
        <p14:creationId xmlns:p14="http://schemas.microsoft.com/office/powerpoint/2010/main" val="1031405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6762"/>
                                        </p:tgtEl>
                                        <p:attrNameLst>
                                          <p:attrName>style.visibility</p:attrName>
                                        </p:attrNameLst>
                                      </p:cBhvr>
                                      <p:to>
                                        <p:strVal val="visible"/>
                                      </p:to>
                                    </p:set>
                                    <p:animEffect transition="in" filter="wipe(left)">
                                      <p:cBhvr>
                                        <p:cTn id="7" dur="500"/>
                                        <p:tgtEl>
                                          <p:spTgt spid="58676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86760"/>
                                        </p:tgtEl>
                                        <p:attrNameLst>
                                          <p:attrName>style.visibility</p:attrName>
                                        </p:attrNameLst>
                                      </p:cBhvr>
                                      <p:to>
                                        <p:strVal val="visible"/>
                                      </p:to>
                                    </p:set>
                                    <p:animEffect transition="in" filter="wipe(left)">
                                      <p:cBhvr>
                                        <p:cTn id="11" dur="500"/>
                                        <p:tgtEl>
                                          <p:spTgt spid="58676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750"/>
                                        <p:tgtEl>
                                          <p:spTgt spid="31"/>
                                        </p:tgtEl>
                                      </p:cBhvr>
                                    </p:animEffect>
                                  </p:childTnLst>
                                </p:cTn>
                              </p:par>
                            </p:childTnLst>
                          </p:cTn>
                        </p:par>
                        <p:par>
                          <p:cTn id="25" fill="hold">
                            <p:stCondLst>
                              <p:cond delay="1250"/>
                            </p:stCondLst>
                            <p:childTnLst>
                              <p:par>
                                <p:cTn id="26" presetID="22" presetClass="entr" presetSubtype="4"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75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1000"/>
                            </p:stCondLst>
                            <p:childTnLst>
                              <p:par>
                                <p:cTn id="53" presetID="22" presetClass="entr" presetSubtype="2"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right)">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left)">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586756"/>
                                        </p:tgtEl>
                                        <p:attrNameLst>
                                          <p:attrName>style.visibility</p:attrName>
                                        </p:attrNameLst>
                                      </p:cBhvr>
                                      <p:to>
                                        <p:strVal val="visible"/>
                                      </p:to>
                                    </p:set>
                                    <p:animEffect transition="in" filter="wipe(left)">
                                      <p:cBhvr>
                                        <p:cTn id="65" dur="500"/>
                                        <p:tgtEl>
                                          <p:spTgt spid="586756"/>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wipe(left)">
                                      <p:cBhvr>
                                        <p:cTn id="69" dur="5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left)">
                                      <p:cBhvr>
                                        <p:cTn id="74" dur="500"/>
                                        <p:tgtEl>
                                          <p:spTgt spid="4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586775"/>
                                        </p:tgtEl>
                                        <p:attrNameLst>
                                          <p:attrName>style.visibility</p:attrName>
                                        </p:attrNameLst>
                                      </p:cBhvr>
                                      <p:to>
                                        <p:strVal val="visible"/>
                                      </p:to>
                                    </p:set>
                                    <p:animEffect transition="in" filter="wipe(left)">
                                      <p:cBhvr>
                                        <p:cTn id="79" dur="500"/>
                                        <p:tgtEl>
                                          <p:spTgt spid="58677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586758"/>
                                        </p:tgtEl>
                                        <p:attrNameLst>
                                          <p:attrName>style.visibility</p:attrName>
                                        </p:attrNameLst>
                                      </p:cBhvr>
                                      <p:to>
                                        <p:strVal val="visible"/>
                                      </p:to>
                                    </p:set>
                                    <p:animEffect transition="in" filter="wipe(left)">
                                      <p:cBhvr>
                                        <p:cTn id="84" dur="500"/>
                                        <p:tgtEl>
                                          <p:spTgt spid="58675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ipe(left)">
                                      <p:cBhvr>
                                        <p:cTn id="89" dur="500"/>
                                        <p:tgtEl>
                                          <p:spTgt spid="25"/>
                                        </p:tgtEl>
                                      </p:cBhvr>
                                    </p:animEffect>
                                  </p:childTnLst>
                                </p:cTn>
                              </p:par>
                            </p:childTnLst>
                          </p:cTn>
                        </p:par>
                        <p:par>
                          <p:cTn id="90" fill="hold">
                            <p:stCondLst>
                              <p:cond delay="500"/>
                            </p:stCondLst>
                            <p:childTnLst>
                              <p:par>
                                <p:cTn id="91" presetID="22" presetClass="entr" presetSubtype="8" fill="hold" nodeType="afterEffect">
                                  <p:stCondLst>
                                    <p:cond delay="0"/>
                                  </p:stCondLst>
                                  <p:childTnLst>
                                    <p:set>
                                      <p:cBhvr>
                                        <p:cTn id="92" dur="1" fill="hold">
                                          <p:stCondLst>
                                            <p:cond delay="0"/>
                                          </p:stCondLst>
                                        </p:cTn>
                                        <p:tgtEl>
                                          <p:spTgt spid="586759"/>
                                        </p:tgtEl>
                                        <p:attrNameLst>
                                          <p:attrName>style.visibility</p:attrName>
                                        </p:attrNameLst>
                                      </p:cBhvr>
                                      <p:to>
                                        <p:strVal val="visible"/>
                                      </p:to>
                                    </p:set>
                                    <p:animEffect transition="in" filter="wipe(left)">
                                      <p:cBhvr>
                                        <p:cTn id="93" dur="500"/>
                                        <p:tgtEl>
                                          <p:spTgt spid="586759"/>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wipe(down)">
                                      <p:cBhvr>
                                        <p:cTn id="98" dur="500"/>
                                        <p:tgtEl>
                                          <p:spTgt spid="27"/>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wipe(down)">
                                      <p:cBhvr>
                                        <p:cTn id="103" dur="500"/>
                                        <p:tgtEl>
                                          <p:spTgt spid="28"/>
                                        </p:tgtEl>
                                      </p:cBhvr>
                                    </p:animEffect>
                                  </p:childTnLst>
                                </p:cTn>
                              </p:par>
                            </p:childTnLst>
                          </p:cTn>
                        </p:par>
                        <p:par>
                          <p:cTn id="104" fill="hold">
                            <p:stCondLst>
                              <p:cond delay="500"/>
                            </p:stCondLst>
                            <p:childTnLst>
                              <p:par>
                                <p:cTn id="105" presetID="22" presetClass="entr" presetSubtype="1" fill="hold"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wipe(up)">
                                      <p:cBhvr>
                                        <p:cTn id="107" dur="500"/>
                                        <p:tgtEl>
                                          <p:spTgt spid="44"/>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left)">
                                      <p:cBhvr>
                                        <p:cTn id="112" dur="500"/>
                                        <p:tgtEl>
                                          <p:spTgt spid="36"/>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wipe(left)">
                                      <p:cBhvr>
                                        <p:cTn id="117" dur="500"/>
                                        <p:tgtEl>
                                          <p:spTgt spid="26"/>
                                        </p:tgtEl>
                                      </p:cBhvr>
                                    </p:animEffect>
                                  </p:childTnLst>
                                </p:cTn>
                              </p:par>
                            </p:childTnLst>
                          </p:cTn>
                        </p:par>
                        <p:par>
                          <p:cTn id="118" fill="hold">
                            <p:stCondLst>
                              <p:cond delay="500"/>
                            </p:stCondLst>
                            <p:childTnLst>
                              <p:par>
                                <p:cTn id="119" presetID="22" presetClass="entr" presetSubtype="8" fill="hold" nodeType="afterEffect">
                                  <p:stCondLst>
                                    <p:cond delay="0"/>
                                  </p:stCondLst>
                                  <p:childTnLst>
                                    <p:set>
                                      <p:cBhvr>
                                        <p:cTn id="120" dur="1" fill="hold">
                                          <p:stCondLst>
                                            <p:cond delay="0"/>
                                          </p:stCondLst>
                                        </p:cTn>
                                        <p:tgtEl>
                                          <p:spTgt spid="586761"/>
                                        </p:tgtEl>
                                        <p:attrNameLst>
                                          <p:attrName>style.visibility</p:attrName>
                                        </p:attrNameLst>
                                      </p:cBhvr>
                                      <p:to>
                                        <p:strVal val="visible"/>
                                      </p:to>
                                    </p:set>
                                    <p:animEffect transition="in" filter="wipe(left)">
                                      <p:cBhvr>
                                        <p:cTn id="121" dur="500"/>
                                        <p:tgtEl>
                                          <p:spTgt spid="586761"/>
                                        </p:tgtEl>
                                      </p:cBhvr>
                                    </p:animEffect>
                                  </p:childTnLst>
                                </p:cTn>
                              </p:par>
                            </p:childTnLst>
                          </p:cTn>
                        </p:par>
                        <p:par>
                          <p:cTn id="122" fill="hold">
                            <p:stCondLst>
                              <p:cond delay="1000"/>
                            </p:stCondLst>
                            <p:childTnLst>
                              <p:par>
                                <p:cTn id="123" presetID="22" presetClass="entr" presetSubtype="4" fill="hold" grpId="0" nodeType="afterEffect">
                                  <p:stCondLst>
                                    <p:cond delay="0"/>
                                  </p:stCondLst>
                                  <p:childTnLst>
                                    <p:set>
                                      <p:cBhvr>
                                        <p:cTn id="124" dur="1" fill="hold">
                                          <p:stCondLst>
                                            <p:cond delay="0"/>
                                          </p:stCondLst>
                                        </p:cTn>
                                        <p:tgtEl>
                                          <p:spTgt spid="6"/>
                                        </p:tgtEl>
                                        <p:attrNameLst>
                                          <p:attrName>style.visibility</p:attrName>
                                        </p:attrNameLst>
                                      </p:cBhvr>
                                      <p:to>
                                        <p:strVal val="visible"/>
                                      </p:to>
                                    </p:set>
                                    <p:animEffect transition="in" filter="wipe(down)">
                                      <p:cBhvr>
                                        <p:cTn id="125" dur="500"/>
                                        <p:tgtEl>
                                          <p:spTgt spid="6"/>
                                        </p:tgtEl>
                                      </p:cBhvr>
                                    </p:animEffect>
                                  </p:childTnLst>
                                </p:cTn>
                              </p:par>
                            </p:childTnLst>
                          </p:cTn>
                        </p:par>
                        <p:par>
                          <p:cTn id="126" fill="hold">
                            <p:stCondLst>
                              <p:cond delay="1500"/>
                            </p:stCondLst>
                            <p:childTnLst>
                              <p:par>
                                <p:cTn id="127" presetID="22" presetClass="entr" presetSubtype="8" fill="hold" nodeType="afterEffect">
                                  <p:stCondLst>
                                    <p:cond delay="0"/>
                                  </p:stCondLst>
                                  <p:childTnLst>
                                    <p:set>
                                      <p:cBhvr>
                                        <p:cTn id="128" dur="1" fill="hold">
                                          <p:stCondLst>
                                            <p:cond delay="0"/>
                                          </p:stCondLst>
                                        </p:cTn>
                                        <p:tgtEl>
                                          <p:spTgt spid="51"/>
                                        </p:tgtEl>
                                        <p:attrNameLst>
                                          <p:attrName>style.visibility</p:attrName>
                                        </p:attrNameLst>
                                      </p:cBhvr>
                                      <p:to>
                                        <p:strVal val="visible"/>
                                      </p:to>
                                    </p:set>
                                    <p:animEffect transition="in" filter="wipe(left)">
                                      <p:cBhvr>
                                        <p:cTn id="129" dur="500"/>
                                        <p:tgtEl>
                                          <p:spTgt spid="51"/>
                                        </p:tgtEl>
                                      </p:cBhvr>
                                    </p:animEffect>
                                  </p:childTnLst>
                                </p:cTn>
                              </p:par>
                            </p:childTnLst>
                          </p:cTn>
                        </p:par>
                        <p:par>
                          <p:cTn id="130" fill="hold">
                            <p:stCondLst>
                              <p:cond delay="2000"/>
                            </p:stCondLst>
                            <p:childTnLst>
                              <p:par>
                                <p:cTn id="131" presetID="22" presetClass="entr" presetSubtype="8" fill="hold" nodeType="afterEffect">
                                  <p:stCondLst>
                                    <p:cond delay="0"/>
                                  </p:stCondLst>
                                  <p:childTnLst>
                                    <p:set>
                                      <p:cBhvr>
                                        <p:cTn id="132" dur="1" fill="hold">
                                          <p:stCondLst>
                                            <p:cond delay="0"/>
                                          </p:stCondLst>
                                        </p:cTn>
                                        <p:tgtEl>
                                          <p:spTgt spid="50"/>
                                        </p:tgtEl>
                                        <p:attrNameLst>
                                          <p:attrName>style.visibility</p:attrName>
                                        </p:attrNameLst>
                                      </p:cBhvr>
                                      <p:to>
                                        <p:strVal val="visible"/>
                                      </p:to>
                                    </p:set>
                                    <p:animEffect transition="in" filter="wipe(left)">
                                      <p:cBhvr>
                                        <p:cTn id="133" dur="500"/>
                                        <p:tgtEl>
                                          <p:spTgt spid="50"/>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nodeType="clickEffect">
                                  <p:stCondLst>
                                    <p:cond delay="0"/>
                                  </p:stCondLst>
                                  <p:childTnLst>
                                    <p:set>
                                      <p:cBhvr>
                                        <p:cTn id="137" dur="1" fill="hold">
                                          <p:stCondLst>
                                            <p:cond delay="0"/>
                                          </p:stCondLst>
                                        </p:cTn>
                                        <p:tgtEl>
                                          <p:spTgt spid="7"/>
                                        </p:tgtEl>
                                        <p:attrNameLst>
                                          <p:attrName>style.visibility</p:attrName>
                                        </p:attrNameLst>
                                      </p:cBhvr>
                                      <p:to>
                                        <p:strVal val="visible"/>
                                      </p:to>
                                    </p:set>
                                    <p:animEffect transition="in" filter="wipe(left)">
                                      <p:cBhvr>
                                        <p:cTn id="138" dur="500"/>
                                        <p:tgtEl>
                                          <p:spTgt spid="7"/>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nodeType="clickEffect">
                                  <p:stCondLst>
                                    <p:cond delay="0"/>
                                  </p:stCondLst>
                                  <p:childTnLst>
                                    <p:set>
                                      <p:cBhvr>
                                        <p:cTn id="142" dur="1" fill="hold">
                                          <p:stCondLst>
                                            <p:cond delay="0"/>
                                          </p:stCondLst>
                                        </p:cTn>
                                        <p:tgtEl>
                                          <p:spTgt spid="45"/>
                                        </p:tgtEl>
                                        <p:attrNameLst>
                                          <p:attrName>style.visibility</p:attrName>
                                        </p:attrNameLst>
                                      </p:cBhvr>
                                      <p:to>
                                        <p:strVal val="visible"/>
                                      </p:to>
                                    </p:set>
                                    <p:animEffect transition="in" filter="wipe(left)">
                                      <p:cBhvr>
                                        <p:cTn id="143" dur="500"/>
                                        <p:tgtEl>
                                          <p:spTgt spid="45"/>
                                        </p:tgtEl>
                                      </p:cBhvr>
                                    </p:animEffect>
                                  </p:childTnLst>
                                </p:cTn>
                              </p:par>
                            </p:childTnLst>
                          </p:cTn>
                        </p:par>
                        <p:par>
                          <p:cTn id="144" fill="hold">
                            <p:stCondLst>
                              <p:cond delay="500"/>
                            </p:stCondLst>
                            <p:childTnLst>
                              <p:par>
                                <p:cTn id="145" presetID="22" presetClass="entr" presetSubtype="2" fill="hold" grpId="0" nodeType="afterEffect">
                                  <p:stCondLst>
                                    <p:cond delay="0"/>
                                  </p:stCondLst>
                                  <p:childTnLst>
                                    <p:set>
                                      <p:cBhvr>
                                        <p:cTn id="146" dur="1" fill="hold">
                                          <p:stCondLst>
                                            <p:cond delay="0"/>
                                          </p:stCondLst>
                                        </p:cTn>
                                        <p:tgtEl>
                                          <p:spTgt spid="40"/>
                                        </p:tgtEl>
                                        <p:attrNameLst>
                                          <p:attrName>style.visibility</p:attrName>
                                        </p:attrNameLst>
                                      </p:cBhvr>
                                      <p:to>
                                        <p:strVal val="visible"/>
                                      </p:to>
                                    </p:set>
                                    <p:animEffect transition="in" filter="wipe(right)">
                                      <p:cBhvr>
                                        <p:cTn id="147" dur="500"/>
                                        <p:tgtEl>
                                          <p:spTgt spid="40"/>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nodeType="clickEffect">
                                  <p:stCondLst>
                                    <p:cond delay="0"/>
                                  </p:stCondLst>
                                  <p:childTnLst>
                                    <p:set>
                                      <p:cBhvr>
                                        <p:cTn id="151" dur="1" fill="hold">
                                          <p:stCondLst>
                                            <p:cond delay="0"/>
                                          </p:stCondLst>
                                        </p:cTn>
                                        <p:tgtEl>
                                          <p:spTgt spid="46"/>
                                        </p:tgtEl>
                                        <p:attrNameLst>
                                          <p:attrName>style.visibility</p:attrName>
                                        </p:attrNameLst>
                                      </p:cBhvr>
                                      <p:to>
                                        <p:strVal val="visible"/>
                                      </p:to>
                                    </p:set>
                                    <p:animEffect transition="in" filter="wipe(down)">
                                      <p:cBhvr>
                                        <p:cTn id="152" dur="500"/>
                                        <p:tgtEl>
                                          <p:spTgt spid="46"/>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4" fill="hold" nodeType="clickEffect">
                                  <p:stCondLst>
                                    <p:cond delay="0"/>
                                  </p:stCondLst>
                                  <p:childTnLst>
                                    <p:set>
                                      <p:cBhvr>
                                        <p:cTn id="156" dur="1" fill="hold">
                                          <p:stCondLst>
                                            <p:cond delay="0"/>
                                          </p:stCondLst>
                                        </p:cTn>
                                        <p:tgtEl>
                                          <p:spTgt spid="47"/>
                                        </p:tgtEl>
                                        <p:attrNameLst>
                                          <p:attrName>style.visibility</p:attrName>
                                        </p:attrNameLst>
                                      </p:cBhvr>
                                      <p:to>
                                        <p:strVal val="visible"/>
                                      </p:to>
                                    </p:set>
                                    <p:animEffect transition="in" filter="wipe(down)">
                                      <p:cBhvr>
                                        <p:cTn id="15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62" grpId="0"/>
      <p:bldP spid="586775" grpId="0" animBg="1"/>
      <p:bldP spid="25" grpId="0" animBg="1"/>
      <p:bldP spid="26" grpId="0" animBg="1"/>
      <p:bldP spid="31" grpId="0" animBg="1"/>
      <p:bldP spid="32" grpId="0" animBg="1"/>
      <p:bldP spid="33" grpId="0"/>
      <p:bldP spid="5" grpId="0" animBg="1"/>
      <p:bldP spid="34" grpId="0"/>
      <p:bldP spid="6" grpId="0" animBg="1"/>
      <p:bldP spid="36" grpId="0"/>
      <p:bldP spid="37" grpId="0"/>
      <p:bldP spid="38" grpId="0"/>
      <p:bldP spid="39" grpId="0"/>
      <p:bldP spid="40" grpId="0" animBg="1"/>
      <p:bldP spid="48" grpId="0"/>
      <p:bldP spid="4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手繪多邊形 13"/>
          <p:cNvSpPr/>
          <p:nvPr/>
        </p:nvSpPr>
        <p:spPr bwMode="auto">
          <a:xfrm>
            <a:off x="7032552" y="934355"/>
            <a:ext cx="1497724" cy="2447356"/>
          </a:xfrm>
          <a:custGeom>
            <a:avLst/>
            <a:gdLst>
              <a:gd name="connsiteX0" fmla="*/ 23648 w 1497724"/>
              <a:gd name="connsiteY0" fmla="*/ 228600 h 3066617"/>
              <a:gd name="connsiteX1" fmla="*/ 23648 w 1497724"/>
              <a:gd name="connsiteY1" fmla="*/ 228600 h 3066617"/>
              <a:gd name="connsiteX2" fmla="*/ 47297 w 1497724"/>
              <a:gd name="connsiteY2" fmla="*/ 157655 h 3066617"/>
              <a:gd name="connsiteX3" fmla="*/ 63062 w 1497724"/>
              <a:gd name="connsiteY3" fmla="*/ 134007 h 3066617"/>
              <a:gd name="connsiteX4" fmla="*/ 157655 w 1497724"/>
              <a:gd name="connsiteY4" fmla="*/ 126124 h 3066617"/>
              <a:gd name="connsiteX5" fmla="*/ 220717 w 1497724"/>
              <a:gd name="connsiteY5" fmla="*/ 141890 h 3066617"/>
              <a:gd name="connsiteX6" fmla="*/ 244366 w 1497724"/>
              <a:gd name="connsiteY6" fmla="*/ 165538 h 3066617"/>
              <a:gd name="connsiteX7" fmla="*/ 307428 w 1497724"/>
              <a:gd name="connsiteY7" fmla="*/ 157655 h 3066617"/>
              <a:gd name="connsiteX8" fmla="*/ 338959 w 1497724"/>
              <a:gd name="connsiteY8" fmla="*/ 126124 h 3066617"/>
              <a:gd name="connsiteX9" fmla="*/ 362607 w 1497724"/>
              <a:gd name="connsiteY9" fmla="*/ 110359 h 3066617"/>
              <a:gd name="connsiteX10" fmla="*/ 417786 w 1497724"/>
              <a:gd name="connsiteY10" fmla="*/ 39414 h 3066617"/>
              <a:gd name="connsiteX11" fmla="*/ 449317 w 1497724"/>
              <a:gd name="connsiteY11" fmla="*/ 31531 h 3066617"/>
              <a:gd name="connsiteX12" fmla="*/ 512379 w 1497724"/>
              <a:gd name="connsiteY12" fmla="*/ 39414 h 3066617"/>
              <a:gd name="connsiteX13" fmla="*/ 536028 w 1497724"/>
              <a:gd name="connsiteY13" fmla="*/ 63062 h 3066617"/>
              <a:gd name="connsiteX14" fmla="*/ 559676 w 1497724"/>
              <a:gd name="connsiteY14" fmla="*/ 70945 h 3066617"/>
              <a:gd name="connsiteX15" fmla="*/ 630621 w 1497724"/>
              <a:gd name="connsiteY15" fmla="*/ 31531 h 3066617"/>
              <a:gd name="connsiteX16" fmla="*/ 654269 w 1497724"/>
              <a:gd name="connsiteY16" fmla="*/ 47297 h 3066617"/>
              <a:gd name="connsiteX17" fmla="*/ 662152 w 1497724"/>
              <a:gd name="connsiteY17" fmla="*/ 78828 h 3066617"/>
              <a:gd name="connsiteX18" fmla="*/ 677917 w 1497724"/>
              <a:gd name="connsiteY18" fmla="*/ 102476 h 3066617"/>
              <a:gd name="connsiteX19" fmla="*/ 685800 w 1497724"/>
              <a:gd name="connsiteY19" fmla="*/ 126124 h 3066617"/>
              <a:gd name="connsiteX20" fmla="*/ 717331 w 1497724"/>
              <a:gd name="connsiteY20" fmla="*/ 134007 h 3066617"/>
              <a:gd name="connsiteX21" fmla="*/ 772510 w 1497724"/>
              <a:gd name="connsiteY21" fmla="*/ 102476 h 3066617"/>
              <a:gd name="connsiteX22" fmla="*/ 796159 w 1497724"/>
              <a:gd name="connsiteY22" fmla="*/ 94593 h 3066617"/>
              <a:gd name="connsiteX23" fmla="*/ 835572 w 1497724"/>
              <a:gd name="connsiteY23" fmla="*/ 70945 h 3066617"/>
              <a:gd name="connsiteX24" fmla="*/ 882869 w 1497724"/>
              <a:gd name="connsiteY24" fmla="*/ 39414 h 3066617"/>
              <a:gd name="connsiteX25" fmla="*/ 906517 w 1497724"/>
              <a:gd name="connsiteY25" fmla="*/ 55179 h 3066617"/>
              <a:gd name="connsiteX26" fmla="*/ 969579 w 1497724"/>
              <a:gd name="connsiteY26" fmla="*/ 39414 h 3066617"/>
              <a:gd name="connsiteX27" fmla="*/ 993228 w 1497724"/>
              <a:gd name="connsiteY27" fmla="*/ 31531 h 3066617"/>
              <a:gd name="connsiteX28" fmla="*/ 1040524 w 1497724"/>
              <a:gd name="connsiteY28" fmla="*/ 0 h 3066617"/>
              <a:gd name="connsiteX29" fmla="*/ 1064172 w 1497724"/>
              <a:gd name="connsiteY29" fmla="*/ 7883 h 3066617"/>
              <a:gd name="connsiteX30" fmla="*/ 1087821 w 1497724"/>
              <a:gd name="connsiteY30" fmla="*/ 39414 h 3066617"/>
              <a:gd name="connsiteX31" fmla="*/ 1119352 w 1497724"/>
              <a:gd name="connsiteY31" fmla="*/ 118241 h 3066617"/>
              <a:gd name="connsiteX32" fmla="*/ 1166648 w 1497724"/>
              <a:gd name="connsiteY32" fmla="*/ 110359 h 3066617"/>
              <a:gd name="connsiteX33" fmla="*/ 1174531 w 1497724"/>
              <a:gd name="connsiteY33" fmla="*/ 134007 h 3066617"/>
              <a:gd name="connsiteX34" fmla="*/ 1182414 w 1497724"/>
              <a:gd name="connsiteY34" fmla="*/ 173421 h 3066617"/>
              <a:gd name="connsiteX35" fmla="*/ 1213945 w 1497724"/>
              <a:gd name="connsiteY35" fmla="*/ 181303 h 3066617"/>
              <a:gd name="connsiteX36" fmla="*/ 1245476 w 1497724"/>
              <a:gd name="connsiteY36" fmla="*/ 173421 h 3066617"/>
              <a:gd name="connsiteX37" fmla="*/ 1269124 w 1497724"/>
              <a:gd name="connsiteY37" fmla="*/ 165538 h 3066617"/>
              <a:gd name="connsiteX38" fmla="*/ 1474076 w 1497724"/>
              <a:gd name="connsiteY38" fmla="*/ 173421 h 3066617"/>
              <a:gd name="connsiteX39" fmla="*/ 1497724 w 1497724"/>
              <a:gd name="connsiteY39" fmla="*/ 204952 h 3066617"/>
              <a:gd name="connsiteX40" fmla="*/ 1497724 w 1497724"/>
              <a:gd name="connsiteY40" fmla="*/ 2798379 h 3066617"/>
              <a:gd name="connsiteX41" fmla="*/ 1450428 w 1497724"/>
              <a:gd name="connsiteY41" fmla="*/ 2861441 h 3066617"/>
              <a:gd name="connsiteX42" fmla="*/ 1403131 w 1497724"/>
              <a:gd name="connsiteY42" fmla="*/ 2908738 h 3066617"/>
              <a:gd name="connsiteX43" fmla="*/ 1371600 w 1497724"/>
              <a:gd name="connsiteY43" fmla="*/ 2861441 h 3066617"/>
              <a:gd name="connsiteX44" fmla="*/ 1324303 w 1497724"/>
              <a:gd name="connsiteY44" fmla="*/ 2877207 h 3066617"/>
              <a:gd name="connsiteX45" fmla="*/ 1292772 w 1497724"/>
              <a:gd name="connsiteY45" fmla="*/ 2885090 h 3066617"/>
              <a:gd name="connsiteX46" fmla="*/ 1213945 w 1497724"/>
              <a:gd name="connsiteY46" fmla="*/ 2924503 h 3066617"/>
              <a:gd name="connsiteX47" fmla="*/ 1158766 w 1497724"/>
              <a:gd name="connsiteY47" fmla="*/ 2956034 h 3066617"/>
              <a:gd name="connsiteX48" fmla="*/ 1150883 w 1497724"/>
              <a:gd name="connsiteY48" fmla="*/ 2995448 h 3066617"/>
              <a:gd name="connsiteX49" fmla="*/ 1127234 w 1497724"/>
              <a:gd name="connsiteY49" fmla="*/ 3011214 h 3066617"/>
              <a:gd name="connsiteX50" fmla="*/ 1072055 w 1497724"/>
              <a:gd name="connsiteY50" fmla="*/ 3019097 h 3066617"/>
              <a:gd name="connsiteX51" fmla="*/ 977462 w 1497724"/>
              <a:gd name="connsiteY51" fmla="*/ 3042745 h 3066617"/>
              <a:gd name="connsiteX52" fmla="*/ 961697 w 1497724"/>
              <a:gd name="connsiteY52" fmla="*/ 2995448 h 3066617"/>
              <a:gd name="connsiteX53" fmla="*/ 930166 w 1497724"/>
              <a:gd name="connsiteY53" fmla="*/ 2987566 h 3066617"/>
              <a:gd name="connsiteX54" fmla="*/ 772510 w 1497724"/>
              <a:gd name="connsiteY54" fmla="*/ 2995448 h 3066617"/>
              <a:gd name="connsiteX55" fmla="*/ 748862 w 1497724"/>
              <a:gd name="connsiteY55" fmla="*/ 3003331 h 3066617"/>
              <a:gd name="connsiteX56" fmla="*/ 725214 w 1497724"/>
              <a:gd name="connsiteY56" fmla="*/ 3019097 h 3066617"/>
              <a:gd name="connsiteX57" fmla="*/ 701566 w 1497724"/>
              <a:gd name="connsiteY57" fmla="*/ 3011214 h 3066617"/>
              <a:gd name="connsiteX58" fmla="*/ 409903 w 1497724"/>
              <a:gd name="connsiteY58" fmla="*/ 2987566 h 3066617"/>
              <a:gd name="connsiteX59" fmla="*/ 402021 w 1497724"/>
              <a:gd name="connsiteY59" fmla="*/ 2963917 h 3066617"/>
              <a:gd name="connsiteX60" fmla="*/ 244366 w 1497724"/>
              <a:gd name="connsiteY60" fmla="*/ 2940269 h 3066617"/>
              <a:gd name="connsiteX61" fmla="*/ 189186 w 1497724"/>
              <a:gd name="connsiteY61" fmla="*/ 2916621 h 3066617"/>
              <a:gd name="connsiteX62" fmla="*/ 181303 w 1497724"/>
              <a:gd name="connsiteY62" fmla="*/ 2877207 h 3066617"/>
              <a:gd name="connsiteX63" fmla="*/ 39414 w 1497724"/>
              <a:gd name="connsiteY63" fmla="*/ 2869324 h 3066617"/>
              <a:gd name="connsiteX64" fmla="*/ 31531 w 1497724"/>
              <a:gd name="connsiteY64" fmla="*/ 2845676 h 3066617"/>
              <a:gd name="connsiteX65" fmla="*/ 23648 w 1497724"/>
              <a:gd name="connsiteY65" fmla="*/ 2806262 h 3066617"/>
              <a:gd name="connsiteX66" fmla="*/ 0 w 1497724"/>
              <a:gd name="connsiteY66" fmla="*/ 2798379 h 3066617"/>
              <a:gd name="connsiteX67" fmla="*/ 23648 w 1497724"/>
              <a:gd name="connsiteY67" fmla="*/ 228600 h 306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497724" h="3066617">
                <a:moveTo>
                  <a:pt x="23648" y="228600"/>
                </a:moveTo>
                <a:lnTo>
                  <a:pt x="23648" y="228600"/>
                </a:lnTo>
                <a:cubicBezTo>
                  <a:pt x="31531" y="204952"/>
                  <a:pt x="37709" y="180665"/>
                  <a:pt x="47297" y="157655"/>
                </a:cubicBezTo>
                <a:cubicBezTo>
                  <a:pt x="50941" y="148910"/>
                  <a:pt x="53953" y="136610"/>
                  <a:pt x="63062" y="134007"/>
                </a:cubicBezTo>
                <a:cubicBezTo>
                  <a:pt x="93485" y="125315"/>
                  <a:pt x="126124" y="128752"/>
                  <a:pt x="157655" y="126124"/>
                </a:cubicBezTo>
                <a:cubicBezTo>
                  <a:pt x="163342" y="127261"/>
                  <a:pt x="210328" y="134964"/>
                  <a:pt x="220717" y="141890"/>
                </a:cubicBezTo>
                <a:cubicBezTo>
                  <a:pt x="229993" y="148074"/>
                  <a:pt x="236483" y="157655"/>
                  <a:pt x="244366" y="165538"/>
                </a:cubicBezTo>
                <a:cubicBezTo>
                  <a:pt x="265387" y="162910"/>
                  <a:pt x="287873" y="165803"/>
                  <a:pt x="307428" y="157655"/>
                </a:cubicBezTo>
                <a:cubicBezTo>
                  <a:pt x="321148" y="151938"/>
                  <a:pt x="327673" y="135797"/>
                  <a:pt x="338959" y="126124"/>
                </a:cubicBezTo>
                <a:cubicBezTo>
                  <a:pt x="346152" y="119959"/>
                  <a:pt x="354724" y="115614"/>
                  <a:pt x="362607" y="110359"/>
                </a:cubicBezTo>
                <a:cubicBezTo>
                  <a:pt x="371260" y="97379"/>
                  <a:pt x="397838" y="50813"/>
                  <a:pt x="417786" y="39414"/>
                </a:cubicBezTo>
                <a:cubicBezTo>
                  <a:pt x="427192" y="34039"/>
                  <a:pt x="438807" y="34159"/>
                  <a:pt x="449317" y="31531"/>
                </a:cubicBezTo>
                <a:cubicBezTo>
                  <a:pt x="470338" y="34159"/>
                  <a:pt x="492470" y="32174"/>
                  <a:pt x="512379" y="39414"/>
                </a:cubicBezTo>
                <a:cubicBezTo>
                  <a:pt x="522856" y="43224"/>
                  <a:pt x="526752" y="56878"/>
                  <a:pt x="536028" y="63062"/>
                </a:cubicBezTo>
                <a:cubicBezTo>
                  <a:pt x="542942" y="67671"/>
                  <a:pt x="551793" y="68317"/>
                  <a:pt x="559676" y="70945"/>
                </a:cubicBezTo>
                <a:cubicBezTo>
                  <a:pt x="613886" y="34805"/>
                  <a:pt x="588997" y="45406"/>
                  <a:pt x="630621" y="31531"/>
                </a:cubicBezTo>
                <a:cubicBezTo>
                  <a:pt x="638504" y="36786"/>
                  <a:pt x="649014" y="39414"/>
                  <a:pt x="654269" y="47297"/>
                </a:cubicBezTo>
                <a:cubicBezTo>
                  <a:pt x="660278" y="56311"/>
                  <a:pt x="657884" y="68870"/>
                  <a:pt x="662152" y="78828"/>
                </a:cubicBezTo>
                <a:cubicBezTo>
                  <a:pt x="665884" y="87536"/>
                  <a:pt x="673680" y="94002"/>
                  <a:pt x="677917" y="102476"/>
                </a:cubicBezTo>
                <a:cubicBezTo>
                  <a:pt x="681633" y="109908"/>
                  <a:pt x="679312" y="120933"/>
                  <a:pt x="685800" y="126124"/>
                </a:cubicBezTo>
                <a:cubicBezTo>
                  <a:pt x="694260" y="132892"/>
                  <a:pt x="706821" y="131379"/>
                  <a:pt x="717331" y="134007"/>
                </a:cubicBezTo>
                <a:cubicBezTo>
                  <a:pt x="784020" y="117334"/>
                  <a:pt x="716153" y="140047"/>
                  <a:pt x="772510" y="102476"/>
                </a:cubicBezTo>
                <a:cubicBezTo>
                  <a:pt x="779424" y="97867"/>
                  <a:pt x="788727" y="98309"/>
                  <a:pt x="796159" y="94593"/>
                </a:cubicBezTo>
                <a:cubicBezTo>
                  <a:pt x="809863" y="87741"/>
                  <a:pt x="822434" y="78828"/>
                  <a:pt x="835572" y="70945"/>
                </a:cubicBezTo>
                <a:cubicBezTo>
                  <a:pt x="848832" y="51056"/>
                  <a:pt x="851885" y="34988"/>
                  <a:pt x="882869" y="39414"/>
                </a:cubicBezTo>
                <a:cubicBezTo>
                  <a:pt x="892248" y="40754"/>
                  <a:pt x="898634" y="49924"/>
                  <a:pt x="906517" y="55179"/>
                </a:cubicBezTo>
                <a:cubicBezTo>
                  <a:pt x="927538" y="49924"/>
                  <a:pt x="948675" y="45115"/>
                  <a:pt x="969579" y="39414"/>
                </a:cubicBezTo>
                <a:cubicBezTo>
                  <a:pt x="977596" y="37228"/>
                  <a:pt x="986314" y="36140"/>
                  <a:pt x="993228" y="31531"/>
                </a:cubicBezTo>
                <a:cubicBezTo>
                  <a:pt x="1052277" y="-7835"/>
                  <a:pt x="984293" y="18744"/>
                  <a:pt x="1040524" y="0"/>
                </a:cubicBezTo>
                <a:cubicBezTo>
                  <a:pt x="1048407" y="2628"/>
                  <a:pt x="1057789" y="2564"/>
                  <a:pt x="1064172" y="7883"/>
                </a:cubicBezTo>
                <a:cubicBezTo>
                  <a:pt x="1074265" y="16294"/>
                  <a:pt x="1080858" y="28273"/>
                  <a:pt x="1087821" y="39414"/>
                </a:cubicBezTo>
                <a:cubicBezTo>
                  <a:pt x="1104388" y="65922"/>
                  <a:pt x="1109245" y="87922"/>
                  <a:pt x="1119352" y="118241"/>
                </a:cubicBezTo>
                <a:cubicBezTo>
                  <a:pt x="1135117" y="115614"/>
                  <a:pt x="1151280" y="105968"/>
                  <a:pt x="1166648" y="110359"/>
                </a:cubicBezTo>
                <a:cubicBezTo>
                  <a:pt x="1174637" y="112642"/>
                  <a:pt x="1172516" y="125946"/>
                  <a:pt x="1174531" y="134007"/>
                </a:cubicBezTo>
                <a:cubicBezTo>
                  <a:pt x="1177781" y="147005"/>
                  <a:pt x="1173837" y="163128"/>
                  <a:pt x="1182414" y="173421"/>
                </a:cubicBezTo>
                <a:cubicBezTo>
                  <a:pt x="1189350" y="181744"/>
                  <a:pt x="1203435" y="178676"/>
                  <a:pt x="1213945" y="181303"/>
                </a:cubicBezTo>
                <a:cubicBezTo>
                  <a:pt x="1224455" y="178676"/>
                  <a:pt x="1235059" y="176397"/>
                  <a:pt x="1245476" y="173421"/>
                </a:cubicBezTo>
                <a:cubicBezTo>
                  <a:pt x="1253465" y="171138"/>
                  <a:pt x="1260815" y="165538"/>
                  <a:pt x="1269124" y="165538"/>
                </a:cubicBezTo>
                <a:cubicBezTo>
                  <a:pt x="1337492" y="165538"/>
                  <a:pt x="1405759" y="170793"/>
                  <a:pt x="1474076" y="173421"/>
                </a:cubicBezTo>
                <a:cubicBezTo>
                  <a:pt x="1491902" y="200161"/>
                  <a:pt x="1483142" y="190370"/>
                  <a:pt x="1497724" y="204952"/>
                </a:cubicBezTo>
                <a:lnTo>
                  <a:pt x="1497724" y="2798379"/>
                </a:lnTo>
                <a:cubicBezTo>
                  <a:pt x="1481959" y="2819400"/>
                  <a:pt x="1469870" y="2843766"/>
                  <a:pt x="1450428" y="2861441"/>
                </a:cubicBezTo>
                <a:cubicBezTo>
                  <a:pt x="1392806" y="2913825"/>
                  <a:pt x="1420685" y="2838524"/>
                  <a:pt x="1403131" y="2908738"/>
                </a:cubicBezTo>
                <a:cubicBezTo>
                  <a:pt x="1392621" y="2892972"/>
                  <a:pt x="1389576" y="2855449"/>
                  <a:pt x="1371600" y="2861441"/>
                </a:cubicBezTo>
                <a:cubicBezTo>
                  <a:pt x="1355834" y="2866696"/>
                  <a:pt x="1340221" y="2872432"/>
                  <a:pt x="1324303" y="2877207"/>
                </a:cubicBezTo>
                <a:cubicBezTo>
                  <a:pt x="1313926" y="2880320"/>
                  <a:pt x="1302730" y="2880822"/>
                  <a:pt x="1292772" y="2885090"/>
                </a:cubicBezTo>
                <a:cubicBezTo>
                  <a:pt x="1265770" y="2896662"/>
                  <a:pt x="1238388" y="2908207"/>
                  <a:pt x="1213945" y="2924503"/>
                </a:cubicBezTo>
                <a:cubicBezTo>
                  <a:pt x="1180520" y="2946787"/>
                  <a:pt x="1198771" y="2936032"/>
                  <a:pt x="1158766" y="2956034"/>
                </a:cubicBezTo>
                <a:cubicBezTo>
                  <a:pt x="1156138" y="2969172"/>
                  <a:pt x="1157530" y="2983815"/>
                  <a:pt x="1150883" y="2995448"/>
                </a:cubicBezTo>
                <a:cubicBezTo>
                  <a:pt x="1146182" y="3003674"/>
                  <a:pt x="1136309" y="3008492"/>
                  <a:pt x="1127234" y="3011214"/>
                </a:cubicBezTo>
                <a:cubicBezTo>
                  <a:pt x="1109438" y="3016553"/>
                  <a:pt x="1090382" y="3016043"/>
                  <a:pt x="1072055" y="3019097"/>
                </a:cubicBezTo>
                <a:cubicBezTo>
                  <a:pt x="1030162" y="3026079"/>
                  <a:pt x="1022282" y="3029939"/>
                  <a:pt x="977462" y="3042745"/>
                </a:cubicBezTo>
                <a:cubicBezTo>
                  <a:pt x="957752" y="3101873"/>
                  <a:pt x="982818" y="3037690"/>
                  <a:pt x="961697" y="2995448"/>
                </a:cubicBezTo>
                <a:cubicBezTo>
                  <a:pt x="956852" y="2985758"/>
                  <a:pt x="940676" y="2990193"/>
                  <a:pt x="930166" y="2987566"/>
                </a:cubicBezTo>
                <a:cubicBezTo>
                  <a:pt x="877614" y="2990193"/>
                  <a:pt x="824930" y="2990890"/>
                  <a:pt x="772510" y="2995448"/>
                </a:cubicBezTo>
                <a:cubicBezTo>
                  <a:pt x="764232" y="2996168"/>
                  <a:pt x="756294" y="2999615"/>
                  <a:pt x="748862" y="3003331"/>
                </a:cubicBezTo>
                <a:cubicBezTo>
                  <a:pt x="740388" y="3007568"/>
                  <a:pt x="733097" y="3013842"/>
                  <a:pt x="725214" y="3019097"/>
                </a:cubicBezTo>
                <a:cubicBezTo>
                  <a:pt x="717331" y="3016469"/>
                  <a:pt x="709834" y="3012041"/>
                  <a:pt x="701566" y="3011214"/>
                </a:cubicBezTo>
                <a:cubicBezTo>
                  <a:pt x="604510" y="3001508"/>
                  <a:pt x="409903" y="2987566"/>
                  <a:pt x="409903" y="2987566"/>
                </a:cubicBezTo>
                <a:cubicBezTo>
                  <a:pt x="407276" y="2979683"/>
                  <a:pt x="407212" y="2970405"/>
                  <a:pt x="402021" y="2963917"/>
                </a:cubicBezTo>
                <a:cubicBezTo>
                  <a:pt x="370957" y="2925087"/>
                  <a:pt x="247006" y="2940424"/>
                  <a:pt x="244366" y="2940269"/>
                </a:cubicBezTo>
                <a:cubicBezTo>
                  <a:pt x="232817" y="2936419"/>
                  <a:pt x="195274" y="2925143"/>
                  <a:pt x="189186" y="2916621"/>
                </a:cubicBezTo>
                <a:cubicBezTo>
                  <a:pt x="181398" y="2905718"/>
                  <a:pt x="194079" y="2881242"/>
                  <a:pt x="181303" y="2877207"/>
                </a:cubicBezTo>
                <a:cubicBezTo>
                  <a:pt x="136133" y="2862942"/>
                  <a:pt x="86710" y="2871952"/>
                  <a:pt x="39414" y="2869324"/>
                </a:cubicBezTo>
                <a:cubicBezTo>
                  <a:pt x="36786" y="2861441"/>
                  <a:pt x="33546" y="2853737"/>
                  <a:pt x="31531" y="2845676"/>
                </a:cubicBezTo>
                <a:cubicBezTo>
                  <a:pt x="28281" y="2832678"/>
                  <a:pt x="31080" y="2817410"/>
                  <a:pt x="23648" y="2806262"/>
                </a:cubicBezTo>
                <a:cubicBezTo>
                  <a:pt x="19039" y="2799348"/>
                  <a:pt x="0" y="2798379"/>
                  <a:pt x="0" y="2798379"/>
                </a:cubicBezTo>
                <a:cubicBezTo>
                  <a:pt x="2628" y="1944414"/>
                  <a:pt x="19707" y="656897"/>
                  <a:pt x="23648" y="228600"/>
                </a:cubicBezTo>
                <a:close/>
              </a:path>
            </a:pathLst>
          </a:custGeom>
          <a:solidFill>
            <a:srgbClr val="FFFF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33795" name="Rectangle 2"/>
          <p:cNvSpPr>
            <a:spLocks noGrp="1" noChangeArrowheads="1"/>
          </p:cNvSpPr>
          <p:nvPr>
            <p:ph type="title"/>
          </p:nvPr>
        </p:nvSpPr>
        <p:spPr/>
        <p:txBody>
          <a:bodyPr/>
          <a:lstStyle/>
          <a:p>
            <a:r>
              <a:rPr lang="en-US" altLang="zh-TW" dirty="0"/>
              <a:t>4,3 Example 6 (cont.1)</a:t>
            </a:r>
            <a:endParaRPr lang="zh-TW" altLang="zh-TW" dirty="0"/>
          </a:p>
        </p:txBody>
      </p:sp>
      <p:sp>
        <p:nvSpPr>
          <p:cNvPr id="2" name="投影片編號版面配置區 1"/>
          <p:cNvSpPr>
            <a:spLocks noGrp="1"/>
          </p:cNvSpPr>
          <p:nvPr>
            <p:ph type="sldNum" sz="quarter" idx="10"/>
          </p:nvPr>
        </p:nvSpPr>
        <p:spPr/>
        <p:txBody>
          <a:bodyPr/>
          <a:lstStyle/>
          <a:p>
            <a:fld id="{F4C3976D-8D47-445A-BD61-2F2C1E2596C6}" type="slidenum">
              <a:rPr lang="en-US" altLang="zh-TW" smtClean="0"/>
              <a:pPr/>
              <a:t>62</a:t>
            </a:fld>
            <a:endParaRPr lang="en-US" altLang="zh-TW" dirty="0"/>
          </a:p>
        </p:txBody>
      </p:sp>
      <p:graphicFrame>
        <p:nvGraphicFramePr>
          <p:cNvPr id="588808" name="Object 8"/>
          <p:cNvGraphicFramePr>
            <a:graphicFrameLocks noGrp="1" noChangeAspect="1"/>
          </p:cNvGraphicFramePr>
          <p:nvPr>
            <p:ph sz="quarter" idx="4294967295"/>
            <p:extLst>
              <p:ext uri="{D42A27DB-BD31-4B8C-83A1-F6EECF244321}">
                <p14:modId xmlns:p14="http://schemas.microsoft.com/office/powerpoint/2010/main" val="3232491712"/>
              </p:ext>
            </p:extLst>
          </p:nvPr>
        </p:nvGraphicFramePr>
        <p:xfrm>
          <a:off x="793576" y="1065020"/>
          <a:ext cx="4038600" cy="1422400"/>
        </p:xfrm>
        <a:graphic>
          <a:graphicData uri="http://schemas.openxmlformats.org/presentationml/2006/ole">
            <mc:AlternateContent xmlns:mc="http://schemas.openxmlformats.org/markup-compatibility/2006">
              <mc:Choice xmlns:v="urn:schemas-microsoft-com:vml" Requires="v">
                <p:oleObj spid="_x0000_s1126604" name="方程式" r:id="rId4" imgW="2019240" imgH="711000" progId="Equation.3">
                  <p:embed/>
                </p:oleObj>
              </mc:Choice>
              <mc:Fallback>
                <p:oleObj name="方程式" r:id="rId4" imgW="2019240" imgH="711000" progId="Equation.3">
                  <p:embed/>
                  <p:pic>
                    <p:nvPicPr>
                      <p:cNvPr id="0" name=""/>
                      <p:cNvPicPr>
                        <a:picLocks noChangeArrowheads="1"/>
                      </p:cNvPicPr>
                      <p:nvPr/>
                    </p:nvPicPr>
                    <p:blipFill>
                      <a:blip r:embed="rId5"/>
                      <a:srcRect/>
                      <a:stretch>
                        <a:fillRect/>
                      </a:stretch>
                    </p:blipFill>
                    <p:spPr bwMode="auto">
                      <a:xfrm>
                        <a:off x="793576" y="1065020"/>
                        <a:ext cx="4038600" cy="1422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797" name="Rectangle 6"/>
          <p:cNvSpPr>
            <a:spLocks noChangeArrowheads="1"/>
          </p:cNvSpPr>
          <p:nvPr/>
        </p:nvSpPr>
        <p:spPr bwMode="auto">
          <a:xfrm>
            <a:off x="223664" y="691110"/>
            <a:ext cx="52962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r>
              <a:rPr lang="en-US" altLang="zh-TW" dirty="0"/>
              <a:t>Method 2: </a:t>
            </a:r>
            <a:r>
              <a:rPr lang="en-US" altLang="zh-TW" u="sng" dirty="0"/>
              <a:t>Fourier transform over  </a:t>
            </a:r>
            <a:r>
              <a:rPr lang="en-US" altLang="zh-TW" i="1" u="sng" dirty="0"/>
              <a:t>y</a:t>
            </a:r>
          </a:p>
        </p:txBody>
      </p:sp>
      <p:graphicFrame>
        <p:nvGraphicFramePr>
          <p:cNvPr id="588809" name="Object 9"/>
          <p:cNvGraphicFramePr>
            <a:graphicFrameLocks noChangeAspect="1"/>
          </p:cNvGraphicFramePr>
          <p:nvPr>
            <p:extLst>
              <p:ext uri="{D42A27DB-BD31-4B8C-83A1-F6EECF244321}">
                <p14:modId xmlns:p14="http://schemas.microsoft.com/office/powerpoint/2010/main" val="865221256"/>
              </p:ext>
            </p:extLst>
          </p:nvPr>
        </p:nvGraphicFramePr>
        <p:xfrm>
          <a:off x="749697" y="2420888"/>
          <a:ext cx="4419360" cy="1269360"/>
        </p:xfrm>
        <a:graphic>
          <a:graphicData uri="http://schemas.openxmlformats.org/presentationml/2006/ole">
            <mc:AlternateContent xmlns:mc="http://schemas.openxmlformats.org/markup-compatibility/2006">
              <mc:Choice xmlns:v="urn:schemas-microsoft-com:vml" Requires="v">
                <p:oleObj spid="_x0000_s1126605" name="方程式" r:id="rId6" imgW="2209680" imgH="634680" progId="Equation.3">
                  <p:embed/>
                </p:oleObj>
              </mc:Choice>
              <mc:Fallback>
                <p:oleObj name="方程式" r:id="rId6" imgW="2209680" imgH="634680" progId="Equation.3">
                  <p:embed/>
                  <p:pic>
                    <p:nvPicPr>
                      <p:cNvPr id="0" name=""/>
                      <p:cNvPicPr>
                        <a:picLocks noChangeAspect="1" noChangeArrowheads="1"/>
                      </p:cNvPicPr>
                      <p:nvPr/>
                    </p:nvPicPr>
                    <p:blipFill>
                      <a:blip r:embed="rId7"/>
                      <a:srcRect/>
                      <a:stretch>
                        <a:fillRect/>
                      </a:stretch>
                    </p:blipFill>
                    <p:spPr bwMode="auto">
                      <a:xfrm>
                        <a:off x="749697" y="2420888"/>
                        <a:ext cx="4419360" cy="12693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3801" name="Group 10"/>
          <p:cNvGrpSpPr>
            <a:grpSpLocks/>
          </p:cNvGrpSpPr>
          <p:nvPr/>
        </p:nvGrpSpPr>
        <p:grpSpPr bwMode="auto">
          <a:xfrm>
            <a:off x="6714827" y="620688"/>
            <a:ext cx="2549525" cy="2544763"/>
            <a:chOff x="4427" y="1960"/>
            <a:chExt cx="1606" cy="1603"/>
          </a:xfrm>
        </p:grpSpPr>
        <p:sp>
          <p:nvSpPr>
            <p:cNvPr id="33805" name="Line 12"/>
            <p:cNvSpPr>
              <a:spLocks noChangeShapeType="1"/>
            </p:cNvSpPr>
            <p:nvPr/>
          </p:nvSpPr>
          <p:spPr bwMode="auto">
            <a:xfrm flipV="1">
              <a:off x="4636" y="2931"/>
              <a:ext cx="1225" cy="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3806" name="Line 13"/>
            <p:cNvSpPr>
              <a:spLocks noChangeShapeType="1"/>
            </p:cNvSpPr>
            <p:nvPr/>
          </p:nvSpPr>
          <p:spPr bwMode="auto">
            <a:xfrm flipV="1">
              <a:off x="4636" y="2157"/>
              <a:ext cx="0" cy="77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3808" name="Text Box 15"/>
            <p:cNvSpPr txBox="1">
              <a:spLocks noChangeArrowheads="1"/>
            </p:cNvSpPr>
            <p:nvPr/>
          </p:nvSpPr>
          <p:spPr bwMode="auto">
            <a:xfrm>
              <a:off x="5832" y="2787"/>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i="1" dirty="0"/>
                <a:t>x</a:t>
              </a:r>
            </a:p>
          </p:txBody>
        </p:sp>
        <p:sp>
          <p:nvSpPr>
            <p:cNvPr id="33809" name="Text Box 16"/>
            <p:cNvSpPr txBox="1">
              <a:spLocks noChangeArrowheads="1"/>
            </p:cNvSpPr>
            <p:nvPr/>
          </p:nvSpPr>
          <p:spPr bwMode="auto">
            <a:xfrm>
              <a:off x="4427" y="1960"/>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i="1" dirty="0"/>
                <a:t>y</a:t>
              </a:r>
            </a:p>
          </p:txBody>
        </p:sp>
        <p:sp>
          <p:nvSpPr>
            <p:cNvPr id="33810" name="Text Box 17"/>
            <p:cNvSpPr txBox="1">
              <a:spLocks noChangeArrowheads="1"/>
            </p:cNvSpPr>
            <p:nvPr/>
          </p:nvSpPr>
          <p:spPr bwMode="auto">
            <a:xfrm>
              <a:off x="5524" y="2643"/>
              <a:ext cx="45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200" dirty="0"/>
                <a:t>(1,0)</a:t>
              </a:r>
            </a:p>
          </p:txBody>
        </p:sp>
        <p:sp>
          <p:nvSpPr>
            <p:cNvPr id="33811" name="Line 18"/>
            <p:cNvSpPr>
              <a:spLocks noChangeShapeType="1"/>
            </p:cNvSpPr>
            <p:nvPr/>
          </p:nvSpPr>
          <p:spPr bwMode="auto">
            <a:xfrm>
              <a:off x="4636" y="2248"/>
              <a:ext cx="0" cy="131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3812" name="Line 19"/>
            <p:cNvSpPr>
              <a:spLocks noChangeShapeType="1"/>
            </p:cNvSpPr>
            <p:nvPr/>
          </p:nvSpPr>
          <p:spPr bwMode="auto">
            <a:xfrm>
              <a:off x="5569" y="2248"/>
              <a:ext cx="0" cy="131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3813" name="Oval 20"/>
            <p:cNvSpPr>
              <a:spLocks noChangeAspect="1" noChangeArrowheads="1"/>
            </p:cNvSpPr>
            <p:nvPr/>
          </p:nvSpPr>
          <p:spPr bwMode="auto">
            <a:xfrm>
              <a:off x="5195" y="3113"/>
              <a:ext cx="57" cy="57"/>
            </a:xfrm>
            <a:prstGeom prst="ellipse">
              <a:avLst/>
            </a:prstGeom>
            <a:solidFill>
              <a:schemeClr val="tx1"/>
            </a:solidFill>
            <a:ln w="12700">
              <a:solidFill>
                <a:schemeClr val="tx1"/>
              </a:solidFill>
              <a:round/>
              <a:headEnd/>
              <a:tailEnd/>
            </a:ln>
          </p:spPr>
          <p:txBody>
            <a:bodyPr wrap="none" anchor="ctr"/>
            <a:lstStyle/>
            <a:p>
              <a:endParaRPr lang="zh-TW" altLang="en-US"/>
            </a:p>
          </p:txBody>
        </p:sp>
        <p:graphicFrame>
          <p:nvGraphicFramePr>
            <p:cNvPr id="33814" name="Object 21"/>
            <p:cNvGraphicFramePr>
              <a:graphicFrameLocks noChangeAspect="1"/>
            </p:cNvGraphicFramePr>
            <p:nvPr>
              <p:extLst>
                <p:ext uri="{D42A27DB-BD31-4B8C-83A1-F6EECF244321}">
                  <p14:modId xmlns:p14="http://schemas.microsoft.com/office/powerpoint/2010/main" val="3382772123"/>
                </p:ext>
              </p:extLst>
            </p:nvPr>
          </p:nvGraphicFramePr>
          <p:xfrm>
            <a:off x="4834" y="3184"/>
            <a:ext cx="592" cy="288"/>
          </p:xfrm>
          <a:graphic>
            <a:graphicData uri="http://schemas.openxmlformats.org/presentationml/2006/ole">
              <mc:AlternateContent xmlns:mc="http://schemas.openxmlformats.org/markup-compatibility/2006">
                <mc:Choice xmlns:v="urn:schemas-microsoft-com:vml" Requires="v">
                  <p:oleObj spid="_x0000_s1126606" name="方程式" r:id="rId8" imgW="469900" imgH="228600" progId="Equation.3">
                    <p:embed/>
                  </p:oleObj>
                </mc:Choice>
                <mc:Fallback>
                  <p:oleObj name="方程式" r:id="rId8" imgW="469900" imgH="228600" progId="Equation.3">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34" y="3184"/>
                          <a:ext cx="592"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88822" name="AutoShape 22"/>
          <p:cNvSpPr>
            <a:spLocks noChangeArrowheads="1"/>
          </p:cNvSpPr>
          <p:nvPr/>
        </p:nvSpPr>
        <p:spPr bwMode="auto">
          <a:xfrm>
            <a:off x="422227" y="2956924"/>
            <a:ext cx="271463" cy="193675"/>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22" name="AutoShape 22"/>
          <p:cNvSpPr>
            <a:spLocks noChangeArrowheads="1"/>
          </p:cNvSpPr>
          <p:nvPr/>
        </p:nvSpPr>
        <p:spPr bwMode="auto">
          <a:xfrm>
            <a:off x="319610" y="4181257"/>
            <a:ext cx="271463" cy="193675"/>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3" name="物件 2"/>
          <p:cNvGraphicFramePr>
            <a:graphicFrameLocks noChangeAspect="1"/>
          </p:cNvGraphicFramePr>
          <p:nvPr>
            <p:extLst>
              <p:ext uri="{D42A27DB-BD31-4B8C-83A1-F6EECF244321}">
                <p14:modId xmlns:p14="http://schemas.microsoft.com/office/powerpoint/2010/main" val="2503840485"/>
              </p:ext>
            </p:extLst>
          </p:nvPr>
        </p:nvGraphicFramePr>
        <p:xfrm>
          <a:off x="718841" y="3813663"/>
          <a:ext cx="5562000" cy="964800"/>
        </p:xfrm>
        <a:graphic>
          <a:graphicData uri="http://schemas.openxmlformats.org/presentationml/2006/ole">
            <mc:AlternateContent xmlns:mc="http://schemas.openxmlformats.org/markup-compatibility/2006">
              <mc:Choice xmlns:v="urn:schemas-microsoft-com:vml" Requires="v">
                <p:oleObj spid="_x0000_s1126607" name="方程式" r:id="rId10" imgW="2781000" imgH="482400" progId="Equation.3">
                  <p:embed/>
                </p:oleObj>
              </mc:Choice>
              <mc:Fallback>
                <p:oleObj name="方程式" r:id="rId10" imgW="2781000" imgH="482400" progId="Equation.3">
                  <p:embed/>
                  <p:pic>
                    <p:nvPicPr>
                      <p:cNvPr id="0" name=""/>
                      <p:cNvPicPr>
                        <a:picLocks noChangeArrowheads="1"/>
                      </p:cNvPicPr>
                      <p:nvPr/>
                    </p:nvPicPr>
                    <p:blipFill>
                      <a:blip r:embed="rId11"/>
                      <a:srcRect/>
                      <a:stretch>
                        <a:fillRect/>
                      </a:stretch>
                    </p:blipFill>
                    <p:spPr bwMode="auto">
                      <a:xfrm>
                        <a:off x="718841" y="3813663"/>
                        <a:ext cx="5562000" cy="96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 name="直線單箭頭接點 4"/>
          <p:cNvCxnSpPr/>
          <p:nvPr/>
        </p:nvCxnSpPr>
        <p:spPr bwMode="auto">
          <a:xfrm flipV="1">
            <a:off x="2961556" y="3849711"/>
            <a:ext cx="432000" cy="396000"/>
          </a:xfrm>
          <a:prstGeom prst="straightConnector1">
            <a:avLst/>
          </a:prstGeom>
          <a:solidFill>
            <a:schemeClr val="accent1"/>
          </a:solidFill>
          <a:ln w="28575" cap="flat" cmpd="sng" algn="ctr">
            <a:solidFill>
              <a:srgbClr val="C00000"/>
            </a:solidFill>
            <a:prstDash val="solid"/>
            <a:round/>
            <a:headEnd type="none" w="med" len="med"/>
            <a:tailEnd type="triangle" w="med" len="lg"/>
          </a:ln>
          <a:effectLst/>
        </p:spPr>
      </p:cxnSp>
      <p:cxnSp>
        <p:nvCxnSpPr>
          <p:cNvPr id="26" name="直線單箭頭接點 25"/>
          <p:cNvCxnSpPr/>
          <p:nvPr/>
        </p:nvCxnSpPr>
        <p:spPr bwMode="auto">
          <a:xfrm flipV="1">
            <a:off x="1373635" y="4327244"/>
            <a:ext cx="432000" cy="396000"/>
          </a:xfrm>
          <a:prstGeom prst="straightConnector1">
            <a:avLst/>
          </a:prstGeom>
          <a:solidFill>
            <a:schemeClr val="accent1"/>
          </a:solidFill>
          <a:ln w="28575" cap="flat" cmpd="sng" algn="ctr">
            <a:solidFill>
              <a:srgbClr val="C00000"/>
            </a:solidFill>
            <a:prstDash val="solid"/>
            <a:round/>
            <a:headEnd type="none" w="med" len="med"/>
            <a:tailEnd type="triangle" w="med" len="lg"/>
          </a:ln>
          <a:effectLst/>
        </p:spPr>
      </p:cxnSp>
      <p:sp>
        <p:nvSpPr>
          <p:cNvPr id="27" name="AutoShape 22"/>
          <p:cNvSpPr>
            <a:spLocks noChangeArrowheads="1"/>
          </p:cNvSpPr>
          <p:nvPr/>
        </p:nvSpPr>
        <p:spPr bwMode="auto">
          <a:xfrm>
            <a:off x="303041" y="5549409"/>
            <a:ext cx="271463" cy="193675"/>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28" name="物件 27"/>
          <p:cNvGraphicFramePr>
            <a:graphicFrameLocks noChangeAspect="1"/>
          </p:cNvGraphicFramePr>
          <p:nvPr>
            <p:extLst>
              <p:ext uri="{D42A27DB-BD31-4B8C-83A1-F6EECF244321}">
                <p14:modId xmlns:p14="http://schemas.microsoft.com/office/powerpoint/2010/main" val="1686046225"/>
              </p:ext>
            </p:extLst>
          </p:nvPr>
        </p:nvGraphicFramePr>
        <p:xfrm>
          <a:off x="702969" y="5184111"/>
          <a:ext cx="5130720" cy="964800"/>
        </p:xfrm>
        <a:graphic>
          <a:graphicData uri="http://schemas.openxmlformats.org/presentationml/2006/ole">
            <mc:AlternateContent xmlns:mc="http://schemas.openxmlformats.org/markup-compatibility/2006">
              <mc:Choice xmlns:v="urn:schemas-microsoft-com:vml" Requires="v">
                <p:oleObj spid="_x0000_s1126608" name="方程式" r:id="rId12" imgW="2565360" imgH="482400" progId="Equation.3">
                  <p:embed/>
                </p:oleObj>
              </mc:Choice>
              <mc:Fallback>
                <p:oleObj name="方程式" r:id="rId12" imgW="2565360" imgH="482400" progId="Equation.3">
                  <p:embed/>
                  <p:pic>
                    <p:nvPicPr>
                      <p:cNvPr id="0" name=""/>
                      <p:cNvPicPr>
                        <a:picLocks noChangeArrowheads="1"/>
                      </p:cNvPicPr>
                      <p:nvPr/>
                    </p:nvPicPr>
                    <p:blipFill>
                      <a:blip r:embed="rId13"/>
                      <a:srcRect/>
                      <a:stretch>
                        <a:fillRect/>
                      </a:stretch>
                    </p:blipFill>
                    <p:spPr bwMode="auto">
                      <a:xfrm>
                        <a:off x="702969" y="5184111"/>
                        <a:ext cx="5130720" cy="96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 name="Rectangle 6"/>
          <p:cNvSpPr>
            <a:spLocks noChangeArrowheads="1"/>
          </p:cNvSpPr>
          <p:nvPr/>
        </p:nvSpPr>
        <p:spPr bwMode="auto">
          <a:xfrm>
            <a:off x="263352" y="4757321"/>
            <a:ext cx="29920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r>
              <a:rPr lang="en-US" altLang="zh-TW" dirty="0"/>
              <a:t>continuity condition</a:t>
            </a:r>
            <a:endParaRPr lang="en-US" altLang="zh-TW" i="1" dirty="0"/>
          </a:p>
        </p:txBody>
      </p:sp>
      <p:graphicFrame>
        <p:nvGraphicFramePr>
          <p:cNvPr id="4" name="物件 3"/>
          <p:cNvGraphicFramePr>
            <a:graphicFrameLocks noChangeAspect="1"/>
          </p:cNvGraphicFramePr>
          <p:nvPr>
            <p:extLst>
              <p:ext uri="{D42A27DB-BD31-4B8C-83A1-F6EECF244321}">
                <p14:modId xmlns:p14="http://schemas.microsoft.com/office/powerpoint/2010/main" val="2592384613"/>
              </p:ext>
            </p:extLst>
          </p:nvPr>
        </p:nvGraphicFramePr>
        <p:xfrm>
          <a:off x="8510782" y="4913900"/>
          <a:ext cx="3641688" cy="1221444"/>
        </p:xfrm>
        <a:graphic>
          <a:graphicData uri="http://schemas.openxmlformats.org/presentationml/2006/ole">
            <mc:AlternateContent xmlns:mc="http://schemas.openxmlformats.org/markup-compatibility/2006">
              <mc:Choice xmlns:v="urn:schemas-microsoft-com:vml" Requires="v">
                <p:oleObj spid="_x0000_s1126609" name="方程式" r:id="rId14" imgW="1968480" imgH="660240" progId="Equation.3">
                  <p:embed/>
                </p:oleObj>
              </mc:Choice>
              <mc:Fallback>
                <p:oleObj name="方程式" r:id="rId14" imgW="1968480" imgH="660240" progId="Equation.3">
                  <p:embed/>
                  <p:pic>
                    <p:nvPicPr>
                      <p:cNvPr id="0" name=""/>
                      <p:cNvPicPr>
                        <a:picLocks noChangeArrowheads="1"/>
                      </p:cNvPicPr>
                      <p:nvPr/>
                    </p:nvPicPr>
                    <p:blipFill>
                      <a:blip r:embed="rId15"/>
                      <a:srcRect/>
                      <a:stretch>
                        <a:fillRect/>
                      </a:stretch>
                    </p:blipFill>
                    <p:spPr bwMode="auto">
                      <a:xfrm>
                        <a:off x="8510782" y="4913900"/>
                        <a:ext cx="3641688" cy="1221444"/>
                      </a:xfrm>
                      <a:prstGeom prst="rect">
                        <a:avLst/>
                      </a:prstGeom>
                      <a:solidFill>
                        <a:srgbClr val="FFCC66"/>
                      </a:solidFill>
                      <a:ln>
                        <a:noFill/>
                      </a:ln>
                      <a:effectLst/>
                    </p:spPr>
                  </p:pic>
                </p:oleObj>
              </mc:Fallback>
            </mc:AlternateContent>
          </a:graphicData>
        </a:graphic>
      </p:graphicFrame>
      <p:graphicFrame>
        <p:nvGraphicFramePr>
          <p:cNvPr id="7" name="物件 6"/>
          <p:cNvGraphicFramePr>
            <a:graphicFrameLocks noChangeAspect="1"/>
          </p:cNvGraphicFramePr>
          <p:nvPr>
            <p:extLst>
              <p:ext uri="{D42A27DB-BD31-4B8C-83A1-F6EECF244321}">
                <p14:modId xmlns:p14="http://schemas.microsoft.com/office/powerpoint/2010/main" val="284295981"/>
              </p:ext>
            </p:extLst>
          </p:nvPr>
        </p:nvGraphicFramePr>
        <p:xfrm>
          <a:off x="8662908" y="5362626"/>
          <a:ext cx="2278386" cy="398934"/>
        </p:xfrm>
        <a:graphic>
          <a:graphicData uri="http://schemas.openxmlformats.org/presentationml/2006/ole">
            <mc:AlternateContent xmlns:mc="http://schemas.openxmlformats.org/markup-compatibility/2006">
              <mc:Choice xmlns:v="urn:schemas-microsoft-com:vml" Requires="v">
                <p:oleObj spid="_x0000_s1126610" name="方程式" r:id="rId16" imgW="1231560" imgH="215640" progId="Equation.3">
                  <p:embed/>
                </p:oleObj>
              </mc:Choice>
              <mc:Fallback>
                <p:oleObj name="方程式" r:id="rId16" imgW="1231560" imgH="215640" progId="Equation.3">
                  <p:embed/>
                  <p:pic>
                    <p:nvPicPr>
                      <p:cNvPr id="0" name=""/>
                      <p:cNvPicPr>
                        <a:picLocks noChangeArrowheads="1"/>
                      </p:cNvPicPr>
                      <p:nvPr/>
                    </p:nvPicPr>
                    <p:blipFill>
                      <a:blip r:embed="rId17"/>
                      <a:srcRect/>
                      <a:stretch>
                        <a:fillRect/>
                      </a:stretch>
                    </p:blipFill>
                    <p:spPr bwMode="auto">
                      <a:xfrm>
                        <a:off x="8662908" y="5362626"/>
                        <a:ext cx="2278386" cy="3989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物件 7"/>
          <p:cNvGraphicFramePr>
            <a:graphicFrameLocks noChangeAspect="1"/>
          </p:cNvGraphicFramePr>
          <p:nvPr>
            <p:extLst>
              <p:ext uri="{D42A27DB-BD31-4B8C-83A1-F6EECF244321}">
                <p14:modId xmlns:p14="http://schemas.microsoft.com/office/powerpoint/2010/main" val="1651100477"/>
              </p:ext>
            </p:extLst>
          </p:nvPr>
        </p:nvGraphicFramePr>
        <p:xfrm>
          <a:off x="8719999" y="5741102"/>
          <a:ext cx="2348982" cy="469530"/>
        </p:xfrm>
        <a:graphic>
          <a:graphicData uri="http://schemas.openxmlformats.org/presentationml/2006/ole">
            <mc:AlternateContent xmlns:mc="http://schemas.openxmlformats.org/markup-compatibility/2006">
              <mc:Choice xmlns:v="urn:schemas-microsoft-com:vml" Requires="v">
                <p:oleObj spid="_x0000_s1126611" name="方程式" r:id="rId18" imgW="1269720" imgH="253800" progId="Equation.3">
                  <p:embed/>
                </p:oleObj>
              </mc:Choice>
              <mc:Fallback>
                <p:oleObj name="方程式" r:id="rId18" imgW="1269720" imgH="253800" progId="Equation.3">
                  <p:embed/>
                  <p:pic>
                    <p:nvPicPr>
                      <p:cNvPr id="0" name=""/>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19999" y="5741102"/>
                        <a:ext cx="2348982" cy="4695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物件 5"/>
          <p:cNvGraphicFramePr>
            <a:graphicFrameLocks noChangeAspect="1"/>
          </p:cNvGraphicFramePr>
          <p:nvPr>
            <p:extLst>
              <p:ext uri="{D42A27DB-BD31-4B8C-83A1-F6EECF244321}">
                <p14:modId xmlns:p14="http://schemas.microsoft.com/office/powerpoint/2010/main" val="511842161"/>
              </p:ext>
            </p:extLst>
          </p:nvPr>
        </p:nvGraphicFramePr>
        <p:xfrm>
          <a:off x="1206502" y="-31264"/>
          <a:ext cx="2437920" cy="710640"/>
        </p:xfrm>
        <a:graphic>
          <a:graphicData uri="http://schemas.openxmlformats.org/presentationml/2006/ole">
            <mc:AlternateContent xmlns:mc="http://schemas.openxmlformats.org/markup-compatibility/2006">
              <mc:Choice xmlns:v="urn:schemas-microsoft-com:vml" Requires="v">
                <p:oleObj spid="_x0000_s1126612" name="方程式" r:id="rId20" imgW="1218960" imgH="355320" progId="Equation.3">
                  <p:embed/>
                </p:oleObj>
              </mc:Choice>
              <mc:Fallback>
                <p:oleObj name="方程式" r:id="rId20" imgW="1218960" imgH="355320" progId="Equation.3">
                  <p:embed/>
                  <p:pic>
                    <p:nvPicPr>
                      <p:cNvPr id="0" name=""/>
                      <p:cNvPicPr>
                        <a:picLocks noChangeArrowheads="1"/>
                      </p:cNvPicPr>
                      <p:nvPr/>
                    </p:nvPicPr>
                    <p:blipFill>
                      <a:blip r:embed="rId21"/>
                      <a:srcRect/>
                      <a:stretch>
                        <a:fillRect/>
                      </a:stretch>
                    </p:blipFill>
                    <p:spPr bwMode="auto">
                      <a:xfrm>
                        <a:off x="1206502" y="-31264"/>
                        <a:ext cx="2437920" cy="710640"/>
                      </a:xfrm>
                      <a:prstGeom prst="rect">
                        <a:avLst/>
                      </a:prstGeom>
                      <a:solidFill>
                        <a:srgbClr val="CCCCFF"/>
                      </a:solidFill>
                      <a:ln>
                        <a:noFill/>
                      </a:ln>
                      <a:effectLst/>
                    </p:spPr>
                  </p:pic>
                </p:oleObj>
              </mc:Fallback>
            </mc:AlternateContent>
          </a:graphicData>
        </a:graphic>
      </p:graphicFrame>
      <p:cxnSp>
        <p:nvCxnSpPr>
          <p:cNvPr id="10" name="直線接點 9"/>
          <p:cNvCxnSpPr/>
          <p:nvPr/>
        </p:nvCxnSpPr>
        <p:spPr bwMode="auto">
          <a:xfrm>
            <a:off x="8472680" y="4869160"/>
            <a:ext cx="3744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cxnSp>
        <p:nvCxnSpPr>
          <p:cNvPr id="12" name="直線接點 11"/>
          <p:cNvCxnSpPr/>
          <p:nvPr/>
        </p:nvCxnSpPr>
        <p:spPr bwMode="auto">
          <a:xfrm>
            <a:off x="8482205" y="4869160"/>
            <a:ext cx="0" cy="1368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aphicFrame>
        <p:nvGraphicFramePr>
          <p:cNvPr id="35" name="物件 34"/>
          <p:cNvGraphicFramePr>
            <a:graphicFrameLocks noChangeAspect="1"/>
          </p:cNvGraphicFramePr>
          <p:nvPr>
            <p:extLst>
              <p:ext uri="{D42A27DB-BD31-4B8C-83A1-F6EECF244321}">
                <p14:modId xmlns:p14="http://schemas.microsoft.com/office/powerpoint/2010/main" val="910781448"/>
              </p:ext>
            </p:extLst>
          </p:nvPr>
        </p:nvGraphicFramePr>
        <p:xfrm>
          <a:off x="560934" y="6216650"/>
          <a:ext cx="8254800" cy="457200"/>
        </p:xfrm>
        <a:graphic>
          <a:graphicData uri="http://schemas.openxmlformats.org/presentationml/2006/ole">
            <mc:AlternateContent xmlns:mc="http://schemas.openxmlformats.org/markup-compatibility/2006">
              <mc:Choice xmlns:v="urn:schemas-microsoft-com:vml" Requires="v">
                <p:oleObj spid="_x0000_s1126613" name="方程式" r:id="rId22" imgW="4127400" imgH="228600" progId="Equation.3">
                  <p:embed/>
                </p:oleObj>
              </mc:Choice>
              <mc:Fallback>
                <p:oleObj name="方程式" r:id="rId22" imgW="4127400" imgH="228600" progId="Equation.3">
                  <p:embed/>
                  <p:pic>
                    <p:nvPicPr>
                      <p:cNvPr id="0" name=""/>
                      <p:cNvPicPr>
                        <a:picLocks noChangeArrowheads="1"/>
                      </p:cNvPicPr>
                      <p:nvPr/>
                    </p:nvPicPr>
                    <p:blipFill>
                      <a:blip r:embed="rId23"/>
                      <a:srcRect/>
                      <a:stretch>
                        <a:fillRect/>
                      </a:stretch>
                    </p:blipFill>
                    <p:spPr bwMode="auto">
                      <a:xfrm>
                        <a:off x="560934" y="6216650"/>
                        <a:ext cx="8254800" cy="457200"/>
                      </a:xfrm>
                      <a:prstGeom prst="rect">
                        <a:avLst/>
                      </a:prstGeom>
                      <a:solidFill>
                        <a:srgbClr val="CCFFFF"/>
                      </a:solidFill>
                      <a:ln>
                        <a:noFill/>
                      </a:ln>
                      <a:effectLst/>
                      <a:extLst/>
                    </p:spPr>
                  </p:pic>
                </p:oleObj>
              </mc:Fallback>
            </mc:AlternateContent>
          </a:graphicData>
        </a:graphic>
      </p:graphicFrame>
      <p:graphicFrame>
        <p:nvGraphicFramePr>
          <p:cNvPr id="33" name="Object 9"/>
          <p:cNvGraphicFramePr>
            <a:graphicFrameLocks noChangeAspect="1"/>
          </p:cNvGraphicFramePr>
          <p:nvPr>
            <p:extLst>
              <p:ext uri="{D42A27DB-BD31-4B8C-83A1-F6EECF244321}">
                <p14:modId xmlns:p14="http://schemas.microsoft.com/office/powerpoint/2010/main" val="472841934"/>
              </p:ext>
            </p:extLst>
          </p:nvPr>
        </p:nvGraphicFramePr>
        <p:xfrm>
          <a:off x="929756" y="3247102"/>
          <a:ext cx="2463120" cy="482400"/>
        </p:xfrm>
        <a:graphic>
          <a:graphicData uri="http://schemas.openxmlformats.org/presentationml/2006/ole">
            <mc:AlternateContent xmlns:mc="http://schemas.openxmlformats.org/markup-compatibility/2006">
              <mc:Choice xmlns:v="urn:schemas-microsoft-com:vml" Requires="v">
                <p:oleObj spid="_x0000_s1126614" name="方程式" r:id="rId24" imgW="1231560" imgH="241200" progId="Equation.3">
                  <p:embed/>
                </p:oleObj>
              </mc:Choice>
              <mc:Fallback>
                <p:oleObj name="方程式" r:id="rId24" imgW="1231560" imgH="241200" progId="Equation.3">
                  <p:embed/>
                  <p:pic>
                    <p:nvPicPr>
                      <p:cNvPr id="0" name=""/>
                      <p:cNvPicPr>
                        <a:picLocks noChangeAspect="1" noChangeArrowheads="1"/>
                      </p:cNvPicPr>
                      <p:nvPr/>
                    </p:nvPicPr>
                    <p:blipFill>
                      <a:blip r:embed="rId25"/>
                      <a:srcRect/>
                      <a:stretch>
                        <a:fillRect/>
                      </a:stretch>
                    </p:blipFill>
                    <p:spPr bwMode="auto">
                      <a:xfrm>
                        <a:off x="929756" y="3247102"/>
                        <a:ext cx="2463120" cy="482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 name="Rectangle 6"/>
          <p:cNvSpPr>
            <a:spLocks noChangeArrowheads="1"/>
          </p:cNvSpPr>
          <p:nvPr/>
        </p:nvSpPr>
        <p:spPr bwMode="auto">
          <a:xfrm>
            <a:off x="3503712" y="3172947"/>
            <a:ext cx="342273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ct val="95000"/>
              </a:lnSpc>
            </a:pPr>
            <a:r>
              <a:rPr lang="en-US" altLang="zh-TW" sz="2000" dirty="0">
                <a:solidFill>
                  <a:srgbClr val="0000CC"/>
                </a:solidFill>
              </a:rPr>
              <a:t>(transformed BC</a:t>
            </a:r>
            <a:br>
              <a:rPr lang="en-US" altLang="zh-TW" sz="2000" dirty="0">
                <a:solidFill>
                  <a:srgbClr val="0000CC"/>
                </a:solidFill>
              </a:rPr>
            </a:br>
            <a:r>
              <a:rPr lang="zh-TW" altLang="en-US" sz="2000" dirty="0">
                <a:solidFill>
                  <a:srgbClr val="0000CC"/>
                </a:solidFill>
              </a:rPr>
              <a:t> </a:t>
            </a:r>
            <a:r>
              <a:rPr lang="en-US" altLang="zh-TW" sz="2000" dirty="0">
                <a:solidFill>
                  <a:srgbClr val="0000CC"/>
                </a:solidFill>
              </a:rPr>
              <a:t>no transformed BC in </a:t>
            </a:r>
            <a:r>
              <a:rPr lang="en-US" altLang="zh-TW" sz="2000" i="1" dirty="0">
                <a:solidFill>
                  <a:srgbClr val="0000CC"/>
                </a:solidFill>
              </a:rPr>
              <a:t>y</a:t>
            </a:r>
            <a:r>
              <a:rPr lang="en-US" altLang="zh-TW" sz="2000" dirty="0">
                <a:solidFill>
                  <a:srgbClr val="0000CC"/>
                </a:solidFill>
              </a:rPr>
              <a:t>, why?)</a:t>
            </a:r>
            <a:endParaRPr lang="en-US" altLang="zh-TW" sz="2000" i="1" dirty="0">
              <a:solidFill>
                <a:srgbClr val="0000CC"/>
              </a:solidFill>
            </a:endParaRPr>
          </a:p>
        </p:txBody>
      </p:sp>
      <p:cxnSp>
        <p:nvCxnSpPr>
          <p:cNvPr id="11" name="直線接點 10"/>
          <p:cNvCxnSpPr/>
          <p:nvPr/>
        </p:nvCxnSpPr>
        <p:spPr bwMode="auto">
          <a:xfrm>
            <a:off x="929756" y="3704102"/>
            <a:ext cx="2448000" cy="0"/>
          </a:xfrm>
          <a:prstGeom prst="line">
            <a:avLst/>
          </a:prstGeom>
          <a:solidFill>
            <a:schemeClr val="accent1"/>
          </a:solidFill>
          <a:ln w="28575" cap="flat" cmpd="sng" algn="ctr">
            <a:solidFill>
              <a:srgbClr val="C00000"/>
            </a:solidFill>
            <a:prstDash val="sysDot"/>
            <a:round/>
            <a:headEnd type="none" w="med" len="med"/>
            <a:tailEnd type="none" w="med" len="med"/>
          </a:ln>
          <a:effectLst/>
        </p:spPr>
      </p:cxnSp>
      <p:cxnSp>
        <p:nvCxnSpPr>
          <p:cNvPr id="37" name="直線接點 36"/>
          <p:cNvCxnSpPr/>
          <p:nvPr/>
        </p:nvCxnSpPr>
        <p:spPr bwMode="auto">
          <a:xfrm>
            <a:off x="8649808" y="5733482"/>
            <a:ext cx="2448000" cy="0"/>
          </a:xfrm>
          <a:prstGeom prst="line">
            <a:avLst/>
          </a:prstGeom>
          <a:solidFill>
            <a:schemeClr val="accent1"/>
          </a:solidFill>
          <a:ln w="28575" cap="flat" cmpd="sng" algn="ctr">
            <a:solidFill>
              <a:srgbClr val="C00000"/>
            </a:solidFill>
            <a:prstDash val="sysDot"/>
            <a:round/>
            <a:headEnd type="none" w="med" len="med"/>
            <a:tailEnd type="none" w="med" len="med"/>
          </a:ln>
          <a:effectLst/>
        </p:spPr>
      </p:cxnSp>
      <p:sp>
        <p:nvSpPr>
          <p:cNvPr id="38" name="AutoShape 22"/>
          <p:cNvSpPr>
            <a:spLocks noChangeArrowheads="1"/>
          </p:cNvSpPr>
          <p:nvPr/>
        </p:nvSpPr>
        <p:spPr bwMode="auto">
          <a:xfrm>
            <a:off x="191344" y="6381329"/>
            <a:ext cx="271463" cy="193675"/>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Tree>
    <p:extLst>
      <p:ext uri="{BB962C8B-B14F-4D97-AF65-F5344CB8AC3E}">
        <p14:creationId xmlns:p14="http://schemas.microsoft.com/office/powerpoint/2010/main" val="178513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801"/>
                                        </p:tgtEl>
                                        <p:attrNameLst>
                                          <p:attrName>style.visibility</p:attrName>
                                        </p:attrNameLst>
                                      </p:cBhvr>
                                      <p:to>
                                        <p:strVal val="visible"/>
                                      </p:to>
                                    </p:set>
                                    <p:animEffect transition="in" filter="wipe(left)">
                                      <p:cBhvr>
                                        <p:cTn id="7" dur="500"/>
                                        <p:tgtEl>
                                          <p:spTgt spid="338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8" fill="hold"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250"/>
                            </p:stCondLst>
                            <p:childTnLst>
                              <p:par>
                                <p:cTn id="18" presetID="22" presetClass="entr" presetSubtype="8" fill="hold"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3797"/>
                                        </p:tgtEl>
                                        <p:attrNameLst>
                                          <p:attrName>style.visibility</p:attrName>
                                        </p:attrNameLst>
                                      </p:cBhvr>
                                      <p:to>
                                        <p:strVal val="visible"/>
                                      </p:to>
                                    </p:set>
                                    <p:animEffect transition="in" filter="wipe(left)">
                                      <p:cBhvr>
                                        <p:cTn id="25" dur="500"/>
                                        <p:tgtEl>
                                          <p:spTgt spid="33797"/>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588808"/>
                                        </p:tgtEl>
                                        <p:attrNameLst>
                                          <p:attrName>style.visibility</p:attrName>
                                        </p:attrNameLst>
                                      </p:cBhvr>
                                      <p:to>
                                        <p:strVal val="visible"/>
                                      </p:to>
                                    </p:set>
                                    <p:animEffect transition="in" filter="wipe(left)">
                                      <p:cBhvr>
                                        <p:cTn id="29" dur="500"/>
                                        <p:tgtEl>
                                          <p:spTgt spid="58880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88822"/>
                                        </p:tgtEl>
                                        <p:attrNameLst>
                                          <p:attrName>style.visibility</p:attrName>
                                        </p:attrNameLst>
                                      </p:cBhvr>
                                      <p:to>
                                        <p:strVal val="visible"/>
                                      </p:to>
                                    </p:set>
                                    <p:animEffect transition="in" filter="wipe(left)">
                                      <p:cBhvr>
                                        <p:cTn id="34" dur="500"/>
                                        <p:tgtEl>
                                          <p:spTgt spid="588822"/>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588809"/>
                                        </p:tgtEl>
                                        <p:attrNameLst>
                                          <p:attrName>style.visibility</p:attrName>
                                        </p:attrNameLst>
                                      </p:cBhvr>
                                      <p:to>
                                        <p:strVal val="visible"/>
                                      </p:to>
                                    </p:set>
                                    <p:animEffect transition="in" filter="wipe(left)">
                                      <p:cBhvr>
                                        <p:cTn id="38" dur="500"/>
                                        <p:tgtEl>
                                          <p:spTgt spid="58880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left)">
                                      <p:cBhvr>
                                        <p:cTn id="43" dur="500"/>
                                        <p:tgtEl>
                                          <p:spTgt spid="33"/>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1000"/>
                            </p:stCondLst>
                            <p:childTnLst>
                              <p:par>
                                <p:cTn id="49" presetID="2" presetClass="entr" presetSubtype="9"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0-#ppt_w/2"/>
                                          </p:val>
                                        </p:tav>
                                        <p:tav tm="100000">
                                          <p:val>
                                            <p:strVal val="#ppt_x"/>
                                          </p:val>
                                        </p:tav>
                                      </p:tavLst>
                                    </p:anim>
                                    <p:anim calcmode="lin" valueType="num">
                                      <p:cBhvr additive="base">
                                        <p:cTn id="52" dur="500" fill="hold"/>
                                        <p:tgtEl>
                                          <p:spTgt spid="37"/>
                                        </p:tgtEl>
                                        <p:attrNameLst>
                                          <p:attrName>ppt_y</p:attrName>
                                        </p:attrNameLst>
                                      </p:cBhvr>
                                      <p:tavLst>
                                        <p:tav tm="0">
                                          <p:val>
                                            <p:strVal val="0-#ppt_h/2"/>
                                          </p:val>
                                        </p:tav>
                                        <p:tav tm="100000">
                                          <p:val>
                                            <p:strVal val="#ppt_y"/>
                                          </p:val>
                                        </p:tav>
                                      </p:tavLst>
                                    </p:anim>
                                  </p:childTnLst>
                                </p:cTn>
                              </p:par>
                            </p:childTnLst>
                          </p:cTn>
                        </p:par>
                        <p:par>
                          <p:cTn id="53" fill="hold">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left)">
                                      <p:cBhvr>
                                        <p:cTn id="66" dur="500"/>
                                        <p:tgtEl>
                                          <p:spTgt spid="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wipe(left)">
                                      <p:cBhvr>
                                        <p:cTn id="71" dur="500"/>
                                        <p:tgtEl>
                                          <p:spTgt spid="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left)">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wipe(left)">
                                      <p:cBhvr>
                                        <p:cTn id="81" dur="500"/>
                                        <p:tgtEl>
                                          <p:spTgt spid="29"/>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left)">
                                      <p:cBhvr>
                                        <p:cTn id="85" dur="50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left)">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wipe(left)">
                                      <p:cBhvr>
                                        <p:cTn id="95" dur="500"/>
                                        <p:tgtEl>
                                          <p:spTgt spid="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wipe(left)">
                                      <p:cBhvr>
                                        <p:cTn id="100" dur="500"/>
                                        <p:tgtEl>
                                          <p:spTgt spid="38"/>
                                        </p:tgtEl>
                                      </p:cBhvr>
                                    </p:animEffect>
                                  </p:childTnLst>
                                </p:cTn>
                              </p:par>
                            </p:childTnLst>
                          </p:cTn>
                        </p:par>
                        <p:par>
                          <p:cTn id="101" fill="hold">
                            <p:stCondLst>
                              <p:cond delay="500"/>
                            </p:stCondLst>
                            <p:childTnLst>
                              <p:par>
                                <p:cTn id="102" presetID="22" presetClass="entr" presetSubtype="8" fill="hold" nodeType="after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wipe(left)">
                                      <p:cBhvr>
                                        <p:cTn id="10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588822" grpId="0" animBg="1"/>
      <p:bldP spid="22" grpId="0" animBg="1"/>
      <p:bldP spid="27" grpId="0" animBg="1"/>
      <p:bldP spid="29" grpId="0"/>
      <p:bldP spid="34" grpId="0"/>
      <p:bldP spid="3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US" altLang="zh-TW" dirty="0"/>
              <a:t>4,3 Example 6 (cont.2)</a:t>
            </a:r>
            <a:endParaRPr lang="zh-TW" altLang="zh-TW" dirty="0"/>
          </a:p>
        </p:txBody>
      </p:sp>
      <p:sp>
        <p:nvSpPr>
          <p:cNvPr id="2" name="投影片編號版面配置區 1"/>
          <p:cNvSpPr>
            <a:spLocks noGrp="1"/>
          </p:cNvSpPr>
          <p:nvPr>
            <p:ph type="sldNum" sz="quarter" idx="10"/>
          </p:nvPr>
        </p:nvSpPr>
        <p:spPr/>
        <p:txBody>
          <a:bodyPr/>
          <a:lstStyle/>
          <a:p>
            <a:fld id="{F4C3976D-8D47-445A-BD61-2F2C1E2596C6}" type="slidenum">
              <a:rPr lang="en-US" altLang="zh-TW" smtClean="0"/>
              <a:pPr/>
              <a:t>63</a:t>
            </a:fld>
            <a:endParaRPr lang="en-US" altLang="zh-TW" dirty="0"/>
          </a:p>
        </p:txBody>
      </p:sp>
      <p:graphicFrame>
        <p:nvGraphicFramePr>
          <p:cNvPr id="588804" name="Object 4"/>
          <p:cNvGraphicFramePr>
            <a:graphicFrameLocks noGrp="1" noChangeAspect="1"/>
          </p:cNvGraphicFramePr>
          <p:nvPr>
            <p:ph sz="quarter" idx="4294967295"/>
            <p:extLst>
              <p:ext uri="{D42A27DB-BD31-4B8C-83A1-F6EECF244321}">
                <p14:modId xmlns:p14="http://schemas.microsoft.com/office/powerpoint/2010/main" val="3615175240"/>
              </p:ext>
            </p:extLst>
          </p:nvPr>
        </p:nvGraphicFramePr>
        <p:xfrm>
          <a:off x="2279576" y="1901369"/>
          <a:ext cx="6908400" cy="838080"/>
        </p:xfrm>
        <a:graphic>
          <a:graphicData uri="http://schemas.openxmlformats.org/presentationml/2006/ole">
            <mc:AlternateContent xmlns:mc="http://schemas.openxmlformats.org/markup-compatibility/2006">
              <mc:Choice xmlns:v="urn:schemas-microsoft-com:vml" Requires="v">
                <p:oleObj spid="_x0000_s1040986" name="方程式" r:id="rId4" imgW="3454200" imgH="419040" progId="Equation.3">
                  <p:embed/>
                </p:oleObj>
              </mc:Choice>
              <mc:Fallback>
                <p:oleObj name="方程式" r:id="rId4" imgW="3454200" imgH="419040" progId="Equation.3">
                  <p:embed/>
                  <p:pic>
                    <p:nvPicPr>
                      <p:cNvPr id="0" name=""/>
                      <p:cNvPicPr>
                        <a:picLocks noChangeAspect="1" noChangeArrowheads="1"/>
                      </p:cNvPicPr>
                      <p:nvPr/>
                    </p:nvPicPr>
                    <p:blipFill>
                      <a:blip r:embed="rId5"/>
                      <a:srcRect/>
                      <a:stretch>
                        <a:fillRect/>
                      </a:stretch>
                    </p:blipFill>
                    <p:spPr bwMode="auto">
                      <a:xfrm>
                        <a:off x="2279576" y="1901369"/>
                        <a:ext cx="6908400" cy="838080"/>
                      </a:xfrm>
                      <a:prstGeom prst="rect">
                        <a:avLst/>
                      </a:prstGeom>
                      <a:solidFill>
                        <a:srgbClr val="FFCCCC"/>
                      </a:solidFill>
                      <a:ln>
                        <a:noFill/>
                      </a:ln>
                      <a:effectLst/>
                      <a:extLst/>
                    </p:spPr>
                  </p:pic>
                </p:oleObj>
              </mc:Fallback>
            </mc:AlternateContent>
          </a:graphicData>
        </a:graphic>
      </p:graphicFrame>
      <p:graphicFrame>
        <p:nvGraphicFramePr>
          <p:cNvPr id="588808" name="Object 8"/>
          <p:cNvGraphicFramePr>
            <a:graphicFrameLocks noGrp="1" noChangeAspect="1"/>
          </p:cNvGraphicFramePr>
          <p:nvPr>
            <p:ph sz="quarter" idx="4294967295"/>
            <p:extLst>
              <p:ext uri="{D42A27DB-BD31-4B8C-83A1-F6EECF244321}">
                <p14:modId xmlns:p14="http://schemas.microsoft.com/office/powerpoint/2010/main" val="3299903307"/>
              </p:ext>
            </p:extLst>
          </p:nvPr>
        </p:nvGraphicFramePr>
        <p:xfrm>
          <a:off x="8045612" y="5795966"/>
          <a:ext cx="3982986" cy="806634"/>
        </p:xfrm>
        <a:graphic>
          <a:graphicData uri="http://schemas.openxmlformats.org/presentationml/2006/ole">
            <mc:AlternateContent xmlns:mc="http://schemas.openxmlformats.org/markup-compatibility/2006">
              <mc:Choice xmlns:v="urn:schemas-microsoft-com:vml" Requires="v">
                <p:oleObj spid="_x0000_s1040987" name="方程式" r:id="rId6" imgW="1942920" imgH="393480" progId="Equation.3">
                  <p:embed/>
                </p:oleObj>
              </mc:Choice>
              <mc:Fallback>
                <p:oleObj name="方程式" r:id="rId6" imgW="1942920" imgH="393480" progId="Equation.3">
                  <p:embed/>
                  <p:pic>
                    <p:nvPicPr>
                      <p:cNvPr id="0" name=""/>
                      <p:cNvPicPr>
                        <a:picLocks noChangeArrowheads="1"/>
                      </p:cNvPicPr>
                      <p:nvPr/>
                    </p:nvPicPr>
                    <p:blipFill>
                      <a:blip r:embed="rId7"/>
                      <a:srcRect/>
                      <a:stretch>
                        <a:fillRect/>
                      </a:stretch>
                    </p:blipFill>
                    <p:spPr bwMode="auto">
                      <a:xfrm>
                        <a:off x="8045612" y="5795966"/>
                        <a:ext cx="3982986" cy="806634"/>
                      </a:xfrm>
                      <a:prstGeom prst="rect">
                        <a:avLst/>
                      </a:prstGeom>
                      <a:solidFill>
                        <a:srgbClr val="FFCC66"/>
                      </a:solidFill>
                      <a:ln>
                        <a:noFill/>
                      </a:ln>
                      <a:effectLst/>
                      <a:extLst/>
                    </p:spPr>
                  </p:pic>
                </p:oleObj>
              </mc:Fallback>
            </mc:AlternateContent>
          </a:graphicData>
        </a:graphic>
      </p:graphicFrame>
      <p:sp>
        <p:nvSpPr>
          <p:cNvPr id="30" name="Rectangle 6"/>
          <p:cNvSpPr>
            <a:spLocks noChangeArrowheads="1"/>
          </p:cNvSpPr>
          <p:nvPr/>
        </p:nvSpPr>
        <p:spPr bwMode="auto">
          <a:xfrm>
            <a:off x="1420052" y="692697"/>
            <a:ext cx="23716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r>
              <a:rPr lang="en-US" altLang="zh-TW" dirty="0"/>
              <a:t>jump condition</a:t>
            </a:r>
            <a:endParaRPr lang="en-US" altLang="zh-TW" i="1" dirty="0"/>
          </a:p>
        </p:txBody>
      </p:sp>
      <p:graphicFrame>
        <p:nvGraphicFramePr>
          <p:cNvPr id="31" name="物件 30"/>
          <p:cNvGraphicFramePr>
            <a:graphicFrameLocks noChangeAspect="1"/>
          </p:cNvGraphicFramePr>
          <p:nvPr>
            <p:extLst>
              <p:ext uri="{D42A27DB-BD31-4B8C-83A1-F6EECF244321}">
                <p14:modId xmlns:p14="http://schemas.microsoft.com/office/powerpoint/2010/main" val="3214421206"/>
              </p:ext>
            </p:extLst>
          </p:nvPr>
        </p:nvGraphicFramePr>
        <p:xfrm>
          <a:off x="2414120" y="1069525"/>
          <a:ext cx="2498868" cy="780804"/>
        </p:xfrm>
        <a:graphic>
          <a:graphicData uri="http://schemas.openxmlformats.org/presentationml/2006/ole">
            <mc:AlternateContent xmlns:mc="http://schemas.openxmlformats.org/markup-compatibility/2006">
              <mc:Choice xmlns:v="urn:schemas-microsoft-com:vml" Requires="v">
                <p:oleObj spid="_x0000_s1040988" name="方程式" r:id="rId8" imgW="1218960" imgH="380880" progId="Equation.3">
                  <p:embed/>
                </p:oleObj>
              </mc:Choice>
              <mc:Fallback>
                <p:oleObj name="方程式" r:id="rId8" imgW="1218960" imgH="380880" progId="Equation.3">
                  <p:embed/>
                  <p:pic>
                    <p:nvPicPr>
                      <p:cNvPr id="0" name=""/>
                      <p:cNvPicPr>
                        <a:picLocks noChangeArrowheads="1"/>
                      </p:cNvPicPr>
                      <p:nvPr/>
                    </p:nvPicPr>
                    <p:blipFill>
                      <a:blip r:embed="rId9"/>
                      <a:srcRect/>
                      <a:stretch>
                        <a:fillRect/>
                      </a:stretch>
                    </p:blipFill>
                    <p:spPr bwMode="auto">
                      <a:xfrm>
                        <a:off x="2414120" y="1069525"/>
                        <a:ext cx="2498868" cy="780804"/>
                      </a:xfrm>
                      <a:prstGeom prst="rect">
                        <a:avLst/>
                      </a:prstGeom>
                      <a:noFill/>
                      <a:ln>
                        <a:noFill/>
                      </a:ln>
                      <a:effectLst/>
                    </p:spPr>
                  </p:pic>
                </p:oleObj>
              </mc:Fallback>
            </mc:AlternateContent>
          </a:graphicData>
        </a:graphic>
      </p:graphicFrame>
      <p:sp>
        <p:nvSpPr>
          <p:cNvPr id="32" name="AutoShape 22"/>
          <p:cNvSpPr>
            <a:spLocks noChangeArrowheads="1"/>
          </p:cNvSpPr>
          <p:nvPr/>
        </p:nvSpPr>
        <p:spPr bwMode="auto">
          <a:xfrm>
            <a:off x="5351512" y="1358296"/>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4" name="物件 3"/>
          <p:cNvGraphicFramePr>
            <a:graphicFrameLocks noGrp="1" noChangeAspect="1"/>
          </p:cNvGraphicFramePr>
          <p:nvPr>
            <p:extLst>
              <p:ext uri="{D42A27DB-BD31-4B8C-83A1-F6EECF244321}">
                <p14:modId xmlns:p14="http://schemas.microsoft.com/office/powerpoint/2010/main" val="624763255"/>
              </p:ext>
            </p:extLst>
          </p:nvPr>
        </p:nvGraphicFramePr>
        <p:xfrm>
          <a:off x="5800260" y="1009195"/>
          <a:ext cx="2082240" cy="838080"/>
        </p:xfrm>
        <a:graphic>
          <a:graphicData uri="http://schemas.openxmlformats.org/presentationml/2006/ole">
            <mc:AlternateContent xmlns:mc="http://schemas.openxmlformats.org/markup-compatibility/2006">
              <mc:Choice xmlns:v="urn:schemas-microsoft-com:vml" Requires="v">
                <p:oleObj spid="_x0000_s1040989" name="方程式" r:id="rId10" imgW="1041120" imgH="419040" progId="Equation.3">
                  <p:embed/>
                </p:oleObj>
              </mc:Choice>
              <mc:Fallback>
                <p:oleObj name="方程式" r:id="rId10" imgW="1041120" imgH="419040" progId="Equation.3">
                  <p:embed/>
                  <p:pic>
                    <p:nvPicPr>
                      <p:cNvPr id="0" name=""/>
                      <p:cNvPicPr>
                        <a:picLocks noGrp="1" noChangeArrowheads="1"/>
                      </p:cNvPicPr>
                      <p:nvPr/>
                    </p:nvPicPr>
                    <p:blipFill>
                      <a:blip r:embed="rId11"/>
                      <a:srcRect/>
                      <a:stretch>
                        <a:fillRect/>
                      </a:stretch>
                    </p:blipFill>
                    <p:spPr bwMode="auto">
                      <a:xfrm>
                        <a:off x="5800260" y="1009195"/>
                        <a:ext cx="2082240" cy="838080"/>
                      </a:xfrm>
                      <a:prstGeom prst="rect">
                        <a:avLst/>
                      </a:prstGeom>
                      <a:solidFill>
                        <a:srgbClr val="CCECFF"/>
                      </a:solidFill>
                      <a:ln>
                        <a:noFill/>
                      </a:ln>
                      <a:effectLst/>
                      <a:extLst/>
                    </p:spPr>
                  </p:pic>
                </p:oleObj>
              </mc:Fallback>
            </mc:AlternateContent>
          </a:graphicData>
        </a:graphic>
      </p:graphicFrame>
      <p:sp>
        <p:nvSpPr>
          <p:cNvPr id="33" name="AutoShape 22"/>
          <p:cNvSpPr>
            <a:spLocks noChangeArrowheads="1"/>
          </p:cNvSpPr>
          <p:nvPr/>
        </p:nvSpPr>
        <p:spPr bwMode="auto">
          <a:xfrm>
            <a:off x="1775520" y="2201427"/>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34" name="Object 4"/>
          <p:cNvGraphicFramePr>
            <a:graphicFrameLocks noChangeAspect="1"/>
          </p:cNvGraphicFramePr>
          <p:nvPr>
            <p:extLst>
              <p:ext uri="{D42A27DB-BD31-4B8C-83A1-F6EECF244321}">
                <p14:modId xmlns:p14="http://schemas.microsoft.com/office/powerpoint/2010/main" val="450972828"/>
              </p:ext>
            </p:extLst>
          </p:nvPr>
        </p:nvGraphicFramePr>
        <p:xfrm>
          <a:off x="2290673" y="4293096"/>
          <a:ext cx="7159625" cy="885190"/>
        </p:xfrm>
        <a:graphic>
          <a:graphicData uri="http://schemas.openxmlformats.org/presentationml/2006/ole">
            <mc:AlternateContent xmlns:mc="http://schemas.openxmlformats.org/markup-compatibility/2006">
              <mc:Choice xmlns:v="urn:schemas-microsoft-com:vml" Requires="v">
                <p:oleObj spid="_x0000_s1040990" name="方程式" r:id="rId12" imgW="3492500" imgH="431800" progId="Equation.3">
                  <p:embed/>
                </p:oleObj>
              </mc:Choice>
              <mc:Fallback>
                <p:oleObj name="方程式" r:id="rId12" imgW="3492500" imgH="431800" progId="Equation.3">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90673" y="4293096"/>
                        <a:ext cx="7159625" cy="8851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 name="AutoShape 6"/>
          <p:cNvSpPr>
            <a:spLocks noChangeArrowheads="1"/>
          </p:cNvSpPr>
          <p:nvPr/>
        </p:nvSpPr>
        <p:spPr bwMode="auto">
          <a:xfrm>
            <a:off x="1775520" y="4606819"/>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cxnSp>
        <p:nvCxnSpPr>
          <p:cNvPr id="7" name="直線接點 6"/>
          <p:cNvCxnSpPr/>
          <p:nvPr/>
        </p:nvCxnSpPr>
        <p:spPr bwMode="auto">
          <a:xfrm>
            <a:off x="172384" y="3762483"/>
            <a:ext cx="1184832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36" name="Rectangle 9"/>
          <p:cNvSpPr>
            <a:spLocks noChangeArrowheads="1"/>
          </p:cNvSpPr>
          <p:nvPr/>
        </p:nvSpPr>
        <p:spPr bwMode="auto">
          <a:xfrm>
            <a:off x="1271464" y="3802425"/>
            <a:ext cx="92565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2200" dirty="0"/>
              <a:t>Recall, in p.61,  Green’s function was found by partial eigenfunction</a:t>
            </a:r>
            <a:r>
              <a:rPr lang="zh-TW" altLang="en-US" sz="2200" dirty="0"/>
              <a:t> </a:t>
            </a:r>
            <a:r>
              <a:rPr lang="en-US" altLang="zh-TW" sz="2200" dirty="0"/>
              <a:t>expansions</a:t>
            </a:r>
            <a:endParaRPr lang="en-US" altLang="zh-TW" sz="2200" i="1" dirty="0"/>
          </a:p>
        </p:txBody>
      </p:sp>
      <p:sp>
        <p:nvSpPr>
          <p:cNvPr id="15" name="Rectangle 9"/>
          <p:cNvSpPr>
            <a:spLocks noChangeArrowheads="1"/>
          </p:cNvSpPr>
          <p:nvPr/>
        </p:nvSpPr>
        <p:spPr bwMode="auto">
          <a:xfrm>
            <a:off x="1343472" y="5125542"/>
            <a:ext cx="5904656" cy="137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marL="457200" indent="-457200">
              <a:lnSpc>
                <a:spcPct val="95000"/>
              </a:lnSpc>
              <a:buFont typeface="+mj-lt"/>
              <a:buAutoNum type="arabicPeriod"/>
            </a:pPr>
            <a:r>
              <a:rPr lang="en-US" altLang="zh-TW" sz="2200" dirty="0">
                <a:solidFill>
                  <a:srgbClr val="C00000"/>
                </a:solidFill>
              </a:rPr>
              <a:t>Obviously, these two expressions are different.</a:t>
            </a:r>
          </a:p>
          <a:p>
            <a:pPr marL="457200" indent="-457200">
              <a:lnSpc>
                <a:spcPct val="95000"/>
              </a:lnSpc>
              <a:buFont typeface="+mj-lt"/>
              <a:buAutoNum type="arabicPeriod"/>
            </a:pPr>
            <a:r>
              <a:rPr lang="en-US" altLang="zh-TW" sz="2200" dirty="0">
                <a:solidFill>
                  <a:srgbClr val="0000CC"/>
                </a:solidFill>
              </a:rPr>
              <a:t>It can be shown by contour integration in complex variables that these two expression are identical.</a:t>
            </a:r>
            <a:endParaRPr lang="en-US" altLang="zh-TW" sz="2200" i="1" dirty="0">
              <a:solidFill>
                <a:srgbClr val="0000CC"/>
              </a:solidFill>
            </a:endParaRPr>
          </a:p>
        </p:txBody>
      </p:sp>
      <p:cxnSp>
        <p:nvCxnSpPr>
          <p:cNvPr id="6" name="直線接點 5"/>
          <p:cNvCxnSpPr/>
          <p:nvPr/>
        </p:nvCxnSpPr>
        <p:spPr bwMode="auto">
          <a:xfrm>
            <a:off x="7968672" y="5747621"/>
            <a:ext cx="4176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cxnSp>
        <p:nvCxnSpPr>
          <p:cNvPr id="9" name="直線接點 8"/>
          <p:cNvCxnSpPr/>
          <p:nvPr/>
        </p:nvCxnSpPr>
        <p:spPr bwMode="auto">
          <a:xfrm>
            <a:off x="7968672" y="5747622"/>
            <a:ext cx="0" cy="881063"/>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3" name="動作按鈕: 上一項 2">
            <a:hlinkClick r:id="rId14" action="ppaction://hlinksldjump" highlightClick="1"/>
          </p:cNvPr>
          <p:cNvSpPr>
            <a:spLocks noChangeAspect="1"/>
          </p:cNvSpPr>
          <p:nvPr/>
        </p:nvSpPr>
        <p:spPr bwMode="auto">
          <a:xfrm>
            <a:off x="10704512" y="4005064"/>
            <a:ext cx="180000" cy="180000"/>
          </a:xfrm>
          <a:prstGeom prst="actionButtonBackPrevious">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20" name="Rectangle 6"/>
          <p:cNvSpPr>
            <a:spLocks noChangeArrowheads="1"/>
          </p:cNvSpPr>
          <p:nvPr/>
        </p:nvSpPr>
        <p:spPr bwMode="auto">
          <a:xfrm>
            <a:off x="1639553" y="2961286"/>
            <a:ext cx="936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dirty="0"/>
              <a:t>where</a:t>
            </a:r>
            <a:endParaRPr lang="en-US" altLang="zh-TW" i="1" dirty="0"/>
          </a:p>
        </p:txBody>
      </p:sp>
      <p:graphicFrame>
        <p:nvGraphicFramePr>
          <p:cNvPr id="21" name="Object 4"/>
          <p:cNvGraphicFramePr>
            <a:graphicFrameLocks noChangeAspect="1"/>
          </p:cNvGraphicFramePr>
          <p:nvPr>
            <p:extLst>
              <p:ext uri="{D42A27DB-BD31-4B8C-83A1-F6EECF244321}">
                <p14:modId xmlns:p14="http://schemas.microsoft.com/office/powerpoint/2010/main" val="2939162203"/>
              </p:ext>
            </p:extLst>
          </p:nvPr>
        </p:nvGraphicFramePr>
        <p:xfrm>
          <a:off x="2605903" y="2746444"/>
          <a:ext cx="2539440" cy="964800"/>
        </p:xfrm>
        <a:graphic>
          <a:graphicData uri="http://schemas.openxmlformats.org/presentationml/2006/ole">
            <mc:AlternateContent xmlns:mc="http://schemas.openxmlformats.org/markup-compatibility/2006">
              <mc:Choice xmlns:v="urn:schemas-microsoft-com:vml" Requires="v">
                <p:oleObj spid="_x0000_s1040991" name="方程式" r:id="rId15" imgW="1269720" imgH="482400" progId="Equation.3">
                  <p:embed/>
                </p:oleObj>
              </mc:Choice>
              <mc:Fallback>
                <p:oleObj name="方程式" r:id="rId15" imgW="1269720" imgH="482400" progId="Equation.3">
                  <p:embed/>
                  <p:pic>
                    <p:nvPicPr>
                      <p:cNvPr id="0" name=""/>
                      <p:cNvPicPr>
                        <a:picLocks noChangeAspect="1" noChangeArrowheads="1"/>
                      </p:cNvPicPr>
                      <p:nvPr/>
                    </p:nvPicPr>
                    <p:blipFill>
                      <a:blip r:embed="rId16"/>
                      <a:srcRect/>
                      <a:stretch>
                        <a:fillRect/>
                      </a:stretch>
                    </p:blipFill>
                    <p:spPr bwMode="auto">
                      <a:xfrm>
                        <a:off x="2605903" y="2746444"/>
                        <a:ext cx="2539440" cy="964800"/>
                      </a:xfrm>
                      <a:prstGeom prst="rect">
                        <a:avLst/>
                      </a:prstGeom>
                      <a:noFill/>
                      <a:ln>
                        <a:noFill/>
                      </a:ln>
                      <a:effectLst/>
                      <a:extLst/>
                    </p:spPr>
                  </p:pic>
                </p:oleObj>
              </mc:Fallback>
            </mc:AlternateContent>
          </a:graphicData>
        </a:graphic>
      </p:graphicFrame>
      <p:sp>
        <p:nvSpPr>
          <p:cNvPr id="22" name="Rectangle 6"/>
          <p:cNvSpPr>
            <a:spLocks noChangeArrowheads="1"/>
          </p:cNvSpPr>
          <p:nvPr/>
        </p:nvSpPr>
        <p:spPr bwMode="auto">
          <a:xfrm>
            <a:off x="5087888" y="2955896"/>
            <a:ext cx="26802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2600" dirty="0"/>
              <a:t>,</a:t>
            </a:r>
            <a:endParaRPr lang="en-US" altLang="zh-TW" sz="2600" i="1" dirty="0"/>
          </a:p>
        </p:txBody>
      </p:sp>
      <p:graphicFrame>
        <p:nvGraphicFramePr>
          <p:cNvPr id="23" name="Object 4"/>
          <p:cNvGraphicFramePr>
            <a:graphicFrameLocks noChangeAspect="1"/>
          </p:cNvGraphicFramePr>
          <p:nvPr>
            <p:extLst>
              <p:ext uri="{D42A27DB-BD31-4B8C-83A1-F6EECF244321}">
                <p14:modId xmlns:p14="http://schemas.microsoft.com/office/powerpoint/2010/main" val="3917553659"/>
              </p:ext>
            </p:extLst>
          </p:nvPr>
        </p:nvGraphicFramePr>
        <p:xfrm>
          <a:off x="5957794" y="2764316"/>
          <a:ext cx="2539440" cy="964800"/>
        </p:xfrm>
        <a:graphic>
          <a:graphicData uri="http://schemas.openxmlformats.org/presentationml/2006/ole">
            <mc:AlternateContent xmlns:mc="http://schemas.openxmlformats.org/markup-compatibility/2006">
              <mc:Choice xmlns:v="urn:schemas-microsoft-com:vml" Requires="v">
                <p:oleObj spid="_x0000_s1040992" name="方程式" r:id="rId17" imgW="1269720" imgH="482400" progId="Equation.3">
                  <p:embed/>
                </p:oleObj>
              </mc:Choice>
              <mc:Fallback>
                <p:oleObj name="方程式" r:id="rId17" imgW="1269720" imgH="482400" progId="Equation.3">
                  <p:embed/>
                  <p:pic>
                    <p:nvPicPr>
                      <p:cNvPr id="0" name=""/>
                      <p:cNvPicPr>
                        <a:picLocks noChangeAspect="1" noChangeArrowheads="1"/>
                      </p:cNvPicPr>
                      <p:nvPr/>
                    </p:nvPicPr>
                    <p:blipFill>
                      <a:blip r:embed="rId18"/>
                      <a:srcRect/>
                      <a:stretch>
                        <a:fillRect/>
                      </a:stretch>
                    </p:blipFill>
                    <p:spPr bwMode="auto">
                      <a:xfrm>
                        <a:off x="5957794" y="2764316"/>
                        <a:ext cx="2539440" cy="964800"/>
                      </a:xfrm>
                      <a:prstGeom prst="rect">
                        <a:avLst/>
                      </a:prstGeom>
                      <a:noFill/>
                      <a:ln>
                        <a:noFill/>
                      </a:ln>
                      <a:effectLst/>
                      <a:extLst/>
                    </p:spPr>
                  </p:pic>
                </p:oleObj>
              </mc:Fallback>
            </mc:AlternateContent>
          </a:graphicData>
        </a:graphic>
      </p:graphicFrame>
      <p:graphicFrame>
        <p:nvGraphicFramePr>
          <p:cNvPr id="24" name="物件 23"/>
          <p:cNvGraphicFramePr>
            <a:graphicFrameLocks noChangeAspect="1"/>
          </p:cNvGraphicFramePr>
          <p:nvPr>
            <p:extLst>
              <p:ext uri="{D42A27DB-BD31-4B8C-83A1-F6EECF244321}">
                <p14:modId xmlns:p14="http://schemas.microsoft.com/office/powerpoint/2010/main" val="97799475"/>
              </p:ext>
            </p:extLst>
          </p:nvPr>
        </p:nvGraphicFramePr>
        <p:xfrm>
          <a:off x="2601953" y="146740"/>
          <a:ext cx="8254800" cy="457200"/>
        </p:xfrm>
        <a:graphic>
          <a:graphicData uri="http://schemas.openxmlformats.org/presentationml/2006/ole">
            <mc:AlternateContent xmlns:mc="http://schemas.openxmlformats.org/markup-compatibility/2006">
              <mc:Choice xmlns:v="urn:schemas-microsoft-com:vml" Requires="v">
                <p:oleObj spid="_x0000_s1040993" name="方程式" r:id="rId19" imgW="4127400" imgH="228600" progId="Equation.3">
                  <p:embed/>
                </p:oleObj>
              </mc:Choice>
              <mc:Fallback>
                <p:oleObj name="方程式" r:id="rId19" imgW="4127400" imgH="228600" progId="Equation.3">
                  <p:embed/>
                  <p:pic>
                    <p:nvPicPr>
                      <p:cNvPr id="35" name="物件 34"/>
                      <p:cNvPicPr>
                        <a:picLocks noChangeArrowheads="1"/>
                      </p:cNvPicPr>
                      <p:nvPr/>
                    </p:nvPicPr>
                    <p:blipFill>
                      <a:blip r:embed="rId20"/>
                      <a:srcRect/>
                      <a:stretch>
                        <a:fillRect/>
                      </a:stretch>
                    </p:blipFill>
                    <p:spPr bwMode="auto">
                      <a:xfrm>
                        <a:off x="2601953" y="146740"/>
                        <a:ext cx="8254800" cy="457200"/>
                      </a:xfrm>
                      <a:prstGeom prst="rect">
                        <a:avLst/>
                      </a:prstGeom>
                      <a:solidFill>
                        <a:srgbClr val="FFCC66"/>
                      </a:solidFill>
                      <a:ln>
                        <a:noFill/>
                      </a:ln>
                      <a:effectLst/>
                      <a:extLst/>
                    </p:spPr>
                  </p:pic>
                </p:oleObj>
              </mc:Fallback>
            </mc:AlternateContent>
          </a:graphicData>
        </a:graphic>
      </p:graphicFrame>
    </p:spTree>
    <p:extLst>
      <p:ext uri="{BB962C8B-B14F-4D97-AF65-F5344CB8AC3E}">
        <p14:creationId xmlns:p14="http://schemas.microsoft.com/office/powerpoint/2010/main" val="188646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88808"/>
                                        </p:tgtEl>
                                        <p:attrNameLst>
                                          <p:attrName>style.visibility</p:attrName>
                                        </p:attrNameLst>
                                      </p:cBhvr>
                                      <p:to>
                                        <p:strVal val="visible"/>
                                      </p:to>
                                    </p:set>
                                    <p:animEffect transition="in" filter="wipe(left)">
                                      <p:cBhvr>
                                        <p:cTn id="30" dur="500"/>
                                        <p:tgtEl>
                                          <p:spTgt spid="58880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588804"/>
                                        </p:tgtEl>
                                        <p:attrNameLst>
                                          <p:attrName>style.visibility</p:attrName>
                                        </p:attrNameLst>
                                      </p:cBhvr>
                                      <p:to>
                                        <p:strVal val="visible"/>
                                      </p:to>
                                    </p:set>
                                    <p:animEffect transition="in" filter="wipe(left)">
                                      <p:cBhvr>
                                        <p:cTn id="38" dur="500"/>
                                        <p:tgtEl>
                                          <p:spTgt spid="58880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1000"/>
                            </p:stCondLst>
                            <p:childTnLst>
                              <p:par>
                                <p:cTn id="49" presetID="22" presetClass="entr" presetSubtype="8" fill="hold" grpId="0" nodeType="afterEffect">
                                  <p:stCondLst>
                                    <p:cond delay="25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par>
                          <p:cTn id="52" fill="hold">
                            <p:stCondLst>
                              <p:cond delay="1750"/>
                            </p:stCondLst>
                            <p:childTnLst>
                              <p:par>
                                <p:cTn id="53" presetID="22" presetClass="entr" presetSubtype="8"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childTnLst>
                          </p:cTn>
                        </p:par>
                        <p:par>
                          <p:cTn id="56" fill="hold">
                            <p:stCondLst>
                              <p:cond delay="2250"/>
                            </p:stCondLst>
                            <p:childTnLst>
                              <p:par>
                                <p:cTn id="57" presetID="22" presetClass="entr" presetSubtype="8"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500"/>
                            </p:stCondLst>
                            <p:childTnLst>
                              <p:par>
                                <p:cTn id="66" presetID="22" presetClass="entr" presetSubtype="2"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right)">
                                      <p:cBhvr>
                                        <p:cTn id="68" dur="500"/>
                                        <p:tgtEl>
                                          <p:spTgt spid="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left)">
                                      <p:cBhvr>
                                        <p:cTn id="73" dur="500"/>
                                        <p:tgtEl>
                                          <p:spTgt spid="35"/>
                                        </p:tgtEl>
                                      </p:cBhvr>
                                    </p:animEffect>
                                  </p:childTnLst>
                                </p:cTn>
                              </p:par>
                            </p:childTnLst>
                          </p:cTn>
                        </p:par>
                        <p:par>
                          <p:cTn id="74" fill="hold">
                            <p:stCondLst>
                              <p:cond delay="500"/>
                            </p:stCondLst>
                            <p:childTnLst>
                              <p:par>
                                <p:cTn id="75" presetID="22" presetClass="entr" presetSubtype="8" fill="hold"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left)">
                                      <p:cBhvr>
                                        <p:cTn id="77" dur="500"/>
                                        <p:tgtEl>
                                          <p:spTgt spid="3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5">
                                            <p:txEl>
                                              <p:pRg st="0" end="0"/>
                                            </p:txEl>
                                          </p:spTgt>
                                        </p:tgtEl>
                                        <p:attrNameLst>
                                          <p:attrName>style.visibility</p:attrName>
                                        </p:attrNameLst>
                                      </p:cBhvr>
                                      <p:to>
                                        <p:strVal val="visible"/>
                                      </p:to>
                                    </p:set>
                                    <p:animEffect transition="in" filter="wipe(left)">
                                      <p:cBhvr>
                                        <p:cTn id="82" dur="500"/>
                                        <p:tgtEl>
                                          <p:spTgt spid="15">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5">
                                            <p:txEl>
                                              <p:pRg st="1" end="1"/>
                                            </p:txEl>
                                          </p:spTgt>
                                        </p:tgtEl>
                                        <p:attrNameLst>
                                          <p:attrName>style.visibility</p:attrName>
                                        </p:attrNameLst>
                                      </p:cBhvr>
                                      <p:to>
                                        <p:strVal val="visible"/>
                                      </p:to>
                                    </p:set>
                                    <p:animEffect transition="in" filter="wipe(left)">
                                      <p:cBhvr>
                                        <p:cTn id="8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animBg="1"/>
      <p:bldP spid="33" grpId="0" animBg="1"/>
      <p:bldP spid="35" grpId="0" animBg="1"/>
      <p:bldP spid="36" grpId="0"/>
      <p:bldP spid="15" grpId="0" build="p"/>
      <p:bldP spid="3" grpId="0" animBg="1"/>
      <p:bldP spid="20" grpId="0"/>
      <p:bldP spid="2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idx="4294967295"/>
          </p:nvPr>
        </p:nvSpPr>
        <p:spPr/>
        <p:txBody>
          <a:bodyPr>
            <a:normAutofit/>
          </a:bodyPr>
          <a:lstStyle/>
          <a:p>
            <a:pPr rtl="0" eaLnBrk="0" fontAlgn="base" hangingPunct="0"/>
            <a:r>
              <a:rPr lang="en-US" altLang="zh-TW" sz="3200" dirty="0"/>
              <a:t>4.4</a:t>
            </a:r>
            <a:r>
              <a:rPr lang="en-US" altLang="zh-TW" sz="3200" dirty="0">
                <a:ea typeface="標楷體" pitchFamily="65" charset="-120"/>
              </a:rPr>
              <a:t> </a:t>
            </a:r>
            <a:r>
              <a:rPr lang="en-US" altLang="zh-TW" sz="3200" dirty="0">
                <a:ea typeface="+mj-ea"/>
              </a:rPr>
              <a:t>Example 7 – Heat eq. (Eigenfunction expansion)</a:t>
            </a:r>
            <a:endParaRPr lang="zh-TW" altLang="zh-TW" sz="3200" dirty="0"/>
          </a:p>
        </p:txBody>
      </p:sp>
      <p:graphicFrame>
        <p:nvGraphicFramePr>
          <p:cNvPr id="592899" name="Object 3"/>
          <p:cNvGraphicFramePr>
            <a:graphicFrameLocks noGrp="1" noChangeAspect="1"/>
          </p:cNvGraphicFramePr>
          <p:nvPr>
            <p:ph sz="half" idx="4294967295"/>
            <p:extLst>
              <p:ext uri="{D42A27DB-BD31-4B8C-83A1-F6EECF244321}">
                <p14:modId xmlns:p14="http://schemas.microsoft.com/office/powerpoint/2010/main" val="2155014450"/>
              </p:ext>
            </p:extLst>
          </p:nvPr>
        </p:nvGraphicFramePr>
        <p:xfrm>
          <a:off x="416736" y="1193801"/>
          <a:ext cx="7040563" cy="1463675"/>
        </p:xfrm>
        <a:graphic>
          <a:graphicData uri="http://schemas.openxmlformats.org/presentationml/2006/ole">
            <mc:AlternateContent xmlns:mc="http://schemas.openxmlformats.org/markup-compatibility/2006">
              <mc:Choice xmlns:v="urn:schemas-microsoft-com:vml" Requires="v">
                <p:oleObj spid="_x0000_s1117519" name="Equation" r:id="rId4" imgW="3543120" imgH="736560" progId="Equation.DSMT4">
                  <p:embed/>
                </p:oleObj>
              </mc:Choice>
              <mc:Fallback>
                <p:oleObj name="Equation" r:id="rId4" imgW="3543120" imgH="736560" progId="Equation.DSMT4">
                  <p:embed/>
                  <p:pic>
                    <p:nvPicPr>
                      <p:cNvPr id="0" name=""/>
                      <p:cNvPicPr>
                        <a:picLocks noChangeArrowheads="1"/>
                      </p:cNvPicPr>
                      <p:nvPr/>
                    </p:nvPicPr>
                    <p:blipFill>
                      <a:blip r:embed="rId5"/>
                      <a:srcRect/>
                      <a:stretch>
                        <a:fillRect/>
                      </a:stretch>
                    </p:blipFill>
                    <p:spPr bwMode="auto">
                      <a:xfrm>
                        <a:off x="416736" y="1193801"/>
                        <a:ext cx="7040563" cy="1463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2901" name="Rectangle 5"/>
          <p:cNvSpPr>
            <a:spLocks noChangeArrowheads="1"/>
          </p:cNvSpPr>
          <p:nvPr/>
        </p:nvSpPr>
        <p:spPr bwMode="auto">
          <a:xfrm>
            <a:off x="283385" y="692697"/>
            <a:ext cx="7570342" cy="51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ts val="3600"/>
              </a:lnSpc>
            </a:pPr>
            <a:r>
              <a:rPr lang="en-US" altLang="zh-TW" dirty="0"/>
              <a:t>Ex. 1-D Green’s function for heat equation in a finite region</a:t>
            </a:r>
          </a:p>
        </p:txBody>
      </p:sp>
      <p:sp>
        <p:nvSpPr>
          <p:cNvPr id="592903" name="Text Box 7"/>
          <p:cNvSpPr txBox="1">
            <a:spLocks noChangeArrowheads="1"/>
          </p:cNvSpPr>
          <p:nvPr/>
        </p:nvSpPr>
        <p:spPr bwMode="auto">
          <a:xfrm>
            <a:off x="187671" y="5123185"/>
            <a:ext cx="4187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solidFill>
                  <a:srgbClr val="C00000"/>
                </a:solidFill>
                <a:hlinkClick r:id="rId6" action="ppaction://hlinksldjump"/>
              </a:rPr>
              <a:t>eigenfunction expansion in </a:t>
            </a:r>
            <a:r>
              <a:rPr lang="en-US" altLang="zh-TW" i="1" dirty="0">
                <a:solidFill>
                  <a:srgbClr val="C00000"/>
                </a:solidFill>
                <a:hlinkClick r:id="rId6" action="ppaction://hlinksldjump"/>
              </a:rPr>
              <a:t>x</a:t>
            </a:r>
            <a:r>
              <a:rPr lang="en-US" altLang="zh-TW" dirty="0"/>
              <a:t>, let</a:t>
            </a:r>
          </a:p>
        </p:txBody>
      </p:sp>
      <p:sp>
        <p:nvSpPr>
          <p:cNvPr id="2" name="投影片編號版面配置區 1"/>
          <p:cNvSpPr>
            <a:spLocks noGrp="1"/>
          </p:cNvSpPr>
          <p:nvPr>
            <p:ph type="sldNum" sz="quarter" idx="10"/>
          </p:nvPr>
        </p:nvSpPr>
        <p:spPr/>
        <p:txBody>
          <a:bodyPr/>
          <a:lstStyle/>
          <a:p>
            <a:pPr>
              <a:defRPr/>
            </a:pPr>
            <a:fld id="{4C40EB51-DCA0-4E30-B66B-01C271A23879}" type="slidenum">
              <a:rPr lang="en-US" altLang="zh-TW" smtClean="0"/>
              <a:pPr>
                <a:defRPr/>
              </a:pPr>
              <a:t>64</a:t>
            </a:fld>
            <a:endParaRPr lang="en-US" altLang="zh-TW" dirty="0"/>
          </a:p>
        </p:txBody>
      </p:sp>
      <p:graphicFrame>
        <p:nvGraphicFramePr>
          <p:cNvPr id="5" name="物件 4"/>
          <p:cNvGraphicFramePr>
            <a:graphicFrameLocks noGrp="1" noChangeAspect="1"/>
          </p:cNvGraphicFramePr>
          <p:nvPr>
            <p:extLst>
              <p:ext uri="{D42A27DB-BD31-4B8C-83A1-F6EECF244321}">
                <p14:modId xmlns:p14="http://schemas.microsoft.com/office/powerpoint/2010/main" val="385322555"/>
              </p:ext>
            </p:extLst>
          </p:nvPr>
        </p:nvGraphicFramePr>
        <p:xfrm>
          <a:off x="6141526" y="5013176"/>
          <a:ext cx="4825620" cy="868680"/>
        </p:xfrm>
        <a:graphic>
          <a:graphicData uri="http://schemas.openxmlformats.org/presentationml/2006/ole">
            <mc:AlternateContent xmlns:mc="http://schemas.openxmlformats.org/markup-compatibility/2006">
              <mc:Choice xmlns:v="urn:schemas-microsoft-com:vml" Requires="v">
                <p:oleObj spid="_x0000_s1117520" name="方程式" r:id="rId7" imgW="2539800" imgH="457200" progId="Equation.3">
                  <p:embed/>
                </p:oleObj>
              </mc:Choice>
              <mc:Fallback>
                <p:oleObj name="方程式" r:id="rId7" imgW="2539800" imgH="457200" progId="Equation.3">
                  <p:embed/>
                  <p:pic>
                    <p:nvPicPr>
                      <p:cNvPr id="0" name=""/>
                      <p:cNvPicPr>
                        <a:picLocks noGrp="1" noChangeArrowheads="1"/>
                      </p:cNvPicPr>
                      <p:nvPr/>
                    </p:nvPicPr>
                    <p:blipFill>
                      <a:blip r:embed="rId8"/>
                      <a:srcRect/>
                      <a:stretch>
                        <a:fillRect/>
                      </a:stretch>
                    </p:blipFill>
                    <p:spPr bwMode="auto">
                      <a:xfrm>
                        <a:off x="6141526" y="5013176"/>
                        <a:ext cx="4825620" cy="868680"/>
                      </a:xfrm>
                      <a:prstGeom prst="rect">
                        <a:avLst/>
                      </a:prstGeom>
                      <a:solidFill>
                        <a:srgbClr val="CCECFF"/>
                      </a:solidFill>
                      <a:ln w="38100">
                        <a:noFill/>
                      </a:ln>
                      <a:effectLst/>
                      <a:extLst/>
                    </p:spPr>
                  </p:pic>
                </p:oleObj>
              </mc:Fallback>
            </mc:AlternateContent>
          </a:graphicData>
        </a:graphic>
      </p:graphicFrame>
      <p:sp>
        <p:nvSpPr>
          <p:cNvPr id="25" name="Rectangle 5"/>
          <p:cNvSpPr>
            <a:spLocks noChangeArrowheads="1"/>
          </p:cNvSpPr>
          <p:nvPr/>
        </p:nvSpPr>
        <p:spPr bwMode="auto">
          <a:xfrm>
            <a:off x="7142288" y="2217456"/>
            <a:ext cx="4293163" cy="51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ts val="3600"/>
              </a:lnSpc>
            </a:pPr>
            <a:r>
              <a:rPr lang="en-US" altLang="zh-TW" dirty="0"/>
              <a:t>(</a:t>
            </a:r>
            <a:r>
              <a:rPr lang="en-US" altLang="zh-TW" dirty="0">
                <a:solidFill>
                  <a:srgbClr val="0000CC"/>
                </a:solidFill>
              </a:rPr>
              <a:t>see p. </a:t>
            </a:r>
            <a:r>
              <a:rPr lang="en-US" altLang="zh-TW" dirty="0">
                <a:solidFill>
                  <a:srgbClr val="0000CC"/>
                </a:solidFill>
                <a:hlinkClick r:id="rId9" action="ppaction://hlinksldjump"/>
              </a:rPr>
              <a:t>36</a:t>
            </a:r>
            <a:r>
              <a:rPr lang="en-US" altLang="zh-TW" dirty="0">
                <a:solidFill>
                  <a:srgbClr val="0000CC"/>
                </a:solidFill>
              </a:rPr>
              <a:t> by method of images</a:t>
            </a:r>
            <a:r>
              <a:rPr lang="en-US" altLang="zh-TW" dirty="0"/>
              <a:t>)</a:t>
            </a:r>
          </a:p>
        </p:txBody>
      </p:sp>
      <p:sp>
        <p:nvSpPr>
          <p:cNvPr id="26" name="AutoShape 6"/>
          <p:cNvSpPr>
            <a:spLocks noChangeArrowheads="1"/>
          </p:cNvSpPr>
          <p:nvPr/>
        </p:nvSpPr>
        <p:spPr bwMode="auto">
          <a:xfrm>
            <a:off x="656570" y="5911408"/>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592900" name="Object 4"/>
          <p:cNvGraphicFramePr>
            <a:graphicFrameLocks noGrp="1" noChangeAspect="1"/>
          </p:cNvGraphicFramePr>
          <p:nvPr>
            <p:ph sz="quarter" idx="4294967295"/>
            <p:extLst>
              <p:ext uri="{D42A27DB-BD31-4B8C-83A1-F6EECF244321}">
                <p14:modId xmlns:p14="http://schemas.microsoft.com/office/powerpoint/2010/main" val="1649005058"/>
              </p:ext>
            </p:extLst>
          </p:nvPr>
        </p:nvGraphicFramePr>
        <p:xfrm>
          <a:off x="1052586" y="5640482"/>
          <a:ext cx="3253842" cy="884862"/>
        </p:xfrm>
        <a:graphic>
          <a:graphicData uri="http://schemas.openxmlformats.org/presentationml/2006/ole">
            <mc:AlternateContent xmlns:mc="http://schemas.openxmlformats.org/markup-compatibility/2006">
              <mc:Choice xmlns:v="urn:schemas-microsoft-com:vml" Requires="v">
                <p:oleObj spid="_x0000_s1117521" name="方程式" r:id="rId10" imgW="1587240" imgH="431640" progId="Equation.3">
                  <p:embed/>
                </p:oleObj>
              </mc:Choice>
              <mc:Fallback>
                <p:oleObj name="方程式" r:id="rId10" imgW="1587240" imgH="431640" progId="Equation.3">
                  <p:embed/>
                  <p:pic>
                    <p:nvPicPr>
                      <p:cNvPr id="0" name=""/>
                      <p:cNvPicPr>
                        <a:picLocks noChangeArrowheads="1"/>
                      </p:cNvPicPr>
                      <p:nvPr/>
                    </p:nvPicPr>
                    <p:blipFill>
                      <a:blip r:embed="rId11"/>
                      <a:srcRect/>
                      <a:stretch>
                        <a:fillRect/>
                      </a:stretch>
                    </p:blipFill>
                    <p:spPr bwMode="auto">
                      <a:xfrm>
                        <a:off x="1052586" y="5640482"/>
                        <a:ext cx="3253842" cy="884862"/>
                      </a:xfrm>
                      <a:prstGeom prst="rect">
                        <a:avLst/>
                      </a:prstGeom>
                      <a:solidFill>
                        <a:srgbClr val="CCECFF"/>
                      </a:solidFill>
                      <a:ln>
                        <a:noFill/>
                      </a:ln>
                      <a:effectLst/>
                      <a:extLst/>
                    </p:spPr>
                  </p:pic>
                </p:oleObj>
              </mc:Fallback>
            </mc:AlternateContent>
          </a:graphicData>
        </a:graphic>
      </p:graphicFrame>
      <p:graphicFrame>
        <p:nvGraphicFramePr>
          <p:cNvPr id="27" name="物件 26"/>
          <p:cNvGraphicFramePr>
            <a:graphicFrameLocks noGrp="1" noChangeAspect="1"/>
          </p:cNvGraphicFramePr>
          <p:nvPr>
            <p:extLst>
              <p:ext uri="{D42A27DB-BD31-4B8C-83A1-F6EECF244321}">
                <p14:modId xmlns:p14="http://schemas.microsoft.com/office/powerpoint/2010/main" val="1235003946"/>
              </p:ext>
            </p:extLst>
          </p:nvPr>
        </p:nvGraphicFramePr>
        <p:xfrm>
          <a:off x="7094538" y="6091238"/>
          <a:ext cx="2368550" cy="493712"/>
        </p:xfrm>
        <a:graphic>
          <a:graphicData uri="http://schemas.openxmlformats.org/presentationml/2006/ole">
            <mc:AlternateContent xmlns:mc="http://schemas.openxmlformats.org/markup-compatibility/2006">
              <mc:Choice xmlns:v="urn:schemas-microsoft-com:vml" Requires="v">
                <p:oleObj spid="_x0000_s1117522" name="Equation" r:id="rId12" imgW="1155600" imgH="241200" progId="Equation.DSMT4">
                  <p:embed/>
                </p:oleObj>
              </mc:Choice>
              <mc:Fallback>
                <p:oleObj name="Equation" r:id="rId12" imgW="1155600" imgH="241200" progId="Equation.DSMT4">
                  <p:embed/>
                  <p:pic>
                    <p:nvPicPr>
                      <p:cNvPr id="0" name=""/>
                      <p:cNvPicPr>
                        <a:picLocks noGrp="1" noChangeArrowheads="1"/>
                      </p:cNvPicPr>
                      <p:nvPr/>
                    </p:nvPicPr>
                    <p:blipFill>
                      <a:blip r:embed="rId13"/>
                      <a:srcRect/>
                      <a:stretch>
                        <a:fillRect/>
                      </a:stretch>
                    </p:blipFill>
                    <p:spPr bwMode="auto">
                      <a:xfrm>
                        <a:off x="7094538" y="6091238"/>
                        <a:ext cx="2368550" cy="493712"/>
                      </a:xfrm>
                      <a:prstGeom prst="rect">
                        <a:avLst/>
                      </a:prstGeom>
                      <a:solidFill>
                        <a:schemeClr val="accent1">
                          <a:lumMod val="20000"/>
                          <a:lumOff val="80000"/>
                        </a:schemeClr>
                      </a:solidFill>
                      <a:ln w="38100">
                        <a:noFill/>
                      </a:ln>
                      <a:effectLst/>
                      <a:extLst/>
                    </p:spPr>
                  </p:pic>
                </p:oleObj>
              </mc:Fallback>
            </mc:AlternateContent>
          </a:graphicData>
        </a:graphic>
      </p:graphicFrame>
      <p:sp>
        <p:nvSpPr>
          <p:cNvPr id="28" name="Text Box 12"/>
          <p:cNvSpPr txBox="1">
            <a:spLocks noChangeArrowheads="1"/>
          </p:cNvSpPr>
          <p:nvPr/>
        </p:nvSpPr>
        <p:spPr bwMode="auto">
          <a:xfrm>
            <a:off x="856590" y="4651461"/>
            <a:ext cx="2079415" cy="48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lnSpc>
                <a:spcPct val="115000"/>
              </a:lnSpc>
            </a:pPr>
            <a:r>
              <a:rPr lang="en-US" altLang="zh-TW" dirty="0"/>
              <a:t>eigenfunctions:</a:t>
            </a:r>
            <a:endParaRPr lang="zh-TW" altLang="en-US" dirty="0"/>
          </a:p>
        </p:txBody>
      </p:sp>
      <p:graphicFrame>
        <p:nvGraphicFramePr>
          <p:cNvPr id="29" name="Object 5"/>
          <p:cNvGraphicFramePr>
            <a:graphicFrameLocks noChangeAspect="1"/>
          </p:cNvGraphicFramePr>
          <p:nvPr>
            <p:extLst>
              <p:ext uri="{D42A27DB-BD31-4B8C-83A1-F6EECF244321}">
                <p14:modId xmlns:p14="http://schemas.microsoft.com/office/powerpoint/2010/main" val="2508321985"/>
              </p:ext>
            </p:extLst>
          </p:nvPr>
        </p:nvGraphicFramePr>
        <p:xfrm>
          <a:off x="627459" y="3105020"/>
          <a:ext cx="3280284" cy="1066716"/>
        </p:xfrm>
        <a:graphic>
          <a:graphicData uri="http://schemas.openxmlformats.org/presentationml/2006/ole">
            <mc:AlternateContent xmlns:mc="http://schemas.openxmlformats.org/markup-compatibility/2006">
              <mc:Choice xmlns:v="urn:schemas-microsoft-com:vml" Requires="v">
                <p:oleObj spid="_x0000_s1117523" name="Equation" r:id="rId14" imgW="1562040" imgH="507960" progId="Equation.DSMT4">
                  <p:embed/>
                </p:oleObj>
              </mc:Choice>
              <mc:Fallback>
                <p:oleObj name="Equation" r:id="rId14" imgW="1562040" imgH="507960" progId="Equation.DSMT4">
                  <p:embed/>
                  <p:pic>
                    <p:nvPicPr>
                      <p:cNvPr id="0" name=""/>
                      <p:cNvPicPr>
                        <a:picLocks noChangeArrowheads="1"/>
                      </p:cNvPicPr>
                      <p:nvPr/>
                    </p:nvPicPr>
                    <p:blipFill>
                      <a:blip r:embed="rId15"/>
                      <a:srcRect/>
                      <a:stretch>
                        <a:fillRect/>
                      </a:stretch>
                    </p:blipFill>
                    <p:spPr bwMode="auto">
                      <a:xfrm>
                        <a:off x="627459" y="3105020"/>
                        <a:ext cx="3280284" cy="1066716"/>
                      </a:xfrm>
                      <a:prstGeom prst="rect">
                        <a:avLst/>
                      </a:prstGeom>
                      <a:solidFill>
                        <a:srgbClr val="FFFF00"/>
                      </a:solidFill>
                      <a:ln>
                        <a:noFill/>
                      </a:ln>
                      <a:extLst/>
                    </p:spPr>
                  </p:pic>
                </p:oleObj>
              </mc:Fallback>
            </mc:AlternateContent>
          </a:graphicData>
        </a:graphic>
      </p:graphicFrame>
      <p:graphicFrame>
        <p:nvGraphicFramePr>
          <p:cNvPr id="30" name="Object 7"/>
          <p:cNvGraphicFramePr>
            <a:graphicFrameLocks noChangeAspect="1"/>
          </p:cNvGraphicFramePr>
          <p:nvPr>
            <p:extLst>
              <p:ext uri="{D42A27DB-BD31-4B8C-83A1-F6EECF244321}">
                <p14:modId xmlns:p14="http://schemas.microsoft.com/office/powerpoint/2010/main" val="4090026200"/>
              </p:ext>
            </p:extLst>
          </p:nvPr>
        </p:nvGraphicFramePr>
        <p:xfrm>
          <a:off x="2555652" y="4224339"/>
          <a:ext cx="1665287" cy="466725"/>
        </p:xfrm>
        <a:graphic>
          <a:graphicData uri="http://schemas.openxmlformats.org/presentationml/2006/ole">
            <mc:AlternateContent xmlns:mc="http://schemas.openxmlformats.org/markup-compatibility/2006">
              <mc:Choice xmlns:v="urn:schemas-microsoft-com:vml" Requires="v">
                <p:oleObj spid="_x0000_s1117524" name="Equation" r:id="rId16" imgW="812520" imgH="228600" progId="Equation.DSMT4">
                  <p:embed/>
                </p:oleObj>
              </mc:Choice>
              <mc:Fallback>
                <p:oleObj name="Equation" r:id="rId16" imgW="812520" imgH="228600" progId="Equation.DSMT4">
                  <p:embed/>
                  <p:pic>
                    <p:nvPicPr>
                      <p:cNvPr id="0" name=""/>
                      <p:cNvPicPr>
                        <a:picLocks noChangeAspect="1" noChangeArrowheads="1"/>
                      </p:cNvPicPr>
                      <p:nvPr/>
                    </p:nvPicPr>
                    <p:blipFill>
                      <a:blip r:embed="rId17"/>
                      <a:srcRect/>
                      <a:stretch>
                        <a:fillRect/>
                      </a:stretch>
                    </p:blipFill>
                    <p:spPr bwMode="auto">
                      <a:xfrm>
                        <a:off x="2555652" y="4224339"/>
                        <a:ext cx="1665287" cy="4667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8"/>
          <p:cNvGraphicFramePr>
            <a:graphicFrameLocks noChangeAspect="1"/>
          </p:cNvGraphicFramePr>
          <p:nvPr>
            <p:extLst>
              <p:ext uri="{D42A27DB-BD31-4B8C-83A1-F6EECF244321}">
                <p14:modId xmlns:p14="http://schemas.microsoft.com/office/powerpoint/2010/main" val="3381746265"/>
              </p:ext>
            </p:extLst>
          </p:nvPr>
        </p:nvGraphicFramePr>
        <p:xfrm>
          <a:off x="2806732" y="4721001"/>
          <a:ext cx="2785212" cy="442062"/>
        </p:xfrm>
        <a:graphic>
          <a:graphicData uri="http://schemas.openxmlformats.org/presentationml/2006/ole">
            <mc:AlternateContent xmlns:mc="http://schemas.openxmlformats.org/markup-compatibility/2006">
              <mc:Choice xmlns:v="urn:schemas-microsoft-com:vml" Requires="v">
                <p:oleObj spid="_x0000_s1117525" name="Equation" r:id="rId18" imgW="1358640" imgH="215640" progId="Equation.DSMT4">
                  <p:embed/>
                </p:oleObj>
              </mc:Choice>
              <mc:Fallback>
                <p:oleObj name="Equation" r:id="rId18" imgW="1358640" imgH="215640" progId="Equation.DSMT4">
                  <p:embed/>
                  <p:pic>
                    <p:nvPicPr>
                      <p:cNvPr id="0" name=""/>
                      <p:cNvPicPr>
                        <a:picLocks noChangeAspect="1" noChangeArrowheads="1"/>
                      </p:cNvPicPr>
                      <p:nvPr/>
                    </p:nvPicPr>
                    <p:blipFill>
                      <a:blip r:embed="rId19"/>
                      <a:srcRect/>
                      <a:stretch>
                        <a:fillRect/>
                      </a:stretch>
                    </p:blipFill>
                    <p:spPr bwMode="auto">
                      <a:xfrm>
                        <a:off x="2806732" y="4721001"/>
                        <a:ext cx="2785212" cy="44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 Box 12"/>
          <p:cNvSpPr txBox="1">
            <a:spLocks noChangeArrowheads="1"/>
          </p:cNvSpPr>
          <p:nvPr/>
        </p:nvSpPr>
        <p:spPr bwMode="auto">
          <a:xfrm>
            <a:off x="869762" y="4201089"/>
            <a:ext cx="1720343" cy="48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lnSpc>
                <a:spcPct val="115000"/>
              </a:lnSpc>
            </a:pPr>
            <a:r>
              <a:rPr lang="en-US" altLang="zh-TW" dirty="0"/>
              <a:t>eigenvalues:</a:t>
            </a:r>
            <a:endParaRPr lang="zh-TW" altLang="en-US" dirty="0"/>
          </a:p>
        </p:txBody>
      </p:sp>
      <p:sp>
        <p:nvSpPr>
          <p:cNvPr id="33" name="AutoShape 24"/>
          <p:cNvSpPr>
            <a:spLocks noChangeArrowheads="1"/>
          </p:cNvSpPr>
          <p:nvPr/>
        </p:nvSpPr>
        <p:spPr bwMode="auto">
          <a:xfrm>
            <a:off x="512554" y="4384392"/>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34" name="Rectangle 7"/>
          <p:cNvSpPr>
            <a:spLocks noChangeArrowheads="1"/>
          </p:cNvSpPr>
          <p:nvPr/>
        </p:nvSpPr>
        <p:spPr bwMode="auto">
          <a:xfrm>
            <a:off x="204765" y="2636913"/>
            <a:ext cx="5459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rIns="0">
            <a:spAutoFit/>
          </a:bodyPr>
          <a:lstStyle/>
          <a:p>
            <a:r>
              <a:rPr lang="en-US" altLang="zh-TW" dirty="0">
                <a:solidFill>
                  <a:srgbClr val="0000CC"/>
                </a:solidFill>
              </a:rPr>
              <a:t>associated eigenvalue problem in </a:t>
            </a:r>
            <a:r>
              <a:rPr lang="en-US" altLang="zh-TW" i="1" dirty="0">
                <a:solidFill>
                  <a:srgbClr val="0000CC"/>
                </a:solidFill>
              </a:rPr>
              <a:t>x </a:t>
            </a:r>
            <a:r>
              <a:rPr lang="en-US" altLang="zh-TW" dirty="0">
                <a:solidFill>
                  <a:srgbClr val="0000CC"/>
                </a:solidFill>
              </a:rPr>
              <a:t>variable</a:t>
            </a:r>
            <a:endParaRPr lang="en-US" altLang="zh-TW" i="1" dirty="0">
              <a:solidFill>
                <a:srgbClr val="0000CC"/>
              </a:solidFill>
            </a:endParaRPr>
          </a:p>
        </p:txBody>
      </p:sp>
      <p:grpSp>
        <p:nvGrpSpPr>
          <p:cNvPr id="35" name="Group 98"/>
          <p:cNvGrpSpPr>
            <a:grpSpLocks/>
          </p:cNvGrpSpPr>
          <p:nvPr/>
        </p:nvGrpSpPr>
        <p:grpSpPr bwMode="auto">
          <a:xfrm>
            <a:off x="8638789" y="1406832"/>
            <a:ext cx="2744788" cy="777875"/>
            <a:chOff x="2516" y="3047"/>
            <a:chExt cx="1729" cy="490"/>
          </a:xfrm>
        </p:grpSpPr>
        <p:sp>
          <p:nvSpPr>
            <p:cNvPr id="36" name="AutoShape 5"/>
            <p:cNvSpPr>
              <a:spLocks noChangeAspect="1" noChangeArrowheads="1"/>
            </p:cNvSpPr>
            <p:nvPr/>
          </p:nvSpPr>
          <p:spPr bwMode="auto">
            <a:xfrm>
              <a:off x="3969" y="3251"/>
              <a:ext cx="68" cy="68"/>
            </a:xfrm>
            <a:prstGeom prst="octagon">
              <a:avLst>
                <a:gd name="adj" fmla="val 29287"/>
              </a:avLst>
            </a:prstGeom>
            <a:solidFill>
              <a:schemeClr val="tx1"/>
            </a:solidFill>
            <a:ln w="9525">
              <a:solidFill>
                <a:schemeClr val="tx1"/>
              </a:solidFill>
              <a:miter lim="800000"/>
              <a:headEnd/>
              <a:tailEnd/>
            </a:ln>
          </p:spPr>
          <p:txBody>
            <a:bodyPr wrap="none" anchor="ctr"/>
            <a:lstStyle/>
            <a:p>
              <a:pPr eaLnBrk="0" hangingPunct="0"/>
              <a:endParaRPr lang="zh-TW" altLang="en-US"/>
            </a:p>
          </p:txBody>
        </p:sp>
        <p:grpSp>
          <p:nvGrpSpPr>
            <p:cNvPr id="37" name="Group 97"/>
            <p:cNvGrpSpPr>
              <a:grpSpLocks/>
            </p:cNvGrpSpPr>
            <p:nvPr/>
          </p:nvGrpSpPr>
          <p:grpSpPr bwMode="auto">
            <a:xfrm>
              <a:off x="2516" y="3047"/>
              <a:ext cx="1729" cy="490"/>
              <a:chOff x="2516" y="3047"/>
              <a:chExt cx="1729" cy="490"/>
            </a:xfrm>
          </p:grpSpPr>
          <p:sp>
            <p:nvSpPr>
              <p:cNvPr id="38" name="Line 7"/>
              <p:cNvSpPr>
                <a:spLocks noChangeShapeType="1"/>
              </p:cNvSpPr>
              <p:nvPr/>
            </p:nvSpPr>
            <p:spPr bwMode="auto">
              <a:xfrm>
                <a:off x="2809" y="3279"/>
                <a:ext cx="1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9" name="Oval 8"/>
              <p:cNvSpPr>
                <a:spLocks noChangeArrowheads="1"/>
              </p:cNvSpPr>
              <p:nvPr/>
            </p:nvSpPr>
            <p:spPr bwMode="auto">
              <a:xfrm>
                <a:off x="2741" y="3243"/>
                <a:ext cx="68" cy="68"/>
              </a:xfrm>
              <a:prstGeom prst="ellipse">
                <a:avLst/>
              </a:prstGeom>
              <a:solidFill>
                <a:schemeClr val="tx1"/>
              </a:solidFill>
              <a:ln w="12700">
                <a:solidFill>
                  <a:schemeClr val="tx1"/>
                </a:solidFill>
                <a:round/>
                <a:headEnd/>
                <a:tailEnd/>
              </a:ln>
            </p:spPr>
            <p:txBody>
              <a:bodyPr wrap="none" anchor="ctr"/>
              <a:lstStyle/>
              <a:p>
                <a:pPr eaLnBrk="0" hangingPunct="0"/>
                <a:endParaRPr lang="zh-TW" altLang="en-US"/>
              </a:p>
            </p:txBody>
          </p:sp>
          <p:graphicFrame>
            <p:nvGraphicFramePr>
              <p:cNvPr id="40" name="Object 9"/>
              <p:cNvGraphicFramePr>
                <a:graphicFrameLocks noChangeAspect="1"/>
              </p:cNvGraphicFramePr>
              <p:nvPr>
                <p:extLst>
                  <p:ext uri="{D42A27DB-BD31-4B8C-83A1-F6EECF244321}">
                    <p14:modId xmlns:p14="http://schemas.microsoft.com/office/powerpoint/2010/main" val="1261001188"/>
                  </p:ext>
                </p:extLst>
              </p:nvPr>
            </p:nvGraphicFramePr>
            <p:xfrm>
              <a:off x="3471" y="3278"/>
              <a:ext cx="187" cy="259"/>
            </p:xfrm>
            <a:graphic>
              <a:graphicData uri="http://schemas.openxmlformats.org/presentationml/2006/ole">
                <mc:AlternateContent xmlns:mc="http://schemas.openxmlformats.org/markup-compatibility/2006">
                  <mc:Choice xmlns:v="urn:schemas-microsoft-com:vml" Requires="v">
                    <p:oleObj spid="_x0000_s1117526" name="Equation" r:id="rId20" imgW="164880" imgH="228600" progId="Equation.3">
                      <p:embed/>
                    </p:oleObj>
                  </mc:Choice>
                  <mc:Fallback>
                    <p:oleObj name="Equation" r:id="rId20" imgW="164880" imgH="2286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471" y="3278"/>
                            <a:ext cx="187" cy="2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AutoShape 10"/>
              <p:cNvSpPr>
                <a:spLocks noChangeAspect="1" noChangeArrowheads="1"/>
              </p:cNvSpPr>
              <p:nvPr/>
            </p:nvSpPr>
            <p:spPr bwMode="auto">
              <a:xfrm>
                <a:off x="3552" y="3244"/>
                <a:ext cx="68" cy="68"/>
              </a:xfrm>
              <a:prstGeom prst="octagon">
                <a:avLst>
                  <a:gd name="adj" fmla="val 29287"/>
                </a:avLst>
              </a:prstGeom>
              <a:solidFill>
                <a:schemeClr val="tx1"/>
              </a:solidFill>
              <a:ln w="9525">
                <a:solidFill>
                  <a:schemeClr val="tx1"/>
                </a:solidFill>
                <a:miter lim="800000"/>
                <a:headEnd/>
                <a:tailEnd/>
              </a:ln>
            </p:spPr>
            <p:txBody>
              <a:bodyPr wrap="none" anchor="ctr"/>
              <a:lstStyle/>
              <a:p>
                <a:pPr eaLnBrk="0" hangingPunct="0"/>
                <a:endParaRPr lang="zh-TW" altLang="en-US"/>
              </a:p>
            </p:txBody>
          </p:sp>
          <p:graphicFrame>
            <p:nvGraphicFramePr>
              <p:cNvPr id="42" name="Object 11"/>
              <p:cNvGraphicFramePr>
                <a:graphicFrameLocks noChangeAspect="1"/>
              </p:cNvGraphicFramePr>
              <p:nvPr>
                <p:extLst>
                  <p:ext uri="{D42A27DB-BD31-4B8C-83A1-F6EECF244321}">
                    <p14:modId xmlns:p14="http://schemas.microsoft.com/office/powerpoint/2010/main" val="721232547"/>
                  </p:ext>
                </p:extLst>
              </p:nvPr>
            </p:nvGraphicFramePr>
            <p:xfrm>
              <a:off x="2516" y="3290"/>
              <a:ext cx="403" cy="201"/>
            </p:xfrm>
            <a:graphic>
              <a:graphicData uri="http://schemas.openxmlformats.org/presentationml/2006/ole">
                <mc:AlternateContent xmlns:mc="http://schemas.openxmlformats.org/markup-compatibility/2006">
                  <mc:Choice xmlns:v="urn:schemas-microsoft-com:vml" Requires="v">
                    <p:oleObj spid="_x0000_s1117527" name="Equation" r:id="rId22" imgW="355320" imgH="177480" progId="Equation.3">
                      <p:embed/>
                    </p:oleObj>
                  </mc:Choice>
                  <mc:Fallback>
                    <p:oleObj name="Equation" r:id="rId22" imgW="355320" imgH="17748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16" y="3290"/>
                            <a:ext cx="403" cy="2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12"/>
              <p:cNvGraphicFramePr>
                <a:graphicFrameLocks noChangeAspect="1"/>
              </p:cNvGraphicFramePr>
              <p:nvPr>
                <p:extLst>
                  <p:ext uri="{D42A27DB-BD31-4B8C-83A1-F6EECF244321}">
                    <p14:modId xmlns:p14="http://schemas.microsoft.com/office/powerpoint/2010/main" val="2598918002"/>
                  </p:ext>
                </p:extLst>
              </p:nvPr>
            </p:nvGraphicFramePr>
            <p:xfrm>
              <a:off x="2519" y="3053"/>
              <a:ext cx="446" cy="201"/>
            </p:xfrm>
            <a:graphic>
              <a:graphicData uri="http://schemas.openxmlformats.org/presentationml/2006/ole">
                <mc:AlternateContent xmlns:mc="http://schemas.openxmlformats.org/markup-compatibility/2006">
                  <mc:Choice xmlns:v="urn:schemas-microsoft-com:vml" Requires="v">
                    <p:oleObj spid="_x0000_s1117528" name="Equation" r:id="rId24" imgW="393480" imgH="177480" progId="Equation.3">
                      <p:embed/>
                    </p:oleObj>
                  </mc:Choice>
                  <mc:Fallback>
                    <p:oleObj name="Equation" r:id="rId24" imgW="393480" imgH="17748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19" y="3053"/>
                            <a:ext cx="446" cy="2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13"/>
              <p:cNvGraphicFramePr>
                <a:graphicFrameLocks noChangeAspect="1"/>
              </p:cNvGraphicFramePr>
              <p:nvPr>
                <p:extLst>
                  <p:ext uri="{D42A27DB-BD31-4B8C-83A1-F6EECF244321}">
                    <p14:modId xmlns:p14="http://schemas.microsoft.com/office/powerpoint/2010/main" val="3904264885"/>
                  </p:ext>
                </p:extLst>
              </p:nvPr>
            </p:nvGraphicFramePr>
            <p:xfrm>
              <a:off x="3758" y="3047"/>
              <a:ext cx="446" cy="201"/>
            </p:xfrm>
            <a:graphic>
              <a:graphicData uri="http://schemas.openxmlformats.org/presentationml/2006/ole">
                <mc:AlternateContent xmlns:mc="http://schemas.openxmlformats.org/markup-compatibility/2006">
                  <mc:Choice xmlns:v="urn:schemas-microsoft-com:vml" Requires="v">
                    <p:oleObj spid="_x0000_s1117529" name="Equation" r:id="rId26" imgW="393480" imgH="177480" progId="Equation.3">
                      <p:embed/>
                    </p:oleObj>
                  </mc:Choice>
                  <mc:Fallback>
                    <p:oleObj name="Equation" r:id="rId26" imgW="393480" imgH="17748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758" y="3047"/>
                            <a:ext cx="446" cy="2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14"/>
              <p:cNvGraphicFramePr>
                <a:graphicFrameLocks noChangeAspect="1"/>
              </p:cNvGraphicFramePr>
              <p:nvPr>
                <p:extLst>
                  <p:ext uri="{D42A27DB-BD31-4B8C-83A1-F6EECF244321}">
                    <p14:modId xmlns:p14="http://schemas.microsoft.com/office/powerpoint/2010/main" val="1771856621"/>
                  </p:ext>
                </p:extLst>
              </p:nvPr>
            </p:nvGraphicFramePr>
            <p:xfrm>
              <a:off x="3813" y="3307"/>
              <a:ext cx="432" cy="187"/>
            </p:xfrm>
            <a:graphic>
              <a:graphicData uri="http://schemas.openxmlformats.org/presentationml/2006/ole">
                <mc:AlternateContent xmlns:mc="http://schemas.openxmlformats.org/markup-compatibility/2006">
                  <mc:Choice xmlns:v="urn:schemas-microsoft-com:vml" Requires="v">
                    <p:oleObj spid="_x0000_s1117530" name="Equation" r:id="rId27" imgW="380880" imgH="164880" progId="Equation.3">
                      <p:embed/>
                    </p:oleObj>
                  </mc:Choice>
                  <mc:Fallback>
                    <p:oleObj name="Equation" r:id="rId27" imgW="380880" imgH="16488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813" y="3307"/>
                            <a:ext cx="432" cy="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46" name="Text Box 12"/>
          <p:cNvSpPr txBox="1">
            <a:spLocks noChangeArrowheads="1"/>
          </p:cNvSpPr>
          <p:nvPr/>
        </p:nvSpPr>
        <p:spPr bwMode="auto">
          <a:xfrm>
            <a:off x="6096001" y="2930766"/>
            <a:ext cx="6048670" cy="769441"/>
          </a:xfrm>
          <a:prstGeom prst="rect">
            <a:avLst/>
          </a:prstGeom>
          <a:noFill/>
          <a:ln>
            <a:noFill/>
          </a:ln>
          <a:extLst/>
        </p:spPr>
        <p:txBody>
          <a:bodyPr wrap="square" lIns="72000"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200" dirty="0"/>
              <a:t>since the series is uniformly convergent, substituting the series into PDE leads to</a:t>
            </a:r>
            <a:endParaRPr lang="zh-TW" altLang="en-US" sz="2200" dirty="0"/>
          </a:p>
        </p:txBody>
      </p:sp>
      <p:sp>
        <p:nvSpPr>
          <p:cNvPr id="48" name="Text Box 12"/>
          <p:cNvSpPr txBox="1">
            <a:spLocks noChangeArrowheads="1"/>
          </p:cNvSpPr>
          <p:nvPr/>
        </p:nvSpPr>
        <p:spPr bwMode="auto">
          <a:xfrm>
            <a:off x="6096001" y="4581129"/>
            <a:ext cx="4333485" cy="483017"/>
          </a:xfrm>
          <a:prstGeom prst="rect">
            <a:avLst/>
          </a:prstGeom>
          <a:noFill/>
          <a:ln>
            <a:noFill/>
          </a:ln>
          <a:extLst/>
        </p:spPr>
        <p:txBody>
          <a:bodyPr wrap="none" lIns="72000"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lnSpc>
                <a:spcPct val="115000"/>
              </a:lnSpc>
            </a:pPr>
            <a:r>
              <a:rPr lang="en-US" altLang="zh-TW" dirty="0"/>
              <a:t>by orthogonality of eigenfunctions</a:t>
            </a:r>
            <a:endParaRPr lang="zh-TW" altLang="en-US" dirty="0"/>
          </a:p>
        </p:txBody>
      </p:sp>
      <p:sp>
        <p:nvSpPr>
          <p:cNvPr id="49" name="Text Box 12"/>
          <p:cNvSpPr txBox="1">
            <a:spLocks noChangeArrowheads="1"/>
          </p:cNvSpPr>
          <p:nvPr/>
        </p:nvSpPr>
        <p:spPr bwMode="auto">
          <a:xfrm>
            <a:off x="6197874" y="6066116"/>
            <a:ext cx="774571" cy="48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lnSpc>
                <a:spcPct val="115000"/>
              </a:lnSpc>
            </a:pPr>
            <a:r>
              <a:rPr lang="en-US" altLang="zh-TW" dirty="0"/>
              <a:t>IC is</a:t>
            </a:r>
            <a:endParaRPr lang="zh-TW" altLang="en-US" dirty="0"/>
          </a:p>
        </p:txBody>
      </p:sp>
      <p:sp>
        <p:nvSpPr>
          <p:cNvPr id="52" name="Rectangle 5"/>
          <p:cNvSpPr>
            <a:spLocks noChangeArrowheads="1"/>
          </p:cNvSpPr>
          <p:nvPr/>
        </p:nvSpPr>
        <p:spPr bwMode="auto">
          <a:xfrm>
            <a:off x="7488787" y="1139416"/>
            <a:ext cx="907621" cy="50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ts val="3600"/>
              </a:lnSpc>
            </a:pPr>
            <a:r>
              <a:rPr lang="en-US" altLang="zh-TW" sz="2200" dirty="0"/>
              <a:t>(</a:t>
            </a:r>
            <a:r>
              <a:rPr lang="en-US" altLang="zh-TW" sz="2200" dirty="0">
                <a:solidFill>
                  <a:srgbClr val="0000CC"/>
                </a:solidFill>
              </a:rPr>
              <a:t>PDE</a:t>
            </a:r>
            <a:r>
              <a:rPr lang="en-US" altLang="zh-TW" sz="2200" dirty="0"/>
              <a:t>)</a:t>
            </a:r>
          </a:p>
        </p:txBody>
      </p:sp>
      <p:sp>
        <p:nvSpPr>
          <p:cNvPr id="53" name="Rectangle 5"/>
          <p:cNvSpPr>
            <a:spLocks noChangeArrowheads="1"/>
          </p:cNvSpPr>
          <p:nvPr/>
        </p:nvSpPr>
        <p:spPr bwMode="auto">
          <a:xfrm>
            <a:off x="4566361" y="1590695"/>
            <a:ext cx="748923" cy="50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ts val="3600"/>
              </a:lnSpc>
            </a:pPr>
            <a:r>
              <a:rPr lang="en-US" altLang="zh-TW" sz="2200" dirty="0"/>
              <a:t>(</a:t>
            </a:r>
            <a:r>
              <a:rPr lang="en-US" altLang="zh-TW" sz="2200" dirty="0">
                <a:solidFill>
                  <a:srgbClr val="0000CC"/>
                </a:solidFill>
              </a:rPr>
              <a:t>BC</a:t>
            </a:r>
            <a:r>
              <a:rPr lang="en-US" altLang="zh-TW" sz="2200" dirty="0"/>
              <a:t>)</a:t>
            </a:r>
          </a:p>
        </p:txBody>
      </p:sp>
      <p:sp>
        <p:nvSpPr>
          <p:cNvPr id="54" name="Rectangle 5"/>
          <p:cNvSpPr>
            <a:spLocks noChangeArrowheads="1"/>
          </p:cNvSpPr>
          <p:nvPr/>
        </p:nvSpPr>
        <p:spPr bwMode="auto">
          <a:xfrm>
            <a:off x="4583105" y="2061830"/>
            <a:ext cx="655949" cy="50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nSpc>
                <a:spcPts val="3600"/>
              </a:lnSpc>
            </a:pPr>
            <a:r>
              <a:rPr lang="en-US" altLang="zh-TW" sz="2200" dirty="0"/>
              <a:t>(</a:t>
            </a:r>
            <a:r>
              <a:rPr lang="en-US" altLang="zh-TW" sz="2200" dirty="0">
                <a:solidFill>
                  <a:srgbClr val="0000CC"/>
                </a:solidFill>
              </a:rPr>
              <a:t>IC</a:t>
            </a:r>
            <a:r>
              <a:rPr lang="en-US" altLang="zh-TW" sz="2200" dirty="0"/>
              <a:t>)</a:t>
            </a:r>
          </a:p>
        </p:txBody>
      </p:sp>
      <p:sp>
        <p:nvSpPr>
          <p:cNvPr id="55" name="動作按鈕: 返回 54">
            <a:hlinkClick r:id="" action="ppaction://hlinkshowjump?jump=lastslideviewed" highlightClick="1"/>
          </p:cNvPr>
          <p:cNvSpPr>
            <a:spLocks noChangeAspect="1"/>
          </p:cNvSpPr>
          <p:nvPr/>
        </p:nvSpPr>
        <p:spPr bwMode="auto">
          <a:xfrm>
            <a:off x="119336" y="2432581"/>
            <a:ext cx="180000" cy="180000"/>
          </a:xfrm>
          <a:prstGeom prst="actionButtonRetur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15" name="物件 14"/>
          <p:cNvGraphicFramePr>
            <a:graphicFrameLocks noGrp="1" noChangeAspect="1"/>
          </p:cNvGraphicFramePr>
          <p:nvPr>
            <p:extLst>
              <p:ext uri="{D42A27DB-BD31-4B8C-83A1-F6EECF244321}">
                <p14:modId xmlns:p14="http://schemas.microsoft.com/office/powerpoint/2010/main" val="263723285"/>
              </p:ext>
            </p:extLst>
          </p:nvPr>
        </p:nvGraphicFramePr>
        <p:xfrm>
          <a:off x="6201216" y="3717032"/>
          <a:ext cx="5943456" cy="914328"/>
        </p:xfrm>
        <a:graphic>
          <a:graphicData uri="http://schemas.openxmlformats.org/presentationml/2006/ole">
            <mc:AlternateContent xmlns:mc="http://schemas.openxmlformats.org/markup-compatibility/2006">
              <mc:Choice xmlns:v="urn:schemas-microsoft-com:vml" Requires="v">
                <p:oleObj spid="_x0000_s1117531" name="Equation" r:id="rId29" imgW="3301920" imgH="507960" progId="Equation.DSMT4">
                  <p:embed/>
                </p:oleObj>
              </mc:Choice>
              <mc:Fallback>
                <p:oleObj name="Equation" r:id="rId29" imgW="3301920" imgH="507960" progId="Equation.DSMT4">
                  <p:embed/>
                  <p:pic>
                    <p:nvPicPr>
                      <p:cNvPr id="0" name=""/>
                      <p:cNvPicPr>
                        <a:picLocks noGrp="1" noChangeArrowheads="1"/>
                      </p:cNvPicPr>
                      <p:nvPr/>
                    </p:nvPicPr>
                    <p:blipFill>
                      <a:blip r:embed="rId30"/>
                      <a:srcRect/>
                      <a:stretch>
                        <a:fillRect/>
                      </a:stretch>
                    </p:blipFill>
                    <p:spPr bwMode="auto">
                      <a:xfrm>
                        <a:off x="6201216" y="3717032"/>
                        <a:ext cx="5943456" cy="914328"/>
                      </a:xfrm>
                      <a:prstGeom prst="rect">
                        <a:avLst/>
                      </a:prstGeom>
                      <a:solidFill>
                        <a:srgbClr val="FFCCFF"/>
                      </a:solidFill>
                      <a:ln>
                        <a:noFill/>
                      </a:ln>
                    </p:spPr>
                  </p:pic>
                </p:oleObj>
              </mc:Fallback>
            </mc:AlternateContent>
          </a:graphicData>
        </a:graphic>
      </p:graphicFrame>
      <p:sp>
        <p:nvSpPr>
          <p:cNvPr id="3" name="橢圓 2"/>
          <p:cNvSpPr/>
          <p:nvPr/>
        </p:nvSpPr>
        <p:spPr bwMode="auto">
          <a:xfrm>
            <a:off x="565325" y="1252662"/>
            <a:ext cx="252000" cy="324000"/>
          </a:xfrm>
          <a:prstGeom prst="ellipse">
            <a:avLst/>
          </a:prstGeom>
          <a:noFill/>
          <a:ln w="28575" cap="flat" cmpd="sng" algn="ctr">
            <a:solidFill>
              <a:srgbClr val="C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56" name="Object 7"/>
          <p:cNvGraphicFramePr>
            <a:graphicFrameLocks noChangeAspect="1"/>
          </p:cNvGraphicFramePr>
          <p:nvPr>
            <p:extLst>
              <p:ext uri="{D42A27DB-BD31-4B8C-83A1-F6EECF244321}">
                <p14:modId xmlns:p14="http://schemas.microsoft.com/office/powerpoint/2010/main" val="2017749447"/>
              </p:ext>
            </p:extLst>
          </p:nvPr>
        </p:nvGraphicFramePr>
        <p:xfrm>
          <a:off x="5133976" y="2019628"/>
          <a:ext cx="962025" cy="493713"/>
        </p:xfrm>
        <a:graphic>
          <a:graphicData uri="http://schemas.openxmlformats.org/presentationml/2006/ole">
            <mc:AlternateContent xmlns:mc="http://schemas.openxmlformats.org/markup-compatibility/2006">
              <mc:Choice xmlns:v="urn:schemas-microsoft-com:vml" Requires="v">
                <p:oleObj spid="_x0000_s1117532" name="Equation" r:id="rId31" imgW="469800" imgH="241200" progId="Equation.DSMT4">
                  <p:embed/>
                </p:oleObj>
              </mc:Choice>
              <mc:Fallback>
                <p:oleObj name="Equation" r:id="rId31" imgW="469800" imgH="241200" progId="Equation.DSMT4">
                  <p:embed/>
                  <p:pic>
                    <p:nvPicPr>
                      <p:cNvPr id="30" name="Object 7"/>
                      <p:cNvPicPr>
                        <a:picLocks noChangeAspect="1" noChangeArrowheads="1"/>
                      </p:cNvPicPr>
                      <p:nvPr/>
                    </p:nvPicPr>
                    <p:blipFill>
                      <a:blip r:embed="rId32"/>
                      <a:srcRect/>
                      <a:stretch>
                        <a:fillRect/>
                      </a:stretch>
                    </p:blipFill>
                    <p:spPr bwMode="auto">
                      <a:xfrm>
                        <a:off x="5133976" y="2019628"/>
                        <a:ext cx="962025" cy="493713"/>
                      </a:xfrm>
                      <a:prstGeom prst="rect">
                        <a:avLst/>
                      </a:prstGeom>
                      <a:noFill/>
                      <a:ln>
                        <a:noFill/>
                      </a:ln>
                      <a:extLst/>
                    </p:spPr>
                  </p:pic>
                </p:oleObj>
              </mc:Fallback>
            </mc:AlternateContent>
          </a:graphicData>
        </a:graphic>
      </p:graphicFrame>
      <p:sp>
        <p:nvSpPr>
          <p:cNvPr id="57" name="Line 32">
            <a:extLst>
              <a:ext uri="{FF2B5EF4-FFF2-40B4-BE49-F238E27FC236}">
                <a16:creationId xmlns:a16="http://schemas.microsoft.com/office/drawing/2014/main" id="{E9B3368A-719E-448F-8EEE-99CD30CBCBF8}"/>
              </a:ext>
            </a:extLst>
          </p:cNvPr>
          <p:cNvSpPr>
            <a:spLocks noChangeShapeType="1"/>
          </p:cNvSpPr>
          <p:nvPr/>
        </p:nvSpPr>
        <p:spPr bwMode="auto">
          <a:xfrm>
            <a:off x="6096000" y="2745576"/>
            <a:ext cx="0" cy="3888000"/>
          </a:xfrm>
          <a:prstGeom prst="line">
            <a:avLst/>
          </a:prstGeom>
          <a:noFill/>
          <a:ln w="12700">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extLst>
      <p:ext uri="{BB962C8B-B14F-4D97-AF65-F5344CB8AC3E}">
        <p14:creationId xmlns:p14="http://schemas.microsoft.com/office/powerpoint/2010/main" val="143589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2901">
                                            <p:txEl>
                                              <p:pRg st="0" end="0"/>
                                            </p:txEl>
                                          </p:spTgt>
                                        </p:tgtEl>
                                        <p:attrNameLst>
                                          <p:attrName>style.visibility</p:attrName>
                                        </p:attrNameLst>
                                      </p:cBhvr>
                                      <p:to>
                                        <p:strVal val="visible"/>
                                      </p:to>
                                    </p:set>
                                    <p:animEffect transition="in" filter="wipe(left)">
                                      <p:cBhvr>
                                        <p:cTn id="7" dur="500"/>
                                        <p:tgtEl>
                                          <p:spTgt spid="592901">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92899"/>
                                        </p:tgtEl>
                                        <p:attrNameLst>
                                          <p:attrName>style.visibility</p:attrName>
                                        </p:attrNameLst>
                                      </p:cBhvr>
                                      <p:to>
                                        <p:strVal val="visible"/>
                                      </p:to>
                                    </p:set>
                                    <p:animEffect transition="in" filter="wipe(left)">
                                      <p:cBhvr>
                                        <p:cTn id="11" dur="500"/>
                                        <p:tgtEl>
                                          <p:spTgt spid="59289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2">
                                            <p:txEl>
                                              <p:pRg st="0" end="0"/>
                                            </p:txEl>
                                          </p:spTgt>
                                        </p:tgtEl>
                                        <p:attrNameLst>
                                          <p:attrName>style.visibility</p:attrName>
                                        </p:attrNameLst>
                                      </p:cBhvr>
                                      <p:to>
                                        <p:strVal val="visible"/>
                                      </p:to>
                                    </p:set>
                                    <p:animEffect transition="in" filter="wipe(left)">
                                      <p:cBhvr>
                                        <p:cTn id="15" dur="500"/>
                                        <p:tgtEl>
                                          <p:spTgt spid="52">
                                            <p:txEl>
                                              <p:pRg st="0" end="0"/>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3">
                                            <p:txEl>
                                              <p:pRg st="0" end="0"/>
                                            </p:txEl>
                                          </p:spTgt>
                                        </p:tgtEl>
                                        <p:attrNameLst>
                                          <p:attrName>style.visibility</p:attrName>
                                        </p:attrNameLst>
                                      </p:cBhvr>
                                      <p:to>
                                        <p:strVal val="visible"/>
                                      </p:to>
                                    </p:set>
                                    <p:animEffect transition="in" filter="wipe(left)">
                                      <p:cBhvr>
                                        <p:cTn id="19" dur="500"/>
                                        <p:tgtEl>
                                          <p:spTgt spid="53">
                                            <p:txEl>
                                              <p:pRg st="0" end="0"/>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4">
                                            <p:txEl>
                                              <p:pRg st="0" end="0"/>
                                            </p:txEl>
                                          </p:spTgt>
                                        </p:tgtEl>
                                        <p:attrNameLst>
                                          <p:attrName>style.visibility</p:attrName>
                                        </p:attrNameLst>
                                      </p:cBhvr>
                                      <p:to>
                                        <p:strVal val="visible"/>
                                      </p:to>
                                    </p:set>
                                    <p:animEffect transition="in" filter="wipe(left)">
                                      <p:cBhvr>
                                        <p:cTn id="23" dur="500"/>
                                        <p:tgtEl>
                                          <p:spTgt spid="54">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down)">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wipe(left)">
                                      <p:cBhvr>
                                        <p:cTn id="37" dur="500"/>
                                        <p:tgtEl>
                                          <p:spTgt spid="2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3"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1+#ppt_w/2"/>
                                          </p:val>
                                        </p:tav>
                                        <p:tav tm="100000">
                                          <p:val>
                                            <p:strVal val="#ppt_x"/>
                                          </p:val>
                                        </p:tav>
                                      </p:tavLst>
                                    </p:anim>
                                    <p:anim calcmode="lin" valueType="num">
                                      <p:cBhvr additive="base">
                                        <p:cTn id="43" dur="500" fill="hold"/>
                                        <p:tgtEl>
                                          <p:spTgt spid="3"/>
                                        </p:tgtEl>
                                        <p:attrNameLst>
                                          <p:attrName>ppt_y</p:attrName>
                                        </p:attrNameLst>
                                      </p:cBhvr>
                                      <p:tavLst>
                                        <p:tav tm="0">
                                          <p:val>
                                            <p:strVal val="0-#ppt_h/2"/>
                                          </p:val>
                                        </p:tav>
                                        <p:tav tm="100000">
                                          <p:val>
                                            <p:strVal val="#ppt_y"/>
                                          </p:val>
                                        </p:tav>
                                      </p:tavLst>
                                    </p:anim>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left)">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500"/>
                                        <p:tgtEl>
                                          <p:spTgt spid="33"/>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childTnLst>
                          </p:cTn>
                        </p:par>
                        <p:par>
                          <p:cTn id="67" fill="hold">
                            <p:stCondLst>
                              <p:cond delay="1000"/>
                            </p:stCondLst>
                            <p:childTnLst>
                              <p:par>
                                <p:cTn id="68" presetID="22" presetClass="entr" presetSubtype="8" fill="hold"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left)">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left)">
                                      <p:cBhvr>
                                        <p:cTn id="75" dur="500"/>
                                        <p:tgtEl>
                                          <p:spTgt spid="28"/>
                                        </p:tgtEl>
                                      </p:cBhvr>
                                    </p:animEffect>
                                  </p:childTnLst>
                                </p:cTn>
                              </p:par>
                            </p:childTnLst>
                          </p:cTn>
                        </p:par>
                        <p:par>
                          <p:cTn id="76" fill="hold">
                            <p:stCondLst>
                              <p:cond delay="500"/>
                            </p:stCondLst>
                            <p:childTnLst>
                              <p:par>
                                <p:cTn id="77" presetID="22" presetClass="entr" presetSubtype="8"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wipe(left)">
                                      <p:cBhvr>
                                        <p:cTn id="79" dur="500"/>
                                        <p:tgtEl>
                                          <p:spTgt spid="3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592903"/>
                                        </p:tgtEl>
                                        <p:attrNameLst>
                                          <p:attrName>style.visibility</p:attrName>
                                        </p:attrNameLst>
                                      </p:cBhvr>
                                      <p:to>
                                        <p:strVal val="visible"/>
                                      </p:to>
                                    </p:set>
                                    <p:animEffect transition="in" filter="wipe(left)">
                                      <p:cBhvr>
                                        <p:cTn id="84" dur="500"/>
                                        <p:tgtEl>
                                          <p:spTgt spid="59290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wipe(left)">
                                      <p:cBhvr>
                                        <p:cTn id="89" dur="500"/>
                                        <p:tgtEl>
                                          <p:spTgt spid="26"/>
                                        </p:tgtEl>
                                      </p:cBhvr>
                                    </p:animEffect>
                                  </p:childTnLst>
                                </p:cTn>
                              </p:par>
                            </p:childTnLst>
                          </p:cTn>
                        </p:par>
                        <p:par>
                          <p:cTn id="90" fill="hold">
                            <p:stCondLst>
                              <p:cond delay="500"/>
                            </p:stCondLst>
                            <p:childTnLst>
                              <p:par>
                                <p:cTn id="91" presetID="22" presetClass="entr" presetSubtype="8" fill="hold" nodeType="afterEffect">
                                  <p:stCondLst>
                                    <p:cond delay="0"/>
                                  </p:stCondLst>
                                  <p:childTnLst>
                                    <p:set>
                                      <p:cBhvr>
                                        <p:cTn id="92" dur="1" fill="hold">
                                          <p:stCondLst>
                                            <p:cond delay="0"/>
                                          </p:stCondLst>
                                        </p:cTn>
                                        <p:tgtEl>
                                          <p:spTgt spid="592900"/>
                                        </p:tgtEl>
                                        <p:attrNameLst>
                                          <p:attrName>style.visibility</p:attrName>
                                        </p:attrNameLst>
                                      </p:cBhvr>
                                      <p:to>
                                        <p:strVal val="visible"/>
                                      </p:to>
                                    </p:set>
                                    <p:animEffect transition="in" filter="wipe(left)">
                                      <p:cBhvr>
                                        <p:cTn id="93" dur="500"/>
                                        <p:tgtEl>
                                          <p:spTgt spid="592900"/>
                                        </p:tgtEl>
                                      </p:cBhvr>
                                    </p:animEffect>
                                  </p:childTnLst>
                                </p:cTn>
                              </p:par>
                            </p:childTnLst>
                          </p:cTn>
                        </p:par>
                        <p:par>
                          <p:cTn id="94" fill="hold">
                            <p:stCondLst>
                              <p:cond delay="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500"/>
                                        <p:tgtEl>
                                          <p:spTgt spid="5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left)">
                                      <p:cBhvr>
                                        <p:cTn id="107" dur="500"/>
                                        <p:tgtEl>
                                          <p:spTgt spid="15"/>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5"/>
                                        </p:tgtEl>
                                        <p:attrNameLst>
                                          <p:attrName>style.visibility</p:attrName>
                                        </p:attrNameLst>
                                      </p:cBhvr>
                                      <p:to>
                                        <p:strVal val="visible"/>
                                      </p:to>
                                    </p:set>
                                    <p:animEffect transition="in" filter="wipe(left)">
                                      <p:cBhvr>
                                        <p:cTn id="117" dur="500"/>
                                        <p:tgtEl>
                                          <p:spTgt spid="5"/>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left)">
                                      <p:cBhvr>
                                        <p:cTn id="122" dur="500"/>
                                        <p:tgtEl>
                                          <p:spTgt spid="49"/>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wipe(left)">
                                      <p:cBhvr>
                                        <p:cTn id="1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01" grpId="0" build="p" autoUpdateAnimBg="0" advAuto="0"/>
      <p:bldP spid="592903" grpId="0"/>
      <p:bldP spid="25" grpId="0" build="p" autoUpdateAnimBg="0" advAuto="0"/>
      <p:bldP spid="26" grpId="0" animBg="1"/>
      <p:bldP spid="28" grpId="0"/>
      <p:bldP spid="32" grpId="0"/>
      <p:bldP spid="33" grpId="0" animBg="1"/>
      <p:bldP spid="34" grpId="0"/>
      <p:bldP spid="46" grpId="0"/>
      <p:bldP spid="48" grpId="0"/>
      <p:bldP spid="49" grpId="0"/>
      <p:bldP spid="52" grpId="0" build="p" autoUpdateAnimBg="0" advAuto="0"/>
      <p:bldP spid="53" grpId="0" build="p" autoUpdateAnimBg="0" advAuto="0"/>
      <p:bldP spid="54" grpId="0" build="p" autoUpdateAnimBg="0" advAuto="0"/>
      <p:bldP spid="55" grpId="0" animBg="1"/>
      <p:bldP spid="3" grpId="0" animBg="1"/>
      <p:bldP spid="5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直線接點 62">
            <a:extLst>
              <a:ext uri="{FF2B5EF4-FFF2-40B4-BE49-F238E27FC236}">
                <a16:creationId xmlns:a16="http://schemas.microsoft.com/office/drawing/2014/main" id="{FE10FAE7-AE9A-436D-82EB-DAD274165997}"/>
              </a:ext>
            </a:extLst>
          </p:cNvPr>
          <p:cNvCxnSpPr/>
          <p:nvPr/>
        </p:nvCxnSpPr>
        <p:spPr bwMode="auto">
          <a:xfrm>
            <a:off x="8061334" y="5527270"/>
            <a:ext cx="0" cy="11160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5843" name="Rectangle 2"/>
          <p:cNvSpPr>
            <a:spLocks noGrp="1" noChangeArrowheads="1"/>
          </p:cNvSpPr>
          <p:nvPr>
            <p:ph type="title" idx="4294967295"/>
          </p:nvPr>
        </p:nvSpPr>
        <p:spPr/>
        <p:txBody>
          <a:bodyPr>
            <a:normAutofit fontScale="90000"/>
          </a:bodyPr>
          <a:lstStyle/>
          <a:p>
            <a:pPr rtl="0" eaLnBrk="0" fontAlgn="base" hangingPunct="0"/>
            <a:r>
              <a:rPr lang="en-US" altLang="zh-TW" dirty="0">
                <a:ea typeface="Arial Unicode MS" pitchFamily="34" charset="-120"/>
              </a:rPr>
              <a:t>4.4</a:t>
            </a:r>
            <a:r>
              <a:rPr lang="en-US" altLang="zh-TW" dirty="0">
                <a:ea typeface="標楷體" pitchFamily="65" charset="-120"/>
              </a:rPr>
              <a:t> </a:t>
            </a:r>
            <a:r>
              <a:rPr lang="en-US" altLang="zh-TW" sz="3600" dirty="0">
                <a:ea typeface="+mj-ea"/>
              </a:rPr>
              <a:t>Example 7 – Heat eq. (</a:t>
            </a:r>
            <a:r>
              <a:rPr lang="en-US" altLang="zh-TW" sz="3600" dirty="0" err="1">
                <a:ea typeface="+mj-ea"/>
              </a:rPr>
              <a:t>cont</a:t>
            </a:r>
            <a:r>
              <a:rPr lang="en-US" altLang="zh-TW" sz="3600" dirty="0">
                <a:ea typeface="+mj-ea"/>
              </a:rPr>
              <a:t>)</a:t>
            </a:r>
            <a:endParaRPr lang="zh-TW" altLang="zh-TW" dirty="0">
              <a:effectLst/>
            </a:endParaRPr>
          </a:p>
        </p:txBody>
      </p:sp>
      <p:graphicFrame>
        <p:nvGraphicFramePr>
          <p:cNvPr id="592902" name="Object 6"/>
          <p:cNvGraphicFramePr>
            <a:graphicFrameLocks noGrp="1" noChangeAspect="1"/>
          </p:cNvGraphicFramePr>
          <p:nvPr>
            <p:ph sz="quarter" idx="4294967295"/>
            <p:extLst>
              <p:ext uri="{D42A27DB-BD31-4B8C-83A1-F6EECF244321}">
                <p14:modId xmlns:p14="http://schemas.microsoft.com/office/powerpoint/2010/main" val="3028502786"/>
              </p:ext>
            </p:extLst>
          </p:nvPr>
        </p:nvGraphicFramePr>
        <p:xfrm>
          <a:off x="5375920" y="692696"/>
          <a:ext cx="6789870" cy="939726"/>
        </p:xfrm>
        <a:graphic>
          <a:graphicData uri="http://schemas.openxmlformats.org/presentationml/2006/ole">
            <mc:AlternateContent xmlns:mc="http://schemas.openxmlformats.org/markup-compatibility/2006">
              <mc:Choice xmlns:v="urn:schemas-microsoft-com:vml" Requires="v">
                <p:oleObj spid="_x0000_s1099321" name="方程式" r:id="rId4" imgW="3670200" imgH="507960" progId="Equation.3">
                  <p:embed/>
                </p:oleObj>
              </mc:Choice>
              <mc:Fallback>
                <p:oleObj name="方程式" r:id="rId4" imgW="3670200" imgH="507960" progId="Equation.3">
                  <p:embed/>
                  <p:pic>
                    <p:nvPicPr>
                      <p:cNvPr id="0" name=""/>
                      <p:cNvPicPr>
                        <a:picLocks noChangeAspect="1" noChangeArrowheads="1"/>
                      </p:cNvPicPr>
                      <p:nvPr/>
                    </p:nvPicPr>
                    <p:blipFill>
                      <a:blip r:embed="rId5"/>
                      <a:srcRect/>
                      <a:stretch>
                        <a:fillRect/>
                      </a:stretch>
                    </p:blipFill>
                    <p:spPr bwMode="auto">
                      <a:xfrm>
                        <a:off x="5375920" y="692696"/>
                        <a:ext cx="6789870" cy="9397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投影片編號版面配置區 1"/>
          <p:cNvSpPr>
            <a:spLocks noGrp="1"/>
          </p:cNvSpPr>
          <p:nvPr>
            <p:ph type="sldNum" sz="quarter" idx="10"/>
          </p:nvPr>
        </p:nvSpPr>
        <p:spPr/>
        <p:txBody>
          <a:bodyPr/>
          <a:lstStyle/>
          <a:p>
            <a:pPr>
              <a:defRPr/>
            </a:pPr>
            <a:fld id="{4C40EB51-DCA0-4E30-B66B-01C271A23879}" type="slidenum">
              <a:rPr lang="en-US" altLang="zh-TW" smtClean="0"/>
              <a:pPr>
                <a:defRPr/>
              </a:pPr>
              <a:t>65</a:t>
            </a:fld>
            <a:endParaRPr lang="en-US" altLang="zh-TW" dirty="0"/>
          </a:p>
        </p:txBody>
      </p:sp>
      <p:graphicFrame>
        <p:nvGraphicFramePr>
          <p:cNvPr id="5" name="物件 4"/>
          <p:cNvGraphicFramePr>
            <a:graphicFrameLocks noGrp="1" noChangeAspect="1"/>
          </p:cNvGraphicFramePr>
          <p:nvPr>
            <p:extLst>
              <p:ext uri="{D42A27DB-BD31-4B8C-83A1-F6EECF244321}">
                <p14:modId xmlns:p14="http://schemas.microsoft.com/office/powerpoint/2010/main" val="669019478"/>
              </p:ext>
            </p:extLst>
          </p:nvPr>
        </p:nvGraphicFramePr>
        <p:xfrm>
          <a:off x="3177084" y="5519924"/>
          <a:ext cx="4863132" cy="1221444"/>
        </p:xfrm>
        <a:graphic>
          <a:graphicData uri="http://schemas.openxmlformats.org/presentationml/2006/ole">
            <mc:AlternateContent xmlns:mc="http://schemas.openxmlformats.org/markup-compatibility/2006">
              <mc:Choice xmlns:v="urn:schemas-microsoft-com:vml" Requires="v">
                <p:oleObj spid="_x0000_s1099322" name="方程式" r:id="rId6" imgW="2628720" imgH="660240" progId="Equation.3">
                  <p:embed/>
                </p:oleObj>
              </mc:Choice>
              <mc:Fallback>
                <p:oleObj name="方程式" r:id="rId6" imgW="2628720" imgH="660240" progId="Equation.3">
                  <p:embed/>
                  <p:pic>
                    <p:nvPicPr>
                      <p:cNvPr id="0" name=""/>
                      <p:cNvPicPr>
                        <a:picLocks noGrp="1" noChangeArrowheads="1"/>
                      </p:cNvPicPr>
                      <p:nvPr/>
                    </p:nvPicPr>
                    <p:blipFill>
                      <a:blip r:embed="rId7"/>
                      <a:srcRect/>
                      <a:stretch>
                        <a:fillRect/>
                      </a:stretch>
                    </p:blipFill>
                    <p:spPr bwMode="auto">
                      <a:xfrm>
                        <a:off x="3177084" y="5519924"/>
                        <a:ext cx="4863132" cy="1221444"/>
                      </a:xfrm>
                      <a:prstGeom prst="rect">
                        <a:avLst/>
                      </a:prstGeom>
                      <a:solidFill>
                        <a:srgbClr val="FFCC66"/>
                      </a:solidFill>
                      <a:ln w="38100">
                        <a:noFill/>
                      </a:ln>
                      <a:effectLst/>
                      <a:extLst/>
                    </p:spPr>
                  </p:pic>
                </p:oleObj>
              </mc:Fallback>
            </mc:AlternateContent>
          </a:graphicData>
        </a:graphic>
      </p:graphicFrame>
      <p:sp>
        <p:nvSpPr>
          <p:cNvPr id="17" name="AutoShape 6"/>
          <p:cNvSpPr>
            <a:spLocks noChangeArrowheads="1"/>
          </p:cNvSpPr>
          <p:nvPr/>
        </p:nvSpPr>
        <p:spPr bwMode="auto">
          <a:xfrm>
            <a:off x="5080010" y="1088758"/>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13" name="AutoShape 6"/>
          <p:cNvSpPr>
            <a:spLocks noChangeArrowheads="1"/>
          </p:cNvSpPr>
          <p:nvPr/>
        </p:nvSpPr>
        <p:spPr bwMode="auto">
          <a:xfrm>
            <a:off x="619751" y="1159499"/>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3" name="物件 2"/>
          <p:cNvGraphicFramePr>
            <a:graphicFrameLocks noGrp="1" noChangeAspect="1"/>
          </p:cNvGraphicFramePr>
          <p:nvPr>
            <p:extLst>
              <p:ext uri="{D42A27DB-BD31-4B8C-83A1-F6EECF244321}">
                <p14:modId xmlns:p14="http://schemas.microsoft.com/office/powerpoint/2010/main" val="1699452280"/>
              </p:ext>
            </p:extLst>
          </p:nvPr>
        </p:nvGraphicFramePr>
        <p:xfrm>
          <a:off x="981432" y="724064"/>
          <a:ext cx="3218778" cy="939726"/>
        </p:xfrm>
        <a:graphic>
          <a:graphicData uri="http://schemas.openxmlformats.org/presentationml/2006/ole">
            <mc:AlternateContent xmlns:mc="http://schemas.openxmlformats.org/markup-compatibility/2006">
              <mc:Choice xmlns:v="urn:schemas-microsoft-com:vml" Requires="v">
                <p:oleObj spid="_x0000_s1099323" name="方程式" r:id="rId8" imgW="1739880" imgH="507960" progId="Equation.3">
                  <p:embed/>
                </p:oleObj>
              </mc:Choice>
              <mc:Fallback>
                <p:oleObj name="方程式" r:id="rId8" imgW="1739880" imgH="507960" progId="Equation.3">
                  <p:embed/>
                  <p:pic>
                    <p:nvPicPr>
                      <p:cNvPr id="0" name=""/>
                      <p:cNvPicPr>
                        <a:picLocks noGrp="1" noChangeArrowheads="1"/>
                      </p:cNvPicPr>
                      <p:nvPr/>
                    </p:nvPicPr>
                    <p:blipFill>
                      <a:blip r:embed="rId9"/>
                      <a:srcRect/>
                      <a:stretch>
                        <a:fillRect/>
                      </a:stretch>
                    </p:blipFill>
                    <p:spPr bwMode="auto">
                      <a:xfrm>
                        <a:off x="981432" y="724064"/>
                        <a:ext cx="3218778" cy="9397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7" name="直線接點 6"/>
          <p:cNvCxnSpPr/>
          <p:nvPr/>
        </p:nvCxnSpPr>
        <p:spPr bwMode="auto">
          <a:xfrm>
            <a:off x="6023992" y="1340766"/>
            <a:ext cx="972000" cy="0"/>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8" name="動作按鈕: 返回 7">
            <a:hlinkClick r:id="" action="ppaction://hlinkshowjump?jump=lastslideviewed" highlightClick="1"/>
          </p:cNvPr>
          <p:cNvSpPr>
            <a:spLocks noChangeAspect="1"/>
          </p:cNvSpPr>
          <p:nvPr/>
        </p:nvSpPr>
        <p:spPr bwMode="auto">
          <a:xfrm>
            <a:off x="13730888" y="1704430"/>
            <a:ext cx="180000" cy="180000"/>
          </a:xfrm>
          <a:prstGeom prst="actionButtonRetur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592900" name="Object 4"/>
          <p:cNvGraphicFramePr>
            <a:graphicFrameLocks noGrp="1" noChangeAspect="1"/>
          </p:cNvGraphicFramePr>
          <p:nvPr>
            <p:ph sz="quarter" idx="4294967295"/>
            <p:extLst>
              <p:ext uri="{D42A27DB-BD31-4B8C-83A1-F6EECF244321}">
                <p14:modId xmlns:p14="http://schemas.microsoft.com/office/powerpoint/2010/main" val="525318084"/>
              </p:ext>
            </p:extLst>
          </p:nvPr>
        </p:nvGraphicFramePr>
        <p:xfrm>
          <a:off x="98218" y="5842922"/>
          <a:ext cx="2936394" cy="798534"/>
        </p:xfrm>
        <a:graphic>
          <a:graphicData uri="http://schemas.openxmlformats.org/presentationml/2006/ole">
            <mc:AlternateContent xmlns:mc="http://schemas.openxmlformats.org/markup-compatibility/2006">
              <mc:Choice xmlns:v="urn:schemas-microsoft-com:vml" Requires="v">
                <p:oleObj spid="_x0000_s1099324" name="方程式" r:id="rId10" imgW="1587240" imgH="431640" progId="Equation.3">
                  <p:embed/>
                </p:oleObj>
              </mc:Choice>
              <mc:Fallback>
                <p:oleObj name="方程式" r:id="rId10" imgW="1587240" imgH="431640" progId="Equation.3">
                  <p:embed/>
                  <p:pic>
                    <p:nvPicPr>
                      <p:cNvPr id="0" name=""/>
                      <p:cNvPicPr>
                        <a:picLocks noChangeArrowheads="1"/>
                      </p:cNvPicPr>
                      <p:nvPr/>
                    </p:nvPicPr>
                    <p:blipFill>
                      <a:blip r:embed="rId11"/>
                      <a:srcRect/>
                      <a:stretch>
                        <a:fillRect/>
                      </a:stretch>
                    </p:blipFill>
                    <p:spPr bwMode="auto">
                      <a:xfrm>
                        <a:off x="98218" y="5842922"/>
                        <a:ext cx="2936394" cy="798534"/>
                      </a:xfrm>
                      <a:prstGeom prst="rect">
                        <a:avLst/>
                      </a:prstGeom>
                      <a:solidFill>
                        <a:srgbClr val="FFCC66"/>
                      </a:solidFill>
                      <a:ln>
                        <a:noFill/>
                      </a:ln>
                      <a:effectLst/>
                      <a:extLst/>
                    </p:spPr>
                  </p:pic>
                </p:oleObj>
              </mc:Fallback>
            </mc:AlternateContent>
          </a:graphicData>
        </a:graphic>
      </p:graphicFrame>
      <p:sp>
        <p:nvSpPr>
          <p:cNvPr id="27" name="AutoShape 19"/>
          <p:cNvSpPr>
            <a:spLocks noChangeArrowheads="1"/>
          </p:cNvSpPr>
          <p:nvPr/>
        </p:nvSpPr>
        <p:spPr bwMode="auto">
          <a:xfrm>
            <a:off x="1747983" y="1849154"/>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aphicFrame>
        <p:nvGraphicFramePr>
          <p:cNvPr id="28" name="物件 27"/>
          <p:cNvGraphicFramePr>
            <a:graphicFrameLocks noChangeAspect="1"/>
          </p:cNvGraphicFramePr>
          <p:nvPr>
            <p:extLst>
              <p:ext uri="{D42A27DB-BD31-4B8C-83A1-F6EECF244321}">
                <p14:modId xmlns:p14="http://schemas.microsoft.com/office/powerpoint/2010/main" val="2125876051"/>
              </p:ext>
            </p:extLst>
          </p:nvPr>
        </p:nvGraphicFramePr>
        <p:xfrm>
          <a:off x="2203321" y="1698203"/>
          <a:ext cx="773388" cy="372708"/>
        </p:xfrm>
        <a:graphic>
          <a:graphicData uri="http://schemas.openxmlformats.org/presentationml/2006/ole">
            <mc:AlternateContent xmlns:mc="http://schemas.openxmlformats.org/markup-compatibility/2006">
              <mc:Choice xmlns:v="urn:schemas-microsoft-com:vml" Requires="v">
                <p:oleObj spid="_x0000_s1099325" name="方程式" r:id="rId12" imgW="368280" imgH="177480" progId="Equation.3">
                  <p:embed/>
                </p:oleObj>
              </mc:Choice>
              <mc:Fallback>
                <p:oleObj name="方程式" r:id="rId12" imgW="368280" imgH="177480" progId="Equation.3">
                  <p:embed/>
                  <p:pic>
                    <p:nvPicPr>
                      <p:cNvPr id="0" name=""/>
                      <p:cNvPicPr>
                        <a:picLocks noChangeAspect="1" noChangeArrowheads="1"/>
                      </p:cNvPicPr>
                      <p:nvPr/>
                    </p:nvPicPr>
                    <p:blipFill>
                      <a:blip r:embed="rId13"/>
                      <a:srcRect/>
                      <a:stretch>
                        <a:fillRect/>
                      </a:stretch>
                    </p:blipFill>
                    <p:spPr bwMode="auto">
                      <a:xfrm>
                        <a:off x="2203321" y="1698203"/>
                        <a:ext cx="773388" cy="372708"/>
                      </a:xfrm>
                      <a:prstGeom prst="rect">
                        <a:avLst/>
                      </a:prstGeom>
                      <a:solidFill>
                        <a:srgbClr val="FFCCFF"/>
                      </a:solidFill>
                      <a:ln>
                        <a:noFill/>
                      </a:ln>
                    </p:spPr>
                  </p:pic>
                </p:oleObj>
              </mc:Fallback>
            </mc:AlternateContent>
          </a:graphicData>
        </a:graphic>
      </p:graphicFrame>
      <p:sp>
        <p:nvSpPr>
          <p:cNvPr id="29" name="Text Box 14"/>
          <p:cNvSpPr txBox="1">
            <a:spLocks noChangeArrowheads="1"/>
          </p:cNvSpPr>
          <p:nvPr/>
        </p:nvSpPr>
        <p:spPr bwMode="auto">
          <a:xfrm>
            <a:off x="375921" y="1689038"/>
            <a:ext cx="11439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using IC</a:t>
            </a:r>
            <a:endParaRPr lang="en-US" altLang="zh-TW" i="1" dirty="0">
              <a:solidFill>
                <a:srgbClr val="C00000"/>
              </a:solidFill>
            </a:endParaRPr>
          </a:p>
        </p:txBody>
      </p:sp>
      <p:sp>
        <p:nvSpPr>
          <p:cNvPr id="30" name="動作按鈕: 上一項 29">
            <a:hlinkClick r:id="rId14" action="ppaction://hlinksldjump" highlightClick="1"/>
          </p:cNvPr>
          <p:cNvSpPr>
            <a:spLocks noChangeAspect="1"/>
          </p:cNvSpPr>
          <p:nvPr/>
        </p:nvSpPr>
        <p:spPr bwMode="auto">
          <a:xfrm>
            <a:off x="4516995" y="1980541"/>
            <a:ext cx="180000" cy="180000"/>
          </a:xfrm>
          <a:prstGeom prst="actionButtonBackPrevious">
            <a:avLst/>
          </a:prstGeom>
          <a:solidFill>
            <a:srgbClr val="33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31" name="Text Box 14"/>
          <p:cNvSpPr txBox="1">
            <a:spLocks noChangeArrowheads="1"/>
          </p:cNvSpPr>
          <p:nvPr/>
        </p:nvSpPr>
        <p:spPr bwMode="auto">
          <a:xfrm>
            <a:off x="263352" y="2128254"/>
            <a:ext cx="44364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 jump cond. </a:t>
            </a:r>
            <a:r>
              <a:rPr lang="en-US" altLang="zh-TW" sz="2200" dirty="0">
                <a:solidFill>
                  <a:srgbClr val="C00000"/>
                </a:solidFill>
              </a:rPr>
              <a:t>(but no continuity cond.)</a:t>
            </a:r>
            <a:endParaRPr lang="en-US" altLang="zh-TW" sz="2200" i="1" dirty="0">
              <a:solidFill>
                <a:srgbClr val="C00000"/>
              </a:solidFill>
            </a:endParaRPr>
          </a:p>
        </p:txBody>
      </p:sp>
      <p:sp>
        <p:nvSpPr>
          <p:cNvPr id="32" name="AutoShape 19"/>
          <p:cNvSpPr>
            <a:spLocks noChangeArrowheads="1"/>
          </p:cNvSpPr>
          <p:nvPr/>
        </p:nvSpPr>
        <p:spPr bwMode="auto">
          <a:xfrm>
            <a:off x="647063" y="2872825"/>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aphicFrame>
        <p:nvGraphicFramePr>
          <p:cNvPr id="33" name="物件 32"/>
          <p:cNvGraphicFramePr>
            <a:graphicFrameLocks noGrp="1" noChangeAspect="1"/>
          </p:cNvGraphicFramePr>
          <p:nvPr>
            <p:extLst>
              <p:ext uri="{D42A27DB-BD31-4B8C-83A1-F6EECF244321}">
                <p14:modId xmlns:p14="http://schemas.microsoft.com/office/powerpoint/2010/main" val="1704898002"/>
              </p:ext>
            </p:extLst>
          </p:nvPr>
        </p:nvGraphicFramePr>
        <p:xfrm>
          <a:off x="1068715" y="2576415"/>
          <a:ext cx="3233268" cy="747612"/>
        </p:xfrm>
        <a:graphic>
          <a:graphicData uri="http://schemas.openxmlformats.org/presentationml/2006/ole">
            <mc:AlternateContent xmlns:mc="http://schemas.openxmlformats.org/markup-compatibility/2006">
              <mc:Choice xmlns:v="urn:schemas-microsoft-com:vml" Requires="v">
                <p:oleObj spid="_x0000_s1099326" name="Equation" r:id="rId15" imgW="1701720" imgH="393480" progId="Equation.DSMT4">
                  <p:embed/>
                </p:oleObj>
              </mc:Choice>
              <mc:Fallback>
                <p:oleObj name="Equation" r:id="rId15" imgW="1701720" imgH="393480" progId="Equation.DSMT4">
                  <p:embed/>
                  <p:pic>
                    <p:nvPicPr>
                      <p:cNvPr id="0" name=""/>
                      <p:cNvPicPr>
                        <a:picLocks noGrp="1" noChangeArrowheads="1"/>
                      </p:cNvPicPr>
                      <p:nvPr/>
                    </p:nvPicPr>
                    <p:blipFill>
                      <a:blip r:embed="rId16"/>
                      <a:srcRect/>
                      <a:stretch>
                        <a:fillRect/>
                      </a:stretch>
                    </p:blipFill>
                    <p:spPr bwMode="auto">
                      <a:xfrm>
                        <a:off x="1068715" y="2576415"/>
                        <a:ext cx="3233268" cy="7476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6" name="直線接點 5"/>
          <p:cNvCxnSpPr/>
          <p:nvPr/>
        </p:nvCxnSpPr>
        <p:spPr bwMode="auto">
          <a:xfrm>
            <a:off x="-24680" y="5522309"/>
            <a:ext cx="8064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cxnSp>
        <p:nvCxnSpPr>
          <p:cNvPr id="12" name="直線接點 11"/>
          <p:cNvCxnSpPr/>
          <p:nvPr/>
        </p:nvCxnSpPr>
        <p:spPr bwMode="auto">
          <a:xfrm>
            <a:off x="5015880" y="700183"/>
            <a:ext cx="0" cy="4824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aphicFrame>
        <p:nvGraphicFramePr>
          <p:cNvPr id="36" name="物件 35"/>
          <p:cNvGraphicFramePr>
            <a:graphicFrameLocks noGrp="1" noChangeAspect="1"/>
          </p:cNvGraphicFramePr>
          <p:nvPr>
            <p:extLst>
              <p:ext uri="{D42A27DB-BD31-4B8C-83A1-F6EECF244321}">
                <p14:modId xmlns:p14="http://schemas.microsoft.com/office/powerpoint/2010/main" val="3204692296"/>
              </p:ext>
            </p:extLst>
          </p:nvPr>
        </p:nvGraphicFramePr>
        <p:xfrm>
          <a:off x="634085" y="3416050"/>
          <a:ext cx="3641688" cy="939726"/>
        </p:xfrm>
        <a:graphic>
          <a:graphicData uri="http://schemas.openxmlformats.org/presentationml/2006/ole">
            <mc:AlternateContent xmlns:mc="http://schemas.openxmlformats.org/markup-compatibility/2006">
              <mc:Choice xmlns:v="urn:schemas-microsoft-com:vml" Requires="v">
                <p:oleObj spid="_x0000_s1099327" name="方程式" r:id="rId17" imgW="1968480" imgH="507960" progId="Equation.3">
                  <p:embed/>
                </p:oleObj>
              </mc:Choice>
              <mc:Fallback>
                <p:oleObj name="方程式" r:id="rId17" imgW="1968480" imgH="507960" progId="Equation.3">
                  <p:embed/>
                  <p:pic>
                    <p:nvPicPr>
                      <p:cNvPr id="0" name=""/>
                      <p:cNvPicPr>
                        <a:picLocks noGrp="1" noChangeArrowheads="1"/>
                      </p:cNvPicPr>
                      <p:nvPr/>
                    </p:nvPicPr>
                    <p:blipFill>
                      <a:blip r:embed="rId18"/>
                      <a:srcRect/>
                      <a:stretch>
                        <a:fillRect/>
                      </a:stretch>
                    </p:blipFill>
                    <p:spPr bwMode="auto">
                      <a:xfrm>
                        <a:off x="634085" y="3416050"/>
                        <a:ext cx="3641688" cy="939726"/>
                      </a:xfrm>
                      <a:prstGeom prst="rect">
                        <a:avLst/>
                      </a:prstGeom>
                      <a:solidFill>
                        <a:srgbClr val="CCFFFF"/>
                      </a:solidFill>
                      <a:ln>
                        <a:noFill/>
                      </a:ln>
                      <a:effectLst/>
                      <a:extLst/>
                    </p:spPr>
                  </p:pic>
                </p:oleObj>
              </mc:Fallback>
            </mc:AlternateContent>
          </a:graphicData>
        </a:graphic>
      </p:graphicFrame>
      <p:sp>
        <p:nvSpPr>
          <p:cNvPr id="37" name="Text Box 14"/>
          <p:cNvSpPr txBox="1">
            <a:spLocks noChangeArrowheads="1"/>
          </p:cNvSpPr>
          <p:nvPr/>
        </p:nvSpPr>
        <p:spPr bwMode="auto">
          <a:xfrm>
            <a:off x="166652" y="3659168"/>
            <a:ext cx="36965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600" dirty="0">
                <a:solidFill>
                  <a:srgbClr val="0000CC"/>
                </a:solidFill>
              </a:rPr>
              <a:t>or</a:t>
            </a:r>
            <a:endParaRPr lang="en-US" altLang="zh-TW" sz="2600" i="1" dirty="0">
              <a:solidFill>
                <a:srgbClr val="C00000"/>
              </a:solidFill>
            </a:endParaRPr>
          </a:p>
        </p:txBody>
      </p:sp>
      <p:sp>
        <p:nvSpPr>
          <p:cNvPr id="38" name="AutoShape 19"/>
          <p:cNvSpPr>
            <a:spLocks noChangeArrowheads="1"/>
          </p:cNvSpPr>
          <p:nvPr/>
        </p:nvSpPr>
        <p:spPr bwMode="auto">
          <a:xfrm>
            <a:off x="1415480" y="4495605"/>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aphicFrame>
        <p:nvGraphicFramePr>
          <p:cNvPr id="39" name="物件 38"/>
          <p:cNvGraphicFramePr>
            <a:graphicFrameLocks noChangeAspect="1"/>
          </p:cNvGraphicFramePr>
          <p:nvPr>
            <p:extLst>
              <p:ext uri="{D42A27DB-BD31-4B8C-83A1-F6EECF244321}">
                <p14:modId xmlns:p14="http://schemas.microsoft.com/office/powerpoint/2010/main" val="862883618"/>
              </p:ext>
            </p:extLst>
          </p:nvPr>
        </p:nvGraphicFramePr>
        <p:xfrm>
          <a:off x="1890694" y="4363964"/>
          <a:ext cx="852768" cy="452844"/>
        </p:xfrm>
        <a:graphic>
          <a:graphicData uri="http://schemas.openxmlformats.org/presentationml/2006/ole">
            <mc:AlternateContent xmlns:mc="http://schemas.openxmlformats.org/markup-compatibility/2006">
              <mc:Choice xmlns:v="urn:schemas-microsoft-com:vml" Requires="v">
                <p:oleObj spid="_x0000_s1099328" name="方程式" r:id="rId19" imgW="406080" imgH="215640" progId="Equation.3">
                  <p:embed/>
                </p:oleObj>
              </mc:Choice>
              <mc:Fallback>
                <p:oleObj name="方程式" r:id="rId19" imgW="406080" imgH="215640" progId="Equation.3">
                  <p:embed/>
                  <p:pic>
                    <p:nvPicPr>
                      <p:cNvPr id="0" name=""/>
                      <p:cNvPicPr>
                        <a:picLocks noChangeAspect="1" noChangeArrowheads="1"/>
                      </p:cNvPicPr>
                      <p:nvPr/>
                    </p:nvPicPr>
                    <p:blipFill>
                      <a:blip r:embed="rId20"/>
                      <a:srcRect/>
                      <a:stretch>
                        <a:fillRect/>
                      </a:stretch>
                    </p:blipFill>
                    <p:spPr bwMode="auto">
                      <a:xfrm>
                        <a:off x="1890694" y="4363964"/>
                        <a:ext cx="852768" cy="452844"/>
                      </a:xfrm>
                      <a:prstGeom prst="rect">
                        <a:avLst/>
                      </a:prstGeom>
                      <a:solidFill>
                        <a:srgbClr val="FFCCFF"/>
                      </a:solidFill>
                      <a:ln>
                        <a:noFill/>
                      </a:ln>
                    </p:spPr>
                  </p:pic>
                </p:oleObj>
              </mc:Fallback>
            </mc:AlternateContent>
          </a:graphicData>
        </a:graphic>
      </p:graphicFrame>
      <p:sp>
        <p:nvSpPr>
          <p:cNvPr id="40" name="Text Box 14"/>
          <p:cNvSpPr txBox="1">
            <a:spLocks noChangeArrowheads="1"/>
          </p:cNvSpPr>
          <p:nvPr/>
        </p:nvSpPr>
        <p:spPr bwMode="auto">
          <a:xfrm>
            <a:off x="169724" y="4335522"/>
            <a:ext cx="11439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using IC</a:t>
            </a:r>
            <a:endParaRPr lang="en-US" altLang="zh-TW" i="1" dirty="0">
              <a:solidFill>
                <a:srgbClr val="C00000"/>
              </a:solidFill>
            </a:endParaRPr>
          </a:p>
        </p:txBody>
      </p:sp>
      <p:sp>
        <p:nvSpPr>
          <p:cNvPr id="41" name="Text Box 14"/>
          <p:cNvSpPr txBox="1">
            <a:spLocks noChangeArrowheads="1"/>
          </p:cNvSpPr>
          <p:nvPr/>
        </p:nvSpPr>
        <p:spPr bwMode="auto">
          <a:xfrm>
            <a:off x="36582" y="4873663"/>
            <a:ext cx="15526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 jump cond.</a:t>
            </a:r>
            <a:endParaRPr lang="en-US" altLang="zh-TW" sz="2200" i="1" dirty="0">
              <a:solidFill>
                <a:srgbClr val="C00000"/>
              </a:solidFill>
            </a:endParaRPr>
          </a:p>
        </p:txBody>
      </p:sp>
      <p:graphicFrame>
        <p:nvGraphicFramePr>
          <p:cNvPr id="42" name="物件 41"/>
          <p:cNvGraphicFramePr>
            <a:graphicFrameLocks noGrp="1" noChangeAspect="1"/>
          </p:cNvGraphicFramePr>
          <p:nvPr>
            <p:extLst>
              <p:ext uri="{D42A27DB-BD31-4B8C-83A1-F6EECF244321}">
                <p14:modId xmlns:p14="http://schemas.microsoft.com/office/powerpoint/2010/main" val="3171218542"/>
              </p:ext>
            </p:extLst>
          </p:nvPr>
        </p:nvGraphicFramePr>
        <p:xfrm>
          <a:off x="2073826" y="4803596"/>
          <a:ext cx="2171700" cy="747612"/>
        </p:xfrm>
        <a:graphic>
          <a:graphicData uri="http://schemas.openxmlformats.org/presentationml/2006/ole">
            <mc:AlternateContent xmlns:mc="http://schemas.openxmlformats.org/markup-compatibility/2006">
              <mc:Choice xmlns:v="urn:schemas-microsoft-com:vml" Requires="v">
                <p:oleObj spid="_x0000_s1099329" name="Equation" r:id="rId21" imgW="1143000" imgH="393480" progId="Equation.DSMT4">
                  <p:embed/>
                </p:oleObj>
              </mc:Choice>
              <mc:Fallback>
                <p:oleObj name="Equation" r:id="rId21" imgW="1143000" imgH="393480" progId="Equation.DSMT4">
                  <p:embed/>
                  <p:pic>
                    <p:nvPicPr>
                      <p:cNvPr id="0" name=""/>
                      <p:cNvPicPr>
                        <a:picLocks noGrp="1" noChangeArrowheads="1"/>
                      </p:cNvPicPr>
                      <p:nvPr/>
                    </p:nvPicPr>
                    <p:blipFill>
                      <a:blip r:embed="rId22"/>
                      <a:srcRect/>
                      <a:stretch>
                        <a:fillRect/>
                      </a:stretch>
                    </p:blipFill>
                    <p:spPr bwMode="auto">
                      <a:xfrm>
                        <a:off x="2073826" y="4803596"/>
                        <a:ext cx="2171700" cy="7476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 name="AutoShape 19"/>
          <p:cNvSpPr>
            <a:spLocks noChangeArrowheads="1"/>
          </p:cNvSpPr>
          <p:nvPr/>
        </p:nvSpPr>
        <p:spPr bwMode="auto">
          <a:xfrm>
            <a:off x="1702503" y="5059424"/>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cxnSp>
        <p:nvCxnSpPr>
          <p:cNvPr id="9" name="直線單箭頭接點 8"/>
          <p:cNvCxnSpPr/>
          <p:nvPr/>
        </p:nvCxnSpPr>
        <p:spPr bwMode="auto">
          <a:xfrm flipV="1">
            <a:off x="1951871" y="835491"/>
            <a:ext cx="324000" cy="432000"/>
          </a:xfrm>
          <a:prstGeom prst="straightConnector1">
            <a:avLst/>
          </a:prstGeom>
          <a:solidFill>
            <a:schemeClr val="accent1"/>
          </a:solidFill>
          <a:ln w="28575" cap="flat" cmpd="sng" algn="ctr">
            <a:solidFill>
              <a:srgbClr val="C00000"/>
            </a:solidFill>
            <a:prstDash val="sysDot"/>
            <a:round/>
            <a:headEnd type="none" w="med" len="med"/>
            <a:tailEnd type="triangle"/>
          </a:ln>
          <a:effectLst/>
        </p:spPr>
      </p:cxnSp>
      <p:cxnSp>
        <p:nvCxnSpPr>
          <p:cNvPr id="35" name="直線單箭頭接點 34"/>
          <p:cNvCxnSpPr/>
          <p:nvPr/>
        </p:nvCxnSpPr>
        <p:spPr bwMode="auto">
          <a:xfrm flipV="1">
            <a:off x="1674551" y="3488050"/>
            <a:ext cx="324000" cy="432000"/>
          </a:xfrm>
          <a:prstGeom prst="straightConnector1">
            <a:avLst/>
          </a:prstGeom>
          <a:solidFill>
            <a:schemeClr val="accent1"/>
          </a:solidFill>
          <a:ln w="28575" cap="flat" cmpd="sng" algn="ctr">
            <a:solidFill>
              <a:srgbClr val="C00000"/>
            </a:solidFill>
            <a:prstDash val="sysDot"/>
            <a:round/>
            <a:headEnd type="none" w="med" len="med"/>
            <a:tailEnd type="triangle"/>
          </a:ln>
          <a:effectLst/>
        </p:spPr>
      </p:cxnSp>
      <p:sp>
        <p:nvSpPr>
          <p:cNvPr id="44" name="Text Box 14"/>
          <p:cNvSpPr txBox="1">
            <a:spLocks noChangeArrowheads="1"/>
          </p:cNvSpPr>
          <p:nvPr/>
        </p:nvSpPr>
        <p:spPr bwMode="auto">
          <a:xfrm>
            <a:off x="100744" y="5507340"/>
            <a:ext cx="16312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1800" dirty="0">
                <a:solidFill>
                  <a:srgbClr val="0000CC"/>
                </a:solidFill>
              </a:rPr>
              <a:t>recall, from p.64</a:t>
            </a:r>
            <a:endParaRPr lang="en-US" altLang="zh-TW" sz="1800" i="1" dirty="0">
              <a:solidFill>
                <a:srgbClr val="C00000"/>
              </a:solidFill>
            </a:endParaRPr>
          </a:p>
        </p:txBody>
      </p:sp>
      <p:cxnSp>
        <p:nvCxnSpPr>
          <p:cNvPr id="45" name="直線接點 44"/>
          <p:cNvCxnSpPr/>
          <p:nvPr/>
        </p:nvCxnSpPr>
        <p:spPr bwMode="auto">
          <a:xfrm>
            <a:off x="5031205" y="1616864"/>
            <a:ext cx="7164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aphicFrame>
        <p:nvGraphicFramePr>
          <p:cNvPr id="46" name="Object 5"/>
          <p:cNvGraphicFramePr>
            <a:graphicFrameLocks noChangeAspect="1"/>
          </p:cNvGraphicFramePr>
          <p:nvPr>
            <p:extLst>
              <p:ext uri="{D42A27DB-BD31-4B8C-83A1-F6EECF244321}">
                <p14:modId xmlns:p14="http://schemas.microsoft.com/office/powerpoint/2010/main" val="1372853645"/>
              </p:ext>
            </p:extLst>
          </p:nvPr>
        </p:nvGraphicFramePr>
        <p:xfrm>
          <a:off x="5092229" y="1673225"/>
          <a:ext cx="2947987" cy="493713"/>
        </p:xfrm>
        <a:graphic>
          <a:graphicData uri="http://schemas.openxmlformats.org/presentationml/2006/ole">
            <mc:AlternateContent xmlns:mc="http://schemas.openxmlformats.org/markup-compatibility/2006">
              <mc:Choice xmlns:v="urn:schemas-microsoft-com:vml" Requires="v">
                <p:oleObj spid="_x0000_s1099330" name="Equation" r:id="rId23" imgW="1511280" imgH="253800" progId="Equation.DSMT4">
                  <p:embed/>
                </p:oleObj>
              </mc:Choice>
              <mc:Fallback>
                <p:oleObj name="Equation" r:id="rId23" imgW="1511280" imgH="253800" progId="Equation.DSMT4">
                  <p:embed/>
                  <p:pic>
                    <p:nvPicPr>
                      <p:cNvPr id="594949" name="Object 5"/>
                      <p:cNvPicPr>
                        <a:picLocks noChangeAspect="1" noChangeArrowheads="1"/>
                      </p:cNvPicPr>
                      <p:nvPr/>
                    </p:nvPicPr>
                    <p:blipFill>
                      <a:blip r:embed="rId24"/>
                      <a:srcRect/>
                      <a:stretch>
                        <a:fillRect/>
                      </a:stretch>
                    </p:blipFill>
                    <p:spPr bwMode="auto">
                      <a:xfrm>
                        <a:off x="5092229" y="1673225"/>
                        <a:ext cx="2947987" cy="493713"/>
                      </a:xfrm>
                      <a:prstGeom prst="rect">
                        <a:avLst/>
                      </a:prstGeom>
                      <a:noFill/>
                      <a:ln>
                        <a:noFill/>
                      </a:ln>
                      <a:effectLst/>
                      <a:extLst/>
                    </p:spPr>
                  </p:pic>
                </p:oleObj>
              </mc:Fallback>
            </mc:AlternateContent>
          </a:graphicData>
        </a:graphic>
      </p:graphicFrame>
      <p:graphicFrame>
        <p:nvGraphicFramePr>
          <p:cNvPr id="47" name="Object 7"/>
          <p:cNvGraphicFramePr>
            <a:graphicFrameLocks noChangeAspect="1"/>
          </p:cNvGraphicFramePr>
          <p:nvPr>
            <p:extLst>
              <p:ext uri="{D42A27DB-BD31-4B8C-83A1-F6EECF244321}">
                <p14:modId xmlns:p14="http://schemas.microsoft.com/office/powerpoint/2010/main" val="1188920944"/>
              </p:ext>
            </p:extLst>
          </p:nvPr>
        </p:nvGraphicFramePr>
        <p:xfrm>
          <a:off x="5383626" y="2161037"/>
          <a:ext cx="5019040" cy="1013460"/>
        </p:xfrm>
        <a:graphic>
          <a:graphicData uri="http://schemas.openxmlformats.org/presentationml/2006/ole">
            <mc:AlternateContent xmlns:mc="http://schemas.openxmlformats.org/markup-compatibility/2006">
              <mc:Choice xmlns:v="urn:schemas-microsoft-com:vml" Requires="v">
                <p:oleObj spid="_x0000_s1099331" name="方程式" r:id="rId25" imgW="2641600" imgH="533400" progId="Equation.3">
                  <p:embed/>
                </p:oleObj>
              </mc:Choice>
              <mc:Fallback>
                <p:oleObj name="方程式" r:id="rId25" imgW="2641600" imgH="533400" progId="Equation.3">
                  <p:embed/>
                  <p:pic>
                    <p:nvPicPr>
                      <p:cNvPr id="594951" name="Object 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83626" y="2161037"/>
                        <a:ext cx="5019040" cy="1013460"/>
                      </a:xfrm>
                      <a:prstGeom prst="rect">
                        <a:avLst/>
                      </a:prstGeom>
                      <a:solidFill>
                        <a:srgbClr val="FFCCCC"/>
                      </a:solidFill>
                      <a:ln>
                        <a:noFill/>
                      </a:ln>
                      <a:effectLst/>
                      <a:extLst/>
                    </p:spPr>
                  </p:pic>
                </p:oleObj>
              </mc:Fallback>
            </mc:AlternateContent>
          </a:graphicData>
        </a:graphic>
      </p:graphicFrame>
      <p:graphicFrame>
        <p:nvGraphicFramePr>
          <p:cNvPr id="48" name="Object 15"/>
          <p:cNvGraphicFramePr>
            <a:graphicFrameLocks noChangeAspect="1"/>
          </p:cNvGraphicFramePr>
          <p:nvPr>
            <p:extLst>
              <p:ext uri="{D42A27DB-BD31-4B8C-83A1-F6EECF244321}">
                <p14:modId xmlns:p14="http://schemas.microsoft.com/office/powerpoint/2010/main" val="206057102"/>
              </p:ext>
            </p:extLst>
          </p:nvPr>
        </p:nvGraphicFramePr>
        <p:xfrm>
          <a:off x="8007806" y="1708397"/>
          <a:ext cx="1832610" cy="445770"/>
        </p:xfrm>
        <a:graphic>
          <a:graphicData uri="http://schemas.openxmlformats.org/presentationml/2006/ole">
            <mc:AlternateContent xmlns:mc="http://schemas.openxmlformats.org/markup-compatibility/2006">
              <mc:Choice xmlns:v="urn:schemas-microsoft-com:vml" Requires="v">
                <p:oleObj spid="_x0000_s1099332" name="方程式" r:id="rId27" imgW="939800" imgH="228600" progId="Equation.3">
                  <p:embed/>
                </p:oleObj>
              </mc:Choice>
              <mc:Fallback>
                <p:oleObj name="方程式" r:id="rId27" imgW="939800" imgH="228600" progId="Equation.3">
                  <p:embed/>
                  <p:pic>
                    <p:nvPicPr>
                      <p:cNvPr id="594959" name="Object 1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007806" y="1708397"/>
                        <a:ext cx="1832610" cy="445770"/>
                      </a:xfrm>
                      <a:prstGeom prst="rect">
                        <a:avLst/>
                      </a:prstGeom>
                      <a:solidFill>
                        <a:srgbClr val="FFCCCC"/>
                      </a:solidFill>
                      <a:ln>
                        <a:noFill/>
                      </a:ln>
                      <a:effectLst/>
                      <a:extLst/>
                    </p:spPr>
                  </p:pic>
                </p:oleObj>
              </mc:Fallback>
            </mc:AlternateContent>
          </a:graphicData>
        </a:graphic>
      </p:graphicFrame>
      <p:sp>
        <p:nvSpPr>
          <p:cNvPr id="49" name="AutoShape 6"/>
          <p:cNvSpPr>
            <a:spLocks noChangeArrowheads="1"/>
          </p:cNvSpPr>
          <p:nvPr/>
        </p:nvSpPr>
        <p:spPr bwMode="auto">
          <a:xfrm>
            <a:off x="5029076" y="2568519"/>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50" name="Rectangle 8"/>
          <p:cNvSpPr>
            <a:spLocks noChangeArrowheads="1"/>
          </p:cNvSpPr>
          <p:nvPr/>
        </p:nvSpPr>
        <p:spPr bwMode="auto">
          <a:xfrm>
            <a:off x="10452349" y="2280259"/>
            <a:ext cx="17283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2000" dirty="0">
                <a:solidFill>
                  <a:srgbClr val="0000CC"/>
                </a:solidFill>
              </a:rPr>
              <a:t>(good for long </a:t>
            </a:r>
            <a:br>
              <a:rPr lang="en-US" altLang="zh-TW" sz="2000" dirty="0">
                <a:solidFill>
                  <a:srgbClr val="0000CC"/>
                </a:solidFill>
              </a:rPr>
            </a:br>
            <a:r>
              <a:rPr lang="en-US" altLang="zh-TW" sz="2000" dirty="0">
                <a:solidFill>
                  <a:srgbClr val="0000CC"/>
                </a:solidFill>
              </a:rPr>
              <a:t>time response)</a:t>
            </a:r>
          </a:p>
        </p:txBody>
      </p:sp>
      <p:cxnSp>
        <p:nvCxnSpPr>
          <p:cNvPr id="51" name="直線接點 50">
            <a:extLst>
              <a:ext uri="{FF2B5EF4-FFF2-40B4-BE49-F238E27FC236}">
                <a16:creationId xmlns:a16="http://schemas.microsoft.com/office/drawing/2014/main" id="{630C1DEC-4B5D-44B8-8F35-118EF287BC0D}"/>
              </a:ext>
            </a:extLst>
          </p:cNvPr>
          <p:cNvCxnSpPr/>
          <p:nvPr/>
        </p:nvCxnSpPr>
        <p:spPr bwMode="auto">
          <a:xfrm>
            <a:off x="-24680" y="3366678"/>
            <a:ext cx="5040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52" name="Rectangle 8">
            <a:extLst>
              <a:ext uri="{FF2B5EF4-FFF2-40B4-BE49-F238E27FC236}">
                <a16:creationId xmlns:a16="http://schemas.microsoft.com/office/drawing/2014/main" id="{2D51F0C7-1C83-412A-9ED7-4A224EAD3A35}"/>
              </a:ext>
            </a:extLst>
          </p:cNvPr>
          <p:cNvSpPr>
            <a:spLocks noChangeArrowheads="1"/>
          </p:cNvSpPr>
          <p:nvPr/>
        </p:nvSpPr>
        <p:spPr bwMode="auto">
          <a:xfrm>
            <a:off x="5032400" y="3179017"/>
            <a:ext cx="53206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2200" dirty="0"/>
              <a:t>2. recall, from method of images (from p. 36)</a:t>
            </a:r>
          </a:p>
        </p:txBody>
      </p:sp>
      <p:graphicFrame>
        <p:nvGraphicFramePr>
          <p:cNvPr id="53" name="Object 9">
            <a:extLst>
              <a:ext uri="{FF2B5EF4-FFF2-40B4-BE49-F238E27FC236}">
                <a16:creationId xmlns:a16="http://schemas.microsoft.com/office/drawing/2014/main" id="{D0D9C01F-A495-42CA-91B7-D2828445CA1B}"/>
              </a:ext>
            </a:extLst>
          </p:cNvPr>
          <p:cNvGraphicFramePr>
            <a:graphicFrameLocks noChangeAspect="1"/>
          </p:cNvGraphicFramePr>
          <p:nvPr>
            <p:extLst>
              <p:ext uri="{D42A27DB-BD31-4B8C-83A1-F6EECF244321}">
                <p14:modId xmlns:p14="http://schemas.microsoft.com/office/powerpoint/2010/main" val="2594144503"/>
              </p:ext>
            </p:extLst>
          </p:nvPr>
        </p:nvGraphicFramePr>
        <p:xfrm>
          <a:off x="5447928" y="3509963"/>
          <a:ext cx="6299200" cy="820737"/>
        </p:xfrm>
        <a:graphic>
          <a:graphicData uri="http://schemas.openxmlformats.org/presentationml/2006/ole">
            <mc:AlternateContent xmlns:mc="http://schemas.openxmlformats.org/markup-compatibility/2006">
              <mc:Choice xmlns:v="urn:schemas-microsoft-com:vml" Requires="v">
                <p:oleObj spid="_x0000_s1099333" name="Equation" r:id="rId29" imgW="3314520" imgH="431640" progId="Equation.DSMT4">
                  <p:embed/>
                </p:oleObj>
              </mc:Choice>
              <mc:Fallback>
                <p:oleObj name="Equation" r:id="rId29" imgW="3314520" imgH="431640" progId="Equation.DSMT4">
                  <p:embed/>
                  <p:pic>
                    <p:nvPicPr>
                      <p:cNvPr id="36874" name="Object 9"/>
                      <p:cNvPicPr>
                        <a:picLocks noChangeAspect="1" noChangeArrowheads="1"/>
                      </p:cNvPicPr>
                      <p:nvPr/>
                    </p:nvPicPr>
                    <p:blipFill>
                      <a:blip r:embed="rId30"/>
                      <a:srcRect r="-96"/>
                      <a:stretch>
                        <a:fillRect/>
                      </a:stretch>
                    </p:blipFill>
                    <p:spPr bwMode="auto">
                      <a:xfrm>
                        <a:off x="5447928" y="3509963"/>
                        <a:ext cx="6299200" cy="8207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 name="Object 11">
            <a:extLst>
              <a:ext uri="{FF2B5EF4-FFF2-40B4-BE49-F238E27FC236}">
                <a16:creationId xmlns:a16="http://schemas.microsoft.com/office/drawing/2014/main" id="{28C6D580-C475-4AE9-8F33-81044351ADEB}"/>
              </a:ext>
            </a:extLst>
          </p:cNvPr>
          <p:cNvGraphicFramePr>
            <a:graphicFrameLocks noChangeAspect="1"/>
          </p:cNvGraphicFramePr>
          <p:nvPr>
            <p:extLst>
              <p:ext uri="{D42A27DB-BD31-4B8C-83A1-F6EECF244321}">
                <p14:modId xmlns:p14="http://schemas.microsoft.com/office/powerpoint/2010/main" val="356067523"/>
              </p:ext>
            </p:extLst>
          </p:nvPr>
        </p:nvGraphicFramePr>
        <p:xfrm>
          <a:off x="5235032" y="4240319"/>
          <a:ext cx="3450096" cy="554724"/>
        </p:xfrm>
        <a:graphic>
          <a:graphicData uri="http://schemas.openxmlformats.org/presentationml/2006/ole">
            <mc:AlternateContent xmlns:mc="http://schemas.openxmlformats.org/markup-compatibility/2006">
              <mc:Choice xmlns:v="urn:schemas-microsoft-com:vml" Requires="v">
                <p:oleObj spid="_x0000_s1099334" name="Equation" r:id="rId31" imgW="1815840" imgH="291960" progId="Equation.DSMT4">
                  <p:embed/>
                </p:oleObj>
              </mc:Choice>
              <mc:Fallback>
                <p:oleObj name="Equation" r:id="rId31" imgW="1815840" imgH="291960" progId="Equation.DSMT4">
                  <p:embed/>
                  <p:pic>
                    <p:nvPicPr>
                      <p:cNvPr id="594955" name="Object 11"/>
                      <p:cNvPicPr>
                        <a:picLocks noChangeAspect="1" noChangeArrowheads="1"/>
                      </p:cNvPicPr>
                      <p:nvPr/>
                    </p:nvPicPr>
                    <p:blipFill>
                      <a:blip r:embed="rId32"/>
                      <a:srcRect/>
                      <a:stretch>
                        <a:fillRect/>
                      </a:stretch>
                    </p:blipFill>
                    <p:spPr bwMode="auto">
                      <a:xfrm>
                        <a:off x="5235032" y="4240319"/>
                        <a:ext cx="3450096" cy="554724"/>
                      </a:xfrm>
                      <a:prstGeom prst="rect">
                        <a:avLst/>
                      </a:prstGeom>
                      <a:noFill/>
                      <a:ln>
                        <a:noFill/>
                      </a:ln>
                      <a:effectLst/>
                      <a:extLst/>
                    </p:spPr>
                  </p:pic>
                </p:oleObj>
              </mc:Fallback>
            </mc:AlternateContent>
          </a:graphicData>
        </a:graphic>
      </p:graphicFrame>
      <p:graphicFrame>
        <p:nvGraphicFramePr>
          <p:cNvPr id="55" name="Object 13">
            <a:extLst>
              <a:ext uri="{FF2B5EF4-FFF2-40B4-BE49-F238E27FC236}">
                <a16:creationId xmlns:a16="http://schemas.microsoft.com/office/drawing/2014/main" id="{3BD24B25-0D84-419A-A607-73DDB3D3A404}"/>
              </a:ext>
            </a:extLst>
          </p:cNvPr>
          <p:cNvGraphicFramePr>
            <a:graphicFrameLocks noChangeAspect="1"/>
          </p:cNvGraphicFramePr>
          <p:nvPr>
            <p:extLst>
              <p:ext uri="{D42A27DB-BD31-4B8C-83A1-F6EECF244321}">
                <p14:modId xmlns:p14="http://schemas.microsoft.com/office/powerpoint/2010/main" val="3984787974"/>
              </p:ext>
            </p:extLst>
          </p:nvPr>
        </p:nvGraphicFramePr>
        <p:xfrm>
          <a:off x="7496048" y="4807162"/>
          <a:ext cx="4531410" cy="990522"/>
        </p:xfrm>
        <a:graphic>
          <a:graphicData uri="http://schemas.openxmlformats.org/presentationml/2006/ole">
            <mc:AlternateContent xmlns:mc="http://schemas.openxmlformats.org/markup-compatibility/2006">
              <mc:Choice xmlns:v="urn:schemas-microsoft-com:vml" Requires="v">
                <p:oleObj spid="_x0000_s1099335" name="方程式" r:id="rId33" imgW="2323800" imgH="507960" progId="Equation.3">
                  <p:embed/>
                </p:oleObj>
              </mc:Choice>
              <mc:Fallback>
                <p:oleObj name="方程式" r:id="rId33" imgW="2323800" imgH="507960" progId="Equation.3">
                  <p:embed/>
                  <p:pic>
                    <p:nvPicPr>
                      <p:cNvPr id="594957" name="Object 13"/>
                      <p:cNvPicPr>
                        <a:picLocks noChangeAspect="1" noChangeArrowheads="1"/>
                      </p:cNvPicPr>
                      <p:nvPr/>
                    </p:nvPicPr>
                    <p:blipFill>
                      <a:blip r:embed="rId34"/>
                      <a:srcRect/>
                      <a:stretch>
                        <a:fillRect/>
                      </a:stretch>
                    </p:blipFill>
                    <p:spPr bwMode="auto">
                      <a:xfrm>
                        <a:off x="7496048" y="4807162"/>
                        <a:ext cx="4531410" cy="990522"/>
                      </a:xfrm>
                      <a:prstGeom prst="rect">
                        <a:avLst/>
                      </a:prstGeom>
                      <a:solidFill>
                        <a:srgbClr val="CCECFF"/>
                      </a:solidFill>
                      <a:ln>
                        <a:noFill/>
                      </a:ln>
                      <a:effectLst/>
                      <a:extLst/>
                    </p:spPr>
                  </p:pic>
                </p:oleObj>
              </mc:Fallback>
            </mc:AlternateContent>
          </a:graphicData>
        </a:graphic>
      </p:graphicFrame>
      <p:graphicFrame>
        <p:nvGraphicFramePr>
          <p:cNvPr id="56" name="Object 14">
            <a:extLst>
              <a:ext uri="{FF2B5EF4-FFF2-40B4-BE49-F238E27FC236}">
                <a16:creationId xmlns:a16="http://schemas.microsoft.com/office/drawing/2014/main" id="{0F3B8B53-DAF7-43C7-AE99-7CE81DE468B0}"/>
              </a:ext>
            </a:extLst>
          </p:cNvPr>
          <p:cNvGraphicFramePr>
            <a:graphicFrameLocks noChangeAspect="1"/>
          </p:cNvGraphicFramePr>
          <p:nvPr>
            <p:extLst>
              <p:ext uri="{D42A27DB-BD31-4B8C-83A1-F6EECF244321}">
                <p14:modId xmlns:p14="http://schemas.microsoft.com/office/powerpoint/2010/main" val="2660408814"/>
              </p:ext>
            </p:extLst>
          </p:nvPr>
        </p:nvGraphicFramePr>
        <p:xfrm>
          <a:off x="8828412" y="4260135"/>
          <a:ext cx="2996136" cy="470340"/>
        </p:xfrm>
        <a:graphic>
          <a:graphicData uri="http://schemas.openxmlformats.org/presentationml/2006/ole">
            <mc:AlternateContent xmlns:mc="http://schemas.openxmlformats.org/markup-compatibility/2006">
              <mc:Choice xmlns:v="urn:schemas-microsoft-com:vml" Requires="v">
                <p:oleObj spid="_x0000_s1099336" name="方程式" r:id="rId35" imgW="1536480" imgH="241200" progId="Equation.3">
                  <p:embed/>
                </p:oleObj>
              </mc:Choice>
              <mc:Fallback>
                <p:oleObj name="方程式" r:id="rId35" imgW="1536480" imgH="241200" progId="Equation.3">
                  <p:embed/>
                  <p:pic>
                    <p:nvPicPr>
                      <p:cNvPr id="594958" name="Object 14"/>
                      <p:cNvPicPr>
                        <a:picLocks noChangeAspect="1" noChangeArrowheads="1"/>
                      </p:cNvPicPr>
                      <p:nvPr/>
                    </p:nvPicPr>
                    <p:blipFill>
                      <a:blip r:embed="rId36"/>
                      <a:srcRect/>
                      <a:stretch>
                        <a:fillRect/>
                      </a:stretch>
                    </p:blipFill>
                    <p:spPr bwMode="auto">
                      <a:xfrm>
                        <a:off x="8828412" y="4260135"/>
                        <a:ext cx="2996136" cy="470340"/>
                      </a:xfrm>
                      <a:prstGeom prst="rect">
                        <a:avLst/>
                      </a:prstGeom>
                      <a:solidFill>
                        <a:srgbClr val="CCECFF"/>
                      </a:solidFill>
                      <a:ln>
                        <a:noFill/>
                      </a:ln>
                      <a:effectLst/>
                      <a:extLst/>
                    </p:spPr>
                  </p:pic>
                </p:oleObj>
              </mc:Fallback>
            </mc:AlternateContent>
          </a:graphicData>
        </a:graphic>
      </p:graphicFrame>
      <p:sp>
        <p:nvSpPr>
          <p:cNvPr id="57" name="動作按鈕: 上一項 2">
            <a:hlinkClick r:id="rId37" action="ppaction://hlinksldjump" highlightClick="1"/>
            <a:extLst>
              <a:ext uri="{FF2B5EF4-FFF2-40B4-BE49-F238E27FC236}">
                <a16:creationId xmlns:a16="http://schemas.microsoft.com/office/drawing/2014/main" id="{0E6DF583-F25D-4B67-BA69-38CB9A602A23}"/>
              </a:ext>
            </a:extLst>
          </p:cNvPr>
          <p:cNvSpPr>
            <a:spLocks noChangeAspect="1"/>
          </p:cNvSpPr>
          <p:nvPr/>
        </p:nvSpPr>
        <p:spPr bwMode="auto">
          <a:xfrm>
            <a:off x="10236480" y="3307498"/>
            <a:ext cx="180000" cy="180000"/>
          </a:xfrm>
          <a:prstGeom prst="actionButtonBackPrevious">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58" name="AutoShape 6">
            <a:extLst>
              <a:ext uri="{FF2B5EF4-FFF2-40B4-BE49-F238E27FC236}">
                <a16:creationId xmlns:a16="http://schemas.microsoft.com/office/drawing/2014/main" id="{ED923960-9CD6-4E4E-8B04-8E8837D3D225}"/>
              </a:ext>
            </a:extLst>
          </p:cNvPr>
          <p:cNvSpPr>
            <a:spLocks noChangeArrowheads="1"/>
          </p:cNvSpPr>
          <p:nvPr/>
        </p:nvSpPr>
        <p:spPr bwMode="auto">
          <a:xfrm>
            <a:off x="7147119" y="5229200"/>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59" name="Rectangle 8">
            <a:extLst>
              <a:ext uri="{FF2B5EF4-FFF2-40B4-BE49-F238E27FC236}">
                <a16:creationId xmlns:a16="http://schemas.microsoft.com/office/drawing/2014/main" id="{53F09DE9-BB5E-4247-9FCA-6D79E7A32383}"/>
              </a:ext>
            </a:extLst>
          </p:cNvPr>
          <p:cNvSpPr>
            <a:spLocks noChangeArrowheads="1"/>
          </p:cNvSpPr>
          <p:nvPr/>
        </p:nvSpPr>
        <p:spPr bwMode="auto">
          <a:xfrm>
            <a:off x="8439409" y="6011894"/>
            <a:ext cx="32832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2000" dirty="0">
                <a:solidFill>
                  <a:srgbClr val="0000CC"/>
                </a:solidFill>
              </a:rPr>
              <a:t>(good for short time response)</a:t>
            </a:r>
          </a:p>
        </p:txBody>
      </p:sp>
      <p:sp>
        <p:nvSpPr>
          <p:cNvPr id="60" name="橢圓 59">
            <a:extLst>
              <a:ext uri="{FF2B5EF4-FFF2-40B4-BE49-F238E27FC236}">
                <a16:creationId xmlns:a16="http://schemas.microsoft.com/office/drawing/2014/main" id="{EC248362-E2DD-4CBB-98F2-3429A4CD2F60}"/>
              </a:ext>
            </a:extLst>
          </p:cNvPr>
          <p:cNvSpPr/>
          <p:nvPr/>
        </p:nvSpPr>
        <p:spPr bwMode="auto">
          <a:xfrm>
            <a:off x="8652276" y="5375962"/>
            <a:ext cx="180000" cy="324000"/>
          </a:xfrm>
          <a:prstGeom prst="ellipse">
            <a:avLst/>
          </a:prstGeom>
          <a:noFill/>
          <a:ln w="19050" cap="flat" cmpd="sng" algn="ctr">
            <a:solidFill>
              <a:srgbClr val="C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61" name="橢圓 60">
            <a:extLst>
              <a:ext uri="{FF2B5EF4-FFF2-40B4-BE49-F238E27FC236}">
                <a16:creationId xmlns:a16="http://schemas.microsoft.com/office/drawing/2014/main" id="{6FE3170D-7F4C-4ECD-8834-864168E3AD9C}"/>
              </a:ext>
            </a:extLst>
          </p:cNvPr>
          <p:cNvSpPr/>
          <p:nvPr/>
        </p:nvSpPr>
        <p:spPr bwMode="auto">
          <a:xfrm>
            <a:off x="10904546" y="5365139"/>
            <a:ext cx="180000" cy="324000"/>
          </a:xfrm>
          <a:prstGeom prst="ellipse">
            <a:avLst/>
          </a:prstGeom>
          <a:noFill/>
          <a:ln w="19050" cap="flat" cmpd="sng" algn="ctr">
            <a:solidFill>
              <a:srgbClr val="C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cxnSp>
        <p:nvCxnSpPr>
          <p:cNvPr id="62" name="直線接點 61">
            <a:extLst>
              <a:ext uri="{FF2B5EF4-FFF2-40B4-BE49-F238E27FC236}">
                <a16:creationId xmlns:a16="http://schemas.microsoft.com/office/drawing/2014/main" id="{C99300FA-04AC-4250-B4AE-B03C9DE0569E}"/>
              </a:ext>
            </a:extLst>
          </p:cNvPr>
          <p:cNvCxnSpPr/>
          <p:nvPr/>
        </p:nvCxnSpPr>
        <p:spPr bwMode="auto">
          <a:xfrm>
            <a:off x="6656544" y="4109862"/>
            <a:ext cx="2220424" cy="0"/>
          </a:xfrm>
          <a:prstGeom prst="line">
            <a:avLst/>
          </a:prstGeom>
          <a:solidFill>
            <a:schemeClr val="accent1"/>
          </a:solidFill>
          <a:ln w="19050" cap="flat" cmpd="sng" algn="ctr">
            <a:solidFill>
              <a:srgbClr val="C00000"/>
            </a:solidFill>
            <a:prstDash val="sysDot"/>
            <a:round/>
            <a:headEnd type="none" w="med" len="med"/>
            <a:tailEnd type="none" w="med" len="med"/>
          </a:ln>
          <a:effectLst/>
        </p:spPr>
      </p:cxnSp>
      <p:sp>
        <p:nvSpPr>
          <p:cNvPr id="64" name="Text Box 6">
            <a:extLst>
              <a:ext uri="{FF2B5EF4-FFF2-40B4-BE49-F238E27FC236}">
                <a16:creationId xmlns:a16="http://schemas.microsoft.com/office/drawing/2014/main" id="{E675AD9F-8D33-4927-9938-B37A8B07B75E}"/>
              </a:ext>
            </a:extLst>
          </p:cNvPr>
          <p:cNvSpPr txBox="1">
            <a:spLocks noChangeArrowheads="1"/>
          </p:cNvSpPr>
          <p:nvPr/>
        </p:nvSpPr>
        <p:spPr bwMode="auto">
          <a:xfrm>
            <a:off x="2930827" y="6031328"/>
            <a:ext cx="26802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600" dirty="0"/>
              <a:t>,</a:t>
            </a:r>
          </a:p>
        </p:txBody>
      </p:sp>
      <p:sp>
        <p:nvSpPr>
          <p:cNvPr id="65" name="AutoShape 6">
            <a:extLst>
              <a:ext uri="{FF2B5EF4-FFF2-40B4-BE49-F238E27FC236}">
                <a16:creationId xmlns:a16="http://schemas.microsoft.com/office/drawing/2014/main" id="{2FE4698A-2D95-4FC8-ABB9-6E80BBBBA81D}"/>
              </a:ext>
            </a:extLst>
          </p:cNvPr>
          <p:cNvSpPr>
            <a:spLocks noChangeArrowheads="1"/>
          </p:cNvSpPr>
          <p:nvPr/>
        </p:nvSpPr>
        <p:spPr bwMode="auto">
          <a:xfrm>
            <a:off x="5123920" y="3825064"/>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Tree>
    <p:extLst>
      <p:ext uri="{BB962C8B-B14F-4D97-AF65-F5344CB8AC3E}">
        <p14:creationId xmlns:p14="http://schemas.microsoft.com/office/powerpoint/2010/main" val="352406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5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left)">
                                      <p:cBhvr>
                                        <p:cTn id="11" dur="500"/>
                                        <p:tgtEl>
                                          <p:spTgt spid="4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92900"/>
                                        </p:tgtEl>
                                        <p:attrNameLst>
                                          <p:attrName>style.visibility</p:attrName>
                                        </p:attrNameLst>
                                      </p:cBhvr>
                                      <p:to>
                                        <p:strVal val="visible"/>
                                      </p:to>
                                    </p:set>
                                    <p:animEffect transition="in" filter="wipe(left)">
                                      <p:cBhvr>
                                        <p:cTn id="15" dur="500"/>
                                        <p:tgtEl>
                                          <p:spTgt spid="59290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1000"/>
                            </p:stCondLst>
                            <p:childTnLst>
                              <p:par>
                                <p:cTn id="43" presetID="22" presetClass="entr" presetSubtype="4"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500"/>
                                        <p:tgtEl>
                                          <p:spTgt spid="31"/>
                                        </p:tgtEl>
                                      </p:cBhvr>
                                    </p:animEffect>
                                  </p:childTnLst>
                                </p:cTn>
                              </p:par>
                            </p:childTnLst>
                          </p:cTn>
                        </p:par>
                        <p:par>
                          <p:cTn id="51" fill="hold">
                            <p:stCondLst>
                              <p:cond delay="500"/>
                            </p:stCondLst>
                            <p:childTnLst>
                              <p:par>
                                <p:cTn id="52" presetID="22" presetClass="entr" presetSubtype="2"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right)">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left)">
                                      <p:cBhvr>
                                        <p:cTn id="59" dur="500"/>
                                        <p:tgtEl>
                                          <p:spTgt spid="32"/>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1000"/>
                            </p:stCondLst>
                            <p:childTnLst>
                              <p:par>
                                <p:cTn id="65" presetID="22" presetClass="entr" presetSubtype="8" fill="hold" nodeType="afterEffect">
                                  <p:stCondLst>
                                    <p:cond delay="250"/>
                                  </p:stCondLst>
                                  <p:childTnLst>
                                    <p:set>
                                      <p:cBhvr>
                                        <p:cTn id="66" dur="1" fill="hold">
                                          <p:stCondLst>
                                            <p:cond delay="0"/>
                                          </p:stCondLst>
                                        </p:cTn>
                                        <p:tgtEl>
                                          <p:spTgt spid="51"/>
                                        </p:tgtEl>
                                        <p:attrNameLst>
                                          <p:attrName>style.visibility</p:attrName>
                                        </p:attrNameLst>
                                      </p:cBhvr>
                                      <p:to>
                                        <p:strVal val="visible"/>
                                      </p:to>
                                    </p:set>
                                    <p:animEffect transition="in" filter="wipe(left)">
                                      <p:cBhvr>
                                        <p:cTn id="67" dur="250"/>
                                        <p:tgtEl>
                                          <p:spTgt spid="5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592902"/>
                                        </p:tgtEl>
                                        <p:attrNameLst>
                                          <p:attrName>style.visibility</p:attrName>
                                        </p:attrNameLst>
                                      </p:cBhvr>
                                      <p:to>
                                        <p:strVal val="visible"/>
                                      </p:to>
                                    </p:set>
                                    <p:animEffect transition="in" filter="wipe(left)">
                                      <p:cBhvr>
                                        <p:cTn id="76" dur="500"/>
                                        <p:tgtEl>
                                          <p:spTgt spid="592902"/>
                                        </p:tgtEl>
                                      </p:cBhvr>
                                    </p:animEffect>
                                  </p:childTnLst>
                                </p:cTn>
                              </p:par>
                            </p:childTnLst>
                          </p:cTn>
                        </p:par>
                        <p:par>
                          <p:cTn id="77" fill="hold">
                            <p:stCondLst>
                              <p:cond delay="1000"/>
                            </p:stCondLst>
                            <p:childTnLst>
                              <p:par>
                                <p:cTn id="78" presetID="2" presetClass="entr" presetSubtype="9" fill="hold" nodeType="after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additive="base">
                                        <p:cTn id="80" dur="500" fill="hold"/>
                                        <p:tgtEl>
                                          <p:spTgt spid="7"/>
                                        </p:tgtEl>
                                        <p:attrNameLst>
                                          <p:attrName>ppt_x</p:attrName>
                                        </p:attrNameLst>
                                      </p:cBhvr>
                                      <p:tavLst>
                                        <p:tav tm="0">
                                          <p:val>
                                            <p:strVal val="0-#ppt_w/2"/>
                                          </p:val>
                                        </p:tav>
                                        <p:tav tm="100000">
                                          <p:val>
                                            <p:strVal val="#ppt_x"/>
                                          </p:val>
                                        </p:tav>
                                      </p:tavLst>
                                    </p:anim>
                                    <p:anim calcmode="lin" valueType="num">
                                      <p:cBhvr additive="base">
                                        <p:cTn id="81" dur="500" fill="hold"/>
                                        <p:tgtEl>
                                          <p:spTgt spid="7"/>
                                        </p:tgtEl>
                                        <p:attrNameLst>
                                          <p:attrName>ppt_y</p:attrName>
                                        </p:attrNameLst>
                                      </p:cBhvr>
                                      <p:tavLst>
                                        <p:tav tm="0">
                                          <p:val>
                                            <p:strVal val="0-#ppt_h/2"/>
                                          </p:val>
                                        </p:tav>
                                        <p:tav tm="100000">
                                          <p:val>
                                            <p:strVal val="#ppt_y"/>
                                          </p:val>
                                        </p:tav>
                                      </p:tavLst>
                                    </p:anim>
                                  </p:childTnLst>
                                </p:cTn>
                              </p:par>
                            </p:childTnLst>
                          </p:cTn>
                        </p:par>
                        <p:par>
                          <p:cTn id="82" fill="hold">
                            <p:stCondLst>
                              <p:cond delay="15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500"/>
                                        <p:tgtEl>
                                          <p:spTgt spid="1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wipe(left)">
                                      <p:cBhvr>
                                        <p:cTn id="90" dur="500"/>
                                        <p:tgtEl>
                                          <p:spTgt spid="37"/>
                                        </p:tgtEl>
                                      </p:cBhvr>
                                    </p:animEffect>
                                  </p:childTnLst>
                                </p:cTn>
                              </p:par>
                            </p:childTnLst>
                          </p:cTn>
                        </p:par>
                        <p:par>
                          <p:cTn id="91" fill="hold">
                            <p:stCondLst>
                              <p:cond delay="500"/>
                            </p:stCondLst>
                            <p:childTnLst>
                              <p:par>
                                <p:cTn id="92" presetID="22" presetClass="entr" presetSubtype="8"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wipe(left)">
                                      <p:cBhvr>
                                        <p:cTn id="94" dur="500"/>
                                        <p:tgtEl>
                                          <p:spTgt spid="36"/>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wipe(left)">
                                      <p:cBhvr>
                                        <p:cTn id="99" dur="500"/>
                                        <p:tgtEl>
                                          <p:spTgt spid="40"/>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wipe(left)">
                                      <p:cBhvr>
                                        <p:cTn id="104" dur="500"/>
                                        <p:tgtEl>
                                          <p:spTgt spid="38"/>
                                        </p:tgtEl>
                                      </p:cBhvr>
                                    </p:animEffect>
                                  </p:childTnLst>
                                </p:cTn>
                              </p:par>
                            </p:childTnLst>
                          </p:cTn>
                        </p:par>
                        <p:par>
                          <p:cTn id="105" fill="hold">
                            <p:stCondLst>
                              <p:cond delay="500"/>
                            </p:stCondLst>
                            <p:childTnLst>
                              <p:par>
                                <p:cTn id="106" presetID="22" presetClass="entr" presetSubtype="8" fill="hold"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wipe(left)">
                                      <p:cBhvr>
                                        <p:cTn id="108" dur="500"/>
                                        <p:tgtEl>
                                          <p:spTgt spid="39"/>
                                        </p:tgtEl>
                                      </p:cBhvr>
                                    </p:animEffect>
                                  </p:childTnLst>
                                </p:cTn>
                              </p:par>
                            </p:childTnLst>
                          </p:cTn>
                        </p:par>
                        <p:par>
                          <p:cTn id="109" fill="hold">
                            <p:stCondLst>
                              <p:cond delay="1000"/>
                            </p:stCondLst>
                            <p:childTnLst>
                              <p:par>
                                <p:cTn id="110" presetID="22" presetClass="entr" presetSubtype="4" fill="hold" nodeType="afterEffect">
                                  <p:stCondLst>
                                    <p:cond delay="250"/>
                                  </p:stCondLst>
                                  <p:childTnLst>
                                    <p:set>
                                      <p:cBhvr>
                                        <p:cTn id="111" dur="1" fill="hold">
                                          <p:stCondLst>
                                            <p:cond delay="0"/>
                                          </p:stCondLst>
                                        </p:cTn>
                                        <p:tgtEl>
                                          <p:spTgt spid="35"/>
                                        </p:tgtEl>
                                        <p:attrNameLst>
                                          <p:attrName>style.visibility</p:attrName>
                                        </p:attrNameLst>
                                      </p:cBhvr>
                                      <p:to>
                                        <p:strVal val="visible"/>
                                      </p:to>
                                    </p:set>
                                    <p:animEffect transition="in" filter="wipe(down)">
                                      <p:cBhvr>
                                        <p:cTn id="112" dur="500"/>
                                        <p:tgtEl>
                                          <p:spTgt spid="35"/>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wipe(left)">
                                      <p:cBhvr>
                                        <p:cTn id="117" dur="500"/>
                                        <p:tgtEl>
                                          <p:spTgt spid="4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wipe(left)">
                                      <p:cBhvr>
                                        <p:cTn id="122" dur="500"/>
                                        <p:tgtEl>
                                          <p:spTgt spid="43"/>
                                        </p:tgtEl>
                                      </p:cBhvr>
                                    </p:animEffect>
                                  </p:childTnLst>
                                </p:cTn>
                              </p:par>
                            </p:childTnLst>
                          </p:cTn>
                        </p:par>
                        <p:par>
                          <p:cTn id="123" fill="hold">
                            <p:stCondLst>
                              <p:cond delay="500"/>
                            </p:stCondLst>
                            <p:childTnLst>
                              <p:par>
                                <p:cTn id="124" presetID="22" presetClass="entr" presetSubtype="8" fill="hold" nodeType="afterEffect">
                                  <p:stCondLst>
                                    <p:cond delay="0"/>
                                  </p:stCondLst>
                                  <p:childTnLst>
                                    <p:set>
                                      <p:cBhvr>
                                        <p:cTn id="125" dur="1" fill="hold">
                                          <p:stCondLst>
                                            <p:cond delay="0"/>
                                          </p:stCondLst>
                                        </p:cTn>
                                        <p:tgtEl>
                                          <p:spTgt spid="42"/>
                                        </p:tgtEl>
                                        <p:attrNameLst>
                                          <p:attrName>style.visibility</p:attrName>
                                        </p:attrNameLst>
                                      </p:cBhvr>
                                      <p:to>
                                        <p:strVal val="visible"/>
                                      </p:to>
                                    </p:set>
                                    <p:animEffect transition="in" filter="wipe(left)">
                                      <p:cBhvr>
                                        <p:cTn id="126" dur="750"/>
                                        <p:tgtEl>
                                          <p:spTgt spid="42"/>
                                        </p:tgtEl>
                                      </p:cBhvr>
                                    </p:animEffect>
                                  </p:childTnLst>
                                </p:cTn>
                              </p:par>
                            </p:childTnLst>
                          </p:cTn>
                        </p:par>
                        <p:par>
                          <p:cTn id="127" fill="hold">
                            <p:stCondLst>
                              <p:cond delay="1250"/>
                            </p:stCondLst>
                            <p:childTnLst>
                              <p:par>
                                <p:cTn id="128" presetID="22" presetClass="entr" presetSubtype="4" fill="hold" grpId="0" nodeType="afterEffect">
                                  <p:stCondLst>
                                    <p:cond delay="0"/>
                                  </p:stCondLst>
                                  <p:childTnLst>
                                    <p:set>
                                      <p:cBhvr>
                                        <p:cTn id="129" dur="1" fill="hold">
                                          <p:stCondLst>
                                            <p:cond delay="0"/>
                                          </p:stCondLst>
                                        </p:cTn>
                                        <p:tgtEl>
                                          <p:spTgt spid="8"/>
                                        </p:tgtEl>
                                        <p:attrNameLst>
                                          <p:attrName>style.visibility</p:attrName>
                                        </p:attrNameLst>
                                      </p:cBhvr>
                                      <p:to>
                                        <p:strVal val="visible"/>
                                      </p:to>
                                    </p:set>
                                    <p:animEffect transition="in" filter="wipe(down)">
                                      <p:cBhvr>
                                        <p:cTn id="130" dur="500"/>
                                        <p:tgtEl>
                                          <p:spTgt spid="8"/>
                                        </p:tgtEl>
                                      </p:cBhvr>
                                    </p:animEffect>
                                  </p:childTnLst>
                                </p:cTn>
                              </p:par>
                            </p:childTnLst>
                          </p:cTn>
                        </p:par>
                        <p:par>
                          <p:cTn id="131" fill="hold">
                            <p:stCondLst>
                              <p:cond delay="1750"/>
                            </p:stCondLst>
                            <p:childTnLst>
                              <p:par>
                                <p:cTn id="132" presetID="22" presetClass="entr" presetSubtype="8" fill="hold" nodeType="afterEffect">
                                  <p:stCondLst>
                                    <p:cond delay="250"/>
                                  </p:stCondLst>
                                  <p:childTnLst>
                                    <p:set>
                                      <p:cBhvr>
                                        <p:cTn id="133" dur="1" fill="hold">
                                          <p:stCondLst>
                                            <p:cond delay="0"/>
                                          </p:stCondLst>
                                        </p:cTn>
                                        <p:tgtEl>
                                          <p:spTgt spid="45"/>
                                        </p:tgtEl>
                                        <p:attrNameLst>
                                          <p:attrName>style.visibility</p:attrName>
                                        </p:attrNameLst>
                                      </p:cBhvr>
                                      <p:to>
                                        <p:strVal val="visible"/>
                                      </p:to>
                                    </p:set>
                                    <p:animEffect transition="in" filter="wipe(left)">
                                      <p:cBhvr>
                                        <p:cTn id="134" dur="250"/>
                                        <p:tgtEl>
                                          <p:spTgt spid="45"/>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500"/>
                                        <p:tgtEl>
                                          <p:spTgt spid="46"/>
                                        </p:tgtEl>
                                      </p:cBhvr>
                                    </p:animEffect>
                                  </p:childTnLst>
                                </p:cTn>
                              </p:par>
                            </p:childTnLst>
                          </p:cTn>
                        </p:par>
                        <p:par>
                          <p:cTn id="140" fill="hold">
                            <p:stCondLst>
                              <p:cond delay="500"/>
                            </p:stCondLst>
                            <p:childTnLst>
                              <p:par>
                                <p:cTn id="141" presetID="22" presetClass="entr" presetSubtype="8" fill="hold" nodeType="afterEffect">
                                  <p:stCondLst>
                                    <p:cond delay="0"/>
                                  </p:stCondLst>
                                  <p:childTnLst>
                                    <p:set>
                                      <p:cBhvr>
                                        <p:cTn id="142" dur="1" fill="hold">
                                          <p:stCondLst>
                                            <p:cond delay="0"/>
                                          </p:stCondLst>
                                        </p:cTn>
                                        <p:tgtEl>
                                          <p:spTgt spid="48"/>
                                        </p:tgtEl>
                                        <p:attrNameLst>
                                          <p:attrName>style.visibility</p:attrName>
                                        </p:attrNameLst>
                                      </p:cBhvr>
                                      <p:to>
                                        <p:strVal val="visible"/>
                                      </p:to>
                                    </p:set>
                                    <p:animEffect transition="in" filter="wipe(left)">
                                      <p:cBhvr>
                                        <p:cTn id="143" dur="500"/>
                                        <p:tgtEl>
                                          <p:spTgt spid="48"/>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49"/>
                                        </p:tgtEl>
                                        <p:attrNameLst>
                                          <p:attrName>style.visibility</p:attrName>
                                        </p:attrNameLst>
                                      </p:cBhvr>
                                      <p:to>
                                        <p:strVal val="visible"/>
                                      </p:to>
                                    </p:set>
                                    <p:animEffect transition="in" filter="wipe(left)">
                                      <p:cBhvr>
                                        <p:cTn id="148" dur="500"/>
                                        <p:tgtEl>
                                          <p:spTgt spid="49"/>
                                        </p:tgtEl>
                                      </p:cBhvr>
                                    </p:animEffect>
                                  </p:childTnLst>
                                </p:cTn>
                              </p:par>
                            </p:childTnLst>
                          </p:cTn>
                        </p:par>
                        <p:par>
                          <p:cTn id="149" fill="hold">
                            <p:stCondLst>
                              <p:cond delay="500"/>
                            </p:stCondLst>
                            <p:childTnLst>
                              <p:par>
                                <p:cTn id="150" presetID="22" presetClass="entr" presetSubtype="8" fill="hold" nodeType="afterEffect">
                                  <p:stCondLst>
                                    <p:cond delay="0"/>
                                  </p:stCondLst>
                                  <p:childTnLst>
                                    <p:set>
                                      <p:cBhvr>
                                        <p:cTn id="151" dur="1" fill="hold">
                                          <p:stCondLst>
                                            <p:cond delay="0"/>
                                          </p:stCondLst>
                                        </p:cTn>
                                        <p:tgtEl>
                                          <p:spTgt spid="47"/>
                                        </p:tgtEl>
                                        <p:attrNameLst>
                                          <p:attrName>style.visibility</p:attrName>
                                        </p:attrNameLst>
                                      </p:cBhvr>
                                      <p:to>
                                        <p:strVal val="visible"/>
                                      </p:to>
                                    </p:set>
                                    <p:animEffect transition="in" filter="wipe(left)">
                                      <p:cBhvr>
                                        <p:cTn id="152" dur="500"/>
                                        <p:tgtEl>
                                          <p:spTgt spid="47"/>
                                        </p:tgtEl>
                                      </p:cBhvr>
                                    </p:animEffect>
                                  </p:childTnLst>
                                </p:cTn>
                              </p:par>
                            </p:childTnLst>
                          </p:cTn>
                        </p:par>
                        <p:par>
                          <p:cTn id="153" fill="hold">
                            <p:stCondLst>
                              <p:cond delay="1000"/>
                            </p:stCondLst>
                            <p:childTnLst>
                              <p:par>
                                <p:cTn id="154" presetID="22" presetClass="entr" presetSubtype="8" fill="hold" grpId="0" nodeType="afterEffect">
                                  <p:stCondLst>
                                    <p:cond delay="0"/>
                                  </p:stCondLst>
                                  <p:childTnLst>
                                    <p:set>
                                      <p:cBhvr>
                                        <p:cTn id="155" dur="1" fill="hold">
                                          <p:stCondLst>
                                            <p:cond delay="0"/>
                                          </p:stCondLst>
                                        </p:cTn>
                                        <p:tgtEl>
                                          <p:spTgt spid="50"/>
                                        </p:tgtEl>
                                        <p:attrNameLst>
                                          <p:attrName>style.visibility</p:attrName>
                                        </p:attrNameLst>
                                      </p:cBhvr>
                                      <p:to>
                                        <p:strVal val="visible"/>
                                      </p:to>
                                    </p:set>
                                    <p:animEffect transition="in" filter="wipe(left)">
                                      <p:cBhvr>
                                        <p:cTn id="156" dur="500"/>
                                        <p:tgtEl>
                                          <p:spTgt spid="50"/>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grpId="0" nodeType="clickEffect">
                                  <p:stCondLst>
                                    <p:cond delay="0"/>
                                  </p:stCondLst>
                                  <p:childTnLst>
                                    <p:set>
                                      <p:cBhvr>
                                        <p:cTn id="160" dur="1" fill="hold">
                                          <p:stCondLst>
                                            <p:cond delay="0"/>
                                          </p:stCondLst>
                                        </p:cTn>
                                        <p:tgtEl>
                                          <p:spTgt spid="52"/>
                                        </p:tgtEl>
                                        <p:attrNameLst>
                                          <p:attrName>style.visibility</p:attrName>
                                        </p:attrNameLst>
                                      </p:cBhvr>
                                      <p:to>
                                        <p:strVal val="visible"/>
                                      </p:to>
                                    </p:set>
                                    <p:animEffect transition="in" filter="wipe(left)">
                                      <p:cBhvr>
                                        <p:cTn id="161" dur="500"/>
                                        <p:tgtEl>
                                          <p:spTgt spid="52"/>
                                        </p:tgtEl>
                                      </p:cBhvr>
                                    </p:animEffect>
                                  </p:childTnLst>
                                </p:cTn>
                              </p:par>
                            </p:childTnLst>
                          </p:cTn>
                        </p:par>
                        <p:par>
                          <p:cTn id="162" fill="hold">
                            <p:stCondLst>
                              <p:cond delay="500"/>
                            </p:stCondLst>
                            <p:childTnLst>
                              <p:par>
                                <p:cTn id="163" presetID="22" presetClass="entr" presetSubtype="2" fill="hold" grpId="0" nodeType="afterEffect">
                                  <p:stCondLst>
                                    <p:cond delay="0"/>
                                  </p:stCondLst>
                                  <p:childTnLst>
                                    <p:set>
                                      <p:cBhvr>
                                        <p:cTn id="164" dur="1" fill="hold">
                                          <p:stCondLst>
                                            <p:cond delay="0"/>
                                          </p:stCondLst>
                                        </p:cTn>
                                        <p:tgtEl>
                                          <p:spTgt spid="57"/>
                                        </p:tgtEl>
                                        <p:attrNameLst>
                                          <p:attrName>style.visibility</p:attrName>
                                        </p:attrNameLst>
                                      </p:cBhvr>
                                      <p:to>
                                        <p:strVal val="visible"/>
                                      </p:to>
                                    </p:set>
                                    <p:animEffect transition="in" filter="wipe(right)">
                                      <p:cBhvr>
                                        <p:cTn id="165" dur="500"/>
                                        <p:tgtEl>
                                          <p:spTgt spid="57"/>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8" fill="hold" grpId="0" nodeType="clickEffect">
                                  <p:stCondLst>
                                    <p:cond delay="0"/>
                                  </p:stCondLst>
                                  <p:childTnLst>
                                    <p:set>
                                      <p:cBhvr>
                                        <p:cTn id="169" dur="1" fill="hold">
                                          <p:stCondLst>
                                            <p:cond delay="0"/>
                                          </p:stCondLst>
                                        </p:cTn>
                                        <p:tgtEl>
                                          <p:spTgt spid="65"/>
                                        </p:tgtEl>
                                        <p:attrNameLst>
                                          <p:attrName>style.visibility</p:attrName>
                                        </p:attrNameLst>
                                      </p:cBhvr>
                                      <p:to>
                                        <p:strVal val="visible"/>
                                      </p:to>
                                    </p:set>
                                    <p:animEffect transition="in" filter="wipe(left)">
                                      <p:cBhvr>
                                        <p:cTn id="170" dur="500"/>
                                        <p:tgtEl>
                                          <p:spTgt spid="65"/>
                                        </p:tgtEl>
                                      </p:cBhvr>
                                    </p:animEffect>
                                  </p:childTnLst>
                                </p:cTn>
                              </p:par>
                            </p:childTnLst>
                          </p:cTn>
                        </p:par>
                        <p:par>
                          <p:cTn id="171" fill="hold">
                            <p:stCondLst>
                              <p:cond delay="500"/>
                            </p:stCondLst>
                            <p:childTnLst>
                              <p:par>
                                <p:cTn id="172" presetID="22" presetClass="entr" presetSubtype="8" fill="hold" nodeType="afterEffect">
                                  <p:stCondLst>
                                    <p:cond delay="250"/>
                                  </p:stCondLst>
                                  <p:childTnLst>
                                    <p:set>
                                      <p:cBhvr>
                                        <p:cTn id="173" dur="1" fill="hold">
                                          <p:stCondLst>
                                            <p:cond delay="0"/>
                                          </p:stCondLst>
                                        </p:cTn>
                                        <p:tgtEl>
                                          <p:spTgt spid="53"/>
                                        </p:tgtEl>
                                        <p:attrNameLst>
                                          <p:attrName>style.visibility</p:attrName>
                                        </p:attrNameLst>
                                      </p:cBhvr>
                                      <p:to>
                                        <p:strVal val="visible"/>
                                      </p:to>
                                    </p:set>
                                    <p:animEffect transition="in" filter="wipe(left)">
                                      <p:cBhvr>
                                        <p:cTn id="174" dur="500"/>
                                        <p:tgtEl>
                                          <p:spTgt spid="53"/>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nodeType="clickEffect">
                                  <p:stCondLst>
                                    <p:cond delay="0"/>
                                  </p:stCondLst>
                                  <p:childTnLst>
                                    <p:set>
                                      <p:cBhvr>
                                        <p:cTn id="178" dur="1" fill="hold">
                                          <p:stCondLst>
                                            <p:cond delay="0"/>
                                          </p:stCondLst>
                                        </p:cTn>
                                        <p:tgtEl>
                                          <p:spTgt spid="62"/>
                                        </p:tgtEl>
                                        <p:attrNameLst>
                                          <p:attrName>style.visibility</p:attrName>
                                        </p:attrNameLst>
                                      </p:cBhvr>
                                      <p:to>
                                        <p:strVal val="visible"/>
                                      </p:to>
                                    </p:set>
                                    <p:animEffect transition="in" filter="wipe(left)">
                                      <p:cBhvr>
                                        <p:cTn id="179" dur="500"/>
                                        <p:tgtEl>
                                          <p:spTgt spid="62"/>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nodeType="clickEffect">
                                  <p:stCondLst>
                                    <p:cond delay="0"/>
                                  </p:stCondLst>
                                  <p:childTnLst>
                                    <p:set>
                                      <p:cBhvr>
                                        <p:cTn id="183" dur="1" fill="hold">
                                          <p:stCondLst>
                                            <p:cond delay="0"/>
                                          </p:stCondLst>
                                        </p:cTn>
                                        <p:tgtEl>
                                          <p:spTgt spid="54"/>
                                        </p:tgtEl>
                                        <p:attrNameLst>
                                          <p:attrName>style.visibility</p:attrName>
                                        </p:attrNameLst>
                                      </p:cBhvr>
                                      <p:to>
                                        <p:strVal val="visible"/>
                                      </p:to>
                                    </p:set>
                                    <p:animEffect transition="in" filter="wipe(left)">
                                      <p:cBhvr>
                                        <p:cTn id="184" dur="500"/>
                                        <p:tgtEl>
                                          <p:spTgt spid="54"/>
                                        </p:tgtEl>
                                      </p:cBhvr>
                                    </p:animEffect>
                                  </p:childTnLst>
                                </p:cTn>
                              </p:par>
                            </p:childTnLst>
                          </p:cTn>
                        </p:par>
                        <p:par>
                          <p:cTn id="185" fill="hold">
                            <p:stCondLst>
                              <p:cond delay="500"/>
                            </p:stCondLst>
                            <p:childTnLst>
                              <p:par>
                                <p:cTn id="186" presetID="22" presetClass="entr" presetSubtype="8" fill="hold" nodeType="afterEffect">
                                  <p:stCondLst>
                                    <p:cond delay="0"/>
                                  </p:stCondLst>
                                  <p:childTnLst>
                                    <p:set>
                                      <p:cBhvr>
                                        <p:cTn id="187" dur="1" fill="hold">
                                          <p:stCondLst>
                                            <p:cond delay="0"/>
                                          </p:stCondLst>
                                        </p:cTn>
                                        <p:tgtEl>
                                          <p:spTgt spid="56"/>
                                        </p:tgtEl>
                                        <p:attrNameLst>
                                          <p:attrName>style.visibility</p:attrName>
                                        </p:attrNameLst>
                                      </p:cBhvr>
                                      <p:to>
                                        <p:strVal val="visible"/>
                                      </p:to>
                                    </p:set>
                                    <p:animEffect transition="in" filter="wipe(left)">
                                      <p:cBhvr>
                                        <p:cTn id="188" dur="500"/>
                                        <p:tgtEl>
                                          <p:spTgt spid="56"/>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8" fill="hold" grpId="0" nodeType="clickEffect">
                                  <p:stCondLst>
                                    <p:cond delay="0"/>
                                  </p:stCondLst>
                                  <p:childTnLst>
                                    <p:set>
                                      <p:cBhvr>
                                        <p:cTn id="192" dur="1" fill="hold">
                                          <p:stCondLst>
                                            <p:cond delay="0"/>
                                          </p:stCondLst>
                                        </p:cTn>
                                        <p:tgtEl>
                                          <p:spTgt spid="58"/>
                                        </p:tgtEl>
                                        <p:attrNameLst>
                                          <p:attrName>style.visibility</p:attrName>
                                        </p:attrNameLst>
                                      </p:cBhvr>
                                      <p:to>
                                        <p:strVal val="visible"/>
                                      </p:to>
                                    </p:set>
                                    <p:animEffect transition="in" filter="wipe(left)">
                                      <p:cBhvr>
                                        <p:cTn id="193" dur="500"/>
                                        <p:tgtEl>
                                          <p:spTgt spid="58"/>
                                        </p:tgtEl>
                                      </p:cBhvr>
                                    </p:animEffect>
                                  </p:childTnLst>
                                </p:cTn>
                              </p:par>
                            </p:childTnLst>
                          </p:cTn>
                        </p:par>
                        <p:par>
                          <p:cTn id="194" fill="hold">
                            <p:stCondLst>
                              <p:cond delay="500"/>
                            </p:stCondLst>
                            <p:childTnLst>
                              <p:par>
                                <p:cTn id="195" presetID="22" presetClass="entr" presetSubtype="8" fill="hold" nodeType="afterEffect">
                                  <p:stCondLst>
                                    <p:cond delay="0"/>
                                  </p:stCondLst>
                                  <p:childTnLst>
                                    <p:set>
                                      <p:cBhvr>
                                        <p:cTn id="196" dur="1" fill="hold">
                                          <p:stCondLst>
                                            <p:cond delay="0"/>
                                          </p:stCondLst>
                                        </p:cTn>
                                        <p:tgtEl>
                                          <p:spTgt spid="55"/>
                                        </p:tgtEl>
                                        <p:attrNameLst>
                                          <p:attrName>style.visibility</p:attrName>
                                        </p:attrNameLst>
                                      </p:cBhvr>
                                      <p:to>
                                        <p:strVal val="visible"/>
                                      </p:to>
                                    </p:set>
                                    <p:animEffect transition="in" filter="wipe(left)">
                                      <p:cBhvr>
                                        <p:cTn id="197" dur="500"/>
                                        <p:tgtEl>
                                          <p:spTgt spid="55"/>
                                        </p:tgtEl>
                                      </p:cBhvr>
                                    </p:animEffect>
                                  </p:childTnLst>
                                </p:cTn>
                              </p:par>
                            </p:childTnLst>
                          </p:cTn>
                        </p:par>
                        <p:par>
                          <p:cTn id="198" fill="hold">
                            <p:stCondLst>
                              <p:cond delay="1000"/>
                            </p:stCondLst>
                            <p:childTnLst>
                              <p:par>
                                <p:cTn id="199" presetID="22" presetClass="entr" presetSubtype="8" fill="hold" grpId="0" nodeType="afterEffect">
                                  <p:stCondLst>
                                    <p:cond delay="0"/>
                                  </p:stCondLst>
                                  <p:childTnLst>
                                    <p:set>
                                      <p:cBhvr>
                                        <p:cTn id="200" dur="1" fill="hold">
                                          <p:stCondLst>
                                            <p:cond delay="0"/>
                                          </p:stCondLst>
                                        </p:cTn>
                                        <p:tgtEl>
                                          <p:spTgt spid="59"/>
                                        </p:tgtEl>
                                        <p:attrNameLst>
                                          <p:attrName>style.visibility</p:attrName>
                                        </p:attrNameLst>
                                      </p:cBhvr>
                                      <p:to>
                                        <p:strVal val="visible"/>
                                      </p:to>
                                    </p:set>
                                    <p:animEffect transition="in" filter="wipe(left)">
                                      <p:cBhvr>
                                        <p:cTn id="201" dur="500"/>
                                        <p:tgtEl>
                                          <p:spTgt spid="59"/>
                                        </p:tgtEl>
                                      </p:cBhvr>
                                    </p:animEffect>
                                  </p:childTnLst>
                                </p:cTn>
                              </p:par>
                            </p:childTnLst>
                          </p:cTn>
                        </p:par>
                      </p:childTnLst>
                    </p:cTn>
                  </p:par>
                  <p:par>
                    <p:cTn id="202" fill="hold">
                      <p:stCondLst>
                        <p:cond delay="indefinite"/>
                      </p:stCondLst>
                      <p:childTnLst>
                        <p:par>
                          <p:cTn id="203" fill="hold">
                            <p:stCondLst>
                              <p:cond delay="0"/>
                            </p:stCondLst>
                            <p:childTnLst>
                              <p:par>
                                <p:cTn id="204" presetID="2" presetClass="entr" presetSubtype="9" fill="hold" grpId="0" nodeType="clickEffect">
                                  <p:stCondLst>
                                    <p:cond delay="0"/>
                                  </p:stCondLst>
                                  <p:childTnLst>
                                    <p:set>
                                      <p:cBhvr>
                                        <p:cTn id="205" dur="1" fill="hold">
                                          <p:stCondLst>
                                            <p:cond delay="0"/>
                                          </p:stCondLst>
                                        </p:cTn>
                                        <p:tgtEl>
                                          <p:spTgt spid="60"/>
                                        </p:tgtEl>
                                        <p:attrNameLst>
                                          <p:attrName>style.visibility</p:attrName>
                                        </p:attrNameLst>
                                      </p:cBhvr>
                                      <p:to>
                                        <p:strVal val="visible"/>
                                      </p:to>
                                    </p:set>
                                    <p:anim calcmode="lin" valueType="num">
                                      <p:cBhvr additive="base">
                                        <p:cTn id="206" dur="500" fill="hold"/>
                                        <p:tgtEl>
                                          <p:spTgt spid="60"/>
                                        </p:tgtEl>
                                        <p:attrNameLst>
                                          <p:attrName>ppt_x</p:attrName>
                                        </p:attrNameLst>
                                      </p:cBhvr>
                                      <p:tavLst>
                                        <p:tav tm="0">
                                          <p:val>
                                            <p:strVal val="0-#ppt_w/2"/>
                                          </p:val>
                                        </p:tav>
                                        <p:tav tm="100000">
                                          <p:val>
                                            <p:strVal val="#ppt_x"/>
                                          </p:val>
                                        </p:tav>
                                      </p:tavLst>
                                    </p:anim>
                                    <p:anim calcmode="lin" valueType="num">
                                      <p:cBhvr additive="base">
                                        <p:cTn id="207" dur="500" fill="hold"/>
                                        <p:tgtEl>
                                          <p:spTgt spid="60"/>
                                        </p:tgtEl>
                                        <p:attrNameLst>
                                          <p:attrName>ppt_y</p:attrName>
                                        </p:attrNameLst>
                                      </p:cBhvr>
                                      <p:tavLst>
                                        <p:tav tm="0">
                                          <p:val>
                                            <p:strVal val="0-#ppt_h/2"/>
                                          </p:val>
                                        </p:tav>
                                        <p:tav tm="100000">
                                          <p:val>
                                            <p:strVal val="#ppt_y"/>
                                          </p:val>
                                        </p:tav>
                                      </p:tavLst>
                                    </p:anim>
                                  </p:childTnLst>
                                </p:cTn>
                              </p:par>
                            </p:childTnLst>
                          </p:cTn>
                        </p:par>
                        <p:par>
                          <p:cTn id="208" fill="hold">
                            <p:stCondLst>
                              <p:cond delay="500"/>
                            </p:stCondLst>
                            <p:childTnLst>
                              <p:par>
                                <p:cTn id="209" presetID="2" presetClass="entr" presetSubtype="9" fill="hold" grpId="0" nodeType="afterEffect">
                                  <p:stCondLst>
                                    <p:cond delay="0"/>
                                  </p:stCondLst>
                                  <p:childTnLst>
                                    <p:set>
                                      <p:cBhvr>
                                        <p:cTn id="210" dur="1" fill="hold">
                                          <p:stCondLst>
                                            <p:cond delay="0"/>
                                          </p:stCondLst>
                                        </p:cTn>
                                        <p:tgtEl>
                                          <p:spTgt spid="61"/>
                                        </p:tgtEl>
                                        <p:attrNameLst>
                                          <p:attrName>style.visibility</p:attrName>
                                        </p:attrNameLst>
                                      </p:cBhvr>
                                      <p:to>
                                        <p:strVal val="visible"/>
                                      </p:to>
                                    </p:set>
                                    <p:anim calcmode="lin" valueType="num">
                                      <p:cBhvr additive="base">
                                        <p:cTn id="211" dur="500" fill="hold"/>
                                        <p:tgtEl>
                                          <p:spTgt spid="61"/>
                                        </p:tgtEl>
                                        <p:attrNameLst>
                                          <p:attrName>ppt_x</p:attrName>
                                        </p:attrNameLst>
                                      </p:cBhvr>
                                      <p:tavLst>
                                        <p:tav tm="0">
                                          <p:val>
                                            <p:strVal val="0-#ppt_w/2"/>
                                          </p:val>
                                        </p:tav>
                                        <p:tav tm="100000">
                                          <p:val>
                                            <p:strVal val="#ppt_x"/>
                                          </p:val>
                                        </p:tav>
                                      </p:tavLst>
                                    </p:anim>
                                    <p:anim calcmode="lin" valueType="num">
                                      <p:cBhvr additive="base">
                                        <p:cTn id="212" dur="500" fill="hold"/>
                                        <p:tgtEl>
                                          <p:spTgt spid="61"/>
                                        </p:tgtEl>
                                        <p:attrNameLst>
                                          <p:attrName>ppt_y</p:attrName>
                                        </p:attrNameLst>
                                      </p:cBhvr>
                                      <p:tavLst>
                                        <p:tav tm="0">
                                          <p:val>
                                            <p:strVal val="0-#ppt_h/2"/>
                                          </p:val>
                                        </p:tav>
                                        <p:tav tm="100000">
                                          <p:val>
                                            <p:strVal val="#ppt_y"/>
                                          </p:val>
                                        </p:tav>
                                      </p:tavLst>
                                    </p:anim>
                                  </p:childTnLst>
                                </p:cTn>
                              </p:par>
                              <p:par>
                                <p:cTn id="213" presetID="22" presetClass="entr" presetSubtype="8" fill="hold" nodeType="withEffect">
                                  <p:stCondLst>
                                    <p:cond delay="0"/>
                                  </p:stCondLst>
                                  <p:childTnLst>
                                    <p:set>
                                      <p:cBhvr>
                                        <p:cTn id="214" dur="1" fill="hold">
                                          <p:stCondLst>
                                            <p:cond delay="0"/>
                                          </p:stCondLst>
                                        </p:cTn>
                                        <p:tgtEl>
                                          <p:spTgt spid="63"/>
                                        </p:tgtEl>
                                        <p:attrNameLst>
                                          <p:attrName>style.visibility</p:attrName>
                                        </p:attrNameLst>
                                      </p:cBhvr>
                                      <p:to>
                                        <p:strVal val="visible"/>
                                      </p:to>
                                    </p:set>
                                    <p:animEffect transition="in" filter="wipe(left)">
                                      <p:cBhvr>
                                        <p:cTn id="215" dur="500"/>
                                        <p:tgtEl>
                                          <p:spTgt spid="63"/>
                                        </p:tgtEl>
                                      </p:cBhvr>
                                    </p:animEffect>
                                  </p:childTnLst>
                                </p:cTn>
                              </p:par>
                            </p:childTnLst>
                          </p:cTn>
                        </p:par>
                      </p:childTnLst>
                    </p:cTn>
                  </p:par>
                  <p:par>
                    <p:cTn id="216" fill="hold">
                      <p:stCondLst>
                        <p:cond delay="indefinite"/>
                      </p:stCondLst>
                      <p:childTnLst>
                        <p:par>
                          <p:cTn id="217" fill="hold">
                            <p:stCondLst>
                              <p:cond delay="0"/>
                            </p:stCondLst>
                            <p:childTnLst>
                              <p:par>
                                <p:cTn id="218" presetID="22" presetClass="entr" presetSubtype="8" fill="hold" grpId="0" nodeType="clickEffect">
                                  <p:stCondLst>
                                    <p:cond delay="0"/>
                                  </p:stCondLst>
                                  <p:childTnLst>
                                    <p:set>
                                      <p:cBhvr>
                                        <p:cTn id="219" dur="1" fill="hold">
                                          <p:stCondLst>
                                            <p:cond delay="0"/>
                                          </p:stCondLst>
                                        </p:cTn>
                                        <p:tgtEl>
                                          <p:spTgt spid="64"/>
                                        </p:tgtEl>
                                        <p:attrNameLst>
                                          <p:attrName>style.visibility</p:attrName>
                                        </p:attrNameLst>
                                      </p:cBhvr>
                                      <p:to>
                                        <p:strVal val="visible"/>
                                      </p:to>
                                    </p:set>
                                    <p:animEffect transition="in" filter="wipe(left)">
                                      <p:cBhvr>
                                        <p:cTn id="22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27" grpId="0" animBg="1"/>
      <p:bldP spid="29" grpId="0"/>
      <p:bldP spid="30" grpId="0" animBg="1"/>
      <p:bldP spid="31" grpId="0"/>
      <p:bldP spid="32" grpId="0" animBg="1"/>
      <p:bldP spid="37" grpId="0"/>
      <p:bldP spid="38" grpId="0" animBg="1"/>
      <p:bldP spid="40" grpId="0"/>
      <p:bldP spid="41" grpId="0"/>
      <p:bldP spid="43" grpId="0" animBg="1"/>
      <p:bldP spid="44" grpId="0"/>
      <p:bldP spid="49" grpId="0" animBg="1"/>
      <p:bldP spid="50" grpId="0"/>
      <p:bldP spid="52" grpId="0"/>
      <p:bldP spid="57" grpId="0" animBg="1"/>
      <p:bldP spid="58" grpId="0" animBg="1"/>
      <p:bldP spid="59" grpId="0"/>
      <p:bldP spid="60" grpId="0" animBg="1"/>
      <p:bldP spid="61" grpId="0" animBg="1"/>
      <p:bldP spid="64" grpId="0" autoUpdateAnimBg="0"/>
      <p:bldP spid="6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3"/>
          <p:cNvSpPr>
            <a:spLocks noGrp="1" noChangeArrowheads="1"/>
          </p:cNvSpPr>
          <p:nvPr>
            <p:ph type="title" idx="4294967295"/>
          </p:nvPr>
        </p:nvSpPr>
        <p:spPr/>
        <p:txBody>
          <a:bodyPr/>
          <a:lstStyle/>
          <a:p>
            <a:r>
              <a:rPr lang="en-US" altLang="zh-TW" dirty="0">
                <a:ea typeface="Arial Unicode MS" pitchFamily="34" charset="-120"/>
              </a:rPr>
              <a:t>4.4</a:t>
            </a:r>
            <a:r>
              <a:rPr lang="en-US" altLang="zh-TW" dirty="0">
                <a:ea typeface="標楷體" pitchFamily="65" charset="-120"/>
              </a:rPr>
              <a:t> </a:t>
            </a:r>
            <a:r>
              <a:rPr lang="en-US" altLang="zh-TW" dirty="0"/>
              <a:t>Example 7 – Heat eq. (discussion)</a:t>
            </a:r>
            <a:endParaRPr lang="en-US" altLang="zh-TW" dirty="0">
              <a:ea typeface="細明體" pitchFamily="49" charset="-120"/>
            </a:endParaRPr>
          </a:p>
        </p:txBody>
      </p:sp>
      <p:sp>
        <p:nvSpPr>
          <p:cNvPr id="2" name="投影片編號版面配置區 1"/>
          <p:cNvSpPr>
            <a:spLocks noGrp="1"/>
          </p:cNvSpPr>
          <p:nvPr>
            <p:ph type="sldNum" sz="quarter" idx="10"/>
          </p:nvPr>
        </p:nvSpPr>
        <p:spPr/>
        <p:txBody>
          <a:bodyPr/>
          <a:lstStyle/>
          <a:p>
            <a:pPr>
              <a:defRPr/>
            </a:pPr>
            <a:fld id="{4C40EB51-DCA0-4E30-B66B-01C271A23879}" type="slidenum">
              <a:rPr lang="en-US" altLang="zh-TW" smtClean="0"/>
              <a:pPr>
                <a:defRPr/>
              </a:pPr>
              <a:t>66</a:t>
            </a:fld>
            <a:endParaRPr lang="en-US" altLang="zh-TW" dirty="0"/>
          </a:p>
        </p:txBody>
      </p:sp>
      <p:sp>
        <p:nvSpPr>
          <p:cNvPr id="17" name="動作按鈕: 上一項 16">
            <a:hlinkClick r:id="rId4" action="ppaction://hlinksldjump" highlightClick="1"/>
          </p:cNvPr>
          <p:cNvSpPr>
            <a:spLocks noChangeAspect="1"/>
          </p:cNvSpPr>
          <p:nvPr/>
        </p:nvSpPr>
        <p:spPr bwMode="auto">
          <a:xfrm>
            <a:off x="2551327" y="957552"/>
            <a:ext cx="180000" cy="180000"/>
          </a:xfrm>
          <a:prstGeom prst="actionButtonBackPrevious">
            <a:avLst/>
          </a:prstGeom>
          <a:solidFill>
            <a:srgbClr val="FF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7" name="物件 6"/>
          <p:cNvGraphicFramePr>
            <a:graphicFrameLocks noChangeAspect="1"/>
          </p:cNvGraphicFramePr>
          <p:nvPr>
            <p:extLst>
              <p:ext uri="{D42A27DB-BD31-4B8C-83A1-F6EECF244321}">
                <p14:modId xmlns:p14="http://schemas.microsoft.com/office/powerpoint/2010/main" val="986375446"/>
              </p:ext>
            </p:extLst>
          </p:nvPr>
        </p:nvGraphicFramePr>
        <p:xfrm>
          <a:off x="6623341" y="5661743"/>
          <a:ext cx="4814887" cy="863601"/>
        </p:xfrm>
        <a:graphic>
          <a:graphicData uri="http://schemas.openxmlformats.org/presentationml/2006/ole">
            <mc:AlternateContent xmlns:mc="http://schemas.openxmlformats.org/markup-compatibility/2006">
              <mc:Choice xmlns:v="urn:schemas-microsoft-com:vml" Requires="v">
                <p:oleObj spid="_x0000_s1129622" name="方程式" r:id="rId5" imgW="2831760" imgH="507960" progId="Equation.3">
                  <p:embed/>
                </p:oleObj>
              </mc:Choice>
              <mc:Fallback>
                <p:oleObj name="方程式" r:id="rId5" imgW="2831760" imgH="507960" progId="Equation.3">
                  <p:embed/>
                  <p:pic>
                    <p:nvPicPr>
                      <p:cNvPr id="0" name=""/>
                      <p:cNvPicPr>
                        <a:picLocks noChangeAspect="1" noChangeArrowheads="1"/>
                      </p:cNvPicPr>
                      <p:nvPr/>
                    </p:nvPicPr>
                    <p:blipFill>
                      <a:blip r:embed="rId6"/>
                      <a:srcRect/>
                      <a:stretch>
                        <a:fillRect/>
                      </a:stretch>
                    </p:blipFill>
                    <p:spPr bwMode="auto">
                      <a:xfrm>
                        <a:off x="6623341" y="5661743"/>
                        <a:ext cx="4814887" cy="863601"/>
                      </a:xfrm>
                      <a:prstGeom prst="rect">
                        <a:avLst/>
                      </a:prstGeom>
                      <a:solidFill>
                        <a:srgbClr val="CCFFFF"/>
                      </a:solidFill>
                      <a:ln>
                        <a:noFill/>
                      </a:ln>
                    </p:spPr>
                  </p:pic>
                </p:oleObj>
              </mc:Fallback>
            </mc:AlternateContent>
          </a:graphicData>
        </a:graphic>
      </p:graphicFrame>
      <p:sp>
        <p:nvSpPr>
          <p:cNvPr id="25" name="動作按鈕: 上一項 24">
            <a:hlinkClick r:id="rId7" action="ppaction://hlinksldjump" highlightClick="1"/>
          </p:cNvPr>
          <p:cNvSpPr>
            <a:spLocks noChangeAspect="1"/>
          </p:cNvSpPr>
          <p:nvPr/>
        </p:nvSpPr>
        <p:spPr bwMode="auto">
          <a:xfrm>
            <a:off x="8234704" y="918205"/>
            <a:ext cx="180000" cy="180000"/>
          </a:xfrm>
          <a:prstGeom prst="actionButtonBackPrevious">
            <a:avLst/>
          </a:prstGeom>
          <a:solidFill>
            <a:srgbClr val="33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27" name="物件 26"/>
          <p:cNvGraphicFramePr>
            <a:graphicFrameLocks noChangeAspect="1"/>
          </p:cNvGraphicFramePr>
          <p:nvPr>
            <p:extLst>
              <p:ext uri="{D42A27DB-BD31-4B8C-83A1-F6EECF244321}">
                <p14:modId xmlns:p14="http://schemas.microsoft.com/office/powerpoint/2010/main" val="4061239264"/>
              </p:ext>
            </p:extLst>
          </p:nvPr>
        </p:nvGraphicFramePr>
        <p:xfrm>
          <a:off x="497542" y="3236061"/>
          <a:ext cx="4777920" cy="888930"/>
        </p:xfrm>
        <a:graphic>
          <a:graphicData uri="http://schemas.openxmlformats.org/presentationml/2006/ole">
            <mc:AlternateContent xmlns:mc="http://schemas.openxmlformats.org/markup-compatibility/2006">
              <mc:Choice xmlns:v="urn:schemas-microsoft-com:vml" Requires="v">
                <p:oleObj spid="_x0000_s1129623" name="方程式" r:id="rId8" imgW="2730240" imgH="507960" progId="Equation.3">
                  <p:embed/>
                </p:oleObj>
              </mc:Choice>
              <mc:Fallback>
                <p:oleObj name="方程式" r:id="rId8" imgW="2730240" imgH="507960" progId="Equation.3">
                  <p:embed/>
                  <p:pic>
                    <p:nvPicPr>
                      <p:cNvPr id="0" name=""/>
                      <p:cNvPicPr>
                        <a:picLocks noChangeAspect="1" noChangeArrowheads="1"/>
                      </p:cNvPicPr>
                      <p:nvPr/>
                    </p:nvPicPr>
                    <p:blipFill>
                      <a:blip r:embed="rId9"/>
                      <a:srcRect/>
                      <a:stretch>
                        <a:fillRect/>
                      </a:stretch>
                    </p:blipFill>
                    <p:spPr bwMode="auto">
                      <a:xfrm>
                        <a:off x="497542" y="3236061"/>
                        <a:ext cx="4777920" cy="888930"/>
                      </a:xfrm>
                      <a:prstGeom prst="rect">
                        <a:avLst/>
                      </a:prstGeom>
                      <a:noFill/>
                      <a:ln>
                        <a:noFill/>
                      </a:ln>
                    </p:spPr>
                  </p:pic>
                </p:oleObj>
              </mc:Fallback>
            </mc:AlternateContent>
          </a:graphicData>
        </a:graphic>
      </p:graphicFrame>
      <p:sp>
        <p:nvSpPr>
          <p:cNvPr id="28" name="動作按鈕: 起點 27">
            <a:hlinkClick r:id="" action="ppaction://hlinkshowjump?jump=firstslide" highlightClick="1"/>
          </p:cNvPr>
          <p:cNvSpPr>
            <a:spLocks noChangeAspect="1"/>
          </p:cNvSpPr>
          <p:nvPr/>
        </p:nvSpPr>
        <p:spPr bwMode="auto">
          <a:xfrm>
            <a:off x="11823546" y="6407036"/>
            <a:ext cx="180000" cy="180000"/>
          </a:xfrm>
          <a:prstGeom prst="actionButtonBeginning">
            <a:avLst/>
          </a:prstGeom>
          <a:solidFill>
            <a:srgbClr val="4285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29" name="橢圓 28"/>
          <p:cNvSpPr/>
          <p:nvPr/>
        </p:nvSpPr>
        <p:spPr bwMode="auto">
          <a:xfrm>
            <a:off x="8233576" y="6132764"/>
            <a:ext cx="180000" cy="288000"/>
          </a:xfrm>
          <a:prstGeom prst="ellipse">
            <a:avLst/>
          </a:prstGeom>
          <a:noFill/>
          <a:ln w="28575" cap="flat" cmpd="sng" algn="ctr">
            <a:solidFill>
              <a:srgbClr val="C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30" name="橢圓 29"/>
          <p:cNvSpPr/>
          <p:nvPr/>
        </p:nvSpPr>
        <p:spPr bwMode="auto">
          <a:xfrm>
            <a:off x="10370948" y="6136192"/>
            <a:ext cx="180000" cy="288000"/>
          </a:xfrm>
          <a:prstGeom prst="ellipse">
            <a:avLst/>
          </a:prstGeom>
          <a:noFill/>
          <a:ln w="28575" cap="flat" cmpd="sng" algn="ctr">
            <a:solidFill>
              <a:srgbClr val="C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31" name="Rectangle 8"/>
          <p:cNvSpPr>
            <a:spLocks noChangeArrowheads="1"/>
          </p:cNvSpPr>
          <p:nvPr/>
        </p:nvSpPr>
        <p:spPr bwMode="auto">
          <a:xfrm>
            <a:off x="512646" y="804490"/>
            <a:ext cx="19768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2000" dirty="0">
                <a:solidFill>
                  <a:srgbClr val="0000CC"/>
                </a:solidFill>
              </a:rPr>
              <a:t>Recall, from p.28</a:t>
            </a:r>
          </a:p>
        </p:txBody>
      </p:sp>
      <p:graphicFrame>
        <p:nvGraphicFramePr>
          <p:cNvPr id="32" name="Object 19"/>
          <p:cNvGraphicFramePr>
            <a:graphicFrameLocks noChangeAspect="1"/>
          </p:cNvGraphicFramePr>
          <p:nvPr>
            <p:extLst>
              <p:ext uri="{D42A27DB-BD31-4B8C-83A1-F6EECF244321}">
                <p14:modId xmlns:p14="http://schemas.microsoft.com/office/powerpoint/2010/main" val="8038802"/>
              </p:ext>
            </p:extLst>
          </p:nvPr>
        </p:nvGraphicFramePr>
        <p:xfrm>
          <a:off x="528400" y="1323181"/>
          <a:ext cx="4135437" cy="1881187"/>
        </p:xfrm>
        <a:graphic>
          <a:graphicData uri="http://schemas.openxmlformats.org/presentationml/2006/ole">
            <mc:AlternateContent xmlns:mc="http://schemas.openxmlformats.org/markup-compatibility/2006">
              <mc:Choice xmlns:v="urn:schemas-microsoft-com:vml" Requires="v">
                <p:oleObj spid="_x0000_s1129624" name="Equation" r:id="rId10" imgW="2120760" imgH="965160" progId="Equation.DSMT4">
                  <p:embed/>
                </p:oleObj>
              </mc:Choice>
              <mc:Fallback>
                <p:oleObj name="Equation" r:id="rId10" imgW="2120760" imgH="965160" progId="Equation.DSMT4">
                  <p:embed/>
                  <p:pic>
                    <p:nvPicPr>
                      <p:cNvPr id="496659" name="Object 19"/>
                      <p:cNvPicPr>
                        <a:picLocks noChangeAspect="1" noChangeArrowheads="1"/>
                      </p:cNvPicPr>
                      <p:nvPr/>
                    </p:nvPicPr>
                    <p:blipFill>
                      <a:blip r:embed="rId11"/>
                      <a:srcRect/>
                      <a:stretch>
                        <a:fillRect/>
                      </a:stretch>
                    </p:blipFill>
                    <p:spPr bwMode="auto">
                      <a:xfrm>
                        <a:off x="528400" y="1323181"/>
                        <a:ext cx="4135437" cy="1881187"/>
                      </a:xfrm>
                      <a:prstGeom prst="rect">
                        <a:avLst/>
                      </a:prstGeom>
                      <a:noFill/>
                      <a:extLst/>
                    </p:spPr>
                  </p:pic>
                </p:oleObj>
              </mc:Fallback>
            </mc:AlternateContent>
          </a:graphicData>
        </a:graphic>
      </p:graphicFrame>
      <p:cxnSp>
        <p:nvCxnSpPr>
          <p:cNvPr id="9" name="直線接點 8"/>
          <p:cNvCxnSpPr/>
          <p:nvPr/>
        </p:nvCxnSpPr>
        <p:spPr bwMode="auto">
          <a:xfrm>
            <a:off x="6096000" y="692695"/>
            <a:ext cx="0" cy="5940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34" name="Rectangle 8"/>
          <p:cNvSpPr>
            <a:spLocks noChangeArrowheads="1"/>
          </p:cNvSpPr>
          <p:nvPr/>
        </p:nvSpPr>
        <p:spPr bwMode="auto">
          <a:xfrm>
            <a:off x="6300200" y="757497"/>
            <a:ext cx="1934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2000" dirty="0">
                <a:solidFill>
                  <a:srgbClr val="0000CC"/>
                </a:solidFill>
              </a:rPr>
              <a:t>Now, from p. 64 </a:t>
            </a:r>
          </a:p>
        </p:txBody>
      </p:sp>
      <p:graphicFrame>
        <p:nvGraphicFramePr>
          <p:cNvPr id="35" name="Object 3"/>
          <p:cNvGraphicFramePr>
            <a:graphicFrameLocks noChangeAspect="1"/>
          </p:cNvGraphicFramePr>
          <p:nvPr>
            <p:extLst>
              <p:ext uri="{D42A27DB-BD31-4B8C-83A1-F6EECF244321}">
                <p14:modId xmlns:p14="http://schemas.microsoft.com/office/powerpoint/2010/main" val="1439273110"/>
              </p:ext>
            </p:extLst>
          </p:nvPr>
        </p:nvGraphicFramePr>
        <p:xfrm>
          <a:off x="6722047" y="1180502"/>
          <a:ext cx="3714282" cy="494910"/>
        </p:xfrm>
        <a:graphic>
          <a:graphicData uri="http://schemas.openxmlformats.org/presentationml/2006/ole">
            <mc:AlternateContent xmlns:mc="http://schemas.openxmlformats.org/markup-compatibility/2006">
              <mc:Choice xmlns:v="urn:schemas-microsoft-com:vml" Requires="v">
                <p:oleObj spid="_x0000_s1129625" name="Equation" r:id="rId12" imgW="1904760" imgH="253800" progId="Equation.DSMT4">
                  <p:embed/>
                </p:oleObj>
              </mc:Choice>
              <mc:Fallback>
                <p:oleObj name="Equation" r:id="rId12" imgW="1904760" imgH="253800" progId="Equation.DSMT4">
                  <p:embed/>
                  <p:pic>
                    <p:nvPicPr>
                      <p:cNvPr id="592899" name="Object 3"/>
                      <p:cNvPicPr>
                        <a:picLocks noChangeArrowheads="1"/>
                      </p:cNvPicPr>
                      <p:nvPr/>
                    </p:nvPicPr>
                    <p:blipFill>
                      <a:blip r:embed="rId13"/>
                      <a:srcRect/>
                      <a:stretch>
                        <a:fillRect/>
                      </a:stretch>
                    </p:blipFill>
                    <p:spPr bwMode="auto">
                      <a:xfrm>
                        <a:off x="6722047" y="1180502"/>
                        <a:ext cx="3714282" cy="494910"/>
                      </a:xfrm>
                      <a:prstGeom prst="rect">
                        <a:avLst/>
                      </a:prstGeom>
                      <a:noFill/>
                      <a:ln>
                        <a:noFill/>
                      </a:ln>
                      <a:effectLst/>
                      <a:extLst/>
                    </p:spPr>
                  </p:pic>
                </p:oleObj>
              </mc:Fallback>
            </mc:AlternateContent>
          </a:graphicData>
        </a:graphic>
      </p:graphicFrame>
      <p:sp>
        <p:nvSpPr>
          <p:cNvPr id="36" name="橢圓 35"/>
          <p:cNvSpPr/>
          <p:nvPr/>
        </p:nvSpPr>
        <p:spPr bwMode="auto">
          <a:xfrm>
            <a:off x="6684448" y="1239781"/>
            <a:ext cx="252000" cy="324000"/>
          </a:xfrm>
          <a:prstGeom prst="ellipse">
            <a:avLst/>
          </a:prstGeom>
          <a:noFill/>
          <a:ln w="28575" cap="flat" cmpd="sng" algn="ctr">
            <a:solidFill>
              <a:srgbClr val="C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37" name="AutoShape 6"/>
          <p:cNvSpPr>
            <a:spLocks noChangeArrowheads="1"/>
          </p:cNvSpPr>
          <p:nvPr/>
        </p:nvSpPr>
        <p:spPr bwMode="auto">
          <a:xfrm>
            <a:off x="6250958" y="6003543"/>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38" name="AutoShape 6"/>
          <p:cNvSpPr>
            <a:spLocks noChangeArrowheads="1"/>
          </p:cNvSpPr>
          <p:nvPr/>
        </p:nvSpPr>
        <p:spPr bwMode="auto">
          <a:xfrm>
            <a:off x="6504400" y="1945649"/>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39" name="Object 3"/>
          <p:cNvGraphicFramePr>
            <a:graphicFrameLocks noChangeAspect="1"/>
          </p:cNvGraphicFramePr>
          <p:nvPr>
            <p:extLst>
              <p:ext uri="{D42A27DB-BD31-4B8C-83A1-F6EECF244321}">
                <p14:modId xmlns:p14="http://schemas.microsoft.com/office/powerpoint/2010/main" val="4214327509"/>
              </p:ext>
            </p:extLst>
          </p:nvPr>
        </p:nvGraphicFramePr>
        <p:xfrm>
          <a:off x="6792432" y="1626723"/>
          <a:ext cx="4085640" cy="767286"/>
        </p:xfrm>
        <a:graphic>
          <a:graphicData uri="http://schemas.openxmlformats.org/presentationml/2006/ole">
            <mc:AlternateContent xmlns:mc="http://schemas.openxmlformats.org/markup-compatibility/2006">
              <mc:Choice xmlns:v="urn:schemas-microsoft-com:vml" Requires="v">
                <p:oleObj spid="_x0000_s1129626" name="Equation" r:id="rId14" imgW="2095200" imgH="393480" progId="Equation.DSMT4">
                  <p:embed/>
                </p:oleObj>
              </mc:Choice>
              <mc:Fallback>
                <p:oleObj name="Equation" r:id="rId14" imgW="2095200" imgH="393480" progId="Equation.DSMT4">
                  <p:embed/>
                  <p:pic>
                    <p:nvPicPr>
                      <p:cNvPr id="35" name="Object 3"/>
                      <p:cNvPicPr>
                        <a:picLocks noChangeArrowheads="1"/>
                      </p:cNvPicPr>
                      <p:nvPr/>
                    </p:nvPicPr>
                    <p:blipFill>
                      <a:blip r:embed="rId15"/>
                      <a:srcRect/>
                      <a:stretch>
                        <a:fillRect/>
                      </a:stretch>
                    </p:blipFill>
                    <p:spPr bwMode="auto">
                      <a:xfrm>
                        <a:off x="6792432" y="1626723"/>
                        <a:ext cx="4085640" cy="767286"/>
                      </a:xfrm>
                      <a:prstGeom prst="rect">
                        <a:avLst/>
                      </a:prstGeom>
                      <a:noFill/>
                      <a:ln>
                        <a:noFill/>
                      </a:ln>
                      <a:effectLst/>
                      <a:extLst/>
                    </p:spPr>
                  </p:pic>
                </p:oleObj>
              </mc:Fallback>
            </mc:AlternateContent>
          </a:graphicData>
        </a:graphic>
      </p:graphicFrame>
      <p:sp>
        <p:nvSpPr>
          <p:cNvPr id="40" name="Rectangle 8"/>
          <p:cNvSpPr>
            <a:spLocks noChangeArrowheads="1"/>
          </p:cNvSpPr>
          <p:nvPr/>
        </p:nvSpPr>
        <p:spPr bwMode="auto">
          <a:xfrm>
            <a:off x="6270146" y="2657472"/>
            <a:ext cx="10486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2000" dirty="0">
                <a:solidFill>
                  <a:srgbClr val="0000CC"/>
                </a:solidFill>
              </a:rPr>
              <a:t>let  </a:t>
            </a:r>
            <a:r>
              <a:rPr lang="en-US" altLang="zh-TW" sz="2000" i="1" dirty="0">
                <a:solidFill>
                  <a:srgbClr val="0000CC"/>
                </a:solidFill>
              </a:rPr>
              <a:t>t’</a:t>
            </a:r>
            <a:r>
              <a:rPr lang="en-US" altLang="zh-TW" sz="2000" dirty="0">
                <a:solidFill>
                  <a:srgbClr val="0000CC"/>
                </a:solidFill>
                <a:latin typeface="Symbol" panose="05050102010706020507" pitchFamily="18" charset="2"/>
              </a:rPr>
              <a:t>=</a:t>
            </a:r>
            <a:r>
              <a:rPr lang="en-US" altLang="zh-TW" sz="2000" i="1" dirty="0" err="1">
                <a:solidFill>
                  <a:srgbClr val="0000CC"/>
                </a:solidFill>
              </a:rPr>
              <a:t>kt</a:t>
            </a:r>
            <a:endParaRPr lang="en-US" altLang="zh-TW" sz="2000" i="1" dirty="0">
              <a:solidFill>
                <a:srgbClr val="0000CC"/>
              </a:solidFill>
            </a:endParaRPr>
          </a:p>
        </p:txBody>
      </p:sp>
      <p:sp>
        <p:nvSpPr>
          <p:cNvPr id="41" name="AutoShape 6"/>
          <p:cNvSpPr>
            <a:spLocks noChangeArrowheads="1"/>
          </p:cNvSpPr>
          <p:nvPr/>
        </p:nvSpPr>
        <p:spPr bwMode="auto">
          <a:xfrm>
            <a:off x="7536160" y="2795493"/>
            <a:ext cx="180000" cy="144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42" name="物件 41"/>
          <p:cNvGraphicFramePr>
            <a:graphicFrameLocks noChangeAspect="1"/>
          </p:cNvGraphicFramePr>
          <p:nvPr>
            <p:extLst>
              <p:ext uri="{D42A27DB-BD31-4B8C-83A1-F6EECF244321}">
                <p14:modId xmlns:p14="http://schemas.microsoft.com/office/powerpoint/2010/main" val="2240562470"/>
              </p:ext>
            </p:extLst>
          </p:nvPr>
        </p:nvGraphicFramePr>
        <p:xfrm>
          <a:off x="7748808" y="2509593"/>
          <a:ext cx="602604" cy="747612"/>
        </p:xfrm>
        <a:graphic>
          <a:graphicData uri="http://schemas.openxmlformats.org/presentationml/2006/ole">
            <mc:AlternateContent xmlns:mc="http://schemas.openxmlformats.org/markup-compatibility/2006">
              <mc:Choice xmlns:v="urn:schemas-microsoft-com:vml" Requires="v">
                <p:oleObj spid="_x0000_s1129627" name="Equation" r:id="rId16" imgW="317160" imgH="393480" progId="Equation.DSMT4">
                  <p:embed/>
                </p:oleObj>
              </mc:Choice>
              <mc:Fallback>
                <p:oleObj name="Equation" r:id="rId16" imgW="317160" imgH="393480" progId="Equation.DSMT4">
                  <p:embed/>
                  <p:pic>
                    <p:nvPicPr>
                      <p:cNvPr id="10" name="物件 9"/>
                      <p:cNvPicPr>
                        <a:picLocks noChangeAspect="1" noChangeArrowheads="1"/>
                      </p:cNvPicPr>
                      <p:nvPr/>
                    </p:nvPicPr>
                    <p:blipFill>
                      <a:blip r:embed="rId17"/>
                      <a:srcRect/>
                      <a:stretch>
                        <a:fillRect/>
                      </a:stretch>
                    </p:blipFill>
                    <p:spPr bwMode="auto">
                      <a:xfrm>
                        <a:off x="7748808" y="2509593"/>
                        <a:ext cx="602604" cy="747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物件 42"/>
          <p:cNvGraphicFramePr>
            <a:graphicFrameLocks noChangeAspect="1"/>
          </p:cNvGraphicFramePr>
          <p:nvPr>
            <p:extLst>
              <p:ext uri="{D42A27DB-BD31-4B8C-83A1-F6EECF244321}">
                <p14:modId xmlns:p14="http://schemas.microsoft.com/office/powerpoint/2010/main" val="739112546"/>
              </p:ext>
            </p:extLst>
          </p:nvPr>
        </p:nvGraphicFramePr>
        <p:xfrm>
          <a:off x="8339023" y="2488592"/>
          <a:ext cx="820116" cy="747612"/>
        </p:xfrm>
        <a:graphic>
          <a:graphicData uri="http://schemas.openxmlformats.org/presentationml/2006/ole">
            <mc:AlternateContent xmlns:mc="http://schemas.openxmlformats.org/markup-compatibility/2006">
              <mc:Choice xmlns:v="urn:schemas-microsoft-com:vml" Requires="v">
                <p:oleObj spid="_x0000_s1129628" name="Equation" r:id="rId18" imgW="431640" imgH="393480" progId="Equation.DSMT4">
                  <p:embed/>
                </p:oleObj>
              </mc:Choice>
              <mc:Fallback>
                <p:oleObj name="Equation" r:id="rId18" imgW="431640" imgH="393480" progId="Equation.DSMT4">
                  <p:embed/>
                  <p:pic>
                    <p:nvPicPr>
                      <p:cNvPr id="56" name="物件 55"/>
                      <p:cNvPicPr>
                        <a:picLocks noChangeAspect="1" noChangeArrowheads="1"/>
                      </p:cNvPicPr>
                      <p:nvPr/>
                    </p:nvPicPr>
                    <p:blipFill>
                      <a:blip r:embed="rId19"/>
                      <a:srcRect/>
                      <a:stretch>
                        <a:fillRect/>
                      </a:stretch>
                    </p:blipFill>
                    <p:spPr bwMode="auto">
                      <a:xfrm>
                        <a:off x="8339023" y="2488592"/>
                        <a:ext cx="820116" cy="747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物件 43"/>
          <p:cNvGraphicFramePr>
            <a:graphicFrameLocks noChangeAspect="1"/>
          </p:cNvGraphicFramePr>
          <p:nvPr>
            <p:extLst>
              <p:ext uri="{D42A27DB-BD31-4B8C-83A1-F6EECF244321}">
                <p14:modId xmlns:p14="http://schemas.microsoft.com/office/powerpoint/2010/main" val="3978274900"/>
              </p:ext>
            </p:extLst>
          </p:nvPr>
        </p:nvGraphicFramePr>
        <p:xfrm>
          <a:off x="9068368" y="2486853"/>
          <a:ext cx="844056" cy="747612"/>
        </p:xfrm>
        <a:graphic>
          <a:graphicData uri="http://schemas.openxmlformats.org/presentationml/2006/ole">
            <mc:AlternateContent xmlns:mc="http://schemas.openxmlformats.org/markup-compatibility/2006">
              <mc:Choice xmlns:v="urn:schemas-microsoft-com:vml" Requires="v">
                <p:oleObj spid="_x0000_s1129629" name="Equation" r:id="rId20" imgW="444240" imgH="393480" progId="Equation.DSMT4">
                  <p:embed/>
                </p:oleObj>
              </mc:Choice>
              <mc:Fallback>
                <p:oleObj name="Equation" r:id="rId20" imgW="444240" imgH="393480" progId="Equation.DSMT4">
                  <p:embed/>
                  <p:pic>
                    <p:nvPicPr>
                      <p:cNvPr id="43" name="物件 42"/>
                      <p:cNvPicPr>
                        <a:picLocks noChangeAspect="1" noChangeArrowheads="1"/>
                      </p:cNvPicPr>
                      <p:nvPr/>
                    </p:nvPicPr>
                    <p:blipFill>
                      <a:blip r:embed="rId21"/>
                      <a:srcRect/>
                      <a:stretch>
                        <a:fillRect/>
                      </a:stretch>
                    </p:blipFill>
                    <p:spPr bwMode="auto">
                      <a:xfrm>
                        <a:off x="9068368" y="2486853"/>
                        <a:ext cx="844056" cy="747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Rectangle 8"/>
          <p:cNvSpPr>
            <a:spLocks noChangeArrowheads="1"/>
          </p:cNvSpPr>
          <p:nvPr/>
        </p:nvSpPr>
        <p:spPr bwMode="auto">
          <a:xfrm>
            <a:off x="6240016" y="3861048"/>
            <a:ext cx="15183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1800" dirty="0">
                <a:solidFill>
                  <a:srgbClr val="0000CC"/>
                </a:solidFill>
              </a:rPr>
              <a:t>from p. 2-105</a:t>
            </a:r>
          </a:p>
        </p:txBody>
      </p:sp>
      <p:graphicFrame>
        <p:nvGraphicFramePr>
          <p:cNvPr id="48" name="Object 3"/>
          <p:cNvGraphicFramePr>
            <a:graphicFrameLocks noChangeAspect="1"/>
          </p:cNvGraphicFramePr>
          <p:nvPr>
            <p:extLst>
              <p:ext uri="{D42A27DB-BD31-4B8C-83A1-F6EECF244321}">
                <p14:modId xmlns:p14="http://schemas.microsoft.com/office/powerpoint/2010/main" val="2517791728"/>
              </p:ext>
            </p:extLst>
          </p:nvPr>
        </p:nvGraphicFramePr>
        <p:xfrm>
          <a:off x="6528048" y="4184499"/>
          <a:ext cx="2309688" cy="668916"/>
        </p:xfrm>
        <a:graphic>
          <a:graphicData uri="http://schemas.openxmlformats.org/presentationml/2006/ole">
            <mc:AlternateContent xmlns:mc="http://schemas.openxmlformats.org/markup-compatibility/2006">
              <mc:Choice xmlns:v="urn:schemas-microsoft-com:vml" Requires="v">
                <p:oleObj spid="_x0000_s1129630" name="Equation" r:id="rId22" imgW="1358640" imgH="393480" progId="Equation.DSMT4">
                  <p:embed/>
                </p:oleObj>
              </mc:Choice>
              <mc:Fallback>
                <p:oleObj name="Equation" r:id="rId22" imgW="1358640" imgH="393480" progId="Equation.DSMT4">
                  <p:embed/>
                  <p:pic>
                    <p:nvPicPr>
                      <p:cNvPr id="39" name="Object 3"/>
                      <p:cNvPicPr>
                        <a:picLocks noChangeArrowheads="1"/>
                      </p:cNvPicPr>
                      <p:nvPr/>
                    </p:nvPicPr>
                    <p:blipFill>
                      <a:blip r:embed="rId23"/>
                      <a:srcRect/>
                      <a:stretch>
                        <a:fillRect/>
                      </a:stretch>
                    </p:blipFill>
                    <p:spPr bwMode="auto">
                      <a:xfrm>
                        <a:off x="6528048" y="4184499"/>
                        <a:ext cx="2309688" cy="668916"/>
                      </a:xfrm>
                      <a:prstGeom prst="rect">
                        <a:avLst/>
                      </a:prstGeom>
                      <a:noFill/>
                      <a:ln>
                        <a:noFill/>
                      </a:ln>
                      <a:effectLst/>
                      <a:extLst/>
                    </p:spPr>
                  </p:pic>
                </p:oleObj>
              </mc:Fallback>
            </mc:AlternateContent>
          </a:graphicData>
        </a:graphic>
      </p:graphicFrame>
      <p:sp>
        <p:nvSpPr>
          <p:cNvPr id="5" name="動作按鈕: 上一項 4">
            <a:hlinkClick r:id="rId24" action="ppaction://hlinkpres?slideindex=9&amp;slidetitle=Example – Dirac delta functions" highlightClick="1"/>
          </p:cNvPr>
          <p:cNvSpPr>
            <a:spLocks noChangeAspect="1"/>
          </p:cNvSpPr>
          <p:nvPr/>
        </p:nvSpPr>
        <p:spPr bwMode="auto">
          <a:xfrm>
            <a:off x="7749229" y="3933750"/>
            <a:ext cx="180000" cy="180000"/>
          </a:xfrm>
          <a:prstGeom prst="actionButtonBackPrevious">
            <a:avLst/>
          </a:prstGeom>
          <a:solidFill>
            <a:srgbClr val="FFFF99"/>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45" name="AutoShape 6">
            <a:extLst>
              <a:ext uri="{FF2B5EF4-FFF2-40B4-BE49-F238E27FC236}">
                <a16:creationId xmlns:a16="http://schemas.microsoft.com/office/drawing/2014/main" id="{79159864-C8EE-46B3-A7BC-E849ECF3B86E}"/>
              </a:ext>
            </a:extLst>
          </p:cNvPr>
          <p:cNvSpPr>
            <a:spLocks noChangeArrowheads="1"/>
          </p:cNvSpPr>
          <p:nvPr/>
        </p:nvSpPr>
        <p:spPr bwMode="auto">
          <a:xfrm>
            <a:off x="6368768" y="5099924"/>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46" name="Object 3">
            <a:extLst>
              <a:ext uri="{FF2B5EF4-FFF2-40B4-BE49-F238E27FC236}">
                <a16:creationId xmlns:a16="http://schemas.microsoft.com/office/drawing/2014/main" id="{6E68054B-F905-4653-8FCD-F672682DA715}"/>
              </a:ext>
            </a:extLst>
          </p:cNvPr>
          <p:cNvGraphicFramePr>
            <a:graphicFrameLocks noChangeAspect="1"/>
          </p:cNvGraphicFramePr>
          <p:nvPr>
            <p:extLst>
              <p:ext uri="{D42A27DB-BD31-4B8C-83A1-F6EECF244321}">
                <p14:modId xmlns:p14="http://schemas.microsoft.com/office/powerpoint/2010/main" val="1940021825"/>
              </p:ext>
            </p:extLst>
          </p:nvPr>
        </p:nvGraphicFramePr>
        <p:xfrm>
          <a:off x="6684448" y="4950544"/>
          <a:ext cx="3904758" cy="520290"/>
        </p:xfrm>
        <a:graphic>
          <a:graphicData uri="http://schemas.openxmlformats.org/presentationml/2006/ole">
            <mc:AlternateContent xmlns:mc="http://schemas.openxmlformats.org/markup-compatibility/2006">
              <mc:Choice xmlns:v="urn:schemas-microsoft-com:vml" Requires="v">
                <p:oleObj spid="_x0000_s1129631" name="Equation" r:id="rId25" imgW="1904760" imgH="253800" progId="Equation.DSMT4">
                  <p:embed/>
                </p:oleObj>
              </mc:Choice>
              <mc:Fallback>
                <p:oleObj name="Equation" r:id="rId25" imgW="1904760" imgH="253800" progId="Equation.DSMT4">
                  <p:embed/>
                  <p:pic>
                    <p:nvPicPr>
                      <p:cNvPr id="39" name="Object 3"/>
                      <p:cNvPicPr>
                        <a:picLocks noChangeArrowheads="1"/>
                      </p:cNvPicPr>
                      <p:nvPr/>
                    </p:nvPicPr>
                    <p:blipFill>
                      <a:blip r:embed="rId26"/>
                      <a:srcRect/>
                      <a:stretch>
                        <a:fillRect/>
                      </a:stretch>
                    </p:blipFill>
                    <p:spPr bwMode="auto">
                      <a:xfrm>
                        <a:off x="6684448" y="4950544"/>
                        <a:ext cx="3904758" cy="520290"/>
                      </a:xfrm>
                      <a:prstGeom prst="rect">
                        <a:avLst/>
                      </a:prstGeom>
                      <a:noFill/>
                      <a:ln>
                        <a:noFill/>
                      </a:ln>
                      <a:effectLst/>
                      <a:extLst/>
                    </p:spPr>
                  </p:pic>
                </p:oleObj>
              </mc:Fallback>
            </mc:AlternateContent>
          </a:graphicData>
        </a:graphic>
      </p:graphicFrame>
      <p:sp>
        <p:nvSpPr>
          <p:cNvPr id="33" name="AutoShape 6">
            <a:extLst>
              <a:ext uri="{FF2B5EF4-FFF2-40B4-BE49-F238E27FC236}">
                <a16:creationId xmlns:a16="http://schemas.microsoft.com/office/drawing/2014/main" id="{F568D4D4-2753-4D71-B084-4952241642F5}"/>
              </a:ext>
            </a:extLst>
          </p:cNvPr>
          <p:cNvSpPr>
            <a:spLocks noChangeArrowheads="1"/>
          </p:cNvSpPr>
          <p:nvPr/>
        </p:nvSpPr>
        <p:spPr bwMode="auto">
          <a:xfrm>
            <a:off x="6521168" y="5252324"/>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49" name="Object 3">
            <a:extLst>
              <a:ext uri="{FF2B5EF4-FFF2-40B4-BE49-F238E27FC236}">
                <a16:creationId xmlns:a16="http://schemas.microsoft.com/office/drawing/2014/main" id="{5F305FB7-C7BE-4CFE-9E67-234A3644B86E}"/>
              </a:ext>
            </a:extLst>
          </p:cNvPr>
          <p:cNvGraphicFramePr>
            <a:graphicFrameLocks noChangeAspect="1"/>
          </p:cNvGraphicFramePr>
          <p:nvPr>
            <p:extLst>
              <p:ext uri="{D42A27DB-BD31-4B8C-83A1-F6EECF244321}">
                <p14:modId xmlns:p14="http://schemas.microsoft.com/office/powerpoint/2010/main" val="3511709662"/>
              </p:ext>
            </p:extLst>
          </p:nvPr>
        </p:nvGraphicFramePr>
        <p:xfrm>
          <a:off x="6836848" y="5102944"/>
          <a:ext cx="3904758" cy="520290"/>
        </p:xfrm>
        <a:graphic>
          <a:graphicData uri="http://schemas.openxmlformats.org/presentationml/2006/ole">
            <mc:AlternateContent xmlns:mc="http://schemas.openxmlformats.org/markup-compatibility/2006">
              <mc:Choice xmlns:v="urn:schemas-microsoft-com:vml" Requires="v">
                <p:oleObj spid="_x0000_s1129632" name="Equation" r:id="rId25" imgW="1904760" imgH="253800" progId="Equation.DSMT4">
                  <p:embed/>
                </p:oleObj>
              </mc:Choice>
              <mc:Fallback>
                <p:oleObj name="Equation" r:id="rId25" imgW="1904760" imgH="253800" progId="Equation.DSMT4">
                  <p:embed/>
                  <p:pic>
                    <p:nvPicPr>
                      <p:cNvPr id="46" name="Object 3">
                        <a:extLst>
                          <a:ext uri="{FF2B5EF4-FFF2-40B4-BE49-F238E27FC236}">
                            <a16:creationId xmlns:a16="http://schemas.microsoft.com/office/drawing/2014/main" id="{6E68054B-F905-4653-8FCD-F672682DA715}"/>
                          </a:ext>
                        </a:extLst>
                      </p:cNvPr>
                      <p:cNvPicPr>
                        <a:picLocks noChangeArrowheads="1"/>
                      </p:cNvPicPr>
                      <p:nvPr/>
                    </p:nvPicPr>
                    <p:blipFill>
                      <a:blip r:embed="rId26"/>
                      <a:srcRect/>
                      <a:stretch>
                        <a:fillRect/>
                      </a:stretch>
                    </p:blipFill>
                    <p:spPr bwMode="auto">
                      <a:xfrm>
                        <a:off x="6836848" y="5102944"/>
                        <a:ext cx="3904758" cy="520290"/>
                      </a:xfrm>
                      <a:prstGeom prst="rect">
                        <a:avLst/>
                      </a:prstGeom>
                      <a:noFill/>
                      <a:ln>
                        <a:noFill/>
                      </a:ln>
                      <a:effectLst/>
                      <a:extLst/>
                    </p:spPr>
                  </p:pic>
                </p:oleObj>
              </mc:Fallback>
            </mc:AlternateContent>
          </a:graphicData>
        </a:graphic>
      </p:graphicFrame>
      <p:sp>
        <p:nvSpPr>
          <p:cNvPr id="50" name="AutoShape 6">
            <a:extLst>
              <a:ext uri="{FF2B5EF4-FFF2-40B4-BE49-F238E27FC236}">
                <a16:creationId xmlns:a16="http://schemas.microsoft.com/office/drawing/2014/main" id="{1090BEB9-037C-49AF-BFDF-4DCC748A2B3B}"/>
              </a:ext>
            </a:extLst>
          </p:cNvPr>
          <p:cNvSpPr>
            <a:spLocks noChangeArrowheads="1"/>
          </p:cNvSpPr>
          <p:nvPr/>
        </p:nvSpPr>
        <p:spPr bwMode="auto">
          <a:xfrm>
            <a:off x="6357888" y="3481820"/>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51" name="Object 3">
            <a:extLst>
              <a:ext uri="{FF2B5EF4-FFF2-40B4-BE49-F238E27FC236}">
                <a16:creationId xmlns:a16="http://schemas.microsoft.com/office/drawing/2014/main" id="{AA4FDD4F-757C-400C-821F-7D73320938F3}"/>
              </a:ext>
            </a:extLst>
          </p:cNvPr>
          <p:cNvGraphicFramePr>
            <a:graphicFrameLocks noChangeAspect="1"/>
          </p:cNvGraphicFramePr>
          <p:nvPr>
            <p:extLst>
              <p:ext uri="{D42A27DB-BD31-4B8C-83A1-F6EECF244321}">
                <p14:modId xmlns:p14="http://schemas.microsoft.com/office/powerpoint/2010/main" val="141147738"/>
              </p:ext>
            </p:extLst>
          </p:nvPr>
        </p:nvGraphicFramePr>
        <p:xfrm>
          <a:off x="6596063" y="3189288"/>
          <a:ext cx="4062412" cy="808037"/>
        </p:xfrm>
        <a:graphic>
          <a:graphicData uri="http://schemas.openxmlformats.org/presentationml/2006/ole">
            <mc:AlternateContent xmlns:mc="http://schemas.openxmlformats.org/markup-compatibility/2006">
              <mc:Choice xmlns:v="urn:schemas-microsoft-com:vml" Requires="v">
                <p:oleObj spid="_x0000_s1129633" name="Equation" r:id="rId27" imgW="1981080" imgH="393480" progId="Equation.DSMT4">
                  <p:embed/>
                </p:oleObj>
              </mc:Choice>
              <mc:Fallback>
                <p:oleObj name="Equation" r:id="rId27" imgW="1981080" imgH="393480" progId="Equation.DSMT4">
                  <p:embed/>
                  <p:pic>
                    <p:nvPicPr>
                      <p:cNvPr id="46" name="Object 3">
                        <a:extLst>
                          <a:ext uri="{FF2B5EF4-FFF2-40B4-BE49-F238E27FC236}">
                            <a16:creationId xmlns:a16="http://schemas.microsoft.com/office/drawing/2014/main" id="{6E68054B-F905-4653-8FCD-F672682DA715}"/>
                          </a:ext>
                        </a:extLst>
                      </p:cNvPr>
                      <p:cNvPicPr>
                        <a:picLocks noChangeArrowheads="1"/>
                      </p:cNvPicPr>
                      <p:nvPr/>
                    </p:nvPicPr>
                    <p:blipFill>
                      <a:blip r:embed="rId28"/>
                      <a:srcRect/>
                      <a:stretch>
                        <a:fillRect/>
                      </a:stretch>
                    </p:blipFill>
                    <p:spPr bwMode="auto">
                      <a:xfrm>
                        <a:off x="6596063" y="3189288"/>
                        <a:ext cx="4062412" cy="80803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7203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2" fill="hold" grpId="0" nodeType="afterEffect">
                                  <p:stCondLst>
                                    <p:cond delay="25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childTnLst>
                          </p:cTn>
                        </p:par>
                        <p:par>
                          <p:cTn id="35" fill="hold">
                            <p:stCondLst>
                              <p:cond delay="1000"/>
                            </p:stCondLst>
                            <p:childTnLst>
                              <p:par>
                                <p:cTn id="36" presetID="22" presetClass="entr" presetSubtype="2"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right)">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1+#ppt_w/2"/>
                                          </p:val>
                                        </p:tav>
                                        <p:tav tm="100000">
                                          <p:val>
                                            <p:strVal val="#ppt_x"/>
                                          </p:val>
                                        </p:tav>
                                      </p:tavLst>
                                    </p:anim>
                                    <p:anim calcmode="lin" valueType="num">
                                      <p:cBhvr additive="base">
                                        <p:cTn id="44"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left)">
                                      <p:cBhvr>
                                        <p:cTn id="49" dur="500"/>
                                        <p:tgtEl>
                                          <p:spTgt spid="38"/>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left)">
                                      <p:cBhvr>
                                        <p:cTn id="67" dur="500"/>
                                        <p:tgtEl>
                                          <p:spTgt spid="4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wipe(left)">
                                      <p:cBhvr>
                                        <p:cTn id="72" dur="5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wipe(left)">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left)">
                                      <p:cBhvr>
                                        <p:cTn id="82" dur="500"/>
                                        <p:tgtEl>
                                          <p:spTgt spid="50"/>
                                        </p:tgtEl>
                                      </p:cBhvr>
                                    </p:animEffect>
                                  </p:childTnLst>
                                </p:cTn>
                              </p:par>
                            </p:childTnLst>
                          </p:cTn>
                        </p:par>
                        <p:par>
                          <p:cTn id="83" fill="hold">
                            <p:stCondLst>
                              <p:cond delay="500"/>
                            </p:stCondLst>
                            <p:childTnLst>
                              <p:par>
                                <p:cTn id="84" presetID="22" presetClass="entr" presetSubtype="8"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wipe(left)">
                                      <p:cBhvr>
                                        <p:cTn id="86" dur="500"/>
                                        <p:tgtEl>
                                          <p:spTgt spid="51"/>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500"/>
                            </p:stCondLst>
                            <p:childTnLst>
                              <p:par>
                                <p:cTn id="93" presetID="22" presetClass="entr" presetSubtype="2" fill="hold" grpId="0" nodeType="after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wipe(right)">
                                      <p:cBhvr>
                                        <p:cTn id="95" dur="500"/>
                                        <p:tgtEl>
                                          <p:spTgt spid="5"/>
                                        </p:tgtEl>
                                      </p:cBhvr>
                                    </p:animEffect>
                                  </p:childTnLst>
                                </p:cTn>
                              </p:par>
                            </p:childTnLst>
                          </p:cTn>
                        </p:par>
                        <p:par>
                          <p:cTn id="96" fill="hold">
                            <p:stCondLst>
                              <p:cond delay="1000"/>
                            </p:stCondLst>
                            <p:childTnLst>
                              <p:par>
                                <p:cTn id="97" presetID="22" presetClass="entr" presetSubtype="8" fill="hold" nodeType="afterEffect">
                                  <p:stCondLst>
                                    <p:cond delay="250"/>
                                  </p:stCondLst>
                                  <p:childTnLst>
                                    <p:set>
                                      <p:cBhvr>
                                        <p:cTn id="98" dur="1" fill="hold">
                                          <p:stCondLst>
                                            <p:cond delay="0"/>
                                          </p:stCondLst>
                                        </p:cTn>
                                        <p:tgtEl>
                                          <p:spTgt spid="48"/>
                                        </p:tgtEl>
                                        <p:attrNameLst>
                                          <p:attrName>style.visibility</p:attrName>
                                        </p:attrNameLst>
                                      </p:cBhvr>
                                      <p:to>
                                        <p:strVal val="visible"/>
                                      </p:to>
                                    </p:set>
                                    <p:animEffect transition="in" filter="wipe(left)">
                                      <p:cBhvr>
                                        <p:cTn id="99" dur="500"/>
                                        <p:tgtEl>
                                          <p:spTgt spid="48"/>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45"/>
                                        </p:tgtEl>
                                        <p:attrNameLst>
                                          <p:attrName>style.visibility</p:attrName>
                                        </p:attrNameLst>
                                      </p:cBhvr>
                                      <p:to>
                                        <p:strVal val="visible"/>
                                      </p:to>
                                    </p:set>
                                    <p:animEffect transition="in" filter="wipe(left)">
                                      <p:cBhvr>
                                        <p:cTn id="104" dur="500"/>
                                        <p:tgtEl>
                                          <p:spTgt spid="45"/>
                                        </p:tgtEl>
                                      </p:cBhvr>
                                    </p:animEffect>
                                  </p:childTnLst>
                                </p:cTn>
                              </p:par>
                            </p:childTnLst>
                          </p:cTn>
                        </p:par>
                        <p:par>
                          <p:cTn id="105" fill="hold">
                            <p:stCondLst>
                              <p:cond delay="500"/>
                            </p:stCondLst>
                            <p:childTnLst>
                              <p:par>
                                <p:cTn id="106" presetID="22" presetClass="entr" presetSubtype="8" fill="hold" nodeType="afterEffect">
                                  <p:stCondLst>
                                    <p:cond delay="0"/>
                                  </p:stCondLst>
                                  <p:childTnLst>
                                    <p:set>
                                      <p:cBhvr>
                                        <p:cTn id="107" dur="1" fill="hold">
                                          <p:stCondLst>
                                            <p:cond delay="0"/>
                                          </p:stCondLst>
                                        </p:cTn>
                                        <p:tgtEl>
                                          <p:spTgt spid="46"/>
                                        </p:tgtEl>
                                        <p:attrNameLst>
                                          <p:attrName>style.visibility</p:attrName>
                                        </p:attrNameLst>
                                      </p:cBhvr>
                                      <p:to>
                                        <p:strVal val="visible"/>
                                      </p:to>
                                    </p:set>
                                    <p:animEffect transition="in" filter="wipe(left)">
                                      <p:cBhvr>
                                        <p:cTn id="108" dur="500"/>
                                        <p:tgtEl>
                                          <p:spTgt spid="46"/>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500"/>
                                        <p:tgtEl>
                                          <p:spTgt spid="37"/>
                                        </p:tgtEl>
                                      </p:cBhvr>
                                    </p:animEffect>
                                  </p:childTnLst>
                                </p:cTn>
                              </p:par>
                            </p:childTnLst>
                          </p:cTn>
                        </p:par>
                        <p:par>
                          <p:cTn id="114" fill="hold">
                            <p:stCondLst>
                              <p:cond delay="500"/>
                            </p:stCondLst>
                            <p:childTnLst>
                              <p:par>
                                <p:cTn id="115" presetID="22" presetClass="entr" presetSubtype="8" fill="hold" nodeType="afterEffect">
                                  <p:stCondLst>
                                    <p:cond delay="0"/>
                                  </p:stCondLst>
                                  <p:childTnLst>
                                    <p:set>
                                      <p:cBhvr>
                                        <p:cTn id="116" dur="1" fill="hold">
                                          <p:stCondLst>
                                            <p:cond delay="0"/>
                                          </p:stCondLst>
                                        </p:cTn>
                                        <p:tgtEl>
                                          <p:spTgt spid="7"/>
                                        </p:tgtEl>
                                        <p:attrNameLst>
                                          <p:attrName>style.visibility</p:attrName>
                                        </p:attrNameLst>
                                      </p:cBhvr>
                                      <p:to>
                                        <p:strVal val="visible"/>
                                      </p:to>
                                    </p:set>
                                    <p:animEffect transition="in" filter="wipe(left)">
                                      <p:cBhvr>
                                        <p:cTn id="117" dur="500"/>
                                        <p:tgtEl>
                                          <p:spTgt spid="7"/>
                                        </p:tgtEl>
                                      </p:cBhvr>
                                    </p:animEffect>
                                  </p:childTnLst>
                                </p:cTn>
                              </p:par>
                            </p:childTnLst>
                          </p:cTn>
                        </p:par>
                        <p:par>
                          <p:cTn id="118" fill="hold">
                            <p:stCondLst>
                              <p:cond delay="1000"/>
                            </p:stCondLst>
                            <p:childTnLst>
                              <p:par>
                                <p:cTn id="119" presetID="2" presetClass="entr" presetSubtype="12" fill="hold" grpId="0" nodeType="afterEffect">
                                  <p:stCondLst>
                                    <p:cond delay="0"/>
                                  </p:stCondLst>
                                  <p:childTnLst>
                                    <p:set>
                                      <p:cBhvr>
                                        <p:cTn id="120" dur="1" fill="hold">
                                          <p:stCondLst>
                                            <p:cond delay="0"/>
                                          </p:stCondLst>
                                        </p:cTn>
                                        <p:tgtEl>
                                          <p:spTgt spid="29"/>
                                        </p:tgtEl>
                                        <p:attrNameLst>
                                          <p:attrName>style.visibility</p:attrName>
                                        </p:attrNameLst>
                                      </p:cBhvr>
                                      <p:to>
                                        <p:strVal val="visible"/>
                                      </p:to>
                                    </p:set>
                                    <p:anim calcmode="lin" valueType="num">
                                      <p:cBhvr additive="base">
                                        <p:cTn id="121" dur="500" fill="hold"/>
                                        <p:tgtEl>
                                          <p:spTgt spid="29"/>
                                        </p:tgtEl>
                                        <p:attrNameLst>
                                          <p:attrName>ppt_x</p:attrName>
                                        </p:attrNameLst>
                                      </p:cBhvr>
                                      <p:tavLst>
                                        <p:tav tm="0">
                                          <p:val>
                                            <p:strVal val="0-#ppt_w/2"/>
                                          </p:val>
                                        </p:tav>
                                        <p:tav tm="100000">
                                          <p:val>
                                            <p:strVal val="#ppt_x"/>
                                          </p:val>
                                        </p:tav>
                                      </p:tavLst>
                                    </p:anim>
                                    <p:anim calcmode="lin" valueType="num">
                                      <p:cBhvr additive="base">
                                        <p:cTn id="122" dur="500" fill="hold"/>
                                        <p:tgtEl>
                                          <p:spTgt spid="29"/>
                                        </p:tgtEl>
                                        <p:attrNameLst>
                                          <p:attrName>ppt_y</p:attrName>
                                        </p:attrNameLst>
                                      </p:cBhvr>
                                      <p:tavLst>
                                        <p:tav tm="0">
                                          <p:val>
                                            <p:strVal val="1+#ppt_h/2"/>
                                          </p:val>
                                        </p:tav>
                                        <p:tav tm="100000">
                                          <p:val>
                                            <p:strVal val="#ppt_y"/>
                                          </p:val>
                                        </p:tav>
                                      </p:tavLst>
                                    </p:anim>
                                  </p:childTnLst>
                                </p:cTn>
                              </p:par>
                            </p:childTnLst>
                          </p:cTn>
                        </p:par>
                        <p:par>
                          <p:cTn id="123" fill="hold">
                            <p:stCondLst>
                              <p:cond delay="1500"/>
                            </p:stCondLst>
                            <p:childTnLst>
                              <p:par>
                                <p:cTn id="124" presetID="2" presetClass="entr" presetSubtype="12"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additive="base">
                                        <p:cTn id="126" dur="500" fill="hold"/>
                                        <p:tgtEl>
                                          <p:spTgt spid="30"/>
                                        </p:tgtEl>
                                        <p:attrNameLst>
                                          <p:attrName>ppt_x</p:attrName>
                                        </p:attrNameLst>
                                      </p:cBhvr>
                                      <p:tavLst>
                                        <p:tav tm="0">
                                          <p:val>
                                            <p:strVal val="0-#ppt_w/2"/>
                                          </p:val>
                                        </p:tav>
                                        <p:tav tm="100000">
                                          <p:val>
                                            <p:strVal val="#ppt_x"/>
                                          </p:val>
                                        </p:tav>
                                      </p:tavLst>
                                    </p:anim>
                                    <p:anim calcmode="lin" valueType="num">
                                      <p:cBhvr additive="base">
                                        <p:cTn id="127" dur="500" fill="hold"/>
                                        <p:tgtEl>
                                          <p:spTgt spid="30"/>
                                        </p:tgtEl>
                                        <p:attrNameLst>
                                          <p:attrName>ppt_y</p:attrName>
                                        </p:attrNameLst>
                                      </p:cBhvr>
                                      <p:tavLst>
                                        <p:tav tm="0">
                                          <p:val>
                                            <p:strVal val="1+#ppt_h/2"/>
                                          </p:val>
                                        </p:tav>
                                        <p:tav tm="100000">
                                          <p:val>
                                            <p:strVal val="#ppt_y"/>
                                          </p:val>
                                        </p:tav>
                                      </p:tavLst>
                                    </p:anim>
                                  </p:childTnLst>
                                </p:cTn>
                              </p:par>
                            </p:childTnLst>
                          </p:cTn>
                        </p:par>
                        <p:par>
                          <p:cTn id="128" fill="hold">
                            <p:stCondLst>
                              <p:cond delay="2000"/>
                            </p:stCondLst>
                            <p:childTnLst>
                              <p:par>
                                <p:cTn id="129" presetID="22" presetClass="entr" presetSubtype="2" fill="hold" grpId="0" nodeType="after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wipe(right)">
                                      <p:cBhvr>
                                        <p:cTn id="131" dur="500"/>
                                        <p:tgtEl>
                                          <p:spTgt spid="28"/>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33"/>
                                        </p:tgtEl>
                                        <p:attrNameLst>
                                          <p:attrName>style.visibility</p:attrName>
                                        </p:attrNameLst>
                                      </p:cBhvr>
                                      <p:to>
                                        <p:strVal val="visible"/>
                                      </p:to>
                                    </p:set>
                                    <p:animEffect transition="in" filter="wipe(left)">
                                      <p:cBhvr>
                                        <p:cTn id="136" dur="500"/>
                                        <p:tgtEl>
                                          <p:spTgt spid="33"/>
                                        </p:tgtEl>
                                      </p:cBhvr>
                                    </p:animEffect>
                                  </p:childTnLst>
                                </p:cTn>
                              </p:par>
                            </p:childTnLst>
                          </p:cTn>
                        </p:par>
                        <p:par>
                          <p:cTn id="137" fill="hold">
                            <p:stCondLst>
                              <p:cond delay="500"/>
                            </p:stCondLst>
                            <p:childTnLst>
                              <p:par>
                                <p:cTn id="138" presetID="22" presetClass="entr" presetSubtype="8" fill="hold" nodeType="afterEffect">
                                  <p:stCondLst>
                                    <p:cond delay="0"/>
                                  </p:stCondLst>
                                  <p:childTnLst>
                                    <p:set>
                                      <p:cBhvr>
                                        <p:cTn id="139" dur="1" fill="hold">
                                          <p:stCondLst>
                                            <p:cond delay="0"/>
                                          </p:stCondLst>
                                        </p:cTn>
                                        <p:tgtEl>
                                          <p:spTgt spid="49"/>
                                        </p:tgtEl>
                                        <p:attrNameLst>
                                          <p:attrName>style.visibility</p:attrName>
                                        </p:attrNameLst>
                                      </p:cBhvr>
                                      <p:to>
                                        <p:strVal val="visible"/>
                                      </p:to>
                                    </p:set>
                                    <p:animEffect transition="in" filter="wipe(left)">
                                      <p:cBhvr>
                                        <p:cTn id="14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animBg="1"/>
      <p:bldP spid="28" grpId="0" animBg="1"/>
      <p:bldP spid="29" grpId="0" animBg="1"/>
      <p:bldP spid="30" grpId="0" animBg="1"/>
      <p:bldP spid="31" grpId="0"/>
      <p:bldP spid="34" grpId="0"/>
      <p:bldP spid="36" grpId="0" animBg="1"/>
      <p:bldP spid="37" grpId="0" animBg="1"/>
      <p:bldP spid="38" grpId="0" animBg="1"/>
      <p:bldP spid="40" grpId="0"/>
      <p:bldP spid="41" grpId="0" animBg="1"/>
      <p:bldP spid="47" grpId="0"/>
      <p:bldP spid="5" grpId="0" animBg="1"/>
      <p:bldP spid="45" grpId="0" animBg="1"/>
      <p:bldP spid="33" grpId="0" animBg="1"/>
      <p:bldP spid="5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4021513" y="5562864"/>
            <a:ext cx="1435932" cy="590460"/>
            <a:chOff x="3062273" y="5839249"/>
            <a:chExt cx="1435932" cy="590460"/>
          </a:xfrm>
        </p:grpSpPr>
        <p:sp>
          <p:nvSpPr>
            <p:cNvPr id="60" name="圓柱 59"/>
            <p:cNvSpPr/>
            <p:nvPr/>
          </p:nvSpPr>
          <p:spPr>
            <a:xfrm rot="3674700">
              <a:off x="3485009" y="5416513"/>
              <a:ext cx="590460" cy="1435932"/>
            </a:xfrm>
            <a:prstGeom prst="can">
              <a:avLst>
                <a:gd name="adj" fmla="val 42128"/>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aphicFrame>
          <p:nvGraphicFramePr>
            <p:cNvPr id="65" name="Object 23"/>
            <p:cNvGraphicFramePr>
              <a:graphicFrameLocks noChangeAspect="1"/>
            </p:cNvGraphicFramePr>
            <p:nvPr>
              <p:extLst>
                <p:ext uri="{D42A27DB-BD31-4B8C-83A1-F6EECF244321}">
                  <p14:modId xmlns:p14="http://schemas.microsoft.com/office/powerpoint/2010/main" val="3822590929"/>
                </p:ext>
              </p:extLst>
            </p:nvPr>
          </p:nvGraphicFramePr>
          <p:xfrm>
            <a:off x="3646488" y="5951538"/>
            <a:ext cx="342900" cy="366712"/>
          </p:xfrm>
          <a:graphic>
            <a:graphicData uri="http://schemas.openxmlformats.org/presentationml/2006/ole">
              <mc:AlternateContent xmlns:mc="http://schemas.openxmlformats.org/markup-compatibility/2006">
                <mc:Choice xmlns:v="urn:schemas-microsoft-com:vml" Requires="v">
                  <p:oleObj spid="_x0000_s1128827" name="方程式" r:id="rId4" imgW="203040" imgH="215640" progId="Equation.3">
                    <p:embed/>
                  </p:oleObj>
                </mc:Choice>
                <mc:Fallback>
                  <p:oleObj name="方程式" r:id="rId4" imgW="203040" imgH="215640" progId="Equation.3">
                    <p:embed/>
                    <p:pic>
                      <p:nvPicPr>
                        <p:cNvPr id="0" name=""/>
                        <p:cNvPicPr>
                          <a:picLocks noChangeArrowheads="1"/>
                        </p:cNvPicPr>
                        <p:nvPr/>
                      </p:nvPicPr>
                      <p:blipFill>
                        <a:blip r:embed="rId5"/>
                        <a:srcRect/>
                        <a:stretch>
                          <a:fillRect/>
                        </a:stretch>
                      </p:blipFill>
                      <p:spPr bwMode="auto">
                        <a:xfrm>
                          <a:off x="3646488" y="5951538"/>
                          <a:ext cx="3429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98028" name="Rectangle 12"/>
          <p:cNvSpPr>
            <a:spLocks noChangeArrowheads="1"/>
          </p:cNvSpPr>
          <p:nvPr/>
        </p:nvSpPr>
        <p:spPr bwMode="auto">
          <a:xfrm>
            <a:off x="581019" y="4971242"/>
            <a:ext cx="22958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dirty="0"/>
              <a:t>for some </a:t>
            </a:r>
            <a:r>
              <a:rPr lang="en-US" altLang="zh-TW" i="1" dirty="0"/>
              <a:t>m</a:t>
            </a:r>
            <a:r>
              <a:rPr lang="en-US" altLang="zh-TW" dirty="0"/>
              <a:t> &amp; </a:t>
            </a:r>
            <a:r>
              <a:rPr lang="en-US" altLang="zh-TW" i="1" dirty="0"/>
              <a:t>M</a:t>
            </a:r>
            <a:r>
              <a:rPr lang="en-US" altLang="zh-TW" dirty="0"/>
              <a:t>,</a:t>
            </a:r>
          </a:p>
        </p:txBody>
      </p:sp>
      <p:sp>
        <p:nvSpPr>
          <p:cNvPr id="598018" name="Rectangle 2"/>
          <p:cNvSpPr>
            <a:spLocks noChangeArrowheads="1"/>
          </p:cNvSpPr>
          <p:nvPr/>
        </p:nvSpPr>
        <p:spPr bwMode="auto">
          <a:xfrm>
            <a:off x="330966" y="2060849"/>
            <a:ext cx="52503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r>
              <a:rPr lang="en-US" altLang="zh-TW" dirty="0"/>
              <a:t>Let </a:t>
            </a:r>
            <a:r>
              <a:rPr lang="en-US" altLang="zh-TW" i="1" dirty="0"/>
              <a:t>u</a:t>
            </a:r>
            <a:r>
              <a:rPr lang="en-US" altLang="zh-TW" dirty="0"/>
              <a:t>(</a:t>
            </a:r>
            <a:r>
              <a:rPr lang="en-US" altLang="zh-TW" b="1" dirty="0" err="1"/>
              <a:t>x</a:t>
            </a:r>
            <a:r>
              <a:rPr lang="en-US" altLang="zh-TW" dirty="0" err="1"/>
              <a:t>,</a:t>
            </a:r>
            <a:r>
              <a:rPr lang="en-US" altLang="zh-TW" i="1" dirty="0" err="1"/>
              <a:t>t</a:t>
            </a:r>
            <a:r>
              <a:rPr lang="en-US" altLang="zh-TW" dirty="0"/>
              <a:t>) be continuous in </a:t>
            </a:r>
            <a:r>
              <a:rPr lang="en-US" altLang="zh-TW" i="1" dirty="0"/>
              <a:t>Q</a:t>
            </a:r>
            <a:r>
              <a:rPr lang="en-US" altLang="zh-TW" i="1" baseline="-25000" dirty="0"/>
              <a:t>T</a:t>
            </a:r>
            <a:r>
              <a:rPr lang="en-US" altLang="zh-TW" dirty="0"/>
              <a:t>+</a:t>
            </a:r>
            <a:r>
              <a:rPr lang="en-US" altLang="zh-TW" dirty="0">
                <a:sym typeface="Symbol" panose="05050102010706020507" pitchFamily="18" charset="2"/>
              </a:rPr>
              <a:t></a:t>
            </a:r>
            <a:r>
              <a:rPr lang="en-US" altLang="zh-TW" i="1" dirty="0"/>
              <a:t>Q</a:t>
            </a:r>
            <a:r>
              <a:rPr lang="en-US" altLang="zh-TW" i="1" baseline="-25000" dirty="0"/>
              <a:t>T</a:t>
            </a:r>
            <a:r>
              <a:rPr lang="en-US" altLang="zh-TW" dirty="0"/>
              <a:t> , and satisfy homogeneous heat eq. in </a:t>
            </a:r>
            <a:r>
              <a:rPr lang="en-US" altLang="zh-TW" i="1" dirty="0"/>
              <a:t>Q</a:t>
            </a:r>
            <a:r>
              <a:rPr lang="en-US" altLang="zh-TW" i="1" baseline="-25000" dirty="0"/>
              <a:t>T</a:t>
            </a:r>
            <a:r>
              <a:rPr lang="en-US" altLang="zh-TW" dirty="0"/>
              <a:t> , i.e.</a:t>
            </a:r>
          </a:p>
        </p:txBody>
      </p:sp>
      <p:graphicFrame>
        <p:nvGraphicFramePr>
          <p:cNvPr id="37910" name="Object 4"/>
          <p:cNvGraphicFramePr>
            <a:graphicFrameLocks noChangeAspect="1"/>
          </p:cNvGraphicFramePr>
          <p:nvPr>
            <p:extLst>
              <p:ext uri="{D42A27DB-BD31-4B8C-83A1-F6EECF244321}">
                <p14:modId xmlns:p14="http://schemas.microsoft.com/office/powerpoint/2010/main" val="158022524"/>
              </p:ext>
            </p:extLst>
          </p:nvPr>
        </p:nvGraphicFramePr>
        <p:xfrm>
          <a:off x="800330" y="4112982"/>
          <a:ext cx="546120" cy="338004"/>
        </p:xfrm>
        <a:graphic>
          <a:graphicData uri="http://schemas.openxmlformats.org/presentationml/2006/ole">
            <mc:AlternateContent xmlns:mc="http://schemas.openxmlformats.org/markup-compatibility/2006">
              <mc:Choice xmlns:v="urn:schemas-microsoft-com:vml" Requires="v">
                <p:oleObj spid="_x0000_s1128828" name="方程式" r:id="rId6" imgW="266400" imgH="164880" progId="Equation.3">
                  <p:embed/>
                </p:oleObj>
              </mc:Choice>
              <mc:Fallback>
                <p:oleObj name="方程式" r:id="rId6" imgW="266400" imgH="164880" progId="Equation.3">
                  <p:embed/>
                  <p:pic>
                    <p:nvPicPr>
                      <p:cNvPr id="0" name=""/>
                      <p:cNvPicPr>
                        <a:picLocks noChangeAspect="1" noChangeArrowheads="1"/>
                      </p:cNvPicPr>
                      <p:nvPr/>
                    </p:nvPicPr>
                    <p:blipFill>
                      <a:blip r:embed="rId7"/>
                      <a:srcRect r="-4887"/>
                      <a:stretch>
                        <a:fillRect/>
                      </a:stretch>
                    </p:blipFill>
                    <p:spPr bwMode="auto">
                      <a:xfrm>
                        <a:off x="800330" y="4112982"/>
                        <a:ext cx="546120" cy="338004"/>
                      </a:xfrm>
                      <a:prstGeom prst="rect">
                        <a:avLst/>
                      </a:prstGeom>
                      <a:noFill/>
                      <a:ln>
                        <a:noFill/>
                      </a:ln>
                      <a:effectLst/>
                      <a:extLst/>
                    </p:spPr>
                  </p:pic>
                </p:oleObj>
              </mc:Fallback>
            </mc:AlternateContent>
          </a:graphicData>
        </a:graphic>
      </p:graphicFrame>
      <p:sp>
        <p:nvSpPr>
          <p:cNvPr id="4" name="投影片編號版面配置區 3"/>
          <p:cNvSpPr>
            <a:spLocks noGrp="1"/>
          </p:cNvSpPr>
          <p:nvPr>
            <p:ph type="sldNum" sz="quarter" idx="10"/>
          </p:nvPr>
        </p:nvSpPr>
        <p:spPr/>
        <p:txBody>
          <a:bodyPr/>
          <a:lstStyle/>
          <a:p>
            <a:fld id="{4C40EB51-DCA0-4E30-B66B-01C271A23879}" type="slidenum">
              <a:rPr lang="en-US" altLang="zh-TW" smtClean="0"/>
              <a:pPr/>
              <a:t>67</a:t>
            </a:fld>
            <a:endParaRPr lang="en-US" altLang="zh-TW" dirty="0"/>
          </a:p>
        </p:txBody>
      </p:sp>
      <p:sp>
        <p:nvSpPr>
          <p:cNvPr id="37893" name="Rectangle 8"/>
          <p:cNvSpPr>
            <a:spLocks noGrp="1" noChangeArrowheads="1"/>
          </p:cNvSpPr>
          <p:nvPr>
            <p:ph type="title" idx="4294967295"/>
          </p:nvPr>
        </p:nvSpPr>
        <p:spPr>
          <a:xfrm>
            <a:off x="1185864" y="34926"/>
            <a:ext cx="9863137" cy="612775"/>
          </a:xfrm>
        </p:spPr>
        <p:txBody>
          <a:bodyPr/>
          <a:lstStyle/>
          <a:p>
            <a:r>
              <a:rPr lang="en-US" altLang="zh-TW" dirty="0"/>
              <a:t>5. Max.-Min. Principle of Heat Eq.</a:t>
            </a:r>
          </a:p>
        </p:txBody>
      </p:sp>
      <p:graphicFrame>
        <p:nvGraphicFramePr>
          <p:cNvPr id="598025" name="Object 9"/>
          <p:cNvGraphicFramePr>
            <a:graphicFrameLocks noGrp="1" noChangeAspect="1"/>
          </p:cNvGraphicFramePr>
          <p:nvPr>
            <p:ph sz="quarter" idx="4294967295"/>
            <p:extLst>
              <p:ext uri="{D42A27DB-BD31-4B8C-83A1-F6EECF244321}">
                <p14:modId xmlns:p14="http://schemas.microsoft.com/office/powerpoint/2010/main" val="3438045443"/>
              </p:ext>
            </p:extLst>
          </p:nvPr>
        </p:nvGraphicFramePr>
        <p:xfrm>
          <a:off x="1049760" y="1579585"/>
          <a:ext cx="3540186" cy="520290"/>
        </p:xfrm>
        <a:graphic>
          <a:graphicData uri="http://schemas.openxmlformats.org/presentationml/2006/ole">
            <mc:AlternateContent xmlns:mc="http://schemas.openxmlformats.org/markup-compatibility/2006">
              <mc:Choice xmlns:v="urn:schemas-microsoft-com:vml" Requires="v">
                <p:oleObj spid="_x0000_s1128829" name="方程式" r:id="rId8" imgW="1726920" imgH="253800" progId="Equation.3">
                  <p:embed/>
                </p:oleObj>
              </mc:Choice>
              <mc:Fallback>
                <p:oleObj name="方程式" r:id="rId8" imgW="1726920" imgH="253800" progId="Equation.3">
                  <p:embed/>
                  <p:pic>
                    <p:nvPicPr>
                      <p:cNvPr id="0" name=""/>
                      <p:cNvPicPr>
                        <a:picLocks noChangeAspect="1" noChangeArrowheads="1"/>
                      </p:cNvPicPr>
                      <p:nvPr/>
                    </p:nvPicPr>
                    <p:blipFill>
                      <a:blip r:embed="rId9"/>
                      <a:srcRect/>
                      <a:stretch>
                        <a:fillRect/>
                      </a:stretch>
                    </p:blipFill>
                    <p:spPr bwMode="auto">
                      <a:xfrm>
                        <a:off x="1049760" y="1579585"/>
                        <a:ext cx="3540186" cy="5202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8030" name="Rectangle 14"/>
          <p:cNvSpPr>
            <a:spLocks noChangeArrowheads="1"/>
          </p:cNvSpPr>
          <p:nvPr/>
        </p:nvSpPr>
        <p:spPr bwMode="auto">
          <a:xfrm>
            <a:off x="218024" y="3573017"/>
            <a:ext cx="18774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dirty="0"/>
              <a:t>Suppose also </a:t>
            </a:r>
          </a:p>
        </p:txBody>
      </p:sp>
      <p:grpSp>
        <p:nvGrpSpPr>
          <p:cNvPr id="3" name="Group 16"/>
          <p:cNvGrpSpPr>
            <a:grpSpLocks/>
          </p:cNvGrpSpPr>
          <p:nvPr/>
        </p:nvGrpSpPr>
        <p:grpSpPr bwMode="auto">
          <a:xfrm>
            <a:off x="4449513" y="4025078"/>
            <a:ext cx="1214439" cy="892176"/>
            <a:chOff x="5020" y="2955"/>
            <a:chExt cx="765" cy="562"/>
          </a:xfrm>
        </p:grpSpPr>
        <p:sp>
          <p:nvSpPr>
            <p:cNvPr id="37908" name="Rectangle 17"/>
            <p:cNvSpPr>
              <a:spLocks noChangeArrowheads="1"/>
            </p:cNvSpPr>
            <p:nvPr/>
          </p:nvSpPr>
          <p:spPr bwMode="auto">
            <a:xfrm>
              <a:off x="5020" y="2955"/>
              <a:ext cx="385" cy="252"/>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2000" dirty="0">
                  <a:solidFill>
                    <a:srgbClr val="C00000"/>
                  </a:solidFill>
                </a:rPr>
                <a:t>(IC)</a:t>
              </a:r>
            </a:p>
          </p:txBody>
        </p:sp>
        <p:sp>
          <p:nvSpPr>
            <p:cNvPr id="37909" name="Rectangle 18"/>
            <p:cNvSpPr>
              <a:spLocks noChangeArrowheads="1"/>
            </p:cNvSpPr>
            <p:nvPr/>
          </p:nvSpPr>
          <p:spPr bwMode="auto">
            <a:xfrm>
              <a:off x="5346" y="3265"/>
              <a:ext cx="439" cy="252"/>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2000" dirty="0">
                  <a:solidFill>
                    <a:srgbClr val="C00000"/>
                  </a:solidFill>
                </a:rPr>
                <a:t>(BC)</a:t>
              </a:r>
            </a:p>
          </p:txBody>
        </p:sp>
      </p:grpSp>
      <p:graphicFrame>
        <p:nvGraphicFramePr>
          <p:cNvPr id="598036" name="Object 20"/>
          <p:cNvGraphicFramePr>
            <a:graphicFrameLocks noChangeAspect="1"/>
          </p:cNvGraphicFramePr>
          <p:nvPr>
            <p:extLst>
              <p:ext uri="{D42A27DB-BD31-4B8C-83A1-F6EECF244321}">
                <p14:modId xmlns:p14="http://schemas.microsoft.com/office/powerpoint/2010/main" val="773304274"/>
              </p:ext>
            </p:extLst>
          </p:nvPr>
        </p:nvGraphicFramePr>
        <p:xfrm>
          <a:off x="1560070" y="2862849"/>
          <a:ext cx="3098800" cy="787400"/>
        </p:xfrm>
        <a:graphic>
          <a:graphicData uri="http://schemas.openxmlformats.org/presentationml/2006/ole">
            <mc:AlternateContent xmlns:mc="http://schemas.openxmlformats.org/markup-compatibility/2006">
              <mc:Choice xmlns:v="urn:schemas-microsoft-com:vml" Requires="v">
                <p:oleObj spid="_x0000_s1128830" name="方程式" r:id="rId10" imgW="1549080" imgH="393480" progId="Equation.3">
                  <p:embed/>
                </p:oleObj>
              </mc:Choice>
              <mc:Fallback>
                <p:oleObj name="方程式" r:id="rId10" imgW="1549080" imgH="393480" progId="Equation.3">
                  <p:embed/>
                  <p:pic>
                    <p:nvPicPr>
                      <p:cNvPr id="0" name=""/>
                      <p:cNvPicPr>
                        <a:picLocks noChangeAspect="1" noChangeArrowheads="1"/>
                      </p:cNvPicPr>
                      <p:nvPr/>
                    </p:nvPicPr>
                    <p:blipFill>
                      <a:blip r:embed="rId11"/>
                      <a:srcRect/>
                      <a:stretch>
                        <a:fillRect/>
                      </a:stretch>
                    </p:blipFill>
                    <p:spPr bwMode="auto">
                      <a:xfrm>
                        <a:off x="1560070" y="2862849"/>
                        <a:ext cx="3098800" cy="787400"/>
                      </a:xfrm>
                      <a:prstGeom prst="rect">
                        <a:avLst/>
                      </a:prstGeom>
                      <a:solidFill>
                        <a:srgbClr val="CCFFFF"/>
                      </a:solidFill>
                      <a:ln>
                        <a:noFill/>
                      </a:ln>
                      <a:effectLst/>
                      <a:extLst/>
                    </p:spPr>
                  </p:pic>
                </p:oleObj>
              </mc:Fallback>
            </mc:AlternateContent>
          </a:graphicData>
        </a:graphic>
      </p:graphicFrame>
      <p:graphicFrame>
        <p:nvGraphicFramePr>
          <p:cNvPr id="598037" name="Object 21"/>
          <p:cNvGraphicFramePr>
            <a:graphicFrameLocks noChangeAspect="1"/>
          </p:cNvGraphicFramePr>
          <p:nvPr>
            <p:extLst>
              <p:ext uri="{D42A27DB-BD31-4B8C-83A1-F6EECF244321}">
                <p14:modId xmlns:p14="http://schemas.microsoft.com/office/powerpoint/2010/main" val="1671086449"/>
              </p:ext>
            </p:extLst>
          </p:nvPr>
        </p:nvGraphicFramePr>
        <p:xfrm>
          <a:off x="1353856" y="4028000"/>
          <a:ext cx="3045726" cy="442062"/>
        </p:xfrm>
        <a:graphic>
          <a:graphicData uri="http://schemas.openxmlformats.org/presentationml/2006/ole">
            <mc:AlternateContent xmlns:mc="http://schemas.openxmlformats.org/markup-compatibility/2006">
              <mc:Choice xmlns:v="urn:schemas-microsoft-com:vml" Requires="v">
                <p:oleObj spid="_x0000_s1128831" name="方程式" r:id="rId12" imgW="1485720" imgH="215640" progId="Equation.3">
                  <p:embed/>
                </p:oleObj>
              </mc:Choice>
              <mc:Fallback>
                <p:oleObj name="方程式" r:id="rId12" imgW="1485720" imgH="215640" progId="Equation.3">
                  <p:embed/>
                  <p:pic>
                    <p:nvPicPr>
                      <p:cNvPr id="0" name=""/>
                      <p:cNvPicPr>
                        <a:picLocks noChangeAspect="1" noChangeArrowheads="1"/>
                      </p:cNvPicPr>
                      <p:nvPr/>
                    </p:nvPicPr>
                    <p:blipFill>
                      <a:blip r:embed="rId13"/>
                      <a:srcRect/>
                      <a:stretch>
                        <a:fillRect/>
                      </a:stretch>
                    </p:blipFill>
                    <p:spPr bwMode="auto">
                      <a:xfrm>
                        <a:off x="1353856" y="4028000"/>
                        <a:ext cx="3045726" cy="442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8038" name="Object 22"/>
          <p:cNvGraphicFramePr>
            <a:graphicFrameLocks noChangeAspect="1"/>
          </p:cNvGraphicFramePr>
          <p:nvPr>
            <p:extLst>
              <p:ext uri="{D42A27DB-BD31-4B8C-83A1-F6EECF244321}">
                <p14:modId xmlns:p14="http://schemas.microsoft.com/office/powerpoint/2010/main" val="618016719"/>
              </p:ext>
            </p:extLst>
          </p:nvPr>
        </p:nvGraphicFramePr>
        <p:xfrm>
          <a:off x="1630009" y="5397046"/>
          <a:ext cx="2027237" cy="454025"/>
        </p:xfrm>
        <a:graphic>
          <a:graphicData uri="http://schemas.openxmlformats.org/presentationml/2006/ole">
            <mc:AlternateContent xmlns:mc="http://schemas.openxmlformats.org/markup-compatibility/2006">
              <mc:Choice xmlns:v="urn:schemas-microsoft-com:vml" Requires="v">
                <p:oleObj spid="_x0000_s1128832" name="方程式" r:id="rId14" imgW="965160" imgH="215640" progId="Equation.3">
                  <p:embed/>
                </p:oleObj>
              </mc:Choice>
              <mc:Fallback>
                <p:oleObj name="方程式" r:id="rId14" imgW="965160" imgH="215640" progId="Equation.3">
                  <p:embed/>
                  <p:pic>
                    <p:nvPicPr>
                      <p:cNvPr id="0" name=""/>
                      <p:cNvPicPr>
                        <a:picLocks noChangeAspect="1" noChangeArrowheads="1"/>
                      </p:cNvPicPr>
                      <p:nvPr/>
                    </p:nvPicPr>
                    <p:blipFill>
                      <a:blip r:embed="rId15"/>
                      <a:srcRect/>
                      <a:stretch>
                        <a:fillRect/>
                      </a:stretch>
                    </p:blipFill>
                    <p:spPr bwMode="auto">
                      <a:xfrm>
                        <a:off x="1630009" y="5397046"/>
                        <a:ext cx="2027237"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8039" name="Object 23"/>
          <p:cNvGraphicFramePr>
            <a:graphicFrameLocks noChangeAspect="1"/>
          </p:cNvGraphicFramePr>
          <p:nvPr>
            <p:extLst>
              <p:ext uri="{D42A27DB-BD31-4B8C-83A1-F6EECF244321}">
                <p14:modId xmlns:p14="http://schemas.microsoft.com/office/powerpoint/2010/main" val="1394929526"/>
              </p:ext>
            </p:extLst>
          </p:nvPr>
        </p:nvGraphicFramePr>
        <p:xfrm>
          <a:off x="1064957" y="5856884"/>
          <a:ext cx="2347912" cy="452437"/>
        </p:xfrm>
        <a:graphic>
          <a:graphicData uri="http://schemas.openxmlformats.org/presentationml/2006/ole">
            <mc:AlternateContent xmlns:mc="http://schemas.openxmlformats.org/markup-compatibility/2006">
              <mc:Choice xmlns:v="urn:schemas-microsoft-com:vml" Requires="v">
                <p:oleObj spid="_x0000_s1128833" name="方程式" r:id="rId16" imgW="1117440" imgH="215640" progId="Equation.3">
                  <p:embed/>
                </p:oleObj>
              </mc:Choice>
              <mc:Fallback>
                <p:oleObj name="方程式" r:id="rId16" imgW="1117440" imgH="215640" progId="Equation.3">
                  <p:embed/>
                  <p:pic>
                    <p:nvPicPr>
                      <p:cNvPr id="0" name=""/>
                      <p:cNvPicPr>
                        <a:picLocks noChangeArrowheads="1"/>
                      </p:cNvPicPr>
                      <p:nvPr/>
                    </p:nvPicPr>
                    <p:blipFill>
                      <a:blip r:embed="rId17"/>
                      <a:srcRect/>
                      <a:stretch>
                        <a:fillRect/>
                      </a:stretch>
                    </p:blipFill>
                    <p:spPr bwMode="auto">
                      <a:xfrm>
                        <a:off x="1064957" y="5856884"/>
                        <a:ext cx="2347912" cy="452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906" name="Text Box 24"/>
          <p:cNvSpPr txBox="1">
            <a:spLocks noChangeArrowheads="1"/>
          </p:cNvSpPr>
          <p:nvPr/>
        </p:nvSpPr>
        <p:spPr bwMode="auto">
          <a:xfrm>
            <a:off x="387249" y="692697"/>
            <a:ext cx="54153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dirty="0"/>
              <a:t>Consider bounded domains </a:t>
            </a:r>
            <a:r>
              <a:rPr lang="en-US" altLang="zh-TW" i="1" dirty="0"/>
              <a:t>D</a:t>
            </a:r>
            <a:r>
              <a:rPr lang="en-US" altLang="zh-TW" dirty="0"/>
              <a:t> (in </a:t>
            </a:r>
            <a:r>
              <a:rPr lang="en-US" altLang="zh-TW" b="1" dirty="0"/>
              <a:t>x</a:t>
            </a:r>
            <a:r>
              <a:rPr lang="en-US" altLang="zh-TW" dirty="0"/>
              <a:t>-space) and </a:t>
            </a:r>
            <a:r>
              <a:rPr lang="en-US" altLang="zh-TW" i="1" dirty="0"/>
              <a:t>Q</a:t>
            </a:r>
            <a:r>
              <a:rPr lang="en-US" altLang="zh-TW" i="1" baseline="-25000" dirty="0"/>
              <a:t>T</a:t>
            </a:r>
            <a:r>
              <a:rPr lang="en-US" altLang="zh-TW" dirty="0"/>
              <a:t> (in </a:t>
            </a:r>
            <a:r>
              <a:rPr lang="en-US" altLang="zh-TW" b="1" dirty="0"/>
              <a:t>x</a:t>
            </a:r>
            <a:r>
              <a:rPr lang="en-US" altLang="zh-TW" dirty="0"/>
              <a:t>-</a:t>
            </a:r>
            <a:r>
              <a:rPr lang="en-US" altLang="zh-TW" i="1" dirty="0"/>
              <a:t>t</a:t>
            </a:r>
            <a:r>
              <a:rPr lang="en-US" altLang="zh-TW" dirty="0"/>
              <a:t> space), as</a:t>
            </a:r>
          </a:p>
        </p:txBody>
      </p:sp>
      <p:sp>
        <p:nvSpPr>
          <p:cNvPr id="25" name="Rectangle 12"/>
          <p:cNvSpPr>
            <a:spLocks noChangeArrowheads="1"/>
          </p:cNvSpPr>
          <p:nvPr/>
        </p:nvSpPr>
        <p:spPr bwMode="auto">
          <a:xfrm>
            <a:off x="926844" y="5373217"/>
            <a:ext cx="7136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dirty="0"/>
              <a:t>then</a:t>
            </a:r>
          </a:p>
        </p:txBody>
      </p:sp>
      <p:graphicFrame>
        <p:nvGraphicFramePr>
          <p:cNvPr id="27" name="Object 4"/>
          <p:cNvGraphicFramePr>
            <a:graphicFrameLocks noChangeAspect="1"/>
          </p:cNvGraphicFramePr>
          <p:nvPr>
            <p:extLst>
              <p:ext uri="{D42A27DB-BD31-4B8C-83A1-F6EECF244321}">
                <p14:modId xmlns:p14="http://schemas.microsoft.com/office/powerpoint/2010/main" val="3582465111"/>
              </p:ext>
            </p:extLst>
          </p:nvPr>
        </p:nvGraphicFramePr>
        <p:xfrm>
          <a:off x="790630" y="4591811"/>
          <a:ext cx="546120" cy="338004"/>
        </p:xfrm>
        <a:graphic>
          <a:graphicData uri="http://schemas.openxmlformats.org/presentationml/2006/ole">
            <mc:AlternateContent xmlns:mc="http://schemas.openxmlformats.org/markup-compatibility/2006">
              <mc:Choice xmlns:v="urn:schemas-microsoft-com:vml" Requires="v">
                <p:oleObj spid="_x0000_s1128834" name="方程式" r:id="rId18" imgW="266400" imgH="164880" progId="Equation.3">
                  <p:embed/>
                </p:oleObj>
              </mc:Choice>
              <mc:Fallback>
                <p:oleObj name="方程式" r:id="rId18" imgW="266400" imgH="164880" progId="Equation.3">
                  <p:embed/>
                  <p:pic>
                    <p:nvPicPr>
                      <p:cNvPr id="0" name=""/>
                      <p:cNvPicPr>
                        <a:picLocks noChangeAspect="1" noChangeArrowheads="1"/>
                      </p:cNvPicPr>
                      <p:nvPr/>
                    </p:nvPicPr>
                    <p:blipFill>
                      <a:blip r:embed="rId7"/>
                      <a:srcRect r="-4887"/>
                      <a:stretch>
                        <a:fillRect/>
                      </a:stretch>
                    </p:blipFill>
                    <p:spPr bwMode="auto">
                      <a:xfrm>
                        <a:off x="790630" y="4591811"/>
                        <a:ext cx="546120" cy="338004"/>
                      </a:xfrm>
                      <a:prstGeom prst="rect">
                        <a:avLst/>
                      </a:prstGeom>
                      <a:noFill/>
                      <a:ln>
                        <a:noFill/>
                      </a:ln>
                      <a:effectLst/>
                      <a:extLst/>
                    </p:spPr>
                  </p:pic>
                </p:oleObj>
              </mc:Fallback>
            </mc:AlternateContent>
          </a:graphicData>
        </a:graphic>
      </p:graphicFrame>
      <p:cxnSp>
        <p:nvCxnSpPr>
          <p:cNvPr id="6" name="直線接點 5"/>
          <p:cNvCxnSpPr/>
          <p:nvPr/>
        </p:nvCxnSpPr>
        <p:spPr bwMode="auto">
          <a:xfrm>
            <a:off x="6093328" y="692696"/>
            <a:ext cx="0" cy="5940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30" name="Rectangle 30"/>
          <p:cNvSpPr>
            <a:spLocks noChangeArrowheads="1"/>
          </p:cNvSpPr>
          <p:nvPr/>
        </p:nvSpPr>
        <p:spPr bwMode="auto">
          <a:xfrm>
            <a:off x="6168008" y="4437112"/>
            <a:ext cx="5675041" cy="1154162"/>
          </a:xfrm>
          <a:prstGeom prst="rect">
            <a:avLst/>
          </a:prstGeom>
          <a:noFill/>
          <a:ln>
            <a:noFill/>
          </a:ln>
          <a:extLst/>
        </p:spPr>
        <p:txBody>
          <a:bodyPr wrap="square" lIns="54000" rIns="0">
            <a:spAutoFit/>
          </a:bodyPr>
          <a:lstStyle/>
          <a:p>
            <a:r>
              <a:rPr lang="en-US" altLang="zh-TW" dirty="0">
                <a:solidFill>
                  <a:srgbClr val="0000CC"/>
                </a:solidFill>
              </a:rPr>
              <a:t>the solution of </a:t>
            </a:r>
            <a:r>
              <a:rPr lang="en-US" altLang="zh-TW" dirty="0" err="1">
                <a:solidFill>
                  <a:srgbClr val="0000CC"/>
                </a:solidFill>
              </a:rPr>
              <a:t>Dirichlet</a:t>
            </a:r>
            <a:r>
              <a:rPr lang="en-US" altLang="zh-TW" dirty="0">
                <a:solidFill>
                  <a:srgbClr val="0000CC"/>
                </a:solidFill>
              </a:rPr>
              <a:t> problem</a:t>
            </a:r>
          </a:p>
          <a:p>
            <a:pPr marL="268288" indent="-268288">
              <a:spcAft>
                <a:spcPts val="600"/>
              </a:spcAft>
              <a:buFont typeface="+mj-lt"/>
              <a:buAutoNum type="arabicPeriod"/>
            </a:pPr>
            <a:r>
              <a:rPr lang="en-US" altLang="zh-TW" sz="2000" dirty="0">
                <a:solidFill>
                  <a:srgbClr val="0000CC"/>
                </a:solidFill>
              </a:rPr>
              <a:t>with </a:t>
            </a:r>
            <a:r>
              <a:rPr lang="en-US" altLang="zh-TW" sz="2000" dirty="0"/>
              <a:t>homogeneous</a:t>
            </a:r>
            <a:r>
              <a:rPr lang="en-US" altLang="zh-TW" sz="2000" dirty="0">
                <a:solidFill>
                  <a:srgbClr val="0000CC"/>
                </a:solidFill>
              </a:rPr>
              <a:t> heat eq. is </a:t>
            </a:r>
            <a:r>
              <a:rPr lang="en-US" altLang="zh-TW" sz="2000" dirty="0"/>
              <a:t>unique &amp; well-posed</a:t>
            </a:r>
          </a:p>
          <a:p>
            <a:pPr marL="268288" indent="-268288">
              <a:spcAft>
                <a:spcPts val="600"/>
              </a:spcAft>
              <a:buFont typeface="+mj-lt"/>
              <a:buAutoNum type="arabicPeriod"/>
            </a:pPr>
            <a:r>
              <a:rPr lang="en-US" altLang="zh-TW" sz="2000" dirty="0">
                <a:solidFill>
                  <a:srgbClr val="0000CC"/>
                </a:solidFill>
              </a:rPr>
              <a:t>with </a:t>
            </a:r>
            <a:r>
              <a:rPr lang="en-US" altLang="zh-TW" sz="2000" dirty="0">
                <a:solidFill>
                  <a:srgbClr val="C00000"/>
                </a:solidFill>
              </a:rPr>
              <a:t>nonhomogeneous</a:t>
            </a:r>
            <a:r>
              <a:rPr lang="en-US" altLang="zh-TW" sz="2000" dirty="0">
                <a:solidFill>
                  <a:srgbClr val="0000CC"/>
                </a:solidFill>
              </a:rPr>
              <a:t> heat eq. is </a:t>
            </a:r>
            <a:r>
              <a:rPr lang="en-US" altLang="zh-TW" sz="2000" dirty="0">
                <a:solidFill>
                  <a:srgbClr val="C00000"/>
                </a:solidFill>
              </a:rPr>
              <a:t>unique</a:t>
            </a:r>
            <a:endParaRPr lang="en-US" altLang="zh-TW" sz="2000" dirty="0"/>
          </a:p>
        </p:txBody>
      </p:sp>
      <p:cxnSp>
        <p:nvCxnSpPr>
          <p:cNvPr id="32" name="直線接點 31"/>
          <p:cNvCxnSpPr/>
          <p:nvPr/>
        </p:nvCxnSpPr>
        <p:spPr bwMode="auto">
          <a:xfrm>
            <a:off x="6081211" y="4365104"/>
            <a:ext cx="6048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33" name="矩形 32"/>
          <p:cNvSpPr/>
          <p:nvPr/>
        </p:nvSpPr>
        <p:spPr bwMode="auto">
          <a:xfrm>
            <a:off x="7534476" y="1473275"/>
            <a:ext cx="1512000" cy="1062000"/>
          </a:xfrm>
          <a:prstGeom prst="rect">
            <a:avLst/>
          </a:prstGeom>
          <a:solidFill>
            <a:srgbClr val="FFFF00">
              <a:alpha val="75000"/>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34" name="矩形 33"/>
          <p:cNvSpPr/>
          <p:nvPr/>
        </p:nvSpPr>
        <p:spPr bwMode="auto">
          <a:xfrm>
            <a:off x="9741224" y="3372687"/>
            <a:ext cx="648000" cy="3600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35" name="Object 3"/>
          <p:cNvGraphicFramePr>
            <a:graphicFrameLocks noChangeAspect="1"/>
          </p:cNvGraphicFramePr>
          <p:nvPr>
            <p:extLst>
              <p:ext uri="{D42A27DB-BD31-4B8C-83A1-F6EECF244321}">
                <p14:modId xmlns:p14="http://schemas.microsoft.com/office/powerpoint/2010/main" val="59140951"/>
              </p:ext>
            </p:extLst>
          </p:nvPr>
        </p:nvGraphicFramePr>
        <p:xfrm>
          <a:off x="6777093" y="777375"/>
          <a:ext cx="1691541" cy="364332"/>
        </p:xfrm>
        <a:graphic>
          <a:graphicData uri="http://schemas.openxmlformats.org/presentationml/2006/ole">
            <mc:AlternateContent xmlns:mc="http://schemas.openxmlformats.org/markup-compatibility/2006">
              <mc:Choice xmlns:v="urn:schemas-microsoft-com:vml" Requires="v">
                <p:oleObj spid="_x0000_s1128835" name="方程式" r:id="rId19" imgW="825142" imgH="177723" progId="Equation.3">
                  <p:embed/>
                </p:oleObj>
              </mc:Choice>
              <mc:Fallback>
                <p:oleObj name="方程式" r:id="rId19" imgW="825142" imgH="177723" progId="Equation.3">
                  <p:embed/>
                  <p:pic>
                    <p:nvPicPr>
                      <p:cNvPr id="0" name=""/>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77093" y="777375"/>
                        <a:ext cx="1691541" cy="364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 name="Rectangle 5"/>
          <p:cNvSpPr>
            <a:spLocks noChangeArrowheads="1"/>
          </p:cNvSpPr>
          <p:nvPr/>
        </p:nvSpPr>
        <p:spPr bwMode="auto">
          <a:xfrm>
            <a:off x="6138757" y="692697"/>
            <a:ext cx="6110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buSzPct val="120000"/>
            </a:pPr>
            <a:r>
              <a:rPr lang="en-US" altLang="zh-TW" dirty="0"/>
              <a:t>Ex:</a:t>
            </a:r>
          </a:p>
        </p:txBody>
      </p:sp>
      <p:graphicFrame>
        <p:nvGraphicFramePr>
          <p:cNvPr id="37" name="Object 11"/>
          <p:cNvGraphicFramePr>
            <a:graphicFrameLocks noChangeAspect="1"/>
          </p:cNvGraphicFramePr>
          <p:nvPr>
            <p:extLst>
              <p:ext uri="{D42A27DB-BD31-4B8C-83A1-F6EECF244321}">
                <p14:modId xmlns:p14="http://schemas.microsoft.com/office/powerpoint/2010/main" val="3877211035"/>
              </p:ext>
            </p:extLst>
          </p:nvPr>
        </p:nvGraphicFramePr>
        <p:xfrm>
          <a:off x="8688288" y="794308"/>
          <a:ext cx="2029848" cy="416380"/>
        </p:xfrm>
        <a:graphic>
          <a:graphicData uri="http://schemas.openxmlformats.org/presentationml/2006/ole">
            <mc:AlternateContent xmlns:mc="http://schemas.openxmlformats.org/markup-compatibility/2006">
              <mc:Choice xmlns:v="urn:schemas-microsoft-com:vml" Requires="v">
                <p:oleObj spid="_x0000_s1128836" name="方程式" r:id="rId21" imgW="990170" imgH="203112" progId="Equation.3">
                  <p:embed/>
                </p:oleObj>
              </mc:Choice>
              <mc:Fallback>
                <p:oleObj name="方程式" r:id="rId21" imgW="990170" imgH="203112" progId="Equation.3">
                  <p:embed/>
                  <p:pic>
                    <p:nvPicPr>
                      <p:cNvPr id="0" name=""/>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688288" y="794308"/>
                        <a:ext cx="2029848" cy="4163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 name="Text Box 12"/>
          <p:cNvSpPr txBox="1">
            <a:spLocks noChangeArrowheads="1"/>
          </p:cNvSpPr>
          <p:nvPr/>
        </p:nvSpPr>
        <p:spPr bwMode="auto">
          <a:xfrm>
            <a:off x="6168008" y="2891492"/>
            <a:ext cx="5094664"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spcBef>
                <a:spcPts val="0"/>
              </a:spcBef>
              <a:spcAft>
                <a:spcPts val="300"/>
              </a:spcAft>
            </a:pPr>
            <a:r>
              <a:rPr lang="en-US" altLang="zh-TW" dirty="0"/>
              <a:t>min [along </a:t>
            </a:r>
            <a:r>
              <a:rPr lang="en-US" altLang="zh-TW" i="1" dirty="0"/>
              <a:t>AB</a:t>
            </a:r>
            <a:r>
              <a:rPr lang="en-US" altLang="zh-TW" dirty="0"/>
              <a:t>, </a:t>
            </a:r>
            <a:r>
              <a:rPr lang="en-US" altLang="zh-TW" i="1" dirty="0"/>
              <a:t>AE</a:t>
            </a:r>
            <a:r>
              <a:rPr lang="en-US" altLang="zh-TW" dirty="0"/>
              <a:t> and </a:t>
            </a:r>
            <a:r>
              <a:rPr lang="en-US" altLang="zh-TW" i="1" dirty="0"/>
              <a:t>BF</a:t>
            </a:r>
            <a:r>
              <a:rPr lang="en-US" altLang="zh-TW" dirty="0"/>
              <a:t>]</a:t>
            </a:r>
          </a:p>
          <a:p>
            <a:pPr eaLnBrk="1" hangingPunct="1">
              <a:spcBef>
                <a:spcPts val="0"/>
              </a:spcBef>
              <a:spcAft>
                <a:spcPts val="300"/>
              </a:spcAft>
            </a:pPr>
            <a:r>
              <a:rPr lang="en-US" altLang="zh-TW" dirty="0"/>
              <a:t>      ≦ [</a:t>
            </a:r>
            <a:r>
              <a:rPr lang="en-US" altLang="zh-TW" i="1" dirty="0"/>
              <a:t>u</a:t>
            </a:r>
            <a:r>
              <a:rPr lang="en-US" altLang="zh-TW" dirty="0"/>
              <a:t>(</a:t>
            </a:r>
            <a:r>
              <a:rPr lang="en-US" altLang="zh-TW" i="1" dirty="0" err="1"/>
              <a:t>x</a:t>
            </a:r>
            <a:r>
              <a:rPr lang="en-US" altLang="zh-TW" dirty="0" err="1"/>
              <a:t>,</a:t>
            </a:r>
            <a:r>
              <a:rPr lang="en-US" altLang="zh-TW" i="1" dirty="0" err="1"/>
              <a:t>t</a:t>
            </a:r>
            <a:r>
              <a:rPr lang="en-US" altLang="zh-TW" dirty="0"/>
              <a:t>) within square </a:t>
            </a:r>
            <a:r>
              <a:rPr lang="en-US" altLang="zh-TW" dirty="0">
                <a:solidFill>
                  <a:srgbClr val="C00000"/>
                </a:solidFill>
              </a:rPr>
              <a:t>+ </a:t>
            </a:r>
            <a:r>
              <a:rPr lang="en-US" altLang="zh-TW" i="1" dirty="0">
                <a:solidFill>
                  <a:srgbClr val="C00000"/>
                </a:solidFill>
              </a:rPr>
              <a:t>EF</a:t>
            </a:r>
            <a:r>
              <a:rPr lang="en-US" altLang="zh-TW" dirty="0"/>
              <a:t>]</a:t>
            </a:r>
          </a:p>
          <a:p>
            <a:pPr eaLnBrk="1" hangingPunct="1">
              <a:spcBef>
                <a:spcPts val="0"/>
              </a:spcBef>
              <a:spcAft>
                <a:spcPts val="300"/>
              </a:spcAft>
            </a:pPr>
            <a:r>
              <a:rPr lang="en-US" altLang="zh-TW" dirty="0"/>
              <a:t>            ≦ max [along </a:t>
            </a:r>
            <a:r>
              <a:rPr lang="en-US" altLang="zh-TW" i="1" dirty="0"/>
              <a:t>AB</a:t>
            </a:r>
            <a:r>
              <a:rPr lang="en-US" altLang="zh-TW" dirty="0"/>
              <a:t>, </a:t>
            </a:r>
            <a:r>
              <a:rPr lang="en-US" altLang="zh-TW" i="1" dirty="0"/>
              <a:t>AE</a:t>
            </a:r>
            <a:r>
              <a:rPr lang="en-US" altLang="zh-TW" dirty="0"/>
              <a:t> and </a:t>
            </a:r>
            <a:r>
              <a:rPr lang="en-US" altLang="zh-TW" i="1" dirty="0"/>
              <a:t>BF</a:t>
            </a:r>
            <a:r>
              <a:rPr lang="en-US" altLang="zh-TW" dirty="0"/>
              <a:t>]</a:t>
            </a:r>
          </a:p>
        </p:txBody>
      </p:sp>
      <p:sp>
        <p:nvSpPr>
          <p:cNvPr id="39" name="Line 13"/>
          <p:cNvSpPr>
            <a:spLocks noChangeShapeType="1"/>
          </p:cNvSpPr>
          <p:nvPr/>
        </p:nvSpPr>
        <p:spPr bwMode="auto">
          <a:xfrm flipV="1">
            <a:off x="7465366" y="2531344"/>
            <a:ext cx="1980000" cy="127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0" name="Line 14"/>
          <p:cNvSpPr>
            <a:spLocks noChangeShapeType="1"/>
          </p:cNvSpPr>
          <p:nvPr/>
        </p:nvSpPr>
        <p:spPr bwMode="auto">
          <a:xfrm flipV="1">
            <a:off x="7507552" y="1234202"/>
            <a:ext cx="0" cy="1368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41" name="Object 15"/>
          <p:cNvGraphicFramePr>
            <a:graphicFrameLocks noChangeAspect="1"/>
          </p:cNvGraphicFramePr>
          <p:nvPr>
            <p:extLst>
              <p:ext uri="{D42A27DB-BD31-4B8C-83A1-F6EECF244321}">
                <p14:modId xmlns:p14="http://schemas.microsoft.com/office/powerpoint/2010/main" val="5780894"/>
              </p:ext>
            </p:extLst>
          </p:nvPr>
        </p:nvGraphicFramePr>
        <p:xfrm>
          <a:off x="9461775" y="2363027"/>
          <a:ext cx="240987" cy="265084"/>
        </p:xfrm>
        <a:graphic>
          <a:graphicData uri="http://schemas.openxmlformats.org/presentationml/2006/ole">
            <mc:AlternateContent xmlns:mc="http://schemas.openxmlformats.org/markup-compatibility/2006">
              <mc:Choice xmlns:v="urn:schemas-microsoft-com:vml" Requires="v">
                <p:oleObj spid="_x0000_s1128837" name="方程式" r:id="rId23" imgW="126835" imgH="139518" progId="Equation.3">
                  <p:embed/>
                </p:oleObj>
              </mc:Choice>
              <mc:Fallback>
                <p:oleObj name="方程式" r:id="rId23" imgW="126835" imgH="139518" progId="Equation.3">
                  <p:embed/>
                  <p:pic>
                    <p:nvPicPr>
                      <p:cNvPr id="0" name=""/>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461775" y="2363027"/>
                        <a:ext cx="240987" cy="2650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 name="Object 16"/>
          <p:cNvGraphicFramePr>
            <a:graphicFrameLocks noChangeAspect="1"/>
          </p:cNvGraphicFramePr>
          <p:nvPr>
            <p:extLst>
              <p:ext uri="{D42A27DB-BD31-4B8C-83A1-F6EECF244321}">
                <p14:modId xmlns:p14="http://schemas.microsoft.com/office/powerpoint/2010/main" val="2265982541"/>
              </p:ext>
            </p:extLst>
          </p:nvPr>
        </p:nvGraphicFramePr>
        <p:xfrm>
          <a:off x="7536164" y="1124747"/>
          <a:ext cx="168617" cy="289058"/>
        </p:xfrm>
        <a:graphic>
          <a:graphicData uri="http://schemas.openxmlformats.org/presentationml/2006/ole">
            <mc:AlternateContent xmlns:mc="http://schemas.openxmlformats.org/markup-compatibility/2006">
              <mc:Choice xmlns:v="urn:schemas-microsoft-com:vml" Requires="v">
                <p:oleObj spid="_x0000_s1128838" name="方程式" r:id="rId25" imgW="88746" imgH="152136" progId="Equation.3">
                  <p:embed/>
                </p:oleObj>
              </mc:Choice>
              <mc:Fallback>
                <p:oleObj name="方程式" r:id="rId25" imgW="88746" imgH="152136" progId="Equation.3">
                  <p:embed/>
                  <p:pic>
                    <p:nvPicPr>
                      <p:cNvPr id="0" name=""/>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536164" y="1124747"/>
                        <a:ext cx="168617" cy="2890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 name="Object 17"/>
          <p:cNvGraphicFramePr>
            <a:graphicFrameLocks noChangeAspect="1"/>
          </p:cNvGraphicFramePr>
          <p:nvPr>
            <p:extLst>
              <p:ext uri="{D42A27DB-BD31-4B8C-83A1-F6EECF244321}">
                <p14:modId xmlns:p14="http://schemas.microsoft.com/office/powerpoint/2010/main" val="2403394214"/>
              </p:ext>
            </p:extLst>
          </p:nvPr>
        </p:nvGraphicFramePr>
        <p:xfrm>
          <a:off x="7167188" y="2562989"/>
          <a:ext cx="657005" cy="328503"/>
        </p:xfrm>
        <a:graphic>
          <a:graphicData uri="http://schemas.openxmlformats.org/presentationml/2006/ole">
            <mc:AlternateContent xmlns:mc="http://schemas.openxmlformats.org/markup-compatibility/2006">
              <mc:Choice xmlns:v="urn:schemas-microsoft-com:vml" Requires="v">
                <p:oleObj spid="_x0000_s1128839" name="方程式" r:id="rId27" imgW="355138" imgH="177569" progId="Equation.3">
                  <p:embed/>
                </p:oleObj>
              </mc:Choice>
              <mc:Fallback>
                <p:oleObj name="方程式" r:id="rId27" imgW="355138" imgH="177569" progId="Equation.3">
                  <p:embed/>
                  <p:pic>
                    <p:nvPicPr>
                      <p:cNvPr id="0" name=""/>
                      <p:cNvPicPr>
                        <a:picLocks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167188" y="2562989"/>
                        <a:ext cx="657005" cy="32850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 name="Object 18"/>
          <p:cNvGraphicFramePr>
            <a:graphicFrameLocks noChangeAspect="1"/>
          </p:cNvGraphicFramePr>
          <p:nvPr>
            <p:extLst>
              <p:ext uri="{D42A27DB-BD31-4B8C-83A1-F6EECF244321}">
                <p14:modId xmlns:p14="http://schemas.microsoft.com/office/powerpoint/2010/main" val="3967501899"/>
              </p:ext>
            </p:extLst>
          </p:nvPr>
        </p:nvGraphicFramePr>
        <p:xfrm>
          <a:off x="8656933" y="2639252"/>
          <a:ext cx="657575" cy="258332"/>
        </p:xfrm>
        <a:graphic>
          <a:graphicData uri="http://schemas.openxmlformats.org/presentationml/2006/ole">
            <mc:AlternateContent xmlns:mc="http://schemas.openxmlformats.org/markup-compatibility/2006">
              <mc:Choice xmlns:v="urn:schemas-microsoft-com:vml" Requires="v">
                <p:oleObj spid="_x0000_s1128840" name="方程式" r:id="rId29" imgW="355446" imgH="139639" progId="Equation.3">
                  <p:embed/>
                </p:oleObj>
              </mc:Choice>
              <mc:Fallback>
                <p:oleObj name="方程式" r:id="rId29" imgW="355446" imgH="139639" progId="Equation.3">
                  <p:embed/>
                  <p:pic>
                    <p:nvPicPr>
                      <p:cNvPr id="0" name=""/>
                      <p:cNvPicPr>
                        <a:picLocks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656933" y="2639252"/>
                        <a:ext cx="657575" cy="258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 name="Line 19"/>
          <p:cNvSpPr>
            <a:spLocks noChangeShapeType="1"/>
          </p:cNvSpPr>
          <p:nvPr/>
        </p:nvSpPr>
        <p:spPr bwMode="auto">
          <a:xfrm>
            <a:off x="7507552" y="1470987"/>
            <a:ext cx="1528762"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46" name="Object 20"/>
          <p:cNvGraphicFramePr>
            <a:graphicFrameLocks noChangeAspect="1"/>
          </p:cNvGraphicFramePr>
          <p:nvPr>
            <p:extLst>
              <p:ext uri="{D42A27DB-BD31-4B8C-83A1-F6EECF244321}">
                <p14:modId xmlns:p14="http://schemas.microsoft.com/office/powerpoint/2010/main" val="402978770"/>
              </p:ext>
            </p:extLst>
          </p:nvPr>
        </p:nvGraphicFramePr>
        <p:xfrm>
          <a:off x="7598799" y="2208241"/>
          <a:ext cx="274082" cy="296923"/>
        </p:xfrm>
        <a:graphic>
          <a:graphicData uri="http://schemas.openxmlformats.org/presentationml/2006/ole">
            <mc:AlternateContent xmlns:mc="http://schemas.openxmlformats.org/markup-compatibility/2006">
              <mc:Choice xmlns:v="urn:schemas-microsoft-com:vml" Requires="v">
                <p:oleObj spid="_x0000_s1128841" name="方程式" r:id="rId31" imgW="152268" imgH="164957" progId="Equation.3">
                  <p:embed/>
                </p:oleObj>
              </mc:Choice>
              <mc:Fallback>
                <p:oleObj name="方程式" r:id="rId31" imgW="152268" imgH="164957" progId="Equation.3">
                  <p:embed/>
                  <p:pic>
                    <p:nvPicPr>
                      <p:cNvPr id="0" name=""/>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598799" y="2208241"/>
                        <a:ext cx="274082" cy="2969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 name="Object 21"/>
          <p:cNvGraphicFramePr>
            <a:graphicFrameLocks noChangeAspect="1"/>
          </p:cNvGraphicFramePr>
          <p:nvPr>
            <p:extLst>
              <p:ext uri="{D42A27DB-BD31-4B8C-83A1-F6EECF244321}">
                <p14:modId xmlns:p14="http://schemas.microsoft.com/office/powerpoint/2010/main" val="3309730715"/>
              </p:ext>
            </p:extLst>
          </p:nvPr>
        </p:nvGraphicFramePr>
        <p:xfrm>
          <a:off x="9047918" y="2201805"/>
          <a:ext cx="274082" cy="296923"/>
        </p:xfrm>
        <a:graphic>
          <a:graphicData uri="http://schemas.openxmlformats.org/presentationml/2006/ole">
            <mc:AlternateContent xmlns:mc="http://schemas.openxmlformats.org/markup-compatibility/2006">
              <mc:Choice xmlns:v="urn:schemas-microsoft-com:vml" Requires="v">
                <p:oleObj spid="_x0000_s1128842" name="方程式" r:id="rId33" imgW="152268" imgH="164957" progId="Equation.3">
                  <p:embed/>
                </p:oleObj>
              </mc:Choice>
              <mc:Fallback>
                <p:oleObj name="方程式" r:id="rId33" imgW="152268" imgH="164957" progId="Equation.3">
                  <p:embed/>
                  <p:pic>
                    <p:nvPicPr>
                      <p:cNvPr id="0" name=""/>
                      <p:cNvPicPr>
                        <a:picLocks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047918" y="2201805"/>
                        <a:ext cx="274082" cy="2969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 name="Object 22"/>
          <p:cNvGraphicFramePr>
            <a:graphicFrameLocks noChangeAspect="1"/>
          </p:cNvGraphicFramePr>
          <p:nvPr>
            <p:extLst>
              <p:ext uri="{D42A27DB-BD31-4B8C-83A1-F6EECF244321}">
                <p14:modId xmlns:p14="http://schemas.microsoft.com/office/powerpoint/2010/main" val="286976275"/>
              </p:ext>
            </p:extLst>
          </p:nvPr>
        </p:nvGraphicFramePr>
        <p:xfrm>
          <a:off x="7599363" y="1460385"/>
          <a:ext cx="273050" cy="296862"/>
        </p:xfrm>
        <a:graphic>
          <a:graphicData uri="http://schemas.openxmlformats.org/presentationml/2006/ole">
            <mc:AlternateContent xmlns:mc="http://schemas.openxmlformats.org/markup-compatibility/2006">
              <mc:Choice xmlns:v="urn:schemas-microsoft-com:vml" Requires="v">
                <p:oleObj spid="_x0000_s1128843" name="Equation" r:id="rId35" imgW="152280" imgH="164880" progId="Equation.DSMT4">
                  <p:embed/>
                </p:oleObj>
              </mc:Choice>
              <mc:Fallback>
                <p:oleObj name="Equation" r:id="rId35" imgW="152280" imgH="164880" progId="Equation.DSMT4">
                  <p:embed/>
                  <p:pic>
                    <p:nvPicPr>
                      <p:cNvPr id="0" name=""/>
                      <p:cNvPicPr>
                        <a:picLocks noChangeArrowheads="1"/>
                      </p:cNvPicPr>
                      <p:nvPr/>
                    </p:nvPicPr>
                    <p:blipFill>
                      <a:blip r:embed="rId36"/>
                      <a:srcRect/>
                      <a:stretch>
                        <a:fillRect/>
                      </a:stretch>
                    </p:blipFill>
                    <p:spPr bwMode="auto">
                      <a:xfrm>
                        <a:off x="7599363" y="1460385"/>
                        <a:ext cx="273050" cy="2968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 name="Object 23"/>
          <p:cNvGraphicFramePr>
            <a:graphicFrameLocks noChangeAspect="1"/>
          </p:cNvGraphicFramePr>
          <p:nvPr>
            <p:extLst>
              <p:ext uri="{D42A27DB-BD31-4B8C-83A1-F6EECF244321}">
                <p14:modId xmlns:p14="http://schemas.microsoft.com/office/powerpoint/2010/main" val="3701966161"/>
              </p:ext>
            </p:extLst>
          </p:nvPr>
        </p:nvGraphicFramePr>
        <p:xfrm>
          <a:off x="9033146" y="1307481"/>
          <a:ext cx="296793" cy="296793"/>
        </p:xfrm>
        <a:graphic>
          <a:graphicData uri="http://schemas.openxmlformats.org/presentationml/2006/ole">
            <mc:AlternateContent xmlns:mc="http://schemas.openxmlformats.org/markup-compatibility/2006">
              <mc:Choice xmlns:v="urn:schemas-microsoft-com:vml" Requires="v">
                <p:oleObj spid="_x0000_s1128844" name="Equation" r:id="rId37" imgW="164880" imgH="164880" progId="Equation.DSMT4">
                  <p:embed/>
                </p:oleObj>
              </mc:Choice>
              <mc:Fallback>
                <p:oleObj name="Equation" r:id="rId37" imgW="164880" imgH="164880" progId="Equation.DSMT4">
                  <p:embed/>
                  <p:pic>
                    <p:nvPicPr>
                      <p:cNvPr id="0" name=""/>
                      <p:cNvPicPr>
                        <a:picLocks noChangeArrowheads="1"/>
                      </p:cNvPicPr>
                      <p:nvPr/>
                    </p:nvPicPr>
                    <p:blipFill>
                      <a:blip r:embed="rId38"/>
                      <a:srcRect/>
                      <a:stretch>
                        <a:fillRect/>
                      </a:stretch>
                    </p:blipFill>
                    <p:spPr bwMode="auto">
                      <a:xfrm>
                        <a:off x="9033146" y="1307481"/>
                        <a:ext cx="296793" cy="29679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 name="Object 24"/>
          <p:cNvGraphicFramePr>
            <a:graphicFrameLocks noChangeAspect="1"/>
          </p:cNvGraphicFramePr>
          <p:nvPr>
            <p:extLst>
              <p:ext uri="{D42A27DB-BD31-4B8C-83A1-F6EECF244321}">
                <p14:modId xmlns:p14="http://schemas.microsoft.com/office/powerpoint/2010/main" val="645391845"/>
              </p:ext>
            </p:extLst>
          </p:nvPr>
        </p:nvGraphicFramePr>
        <p:xfrm>
          <a:off x="6708830" y="1307316"/>
          <a:ext cx="755323" cy="377661"/>
        </p:xfrm>
        <a:graphic>
          <a:graphicData uri="http://schemas.openxmlformats.org/presentationml/2006/ole">
            <mc:AlternateContent xmlns:mc="http://schemas.openxmlformats.org/markup-compatibility/2006">
              <mc:Choice xmlns:v="urn:schemas-microsoft-com:vml" Requires="v">
                <p:oleObj spid="_x0000_s1128845" name="方程式" r:id="rId39" imgW="431613" imgH="215806" progId="Equation.3">
                  <p:embed/>
                </p:oleObj>
              </mc:Choice>
              <mc:Fallback>
                <p:oleObj name="方程式" r:id="rId39" imgW="431613" imgH="215806" progId="Equation.3">
                  <p:embed/>
                  <p:pic>
                    <p:nvPicPr>
                      <p:cNvPr id="0" name=""/>
                      <p:cNvPicPr>
                        <a:picLocks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708830" y="1307316"/>
                        <a:ext cx="755323" cy="37766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 name="Line 27"/>
          <p:cNvSpPr>
            <a:spLocks noChangeShapeType="1"/>
          </p:cNvSpPr>
          <p:nvPr/>
        </p:nvSpPr>
        <p:spPr bwMode="auto">
          <a:xfrm>
            <a:off x="7507552" y="2548211"/>
            <a:ext cx="1524000"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2" name="Oval 28"/>
          <p:cNvSpPr>
            <a:spLocks noChangeAspect="1" noChangeArrowheads="1"/>
          </p:cNvSpPr>
          <p:nvPr/>
        </p:nvSpPr>
        <p:spPr bwMode="auto">
          <a:xfrm>
            <a:off x="7463102" y="2494831"/>
            <a:ext cx="107950" cy="107950"/>
          </a:xfrm>
          <a:prstGeom prst="ellipse">
            <a:avLst/>
          </a:prstGeom>
          <a:solidFill>
            <a:srgbClr val="A50021"/>
          </a:solidFill>
          <a:ln w="12700">
            <a:solidFill>
              <a:schemeClr val="tx1"/>
            </a:solidFill>
            <a:round/>
            <a:headEnd/>
            <a:tailEnd/>
          </a:ln>
        </p:spPr>
        <p:txBody>
          <a:bodyPr wrap="none" anchor="ctr"/>
          <a:lstStyle/>
          <a:p>
            <a:endParaRPr lang="zh-TW" altLang="en-US"/>
          </a:p>
        </p:txBody>
      </p:sp>
      <p:sp>
        <p:nvSpPr>
          <p:cNvPr id="53" name="Oval 29"/>
          <p:cNvSpPr>
            <a:spLocks noChangeAspect="1" noChangeArrowheads="1"/>
          </p:cNvSpPr>
          <p:nvPr/>
        </p:nvSpPr>
        <p:spPr bwMode="auto">
          <a:xfrm>
            <a:off x="8974402" y="2494831"/>
            <a:ext cx="107950" cy="107950"/>
          </a:xfrm>
          <a:prstGeom prst="ellipse">
            <a:avLst/>
          </a:prstGeom>
          <a:solidFill>
            <a:srgbClr val="A50021"/>
          </a:solidFill>
          <a:ln w="12700">
            <a:solidFill>
              <a:schemeClr val="tx1"/>
            </a:solidFill>
            <a:round/>
            <a:headEnd/>
            <a:tailEnd/>
          </a:ln>
        </p:spPr>
        <p:txBody>
          <a:bodyPr wrap="none" anchor="ctr"/>
          <a:lstStyle/>
          <a:p>
            <a:endParaRPr lang="zh-TW" altLang="en-US"/>
          </a:p>
        </p:txBody>
      </p:sp>
      <p:grpSp>
        <p:nvGrpSpPr>
          <p:cNvPr id="54" name="Group 7"/>
          <p:cNvGrpSpPr>
            <a:grpSpLocks/>
          </p:cNvGrpSpPr>
          <p:nvPr/>
        </p:nvGrpSpPr>
        <p:grpSpPr bwMode="auto">
          <a:xfrm>
            <a:off x="7529512" y="1456604"/>
            <a:ext cx="1509713" cy="1116013"/>
            <a:chOff x="4209" y="2639"/>
            <a:chExt cx="951" cy="703"/>
          </a:xfrm>
        </p:grpSpPr>
        <p:sp>
          <p:nvSpPr>
            <p:cNvPr id="55" name="Line 9"/>
            <p:cNvSpPr>
              <a:spLocks noChangeShapeType="1"/>
            </p:cNvSpPr>
            <p:nvPr/>
          </p:nvSpPr>
          <p:spPr bwMode="auto">
            <a:xfrm flipV="1">
              <a:off x="4209" y="2639"/>
              <a:ext cx="0" cy="703"/>
            </a:xfrm>
            <a:prstGeom prst="line">
              <a:avLst/>
            </a:prstGeom>
            <a:noFill/>
            <a:ln w="57150">
              <a:solidFill>
                <a:srgbClr val="C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6" name="Line 10"/>
            <p:cNvSpPr>
              <a:spLocks noChangeShapeType="1"/>
            </p:cNvSpPr>
            <p:nvPr/>
          </p:nvSpPr>
          <p:spPr bwMode="auto">
            <a:xfrm flipV="1">
              <a:off x="5160" y="2639"/>
              <a:ext cx="0" cy="703"/>
            </a:xfrm>
            <a:prstGeom prst="line">
              <a:avLst/>
            </a:prstGeom>
            <a:noFill/>
            <a:ln w="57150">
              <a:solidFill>
                <a:srgbClr val="C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aphicFrame>
        <p:nvGraphicFramePr>
          <p:cNvPr id="57" name="Object 24"/>
          <p:cNvGraphicFramePr>
            <a:graphicFrameLocks noChangeAspect="1"/>
          </p:cNvGraphicFramePr>
          <p:nvPr>
            <p:extLst>
              <p:ext uri="{D42A27DB-BD31-4B8C-83A1-F6EECF244321}">
                <p14:modId xmlns:p14="http://schemas.microsoft.com/office/powerpoint/2010/main" val="3310761259"/>
              </p:ext>
            </p:extLst>
          </p:nvPr>
        </p:nvGraphicFramePr>
        <p:xfrm>
          <a:off x="6802840" y="2315427"/>
          <a:ext cx="733320" cy="377370"/>
        </p:xfrm>
        <a:graphic>
          <a:graphicData uri="http://schemas.openxmlformats.org/presentationml/2006/ole">
            <mc:AlternateContent xmlns:mc="http://schemas.openxmlformats.org/markup-compatibility/2006">
              <mc:Choice xmlns:v="urn:schemas-microsoft-com:vml" Requires="v">
                <p:oleObj spid="_x0000_s1128846" name="方程式" r:id="rId41" imgW="419040" imgH="215640" progId="Equation.3">
                  <p:embed/>
                </p:oleObj>
              </mc:Choice>
              <mc:Fallback>
                <p:oleObj name="方程式" r:id="rId41" imgW="419040" imgH="215640" progId="Equation.3">
                  <p:embed/>
                  <p:pic>
                    <p:nvPicPr>
                      <p:cNvPr id="0" name=""/>
                      <p:cNvPicPr>
                        <a:picLocks noChangeArrowheads="1"/>
                      </p:cNvPicPr>
                      <p:nvPr/>
                    </p:nvPicPr>
                    <p:blipFill>
                      <a:blip r:embed="rId42"/>
                      <a:srcRect/>
                      <a:stretch>
                        <a:fillRect/>
                      </a:stretch>
                    </p:blipFill>
                    <p:spPr bwMode="auto">
                      <a:xfrm>
                        <a:off x="6802840" y="2315427"/>
                        <a:ext cx="733320" cy="3773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 name="動作按鈕: 起點 58">
            <a:hlinkClick r:id="" action="ppaction://hlinkshowjump?jump=firstslide" highlightClick="1"/>
          </p:cNvPr>
          <p:cNvSpPr>
            <a:spLocks noChangeAspect="1"/>
          </p:cNvSpPr>
          <p:nvPr/>
        </p:nvSpPr>
        <p:spPr bwMode="auto">
          <a:xfrm>
            <a:off x="12000656" y="6453336"/>
            <a:ext cx="180000" cy="180000"/>
          </a:xfrm>
          <a:prstGeom prst="actionButtonBeginning">
            <a:avLst/>
          </a:prstGeom>
          <a:solidFill>
            <a:srgbClr val="4285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58" name="Object 21"/>
          <p:cNvGraphicFramePr>
            <a:graphicFrameLocks noChangeAspect="1"/>
          </p:cNvGraphicFramePr>
          <p:nvPr>
            <p:extLst>
              <p:ext uri="{D42A27DB-BD31-4B8C-83A1-F6EECF244321}">
                <p14:modId xmlns:p14="http://schemas.microsoft.com/office/powerpoint/2010/main" val="3835612425"/>
              </p:ext>
            </p:extLst>
          </p:nvPr>
        </p:nvGraphicFramePr>
        <p:xfrm>
          <a:off x="1296705" y="4521712"/>
          <a:ext cx="3800700" cy="442062"/>
        </p:xfrm>
        <a:graphic>
          <a:graphicData uri="http://schemas.openxmlformats.org/presentationml/2006/ole">
            <mc:AlternateContent xmlns:mc="http://schemas.openxmlformats.org/markup-compatibility/2006">
              <mc:Choice xmlns:v="urn:schemas-microsoft-com:vml" Requires="v">
                <p:oleObj spid="_x0000_s1128847" name="方程式" r:id="rId43" imgW="1854000" imgH="215640" progId="Equation.3">
                  <p:embed/>
                </p:oleObj>
              </mc:Choice>
              <mc:Fallback>
                <p:oleObj name="方程式" r:id="rId43" imgW="1854000" imgH="215640" progId="Equation.3">
                  <p:embed/>
                  <p:pic>
                    <p:nvPicPr>
                      <p:cNvPr id="0" name=""/>
                      <p:cNvPicPr>
                        <a:picLocks noChangeAspect="1" noChangeArrowheads="1"/>
                      </p:cNvPicPr>
                      <p:nvPr/>
                    </p:nvPicPr>
                    <p:blipFill>
                      <a:blip r:embed="rId44"/>
                      <a:srcRect/>
                      <a:stretch>
                        <a:fillRect/>
                      </a:stretch>
                    </p:blipFill>
                    <p:spPr bwMode="auto">
                      <a:xfrm>
                        <a:off x="1296705" y="4521712"/>
                        <a:ext cx="3800700" cy="442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 name="群組 7"/>
          <p:cNvGrpSpPr/>
          <p:nvPr/>
        </p:nvGrpSpPr>
        <p:grpSpPr>
          <a:xfrm>
            <a:off x="3926271" y="5964780"/>
            <a:ext cx="595369" cy="336804"/>
            <a:chOff x="2967030" y="6241165"/>
            <a:chExt cx="595369" cy="336804"/>
          </a:xfrm>
        </p:grpSpPr>
        <p:grpSp>
          <p:nvGrpSpPr>
            <p:cNvPr id="61" name="群組 36"/>
            <p:cNvGrpSpPr>
              <a:grpSpLocks/>
            </p:cNvGrpSpPr>
            <p:nvPr/>
          </p:nvGrpSpPr>
          <p:grpSpPr bwMode="auto">
            <a:xfrm rot="780000">
              <a:off x="2967030" y="6241165"/>
              <a:ext cx="595369" cy="336804"/>
              <a:chOff x="233569" y="1011612"/>
              <a:chExt cx="511272" cy="265960"/>
            </a:xfrm>
          </p:grpSpPr>
          <p:sp>
            <p:nvSpPr>
              <p:cNvPr id="62" name="橢圓 61"/>
              <p:cNvSpPr/>
              <p:nvPr/>
            </p:nvSpPr>
            <p:spPr>
              <a:xfrm rot="2640000">
                <a:off x="233569" y="1019634"/>
                <a:ext cx="503333" cy="253295"/>
              </a:xfrm>
              <a:prstGeom prst="ellipse">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5400000" scaled="1"/>
                <a:tileRect/>
              </a:gra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3" name="弧形 62"/>
              <p:cNvSpPr/>
              <p:nvPr/>
            </p:nvSpPr>
            <p:spPr>
              <a:xfrm rot="7920873">
                <a:off x="359401" y="892131"/>
                <a:ext cx="265960" cy="504921"/>
              </a:xfrm>
              <a:prstGeom prst="arc">
                <a:avLst>
                  <a:gd name="adj1" fmla="val 16200000"/>
                  <a:gd name="adj2" fmla="val 506924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grpSp>
        <p:graphicFrame>
          <p:nvGraphicFramePr>
            <p:cNvPr id="64" name="Object 23"/>
            <p:cNvGraphicFramePr>
              <a:graphicFrameLocks noChangeAspect="1"/>
            </p:cNvGraphicFramePr>
            <p:nvPr>
              <p:extLst>
                <p:ext uri="{D42A27DB-BD31-4B8C-83A1-F6EECF244321}">
                  <p14:modId xmlns:p14="http://schemas.microsoft.com/office/powerpoint/2010/main" val="1747498961"/>
                </p:ext>
              </p:extLst>
            </p:nvPr>
          </p:nvGraphicFramePr>
          <p:xfrm>
            <a:off x="3101607" y="6286240"/>
            <a:ext cx="280296" cy="258876"/>
          </p:xfrm>
          <a:graphic>
            <a:graphicData uri="http://schemas.openxmlformats.org/presentationml/2006/ole">
              <mc:AlternateContent xmlns:mc="http://schemas.openxmlformats.org/markup-compatibility/2006">
                <mc:Choice xmlns:v="urn:schemas-microsoft-com:vml" Requires="v">
                  <p:oleObj spid="_x0000_s1128848" name="方程式" r:id="rId45" imgW="164880" imgH="152280" progId="Equation.3">
                    <p:embed/>
                  </p:oleObj>
                </mc:Choice>
                <mc:Fallback>
                  <p:oleObj name="方程式" r:id="rId45" imgW="164880" imgH="152280" progId="Equation.3">
                    <p:embed/>
                    <p:pic>
                      <p:nvPicPr>
                        <p:cNvPr id="0" name=""/>
                        <p:cNvPicPr>
                          <a:picLocks noChangeArrowheads="1"/>
                        </p:cNvPicPr>
                        <p:nvPr/>
                      </p:nvPicPr>
                      <p:blipFill>
                        <a:blip r:embed="rId46"/>
                        <a:srcRect/>
                        <a:stretch>
                          <a:fillRect/>
                        </a:stretch>
                      </p:blipFill>
                      <p:spPr bwMode="auto">
                        <a:xfrm>
                          <a:off x="3101607" y="6286240"/>
                          <a:ext cx="280296" cy="25887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 name="群組 9"/>
          <p:cNvGrpSpPr/>
          <p:nvPr/>
        </p:nvGrpSpPr>
        <p:grpSpPr>
          <a:xfrm>
            <a:off x="3990884" y="5445225"/>
            <a:ext cx="684000" cy="385417"/>
            <a:chOff x="3031644" y="5721609"/>
            <a:chExt cx="684000" cy="385417"/>
          </a:xfrm>
        </p:grpSpPr>
        <p:cxnSp>
          <p:nvCxnSpPr>
            <p:cNvPr id="66" name="直線單箭頭接點 65"/>
            <p:cNvCxnSpPr>
              <a:cxnSpLocks noChangeAspect="1"/>
            </p:cNvCxnSpPr>
            <p:nvPr/>
          </p:nvCxnSpPr>
          <p:spPr bwMode="auto">
            <a:xfrm flipV="1">
              <a:off x="3031644" y="5721609"/>
              <a:ext cx="684000" cy="385417"/>
            </a:xfrm>
            <a:prstGeom prst="straightConnector1">
              <a:avLst/>
            </a:prstGeom>
            <a:solidFill>
              <a:schemeClr val="accent1"/>
            </a:solidFill>
            <a:ln w="28575" cap="flat" cmpd="sng" algn="ctr">
              <a:solidFill>
                <a:srgbClr val="0000CC"/>
              </a:solidFill>
              <a:prstDash val="sysDot"/>
              <a:round/>
              <a:headEnd type="none" w="med" len="med"/>
              <a:tailEnd type="triangle" w="med" len="med"/>
            </a:ln>
            <a:effectLst/>
          </p:spPr>
        </p:cxnSp>
        <p:graphicFrame>
          <p:nvGraphicFramePr>
            <p:cNvPr id="67" name="物件 66"/>
            <p:cNvGraphicFramePr>
              <a:graphicFrameLocks noChangeAspect="1"/>
            </p:cNvGraphicFramePr>
            <p:nvPr>
              <p:extLst>
                <p:ext uri="{D42A27DB-BD31-4B8C-83A1-F6EECF244321}">
                  <p14:modId xmlns:p14="http://schemas.microsoft.com/office/powerpoint/2010/main" val="4093296436"/>
                </p:ext>
              </p:extLst>
            </p:nvPr>
          </p:nvGraphicFramePr>
          <p:xfrm>
            <a:off x="3150832" y="5735754"/>
            <a:ext cx="159408" cy="274104"/>
          </p:xfrm>
          <a:graphic>
            <a:graphicData uri="http://schemas.openxmlformats.org/presentationml/2006/ole">
              <mc:AlternateContent xmlns:mc="http://schemas.openxmlformats.org/markup-compatibility/2006">
                <mc:Choice xmlns:v="urn:schemas-microsoft-com:vml" Requires="v">
                  <p:oleObj spid="_x0000_s1128849" name="方程式" r:id="rId47" imgW="88560" imgH="152280" progId="Equation.3">
                    <p:embed/>
                  </p:oleObj>
                </mc:Choice>
                <mc:Fallback>
                  <p:oleObj name="方程式" r:id="rId47" imgW="88560" imgH="152280" progId="Equation.3">
                    <p:embed/>
                    <p:pic>
                      <p:nvPicPr>
                        <p:cNvPr id="0" name=""/>
                        <p:cNvPicPr>
                          <a:picLocks noChangeAspect="1" noChangeArrowheads="1"/>
                        </p:cNvPicPr>
                        <p:nvPr/>
                      </p:nvPicPr>
                      <p:blipFill>
                        <a:blip r:embed="rId48"/>
                        <a:srcRect/>
                        <a:stretch>
                          <a:fillRect/>
                        </a:stretch>
                      </p:blipFill>
                      <p:spPr bwMode="auto">
                        <a:xfrm>
                          <a:off x="3150832" y="5735754"/>
                          <a:ext cx="159408" cy="274104"/>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68" name="動作按鈕: 返回 67">
            <a:hlinkClick r:id="" action="ppaction://hlinkshowjump?jump=lastslideviewed" highlightClick="1"/>
          </p:cNvPr>
          <p:cNvSpPr>
            <a:spLocks noChangeAspect="1"/>
          </p:cNvSpPr>
          <p:nvPr/>
        </p:nvSpPr>
        <p:spPr bwMode="auto">
          <a:xfrm>
            <a:off x="3045310" y="6431790"/>
            <a:ext cx="180000" cy="180000"/>
          </a:xfrm>
          <a:prstGeom prst="actionButtonRetur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cxnSp>
        <p:nvCxnSpPr>
          <p:cNvPr id="69" name="直線接點 68"/>
          <p:cNvCxnSpPr/>
          <p:nvPr/>
        </p:nvCxnSpPr>
        <p:spPr bwMode="auto">
          <a:xfrm>
            <a:off x="6138756" y="6027738"/>
            <a:ext cx="6048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70" name="Text Box 24"/>
          <p:cNvSpPr txBox="1">
            <a:spLocks noChangeArrowheads="1"/>
          </p:cNvSpPr>
          <p:nvPr/>
        </p:nvSpPr>
        <p:spPr bwMode="auto">
          <a:xfrm>
            <a:off x="6168008" y="6125234"/>
            <a:ext cx="4896544" cy="400110"/>
          </a:xfrm>
          <a:prstGeom prst="rect">
            <a:avLst/>
          </a:prstGeom>
          <a:solidFill>
            <a:srgbClr val="FFCCFF"/>
          </a:solidFill>
          <a:ln>
            <a:noFill/>
          </a:ln>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eaLnBrk="1" hangingPunct="1"/>
            <a:r>
              <a:rPr lang="en-US" altLang="zh-TW" sz="2000" dirty="0"/>
              <a:t>Max-min principle for Laplace eq. see </a:t>
            </a:r>
            <a:r>
              <a:rPr lang="en-US" altLang="zh-TW" sz="2000" dirty="0">
                <a:hlinkClick r:id="rId49" action="ppaction://hlinksldjump"/>
              </a:rPr>
              <a:t>3-42</a:t>
            </a:r>
            <a:r>
              <a:rPr lang="en-US" altLang="zh-TW" sz="2000" dirty="0"/>
              <a:t>.</a:t>
            </a:r>
          </a:p>
        </p:txBody>
      </p:sp>
      <p:sp>
        <p:nvSpPr>
          <p:cNvPr id="71" name="AutoShape 41"/>
          <p:cNvSpPr>
            <a:spLocks noChangeArrowheads="1"/>
          </p:cNvSpPr>
          <p:nvPr/>
        </p:nvSpPr>
        <p:spPr bwMode="auto">
          <a:xfrm>
            <a:off x="664599" y="5519857"/>
            <a:ext cx="271462" cy="193675"/>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72" name="Rectangle 12"/>
          <p:cNvSpPr>
            <a:spLocks noChangeArrowheads="1"/>
          </p:cNvSpPr>
          <p:nvPr/>
        </p:nvSpPr>
        <p:spPr bwMode="auto">
          <a:xfrm>
            <a:off x="8354670" y="724360"/>
            <a:ext cx="2616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dirty="0"/>
              <a:t>,</a:t>
            </a:r>
          </a:p>
        </p:txBody>
      </p:sp>
      <p:graphicFrame>
        <p:nvGraphicFramePr>
          <p:cNvPr id="73" name="Object 20"/>
          <p:cNvGraphicFramePr>
            <a:graphicFrameLocks noChangeAspect="1"/>
          </p:cNvGraphicFramePr>
          <p:nvPr>
            <p:extLst>
              <p:ext uri="{D42A27DB-BD31-4B8C-83A1-F6EECF244321}">
                <p14:modId xmlns:p14="http://schemas.microsoft.com/office/powerpoint/2010/main" val="4090161490"/>
              </p:ext>
            </p:extLst>
          </p:nvPr>
        </p:nvGraphicFramePr>
        <p:xfrm>
          <a:off x="8151470" y="1822490"/>
          <a:ext cx="406400" cy="457200"/>
        </p:xfrm>
        <a:graphic>
          <a:graphicData uri="http://schemas.openxmlformats.org/presentationml/2006/ole">
            <mc:AlternateContent xmlns:mc="http://schemas.openxmlformats.org/markup-compatibility/2006">
              <mc:Choice xmlns:v="urn:schemas-microsoft-com:vml" Requires="v">
                <p:oleObj spid="_x0000_s1128850" name="Equation" r:id="rId50" imgW="203040" imgH="228600" progId="Equation.DSMT4">
                  <p:embed/>
                </p:oleObj>
              </mc:Choice>
              <mc:Fallback>
                <p:oleObj name="Equation" r:id="rId50" imgW="203040" imgH="228600" progId="Equation.DSMT4">
                  <p:embed/>
                  <p:pic>
                    <p:nvPicPr>
                      <p:cNvPr id="598036" name="Object 20"/>
                      <p:cNvPicPr>
                        <a:picLocks noChangeAspect="1" noChangeArrowheads="1"/>
                      </p:cNvPicPr>
                      <p:nvPr/>
                    </p:nvPicPr>
                    <p:blipFill>
                      <a:blip r:embed="rId51"/>
                      <a:srcRect/>
                      <a:stretch>
                        <a:fillRect/>
                      </a:stretch>
                    </p:blipFill>
                    <p:spPr bwMode="auto">
                      <a:xfrm>
                        <a:off x="8151470" y="1822490"/>
                        <a:ext cx="406400" cy="4572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78190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500"/>
                                        <p:tgtEl>
                                          <p:spTgt spid="6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wipe(left)">
                                      <p:cBhvr>
                                        <p:cTn id="15" dur="500"/>
                                        <p:tgtEl>
                                          <p:spTgt spid="7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7906"/>
                                        </p:tgtEl>
                                        <p:attrNameLst>
                                          <p:attrName>style.visibility</p:attrName>
                                        </p:attrNameLst>
                                      </p:cBhvr>
                                      <p:to>
                                        <p:strVal val="visible"/>
                                      </p:to>
                                    </p:set>
                                    <p:animEffect transition="in" filter="wipe(left)">
                                      <p:cBhvr>
                                        <p:cTn id="20" dur="500"/>
                                        <p:tgtEl>
                                          <p:spTgt spid="3790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98025"/>
                                        </p:tgtEl>
                                        <p:attrNameLst>
                                          <p:attrName>style.visibility</p:attrName>
                                        </p:attrNameLst>
                                      </p:cBhvr>
                                      <p:to>
                                        <p:strVal val="visible"/>
                                      </p:to>
                                    </p:set>
                                    <p:animEffect transition="in" filter="wipe(left)">
                                      <p:cBhvr>
                                        <p:cTn id="25" dur="500"/>
                                        <p:tgtEl>
                                          <p:spTgt spid="59802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9"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0-#ppt_h/2"/>
                                          </p:val>
                                        </p:tav>
                                        <p:tav tm="100000">
                                          <p:val>
                                            <p:strVal val="#ppt_y"/>
                                          </p:val>
                                        </p:tav>
                                      </p:tavLst>
                                    </p:anim>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98018"/>
                                        </p:tgtEl>
                                        <p:attrNameLst>
                                          <p:attrName>style.visibility</p:attrName>
                                        </p:attrNameLst>
                                      </p:cBhvr>
                                      <p:to>
                                        <p:strVal val="visible"/>
                                      </p:to>
                                    </p:set>
                                    <p:animEffect transition="in" filter="wipe(left)">
                                      <p:cBhvr>
                                        <p:cTn id="44" dur="500"/>
                                        <p:tgtEl>
                                          <p:spTgt spid="59801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598036"/>
                                        </p:tgtEl>
                                        <p:attrNameLst>
                                          <p:attrName>style.visibility</p:attrName>
                                        </p:attrNameLst>
                                      </p:cBhvr>
                                      <p:to>
                                        <p:strVal val="visible"/>
                                      </p:to>
                                    </p:set>
                                    <p:animEffect transition="in" filter="wipe(left)">
                                      <p:cBhvr>
                                        <p:cTn id="49" dur="500"/>
                                        <p:tgtEl>
                                          <p:spTgt spid="59803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98030"/>
                                        </p:tgtEl>
                                        <p:attrNameLst>
                                          <p:attrName>style.visibility</p:attrName>
                                        </p:attrNameLst>
                                      </p:cBhvr>
                                      <p:to>
                                        <p:strVal val="visible"/>
                                      </p:to>
                                    </p:set>
                                    <p:animEffect transition="in" filter="wipe(left)">
                                      <p:cBhvr>
                                        <p:cTn id="54" dur="500"/>
                                        <p:tgtEl>
                                          <p:spTgt spid="59803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7910"/>
                                        </p:tgtEl>
                                        <p:attrNameLst>
                                          <p:attrName>style.visibility</p:attrName>
                                        </p:attrNameLst>
                                      </p:cBhvr>
                                      <p:to>
                                        <p:strVal val="visible"/>
                                      </p:to>
                                    </p:set>
                                    <p:animEffect transition="in" filter="wipe(left)">
                                      <p:cBhvr>
                                        <p:cTn id="59" dur="500"/>
                                        <p:tgtEl>
                                          <p:spTgt spid="37910"/>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598037"/>
                                        </p:tgtEl>
                                        <p:attrNameLst>
                                          <p:attrName>style.visibility</p:attrName>
                                        </p:attrNameLst>
                                      </p:cBhvr>
                                      <p:to>
                                        <p:strVal val="visible"/>
                                      </p:to>
                                    </p:set>
                                    <p:animEffect transition="in" filter="wipe(left)">
                                      <p:cBhvr>
                                        <p:cTn id="63" dur="500"/>
                                        <p:tgtEl>
                                          <p:spTgt spid="59803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left)">
                                      <p:cBhvr>
                                        <p:cTn id="68" dur="500"/>
                                        <p:tgtEl>
                                          <p:spTgt spid="27"/>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wipe(left)">
                                      <p:cBhvr>
                                        <p:cTn id="72" dur="500"/>
                                        <p:tgtEl>
                                          <p:spTgt spid="58"/>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598028"/>
                                        </p:tgtEl>
                                        <p:attrNameLst>
                                          <p:attrName>style.visibility</p:attrName>
                                        </p:attrNameLst>
                                      </p:cBhvr>
                                      <p:to>
                                        <p:strVal val="visible"/>
                                      </p:to>
                                    </p:set>
                                    <p:animEffect transition="in" filter="wipe(left)">
                                      <p:cBhvr>
                                        <p:cTn id="76" dur="500"/>
                                        <p:tgtEl>
                                          <p:spTgt spid="598028"/>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left)">
                                      <p:cBhvr>
                                        <p:cTn id="81" dur="500"/>
                                        <p:tgtEl>
                                          <p:spTgt spid="3"/>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wipe(left)">
                                      <p:cBhvr>
                                        <p:cTn id="86" dur="500"/>
                                        <p:tgtEl>
                                          <p:spTgt spid="71"/>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left)">
                                      <p:cBhvr>
                                        <p:cTn id="90" dur="250"/>
                                        <p:tgtEl>
                                          <p:spTgt spid="25"/>
                                        </p:tgtEl>
                                      </p:cBhvr>
                                    </p:animEffect>
                                  </p:childTnLst>
                                </p:cTn>
                              </p:par>
                            </p:childTnLst>
                          </p:cTn>
                        </p:par>
                        <p:par>
                          <p:cTn id="91" fill="hold">
                            <p:stCondLst>
                              <p:cond delay="750"/>
                            </p:stCondLst>
                            <p:childTnLst>
                              <p:par>
                                <p:cTn id="92" presetID="22" presetClass="entr" presetSubtype="8" fill="hold" nodeType="afterEffect">
                                  <p:stCondLst>
                                    <p:cond delay="0"/>
                                  </p:stCondLst>
                                  <p:childTnLst>
                                    <p:set>
                                      <p:cBhvr>
                                        <p:cTn id="93" dur="1" fill="hold">
                                          <p:stCondLst>
                                            <p:cond delay="0"/>
                                          </p:stCondLst>
                                        </p:cTn>
                                        <p:tgtEl>
                                          <p:spTgt spid="598038"/>
                                        </p:tgtEl>
                                        <p:attrNameLst>
                                          <p:attrName>style.visibility</p:attrName>
                                        </p:attrNameLst>
                                      </p:cBhvr>
                                      <p:to>
                                        <p:strVal val="visible"/>
                                      </p:to>
                                    </p:set>
                                    <p:animEffect transition="in" filter="wipe(left)">
                                      <p:cBhvr>
                                        <p:cTn id="94" dur="500"/>
                                        <p:tgtEl>
                                          <p:spTgt spid="598038"/>
                                        </p:tgtEl>
                                      </p:cBhvr>
                                    </p:animEffect>
                                  </p:childTnLst>
                                </p:cTn>
                              </p:par>
                            </p:childTnLst>
                          </p:cTn>
                        </p:par>
                        <p:par>
                          <p:cTn id="95" fill="hold">
                            <p:stCondLst>
                              <p:cond delay="1250"/>
                            </p:stCondLst>
                            <p:childTnLst>
                              <p:par>
                                <p:cTn id="96" presetID="22" presetClass="entr" presetSubtype="8" fill="hold" nodeType="afterEffect">
                                  <p:stCondLst>
                                    <p:cond delay="0"/>
                                  </p:stCondLst>
                                  <p:childTnLst>
                                    <p:set>
                                      <p:cBhvr>
                                        <p:cTn id="97" dur="1" fill="hold">
                                          <p:stCondLst>
                                            <p:cond delay="0"/>
                                          </p:stCondLst>
                                        </p:cTn>
                                        <p:tgtEl>
                                          <p:spTgt spid="598039"/>
                                        </p:tgtEl>
                                        <p:attrNameLst>
                                          <p:attrName>style.visibility</p:attrName>
                                        </p:attrNameLst>
                                      </p:cBhvr>
                                      <p:to>
                                        <p:strVal val="visible"/>
                                      </p:to>
                                    </p:set>
                                    <p:animEffect transition="in" filter="wipe(left)">
                                      <p:cBhvr>
                                        <p:cTn id="98" dur="500"/>
                                        <p:tgtEl>
                                          <p:spTgt spid="598039"/>
                                        </p:tgtEl>
                                      </p:cBhvr>
                                    </p:animEffect>
                                  </p:childTnLst>
                                </p:cTn>
                              </p:par>
                            </p:childTnLst>
                          </p:cTn>
                        </p:par>
                        <p:par>
                          <p:cTn id="99" fill="hold">
                            <p:stCondLst>
                              <p:cond delay="1750"/>
                            </p:stCondLst>
                            <p:childTnLst>
                              <p:par>
                                <p:cTn id="100" presetID="22" presetClass="entr" presetSubtype="4"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down)">
                                      <p:cBhvr>
                                        <p:cTn id="102" dur="500"/>
                                        <p:tgtEl>
                                          <p:spTgt spid="6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wipe(left)">
                                      <p:cBhvr>
                                        <p:cTn id="107" dur="500"/>
                                        <p:tgtEl>
                                          <p:spTgt spid="36"/>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wipe(left)">
                                      <p:cBhvr>
                                        <p:cTn id="111" dur="500"/>
                                        <p:tgtEl>
                                          <p:spTgt spid="39"/>
                                        </p:tgtEl>
                                      </p:cBhvr>
                                    </p:animEffect>
                                  </p:childTnLst>
                                </p:cTn>
                              </p:par>
                            </p:childTnLst>
                          </p:cTn>
                        </p:par>
                        <p:par>
                          <p:cTn id="112" fill="hold">
                            <p:stCondLst>
                              <p:cond delay="1000"/>
                            </p:stCondLst>
                            <p:childTnLst>
                              <p:par>
                                <p:cTn id="113" presetID="22" presetClass="entr" presetSubtype="8" fill="hold" nodeType="after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wipe(left)">
                                      <p:cBhvr>
                                        <p:cTn id="115" dur="500"/>
                                        <p:tgtEl>
                                          <p:spTgt spid="41"/>
                                        </p:tgtEl>
                                      </p:cBhvr>
                                    </p:animEffect>
                                  </p:childTnLst>
                                </p:cTn>
                              </p:par>
                            </p:childTnLst>
                          </p:cTn>
                        </p:par>
                        <p:par>
                          <p:cTn id="116" fill="hold">
                            <p:stCondLst>
                              <p:cond delay="1500"/>
                            </p:stCondLst>
                            <p:childTnLst>
                              <p:par>
                                <p:cTn id="117" presetID="22" presetClass="entr" presetSubtype="4" fill="hold" grpId="0" nodeType="afterEffect">
                                  <p:stCondLst>
                                    <p:cond delay="0"/>
                                  </p:stCondLst>
                                  <p:childTnLst>
                                    <p:set>
                                      <p:cBhvr>
                                        <p:cTn id="118" dur="1" fill="hold">
                                          <p:stCondLst>
                                            <p:cond delay="0"/>
                                          </p:stCondLst>
                                        </p:cTn>
                                        <p:tgtEl>
                                          <p:spTgt spid="40"/>
                                        </p:tgtEl>
                                        <p:attrNameLst>
                                          <p:attrName>style.visibility</p:attrName>
                                        </p:attrNameLst>
                                      </p:cBhvr>
                                      <p:to>
                                        <p:strVal val="visible"/>
                                      </p:to>
                                    </p:set>
                                    <p:animEffect transition="in" filter="wipe(down)">
                                      <p:cBhvr>
                                        <p:cTn id="119" dur="500"/>
                                        <p:tgtEl>
                                          <p:spTgt spid="40"/>
                                        </p:tgtEl>
                                      </p:cBhvr>
                                    </p:animEffect>
                                  </p:childTnLst>
                                </p:cTn>
                              </p:par>
                            </p:childTnLst>
                          </p:cTn>
                        </p:par>
                        <p:par>
                          <p:cTn id="120" fill="hold">
                            <p:stCondLst>
                              <p:cond delay="2000"/>
                            </p:stCondLst>
                            <p:childTnLst>
                              <p:par>
                                <p:cTn id="121" presetID="22" presetClass="entr" presetSubtype="8" fill="hold" nodeType="after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wipe(left)">
                                      <p:cBhvr>
                                        <p:cTn id="123" dur="500"/>
                                        <p:tgtEl>
                                          <p:spTgt spid="42"/>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wipe(left)">
                                      <p:cBhvr>
                                        <p:cTn id="128" dur="500"/>
                                        <p:tgtEl>
                                          <p:spTgt spid="35"/>
                                        </p:tgtEl>
                                      </p:cBhvr>
                                    </p:animEffect>
                                  </p:childTnLst>
                                </p:cTn>
                              </p:par>
                            </p:childTnLst>
                          </p:cTn>
                        </p:par>
                        <p:par>
                          <p:cTn id="129" fill="hold">
                            <p:stCondLst>
                              <p:cond delay="500"/>
                            </p:stCondLst>
                            <p:childTnLst>
                              <p:par>
                                <p:cTn id="130" presetID="22" presetClass="entr" presetSubtype="8" fill="hold" nodeType="afterEffect">
                                  <p:stCondLst>
                                    <p:cond delay="0"/>
                                  </p:stCondLst>
                                  <p:childTnLst>
                                    <p:set>
                                      <p:cBhvr>
                                        <p:cTn id="131" dur="1" fill="hold">
                                          <p:stCondLst>
                                            <p:cond delay="0"/>
                                          </p:stCondLst>
                                        </p:cTn>
                                        <p:tgtEl>
                                          <p:spTgt spid="43"/>
                                        </p:tgtEl>
                                        <p:attrNameLst>
                                          <p:attrName>style.visibility</p:attrName>
                                        </p:attrNameLst>
                                      </p:cBhvr>
                                      <p:to>
                                        <p:strVal val="visible"/>
                                      </p:to>
                                    </p:set>
                                    <p:animEffect transition="in" filter="wipe(left)">
                                      <p:cBhvr>
                                        <p:cTn id="132" dur="500"/>
                                        <p:tgtEl>
                                          <p:spTgt spid="43"/>
                                        </p:tgtEl>
                                      </p:cBhvr>
                                    </p:animEffect>
                                  </p:childTnLst>
                                </p:cTn>
                              </p:par>
                            </p:childTnLst>
                          </p:cTn>
                        </p:par>
                        <p:par>
                          <p:cTn id="133" fill="hold">
                            <p:stCondLst>
                              <p:cond delay="1000"/>
                            </p:stCondLst>
                            <p:childTnLst>
                              <p:par>
                                <p:cTn id="134" presetID="22" presetClass="entr" presetSubtype="8" fill="hold" nodeType="afterEffect">
                                  <p:stCondLst>
                                    <p:cond delay="0"/>
                                  </p:stCondLst>
                                  <p:childTnLst>
                                    <p:set>
                                      <p:cBhvr>
                                        <p:cTn id="135" dur="1" fill="hold">
                                          <p:stCondLst>
                                            <p:cond delay="0"/>
                                          </p:stCondLst>
                                        </p:cTn>
                                        <p:tgtEl>
                                          <p:spTgt spid="44"/>
                                        </p:tgtEl>
                                        <p:attrNameLst>
                                          <p:attrName>style.visibility</p:attrName>
                                        </p:attrNameLst>
                                      </p:cBhvr>
                                      <p:to>
                                        <p:strVal val="visible"/>
                                      </p:to>
                                    </p:set>
                                    <p:animEffect transition="in" filter="wipe(left)">
                                      <p:cBhvr>
                                        <p:cTn id="136" dur="500"/>
                                        <p:tgtEl>
                                          <p:spTgt spid="44"/>
                                        </p:tgtEl>
                                      </p:cBhvr>
                                    </p:animEffect>
                                  </p:childTnLst>
                                </p:cTn>
                              </p:par>
                            </p:childTnLst>
                          </p:cTn>
                        </p:par>
                        <p:par>
                          <p:cTn id="137" fill="hold">
                            <p:stCondLst>
                              <p:cond delay="1500"/>
                            </p:stCondLst>
                            <p:childTnLst>
                              <p:par>
                                <p:cTn id="138" presetID="22" presetClass="entr" presetSubtype="8" fill="hold" grpId="0" nodeType="after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wipe(left)">
                                      <p:cBhvr>
                                        <p:cTn id="140" dur="500"/>
                                        <p:tgtEl>
                                          <p:spTgt spid="51"/>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72"/>
                                        </p:tgtEl>
                                        <p:attrNameLst>
                                          <p:attrName>style.visibility</p:attrName>
                                        </p:attrNameLst>
                                      </p:cBhvr>
                                      <p:to>
                                        <p:strVal val="visible"/>
                                      </p:to>
                                    </p:set>
                                    <p:animEffect transition="in" filter="wipe(left)">
                                      <p:cBhvr>
                                        <p:cTn id="145" dur="500"/>
                                        <p:tgtEl>
                                          <p:spTgt spid="72"/>
                                        </p:tgtEl>
                                      </p:cBhvr>
                                    </p:animEffect>
                                  </p:childTnLst>
                                </p:cTn>
                              </p:par>
                            </p:childTnLst>
                          </p:cTn>
                        </p:par>
                        <p:par>
                          <p:cTn id="146" fill="hold">
                            <p:stCondLst>
                              <p:cond delay="500"/>
                            </p:stCondLst>
                            <p:childTnLst>
                              <p:par>
                                <p:cTn id="147" presetID="22" presetClass="entr" presetSubtype="8" fill="hold" nodeType="afterEffect">
                                  <p:stCondLst>
                                    <p:cond delay="0"/>
                                  </p:stCondLst>
                                  <p:childTnLst>
                                    <p:set>
                                      <p:cBhvr>
                                        <p:cTn id="148" dur="1" fill="hold">
                                          <p:stCondLst>
                                            <p:cond delay="0"/>
                                          </p:stCondLst>
                                        </p:cTn>
                                        <p:tgtEl>
                                          <p:spTgt spid="37"/>
                                        </p:tgtEl>
                                        <p:attrNameLst>
                                          <p:attrName>style.visibility</p:attrName>
                                        </p:attrNameLst>
                                      </p:cBhvr>
                                      <p:to>
                                        <p:strVal val="visible"/>
                                      </p:to>
                                    </p:set>
                                    <p:animEffect transition="in" filter="wipe(left)">
                                      <p:cBhvr>
                                        <p:cTn id="149" dur="500"/>
                                        <p:tgtEl>
                                          <p:spTgt spid="37"/>
                                        </p:tgtEl>
                                      </p:cBhvr>
                                    </p:animEffect>
                                  </p:childTnLst>
                                </p:cTn>
                              </p:par>
                            </p:childTnLst>
                          </p:cTn>
                        </p:par>
                        <p:par>
                          <p:cTn id="150" fill="hold">
                            <p:stCondLst>
                              <p:cond delay="1000"/>
                            </p:stCondLst>
                            <p:childTnLst>
                              <p:par>
                                <p:cTn id="151" presetID="22" presetClass="entr" presetSubtype="8" fill="hold" grpId="0" nodeType="afterEffect">
                                  <p:stCondLst>
                                    <p:cond delay="0"/>
                                  </p:stCondLst>
                                  <p:childTnLst>
                                    <p:set>
                                      <p:cBhvr>
                                        <p:cTn id="152" dur="1" fill="hold">
                                          <p:stCondLst>
                                            <p:cond delay="0"/>
                                          </p:stCondLst>
                                        </p:cTn>
                                        <p:tgtEl>
                                          <p:spTgt spid="52"/>
                                        </p:tgtEl>
                                        <p:attrNameLst>
                                          <p:attrName>style.visibility</p:attrName>
                                        </p:attrNameLst>
                                      </p:cBhvr>
                                      <p:to>
                                        <p:strVal val="visible"/>
                                      </p:to>
                                    </p:set>
                                    <p:animEffect transition="in" filter="wipe(left)">
                                      <p:cBhvr>
                                        <p:cTn id="153" dur="500"/>
                                        <p:tgtEl>
                                          <p:spTgt spid="52"/>
                                        </p:tgtEl>
                                      </p:cBhvr>
                                    </p:animEffect>
                                  </p:childTnLst>
                                </p:cTn>
                              </p:par>
                            </p:childTnLst>
                          </p:cTn>
                        </p:par>
                        <p:par>
                          <p:cTn id="154" fill="hold">
                            <p:stCondLst>
                              <p:cond delay="1500"/>
                            </p:stCondLst>
                            <p:childTnLst>
                              <p:par>
                                <p:cTn id="155" presetID="22" presetClass="entr" presetSubtype="8" fill="hold" grpId="0" nodeType="afterEffect">
                                  <p:stCondLst>
                                    <p:cond delay="0"/>
                                  </p:stCondLst>
                                  <p:childTnLst>
                                    <p:set>
                                      <p:cBhvr>
                                        <p:cTn id="156" dur="1" fill="hold">
                                          <p:stCondLst>
                                            <p:cond delay="0"/>
                                          </p:stCondLst>
                                        </p:cTn>
                                        <p:tgtEl>
                                          <p:spTgt spid="53"/>
                                        </p:tgtEl>
                                        <p:attrNameLst>
                                          <p:attrName>style.visibility</p:attrName>
                                        </p:attrNameLst>
                                      </p:cBhvr>
                                      <p:to>
                                        <p:strVal val="visible"/>
                                      </p:to>
                                    </p:set>
                                    <p:animEffect transition="in" filter="wipe(left)">
                                      <p:cBhvr>
                                        <p:cTn id="157" dur="500"/>
                                        <p:tgtEl>
                                          <p:spTgt spid="53"/>
                                        </p:tgtEl>
                                      </p:cBhvr>
                                    </p:animEffect>
                                  </p:childTnLst>
                                </p:cTn>
                              </p:par>
                            </p:childTnLst>
                          </p:cTn>
                        </p:par>
                      </p:childTnLst>
                    </p:cTn>
                  </p:par>
                  <p:par>
                    <p:cTn id="158" fill="hold">
                      <p:stCondLst>
                        <p:cond delay="indefinite"/>
                      </p:stCondLst>
                      <p:childTnLst>
                        <p:par>
                          <p:cTn id="159" fill="hold">
                            <p:stCondLst>
                              <p:cond delay="0"/>
                            </p:stCondLst>
                            <p:childTnLst>
                              <p:par>
                                <p:cTn id="160" presetID="2" presetClass="entr" presetSubtype="6" fill="hold" nodeType="clickEffect">
                                  <p:stCondLst>
                                    <p:cond delay="0"/>
                                  </p:stCondLst>
                                  <p:childTnLst>
                                    <p:set>
                                      <p:cBhvr>
                                        <p:cTn id="161" dur="1" fill="hold">
                                          <p:stCondLst>
                                            <p:cond delay="0"/>
                                          </p:stCondLst>
                                        </p:cTn>
                                        <p:tgtEl>
                                          <p:spTgt spid="57"/>
                                        </p:tgtEl>
                                        <p:attrNameLst>
                                          <p:attrName>style.visibility</p:attrName>
                                        </p:attrNameLst>
                                      </p:cBhvr>
                                      <p:to>
                                        <p:strVal val="visible"/>
                                      </p:to>
                                    </p:set>
                                    <p:anim calcmode="lin" valueType="num">
                                      <p:cBhvr additive="base">
                                        <p:cTn id="162" dur="500" fill="hold"/>
                                        <p:tgtEl>
                                          <p:spTgt spid="57"/>
                                        </p:tgtEl>
                                        <p:attrNameLst>
                                          <p:attrName>ppt_x</p:attrName>
                                        </p:attrNameLst>
                                      </p:cBhvr>
                                      <p:tavLst>
                                        <p:tav tm="0">
                                          <p:val>
                                            <p:strVal val="1+#ppt_w/2"/>
                                          </p:val>
                                        </p:tav>
                                        <p:tav tm="100000">
                                          <p:val>
                                            <p:strVal val="#ppt_x"/>
                                          </p:val>
                                        </p:tav>
                                      </p:tavLst>
                                    </p:anim>
                                    <p:anim calcmode="lin" valueType="num">
                                      <p:cBhvr additive="base">
                                        <p:cTn id="163"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22" presetClass="entr" presetSubtype="4" fill="hold" nodeType="clickEffect">
                                  <p:stCondLst>
                                    <p:cond delay="0"/>
                                  </p:stCondLst>
                                  <p:childTnLst>
                                    <p:set>
                                      <p:cBhvr>
                                        <p:cTn id="167" dur="1" fill="hold">
                                          <p:stCondLst>
                                            <p:cond delay="0"/>
                                          </p:stCondLst>
                                        </p:cTn>
                                        <p:tgtEl>
                                          <p:spTgt spid="54"/>
                                        </p:tgtEl>
                                        <p:attrNameLst>
                                          <p:attrName>style.visibility</p:attrName>
                                        </p:attrNameLst>
                                      </p:cBhvr>
                                      <p:to>
                                        <p:strVal val="visible"/>
                                      </p:to>
                                    </p:set>
                                    <p:animEffect transition="in" filter="wipe(down)">
                                      <p:cBhvr>
                                        <p:cTn id="168" dur="500"/>
                                        <p:tgtEl>
                                          <p:spTgt spid="54"/>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grpId="0" nodeType="clickEffect">
                                  <p:stCondLst>
                                    <p:cond delay="0"/>
                                  </p:stCondLst>
                                  <p:childTnLst>
                                    <p:set>
                                      <p:cBhvr>
                                        <p:cTn id="172" dur="1" fill="hold">
                                          <p:stCondLst>
                                            <p:cond delay="0"/>
                                          </p:stCondLst>
                                        </p:cTn>
                                        <p:tgtEl>
                                          <p:spTgt spid="45"/>
                                        </p:tgtEl>
                                        <p:attrNameLst>
                                          <p:attrName>style.visibility</p:attrName>
                                        </p:attrNameLst>
                                      </p:cBhvr>
                                      <p:to>
                                        <p:strVal val="visible"/>
                                      </p:to>
                                    </p:set>
                                    <p:animEffect transition="in" filter="wipe(left)">
                                      <p:cBhvr>
                                        <p:cTn id="173" dur="500"/>
                                        <p:tgtEl>
                                          <p:spTgt spid="45"/>
                                        </p:tgtEl>
                                      </p:cBhvr>
                                    </p:animEffect>
                                  </p:childTnLst>
                                </p:cTn>
                              </p:par>
                            </p:childTnLst>
                          </p:cTn>
                        </p:par>
                        <p:par>
                          <p:cTn id="174" fill="hold">
                            <p:stCondLst>
                              <p:cond delay="500"/>
                            </p:stCondLst>
                            <p:childTnLst>
                              <p:par>
                                <p:cTn id="175" presetID="22" presetClass="entr" presetSubtype="8" fill="hold" nodeType="after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wipe(left)">
                                      <p:cBhvr>
                                        <p:cTn id="177" dur="500"/>
                                        <p:tgtEl>
                                          <p:spTgt spid="50"/>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nodeType="clickEffect">
                                  <p:stCondLst>
                                    <p:cond delay="0"/>
                                  </p:stCondLst>
                                  <p:childTnLst>
                                    <p:set>
                                      <p:cBhvr>
                                        <p:cTn id="181" dur="1" fill="hold">
                                          <p:stCondLst>
                                            <p:cond delay="0"/>
                                          </p:stCondLst>
                                        </p:cTn>
                                        <p:tgtEl>
                                          <p:spTgt spid="73"/>
                                        </p:tgtEl>
                                        <p:attrNameLst>
                                          <p:attrName>style.visibility</p:attrName>
                                        </p:attrNameLst>
                                      </p:cBhvr>
                                      <p:to>
                                        <p:strVal val="visible"/>
                                      </p:to>
                                    </p:set>
                                    <p:animEffect transition="in" filter="wipe(left)">
                                      <p:cBhvr>
                                        <p:cTn id="182" dur="500"/>
                                        <p:tgtEl>
                                          <p:spTgt spid="73"/>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nodeType="clickEffect">
                                  <p:stCondLst>
                                    <p:cond delay="0"/>
                                  </p:stCondLst>
                                  <p:childTnLst>
                                    <p:set>
                                      <p:cBhvr>
                                        <p:cTn id="186" dur="1" fill="hold">
                                          <p:stCondLst>
                                            <p:cond delay="0"/>
                                          </p:stCondLst>
                                        </p:cTn>
                                        <p:tgtEl>
                                          <p:spTgt spid="46"/>
                                        </p:tgtEl>
                                        <p:attrNameLst>
                                          <p:attrName>style.visibility</p:attrName>
                                        </p:attrNameLst>
                                      </p:cBhvr>
                                      <p:to>
                                        <p:strVal val="visible"/>
                                      </p:to>
                                    </p:set>
                                    <p:animEffect transition="in" filter="wipe(left)">
                                      <p:cBhvr>
                                        <p:cTn id="187" dur="500"/>
                                        <p:tgtEl>
                                          <p:spTgt spid="46"/>
                                        </p:tgtEl>
                                      </p:cBhvr>
                                    </p:animEffect>
                                  </p:childTnLst>
                                </p:cTn>
                              </p:par>
                            </p:childTnLst>
                          </p:cTn>
                        </p:par>
                        <p:par>
                          <p:cTn id="188" fill="hold">
                            <p:stCondLst>
                              <p:cond delay="500"/>
                            </p:stCondLst>
                            <p:childTnLst>
                              <p:par>
                                <p:cTn id="189" presetID="22" presetClass="entr" presetSubtype="8" fill="hold" nodeType="afterEffect">
                                  <p:stCondLst>
                                    <p:cond delay="0"/>
                                  </p:stCondLst>
                                  <p:childTnLst>
                                    <p:set>
                                      <p:cBhvr>
                                        <p:cTn id="190" dur="1" fill="hold">
                                          <p:stCondLst>
                                            <p:cond delay="0"/>
                                          </p:stCondLst>
                                        </p:cTn>
                                        <p:tgtEl>
                                          <p:spTgt spid="47"/>
                                        </p:tgtEl>
                                        <p:attrNameLst>
                                          <p:attrName>style.visibility</p:attrName>
                                        </p:attrNameLst>
                                      </p:cBhvr>
                                      <p:to>
                                        <p:strVal val="visible"/>
                                      </p:to>
                                    </p:set>
                                    <p:animEffect transition="in" filter="wipe(left)">
                                      <p:cBhvr>
                                        <p:cTn id="191" dur="500"/>
                                        <p:tgtEl>
                                          <p:spTgt spid="47"/>
                                        </p:tgtEl>
                                      </p:cBhvr>
                                    </p:animEffect>
                                  </p:childTnLst>
                                </p:cTn>
                              </p:par>
                            </p:childTnLst>
                          </p:cTn>
                        </p:par>
                        <p:par>
                          <p:cTn id="192" fill="hold">
                            <p:stCondLst>
                              <p:cond delay="1000"/>
                            </p:stCondLst>
                            <p:childTnLst>
                              <p:par>
                                <p:cTn id="193" presetID="22" presetClass="entr" presetSubtype="8" fill="hold" nodeType="afterEffect">
                                  <p:stCondLst>
                                    <p:cond delay="0"/>
                                  </p:stCondLst>
                                  <p:childTnLst>
                                    <p:set>
                                      <p:cBhvr>
                                        <p:cTn id="194" dur="1" fill="hold">
                                          <p:stCondLst>
                                            <p:cond delay="0"/>
                                          </p:stCondLst>
                                        </p:cTn>
                                        <p:tgtEl>
                                          <p:spTgt spid="48"/>
                                        </p:tgtEl>
                                        <p:attrNameLst>
                                          <p:attrName>style.visibility</p:attrName>
                                        </p:attrNameLst>
                                      </p:cBhvr>
                                      <p:to>
                                        <p:strVal val="visible"/>
                                      </p:to>
                                    </p:set>
                                    <p:animEffect transition="in" filter="wipe(left)">
                                      <p:cBhvr>
                                        <p:cTn id="195" dur="500"/>
                                        <p:tgtEl>
                                          <p:spTgt spid="48"/>
                                        </p:tgtEl>
                                      </p:cBhvr>
                                    </p:animEffect>
                                  </p:childTnLst>
                                </p:cTn>
                              </p:par>
                            </p:childTnLst>
                          </p:cTn>
                        </p:par>
                        <p:par>
                          <p:cTn id="196" fill="hold">
                            <p:stCondLst>
                              <p:cond delay="1500"/>
                            </p:stCondLst>
                            <p:childTnLst>
                              <p:par>
                                <p:cTn id="197" presetID="22" presetClass="entr" presetSubtype="8" fill="hold" nodeType="afterEffect">
                                  <p:stCondLst>
                                    <p:cond delay="0"/>
                                  </p:stCondLst>
                                  <p:childTnLst>
                                    <p:set>
                                      <p:cBhvr>
                                        <p:cTn id="198" dur="1" fill="hold">
                                          <p:stCondLst>
                                            <p:cond delay="0"/>
                                          </p:stCondLst>
                                        </p:cTn>
                                        <p:tgtEl>
                                          <p:spTgt spid="49"/>
                                        </p:tgtEl>
                                        <p:attrNameLst>
                                          <p:attrName>style.visibility</p:attrName>
                                        </p:attrNameLst>
                                      </p:cBhvr>
                                      <p:to>
                                        <p:strVal val="visible"/>
                                      </p:to>
                                    </p:set>
                                    <p:animEffect transition="in" filter="wipe(left)">
                                      <p:cBhvr>
                                        <p:cTn id="199" dur="500"/>
                                        <p:tgtEl>
                                          <p:spTgt spid="49"/>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8" fill="hold" grpId="0" nodeType="clickEffect">
                                  <p:stCondLst>
                                    <p:cond delay="0"/>
                                  </p:stCondLst>
                                  <p:childTnLst>
                                    <p:set>
                                      <p:cBhvr>
                                        <p:cTn id="203" dur="1" fill="hold">
                                          <p:stCondLst>
                                            <p:cond delay="0"/>
                                          </p:stCondLst>
                                        </p:cTn>
                                        <p:tgtEl>
                                          <p:spTgt spid="38">
                                            <p:txEl>
                                              <p:pRg st="0" end="0"/>
                                            </p:txEl>
                                          </p:spTgt>
                                        </p:tgtEl>
                                        <p:attrNameLst>
                                          <p:attrName>style.visibility</p:attrName>
                                        </p:attrNameLst>
                                      </p:cBhvr>
                                      <p:to>
                                        <p:strVal val="visible"/>
                                      </p:to>
                                    </p:set>
                                    <p:animEffect transition="in" filter="wipe(left)">
                                      <p:cBhvr>
                                        <p:cTn id="204" dur="500"/>
                                        <p:tgtEl>
                                          <p:spTgt spid="38">
                                            <p:txEl>
                                              <p:pRg st="0" end="0"/>
                                            </p:txEl>
                                          </p:spTgt>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8" fill="hold" grpId="0" nodeType="clickEffect">
                                  <p:stCondLst>
                                    <p:cond delay="0"/>
                                  </p:stCondLst>
                                  <p:childTnLst>
                                    <p:set>
                                      <p:cBhvr>
                                        <p:cTn id="208" dur="1" fill="hold">
                                          <p:stCondLst>
                                            <p:cond delay="0"/>
                                          </p:stCondLst>
                                        </p:cTn>
                                        <p:tgtEl>
                                          <p:spTgt spid="38">
                                            <p:txEl>
                                              <p:pRg st="1" end="1"/>
                                            </p:txEl>
                                          </p:spTgt>
                                        </p:tgtEl>
                                        <p:attrNameLst>
                                          <p:attrName>style.visibility</p:attrName>
                                        </p:attrNameLst>
                                      </p:cBhvr>
                                      <p:to>
                                        <p:strVal val="visible"/>
                                      </p:to>
                                    </p:set>
                                    <p:animEffect transition="in" filter="wipe(left)">
                                      <p:cBhvr>
                                        <p:cTn id="209" dur="500"/>
                                        <p:tgtEl>
                                          <p:spTgt spid="38">
                                            <p:txEl>
                                              <p:pRg st="1" end="1"/>
                                            </p:txEl>
                                          </p:spTgt>
                                        </p:tgtEl>
                                      </p:cBhvr>
                                    </p:animEffect>
                                  </p:childTnLst>
                                </p:cTn>
                              </p:par>
                            </p:childTnLst>
                          </p:cTn>
                        </p:par>
                        <p:par>
                          <p:cTn id="210" fill="hold">
                            <p:stCondLst>
                              <p:cond delay="500"/>
                            </p:stCondLst>
                            <p:childTnLst>
                              <p:par>
                                <p:cTn id="211" presetID="22" presetClass="entr" presetSubtype="8" fill="hold" grpId="0" nodeType="afterEffect">
                                  <p:stCondLst>
                                    <p:cond delay="0"/>
                                  </p:stCondLst>
                                  <p:childTnLst>
                                    <p:set>
                                      <p:cBhvr>
                                        <p:cTn id="212" dur="1" fill="hold">
                                          <p:stCondLst>
                                            <p:cond delay="0"/>
                                          </p:stCondLst>
                                        </p:cTn>
                                        <p:tgtEl>
                                          <p:spTgt spid="34"/>
                                        </p:tgtEl>
                                        <p:attrNameLst>
                                          <p:attrName>style.visibility</p:attrName>
                                        </p:attrNameLst>
                                      </p:cBhvr>
                                      <p:to>
                                        <p:strVal val="visible"/>
                                      </p:to>
                                    </p:set>
                                    <p:animEffect transition="in" filter="wipe(left)">
                                      <p:cBhvr>
                                        <p:cTn id="213" dur="500"/>
                                        <p:tgtEl>
                                          <p:spTgt spid="34"/>
                                        </p:tgtEl>
                                      </p:cBhvr>
                                    </p:animEffect>
                                  </p:childTnLst>
                                </p:cTn>
                              </p:par>
                            </p:childTnLst>
                          </p:cTn>
                        </p:par>
                        <p:par>
                          <p:cTn id="214" fill="hold">
                            <p:stCondLst>
                              <p:cond delay="1000"/>
                            </p:stCondLst>
                            <p:childTnLst>
                              <p:par>
                                <p:cTn id="215" presetID="22" presetClass="entr" presetSubtype="8" fill="hold" grpId="0" nodeType="afterEffect">
                                  <p:stCondLst>
                                    <p:cond delay="0"/>
                                  </p:stCondLst>
                                  <p:childTnLst>
                                    <p:set>
                                      <p:cBhvr>
                                        <p:cTn id="216" dur="1" fill="hold">
                                          <p:stCondLst>
                                            <p:cond delay="0"/>
                                          </p:stCondLst>
                                        </p:cTn>
                                        <p:tgtEl>
                                          <p:spTgt spid="33"/>
                                        </p:tgtEl>
                                        <p:attrNameLst>
                                          <p:attrName>style.visibility</p:attrName>
                                        </p:attrNameLst>
                                      </p:cBhvr>
                                      <p:to>
                                        <p:strVal val="visible"/>
                                      </p:to>
                                    </p:set>
                                    <p:animEffect transition="in" filter="wipe(left)">
                                      <p:cBhvr>
                                        <p:cTn id="217" dur="500"/>
                                        <p:tgtEl>
                                          <p:spTgt spid="33"/>
                                        </p:tgtEl>
                                      </p:cBhvr>
                                    </p:animEffect>
                                  </p:childTnLst>
                                </p:cTn>
                              </p:par>
                            </p:childTnLst>
                          </p:cTn>
                        </p:par>
                      </p:childTnLst>
                    </p:cTn>
                  </p:par>
                  <p:par>
                    <p:cTn id="218" fill="hold">
                      <p:stCondLst>
                        <p:cond delay="indefinite"/>
                      </p:stCondLst>
                      <p:childTnLst>
                        <p:par>
                          <p:cTn id="219" fill="hold">
                            <p:stCondLst>
                              <p:cond delay="0"/>
                            </p:stCondLst>
                            <p:childTnLst>
                              <p:par>
                                <p:cTn id="220" presetID="22" presetClass="entr" presetSubtype="8" fill="hold" grpId="0" nodeType="clickEffect">
                                  <p:stCondLst>
                                    <p:cond delay="0"/>
                                  </p:stCondLst>
                                  <p:childTnLst>
                                    <p:set>
                                      <p:cBhvr>
                                        <p:cTn id="221" dur="1" fill="hold">
                                          <p:stCondLst>
                                            <p:cond delay="0"/>
                                          </p:stCondLst>
                                        </p:cTn>
                                        <p:tgtEl>
                                          <p:spTgt spid="38">
                                            <p:txEl>
                                              <p:pRg st="2" end="2"/>
                                            </p:txEl>
                                          </p:spTgt>
                                        </p:tgtEl>
                                        <p:attrNameLst>
                                          <p:attrName>style.visibility</p:attrName>
                                        </p:attrNameLst>
                                      </p:cBhvr>
                                      <p:to>
                                        <p:strVal val="visible"/>
                                      </p:to>
                                    </p:set>
                                    <p:animEffect transition="in" filter="wipe(left)">
                                      <p:cBhvr>
                                        <p:cTn id="222" dur="500"/>
                                        <p:tgtEl>
                                          <p:spTgt spid="38">
                                            <p:txEl>
                                              <p:pRg st="2" end="2"/>
                                            </p:txEl>
                                          </p:spTgt>
                                        </p:tgtEl>
                                      </p:cBhvr>
                                    </p:animEffect>
                                  </p:childTnLst>
                                </p:cTn>
                              </p:par>
                            </p:childTnLst>
                          </p:cTn>
                        </p:par>
                      </p:childTnLst>
                    </p:cTn>
                  </p:par>
                  <p:par>
                    <p:cTn id="223" fill="hold">
                      <p:stCondLst>
                        <p:cond delay="indefinite"/>
                      </p:stCondLst>
                      <p:childTnLst>
                        <p:par>
                          <p:cTn id="224" fill="hold">
                            <p:stCondLst>
                              <p:cond delay="0"/>
                            </p:stCondLst>
                            <p:childTnLst>
                              <p:par>
                                <p:cTn id="225" presetID="22" presetClass="entr" presetSubtype="8" fill="hold" nodeType="clickEffect">
                                  <p:stCondLst>
                                    <p:cond delay="0"/>
                                  </p:stCondLst>
                                  <p:childTnLst>
                                    <p:set>
                                      <p:cBhvr>
                                        <p:cTn id="226" dur="1" fill="hold">
                                          <p:stCondLst>
                                            <p:cond delay="0"/>
                                          </p:stCondLst>
                                        </p:cTn>
                                        <p:tgtEl>
                                          <p:spTgt spid="32"/>
                                        </p:tgtEl>
                                        <p:attrNameLst>
                                          <p:attrName>style.visibility</p:attrName>
                                        </p:attrNameLst>
                                      </p:cBhvr>
                                      <p:to>
                                        <p:strVal val="visible"/>
                                      </p:to>
                                    </p:set>
                                    <p:animEffect transition="in" filter="wipe(left)">
                                      <p:cBhvr>
                                        <p:cTn id="227" dur="500"/>
                                        <p:tgtEl>
                                          <p:spTgt spid="32"/>
                                        </p:tgtEl>
                                      </p:cBhvr>
                                    </p:animEffect>
                                  </p:childTnLst>
                                </p:cTn>
                              </p:par>
                            </p:childTnLst>
                          </p:cTn>
                        </p:par>
                        <p:par>
                          <p:cTn id="228" fill="hold">
                            <p:stCondLst>
                              <p:cond delay="500"/>
                            </p:stCondLst>
                            <p:childTnLst>
                              <p:par>
                                <p:cTn id="229" presetID="22" presetClass="entr" presetSubtype="8" fill="hold" grpId="0" nodeType="afterEffect">
                                  <p:stCondLst>
                                    <p:cond delay="0"/>
                                  </p:stCondLst>
                                  <p:childTnLst>
                                    <p:set>
                                      <p:cBhvr>
                                        <p:cTn id="230" dur="1" fill="hold">
                                          <p:stCondLst>
                                            <p:cond delay="0"/>
                                          </p:stCondLst>
                                        </p:cTn>
                                        <p:tgtEl>
                                          <p:spTgt spid="30">
                                            <p:txEl>
                                              <p:pRg st="0" end="0"/>
                                            </p:txEl>
                                          </p:spTgt>
                                        </p:tgtEl>
                                        <p:attrNameLst>
                                          <p:attrName>style.visibility</p:attrName>
                                        </p:attrNameLst>
                                      </p:cBhvr>
                                      <p:to>
                                        <p:strVal val="visible"/>
                                      </p:to>
                                    </p:set>
                                    <p:animEffect transition="in" filter="wipe(left)">
                                      <p:cBhvr>
                                        <p:cTn id="231" dur="500"/>
                                        <p:tgtEl>
                                          <p:spTgt spid="30">
                                            <p:txEl>
                                              <p:pRg st="0" end="0"/>
                                            </p:txEl>
                                          </p:spTgt>
                                        </p:tgtEl>
                                      </p:cBhvr>
                                    </p:animEffect>
                                  </p:childTnLst>
                                </p:cTn>
                              </p:par>
                            </p:childTnLst>
                          </p:cTn>
                        </p:par>
                      </p:childTnLst>
                    </p:cTn>
                  </p:par>
                  <p:par>
                    <p:cTn id="232" fill="hold">
                      <p:stCondLst>
                        <p:cond delay="indefinite"/>
                      </p:stCondLst>
                      <p:childTnLst>
                        <p:par>
                          <p:cTn id="233" fill="hold">
                            <p:stCondLst>
                              <p:cond delay="0"/>
                            </p:stCondLst>
                            <p:childTnLst>
                              <p:par>
                                <p:cTn id="234" presetID="22" presetClass="entr" presetSubtype="8" fill="hold" grpId="0" nodeType="clickEffect">
                                  <p:stCondLst>
                                    <p:cond delay="0"/>
                                  </p:stCondLst>
                                  <p:childTnLst>
                                    <p:set>
                                      <p:cBhvr>
                                        <p:cTn id="235" dur="1" fill="hold">
                                          <p:stCondLst>
                                            <p:cond delay="0"/>
                                          </p:stCondLst>
                                        </p:cTn>
                                        <p:tgtEl>
                                          <p:spTgt spid="30">
                                            <p:txEl>
                                              <p:pRg st="1" end="1"/>
                                            </p:txEl>
                                          </p:spTgt>
                                        </p:tgtEl>
                                        <p:attrNameLst>
                                          <p:attrName>style.visibility</p:attrName>
                                        </p:attrNameLst>
                                      </p:cBhvr>
                                      <p:to>
                                        <p:strVal val="visible"/>
                                      </p:to>
                                    </p:set>
                                    <p:animEffect transition="in" filter="wipe(left)">
                                      <p:cBhvr>
                                        <p:cTn id="236" dur="500"/>
                                        <p:tgtEl>
                                          <p:spTgt spid="30">
                                            <p:txEl>
                                              <p:pRg st="1" end="1"/>
                                            </p:txEl>
                                          </p:spTgt>
                                        </p:tgtEl>
                                      </p:cBhvr>
                                    </p:animEffect>
                                  </p:childTnLst>
                                </p:cTn>
                              </p:par>
                            </p:childTnLst>
                          </p:cTn>
                        </p:par>
                      </p:childTnLst>
                    </p:cTn>
                  </p:par>
                  <p:par>
                    <p:cTn id="237" fill="hold">
                      <p:stCondLst>
                        <p:cond delay="indefinite"/>
                      </p:stCondLst>
                      <p:childTnLst>
                        <p:par>
                          <p:cTn id="238" fill="hold">
                            <p:stCondLst>
                              <p:cond delay="0"/>
                            </p:stCondLst>
                            <p:childTnLst>
                              <p:par>
                                <p:cTn id="239" presetID="22" presetClass="entr" presetSubtype="8" fill="hold" grpId="0" nodeType="clickEffect">
                                  <p:stCondLst>
                                    <p:cond delay="0"/>
                                  </p:stCondLst>
                                  <p:childTnLst>
                                    <p:set>
                                      <p:cBhvr>
                                        <p:cTn id="240" dur="1" fill="hold">
                                          <p:stCondLst>
                                            <p:cond delay="0"/>
                                          </p:stCondLst>
                                        </p:cTn>
                                        <p:tgtEl>
                                          <p:spTgt spid="30">
                                            <p:txEl>
                                              <p:pRg st="2" end="2"/>
                                            </p:txEl>
                                          </p:spTgt>
                                        </p:tgtEl>
                                        <p:attrNameLst>
                                          <p:attrName>style.visibility</p:attrName>
                                        </p:attrNameLst>
                                      </p:cBhvr>
                                      <p:to>
                                        <p:strVal val="visible"/>
                                      </p:to>
                                    </p:set>
                                    <p:animEffect transition="in" filter="wipe(left)">
                                      <p:cBhvr>
                                        <p:cTn id="241" dur="500"/>
                                        <p:tgtEl>
                                          <p:spTgt spid="30">
                                            <p:txEl>
                                              <p:pRg st="2" end="2"/>
                                            </p:txEl>
                                          </p:spTgt>
                                        </p:tgtEl>
                                      </p:cBhvr>
                                    </p:animEffect>
                                  </p:childTnLst>
                                </p:cTn>
                              </p:par>
                            </p:childTnLst>
                          </p:cTn>
                        </p:par>
                        <p:par>
                          <p:cTn id="242" fill="hold">
                            <p:stCondLst>
                              <p:cond delay="500"/>
                            </p:stCondLst>
                            <p:childTnLst>
                              <p:par>
                                <p:cTn id="243" presetID="22" presetClass="entr" presetSubtype="2" fill="hold" grpId="0" nodeType="afterEffect">
                                  <p:stCondLst>
                                    <p:cond delay="0"/>
                                  </p:stCondLst>
                                  <p:childTnLst>
                                    <p:set>
                                      <p:cBhvr>
                                        <p:cTn id="244" dur="1" fill="hold">
                                          <p:stCondLst>
                                            <p:cond delay="0"/>
                                          </p:stCondLst>
                                        </p:cTn>
                                        <p:tgtEl>
                                          <p:spTgt spid="59"/>
                                        </p:tgtEl>
                                        <p:attrNameLst>
                                          <p:attrName>style.visibility</p:attrName>
                                        </p:attrNameLst>
                                      </p:cBhvr>
                                      <p:to>
                                        <p:strVal val="visible"/>
                                      </p:to>
                                    </p:set>
                                    <p:animEffect transition="in" filter="wipe(right)">
                                      <p:cBhvr>
                                        <p:cTn id="24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28" grpId="0"/>
      <p:bldP spid="598018" grpId="0"/>
      <p:bldP spid="598030" grpId="0"/>
      <p:bldP spid="37906" grpId="0"/>
      <p:bldP spid="25" grpId="0"/>
      <p:bldP spid="30" grpId="0" build="p"/>
      <p:bldP spid="33" grpId="0" uiExpand="1" animBg="1"/>
      <p:bldP spid="34" grpId="0" uiExpand="1" animBg="1"/>
      <p:bldP spid="36" grpId="0"/>
      <p:bldP spid="38" grpId="0" uiExpand="1" build="p"/>
      <p:bldP spid="39" grpId="0" animBg="1"/>
      <p:bldP spid="40" grpId="0" animBg="1"/>
      <p:bldP spid="45" grpId="0" animBg="1"/>
      <p:bldP spid="51" grpId="0" animBg="1"/>
      <p:bldP spid="52" grpId="0" animBg="1"/>
      <p:bldP spid="53" grpId="0" animBg="1"/>
      <p:bldP spid="59" grpId="0" animBg="1"/>
      <p:bldP spid="68" grpId="0" animBg="1"/>
      <p:bldP spid="70" grpId="0" animBg="1"/>
      <p:bldP spid="71" grpId="0" animBg="1"/>
      <p:bldP spid="7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63" name="Object 3"/>
          <p:cNvGraphicFramePr>
            <a:graphicFrameLocks noGrp="1" noChangeAspect="1"/>
          </p:cNvGraphicFramePr>
          <p:nvPr>
            <p:ph sz="quarter" idx="4294967295"/>
            <p:extLst>
              <p:ext uri="{D42A27DB-BD31-4B8C-83A1-F6EECF244321}">
                <p14:modId xmlns:p14="http://schemas.microsoft.com/office/powerpoint/2010/main" val="4191627223"/>
              </p:ext>
            </p:extLst>
          </p:nvPr>
        </p:nvGraphicFramePr>
        <p:xfrm>
          <a:off x="588695" y="1124744"/>
          <a:ext cx="2681154" cy="988920"/>
        </p:xfrm>
        <a:graphic>
          <a:graphicData uri="http://schemas.openxmlformats.org/presentationml/2006/ole">
            <mc:AlternateContent xmlns:mc="http://schemas.openxmlformats.org/markup-compatibility/2006">
              <mc:Choice xmlns:v="urn:schemas-microsoft-com:vml" Requires="v">
                <p:oleObj spid="_x0000_s1111512" name="方程式" r:id="rId4" imgW="1307880" imgH="482400" progId="Equation.3">
                  <p:embed/>
                </p:oleObj>
              </mc:Choice>
              <mc:Fallback>
                <p:oleObj name="方程式" r:id="rId4" imgW="1307880" imgH="482400" progId="Equation.3">
                  <p:embed/>
                  <p:pic>
                    <p:nvPicPr>
                      <p:cNvPr id="0" name=""/>
                      <p:cNvPicPr>
                        <a:picLocks noChangeAspect="1" noChangeArrowheads="1"/>
                      </p:cNvPicPr>
                      <p:nvPr/>
                    </p:nvPicPr>
                    <p:blipFill>
                      <a:blip r:embed="rId5"/>
                      <a:srcRect/>
                      <a:stretch>
                        <a:fillRect/>
                      </a:stretch>
                    </p:blipFill>
                    <p:spPr bwMode="auto">
                      <a:xfrm>
                        <a:off x="588695" y="1124744"/>
                        <a:ext cx="2681154" cy="9889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 name="Object 3"/>
          <p:cNvGraphicFramePr>
            <a:graphicFrameLocks noChangeAspect="1"/>
          </p:cNvGraphicFramePr>
          <p:nvPr>
            <p:extLst>
              <p:ext uri="{D42A27DB-BD31-4B8C-83A1-F6EECF244321}">
                <p14:modId xmlns:p14="http://schemas.microsoft.com/office/powerpoint/2010/main" val="3304625728"/>
              </p:ext>
            </p:extLst>
          </p:nvPr>
        </p:nvGraphicFramePr>
        <p:xfrm>
          <a:off x="780723" y="1556793"/>
          <a:ext cx="2212524" cy="442062"/>
        </p:xfrm>
        <a:graphic>
          <a:graphicData uri="http://schemas.openxmlformats.org/presentationml/2006/ole">
            <mc:AlternateContent xmlns:mc="http://schemas.openxmlformats.org/markup-compatibility/2006">
              <mc:Choice xmlns:v="urn:schemas-microsoft-com:vml" Requires="v">
                <p:oleObj spid="_x0000_s1111513" name="方程式" r:id="rId6" imgW="1079280" imgH="215640" progId="Equation.3">
                  <p:embed/>
                </p:oleObj>
              </mc:Choice>
              <mc:Fallback>
                <p:oleObj name="方程式" r:id="rId6" imgW="1079280" imgH="215640" progId="Equation.3">
                  <p:embed/>
                  <p:pic>
                    <p:nvPicPr>
                      <p:cNvPr id="0" name=""/>
                      <p:cNvPicPr>
                        <a:picLocks noChangeAspect="1" noChangeArrowheads="1"/>
                      </p:cNvPicPr>
                      <p:nvPr/>
                    </p:nvPicPr>
                    <p:blipFill>
                      <a:blip r:embed="rId7"/>
                      <a:srcRect/>
                      <a:stretch>
                        <a:fillRect/>
                      </a:stretch>
                    </p:blipFill>
                    <p:spPr bwMode="auto">
                      <a:xfrm>
                        <a:off x="780723" y="1556793"/>
                        <a:ext cx="2212524" cy="442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 name="矩形 40"/>
          <p:cNvSpPr/>
          <p:nvPr/>
        </p:nvSpPr>
        <p:spPr bwMode="auto">
          <a:xfrm>
            <a:off x="1058641" y="5961415"/>
            <a:ext cx="576461" cy="486175"/>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40964" name="Rectangle 2"/>
          <p:cNvSpPr>
            <a:spLocks noGrp="1" noChangeArrowheads="1"/>
          </p:cNvSpPr>
          <p:nvPr>
            <p:ph type="title" idx="4294967295"/>
          </p:nvPr>
        </p:nvSpPr>
        <p:spPr/>
        <p:txBody>
          <a:bodyPr>
            <a:normAutofit/>
          </a:bodyPr>
          <a:lstStyle/>
          <a:p>
            <a:r>
              <a:rPr lang="en-US" altLang="zh-TW" sz="3000" dirty="0"/>
              <a:t>6.1 Uniqueness Proof -- </a:t>
            </a:r>
            <a:r>
              <a:rPr lang="en-US" altLang="zh-TW" sz="3000" dirty="0">
                <a:solidFill>
                  <a:srgbClr val="0000CC"/>
                </a:solidFill>
              </a:rPr>
              <a:t>Laplace and Poisson eq.</a:t>
            </a:r>
            <a:r>
              <a:rPr lang="en-US" altLang="zh-TW" sz="3000" dirty="0"/>
              <a:t> </a:t>
            </a:r>
          </a:p>
        </p:txBody>
      </p:sp>
      <p:graphicFrame>
        <p:nvGraphicFramePr>
          <p:cNvPr id="604164" name="Object 4"/>
          <p:cNvGraphicFramePr>
            <a:graphicFrameLocks noGrp="1" noChangeAspect="1"/>
          </p:cNvGraphicFramePr>
          <p:nvPr>
            <p:ph sz="quarter" idx="4294967295"/>
            <p:extLst>
              <p:ext uri="{D42A27DB-BD31-4B8C-83A1-F6EECF244321}">
                <p14:modId xmlns:p14="http://schemas.microsoft.com/office/powerpoint/2010/main" val="2236646542"/>
              </p:ext>
            </p:extLst>
          </p:nvPr>
        </p:nvGraphicFramePr>
        <p:xfrm>
          <a:off x="841703" y="2511876"/>
          <a:ext cx="1412897" cy="453193"/>
        </p:xfrm>
        <a:graphic>
          <a:graphicData uri="http://schemas.openxmlformats.org/presentationml/2006/ole">
            <mc:AlternateContent xmlns:mc="http://schemas.openxmlformats.org/markup-compatibility/2006">
              <mc:Choice xmlns:v="urn:schemas-microsoft-com:vml" Requires="v">
                <p:oleObj spid="_x0000_s1111514" name="方程式" r:id="rId8" imgW="672808" imgH="215806" progId="Equation.3">
                  <p:embed/>
                </p:oleObj>
              </mc:Choice>
              <mc:Fallback>
                <p:oleObj name="方程式" r:id="rId8" imgW="672808" imgH="215806"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1703" y="2511876"/>
                        <a:ext cx="1412897" cy="45319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4165" name="Object 5"/>
          <p:cNvGraphicFramePr>
            <a:graphicFrameLocks noGrp="1" noChangeAspect="1"/>
          </p:cNvGraphicFramePr>
          <p:nvPr>
            <p:ph sz="quarter" idx="4294967295"/>
            <p:extLst>
              <p:ext uri="{D42A27DB-BD31-4B8C-83A1-F6EECF244321}">
                <p14:modId xmlns:p14="http://schemas.microsoft.com/office/powerpoint/2010/main" val="70904965"/>
              </p:ext>
            </p:extLst>
          </p:nvPr>
        </p:nvGraphicFramePr>
        <p:xfrm>
          <a:off x="605376" y="2924944"/>
          <a:ext cx="2343150" cy="988920"/>
        </p:xfrm>
        <a:graphic>
          <a:graphicData uri="http://schemas.openxmlformats.org/presentationml/2006/ole">
            <mc:AlternateContent xmlns:mc="http://schemas.openxmlformats.org/markup-compatibility/2006">
              <mc:Choice xmlns:v="urn:schemas-microsoft-com:vml" Requires="v">
                <p:oleObj spid="_x0000_s1111515" name="方程式" r:id="rId10" imgW="1143000" imgH="482400" progId="Equation.3">
                  <p:embed/>
                </p:oleObj>
              </mc:Choice>
              <mc:Fallback>
                <p:oleObj name="方程式" r:id="rId10" imgW="1143000" imgH="482400" progId="Equation.3">
                  <p:embed/>
                  <p:pic>
                    <p:nvPicPr>
                      <p:cNvPr id="0" name=""/>
                      <p:cNvPicPr>
                        <a:picLocks noChangeAspect="1" noChangeArrowheads="1"/>
                      </p:cNvPicPr>
                      <p:nvPr/>
                    </p:nvPicPr>
                    <p:blipFill>
                      <a:blip r:embed="rId11"/>
                      <a:srcRect/>
                      <a:stretch>
                        <a:fillRect/>
                      </a:stretch>
                    </p:blipFill>
                    <p:spPr bwMode="auto">
                      <a:xfrm>
                        <a:off x="605376" y="2924944"/>
                        <a:ext cx="2343150" cy="9889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4168" name="Rectangle 8"/>
          <p:cNvSpPr>
            <a:spLocks noChangeArrowheads="1"/>
          </p:cNvSpPr>
          <p:nvPr/>
        </p:nvSpPr>
        <p:spPr bwMode="auto">
          <a:xfrm>
            <a:off x="263352" y="4293097"/>
            <a:ext cx="43252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marL="457200" indent="-457200">
              <a:buSzPct val="120000"/>
            </a:pPr>
            <a:r>
              <a:rPr lang="en-US" altLang="zh-TW" dirty="0"/>
              <a:t>Method 1:  By max-min principle</a:t>
            </a:r>
          </a:p>
        </p:txBody>
      </p:sp>
      <p:sp>
        <p:nvSpPr>
          <p:cNvPr id="604169" name="Rectangle 9"/>
          <p:cNvSpPr>
            <a:spLocks noChangeArrowheads="1"/>
          </p:cNvSpPr>
          <p:nvPr/>
        </p:nvSpPr>
        <p:spPr bwMode="auto">
          <a:xfrm>
            <a:off x="143778" y="683340"/>
            <a:ext cx="26084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buSzPct val="120000"/>
            </a:pPr>
            <a:r>
              <a:rPr lang="en-US" altLang="zh-TW" dirty="0"/>
              <a:t>1.</a:t>
            </a:r>
            <a:r>
              <a:rPr lang="en-US" altLang="zh-TW" u="sng" dirty="0"/>
              <a:t>Dirichlet problem</a:t>
            </a:r>
            <a:endParaRPr lang="en-US" altLang="zh-TW" i="1" u="sng" dirty="0"/>
          </a:p>
        </p:txBody>
      </p:sp>
      <p:graphicFrame>
        <p:nvGraphicFramePr>
          <p:cNvPr id="604181" name="Object 21"/>
          <p:cNvGraphicFramePr>
            <a:graphicFrameLocks noChangeAspect="1"/>
          </p:cNvGraphicFramePr>
          <p:nvPr>
            <p:extLst>
              <p:ext uri="{D42A27DB-BD31-4B8C-83A1-F6EECF244321}">
                <p14:modId xmlns:p14="http://schemas.microsoft.com/office/powerpoint/2010/main" val="84166848"/>
              </p:ext>
            </p:extLst>
          </p:nvPr>
        </p:nvGraphicFramePr>
        <p:xfrm>
          <a:off x="8400256" y="6194300"/>
          <a:ext cx="2602370" cy="442402"/>
        </p:xfrm>
        <a:graphic>
          <a:graphicData uri="http://schemas.openxmlformats.org/presentationml/2006/ole">
            <mc:AlternateContent xmlns:mc="http://schemas.openxmlformats.org/markup-compatibility/2006">
              <mc:Choice xmlns:v="urn:schemas-microsoft-com:vml" Requires="v">
                <p:oleObj spid="_x0000_s1111516" name="方程式" r:id="rId12" imgW="1269449" imgH="215806" progId="Equation.3">
                  <p:embed/>
                </p:oleObj>
              </mc:Choice>
              <mc:Fallback>
                <p:oleObj name="方程式" r:id="rId12" imgW="1269449" imgH="215806"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t="-3339" r="-5670" b="-3339"/>
                      <a:stretch>
                        <a:fillRect/>
                      </a:stretch>
                    </p:blipFill>
                    <p:spPr bwMode="auto">
                      <a:xfrm>
                        <a:off x="8400256" y="6194300"/>
                        <a:ext cx="2602370" cy="442402"/>
                      </a:xfrm>
                      <a:prstGeom prst="rect">
                        <a:avLst/>
                      </a:prstGeom>
                      <a:solidFill>
                        <a:srgbClr val="FFCC66"/>
                      </a:solidFill>
                      <a:ln>
                        <a:noFill/>
                      </a:ln>
                      <a:effectLst/>
                      <a:extLst/>
                    </p:spPr>
                  </p:pic>
                </p:oleObj>
              </mc:Fallback>
            </mc:AlternateContent>
          </a:graphicData>
        </a:graphic>
      </p:graphicFrame>
      <p:sp>
        <p:nvSpPr>
          <p:cNvPr id="40992" name="Line 27"/>
          <p:cNvSpPr>
            <a:spLocks noChangeShapeType="1"/>
          </p:cNvSpPr>
          <p:nvPr/>
        </p:nvSpPr>
        <p:spPr bwMode="auto">
          <a:xfrm>
            <a:off x="775167" y="3820658"/>
            <a:ext cx="720000"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0990" name="Line 30"/>
          <p:cNvSpPr>
            <a:spLocks noChangeShapeType="1"/>
          </p:cNvSpPr>
          <p:nvPr/>
        </p:nvSpPr>
        <p:spPr bwMode="auto">
          <a:xfrm>
            <a:off x="812585" y="3379466"/>
            <a:ext cx="1090914"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192" name="Line 32"/>
          <p:cNvSpPr>
            <a:spLocks noChangeShapeType="1"/>
          </p:cNvSpPr>
          <p:nvPr/>
        </p:nvSpPr>
        <p:spPr bwMode="auto">
          <a:xfrm>
            <a:off x="6096000" y="764704"/>
            <a:ext cx="0" cy="5868000"/>
          </a:xfrm>
          <a:prstGeom prst="line">
            <a:avLst/>
          </a:prstGeom>
          <a:noFill/>
          <a:ln w="12700">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194" name="Rectangle 34"/>
          <p:cNvSpPr>
            <a:spLocks noChangeArrowheads="1"/>
          </p:cNvSpPr>
          <p:nvPr/>
        </p:nvSpPr>
        <p:spPr bwMode="auto">
          <a:xfrm>
            <a:off x="382913" y="2500763"/>
            <a:ext cx="55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marL="457200" indent="-457200">
              <a:buSzPct val="120000"/>
            </a:pPr>
            <a:r>
              <a:rPr lang="en-US" altLang="zh-TW" dirty="0"/>
              <a:t>let</a:t>
            </a:r>
          </a:p>
        </p:txBody>
      </p:sp>
      <p:sp>
        <p:nvSpPr>
          <p:cNvPr id="4" name="投影片編號版面配置區 3"/>
          <p:cNvSpPr>
            <a:spLocks noGrp="1"/>
          </p:cNvSpPr>
          <p:nvPr>
            <p:ph type="sldNum" sz="quarter" idx="10"/>
          </p:nvPr>
        </p:nvSpPr>
        <p:spPr/>
        <p:txBody>
          <a:bodyPr/>
          <a:lstStyle/>
          <a:p>
            <a:pPr>
              <a:defRPr/>
            </a:pPr>
            <a:fld id="{4C40EB51-DCA0-4E30-B66B-01C271A23879}" type="slidenum">
              <a:rPr lang="en-US" altLang="zh-TW" smtClean="0"/>
              <a:pPr>
                <a:defRPr/>
              </a:pPr>
              <a:t>68</a:t>
            </a:fld>
            <a:endParaRPr lang="en-US" altLang="zh-TW" dirty="0"/>
          </a:p>
        </p:txBody>
      </p:sp>
      <p:sp>
        <p:nvSpPr>
          <p:cNvPr id="37" name="Rectangle 33"/>
          <p:cNvSpPr>
            <a:spLocks noChangeArrowheads="1"/>
          </p:cNvSpPr>
          <p:nvPr/>
        </p:nvSpPr>
        <p:spPr bwMode="auto">
          <a:xfrm>
            <a:off x="263353" y="5302032"/>
            <a:ext cx="29738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marL="457200" indent="-457200">
              <a:buSzPct val="120000"/>
            </a:pPr>
            <a:r>
              <a:rPr lang="en-US" altLang="zh-TW" sz="2800" dirty="0"/>
              <a:t>Method 2: consider</a:t>
            </a:r>
          </a:p>
        </p:txBody>
      </p:sp>
      <p:graphicFrame>
        <p:nvGraphicFramePr>
          <p:cNvPr id="38" name="Object 6"/>
          <p:cNvGraphicFramePr>
            <a:graphicFrameLocks noChangeAspect="1"/>
          </p:cNvGraphicFramePr>
          <p:nvPr>
            <p:extLst>
              <p:ext uri="{D42A27DB-BD31-4B8C-83A1-F6EECF244321}">
                <p14:modId xmlns:p14="http://schemas.microsoft.com/office/powerpoint/2010/main" val="912116059"/>
              </p:ext>
            </p:extLst>
          </p:nvPr>
        </p:nvGraphicFramePr>
        <p:xfrm>
          <a:off x="1145109" y="5877272"/>
          <a:ext cx="1946700" cy="639576"/>
        </p:xfrm>
        <a:graphic>
          <a:graphicData uri="http://schemas.openxmlformats.org/presentationml/2006/ole">
            <mc:AlternateContent xmlns:mc="http://schemas.openxmlformats.org/markup-compatibility/2006">
              <mc:Choice xmlns:v="urn:schemas-microsoft-com:vml" Requires="v">
                <p:oleObj spid="_x0000_s1111517" name="方程式" r:id="rId14" imgW="927000" imgH="304560" progId="Equation.3">
                  <p:embed/>
                </p:oleObj>
              </mc:Choice>
              <mc:Fallback>
                <p:oleObj name="方程式" r:id="rId14" imgW="927000" imgH="304560" progId="Equation.3">
                  <p:embed/>
                  <p:pic>
                    <p:nvPicPr>
                      <p:cNvPr id="0" name=""/>
                      <p:cNvPicPr>
                        <a:picLocks noChangeArrowheads="1"/>
                      </p:cNvPicPr>
                      <p:nvPr/>
                    </p:nvPicPr>
                    <p:blipFill>
                      <a:blip r:embed="rId15"/>
                      <a:srcRect/>
                      <a:stretch>
                        <a:fillRect/>
                      </a:stretch>
                    </p:blipFill>
                    <p:spPr bwMode="auto">
                      <a:xfrm>
                        <a:off x="1145109" y="5877272"/>
                        <a:ext cx="1946700" cy="63957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 name="AutoShape 38"/>
          <p:cNvSpPr>
            <a:spLocks noChangeArrowheads="1"/>
          </p:cNvSpPr>
          <p:nvPr/>
        </p:nvSpPr>
        <p:spPr bwMode="auto">
          <a:xfrm>
            <a:off x="695400" y="6073971"/>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42" name="Object 35"/>
          <p:cNvGraphicFramePr>
            <a:graphicFrameLocks noChangeAspect="1"/>
          </p:cNvGraphicFramePr>
          <p:nvPr>
            <p:extLst>
              <p:ext uri="{D42A27DB-BD31-4B8C-83A1-F6EECF244321}">
                <p14:modId xmlns:p14="http://schemas.microsoft.com/office/powerpoint/2010/main" val="3762967735"/>
              </p:ext>
            </p:extLst>
          </p:nvPr>
        </p:nvGraphicFramePr>
        <p:xfrm>
          <a:off x="6312024" y="692698"/>
          <a:ext cx="3250800" cy="786960"/>
        </p:xfrm>
        <a:graphic>
          <a:graphicData uri="http://schemas.openxmlformats.org/presentationml/2006/ole">
            <mc:AlternateContent xmlns:mc="http://schemas.openxmlformats.org/markup-compatibility/2006">
              <mc:Choice xmlns:v="urn:schemas-microsoft-com:vml" Requires="v">
                <p:oleObj spid="_x0000_s1111518" name="方程式" r:id="rId16" imgW="1625400" imgH="393480" progId="Equation.3">
                  <p:embed/>
                </p:oleObj>
              </mc:Choice>
              <mc:Fallback>
                <p:oleObj name="方程式" r:id="rId16" imgW="1625400" imgH="393480" progId="Equation.3">
                  <p:embed/>
                  <p:pic>
                    <p:nvPicPr>
                      <p:cNvPr id="0" name=""/>
                      <p:cNvPicPr>
                        <a:picLocks noChangeAspect="1" noChangeArrowheads="1"/>
                      </p:cNvPicPr>
                      <p:nvPr/>
                    </p:nvPicPr>
                    <p:blipFill>
                      <a:blip r:embed="rId17"/>
                      <a:srcRect/>
                      <a:stretch>
                        <a:fillRect/>
                      </a:stretch>
                    </p:blipFill>
                    <p:spPr bwMode="auto">
                      <a:xfrm>
                        <a:off x="6312024" y="692698"/>
                        <a:ext cx="3250800" cy="7869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useBgFill="1">
        <p:nvSpPr>
          <p:cNvPr id="43" name="Line 26"/>
          <p:cNvSpPr>
            <a:spLocks noChangeShapeType="1"/>
          </p:cNvSpPr>
          <p:nvPr/>
        </p:nvSpPr>
        <p:spPr bwMode="auto">
          <a:xfrm flipV="1">
            <a:off x="6927240" y="893015"/>
            <a:ext cx="252000" cy="432000"/>
          </a:xfrm>
          <a:prstGeom prst="line">
            <a:avLst/>
          </a:prstGeom>
          <a:ln w="28575">
            <a:solidFill>
              <a:srgbClr val="CC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4" name="Rectangle 16"/>
          <p:cNvSpPr>
            <a:spLocks noChangeArrowheads="1"/>
          </p:cNvSpPr>
          <p:nvPr/>
        </p:nvSpPr>
        <p:spPr bwMode="auto">
          <a:xfrm>
            <a:off x="6817947" y="2818606"/>
            <a:ext cx="2935419" cy="461665"/>
          </a:xfrm>
          <a:prstGeom prst="rect">
            <a:avLst/>
          </a:prstGeom>
          <a:noFill/>
          <a:ln>
            <a:noFill/>
          </a:ln>
          <a:extLst/>
        </p:spPr>
        <p:txBody>
          <a:bodyPr wrap="none">
            <a:spAutoFit/>
          </a:bodyPr>
          <a:lstStyle/>
          <a:p>
            <a:pPr marL="457200" indent="-457200">
              <a:buSzPct val="120000"/>
            </a:pPr>
            <a:r>
              <a:rPr lang="en-US" altLang="zh-TW" dirty="0">
                <a:solidFill>
                  <a:srgbClr val="C00000"/>
                </a:solidFill>
              </a:rPr>
              <a:t>solution of </a:t>
            </a:r>
            <a:r>
              <a:rPr lang="en-US" altLang="zh-TW" i="1" dirty="0">
                <a:solidFill>
                  <a:srgbClr val="C00000"/>
                </a:solidFill>
              </a:rPr>
              <a:t>u </a:t>
            </a:r>
            <a:r>
              <a:rPr lang="en-US" altLang="zh-TW" dirty="0">
                <a:solidFill>
                  <a:srgbClr val="C00000"/>
                </a:solidFill>
              </a:rPr>
              <a:t>is unique</a:t>
            </a:r>
            <a:endParaRPr lang="en-US" altLang="zh-TW" i="1" dirty="0">
              <a:solidFill>
                <a:srgbClr val="C00000"/>
              </a:solidFill>
            </a:endParaRPr>
          </a:p>
        </p:txBody>
      </p:sp>
      <p:graphicFrame>
        <p:nvGraphicFramePr>
          <p:cNvPr id="45" name="Object 31"/>
          <p:cNvGraphicFramePr>
            <a:graphicFrameLocks noChangeAspect="1"/>
          </p:cNvGraphicFramePr>
          <p:nvPr>
            <p:extLst>
              <p:ext uri="{D42A27DB-BD31-4B8C-83A1-F6EECF244321}">
                <p14:modId xmlns:p14="http://schemas.microsoft.com/office/powerpoint/2010/main" val="3883060641"/>
              </p:ext>
            </p:extLst>
          </p:nvPr>
        </p:nvGraphicFramePr>
        <p:xfrm>
          <a:off x="6816081" y="1628800"/>
          <a:ext cx="2346624" cy="399924"/>
        </p:xfrm>
        <a:graphic>
          <a:graphicData uri="http://schemas.openxmlformats.org/presentationml/2006/ole">
            <mc:AlternateContent xmlns:mc="http://schemas.openxmlformats.org/markup-compatibility/2006">
              <mc:Choice xmlns:v="urn:schemas-microsoft-com:vml" Requires="v">
                <p:oleObj spid="_x0000_s1111519" name="方程式" r:id="rId18" imgW="1117440" imgH="190440" progId="Equation.3">
                  <p:embed/>
                </p:oleObj>
              </mc:Choice>
              <mc:Fallback>
                <p:oleObj name="方程式" r:id="rId18" imgW="1117440" imgH="190440" progId="Equation.3">
                  <p:embed/>
                  <p:pic>
                    <p:nvPicPr>
                      <p:cNvPr id="0" name=""/>
                      <p:cNvPicPr>
                        <a:picLocks noChangeAspect="1" noChangeArrowheads="1"/>
                      </p:cNvPicPr>
                      <p:nvPr/>
                    </p:nvPicPr>
                    <p:blipFill>
                      <a:blip r:embed="rId19"/>
                      <a:srcRect/>
                      <a:stretch>
                        <a:fillRect/>
                      </a:stretch>
                    </p:blipFill>
                    <p:spPr bwMode="auto">
                      <a:xfrm>
                        <a:off x="6816081" y="1628800"/>
                        <a:ext cx="2346624" cy="399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 name="AutoShape 38"/>
          <p:cNvSpPr>
            <a:spLocks noChangeArrowheads="1"/>
          </p:cNvSpPr>
          <p:nvPr/>
        </p:nvSpPr>
        <p:spPr bwMode="auto">
          <a:xfrm>
            <a:off x="6478236" y="1699395"/>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47" name="Object 39"/>
          <p:cNvGraphicFramePr>
            <a:graphicFrameLocks noChangeAspect="1"/>
          </p:cNvGraphicFramePr>
          <p:nvPr>
            <p:extLst>
              <p:ext uri="{D42A27DB-BD31-4B8C-83A1-F6EECF244321}">
                <p14:modId xmlns:p14="http://schemas.microsoft.com/office/powerpoint/2010/main" val="1020739036"/>
              </p:ext>
            </p:extLst>
          </p:nvPr>
        </p:nvGraphicFramePr>
        <p:xfrm>
          <a:off x="6822386" y="2009378"/>
          <a:ext cx="3226608" cy="399924"/>
        </p:xfrm>
        <a:graphic>
          <a:graphicData uri="http://schemas.openxmlformats.org/presentationml/2006/ole">
            <mc:AlternateContent xmlns:mc="http://schemas.openxmlformats.org/markup-compatibility/2006">
              <mc:Choice xmlns:v="urn:schemas-microsoft-com:vml" Requires="v">
                <p:oleObj spid="_x0000_s1111520" name="方程式" r:id="rId20" imgW="1536480" imgH="190440" progId="Equation.3">
                  <p:embed/>
                </p:oleObj>
              </mc:Choice>
              <mc:Fallback>
                <p:oleObj name="方程式" r:id="rId20" imgW="1536480" imgH="190440" progId="Equation.3">
                  <p:embed/>
                  <p:pic>
                    <p:nvPicPr>
                      <p:cNvPr id="0" name=""/>
                      <p:cNvPicPr>
                        <a:picLocks noChangeAspect="1" noChangeArrowheads="1"/>
                      </p:cNvPicPr>
                      <p:nvPr/>
                    </p:nvPicPr>
                    <p:blipFill>
                      <a:blip r:embed="rId21"/>
                      <a:srcRect/>
                      <a:stretch>
                        <a:fillRect/>
                      </a:stretch>
                    </p:blipFill>
                    <p:spPr bwMode="auto">
                      <a:xfrm>
                        <a:off x="6822386" y="2009378"/>
                        <a:ext cx="3226608" cy="399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 name="AutoShape 40"/>
          <p:cNvSpPr>
            <a:spLocks noChangeArrowheads="1"/>
          </p:cNvSpPr>
          <p:nvPr/>
        </p:nvSpPr>
        <p:spPr bwMode="auto">
          <a:xfrm>
            <a:off x="6456040" y="2162242"/>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49" name="AutoShape 41"/>
          <p:cNvSpPr>
            <a:spLocks noChangeArrowheads="1"/>
          </p:cNvSpPr>
          <p:nvPr/>
        </p:nvSpPr>
        <p:spPr bwMode="auto">
          <a:xfrm>
            <a:off x="6465872" y="2578327"/>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50" name="Object 42"/>
          <p:cNvGraphicFramePr>
            <a:graphicFrameLocks noChangeAspect="1"/>
          </p:cNvGraphicFramePr>
          <p:nvPr>
            <p:extLst>
              <p:ext uri="{D42A27DB-BD31-4B8C-83A1-F6EECF244321}">
                <p14:modId xmlns:p14="http://schemas.microsoft.com/office/powerpoint/2010/main" val="227847170"/>
              </p:ext>
            </p:extLst>
          </p:nvPr>
        </p:nvGraphicFramePr>
        <p:xfrm>
          <a:off x="6808762" y="2463638"/>
          <a:ext cx="799407" cy="373057"/>
        </p:xfrm>
        <a:graphic>
          <a:graphicData uri="http://schemas.openxmlformats.org/presentationml/2006/ole">
            <mc:AlternateContent xmlns:mc="http://schemas.openxmlformats.org/markup-compatibility/2006">
              <mc:Choice xmlns:v="urn:schemas-microsoft-com:vml" Requires="v">
                <p:oleObj spid="_x0000_s1111521" name="方程式" r:id="rId22" imgW="380670" imgH="177646" progId="Equation.3">
                  <p:embed/>
                </p:oleObj>
              </mc:Choice>
              <mc:Fallback>
                <p:oleObj name="方程式" r:id="rId22" imgW="380670" imgH="177646"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808762" y="2463638"/>
                        <a:ext cx="799407" cy="373057"/>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 name="AutoShape 41"/>
          <p:cNvSpPr>
            <a:spLocks noChangeArrowheads="1"/>
          </p:cNvSpPr>
          <p:nvPr/>
        </p:nvSpPr>
        <p:spPr bwMode="auto">
          <a:xfrm>
            <a:off x="6456040" y="2966396"/>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52" name="Rectangle 16"/>
          <p:cNvSpPr>
            <a:spLocks noChangeArrowheads="1"/>
          </p:cNvSpPr>
          <p:nvPr/>
        </p:nvSpPr>
        <p:spPr bwMode="auto">
          <a:xfrm>
            <a:off x="7645634" y="2420465"/>
            <a:ext cx="1258678" cy="400110"/>
          </a:xfrm>
          <a:prstGeom prst="rect">
            <a:avLst/>
          </a:prstGeom>
          <a:noFill/>
          <a:ln>
            <a:noFill/>
          </a:ln>
          <a:extLst/>
        </p:spPr>
        <p:txBody>
          <a:bodyPr wrap="none">
            <a:spAutoFit/>
          </a:bodyPr>
          <a:lstStyle/>
          <a:p>
            <a:pPr marL="457200" indent="-457200">
              <a:buSzPct val="120000"/>
            </a:pPr>
            <a:r>
              <a:rPr lang="en-US" altLang="zh-TW" sz="2000" dirty="0">
                <a:solidFill>
                  <a:srgbClr val="0000CC"/>
                </a:solidFill>
              </a:rPr>
              <a:t>(from BC)</a:t>
            </a:r>
            <a:endParaRPr lang="en-US" altLang="zh-TW" sz="2000" i="1" dirty="0">
              <a:solidFill>
                <a:srgbClr val="0000CC"/>
              </a:solidFill>
            </a:endParaRPr>
          </a:p>
        </p:txBody>
      </p:sp>
      <p:sp>
        <p:nvSpPr>
          <p:cNvPr id="53" name="Rectangle 15"/>
          <p:cNvSpPr>
            <a:spLocks noChangeArrowheads="1"/>
          </p:cNvSpPr>
          <p:nvPr/>
        </p:nvSpPr>
        <p:spPr bwMode="auto">
          <a:xfrm>
            <a:off x="6070376" y="3284984"/>
            <a:ext cx="27895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buSzPct val="120000"/>
            </a:pPr>
            <a:r>
              <a:rPr lang="en-US" altLang="zh-TW" dirty="0"/>
              <a:t>2. </a:t>
            </a:r>
            <a:r>
              <a:rPr lang="en-US" altLang="zh-TW" u="sng" dirty="0"/>
              <a:t>Neumann problem</a:t>
            </a:r>
            <a:endParaRPr lang="en-US" altLang="zh-TW" i="1" u="sng" dirty="0"/>
          </a:p>
        </p:txBody>
      </p:sp>
      <p:sp>
        <p:nvSpPr>
          <p:cNvPr id="54" name="Rectangle 17"/>
          <p:cNvSpPr>
            <a:spLocks noChangeArrowheads="1"/>
          </p:cNvSpPr>
          <p:nvPr/>
        </p:nvSpPr>
        <p:spPr bwMode="auto">
          <a:xfrm>
            <a:off x="6249839" y="5612128"/>
            <a:ext cx="4131259" cy="461665"/>
          </a:xfrm>
          <a:prstGeom prst="rect">
            <a:avLst/>
          </a:prstGeom>
          <a:noFill/>
          <a:ln>
            <a:noFill/>
          </a:ln>
          <a:extLst/>
        </p:spPr>
        <p:txBody>
          <a:bodyPr wrap="none">
            <a:spAutoFit/>
          </a:bodyPr>
          <a:lstStyle/>
          <a:p>
            <a:pPr>
              <a:buSzPct val="120000"/>
            </a:pPr>
            <a:r>
              <a:rPr lang="en-US" altLang="zh-TW" dirty="0">
                <a:solidFill>
                  <a:srgbClr val="0000CC"/>
                </a:solidFill>
              </a:rPr>
              <a:t>3. How about </a:t>
            </a:r>
            <a:r>
              <a:rPr lang="en-US" altLang="zh-TW" u="sng" dirty="0">
                <a:solidFill>
                  <a:srgbClr val="0000CC"/>
                </a:solidFill>
              </a:rPr>
              <a:t>Robin problem</a:t>
            </a:r>
            <a:r>
              <a:rPr lang="en-US" altLang="zh-TW" dirty="0">
                <a:solidFill>
                  <a:srgbClr val="0000CC"/>
                </a:solidFill>
              </a:rPr>
              <a:t> ??</a:t>
            </a:r>
            <a:endParaRPr lang="en-US" altLang="zh-TW" i="1" dirty="0">
              <a:solidFill>
                <a:srgbClr val="0000CC"/>
              </a:solidFill>
            </a:endParaRPr>
          </a:p>
        </p:txBody>
      </p:sp>
      <p:cxnSp>
        <p:nvCxnSpPr>
          <p:cNvPr id="8" name="直線接點 7"/>
          <p:cNvCxnSpPr/>
          <p:nvPr/>
        </p:nvCxnSpPr>
        <p:spPr bwMode="auto">
          <a:xfrm>
            <a:off x="6098644" y="3302658"/>
            <a:ext cx="6048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aphicFrame>
        <p:nvGraphicFramePr>
          <p:cNvPr id="9" name="物件 8"/>
          <p:cNvGraphicFramePr>
            <a:graphicFrameLocks noGrp="1" noChangeAspect="1"/>
          </p:cNvGraphicFramePr>
          <p:nvPr>
            <p:extLst>
              <p:ext uri="{D42A27DB-BD31-4B8C-83A1-F6EECF244321}">
                <p14:modId xmlns:p14="http://schemas.microsoft.com/office/powerpoint/2010/main" val="1099645995"/>
              </p:ext>
            </p:extLst>
          </p:nvPr>
        </p:nvGraphicFramePr>
        <p:xfrm>
          <a:off x="6656708" y="3743799"/>
          <a:ext cx="1759968" cy="452844"/>
        </p:xfrm>
        <a:graphic>
          <a:graphicData uri="http://schemas.openxmlformats.org/presentationml/2006/ole">
            <mc:AlternateContent xmlns:mc="http://schemas.openxmlformats.org/markup-compatibility/2006">
              <mc:Choice xmlns:v="urn:schemas-microsoft-com:vml" Requires="v">
                <p:oleObj spid="_x0000_s1111522" name="方程式" r:id="rId24" imgW="838080" imgH="215640" progId="Equation.3">
                  <p:embed/>
                </p:oleObj>
              </mc:Choice>
              <mc:Fallback>
                <p:oleObj name="方程式" r:id="rId24" imgW="838080" imgH="215640" progId="Equation.3">
                  <p:embed/>
                  <p:pic>
                    <p:nvPicPr>
                      <p:cNvPr id="0" name=""/>
                      <p:cNvPicPr>
                        <a:picLocks noGrp="1" noChangeArrowheads="1"/>
                      </p:cNvPicPr>
                      <p:nvPr/>
                    </p:nvPicPr>
                    <p:blipFill>
                      <a:blip r:embed="rId25"/>
                      <a:srcRect/>
                      <a:stretch>
                        <a:fillRect/>
                      </a:stretch>
                    </p:blipFill>
                    <p:spPr bwMode="auto">
                      <a:xfrm>
                        <a:off x="6656708" y="3743799"/>
                        <a:ext cx="1759968" cy="452844"/>
                      </a:xfrm>
                      <a:prstGeom prst="rect">
                        <a:avLst/>
                      </a:prstGeom>
                      <a:noFill/>
                      <a:ln>
                        <a:noFill/>
                      </a:ln>
                      <a:effectLst/>
                    </p:spPr>
                  </p:pic>
                </p:oleObj>
              </mc:Fallback>
            </mc:AlternateContent>
          </a:graphicData>
        </a:graphic>
      </p:graphicFrame>
      <p:graphicFrame>
        <p:nvGraphicFramePr>
          <p:cNvPr id="10" name="物件 9"/>
          <p:cNvGraphicFramePr>
            <a:graphicFrameLocks noGrp="1" noChangeAspect="1"/>
          </p:cNvGraphicFramePr>
          <p:nvPr>
            <p:extLst>
              <p:ext uri="{D42A27DB-BD31-4B8C-83A1-F6EECF244321}">
                <p14:modId xmlns:p14="http://schemas.microsoft.com/office/powerpoint/2010/main" val="4291902429"/>
              </p:ext>
            </p:extLst>
          </p:nvPr>
        </p:nvGraphicFramePr>
        <p:xfrm>
          <a:off x="737189" y="3425656"/>
          <a:ext cx="1327662" cy="442062"/>
        </p:xfrm>
        <a:graphic>
          <a:graphicData uri="http://schemas.openxmlformats.org/presentationml/2006/ole">
            <mc:AlternateContent xmlns:mc="http://schemas.openxmlformats.org/markup-compatibility/2006">
              <mc:Choice xmlns:v="urn:schemas-microsoft-com:vml" Requires="v">
                <p:oleObj spid="_x0000_s1111523" name="方程式" r:id="rId26" imgW="647640" imgH="215640" progId="Equation.3">
                  <p:embed/>
                </p:oleObj>
              </mc:Choice>
              <mc:Fallback>
                <p:oleObj name="方程式" r:id="rId26" imgW="647640" imgH="215640" progId="Equation.3">
                  <p:embed/>
                  <p:pic>
                    <p:nvPicPr>
                      <p:cNvPr id="0" name=""/>
                      <p:cNvPicPr>
                        <a:picLocks noGrp="1" noChangeArrowheads="1"/>
                      </p:cNvPicPr>
                      <p:nvPr/>
                    </p:nvPicPr>
                    <p:blipFill>
                      <a:blip r:embed="rId27"/>
                      <a:srcRect/>
                      <a:stretch>
                        <a:fillRect/>
                      </a:stretch>
                    </p:blipFill>
                    <p:spPr bwMode="auto">
                      <a:xfrm>
                        <a:off x="737189" y="3425656"/>
                        <a:ext cx="1327662" cy="442062"/>
                      </a:xfrm>
                      <a:prstGeom prst="rect">
                        <a:avLst/>
                      </a:prstGeom>
                      <a:solidFill>
                        <a:srgbClr val="FFFF00"/>
                      </a:solidFill>
                      <a:ln>
                        <a:noFill/>
                      </a:ln>
                      <a:extLst/>
                    </p:spPr>
                  </p:pic>
                </p:oleObj>
              </mc:Fallback>
            </mc:AlternateContent>
          </a:graphicData>
        </a:graphic>
      </p:graphicFrame>
      <p:cxnSp>
        <p:nvCxnSpPr>
          <p:cNvPr id="12" name="直線接點 11"/>
          <p:cNvCxnSpPr/>
          <p:nvPr/>
        </p:nvCxnSpPr>
        <p:spPr bwMode="auto">
          <a:xfrm>
            <a:off x="742953" y="3857070"/>
            <a:ext cx="1332000" cy="0"/>
          </a:xfrm>
          <a:prstGeom prst="line">
            <a:avLst/>
          </a:prstGeom>
          <a:solidFill>
            <a:schemeClr val="accent1"/>
          </a:solidFill>
          <a:ln w="28575" cap="flat" cmpd="sng" algn="ctr">
            <a:solidFill>
              <a:srgbClr val="339933"/>
            </a:solidFill>
            <a:prstDash val="solid"/>
            <a:round/>
            <a:headEnd type="none" w="med" len="med"/>
            <a:tailEnd type="none" w="med" len="med"/>
          </a:ln>
          <a:effectLst/>
        </p:spPr>
      </p:cxnSp>
      <p:cxnSp>
        <p:nvCxnSpPr>
          <p:cNvPr id="14" name="直線單箭頭接點 13"/>
          <p:cNvCxnSpPr/>
          <p:nvPr/>
        </p:nvCxnSpPr>
        <p:spPr bwMode="auto">
          <a:xfrm>
            <a:off x="7289348" y="785031"/>
            <a:ext cx="360000" cy="720000"/>
          </a:xfrm>
          <a:prstGeom prst="straightConnector1">
            <a:avLst/>
          </a:prstGeom>
          <a:solidFill>
            <a:schemeClr val="accent1"/>
          </a:solidFill>
          <a:ln w="38100" cap="flat" cmpd="sng" algn="ctr">
            <a:solidFill>
              <a:srgbClr val="339933"/>
            </a:solidFill>
            <a:prstDash val="sysDot"/>
            <a:round/>
            <a:headEnd type="none" w="med" len="med"/>
            <a:tailEnd type="triangle" w="med" len="med"/>
          </a:ln>
          <a:effectLst/>
        </p:spPr>
      </p:cxnSp>
      <p:sp>
        <p:nvSpPr>
          <p:cNvPr id="64" name="Rectangle 22"/>
          <p:cNvSpPr>
            <a:spLocks noChangeArrowheads="1"/>
          </p:cNvSpPr>
          <p:nvPr/>
        </p:nvSpPr>
        <p:spPr bwMode="auto">
          <a:xfrm>
            <a:off x="6384033" y="4808849"/>
            <a:ext cx="4611199" cy="461665"/>
          </a:xfrm>
          <a:prstGeom prst="rect">
            <a:avLst/>
          </a:prstGeom>
          <a:noFill/>
          <a:ln>
            <a:noFill/>
          </a:ln>
          <a:extLst/>
        </p:spPr>
        <p:txBody>
          <a:bodyPr wrap="none" rIns="0">
            <a:spAutoFit/>
          </a:bodyPr>
          <a:lstStyle/>
          <a:p>
            <a:pPr marL="457200" indent="-457200">
              <a:buSzPct val="120000"/>
            </a:pPr>
            <a:r>
              <a:rPr lang="en-US" altLang="zh-TW" dirty="0">
                <a:solidFill>
                  <a:srgbClr val="0000CC"/>
                </a:solidFill>
              </a:rPr>
              <a:t>Solution of </a:t>
            </a:r>
            <a:r>
              <a:rPr lang="en-US" altLang="zh-TW" i="1" dirty="0">
                <a:solidFill>
                  <a:srgbClr val="0000CC"/>
                </a:solidFill>
              </a:rPr>
              <a:t>u</a:t>
            </a:r>
            <a:r>
              <a:rPr lang="en-US" altLang="zh-TW" dirty="0">
                <a:solidFill>
                  <a:srgbClr val="0000CC"/>
                </a:solidFill>
              </a:rPr>
              <a:t> is unique up to a const.</a:t>
            </a:r>
            <a:endParaRPr lang="en-US" altLang="zh-TW" i="1" dirty="0">
              <a:solidFill>
                <a:srgbClr val="0000CC"/>
              </a:solidFill>
            </a:endParaRPr>
          </a:p>
        </p:txBody>
      </p:sp>
      <p:graphicFrame>
        <p:nvGraphicFramePr>
          <p:cNvPr id="65" name="Object 39"/>
          <p:cNvGraphicFramePr>
            <a:graphicFrameLocks noChangeAspect="1"/>
          </p:cNvGraphicFramePr>
          <p:nvPr>
            <p:extLst>
              <p:ext uri="{D42A27DB-BD31-4B8C-83A1-F6EECF244321}">
                <p14:modId xmlns:p14="http://schemas.microsoft.com/office/powerpoint/2010/main" val="931058963"/>
              </p:ext>
            </p:extLst>
          </p:nvPr>
        </p:nvGraphicFramePr>
        <p:xfrm>
          <a:off x="6733312" y="4188970"/>
          <a:ext cx="1679832" cy="346248"/>
        </p:xfrm>
        <a:graphic>
          <a:graphicData uri="http://schemas.openxmlformats.org/presentationml/2006/ole">
            <mc:AlternateContent xmlns:mc="http://schemas.openxmlformats.org/markup-compatibility/2006">
              <mc:Choice xmlns:v="urn:schemas-microsoft-com:vml" Requires="v">
                <p:oleObj spid="_x0000_s1111524" name="方程式" r:id="rId28" imgW="799920" imgH="164880" progId="Equation.3">
                  <p:embed/>
                </p:oleObj>
              </mc:Choice>
              <mc:Fallback>
                <p:oleObj name="方程式" r:id="rId28" imgW="799920" imgH="164880" progId="Equation.3">
                  <p:embed/>
                  <p:pic>
                    <p:nvPicPr>
                      <p:cNvPr id="0" name=""/>
                      <p:cNvPicPr>
                        <a:picLocks noChangeAspect="1" noChangeArrowheads="1"/>
                      </p:cNvPicPr>
                      <p:nvPr/>
                    </p:nvPicPr>
                    <p:blipFill>
                      <a:blip r:embed="rId29"/>
                      <a:srcRect/>
                      <a:stretch>
                        <a:fillRect/>
                      </a:stretch>
                    </p:blipFill>
                    <p:spPr bwMode="auto">
                      <a:xfrm>
                        <a:off x="6733312" y="4188970"/>
                        <a:ext cx="1679832" cy="346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 name="AutoShape 40"/>
          <p:cNvSpPr>
            <a:spLocks noChangeArrowheads="1"/>
          </p:cNvSpPr>
          <p:nvPr/>
        </p:nvSpPr>
        <p:spPr bwMode="auto">
          <a:xfrm>
            <a:off x="6358408" y="4307936"/>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67" name="AutoShape 41"/>
          <p:cNvSpPr>
            <a:spLocks noChangeArrowheads="1"/>
          </p:cNvSpPr>
          <p:nvPr/>
        </p:nvSpPr>
        <p:spPr bwMode="auto">
          <a:xfrm>
            <a:off x="6171898" y="4928706"/>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68" name="Rectangle 16"/>
          <p:cNvSpPr>
            <a:spLocks noChangeArrowheads="1"/>
          </p:cNvSpPr>
          <p:nvPr/>
        </p:nvSpPr>
        <p:spPr bwMode="auto">
          <a:xfrm>
            <a:off x="8561354" y="4133344"/>
            <a:ext cx="2226892" cy="461665"/>
          </a:xfrm>
          <a:prstGeom prst="rect">
            <a:avLst/>
          </a:prstGeom>
          <a:noFill/>
          <a:ln>
            <a:noFill/>
          </a:ln>
          <a:extLst/>
        </p:spPr>
        <p:txBody>
          <a:bodyPr wrap="none">
            <a:spAutoFit/>
          </a:bodyPr>
          <a:lstStyle/>
          <a:p>
            <a:pPr marL="457200" indent="-457200">
              <a:buSzPct val="120000"/>
            </a:pPr>
            <a:r>
              <a:rPr lang="en-US" altLang="zh-TW" dirty="0">
                <a:solidFill>
                  <a:srgbClr val="0000CC"/>
                </a:solidFill>
              </a:rPr>
              <a:t>(from</a:t>
            </a:r>
            <a:r>
              <a:rPr lang="zh-TW" altLang="en-US" dirty="0">
                <a:solidFill>
                  <a:srgbClr val="0000CC"/>
                </a:solidFill>
              </a:rPr>
              <a:t> </a:t>
            </a:r>
            <a:r>
              <a:rPr lang="en-US" altLang="zh-TW" dirty="0">
                <a:solidFill>
                  <a:srgbClr val="0000CC"/>
                </a:solidFill>
              </a:rPr>
              <a:t>(3) &amp; BC)</a:t>
            </a:r>
            <a:endParaRPr lang="en-US" altLang="zh-TW" i="1" dirty="0">
              <a:solidFill>
                <a:srgbClr val="0000CC"/>
              </a:solidFill>
            </a:endParaRPr>
          </a:p>
        </p:txBody>
      </p:sp>
      <p:cxnSp>
        <p:nvCxnSpPr>
          <p:cNvPr id="17" name="直線接點 16"/>
          <p:cNvCxnSpPr/>
          <p:nvPr/>
        </p:nvCxnSpPr>
        <p:spPr bwMode="auto">
          <a:xfrm>
            <a:off x="6096048" y="5661248"/>
            <a:ext cx="6048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55" name="Rectangle 8"/>
          <p:cNvSpPr>
            <a:spLocks noChangeArrowheads="1"/>
          </p:cNvSpPr>
          <p:nvPr/>
        </p:nvSpPr>
        <p:spPr bwMode="auto">
          <a:xfrm>
            <a:off x="680864" y="4721369"/>
            <a:ext cx="37112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marL="457200" indent="-457200">
              <a:buSzPct val="120000"/>
            </a:pPr>
            <a:r>
              <a:rPr lang="en-US" altLang="zh-TW" sz="2000" dirty="0">
                <a:solidFill>
                  <a:srgbClr val="0000CC"/>
                </a:solidFill>
              </a:rPr>
              <a:t>(see p.42, only for Dirichlet prob.)</a:t>
            </a:r>
          </a:p>
        </p:txBody>
      </p:sp>
      <p:sp>
        <p:nvSpPr>
          <p:cNvPr id="56" name="AutoShape 38"/>
          <p:cNvSpPr>
            <a:spLocks noChangeArrowheads="1"/>
          </p:cNvSpPr>
          <p:nvPr/>
        </p:nvSpPr>
        <p:spPr bwMode="auto">
          <a:xfrm>
            <a:off x="335360" y="3358995"/>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57" name="Rectangle 34"/>
          <p:cNvSpPr>
            <a:spLocks noChangeArrowheads="1"/>
          </p:cNvSpPr>
          <p:nvPr/>
        </p:nvSpPr>
        <p:spPr bwMode="auto">
          <a:xfrm>
            <a:off x="2183113" y="2494609"/>
            <a:ext cx="22172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marL="457200" indent="-457200">
              <a:buSzPct val="120000"/>
            </a:pPr>
            <a:r>
              <a:rPr lang="en-US" altLang="zh-TW" dirty="0"/>
              <a:t>, then </a:t>
            </a:r>
            <a:r>
              <a:rPr lang="en-US" altLang="zh-TW" i="1" dirty="0"/>
              <a:t>w</a:t>
            </a:r>
            <a:r>
              <a:rPr lang="en-US" altLang="zh-TW" dirty="0"/>
              <a:t> satisfies</a:t>
            </a:r>
          </a:p>
        </p:txBody>
      </p:sp>
      <p:graphicFrame>
        <p:nvGraphicFramePr>
          <p:cNvPr id="604180" name="Object 20"/>
          <p:cNvGraphicFramePr>
            <a:graphicFrameLocks noChangeAspect="1"/>
          </p:cNvGraphicFramePr>
          <p:nvPr>
            <p:extLst>
              <p:ext uri="{D42A27DB-BD31-4B8C-83A1-F6EECF244321}">
                <p14:modId xmlns:p14="http://schemas.microsoft.com/office/powerpoint/2010/main" val="3631296595"/>
              </p:ext>
            </p:extLst>
          </p:nvPr>
        </p:nvGraphicFramePr>
        <p:xfrm>
          <a:off x="6187282" y="6178958"/>
          <a:ext cx="2212975" cy="468630"/>
        </p:xfrm>
        <a:graphic>
          <a:graphicData uri="http://schemas.openxmlformats.org/presentationml/2006/ole">
            <mc:AlternateContent xmlns:mc="http://schemas.openxmlformats.org/markup-compatibility/2006">
              <mc:Choice xmlns:v="urn:schemas-microsoft-com:vml" Requires="v">
                <p:oleObj spid="_x0000_s1111525" name="方程式" r:id="rId30" imgW="1079500" imgH="228600" progId="Equation.3">
                  <p:embed/>
                </p:oleObj>
              </mc:Choice>
              <mc:Fallback>
                <p:oleObj name="方程式" r:id="rId30" imgW="1079500" imgH="228600"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r="-3336"/>
                      <a:stretch>
                        <a:fillRect/>
                      </a:stretch>
                    </p:blipFill>
                    <p:spPr bwMode="auto">
                      <a:xfrm>
                        <a:off x="6187282" y="6178958"/>
                        <a:ext cx="2212975" cy="468630"/>
                      </a:xfrm>
                      <a:prstGeom prst="rect">
                        <a:avLst/>
                      </a:prstGeom>
                      <a:solidFill>
                        <a:srgbClr val="FFCC66"/>
                      </a:solidFill>
                      <a:ln>
                        <a:noFill/>
                      </a:ln>
                      <a:effectLst/>
                      <a:extLst/>
                    </p:spPr>
                  </p:pic>
                </p:oleObj>
              </mc:Fallback>
            </mc:AlternateContent>
          </a:graphicData>
        </a:graphic>
      </p:graphicFrame>
      <p:cxnSp>
        <p:nvCxnSpPr>
          <p:cNvPr id="58" name="直線接點 57"/>
          <p:cNvCxnSpPr/>
          <p:nvPr/>
        </p:nvCxnSpPr>
        <p:spPr bwMode="auto">
          <a:xfrm>
            <a:off x="6096000" y="6127376"/>
            <a:ext cx="6048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59" name="Rectangle 34"/>
          <p:cNvSpPr>
            <a:spLocks noChangeArrowheads="1"/>
          </p:cNvSpPr>
          <p:nvPr/>
        </p:nvSpPr>
        <p:spPr bwMode="auto">
          <a:xfrm>
            <a:off x="406527" y="2055205"/>
            <a:ext cx="36439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marL="457200" indent="-457200">
              <a:buSzPct val="120000"/>
            </a:pPr>
            <a:r>
              <a:rPr lang="en-US" altLang="zh-TW" dirty="0"/>
              <a:t>let </a:t>
            </a:r>
            <a:r>
              <a:rPr lang="en-US" altLang="zh-TW" i="1" dirty="0"/>
              <a:t>u</a:t>
            </a:r>
            <a:r>
              <a:rPr lang="en-US" altLang="zh-TW" baseline="-25000" dirty="0"/>
              <a:t>1</a:t>
            </a:r>
            <a:r>
              <a:rPr lang="en-US" altLang="zh-TW" dirty="0"/>
              <a:t> &amp; </a:t>
            </a:r>
            <a:r>
              <a:rPr lang="en-US" altLang="zh-TW" i="1" dirty="0"/>
              <a:t>u</a:t>
            </a:r>
            <a:r>
              <a:rPr lang="en-US" altLang="zh-TW" baseline="-25000" dirty="0"/>
              <a:t>2</a:t>
            </a:r>
            <a:r>
              <a:rPr lang="en-US" altLang="zh-TW" dirty="0"/>
              <a:t> be two solutions,</a:t>
            </a:r>
          </a:p>
        </p:txBody>
      </p:sp>
      <p:sp>
        <p:nvSpPr>
          <p:cNvPr id="60" name="Rectangle 22"/>
          <p:cNvSpPr>
            <a:spLocks noChangeArrowheads="1"/>
          </p:cNvSpPr>
          <p:nvPr/>
        </p:nvSpPr>
        <p:spPr bwMode="auto">
          <a:xfrm>
            <a:off x="6409028" y="5199584"/>
            <a:ext cx="3508333" cy="461665"/>
          </a:xfrm>
          <a:prstGeom prst="rect">
            <a:avLst/>
          </a:prstGeom>
          <a:noFill/>
          <a:ln>
            <a:noFill/>
          </a:ln>
          <a:extLst/>
        </p:spPr>
        <p:txBody>
          <a:bodyPr wrap="none" rIns="0">
            <a:spAutoFit/>
          </a:bodyPr>
          <a:lstStyle/>
          <a:p>
            <a:pPr marL="457200" indent="-457200">
              <a:buSzPct val="120000"/>
            </a:pPr>
            <a:r>
              <a:rPr lang="en-US" altLang="zh-TW" dirty="0">
                <a:solidFill>
                  <a:srgbClr val="C00000"/>
                </a:solidFill>
              </a:rPr>
              <a:t>(solvability cond. see p. 20)</a:t>
            </a:r>
            <a:endParaRPr lang="en-US" altLang="zh-TW" i="1" dirty="0">
              <a:solidFill>
                <a:srgbClr val="C00000"/>
              </a:solidFill>
            </a:endParaRPr>
          </a:p>
        </p:txBody>
      </p:sp>
      <p:sp>
        <p:nvSpPr>
          <p:cNvPr id="61" name="動作按鈕: 上一項 60">
            <a:hlinkClick r:id="rId32" action="ppaction://hlinksldjump" highlightClick="1"/>
          </p:cNvPr>
          <p:cNvSpPr>
            <a:spLocks noChangeAspect="1"/>
          </p:cNvSpPr>
          <p:nvPr/>
        </p:nvSpPr>
        <p:spPr bwMode="auto">
          <a:xfrm>
            <a:off x="10632832" y="5350748"/>
            <a:ext cx="180000" cy="180000"/>
          </a:xfrm>
          <a:prstGeom prst="actionButtonBackPrevious">
            <a:avLst/>
          </a:prstGeom>
          <a:solidFill>
            <a:srgbClr val="33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63" name="Rectangle 8"/>
          <p:cNvSpPr>
            <a:spLocks noChangeArrowheads="1"/>
          </p:cNvSpPr>
          <p:nvPr/>
        </p:nvSpPr>
        <p:spPr bwMode="auto">
          <a:xfrm>
            <a:off x="335360" y="3892987"/>
            <a:ext cx="58144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marL="457200" indent="-457200">
              <a:buSzPct val="120000"/>
            </a:pPr>
            <a:r>
              <a:rPr lang="en-US" altLang="zh-TW" sz="2000" dirty="0">
                <a:solidFill>
                  <a:srgbClr val="0000CC"/>
                </a:solidFill>
              </a:rPr>
              <a:t>(if </a:t>
            </a:r>
            <a:r>
              <a:rPr lang="en-US" altLang="zh-TW" sz="2000" i="1" dirty="0">
                <a:solidFill>
                  <a:srgbClr val="0000CC"/>
                </a:solidFill>
              </a:rPr>
              <a:t>w</a:t>
            </a:r>
            <a:r>
              <a:rPr lang="en-US" altLang="zh-TW" sz="2000" dirty="0">
                <a:solidFill>
                  <a:srgbClr val="0000CC"/>
                </a:solidFill>
                <a:latin typeface="Symbol" panose="05050102010706020507" pitchFamily="18" charset="2"/>
              </a:rPr>
              <a:t>=</a:t>
            </a:r>
            <a:r>
              <a:rPr lang="en-US" altLang="zh-TW" sz="2000" dirty="0">
                <a:solidFill>
                  <a:srgbClr val="0000CC"/>
                </a:solidFill>
              </a:rPr>
              <a:t>0 in D, then solution of problem of </a:t>
            </a:r>
            <a:r>
              <a:rPr lang="en-US" altLang="zh-TW" sz="2000" i="1" dirty="0">
                <a:solidFill>
                  <a:srgbClr val="0000CC"/>
                </a:solidFill>
              </a:rPr>
              <a:t>u</a:t>
            </a:r>
            <a:r>
              <a:rPr lang="en-US" altLang="zh-TW" sz="2000" dirty="0">
                <a:solidFill>
                  <a:srgbClr val="0000CC"/>
                </a:solidFill>
              </a:rPr>
              <a:t> is unique!!)</a:t>
            </a:r>
          </a:p>
        </p:txBody>
      </p:sp>
      <p:sp>
        <p:nvSpPr>
          <p:cNvPr id="69" name="動作按鈕: 上一項 68">
            <a:hlinkClick r:id="rId33" action="ppaction://hlinksldjump" highlightClick="1"/>
          </p:cNvPr>
          <p:cNvSpPr>
            <a:spLocks noChangeAspect="1"/>
          </p:cNvSpPr>
          <p:nvPr/>
        </p:nvSpPr>
        <p:spPr bwMode="auto">
          <a:xfrm>
            <a:off x="4763872" y="4439433"/>
            <a:ext cx="180000" cy="180000"/>
          </a:xfrm>
          <a:prstGeom prst="actionButtonBackPrevious">
            <a:avLst/>
          </a:prstGeom>
          <a:solidFill>
            <a:srgbClr val="33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useBgFill="1">
        <p:nvSpPr>
          <p:cNvPr id="70" name="動作按鈕: 上一項 69">
            <a:hlinkClick r:id="rId34" action="ppaction://hlinksldjump" highlightClick="1"/>
          </p:cNvPr>
          <p:cNvSpPr>
            <a:spLocks noChangeAspect="1"/>
          </p:cNvSpPr>
          <p:nvPr/>
        </p:nvSpPr>
        <p:spPr bwMode="auto">
          <a:xfrm>
            <a:off x="10619277" y="811192"/>
            <a:ext cx="180000" cy="180000"/>
          </a:xfrm>
          <a:prstGeom prst="actionButtonBackPrevious">
            <a:avLst/>
          </a:prstGeom>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71" name="Object 3"/>
          <p:cNvGraphicFramePr>
            <a:graphicFrameLocks noChangeAspect="1"/>
          </p:cNvGraphicFramePr>
          <p:nvPr>
            <p:extLst>
              <p:ext uri="{D42A27DB-BD31-4B8C-83A1-F6EECF244321}">
                <p14:modId xmlns:p14="http://schemas.microsoft.com/office/powerpoint/2010/main" val="2663032198"/>
              </p:ext>
            </p:extLst>
          </p:nvPr>
        </p:nvGraphicFramePr>
        <p:xfrm>
          <a:off x="8328248" y="3738241"/>
          <a:ext cx="1253448" cy="426384"/>
        </p:xfrm>
        <a:graphic>
          <a:graphicData uri="http://schemas.openxmlformats.org/presentationml/2006/ole">
            <mc:AlternateContent xmlns:mc="http://schemas.openxmlformats.org/markup-compatibility/2006">
              <mc:Choice xmlns:v="urn:schemas-microsoft-com:vml" Requires="v">
                <p:oleObj spid="_x0000_s1111526" name="方程式" r:id="rId35" imgW="596880" imgH="203040" progId="Equation.3">
                  <p:embed/>
                </p:oleObj>
              </mc:Choice>
              <mc:Fallback>
                <p:oleObj name="方程式" r:id="rId35" imgW="596880" imgH="203040" progId="Equation.3">
                  <p:embed/>
                  <p:pic>
                    <p:nvPicPr>
                      <p:cNvPr id="0" name=""/>
                      <p:cNvPicPr>
                        <a:picLocks noChangeAspect="1" noChangeArrowheads="1"/>
                      </p:cNvPicPr>
                      <p:nvPr/>
                    </p:nvPicPr>
                    <p:blipFill>
                      <a:blip r:embed="rId36"/>
                      <a:srcRect/>
                      <a:stretch>
                        <a:fillRect/>
                      </a:stretch>
                    </p:blipFill>
                    <p:spPr bwMode="auto">
                      <a:xfrm>
                        <a:off x="8328248" y="3738241"/>
                        <a:ext cx="1253448" cy="4263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 name="矩形 71"/>
          <p:cNvSpPr/>
          <p:nvPr/>
        </p:nvSpPr>
        <p:spPr>
          <a:xfrm>
            <a:off x="2938471" y="2992687"/>
            <a:ext cx="684803" cy="364587"/>
          </a:xfrm>
          <a:prstGeom prst="rect">
            <a:avLst/>
          </a:prstGeom>
        </p:spPr>
        <p:txBody>
          <a:bodyPr wrap="none">
            <a:spAutoFit/>
          </a:bodyPr>
          <a:lstStyle/>
          <a:p>
            <a:pPr eaLnBrk="1" hangingPunct="1">
              <a:lnSpc>
                <a:spcPct val="105000"/>
              </a:lnSpc>
              <a:spcBef>
                <a:spcPct val="10000"/>
              </a:spcBef>
            </a:pPr>
            <a:r>
              <a:rPr lang="en-US" altLang="zh-TW" sz="1800" dirty="0">
                <a:solidFill>
                  <a:srgbClr val="C00000"/>
                </a:solidFill>
                <a:latin typeface="+mj-lt"/>
              </a:rPr>
              <a:t>---(2)</a:t>
            </a:r>
          </a:p>
        </p:txBody>
      </p:sp>
      <p:sp>
        <p:nvSpPr>
          <p:cNvPr id="73" name="Rectangle 33"/>
          <p:cNvSpPr>
            <a:spLocks noChangeArrowheads="1"/>
          </p:cNvSpPr>
          <p:nvPr/>
        </p:nvSpPr>
        <p:spPr bwMode="auto">
          <a:xfrm>
            <a:off x="8954972" y="1232491"/>
            <a:ext cx="3031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marL="457200" indent="-457200">
              <a:buSzPct val="120000"/>
            </a:pPr>
            <a:r>
              <a:rPr lang="en-US" altLang="zh-TW" sz="2000" dirty="0">
                <a:solidFill>
                  <a:srgbClr val="0000CC"/>
                </a:solidFill>
              </a:rPr>
              <a:t>(from Green’s first identity)</a:t>
            </a:r>
          </a:p>
        </p:txBody>
      </p:sp>
      <p:sp>
        <p:nvSpPr>
          <p:cNvPr id="74" name="Rectangle 16"/>
          <p:cNvSpPr>
            <a:spLocks noChangeArrowheads="1"/>
          </p:cNvSpPr>
          <p:nvPr/>
        </p:nvSpPr>
        <p:spPr bwMode="auto">
          <a:xfrm>
            <a:off x="7248129" y="4541058"/>
            <a:ext cx="1997663" cy="400110"/>
          </a:xfrm>
          <a:prstGeom prst="rect">
            <a:avLst/>
          </a:prstGeom>
          <a:noFill/>
          <a:ln>
            <a:noFill/>
          </a:ln>
          <a:extLst/>
        </p:spPr>
        <p:txBody>
          <a:bodyPr wrap="none">
            <a:spAutoFit/>
          </a:bodyPr>
          <a:lstStyle/>
          <a:p>
            <a:pPr marL="457200" indent="-457200">
              <a:buSzPct val="120000"/>
            </a:pPr>
            <a:r>
              <a:rPr lang="en-US" altLang="zh-TW" sz="2000" dirty="0">
                <a:solidFill>
                  <a:srgbClr val="0000CC"/>
                </a:solidFill>
              </a:rPr>
              <a:t>(may not be zero)</a:t>
            </a:r>
            <a:endParaRPr lang="en-US" altLang="zh-TW" sz="2000" i="1" dirty="0">
              <a:solidFill>
                <a:srgbClr val="0000CC"/>
              </a:solidFill>
            </a:endParaRPr>
          </a:p>
        </p:txBody>
      </p:sp>
      <p:sp>
        <p:nvSpPr>
          <p:cNvPr id="75" name="矩形 74">
            <a:extLst>
              <a:ext uri="{FF2B5EF4-FFF2-40B4-BE49-F238E27FC236}">
                <a16:creationId xmlns:a16="http://schemas.microsoft.com/office/drawing/2014/main" id="{ECD709C7-BB35-425D-974E-941D1C04001E}"/>
              </a:ext>
            </a:extLst>
          </p:cNvPr>
          <p:cNvSpPr/>
          <p:nvPr/>
        </p:nvSpPr>
        <p:spPr>
          <a:xfrm>
            <a:off x="3592850" y="1167192"/>
            <a:ext cx="684803" cy="364587"/>
          </a:xfrm>
          <a:prstGeom prst="rect">
            <a:avLst/>
          </a:prstGeom>
        </p:spPr>
        <p:txBody>
          <a:bodyPr wrap="none">
            <a:spAutoFit/>
          </a:bodyPr>
          <a:lstStyle/>
          <a:p>
            <a:pPr eaLnBrk="1" hangingPunct="1">
              <a:lnSpc>
                <a:spcPct val="105000"/>
              </a:lnSpc>
              <a:spcBef>
                <a:spcPct val="10000"/>
              </a:spcBef>
            </a:pPr>
            <a:r>
              <a:rPr lang="en-US" altLang="zh-TW" sz="1800" dirty="0">
                <a:solidFill>
                  <a:srgbClr val="C00000"/>
                </a:solidFill>
                <a:latin typeface="+mj-lt"/>
              </a:rPr>
              <a:t>---(1)</a:t>
            </a:r>
          </a:p>
        </p:txBody>
      </p:sp>
      <p:graphicFrame>
        <p:nvGraphicFramePr>
          <p:cNvPr id="76" name="Object 6">
            <a:extLst>
              <a:ext uri="{FF2B5EF4-FFF2-40B4-BE49-F238E27FC236}">
                <a16:creationId xmlns:a16="http://schemas.microsoft.com/office/drawing/2014/main" id="{775C9BD5-F0F2-48E1-B7BF-5ED028184753}"/>
              </a:ext>
            </a:extLst>
          </p:cNvPr>
          <p:cNvGraphicFramePr>
            <a:graphicFrameLocks noChangeAspect="1"/>
          </p:cNvGraphicFramePr>
          <p:nvPr>
            <p:extLst>
              <p:ext uri="{D42A27DB-BD31-4B8C-83A1-F6EECF244321}">
                <p14:modId xmlns:p14="http://schemas.microsoft.com/office/powerpoint/2010/main" val="2217129795"/>
              </p:ext>
            </p:extLst>
          </p:nvPr>
        </p:nvGraphicFramePr>
        <p:xfrm>
          <a:off x="3272185" y="5288388"/>
          <a:ext cx="1587500" cy="625475"/>
        </p:xfrm>
        <a:graphic>
          <a:graphicData uri="http://schemas.openxmlformats.org/presentationml/2006/ole">
            <mc:AlternateContent xmlns:mc="http://schemas.openxmlformats.org/markup-compatibility/2006">
              <mc:Choice xmlns:v="urn:schemas-microsoft-com:vml" Requires="v">
                <p:oleObj spid="_x0000_s1111527" name="Equation" r:id="rId37" imgW="774360" imgH="304560" progId="Equation.DSMT4">
                  <p:embed/>
                </p:oleObj>
              </mc:Choice>
              <mc:Fallback>
                <p:oleObj name="Equation" r:id="rId37" imgW="774360" imgH="304560" progId="Equation.DSMT4">
                  <p:embed/>
                  <p:pic>
                    <p:nvPicPr>
                      <p:cNvPr id="66" name="Object 6">
                        <a:extLst>
                          <a:ext uri="{FF2B5EF4-FFF2-40B4-BE49-F238E27FC236}">
                            <a16:creationId xmlns:a16="http://schemas.microsoft.com/office/drawing/2014/main" id="{15606ABE-F8B6-4AE3-BC1E-4126ED6F2EAB}"/>
                          </a:ext>
                        </a:extLst>
                      </p:cNvPr>
                      <p:cNvPicPr>
                        <a:picLocks noChangeArrowheads="1"/>
                      </p:cNvPicPr>
                      <p:nvPr/>
                    </p:nvPicPr>
                    <p:blipFill>
                      <a:blip r:embed="rId38"/>
                      <a:srcRect/>
                      <a:stretch>
                        <a:fillRect/>
                      </a:stretch>
                    </p:blipFill>
                    <p:spPr bwMode="auto">
                      <a:xfrm>
                        <a:off x="3272185" y="5288388"/>
                        <a:ext cx="1587500" cy="625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8" name="矩形 77">
            <a:extLst>
              <a:ext uri="{FF2B5EF4-FFF2-40B4-BE49-F238E27FC236}">
                <a16:creationId xmlns:a16="http://schemas.microsoft.com/office/drawing/2014/main" id="{FB42F201-E605-4278-BC15-1E77A833A9CA}"/>
              </a:ext>
            </a:extLst>
          </p:cNvPr>
          <p:cNvSpPr/>
          <p:nvPr/>
        </p:nvSpPr>
        <p:spPr>
          <a:xfrm>
            <a:off x="10024474" y="1994756"/>
            <a:ext cx="684803" cy="364587"/>
          </a:xfrm>
          <a:prstGeom prst="rect">
            <a:avLst/>
          </a:prstGeom>
        </p:spPr>
        <p:txBody>
          <a:bodyPr wrap="none">
            <a:spAutoFit/>
          </a:bodyPr>
          <a:lstStyle/>
          <a:p>
            <a:pPr eaLnBrk="1" hangingPunct="1">
              <a:lnSpc>
                <a:spcPct val="105000"/>
              </a:lnSpc>
              <a:spcBef>
                <a:spcPct val="10000"/>
              </a:spcBef>
            </a:pPr>
            <a:r>
              <a:rPr lang="en-US" altLang="zh-TW" sz="1800" dirty="0">
                <a:solidFill>
                  <a:srgbClr val="C00000"/>
                </a:solidFill>
                <a:latin typeface="+mj-lt"/>
              </a:rPr>
              <a:t>---(3)</a:t>
            </a:r>
          </a:p>
        </p:txBody>
      </p:sp>
    </p:spTree>
    <p:extLst>
      <p:ext uri="{BB962C8B-B14F-4D97-AF65-F5344CB8AC3E}">
        <p14:creationId xmlns:p14="http://schemas.microsoft.com/office/powerpoint/2010/main" val="379298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169"/>
                                        </p:tgtEl>
                                        <p:attrNameLst>
                                          <p:attrName>style.visibility</p:attrName>
                                        </p:attrNameLst>
                                      </p:cBhvr>
                                      <p:to>
                                        <p:strVal val="visible"/>
                                      </p:to>
                                    </p:set>
                                    <p:animEffect transition="in" filter="wipe(left)">
                                      <p:cBhvr>
                                        <p:cTn id="7" dur="500"/>
                                        <p:tgtEl>
                                          <p:spTgt spid="60416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04163"/>
                                        </p:tgtEl>
                                        <p:attrNameLst>
                                          <p:attrName>style.visibility</p:attrName>
                                        </p:attrNameLst>
                                      </p:cBhvr>
                                      <p:to>
                                        <p:strVal val="visible"/>
                                      </p:to>
                                    </p:set>
                                    <p:animEffect transition="in" filter="wipe(left)">
                                      <p:cBhvr>
                                        <p:cTn id="11" dur="500"/>
                                        <p:tgtEl>
                                          <p:spTgt spid="604163"/>
                                        </p:tgtEl>
                                      </p:cBhvr>
                                    </p:animEffect>
                                  </p:childTnLst>
                                </p:cTn>
                              </p:par>
                            </p:childTnLst>
                          </p:cTn>
                        </p:par>
                        <p:par>
                          <p:cTn id="12" fill="hold">
                            <p:stCondLst>
                              <p:cond delay="1000"/>
                            </p:stCondLst>
                            <p:childTnLst>
                              <p:par>
                                <p:cTn id="13" presetID="22" presetClass="entr" presetSubtype="8" fill="hold" nodeType="afterEffect">
                                  <p:stCondLst>
                                    <p:cond delay="500"/>
                                  </p:stCondLst>
                                  <p:childTnLst>
                                    <p:set>
                                      <p:cBhvr>
                                        <p:cTn id="14" dur="1" fill="hold">
                                          <p:stCondLst>
                                            <p:cond delay="0"/>
                                          </p:stCondLst>
                                        </p:cTn>
                                        <p:tgtEl>
                                          <p:spTgt spid="62"/>
                                        </p:tgtEl>
                                        <p:attrNameLst>
                                          <p:attrName>style.visibility</p:attrName>
                                        </p:attrNameLst>
                                      </p:cBhvr>
                                      <p:to>
                                        <p:strVal val="visible"/>
                                      </p:to>
                                    </p:set>
                                    <p:animEffect transition="in" filter="wipe(left)">
                                      <p:cBhvr>
                                        <p:cTn id="15" dur="500"/>
                                        <p:tgtEl>
                                          <p:spTgt spid="6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left)">
                                      <p:cBhvr>
                                        <p:cTn id="19" dur="500"/>
                                        <p:tgtEl>
                                          <p:spTgt spid="7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04194"/>
                                        </p:tgtEl>
                                        <p:attrNameLst>
                                          <p:attrName>style.visibility</p:attrName>
                                        </p:attrNameLst>
                                      </p:cBhvr>
                                      <p:to>
                                        <p:strVal val="visible"/>
                                      </p:to>
                                    </p:set>
                                    <p:animEffect transition="in" filter="wipe(left)">
                                      <p:cBhvr>
                                        <p:cTn id="29" dur="500"/>
                                        <p:tgtEl>
                                          <p:spTgt spid="604194"/>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604164"/>
                                        </p:tgtEl>
                                        <p:attrNameLst>
                                          <p:attrName>style.visibility</p:attrName>
                                        </p:attrNameLst>
                                      </p:cBhvr>
                                      <p:to>
                                        <p:strVal val="visible"/>
                                      </p:to>
                                    </p:set>
                                    <p:animEffect transition="in" filter="wipe(left)">
                                      <p:cBhvr>
                                        <p:cTn id="33" dur="500"/>
                                        <p:tgtEl>
                                          <p:spTgt spid="60416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left)">
                                      <p:cBhvr>
                                        <p:cTn id="38" dur="500"/>
                                        <p:tgtEl>
                                          <p:spTgt spid="57"/>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left)">
                                      <p:cBhvr>
                                        <p:cTn id="42" dur="500"/>
                                        <p:tgtEl>
                                          <p:spTgt spid="56"/>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604165"/>
                                        </p:tgtEl>
                                        <p:attrNameLst>
                                          <p:attrName>style.visibility</p:attrName>
                                        </p:attrNameLst>
                                      </p:cBhvr>
                                      <p:to>
                                        <p:strVal val="visible"/>
                                      </p:to>
                                    </p:set>
                                    <p:animEffect transition="in" filter="wipe(left)">
                                      <p:cBhvr>
                                        <p:cTn id="46" dur="500"/>
                                        <p:tgtEl>
                                          <p:spTgt spid="604165"/>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wipe(left)">
                                      <p:cBhvr>
                                        <p:cTn id="50" dur="500"/>
                                        <p:tgtEl>
                                          <p:spTgt spid="7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left)">
                                      <p:cBhvr>
                                        <p:cTn id="55" dur="500"/>
                                        <p:tgtEl>
                                          <p:spTgt spid="6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604168"/>
                                        </p:tgtEl>
                                        <p:attrNameLst>
                                          <p:attrName>style.visibility</p:attrName>
                                        </p:attrNameLst>
                                      </p:cBhvr>
                                      <p:to>
                                        <p:strVal val="visible"/>
                                      </p:to>
                                    </p:set>
                                    <p:animEffect transition="in" filter="wipe(left)">
                                      <p:cBhvr>
                                        <p:cTn id="60" dur="500"/>
                                        <p:tgtEl>
                                          <p:spTgt spid="604168"/>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wipe(right)">
                                      <p:cBhvr>
                                        <p:cTn id="64" dur="500"/>
                                        <p:tgtEl>
                                          <p:spTgt spid="6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wipe(left)">
                                      <p:cBhvr>
                                        <p:cTn id="69" dur="500"/>
                                        <p:tgtEl>
                                          <p:spTgt spid="5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ipe(left)">
                                      <p:cBhvr>
                                        <p:cTn id="79" dur="500"/>
                                        <p:tgtEl>
                                          <p:spTgt spid="39"/>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3" fill="hold" grpId="0" nodeType="clickEffect">
                                  <p:stCondLst>
                                    <p:cond delay="0"/>
                                  </p:stCondLst>
                                  <p:childTnLst>
                                    <p:set>
                                      <p:cBhvr>
                                        <p:cTn id="83" dur="1" fill="hold">
                                          <p:stCondLst>
                                            <p:cond delay="0"/>
                                          </p:stCondLst>
                                        </p:cTn>
                                        <p:tgtEl>
                                          <p:spTgt spid="40990"/>
                                        </p:tgtEl>
                                        <p:attrNameLst>
                                          <p:attrName>style.visibility</p:attrName>
                                        </p:attrNameLst>
                                      </p:cBhvr>
                                      <p:to>
                                        <p:strVal val="visible"/>
                                      </p:to>
                                    </p:set>
                                    <p:anim calcmode="lin" valueType="num">
                                      <p:cBhvr additive="base">
                                        <p:cTn id="84" dur="500" fill="hold"/>
                                        <p:tgtEl>
                                          <p:spTgt spid="40990"/>
                                        </p:tgtEl>
                                        <p:attrNameLst>
                                          <p:attrName>ppt_x</p:attrName>
                                        </p:attrNameLst>
                                      </p:cBhvr>
                                      <p:tavLst>
                                        <p:tav tm="0">
                                          <p:val>
                                            <p:strVal val="1+#ppt_w/2"/>
                                          </p:val>
                                        </p:tav>
                                        <p:tav tm="100000">
                                          <p:val>
                                            <p:strVal val="#ppt_x"/>
                                          </p:val>
                                        </p:tav>
                                      </p:tavLst>
                                    </p:anim>
                                    <p:anim calcmode="lin" valueType="num">
                                      <p:cBhvr additive="base">
                                        <p:cTn id="85" dur="500" fill="hold"/>
                                        <p:tgtEl>
                                          <p:spTgt spid="40990"/>
                                        </p:tgtEl>
                                        <p:attrNameLst>
                                          <p:attrName>ppt_y</p:attrName>
                                        </p:attrNameLst>
                                      </p:cBhvr>
                                      <p:tavLst>
                                        <p:tav tm="0">
                                          <p:val>
                                            <p:strVal val="0-#ppt_h/2"/>
                                          </p:val>
                                        </p:tav>
                                        <p:tav tm="100000">
                                          <p:val>
                                            <p:strVal val="#ppt_y"/>
                                          </p:val>
                                        </p:tav>
                                      </p:tavLst>
                                    </p:anim>
                                  </p:childTnLst>
                                </p:cTn>
                              </p:par>
                            </p:childTnLst>
                          </p:cTn>
                        </p:par>
                        <p:par>
                          <p:cTn id="86" fill="hold">
                            <p:stCondLst>
                              <p:cond delay="500"/>
                            </p:stCondLst>
                            <p:childTnLst>
                              <p:par>
                                <p:cTn id="87" presetID="22" presetClass="entr" presetSubtype="8"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left)">
                                      <p:cBhvr>
                                        <p:cTn id="89" dur="500"/>
                                        <p:tgtEl>
                                          <p:spTgt spid="38"/>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wipe(left)">
                                      <p:cBhvr>
                                        <p:cTn id="92" dur="500"/>
                                        <p:tgtEl>
                                          <p:spTgt spid="41"/>
                                        </p:tgtEl>
                                      </p:cBhvr>
                                    </p:animEffect>
                                  </p:childTnLst>
                                </p:cTn>
                              </p:par>
                            </p:childTnLst>
                          </p:cTn>
                        </p:par>
                        <p:par>
                          <p:cTn id="93" fill="hold">
                            <p:stCondLst>
                              <p:cond delay="1000"/>
                            </p:stCondLst>
                            <p:childTnLst>
                              <p:par>
                                <p:cTn id="94" presetID="22" presetClass="entr" presetSubtype="1" fill="hold" grpId="0" nodeType="afterEffect">
                                  <p:stCondLst>
                                    <p:cond delay="0"/>
                                  </p:stCondLst>
                                  <p:childTnLst>
                                    <p:set>
                                      <p:cBhvr>
                                        <p:cTn id="95" dur="1" fill="hold">
                                          <p:stCondLst>
                                            <p:cond delay="0"/>
                                          </p:stCondLst>
                                        </p:cTn>
                                        <p:tgtEl>
                                          <p:spTgt spid="604192"/>
                                        </p:tgtEl>
                                        <p:attrNameLst>
                                          <p:attrName>style.visibility</p:attrName>
                                        </p:attrNameLst>
                                      </p:cBhvr>
                                      <p:to>
                                        <p:strVal val="visible"/>
                                      </p:to>
                                    </p:set>
                                    <p:animEffect transition="in" filter="wipe(up)">
                                      <p:cBhvr>
                                        <p:cTn id="96" dur="500"/>
                                        <p:tgtEl>
                                          <p:spTgt spid="604192"/>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2" fill="hold" grpId="0" nodeType="clickEffect">
                                  <p:stCondLst>
                                    <p:cond delay="0"/>
                                  </p:stCondLst>
                                  <p:childTnLst>
                                    <p:set>
                                      <p:cBhvr>
                                        <p:cTn id="100" dur="1" fill="hold">
                                          <p:stCondLst>
                                            <p:cond delay="0"/>
                                          </p:stCondLst>
                                        </p:cTn>
                                        <p:tgtEl>
                                          <p:spTgt spid="70"/>
                                        </p:tgtEl>
                                        <p:attrNameLst>
                                          <p:attrName>style.visibility</p:attrName>
                                        </p:attrNameLst>
                                      </p:cBhvr>
                                      <p:to>
                                        <p:strVal val="visible"/>
                                      </p:to>
                                    </p:set>
                                    <p:animEffect transition="in" filter="wipe(right)">
                                      <p:cBhvr>
                                        <p:cTn id="101" dur="500"/>
                                        <p:tgtEl>
                                          <p:spTgt spid="70"/>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2" fill="hold" nodeType="click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500"/>
                            </p:stCondLst>
                            <p:childTnLst>
                              <p:par>
                                <p:cTn id="108" presetID="22" presetClass="entr" presetSubtype="8" fill="hold" nodeType="afterEffect">
                                  <p:stCondLst>
                                    <p:cond delay="0"/>
                                  </p:stCondLst>
                                  <p:childTnLst>
                                    <p:set>
                                      <p:cBhvr>
                                        <p:cTn id="109" dur="1" fill="hold">
                                          <p:stCondLst>
                                            <p:cond delay="0"/>
                                          </p:stCondLst>
                                        </p:cTn>
                                        <p:tgtEl>
                                          <p:spTgt spid="604180"/>
                                        </p:tgtEl>
                                        <p:attrNameLst>
                                          <p:attrName>style.visibility</p:attrName>
                                        </p:attrNameLst>
                                      </p:cBhvr>
                                      <p:to>
                                        <p:strVal val="visible"/>
                                      </p:to>
                                    </p:set>
                                    <p:animEffect transition="in" filter="wipe(left)">
                                      <p:cBhvr>
                                        <p:cTn id="110" dur="500"/>
                                        <p:tgtEl>
                                          <p:spTgt spid="604180"/>
                                        </p:tgtEl>
                                      </p:cBhvr>
                                    </p:animEffect>
                                  </p:childTnLst>
                                </p:cTn>
                              </p:par>
                            </p:childTnLst>
                          </p:cTn>
                        </p:par>
                        <p:par>
                          <p:cTn id="111" fill="hold">
                            <p:stCondLst>
                              <p:cond delay="1000"/>
                            </p:stCondLst>
                            <p:childTnLst>
                              <p:par>
                                <p:cTn id="112" presetID="22" presetClass="entr" presetSubtype="8" fill="hold" nodeType="afterEffect">
                                  <p:stCondLst>
                                    <p:cond delay="500"/>
                                  </p:stCondLst>
                                  <p:childTnLst>
                                    <p:set>
                                      <p:cBhvr>
                                        <p:cTn id="113" dur="1" fill="hold">
                                          <p:stCondLst>
                                            <p:cond delay="0"/>
                                          </p:stCondLst>
                                        </p:cTn>
                                        <p:tgtEl>
                                          <p:spTgt spid="604181"/>
                                        </p:tgtEl>
                                        <p:attrNameLst>
                                          <p:attrName>style.visibility</p:attrName>
                                        </p:attrNameLst>
                                      </p:cBhvr>
                                      <p:to>
                                        <p:strVal val="visible"/>
                                      </p:to>
                                    </p:set>
                                    <p:animEffect transition="in" filter="wipe(left)">
                                      <p:cBhvr>
                                        <p:cTn id="114" dur="500"/>
                                        <p:tgtEl>
                                          <p:spTgt spid="604181"/>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wipe(left)">
                                      <p:cBhvr>
                                        <p:cTn id="119" dur="500"/>
                                        <p:tgtEl>
                                          <p:spTgt spid="42"/>
                                        </p:tgtEl>
                                      </p:cBhvr>
                                    </p:animEffect>
                                  </p:childTnLst>
                                </p:cTn>
                              </p:par>
                            </p:childTnLst>
                          </p:cTn>
                        </p:par>
                        <p:par>
                          <p:cTn id="120" fill="hold">
                            <p:stCondLst>
                              <p:cond delay="500"/>
                            </p:stCondLst>
                            <p:childTnLst>
                              <p:par>
                                <p:cTn id="121" presetID="22" presetClass="entr" presetSubtype="8" fill="hold" grpId="0" nodeType="afterEffect">
                                  <p:stCondLst>
                                    <p:cond delay="0"/>
                                  </p:stCondLst>
                                  <p:childTnLst>
                                    <p:set>
                                      <p:cBhvr>
                                        <p:cTn id="122" dur="1" fill="hold">
                                          <p:stCondLst>
                                            <p:cond delay="0"/>
                                          </p:stCondLst>
                                        </p:cTn>
                                        <p:tgtEl>
                                          <p:spTgt spid="73"/>
                                        </p:tgtEl>
                                        <p:attrNameLst>
                                          <p:attrName>style.visibility</p:attrName>
                                        </p:attrNameLst>
                                      </p:cBhvr>
                                      <p:to>
                                        <p:strVal val="visible"/>
                                      </p:to>
                                    </p:set>
                                    <p:animEffect transition="in" filter="wipe(left)">
                                      <p:cBhvr>
                                        <p:cTn id="123" dur="500"/>
                                        <p:tgtEl>
                                          <p:spTgt spid="73"/>
                                        </p:tgtEl>
                                      </p:cBhvr>
                                    </p:animEffect>
                                  </p:childTnLst>
                                </p:cTn>
                              </p:par>
                            </p:childTnLst>
                          </p:cTn>
                        </p:par>
                      </p:childTnLst>
                    </p:cTn>
                  </p:par>
                  <p:par>
                    <p:cTn id="124" fill="hold">
                      <p:stCondLst>
                        <p:cond delay="indefinite"/>
                      </p:stCondLst>
                      <p:childTnLst>
                        <p:par>
                          <p:cTn id="125" fill="hold">
                            <p:stCondLst>
                              <p:cond delay="0"/>
                            </p:stCondLst>
                            <p:childTnLst>
                              <p:par>
                                <p:cTn id="126" presetID="2" presetClass="entr" presetSubtype="3" fill="hold" grpId="0" nodeType="clickEffect">
                                  <p:stCondLst>
                                    <p:cond delay="0"/>
                                  </p:stCondLst>
                                  <p:childTnLst>
                                    <p:set>
                                      <p:cBhvr>
                                        <p:cTn id="127" dur="1" fill="hold">
                                          <p:stCondLst>
                                            <p:cond delay="0"/>
                                          </p:stCondLst>
                                        </p:cTn>
                                        <p:tgtEl>
                                          <p:spTgt spid="40992"/>
                                        </p:tgtEl>
                                        <p:attrNameLst>
                                          <p:attrName>style.visibility</p:attrName>
                                        </p:attrNameLst>
                                      </p:cBhvr>
                                      <p:to>
                                        <p:strVal val="visible"/>
                                      </p:to>
                                    </p:set>
                                    <p:anim calcmode="lin" valueType="num">
                                      <p:cBhvr additive="base">
                                        <p:cTn id="128" dur="500" fill="hold"/>
                                        <p:tgtEl>
                                          <p:spTgt spid="40992"/>
                                        </p:tgtEl>
                                        <p:attrNameLst>
                                          <p:attrName>ppt_x</p:attrName>
                                        </p:attrNameLst>
                                      </p:cBhvr>
                                      <p:tavLst>
                                        <p:tav tm="0">
                                          <p:val>
                                            <p:strVal val="1+#ppt_w/2"/>
                                          </p:val>
                                        </p:tav>
                                        <p:tav tm="100000">
                                          <p:val>
                                            <p:strVal val="#ppt_x"/>
                                          </p:val>
                                        </p:tav>
                                      </p:tavLst>
                                    </p:anim>
                                    <p:anim calcmode="lin" valueType="num">
                                      <p:cBhvr additive="base">
                                        <p:cTn id="129" dur="500" fill="hold"/>
                                        <p:tgtEl>
                                          <p:spTgt spid="40992"/>
                                        </p:tgtEl>
                                        <p:attrNameLst>
                                          <p:attrName>ppt_y</p:attrName>
                                        </p:attrNameLst>
                                      </p:cBhvr>
                                      <p:tavLst>
                                        <p:tav tm="0">
                                          <p:val>
                                            <p:strVal val="0-#ppt_h/2"/>
                                          </p:val>
                                        </p:tav>
                                        <p:tav tm="100000">
                                          <p:val>
                                            <p:strVal val="#ppt_y"/>
                                          </p:val>
                                        </p:tav>
                                      </p:tavLst>
                                    </p:anim>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wipe(left)">
                                      <p:cBhvr>
                                        <p:cTn id="133" dur="500"/>
                                        <p:tgtEl>
                                          <p:spTgt spid="43"/>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46"/>
                                        </p:tgtEl>
                                        <p:attrNameLst>
                                          <p:attrName>style.visibility</p:attrName>
                                        </p:attrNameLst>
                                      </p:cBhvr>
                                      <p:to>
                                        <p:strVal val="visible"/>
                                      </p:to>
                                    </p:set>
                                    <p:animEffect transition="in" filter="wipe(left)">
                                      <p:cBhvr>
                                        <p:cTn id="138" dur="500"/>
                                        <p:tgtEl>
                                          <p:spTgt spid="46"/>
                                        </p:tgtEl>
                                      </p:cBhvr>
                                    </p:animEffect>
                                  </p:childTnLst>
                                </p:cTn>
                              </p:par>
                            </p:childTnLst>
                          </p:cTn>
                        </p:par>
                        <p:par>
                          <p:cTn id="139" fill="hold">
                            <p:stCondLst>
                              <p:cond delay="500"/>
                            </p:stCondLst>
                            <p:childTnLst>
                              <p:par>
                                <p:cTn id="140" presetID="22" presetClass="entr" presetSubtype="8" fill="hold" nodeType="afterEffect">
                                  <p:stCondLst>
                                    <p:cond delay="0"/>
                                  </p:stCondLst>
                                  <p:childTnLst>
                                    <p:set>
                                      <p:cBhvr>
                                        <p:cTn id="141" dur="1" fill="hold">
                                          <p:stCondLst>
                                            <p:cond delay="0"/>
                                          </p:stCondLst>
                                        </p:cTn>
                                        <p:tgtEl>
                                          <p:spTgt spid="45"/>
                                        </p:tgtEl>
                                        <p:attrNameLst>
                                          <p:attrName>style.visibility</p:attrName>
                                        </p:attrNameLst>
                                      </p:cBhvr>
                                      <p:to>
                                        <p:strVal val="visible"/>
                                      </p:to>
                                    </p:set>
                                    <p:animEffect transition="in" filter="wipe(left)">
                                      <p:cBhvr>
                                        <p:cTn id="142" dur="500"/>
                                        <p:tgtEl>
                                          <p:spTgt spid="45"/>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48"/>
                                        </p:tgtEl>
                                        <p:attrNameLst>
                                          <p:attrName>style.visibility</p:attrName>
                                        </p:attrNameLst>
                                      </p:cBhvr>
                                      <p:to>
                                        <p:strVal val="visible"/>
                                      </p:to>
                                    </p:set>
                                    <p:animEffect transition="in" filter="wipe(left)">
                                      <p:cBhvr>
                                        <p:cTn id="147" dur="500"/>
                                        <p:tgtEl>
                                          <p:spTgt spid="48"/>
                                        </p:tgtEl>
                                      </p:cBhvr>
                                    </p:animEffect>
                                  </p:childTnLst>
                                </p:cTn>
                              </p:par>
                            </p:childTnLst>
                          </p:cTn>
                        </p:par>
                        <p:par>
                          <p:cTn id="148" fill="hold">
                            <p:stCondLst>
                              <p:cond delay="500"/>
                            </p:stCondLst>
                            <p:childTnLst>
                              <p:par>
                                <p:cTn id="149" presetID="22" presetClass="entr" presetSubtype="8" fill="hold" nodeType="afterEffect">
                                  <p:stCondLst>
                                    <p:cond delay="0"/>
                                  </p:stCondLst>
                                  <p:childTnLst>
                                    <p:set>
                                      <p:cBhvr>
                                        <p:cTn id="150" dur="1" fill="hold">
                                          <p:stCondLst>
                                            <p:cond delay="0"/>
                                          </p:stCondLst>
                                        </p:cTn>
                                        <p:tgtEl>
                                          <p:spTgt spid="47"/>
                                        </p:tgtEl>
                                        <p:attrNameLst>
                                          <p:attrName>style.visibility</p:attrName>
                                        </p:attrNameLst>
                                      </p:cBhvr>
                                      <p:to>
                                        <p:strVal val="visible"/>
                                      </p:to>
                                    </p:set>
                                    <p:animEffect transition="in" filter="wipe(left)">
                                      <p:cBhvr>
                                        <p:cTn id="151" dur="500"/>
                                        <p:tgtEl>
                                          <p:spTgt spid="47"/>
                                        </p:tgtEl>
                                      </p:cBhvr>
                                    </p:animEffect>
                                  </p:childTnLst>
                                </p:cTn>
                              </p:par>
                            </p:childTnLst>
                          </p:cTn>
                        </p:par>
                        <p:par>
                          <p:cTn id="152" fill="hold">
                            <p:stCondLst>
                              <p:cond delay="1000"/>
                            </p:stCondLst>
                            <p:childTnLst>
                              <p:par>
                                <p:cTn id="153" presetID="22" presetClass="entr" presetSubtype="8" fill="hold" grpId="0"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wipe(left)">
                                      <p:cBhvr>
                                        <p:cTn id="155" dur="500"/>
                                        <p:tgtEl>
                                          <p:spTgt spid="78"/>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grpId="0" nodeType="clickEffect">
                                  <p:stCondLst>
                                    <p:cond delay="0"/>
                                  </p:stCondLst>
                                  <p:childTnLst>
                                    <p:set>
                                      <p:cBhvr>
                                        <p:cTn id="159" dur="1" fill="hold">
                                          <p:stCondLst>
                                            <p:cond delay="0"/>
                                          </p:stCondLst>
                                        </p:cTn>
                                        <p:tgtEl>
                                          <p:spTgt spid="49"/>
                                        </p:tgtEl>
                                        <p:attrNameLst>
                                          <p:attrName>style.visibility</p:attrName>
                                        </p:attrNameLst>
                                      </p:cBhvr>
                                      <p:to>
                                        <p:strVal val="visible"/>
                                      </p:to>
                                    </p:set>
                                    <p:animEffect transition="in" filter="wipe(left)">
                                      <p:cBhvr>
                                        <p:cTn id="160" dur="500"/>
                                        <p:tgtEl>
                                          <p:spTgt spid="49"/>
                                        </p:tgtEl>
                                      </p:cBhvr>
                                    </p:animEffect>
                                  </p:childTnLst>
                                </p:cTn>
                              </p:par>
                            </p:childTnLst>
                          </p:cTn>
                        </p:par>
                        <p:par>
                          <p:cTn id="161" fill="hold">
                            <p:stCondLst>
                              <p:cond delay="500"/>
                            </p:stCondLst>
                            <p:childTnLst>
                              <p:par>
                                <p:cTn id="162" presetID="22" presetClass="entr" presetSubtype="8" fill="hold" nodeType="after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wipe(left)">
                                      <p:cBhvr>
                                        <p:cTn id="164" dur="500"/>
                                        <p:tgtEl>
                                          <p:spTgt spid="50"/>
                                        </p:tgtEl>
                                      </p:cBhvr>
                                    </p:animEffect>
                                  </p:childTnLst>
                                </p:cTn>
                              </p:par>
                            </p:childTnLst>
                          </p:cTn>
                        </p:par>
                        <p:par>
                          <p:cTn id="165" fill="hold">
                            <p:stCondLst>
                              <p:cond delay="1000"/>
                            </p:stCondLst>
                            <p:childTnLst>
                              <p:par>
                                <p:cTn id="166" presetID="22" presetClass="entr" presetSubtype="8" fill="hold" grpId="0" nodeType="afterEffect">
                                  <p:stCondLst>
                                    <p:cond delay="0"/>
                                  </p:stCondLst>
                                  <p:childTnLst>
                                    <p:set>
                                      <p:cBhvr>
                                        <p:cTn id="167" dur="1" fill="hold">
                                          <p:stCondLst>
                                            <p:cond delay="0"/>
                                          </p:stCondLst>
                                        </p:cTn>
                                        <p:tgtEl>
                                          <p:spTgt spid="52"/>
                                        </p:tgtEl>
                                        <p:attrNameLst>
                                          <p:attrName>style.visibility</p:attrName>
                                        </p:attrNameLst>
                                      </p:cBhvr>
                                      <p:to>
                                        <p:strVal val="visible"/>
                                      </p:to>
                                    </p:set>
                                    <p:animEffect transition="in" filter="wipe(left)">
                                      <p:cBhvr>
                                        <p:cTn id="168" dur="500"/>
                                        <p:tgtEl>
                                          <p:spTgt spid="52"/>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grpId="0" nodeType="clickEffect">
                                  <p:stCondLst>
                                    <p:cond delay="0"/>
                                  </p:stCondLst>
                                  <p:childTnLst>
                                    <p:set>
                                      <p:cBhvr>
                                        <p:cTn id="172" dur="1" fill="hold">
                                          <p:stCondLst>
                                            <p:cond delay="0"/>
                                          </p:stCondLst>
                                        </p:cTn>
                                        <p:tgtEl>
                                          <p:spTgt spid="51"/>
                                        </p:tgtEl>
                                        <p:attrNameLst>
                                          <p:attrName>style.visibility</p:attrName>
                                        </p:attrNameLst>
                                      </p:cBhvr>
                                      <p:to>
                                        <p:strVal val="visible"/>
                                      </p:to>
                                    </p:set>
                                    <p:animEffect transition="in" filter="wipe(left)">
                                      <p:cBhvr>
                                        <p:cTn id="173" dur="500"/>
                                        <p:tgtEl>
                                          <p:spTgt spid="51"/>
                                        </p:tgtEl>
                                      </p:cBhvr>
                                    </p:animEffect>
                                  </p:childTnLst>
                                </p:cTn>
                              </p:par>
                            </p:childTnLst>
                          </p:cTn>
                        </p:par>
                        <p:par>
                          <p:cTn id="174" fill="hold">
                            <p:stCondLst>
                              <p:cond delay="500"/>
                            </p:stCondLst>
                            <p:childTnLst>
                              <p:par>
                                <p:cTn id="175" presetID="22" presetClass="entr" presetSubtype="8" fill="hold" grpId="0" nodeType="afterEffect">
                                  <p:stCondLst>
                                    <p:cond delay="0"/>
                                  </p:stCondLst>
                                  <p:childTnLst>
                                    <p:set>
                                      <p:cBhvr>
                                        <p:cTn id="176" dur="1" fill="hold">
                                          <p:stCondLst>
                                            <p:cond delay="0"/>
                                          </p:stCondLst>
                                        </p:cTn>
                                        <p:tgtEl>
                                          <p:spTgt spid="44"/>
                                        </p:tgtEl>
                                        <p:attrNameLst>
                                          <p:attrName>style.visibility</p:attrName>
                                        </p:attrNameLst>
                                      </p:cBhvr>
                                      <p:to>
                                        <p:strVal val="visible"/>
                                      </p:to>
                                    </p:set>
                                    <p:animEffect transition="in" filter="wipe(left)">
                                      <p:cBhvr>
                                        <p:cTn id="177" dur="500"/>
                                        <p:tgtEl>
                                          <p:spTgt spid="44"/>
                                        </p:tgtEl>
                                      </p:cBhvr>
                                    </p:animEffect>
                                  </p:childTnLst>
                                </p:cTn>
                              </p:par>
                            </p:childTnLst>
                          </p:cTn>
                        </p:par>
                        <p:par>
                          <p:cTn id="178" fill="hold">
                            <p:stCondLst>
                              <p:cond delay="1000"/>
                            </p:stCondLst>
                            <p:childTnLst>
                              <p:par>
                                <p:cTn id="179" presetID="22" presetClass="entr" presetSubtype="8" fill="hold" nodeType="afterEffect">
                                  <p:stCondLst>
                                    <p:cond delay="0"/>
                                  </p:stCondLst>
                                  <p:childTnLst>
                                    <p:set>
                                      <p:cBhvr>
                                        <p:cTn id="180" dur="1" fill="hold">
                                          <p:stCondLst>
                                            <p:cond delay="0"/>
                                          </p:stCondLst>
                                        </p:cTn>
                                        <p:tgtEl>
                                          <p:spTgt spid="8"/>
                                        </p:tgtEl>
                                        <p:attrNameLst>
                                          <p:attrName>style.visibility</p:attrName>
                                        </p:attrNameLst>
                                      </p:cBhvr>
                                      <p:to>
                                        <p:strVal val="visible"/>
                                      </p:to>
                                    </p:set>
                                    <p:animEffect transition="in" filter="wipe(left)">
                                      <p:cBhvr>
                                        <p:cTn id="181" dur="500"/>
                                        <p:tgtEl>
                                          <p:spTgt spid="8"/>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8" fill="hold" grpId="0" nodeType="clickEffect">
                                  <p:stCondLst>
                                    <p:cond delay="0"/>
                                  </p:stCondLst>
                                  <p:childTnLst>
                                    <p:set>
                                      <p:cBhvr>
                                        <p:cTn id="185" dur="1" fill="hold">
                                          <p:stCondLst>
                                            <p:cond delay="0"/>
                                          </p:stCondLst>
                                        </p:cTn>
                                        <p:tgtEl>
                                          <p:spTgt spid="53"/>
                                        </p:tgtEl>
                                        <p:attrNameLst>
                                          <p:attrName>style.visibility</p:attrName>
                                        </p:attrNameLst>
                                      </p:cBhvr>
                                      <p:to>
                                        <p:strVal val="visible"/>
                                      </p:to>
                                    </p:set>
                                    <p:animEffect transition="in" filter="wipe(left)">
                                      <p:cBhvr>
                                        <p:cTn id="186" dur="500"/>
                                        <p:tgtEl>
                                          <p:spTgt spid="53"/>
                                        </p:tgtEl>
                                      </p:cBhvr>
                                    </p:animEffect>
                                  </p:childTnLst>
                                </p:cTn>
                              </p:par>
                            </p:childTnLst>
                          </p:cTn>
                        </p:par>
                      </p:childTnLst>
                    </p:cTn>
                  </p:par>
                  <p:par>
                    <p:cTn id="187" fill="hold">
                      <p:stCondLst>
                        <p:cond delay="indefinite"/>
                      </p:stCondLst>
                      <p:childTnLst>
                        <p:par>
                          <p:cTn id="188" fill="hold">
                            <p:stCondLst>
                              <p:cond delay="0"/>
                            </p:stCondLst>
                            <p:childTnLst>
                              <p:par>
                                <p:cTn id="189" presetID="2" presetClass="entr" presetSubtype="6" fill="hold" nodeType="clickEffect">
                                  <p:stCondLst>
                                    <p:cond delay="0"/>
                                  </p:stCondLst>
                                  <p:childTnLst>
                                    <p:set>
                                      <p:cBhvr>
                                        <p:cTn id="190" dur="1" fill="hold">
                                          <p:stCondLst>
                                            <p:cond delay="0"/>
                                          </p:stCondLst>
                                        </p:cTn>
                                        <p:tgtEl>
                                          <p:spTgt spid="9"/>
                                        </p:tgtEl>
                                        <p:attrNameLst>
                                          <p:attrName>style.visibility</p:attrName>
                                        </p:attrNameLst>
                                      </p:cBhvr>
                                      <p:to>
                                        <p:strVal val="visible"/>
                                      </p:to>
                                    </p:set>
                                    <p:anim calcmode="lin" valueType="num">
                                      <p:cBhvr additive="base">
                                        <p:cTn id="191" dur="500" fill="hold"/>
                                        <p:tgtEl>
                                          <p:spTgt spid="9"/>
                                        </p:tgtEl>
                                        <p:attrNameLst>
                                          <p:attrName>ppt_x</p:attrName>
                                        </p:attrNameLst>
                                      </p:cBhvr>
                                      <p:tavLst>
                                        <p:tav tm="0">
                                          <p:val>
                                            <p:strVal val="1+#ppt_w/2"/>
                                          </p:val>
                                        </p:tav>
                                        <p:tav tm="100000">
                                          <p:val>
                                            <p:strVal val="#ppt_x"/>
                                          </p:val>
                                        </p:tav>
                                      </p:tavLst>
                                    </p:anim>
                                    <p:anim calcmode="lin" valueType="num">
                                      <p:cBhvr additive="base">
                                        <p:cTn id="192" dur="500" fill="hold"/>
                                        <p:tgtEl>
                                          <p:spTgt spid="9"/>
                                        </p:tgtEl>
                                        <p:attrNameLst>
                                          <p:attrName>ppt_y</p:attrName>
                                        </p:attrNameLst>
                                      </p:cBhvr>
                                      <p:tavLst>
                                        <p:tav tm="0">
                                          <p:val>
                                            <p:strVal val="1+#ppt_h/2"/>
                                          </p:val>
                                        </p:tav>
                                        <p:tav tm="100000">
                                          <p:val>
                                            <p:strVal val="#ppt_y"/>
                                          </p:val>
                                        </p:tav>
                                      </p:tavLst>
                                    </p:anim>
                                  </p:childTnLst>
                                </p:cTn>
                              </p:par>
                            </p:childTnLst>
                          </p:cTn>
                        </p:par>
                        <p:par>
                          <p:cTn id="193" fill="hold">
                            <p:stCondLst>
                              <p:cond delay="500"/>
                            </p:stCondLst>
                            <p:childTnLst>
                              <p:par>
                                <p:cTn id="194" presetID="22" presetClass="entr" presetSubtype="8" fill="hold" nodeType="afterEffect">
                                  <p:stCondLst>
                                    <p:cond delay="0"/>
                                  </p:stCondLst>
                                  <p:childTnLst>
                                    <p:set>
                                      <p:cBhvr>
                                        <p:cTn id="195" dur="1" fill="hold">
                                          <p:stCondLst>
                                            <p:cond delay="0"/>
                                          </p:stCondLst>
                                        </p:cTn>
                                        <p:tgtEl>
                                          <p:spTgt spid="71"/>
                                        </p:tgtEl>
                                        <p:attrNameLst>
                                          <p:attrName>style.visibility</p:attrName>
                                        </p:attrNameLst>
                                      </p:cBhvr>
                                      <p:to>
                                        <p:strVal val="visible"/>
                                      </p:to>
                                    </p:set>
                                    <p:animEffect transition="in" filter="wipe(left)">
                                      <p:cBhvr>
                                        <p:cTn id="196" dur="500"/>
                                        <p:tgtEl>
                                          <p:spTgt spid="71"/>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8" fill="hold" nodeType="clickEffect">
                                  <p:stCondLst>
                                    <p:cond delay="0"/>
                                  </p:stCondLst>
                                  <p:childTnLst>
                                    <p:set>
                                      <p:cBhvr>
                                        <p:cTn id="200" dur="1" fill="hold">
                                          <p:stCondLst>
                                            <p:cond delay="0"/>
                                          </p:stCondLst>
                                        </p:cTn>
                                        <p:tgtEl>
                                          <p:spTgt spid="10"/>
                                        </p:tgtEl>
                                        <p:attrNameLst>
                                          <p:attrName>style.visibility</p:attrName>
                                        </p:attrNameLst>
                                      </p:cBhvr>
                                      <p:to>
                                        <p:strVal val="visible"/>
                                      </p:to>
                                    </p:set>
                                    <p:animEffect transition="in" filter="wipe(left)">
                                      <p:cBhvr>
                                        <p:cTn id="201" dur="500"/>
                                        <p:tgtEl>
                                          <p:spTgt spid="10"/>
                                        </p:tgtEl>
                                      </p:cBhvr>
                                    </p:animEffect>
                                  </p:childTnLst>
                                </p:cTn>
                              </p:par>
                            </p:childTnLst>
                          </p:cTn>
                        </p:par>
                      </p:childTnLst>
                    </p:cTn>
                  </p:par>
                  <p:par>
                    <p:cTn id="202" fill="hold">
                      <p:stCondLst>
                        <p:cond delay="indefinite"/>
                      </p:stCondLst>
                      <p:childTnLst>
                        <p:par>
                          <p:cTn id="203" fill="hold">
                            <p:stCondLst>
                              <p:cond delay="0"/>
                            </p:stCondLst>
                            <p:childTnLst>
                              <p:par>
                                <p:cTn id="204" presetID="22" presetClass="exit" presetSubtype="4" fill="hold" grpId="1" nodeType="clickEffect">
                                  <p:stCondLst>
                                    <p:cond delay="0"/>
                                  </p:stCondLst>
                                  <p:childTnLst>
                                    <p:animEffect transition="out" filter="wipe(down)">
                                      <p:cBhvr>
                                        <p:cTn id="205" dur="750"/>
                                        <p:tgtEl>
                                          <p:spTgt spid="43"/>
                                        </p:tgtEl>
                                      </p:cBhvr>
                                    </p:animEffect>
                                    <p:set>
                                      <p:cBhvr>
                                        <p:cTn id="206" dur="1" fill="hold">
                                          <p:stCondLst>
                                            <p:cond delay="749"/>
                                          </p:stCondLst>
                                        </p:cTn>
                                        <p:tgtEl>
                                          <p:spTgt spid="43"/>
                                        </p:tgtEl>
                                        <p:attrNameLst>
                                          <p:attrName>style.visibility</p:attrName>
                                        </p:attrNameLst>
                                      </p:cBhvr>
                                      <p:to>
                                        <p:strVal val="hidden"/>
                                      </p:to>
                                    </p:set>
                                  </p:childTnLst>
                                </p:cTn>
                              </p:par>
                            </p:childTnLst>
                          </p:cTn>
                        </p:par>
                      </p:childTnLst>
                    </p:cTn>
                  </p:par>
                  <p:par>
                    <p:cTn id="207" fill="hold">
                      <p:stCondLst>
                        <p:cond delay="indefinite"/>
                      </p:stCondLst>
                      <p:childTnLst>
                        <p:par>
                          <p:cTn id="208" fill="hold">
                            <p:stCondLst>
                              <p:cond delay="0"/>
                            </p:stCondLst>
                            <p:childTnLst>
                              <p:par>
                                <p:cTn id="209" presetID="2" presetClass="entr" presetSubtype="6" fill="hold" nodeType="clickEffect">
                                  <p:stCondLst>
                                    <p:cond delay="0"/>
                                  </p:stCondLst>
                                  <p:childTnLst>
                                    <p:set>
                                      <p:cBhvr>
                                        <p:cTn id="210" dur="1" fill="hold">
                                          <p:stCondLst>
                                            <p:cond delay="0"/>
                                          </p:stCondLst>
                                        </p:cTn>
                                        <p:tgtEl>
                                          <p:spTgt spid="12"/>
                                        </p:tgtEl>
                                        <p:attrNameLst>
                                          <p:attrName>style.visibility</p:attrName>
                                        </p:attrNameLst>
                                      </p:cBhvr>
                                      <p:to>
                                        <p:strVal val="visible"/>
                                      </p:to>
                                    </p:set>
                                    <p:anim calcmode="lin" valueType="num">
                                      <p:cBhvr additive="base">
                                        <p:cTn id="211" dur="500" fill="hold"/>
                                        <p:tgtEl>
                                          <p:spTgt spid="12"/>
                                        </p:tgtEl>
                                        <p:attrNameLst>
                                          <p:attrName>ppt_x</p:attrName>
                                        </p:attrNameLst>
                                      </p:cBhvr>
                                      <p:tavLst>
                                        <p:tav tm="0">
                                          <p:val>
                                            <p:strVal val="1+#ppt_w/2"/>
                                          </p:val>
                                        </p:tav>
                                        <p:tav tm="100000">
                                          <p:val>
                                            <p:strVal val="#ppt_x"/>
                                          </p:val>
                                        </p:tav>
                                      </p:tavLst>
                                    </p:anim>
                                    <p:anim calcmode="lin" valueType="num">
                                      <p:cBhvr additive="base">
                                        <p:cTn id="212" dur="500" fill="hold"/>
                                        <p:tgtEl>
                                          <p:spTgt spid="12"/>
                                        </p:tgtEl>
                                        <p:attrNameLst>
                                          <p:attrName>ppt_y</p:attrName>
                                        </p:attrNameLst>
                                      </p:cBhvr>
                                      <p:tavLst>
                                        <p:tav tm="0">
                                          <p:val>
                                            <p:strVal val="1+#ppt_h/2"/>
                                          </p:val>
                                        </p:tav>
                                        <p:tav tm="100000">
                                          <p:val>
                                            <p:strVal val="#ppt_y"/>
                                          </p:val>
                                        </p:tav>
                                      </p:tavLst>
                                    </p:anim>
                                  </p:childTnLst>
                                </p:cTn>
                              </p:par>
                            </p:childTnLst>
                          </p:cTn>
                        </p:par>
                        <p:par>
                          <p:cTn id="213" fill="hold">
                            <p:stCondLst>
                              <p:cond delay="500"/>
                            </p:stCondLst>
                            <p:childTnLst>
                              <p:par>
                                <p:cTn id="214" presetID="22" presetClass="entr" presetSubtype="8" fill="hold" nodeType="afterEffect">
                                  <p:stCondLst>
                                    <p:cond delay="0"/>
                                  </p:stCondLst>
                                  <p:childTnLst>
                                    <p:set>
                                      <p:cBhvr>
                                        <p:cTn id="215" dur="1" fill="hold">
                                          <p:stCondLst>
                                            <p:cond delay="0"/>
                                          </p:stCondLst>
                                        </p:cTn>
                                        <p:tgtEl>
                                          <p:spTgt spid="14"/>
                                        </p:tgtEl>
                                        <p:attrNameLst>
                                          <p:attrName>style.visibility</p:attrName>
                                        </p:attrNameLst>
                                      </p:cBhvr>
                                      <p:to>
                                        <p:strVal val="visible"/>
                                      </p:to>
                                    </p:set>
                                    <p:animEffect transition="in" filter="wipe(left)">
                                      <p:cBhvr>
                                        <p:cTn id="216" dur="750"/>
                                        <p:tgtEl>
                                          <p:spTgt spid="14"/>
                                        </p:tgtEl>
                                      </p:cBhvr>
                                    </p:animEffect>
                                  </p:childTnLst>
                                </p:cTn>
                              </p:par>
                            </p:childTnLst>
                          </p:cTn>
                        </p:par>
                      </p:childTnLst>
                    </p:cTn>
                  </p:par>
                  <p:par>
                    <p:cTn id="217" fill="hold">
                      <p:stCondLst>
                        <p:cond delay="indefinite"/>
                      </p:stCondLst>
                      <p:childTnLst>
                        <p:par>
                          <p:cTn id="218" fill="hold">
                            <p:stCondLst>
                              <p:cond delay="0"/>
                            </p:stCondLst>
                            <p:childTnLst>
                              <p:par>
                                <p:cTn id="219" presetID="22" presetClass="entr" presetSubtype="8" fill="hold" grpId="0" nodeType="clickEffect">
                                  <p:stCondLst>
                                    <p:cond delay="0"/>
                                  </p:stCondLst>
                                  <p:childTnLst>
                                    <p:set>
                                      <p:cBhvr>
                                        <p:cTn id="220" dur="1" fill="hold">
                                          <p:stCondLst>
                                            <p:cond delay="0"/>
                                          </p:stCondLst>
                                        </p:cTn>
                                        <p:tgtEl>
                                          <p:spTgt spid="66"/>
                                        </p:tgtEl>
                                        <p:attrNameLst>
                                          <p:attrName>style.visibility</p:attrName>
                                        </p:attrNameLst>
                                      </p:cBhvr>
                                      <p:to>
                                        <p:strVal val="visible"/>
                                      </p:to>
                                    </p:set>
                                    <p:animEffect transition="in" filter="wipe(left)">
                                      <p:cBhvr>
                                        <p:cTn id="221" dur="500"/>
                                        <p:tgtEl>
                                          <p:spTgt spid="66"/>
                                        </p:tgtEl>
                                      </p:cBhvr>
                                    </p:animEffect>
                                  </p:childTnLst>
                                </p:cTn>
                              </p:par>
                            </p:childTnLst>
                          </p:cTn>
                        </p:par>
                        <p:par>
                          <p:cTn id="222" fill="hold">
                            <p:stCondLst>
                              <p:cond delay="500"/>
                            </p:stCondLst>
                            <p:childTnLst>
                              <p:par>
                                <p:cTn id="223" presetID="22" presetClass="entr" presetSubtype="8" fill="hold" nodeType="afterEffect">
                                  <p:stCondLst>
                                    <p:cond delay="0"/>
                                  </p:stCondLst>
                                  <p:childTnLst>
                                    <p:set>
                                      <p:cBhvr>
                                        <p:cTn id="224" dur="1" fill="hold">
                                          <p:stCondLst>
                                            <p:cond delay="0"/>
                                          </p:stCondLst>
                                        </p:cTn>
                                        <p:tgtEl>
                                          <p:spTgt spid="65"/>
                                        </p:tgtEl>
                                        <p:attrNameLst>
                                          <p:attrName>style.visibility</p:attrName>
                                        </p:attrNameLst>
                                      </p:cBhvr>
                                      <p:to>
                                        <p:strVal val="visible"/>
                                      </p:to>
                                    </p:set>
                                    <p:animEffect transition="in" filter="wipe(left)">
                                      <p:cBhvr>
                                        <p:cTn id="225" dur="500"/>
                                        <p:tgtEl>
                                          <p:spTgt spid="65"/>
                                        </p:tgtEl>
                                      </p:cBhvr>
                                    </p:animEffect>
                                  </p:childTnLst>
                                </p:cTn>
                              </p:par>
                            </p:childTnLst>
                          </p:cTn>
                        </p:par>
                        <p:par>
                          <p:cTn id="226" fill="hold">
                            <p:stCondLst>
                              <p:cond delay="1000"/>
                            </p:stCondLst>
                            <p:childTnLst>
                              <p:par>
                                <p:cTn id="227" presetID="22" presetClass="entr" presetSubtype="8" fill="hold" grpId="0" nodeType="afterEffect">
                                  <p:stCondLst>
                                    <p:cond delay="0"/>
                                  </p:stCondLst>
                                  <p:childTnLst>
                                    <p:set>
                                      <p:cBhvr>
                                        <p:cTn id="228" dur="1" fill="hold">
                                          <p:stCondLst>
                                            <p:cond delay="0"/>
                                          </p:stCondLst>
                                        </p:cTn>
                                        <p:tgtEl>
                                          <p:spTgt spid="68"/>
                                        </p:tgtEl>
                                        <p:attrNameLst>
                                          <p:attrName>style.visibility</p:attrName>
                                        </p:attrNameLst>
                                      </p:cBhvr>
                                      <p:to>
                                        <p:strVal val="visible"/>
                                      </p:to>
                                    </p:set>
                                    <p:animEffect transition="in" filter="wipe(left)">
                                      <p:cBhvr>
                                        <p:cTn id="229" dur="500"/>
                                        <p:tgtEl>
                                          <p:spTgt spid="68"/>
                                        </p:tgtEl>
                                      </p:cBhvr>
                                    </p:animEffect>
                                  </p:childTnLst>
                                </p:cTn>
                              </p:par>
                            </p:childTnLst>
                          </p:cTn>
                        </p:par>
                        <p:par>
                          <p:cTn id="230" fill="hold">
                            <p:stCondLst>
                              <p:cond delay="1500"/>
                            </p:stCondLst>
                            <p:childTnLst>
                              <p:par>
                                <p:cTn id="231" presetID="22" presetClass="entr" presetSubtype="8" fill="hold" grpId="0" nodeType="afterEffect">
                                  <p:stCondLst>
                                    <p:cond delay="0"/>
                                  </p:stCondLst>
                                  <p:childTnLst>
                                    <p:set>
                                      <p:cBhvr>
                                        <p:cTn id="232" dur="1" fill="hold">
                                          <p:stCondLst>
                                            <p:cond delay="0"/>
                                          </p:stCondLst>
                                        </p:cTn>
                                        <p:tgtEl>
                                          <p:spTgt spid="74"/>
                                        </p:tgtEl>
                                        <p:attrNameLst>
                                          <p:attrName>style.visibility</p:attrName>
                                        </p:attrNameLst>
                                      </p:cBhvr>
                                      <p:to>
                                        <p:strVal val="visible"/>
                                      </p:to>
                                    </p:set>
                                    <p:animEffect transition="in" filter="wipe(left)">
                                      <p:cBhvr>
                                        <p:cTn id="233" dur="500"/>
                                        <p:tgtEl>
                                          <p:spTgt spid="74"/>
                                        </p:tgtEl>
                                      </p:cBhvr>
                                    </p:animEffect>
                                  </p:childTnLst>
                                </p:cTn>
                              </p:par>
                            </p:childTnLst>
                          </p:cTn>
                        </p:par>
                      </p:childTnLst>
                    </p:cTn>
                  </p:par>
                  <p:par>
                    <p:cTn id="234" fill="hold">
                      <p:stCondLst>
                        <p:cond delay="indefinite"/>
                      </p:stCondLst>
                      <p:childTnLst>
                        <p:par>
                          <p:cTn id="235" fill="hold">
                            <p:stCondLst>
                              <p:cond delay="0"/>
                            </p:stCondLst>
                            <p:childTnLst>
                              <p:par>
                                <p:cTn id="236" presetID="22" presetClass="entr" presetSubtype="8" fill="hold" grpId="0" nodeType="clickEffect">
                                  <p:stCondLst>
                                    <p:cond delay="0"/>
                                  </p:stCondLst>
                                  <p:childTnLst>
                                    <p:set>
                                      <p:cBhvr>
                                        <p:cTn id="237" dur="1" fill="hold">
                                          <p:stCondLst>
                                            <p:cond delay="0"/>
                                          </p:stCondLst>
                                        </p:cTn>
                                        <p:tgtEl>
                                          <p:spTgt spid="67"/>
                                        </p:tgtEl>
                                        <p:attrNameLst>
                                          <p:attrName>style.visibility</p:attrName>
                                        </p:attrNameLst>
                                      </p:cBhvr>
                                      <p:to>
                                        <p:strVal val="visible"/>
                                      </p:to>
                                    </p:set>
                                    <p:animEffect transition="in" filter="wipe(left)">
                                      <p:cBhvr>
                                        <p:cTn id="238" dur="500"/>
                                        <p:tgtEl>
                                          <p:spTgt spid="67"/>
                                        </p:tgtEl>
                                      </p:cBhvr>
                                    </p:animEffect>
                                  </p:childTnLst>
                                </p:cTn>
                              </p:par>
                            </p:childTnLst>
                          </p:cTn>
                        </p:par>
                        <p:par>
                          <p:cTn id="239" fill="hold">
                            <p:stCondLst>
                              <p:cond delay="500"/>
                            </p:stCondLst>
                            <p:childTnLst>
                              <p:par>
                                <p:cTn id="240" presetID="22" presetClass="entr" presetSubtype="8" fill="hold" grpId="0" nodeType="afterEffect">
                                  <p:stCondLst>
                                    <p:cond delay="0"/>
                                  </p:stCondLst>
                                  <p:childTnLst>
                                    <p:set>
                                      <p:cBhvr>
                                        <p:cTn id="241" dur="1" fill="hold">
                                          <p:stCondLst>
                                            <p:cond delay="0"/>
                                          </p:stCondLst>
                                        </p:cTn>
                                        <p:tgtEl>
                                          <p:spTgt spid="64"/>
                                        </p:tgtEl>
                                        <p:attrNameLst>
                                          <p:attrName>style.visibility</p:attrName>
                                        </p:attrNameLst>
                                      </p:cBhvr>
                                      <p:to>
                                        <p:strVal val="visible"/>
                                      </p:to>
                                    </p:set>
                                    <p:animEffect transition="in" filter="wipe(left)">
                                      <p:cBhvr>
                                        <p:cTn id="242" dur="500"/>
                                        <p:tgtEl>
                                          <p:spTgt spid="64"/>
                                        </p:tgtEl>
                                      </p:cBhvr>
                                    </p:animEffect>
                                  </p:childTnLst>
                                </p:cTn>
                              </p:par>
                            </p:childTnLst>
                          </p:cTn>
                        </p:par>
                      </p:childTnLst>
                    </p:cTn>
                  </p:par>
                  <p:par>
                    <p:cTn id="243" fill="hold">
                      <p:stCondLst>
                        <p:cond delay="indefinite"/>
                      </p:stCondLst>
                      <p:childTnLst>
                        <p:par>
                          <p:cTn id="244" fill="hold">
                            <p:stCondLst>
                              <p:cond delay="0"/>
                            </p:stCondLst>
                            <p:childTnLst>
                              <p:par>
                                <p:cTn id="245" presetID="22" presetClass="entr" presetSubtype="8" fill="hold" grpId="0" nodeType="clickEffect">
                                  <p:stCondLst>
                                    <p:cond delay="0"/>
                                  </p:stCondLst>
                                  <p:childTnLst>
                                    <p:set>
                                      <p:cBhvr>
                                        <p:cTn id="246" dur="1" fill="hold">
                                          <p:stCondLst>
                                            <p:cond delay="0"/>
                                          </p:stCondLst>
                                        </p:cTn>
                                        <p:tgtEl>
                                          <p:spTgt spid="60"/>
                                        </p:tgtEl>
                                        <p:attrNameLst>
                                          <p:attrName>style.visibility</p:attrName>
                                        </p:attrNameLst>
                                      </p:cBhvr>
                                      <p:to>
                                        <p:strVal val="visible"/>
                                      </p:to>
                                    </p:set>
                                    <p:animEffect transition="in" filter="wipe(left)">
                                      <p:cBhvr>
                                        <p:cTn id="247" dur="500"/>
                                        <p:tgtEl>
                                          <p:spTgt spid="60"/>
                                        </p:tgtEl>
                                      </p:cBhvr>
                                    </p:animEffect>
                                  </p:childTnLst>
                                </p:cTn>
                              </p:par>
                            </p:childTnLst>
                          </p:cTn>
                        </p:par>
                        <p:par>
                          <p:cTn id="248" fill="hold">
                            <p:stCondLst>
                              <p:cond delay="500"/>
                            </p:stCondLst>
                            <p:childTnLst>
                              <p:par>
                                <p:cTn id="249" presetID="22" presetClass="entr" presetSubtype="8" fill="hold" nodeType="afterEffect">
                                  <p:stCondLst>
                                    <p:cond delay="0"/>
                                  </p:stCondLst>
                                  <p:childTnLst>
                                    <p:set>
                                      <p:cBhvr>
                                        <p:cTn id="250" dur="1" fill="hold">
                                          <p:stCondLst>
                                            <p:cond delay="0"/>
                                          </p:stCondLst>
                                        </p:cTn>
                                        <p:tgtEl>
                                          <p:spTgt spid="17"/>
                                        </p:tgtEl>
                                        <p:attrNameLst>
                                          <p:attrName>style.visibility</p:attrName>
                                        </p:attrNameLst>
                                      </p:cBhvr>
                                      <p:to>
                                        <p:strVal val="visible"/>
                                      </p:to>
                                    </p:set>
                                    <p:animEffect transition="in" filter="wipe(left)">
                                      <p:cBhvr>
                                        <p:cTn id="251" dur="500"/>
                                        <p:tgtEl>
                                          <p:spTgt spid="17"/>
                                        </p:tgtEl>
                                      </p:cBhvr>
                                    </p:animEffect>
                                  </p:childTnLst>
                                </p:cTn>
                              </p:par>
                            </p:childTnLst>
                          </p:cTn>
                        </p:par>
                        <p:par>
                          <p:cTn id="252" fill="hold">
                            <p:stCondLst>
                              <p:cond delay="1000"/>
                            </p:stCondLst>
                            <p:childTnLst>
                              <p:par>
                                <p:cTn id="253" presetID="22" presetClass="entr" presetSubtype="2" fill="hold" grpId="0" nodeType="afterEffect">
                                  <p:stCondLst>
                                    <p:cond delay="0"/>
                                  </p:stCondLst>
                                  <p:childTnLst>
                                    <p:set>
                                      <p:cBhvr>
                                        <p:cTn id="254" dur="1" fill="hold">
                                          <p:stCondLst>
                                            <p:cond delay="0"/>
                                          </p:stCondLst>
                                        </p:cTn>
                                        <p:tgtEl>
                                          <p:spTgt spid="61"/>
                                        </p:tgtEl>
                                        <p:attrNameLst>
                                          <p:attrName>style.visibility</p:attrName>
                                        </p:attrNameLst>
                                      </p:cBhvr>
                                      <p:to>
                                        <p:strVal val="visible"/>
                                      </p:to>
                                    </p:set>
                                    <p:animEffect transition="in" filter="wipe(right)">
                                      <p:cBhvr>
                                        <p:cTn id="255" dur="500"/>
                                        <p:tgtEl>
                                          <p:spTgt spid="61"/>
                                        </p:tgtEl>
                                      </p:cBhvr>
                                    </p:animEffect>
                                  </p:childTnLst>
                                </p:cTn>
                              </p:par>
                            </p:childTnLst>
                          </p:cTn>
                        </p:par>
                      </p:childTnLst>
                    </p:cTn>
                  </p:par>
                  <p:par>
                    <p:cTn id="256" fill="hold">
                      <p:stCondLst>
                        <p:cond delay="indefinite"/>
                      </p:stCondLst>
                      <p:childTnLst>
                        <p:par>
                          <p:cTn id="257" fill="hold">
                            <p:stCondLst>
                              <p:cond delay="0"/>
                            </p:stCondLst>
                            <p:childTnLst>
                              <p:par>
                                <p:cTn id="258" presetID="22" presetClass="entr" presetSubtype="8" fill="hold" grpId="0" nodeType="clickEffect">
                                  <p:stCondLst>
                                    <p:cond delay="0"/>
                                  </p:stCondLst>
                                  <p:childTnLst>
                                    <p:set>
                                      <p:cBhvr>
                                        <p:cTn id="259" dur="1" fill="hold">
                                          <p:stCondLst>
                                            <p:cond delay="0"/>
                                          </p:stCondLst>
                                        </p:cTn>
                                        <p:tgtEl>
                                          <p:spTgt spid="54"/>
                                        </p:tgtEl>
                                        <p:attrNameLst>
                                          <p:attrName>style.visibility</p:attrName>
                                        </p:attrNameLst>
                                      </p:cBhvr>
                                      <p:to>
                                        <p:strVal val="visible"/>
                                      </p:to>
                                    </p:set>
                                    <p:animEffect transition="in" filter="wipe(left)">
                                      <p:cBhvr>
                                        <p:cTn id="260" dur="500"/>
                                        <p:tgtEl>
                                          <p:spTgt spid="54"/>
                                        </p:tgtEl>
                                      </p:cBhvr>
                                    </p:animEffect>
                                  </p:childTnLst>
                                </p:cTn>
                              </p:par>
                            </p:childTnLst>
                          </p:cTn>
                        </p:par>
                        <p:par>
                          <p:cTn id="261" fill="hold">
                            <p:stCondLst>
                              <p:cond delay="500"/>
                            </p:stCondLst>
                            <p:childTnLst>
                              <p:par>
                                <p:cTn id="262" presetID="22" presetClass="entr" presetSubtype="8" fill="hold" nodeType="afterEffect">
                                  <p:stCondLst>
                                    <p:cond delay="0"/>
                                  </p:stCondLst>
                                  <p:childTnLst>
                                    <p:set>
                                      <p:cBhvr>
                                        <p:cTn id="263" dur="1" fill="hold">
                                          <p:stCondLst>
                                            <p:cond delay="0"/>
                                          </p:stCondLst>
                                        </p:cTn>
                                        <p:tgtEl>
                                          <p:spTgt spid="76"/>
                                        </p:tgtEl>
                                        <p:attrNameLst>
                                          <p:attrName>style.visibility</p:attrName>
                                        </p:attrNameLst>
                                      </p:cBhvr>
                                      <p:to>
                                        <p:strVal val="visible"/>
                                      </p:to>
                                    </p:set>
                                    <p:animEffect transition="in" filter="wipe(left)">
                                      <p:cBhvr>
                                        <p:cTn id="26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04168" grpId="0" autoUpdateAnimBg="0"/>
      <p:bldP spid="604169" grpId="0"/>
      <p:bldP spid="40992" grpId="0" animBg="1"/>
      <p:bldP spid="40990" grpId="0" animBg="1"/>
      <p:bldP spid="604192" grpId="0" animBg="1"/>
      <p:bldP spid="604194" grpId="0"/>
      <p:bldP spid="37" grpId="0" autoUpdateAnimBg="0"/>
      <p:bldP spid="39" grpId="0" animBg="1"/>
      <p:bldP spid="43" grpId="0" animBg="1"/>
      <p:bldP spid="43" grpId="1" animBg="1"/>
      <p:bldP spid="44" grpId="0"/>
      <p:bldP spid="46" grpId="0" animBg="1"/>
      <p:bldP spid="48" grpId="0" animBg="1"/>
      <p:bldP spid="49" grpId="0" animBg="1"/>
      <p:bldP spid="51" grpId="0" animBg="1"/>
      <p:bldP spid="52" grpId="0"/>
      <p:bldP spid="53" grpId="0"/>
      <p:bldP spid="54" grpId="0"/>
      <p:bldP spid="64" grpId="0"/>
      <p:bldP spid="66" grpId="0" animBg="1"/>
      <p:bldP spid="67" grpId="0" animBg="1"/>
      <p:bldP spid="68" grpId="0"/>
      <p:bldP spid="55" grpId="0" autoUpdateAnimBg="0"/>
      <p:bldP spid="56" grpId="0" animBg="1"/>
      <p:bldP spid="57" grpId="0"/>
      <p:bldP spid="59" grpId="0"/>
      <p:bldP spid="60" grpId="0"/>
      <p:bldP spid="61" grpId="0" animBg="1"/>
      <p:bldP spid="63" grpId="0" autoUpdateAnimBg="0"/>
      <p:bldP spid="69" grpId="0" animBg="1"/>
      <p:bldP spid="70" grpId="0" animBg="1"/>
      <p:bldP spid="72" grpId="0"/>
      <p:bldP spid="73" grpId="0" autoUpdateAnimBg="0"/>
      <p:bldP spid="74" grpId="0"/>
      <p:bldP spid="75" grpId="0"/>
      <p:bldP spid="7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63" name="Object 3"/>
          <p:cNvGraphicFramePr>
            <a:graphicFrameLocks noGrp="1" noChangeAspect="1"/>
          </p:cNvGraphicFramePr>
          <p:nvPr>
            <p:ph sz="quarter" idx="4294967295"/>
            <p:extLst>
              <p:ext uri="{D42A27DB-BD31-4B8C-83A1-F6EECF244321}">
                <p14:modId xmlns:p14="http://schemas.microsoft.com/office/powerpoint/2010/main" val="1300732488"/>
              </p:ext>
            </p:extLst>
          </p:nvPr>
        </p:nvGraphicFramePr>
        <p:xfrm>
          <a:off x="697037" y="1196752"/>
          <a:ext cx="4368240" cy="1473120"/>
        </p:xfrm>
        <a:graphic>
          <a:graphicData uri="http://schemas.openxmlformats.org/presentationml/2006/ole">
            <mc:AlternateContent xmlns:mc="http://schemas.openxmlformats.org/markup-compatibility/2006">
              <mc:Choice xmlns:v="urn:schemas-microsoft-com:vml" Requires="v">
                <p:oleObj spid="_x0000_s1131757" name="方程式" r:id="rId4" imgW="2184120" imgH="736560" progId="Equation.3">
                  <p:embed/>
                </p:oleObj>
              </mc:Choice>
              <mc:Fallback>
                <p:oleObj name="方程式" r:id="rId4" imgW="2184120" imgH="736560" progId="Equation.3">
                  <p:embed/>
                  <p:pic>
                    <p:nvPicPr>
                      <p:cNvPr id="0" name=""/>
                      <p:cNvPicPr>
                        <a:picLocks noChangeAspect="1" noChangeArrowheads="1"/>
                      </p:cNvPicPr>
                      <p:nvPr/>
                    </p:nvPicPr>
                    <p:blipFill>
                      <a:blip r:embed="rId5"/>
                      <a:srcRect/>
                      <a:stretch>
                        <a:fillRect/>
                      </a:stretch>
                    </p:blipFill>
                    <p:spPr bwMode="auto">
                      <a:xfrm>
                        <a:off x="697037" y="1196752"/>
                        <a:ext cx="4368240" cy="14731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 name="Object 3"/>
          <p:cNvGraphicFramePr>
            <a:graphicFrameLocks noChangeAspect="1"/>
          </p:cNvGraphicFramePr>
          <p:nvPr>
            <p:extLst>
              <p:ext uri="{D42A27DB-BD31-4B8C-83A1-F6EECF244321}">
                <p14:modId xmlns:p14="http://schemas.microsoft.com/office/powerpoint/2010/main" val="3779384494"/>
              </p:ext>
            </p:extLst>
          </p:nvPr>
        </p:nvGraphicFramePr>
        <p:xfrm>
          <a:off x="909752" y="1723106"/>
          <a:ext cx="4394160" cy="431280"/>
        </p:xfrm>
        <a:graphic>
          <a:graphicData uri="http://schemas.openxmlformats.org/presentationml/2006/ole">
            <mc:AlternateContent xmlns:mc="http://schemas.openxmlformats.org/markup-compatibility/2006">
              <mc:Choice xmlns:v="urn:schemas-microsoft-com:vml" Requires="v">
                <p:oleObj spid="_x0000_s1131758" name="方程式" r:id="rId6" imgW="2197080" imgH="215640" progId="Equation.3">
                  <p:embed/>
                </p:oleObj>
              </mc:Choice>
              <mc:Fallback>
                <p:oleObj name="方程式" r:id="rId6" imgW="2197080" imgH="215640" progId="Equation.3">
                  <p:embed/>
                  <p:pic>
                    <p:nvPicPr>
                      <p:cNvPr id="0" name=""/>
                      <p:cNvPicPr>
                        <a:picLocks noChangeAspect="1" noChangeArrowheads="1"/>
                      </p:cNvPicPr>
                      <p:nvPr/>
                    </p:nvPicPr>
                    <p:blipFill>
                      <a:blip r:embed="rId7"/>
                      <a:srcRect/>
                      <a:stretch>
                        <a:fillRect/>
                      </a:stretch>
                    </p:blipFill>
                    <p:spPr bwMode="auto">
                      <a:xfrm>
                        <a:off x="909752" y="1723106"/>
                        <a:ext cx="4394160" cy="4312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物件 2"/>
          <p:cNvGraphicFramePr>
            <a:graphicFrameLocks noGrp="1" noChangeAspect="1"/>
          </p:cNvGraphicFramePr>
          <p:nvPr>
            <p:extLst>
              <p:ext uri="{D42A27DB-BD31-4B8C-83A1-F6EECF244321}">
                <p14:modId xmlns:p14="http://schemas.microsoft.com/office/powerpoint/2010/main" val="969027397"/>
              </p:ext>
            </p:extLst>
          </p:nvPr>
        </p:nvGraphicFramePr>
        <p:xfrm>
          <a:off x="767410" y="3573017"/>
          <a:ext cx="4112874" cy="1509948"/>
        </p:xfrm>
        <a:graphic>
          <a:graphicData uri="http://schemas.openxmlformats.org/presentationml/2006/ole">
            <mc:AlternateContent xmlns:mc="http://schemas.openxmlformats.org/markup-compatibility/2006">
              <mc:Choice xmlns:v="urn:schemas-microsoft-com:vml" Requires="v">
                <p:oleObj spid="_x0000_s1131759" name="方程式" r:id="rId8" imgW="2006280" imgH="736560" progId="Equation.3">
                  <p:embed/>
                </p:oleObj>
              </mc:Choice>
              <mc:Fallback>
                <p:oleObj name="方程式" r:id="rId8" imgW="2006280" imgH="736560" progId="Equation.3">
                  <p:embed/>
                  <p:pic>
                    <p:nvPicPr>
                      <p:cNvPr id="0" name=""/>
                      <p:cNvPicPr>
                        <a:picLocks noGrp="1" noChangeAspect="1" noChangeArrowheads="1"/>
                      </p:cNvPicPr>
                      <p:nvPr/>
                    </p:nvPicPr>
                    <p:blipFill>
                      <a:blip r:embed="rId9"/>
                      <a:srcRect/>
                      <a:stretch>
                        <a:fillRect/>
                      </a:stretch>
                    </p:blipFill>
                    <p:spPr bwMode="auto">
                      <a:xfrm>
                        <a:off x="767410" y="3573017"/>
                        <a:ext cx="4112874" cy="15099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 name="矩形 40"/>
          <p:cNvSpPr/>
          <p:nvPr/>
        </p:nvSpPr>
        <p:spPr bwMode="auto">
          <a:xfrm>
            <a:off x="6720546" y="850702"/>
            <a:ext cx="467569" cy="486175"/>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40964" name="Rectangle 2"/>
          <p:cNvSpPr>
            <a:spLocks noGrp="1" noChangeArrowheads="1"/>
          </p:cNvSpPr>
          <p:nvPr>
            <p:ph type="title" idx="4294967295"/>
          </p:nvPr>
        </p:nvSpPr>
        <p:spPr/>
        <p:txBody>
          <a:bodyPr/>
          <a:lstStyle/>
          <a:p>
            <a:r>
              <a:rPr lang="en-US" altLang="zh-TW" dirty="0"/>
              <a:t>6.2 Uniqueness Proof -- </a:t>
            </a:r>
            <a:r>
              <a:rPr lang="en-US" altLang="zh-TW" dirty="0">
                <a:solidFill>
                  <a:srgbClr val="0000CC"/>
                </a:solidFill>
              </a:rPr>
              <a:t>Heat equations </a:t>
            </a:r>
            <a:r>
              <a:rPr lang="en-US" altLang="zh-TW" dirty="0"/>
              <a:t>-1</a:t>
            </a:r>
          </a:p>
        </p:txBody>
      </p:sp>
      <p:graphicFrame>
        <p:nvGraphicFramePr>
          <p:cNvPr id="604164" name="Object 4"/>
          <p:cNvGraphicFramePr>
            <a:graphicFrameLocks noGrp="1" noChangeAspect="1"/>
          </p:cNvGraphicFramePr>
          <p:nvPr>
            <p:ph sz="quarter" idx="4294967295"/>
            <p:extLst>
              <p:ext uri="{D42A27DB-BD31-4B8C-83A1-F6EECF244321}">
                <p14:modId xmlns:p14="http://schemas.microsoft.com/office/powerpoint/2010/main" val="274173947"/>
              </p:ext>
            </p:extLst>
          </p:nvPr>
        </p:nvGraphicFramePr>
        <p:xfrm>
          <a:off x="1055441" y="3157268"/>
          <a:ext cx="1412897" cy="453193"/>
        </p:xfrm>
        <a:graphic>
          <a:graphicData uri="http://schemas.openxmlformats.org/presentationml/2006/ole">
            <mc:AlternateContent xmlns:mc="http://schemas.openxmlformats.org/markup-compatibility/2006">
              <mc:Choice xmlns:v="urn:schemas-microsoft-com:vml" Requires="v">
                <p:oleObj spid="_x0000_s1131760" name="方程式" r:id="rId10" imgW="672808" imgH="215806" progId="Equation.3">
                  <p:embed/>
                </p:oleObj>
              </mc:Choice>
              <mc:Fallback>
                <p:oleObj name="方程式" r:id="rId10" imgW="672808" imgH="215806"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5441" y="3157268"/>
                        <a:ext cx="1412897" cy="45319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4168" name="Rectangle 8"/>
          <p:cNvSpPr>
            <a:spLocks noChangeArrowheads="1"/>
          </p:cNvSpPr>
          <p:nvPr/>
        </p:nvSpPr>
        <p:spPr bwMode="auto">
          <a:xfrm>
            <a:off x="407368" y="5036371"/>
            <a:ext cx="49450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marL="457200" indent="-457200">
              <a:buSzPct val="120000"/>
            </a:pPr>
            <a:r>
              <a:rPr lang="en-US" altLang="zh-TW" dirty="0"/>
              <a:t>Method 1: By max-min principle</a:t>
            </a:r>
            <a:r>
              <a:rPr lang="en-US" altLang="zh-TW" sz="2000" dirty="0">
                <a:solidFill>
                  <a:srgbClr val="0000CC"/>
                </a:solidFill>
              </a:rPr>
              <a:t> (p.68)</a:t>
            </a:r>
          </a:p>
        </p:txBody>
      </p:sp>
      <p:sp>
        <p:nvSpPr>
          <p:cNvPr id="604169" name="Rectangle 9"/>
          <p:cNvSpPr>
            <a:spLocks noChangeArrowheads="1"/>
          </p:cNvSpPr>
          <p:nvPr/>
        </p:nvSpPr>
        <p:spPr bwMode="auto">
          <a:xfrm>
            <a:off x="263352" y="692697"/>
            <a:ext cx="26084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buSzPct val="120000"/>
            </a:pPr>
            <a:r>
              <a:rPr lang="en-US" altLang="zh-TW" dirty="0"/>
              <a:t>1.</a:t>
            </a:r>
            <a:r>
              <a:rPr lang="en-US" altLang="zh-TW" u="sng" dirty="0"/>
              <a:t>Dirichlet problem</a:t>
            </a:r>
            <a:endParaRPr lang="en-US" altLang="zh-TW" i="1" u="sng" dirty="0"/>
          </a:p>
        </p:txBody>
      </p:sp>
      <p:graphicFrame>
        <p:nvGraphicFramePr>
          <p:cNvPr id="604180" name="Object 20"/>
          <p:cNvGraphicFramePr>
            <a:graphicFrameLocks noChangeAspect="1"/>
          </p:cNvGraphicFramePr>
          <p:nvPr>
            <p:extLst>
              <p:ext uri="{D42A27DB-BD31-4B8C-83A1-F6EECF244321}">
                <p14:modId xmlns:p14="http://schemas.microsoft.com/office/powerpoint/2010/main" val="3586752069"/>
              </p:ext>
            </p:extLst>
          </p:nvPr>
        </p:nvGraphicFramePr>
        <p:xfrm>
          <a:off x="6209592" y="6186138"/>
          <a:ext cx="2212975" cy="468630"/>
        </p:xfrm>
        <a:graphic>
          <a:graphicData uri="http://schemas.openxmlformats.org/presentationml/2006/ole">
            <mc:AlternateContent xmlns:mc="http://schemas.openxmlformats.org/markup-compatibility/2006">
              <mc:Choice xmlns:v="urn:schemas-microsoft-com:vml" Requires="v">
                <p:oleObj spid="_x0000_s1131761" name="方程式" r:id="rId12" imgW="1079500" imgH="228600" progId="Equation.3">
                  <p:embed/>
                </p:oleObj>
              </mc:Choice>
              <mc:Fallback>
                <p:oleObj name="方程式" r:id="rId12" imgW="10795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r="-3336"/>
                      <a:stretch>
                        <a:fillRect/>
                      </a:stretch>
                    </p:blipFill>
                    <p:spPr bwMode="auto">
                      <a:xfrm>
                        <a:off x="6209592" y="6186138"/>
                        <a:ext cx="2212975" cy="468630"/>
                      </a:xfrm>
                      <a:prstGeom prst="rect">
                        <a:avLst/>
                      </a:prstGeom>
                      <a:solidFill>
                        <a:srgbClr val="FFCC66"/>
                      </a:solidFill>
                      <a:ln>
                        <a:noFill/>
                      </a:ln>
                      <a:effectLst/>
                      <a:extLst/>
                    </p:spPr>
                  </p:pic>
                </p:oleObj>
              </mc:Fallback>
            </mc:AlternateContent>
          </a:graphicData>
        </a:graphic>
      </p:graphicFrame>
      <p:sp>
        <p:nvSpPr>
          <p:cNvPr id="40992" name="Line 27"/>
          <p:cNvSpPr>
            <a:spLocks noChangeShapeType="1"/>
          </p:cNvSpPr>
          <p:nvPr/>
        </p:nvSpPr>
        <p:spPr bwMode="auto">
          <a:xfrm>
            <a:off x="983428" y="4035237"/>
            <a:ext cx="1296144" cy="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0990" name="Line 30"/>
          <p:cNvSpPr>
            <a:spLocks noChangeShapeType="1"/>
          </p:cNvSpPr>
          <p:nvPr/>
        </p:nvSpPr>
        <p:spPr bwMode="auto">
          <a:xfrm>
            <a:off x="988960" y="4541451"/>
            <a:ext cx="1440532" cy="0"/>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192" name="Line 32"/>
          <p:cNvSpPr>
            <a:spLocks noChangeShapeType="1"/>
          </p:cNvSpPr>
          <p:nvPr/>
        </p:nvSpPr>
        <p:spPr bwMode="auto">
          <a:xfrm>
            <a:off x="6096000" y="764704"/>
            <a:ext cx="0" cy="5868000"/>
          </a:xfrm>
          <a:prstGeom prst="line">
            <a:avLst/>
          </a:prstGeom>
          <a:noFill/>
          <a:ln w="12700">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4194" name="Rectangle 34"/>
          <p:cNvSpPr>
            <a:spLocks noChangeArrowheads="1"/>
          </p:cNvSpPr>
          <p:nvPr/>
        </p:nvSpPr>
        <p:spPr bwMode="auto">
          <a:xfrm>
            <a:off x="596522" y="3146155"/>
            <a:ext cx="5524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marL="457200" indent="-457200">
              <a:buSzPct val="120000"/>
            </a:pPr>
            <a:r>
              <a:rPr lang="en-US" altLang="zh-TW" sz="2600" dirty="0"/>
              <a:t>let</a:t>
            </a:r>
          </a:p>
        </p:txBody>
      </p:sp>
      <p:sp>
        <p:nvSpPr>
          <p:cNvPr id="4" name="投影片編號版面配置區 3"/>
          <p:cNvSpPr>
            <a:spLocks noGrp="1"/>
          </p:cNvSpPr>
          <p:nvPr>
            <p:ph type="sldNum" sz="quarter" idx="10"/>
          </p:nvPr>
        </p:nvSpPr>
        <p:spPr/>
        <p:txBody>
          <a:bodyPr/>
          <a:lstStyle/>
          <a:p>
            <a:pPr>
              <a:defRPr/>
            </a:pPr>
            <a:fld id="{4C40EB51-DCA0-4E30-B66B-01C271A23879}" type="slidenum">
              <a:rPr lang="en-US" altLang="zh-TW" smtClean="0"/>
              <a:pPr>
                <a:defRPr/>
              </a:pPr>
              <a:t>69</a:t>
            </a:fld>
            <a:endParaRPr lang="en-US" altLang="zh-TW" dirty="0"/>
          </a:p>
        </p:txBody>
      </p:sp>
      <p:sp>
        <p:nvSpPr>
          <p:cNvPr id="37" name="Rectangle 33"/>
          <p:cNvSpPr>
            <a:spLocks noChangeArrowheads="1"/>
          </p:cNvSpPr>
          <p:nvPr/>
        </p:nvSpPr>
        <p:spPr bwMode="auto">
          <a:xfrm>
            <a:off x="407368" y="6036678"/>
            <a:ext cx="2576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marL="457200" indent="-457200">
              <a:buSzPct val="120000"/>
            </a:pPr>
            <a:r>
              <a:rPr lang="en-US" altLang="zh-TW" dirty="0"/>
              <a:t>Method 2: consider</a:t>
            </a:r>
          </a:p>
        </p:txBody>
      </p:sp>
      <p:graphicFrame>
        <p:nvGraphicFramePr>
          <p:cNvPr id="38" name="Object 6"/>
          <p:cNvGraphicFramePr>
            <a:graphicFrameLocks noChangeAspect="1"/>
          </p:cNvGraphicFramePr>
          <p:nvPr>
            <p:extLst>
              <p:ext uri="{D42A27DB-BD31-4B8C-83A1-F6EECF244321}">
                <p14:modId xmlns:p14="http://schemas.microsoft.com/office/powerpoint/2010/main" val="184712265"/>
              </p:ext>
            </p:extLst>
          </p:nvPr>
        </p:nvGraphicFramePr>
        <p:xfrm>
          <a:off x="6707192" y="764707"/>
          <a:ext cx="3410298" cy="624348"/>
        </p:xfrm>
        <a:graphic>
          <a:graphicData uri="http://schemas.openxmlformats.org/presentationml/2006/ole">
            <mc:AlternateContent xmlns:mc="http://schemas.openxmlformats.org/markup-compatibility/2006">
              <mc:Choice xmlns:v="urn:schemas-microsoft-com:vml" Requires="v">
                <p:oleObj spid="_x0000_s1131762" name="方程式" r:id="rId14" imgW="1663560" imgH="304560" progId="Equation.3">
                  <p:embed/>
                </p:oleObj>
              </mc:Choice>
              <mc:Fallback>
                <p:oleObj name="方程式" r:id="rId14" imgW="1663560" imgH="304560" progId="Equation.3">
                  <p:embed/>
                  <p:pic>
                    <p:nvPicPr>
                      <p:cNvPr id="0" name=""/>
                      <p:cNvPicPr>
                        <a:picLocks noChangeArrowheads="1"/>
                      </p:cNvPicPr>
                      <p:nvPr/>
                    </p:nvPicPr>
                    <p:blipFill>
                      <a:blip r:embed="rId15"/>
                      <a:srcRect/>
                      <a:stretch>
                        <a:fillRect/>
                      </a:stretch>
                    </p:blipFill>
                    <p:spPr bwMode="auto">
                      <a:xfrm>
                        <a:off x="6707192" y="764707"/>
                        <a:ext cx="3410298" cy="6243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 name="AutoShape 38"/>
          <p:cNvSpPr>
            <a:spLocks noChangeArrowheads="1"/>
          </p:cNvSpPr>
          <p:nvPr/>
        </p:nvSpPr>
        <p:spPr bwMode="auto">
          <a:xfrm>
            <a:off x="6305464" y="994718"/>
            <a:ext cx="271463" cy="193675"/>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42" name="Object 35"/>
          <p:cNvGraphicFramePr>
            <a:graphicFrameLocks noChangeAspect="1"/>
          </p:cNvGraphicFramePr>
          <p:nvPr>
            <p:extLst>
              <p:ext uri="{D42A27DB-BD31-4B8C-83A1-F6EECF244321}">
                <p14:modId xmlns:p14="http://schemas.microsoft.com/office/powerpoint/2010/main" val="2484224566"/>
              </p:ext>
            </p:extLst>
          </p:nvPr>
        </p:nvGraphicFramePr>
        <p:xfrm>
          <a:off x="6551528" y="1365886"/>
          <a:ext cx="3936960" cy="863280"/>
        </p:xfrm>
        <a:graphic>
          <a:graphicData uri="http://schemas.openxmlformats.org/presentationml/2006/ole">
            <mc:AlternateContent xmlns:mc="http://schemas.openxmlformats.org/markup-compatibility/2006">
              <mc:Choice xmlns:v="urn:schemas-microsoft-com:vml" Requires="v">
                <p:oleObj spid="_x0000_s1131763" name="方程式" r:id="rId16" imgW="1968480" imgH="431640" progId="Equation.3">
                  <p:embed/>
                </p:oleObj>
              </mc:Choice>
              <mc:Fallback>
                <p:oleObj name="方程式" r:id="rId16" imgW="1968480" imgH="431640" progId="Equation.3">
                  <p:embed/>
                  <p:pic>
                    <p:nvPicPr>
                      <p:cNvPr id="0" name=""/>
                      <p:cNvPicPr>
                        <a:picLocks noChangeAspect="1" noChangeArrowheads="1"/>
                      </p:cNvPicPr>
                      <p:nvPr/>
                    </p:nvPicPr>
                    <p:blipFill>
                      <a:blip r:embed="rId17"/>
                      <a:srcRect/>
                      <a:stretch>
                        <a:fillRect/>
                      </a:stretch>
                    </p:blipFill>
                    <p:spPr bwMode="auto">
                      <a:xfrm>
                        <a:off x="6551528" y="1365886"/>
                        <a:ext cx="3936960" cy="8632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 name="Line 26"/>
          <p:cNvSpPr>
            <a:spLocks noChangeShapeType="1"/>
          </p:cNvSpPr>
          <p:nvPr/>
        </p:nvSpPr>
        <p:spPr bwMode="auto">
          <a:xfrm flipV="1">
            <a:off x="7428184" y="1556792"/>
            <a:ext cx="288000" cy="468000"/>
          </a:xfrm>
          <a:prstGeom prst="line">
            <a:avLst/>
          </a:prstGeom>
          <a:noFill/>
          <a:ln w="28575">
            <a:solidFill>
              <a:srgbClr val="CC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4" name="Rectangle 16"/>
          <p:cNvSpPr>
            <a:spLocks noChangeArrowheads="1"/>
          </p:cNvSpPr>
          <p:nvPr/>
        </p:nvSpPr>
        <p:spPr bwMode="auto">
          <a:xfrm>
            <a:off x="8069895" y="3861048"/>
            <a:ext cx="3057247" cy="477054"/>
          </a:xfrm>
          <a:prstGeom prst="rect">
            <a:avLst/>
          </a:prstGeom>
          <a:noFill/>
          <a:ln>
            <a:noFill/>
          </a:ln>
          <a:extLst/>
        </p:spPr>
        <p:txBody>
          <a:bodyPr wrap="none">
            <a:spAutoFit/>
          </a:bodyPr>
          <a:lstStyle/>
          <a:p>
            <a:pPr marL="457200" indent="-457200">
              <a:buSzPct val="120000"/>
            </a:pPr>
            <a:r>
              <a:rPr lang="en-US" altLang="zh-TW" sz="2500" dirty="0">
                <a:solidFill>
                  <a:srgbClr val="C00000"/>
                </a:solidFill>
              </a:rPr>
              <a:t>solution of </a:t>
            </a:r>
            <a:r>
              <a:rPr lang="en-US" altLang="zh-TW" sz="2500" i="1" dirty="0">
                <a:solidFill>
                  <a:srgbClr val="C00000"/>
                </a:solidFill>
              </a:rPr>
              <a:t>u </a:t>
            </a:r>
            <a:r>
              <a:rPr lang="en-US" altLang="zh-TW" sz="2500" dirty="0">
                <a:solidFill>
                  <a:srgbClr val="C00000"/>
                </a:solidFill>
              </a:rPr>
              <a:t>is unique</a:t>
            </a:r>
            <a:endParaRPr lang="en-US" altLang="zh-TW" sz="2500" i="1" dirty="0">
              <a:solidFill>
                <a:srgbClr val="C00000"/>
              </a:solidFill>
            </a:endParaRPr>
          </a:p>
        </p:txBody>
      </p:sp>
      <p:graphicFrame>
        <p:nvGraphicFramePr>
          <p:cNvPr id="45" name="Object 31"/>
          <p:cNvGraphicFramePr>
            <a:graphicFrameLocks noChangeAspect="1"/>
          </p:cNvGraphicFramePr>
          <p:nvPr>
            <p:extLst>
              <p:ext uri="{D42A27DB-BD31-4B8C-83A1-F6EECF244321}">
                <p14:modId xmlns:p14="http://schemas.microsoft.com/office/powerpoint/2010/main" val="968083449"/>
              </p:ext>
            </p:extLst>
          </p:nvPr>
        </p:nvGraphicFramePr>
        <p:xfrm>
          <a:off x="6724656" y="2935954"/>
          <a:ext cx="3706668" cy="399924"/>
        </p:xfrm>
        <a:graphic>
          <a:graphicData uri="http://schemas.openxmlformats.org/presentationml/2006/ole">
            <mc:AlternateContent xmlns:mc="http://schemas.openxmlformats.org/markup-compatibility/2006">
              <mc:Choice xmlns:v="urn:schemas-microsoft-com:vml" Requires="v">
                <p:oleObj spid="_x0000_s1131764" name="方程式" r:id="rId18" imgW="1765080" imgH="190440" progId="Equation.3">
                  <p:embed/>
                </p:oleObj>
              </mc:Choice>
              <mc:Fallback>
                <p:oleObj name="方程式" r:id="rId18" imgW="1765080" imgH="190440" progId="Equation.3">
                  <p:embed/>
                  <p:pic>
                    <p:nvPicPr>
                      <p:cNvPr id="0" name=""/>
                      <p:cNvPicPr>
                        <a:picLocks noChangeAspect="1" noChangeArrowheads="1"/>
                      </p:cNvPicPr>
                      <p:nvPr/>
                    </p:nvPicPr>
                    <p:blipFill>
                      <a:blip r:embed="rId19"/>
                      <a:srcRect/>
                      <a:stretch>
                        <a:fillRect/>
                      </a:stretch>
                    </p:blipFill>
                    <p:spPr bwMode="auto">
                      <a:xfrm>
                        <a:off x="6724656" y="2935954"/>
                        <a:ext cx="3706668" cy="399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 name="AutoShape 38"/>
          <p:cNvSpPr>
            <a:spLocks noChangeArrowheads="1"/>
          </p:cNvSpPr>
          <p:nvPr/>
        </p:nvSpPr>
        <p:spPr bwMode="auto">
          <a:xfrm>
            <a:off x="6368511" y="3017684"/>
            <a:ext cx="271463" cy="193675"/>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49" name="AutoShape 41"/>
          <p:cNvSpPr>
            <a:spLocks noChangeArrowheads="1"/>
          </p:cNvSpPr>
          <p:nvPr/>
        </p:nvSpPr>
        <p:spPr bwMode="auto">
          <a:xfrm>
            <a:off x="6312024" y="3968106"/>
            <a:ext cx="271462" cy="193675"/>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50" name="Object 42"/>
          <p:cNvGraphicFramePr>
            <a:graphicFrameLocks noChangeAspect="1"/>
          </p:cNvGraphicFramePr>
          <p:nvPr>
            <p:extLst>
              <p:ext uri="{D42A27DB-BD31-4B8C-83A1-F6EECF244321}">
                <p14:modId xmlns:p14="http://schemas.microsoft.com/office/powerpoint/2010/main" val="2948964134"/>
              </p:ext>
            </p:extLst>
          </p:nvPr>
        </p:nvGraphicFramePr>
        <p:xfrm>
          <a:off x="6683507" y="3877697"/>
          <a:ext cx="799407" cy="373057"/>
        </p:xfrm>
        <a:graphic>
          <a:graphicData uri="http://schemas.openxmlformats.org/presentationml/2006/ole">
            <mc:AlternateContent xmlns:mc="http://schemas.openxmlformats.org/markup-compatibility/2006">
              <mc:Choice xmlns:v="urn:schemas-microsoft-com:vml" Requires="v">
                <p:oleObj spid="_x0000_s1131765" name="方程式" r:id="rId20" imgW="380670" imgH="177646" progId="Equation.3">
                  <p:embed/>
                </p:oleObj>
              </mc:Choice>
              <mc:Fallback>
                <p:oleObj name="方程式" r:id="rId20" imgW="380670" imgH="177646"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83507" y="3877697"/>
                        <a:ext cx="799407" cy="373057"/>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 name="AutoShape 41"/>
          <p:cNvSpPr>
            <a:spLocks noChangeArrowheads="1"/>
          </p:cNvSpPr>
          <p:nvPr/>
        </p:nvSpPr>
        <p:spPr bwMode="auto">
          <a:xfrm>
            <a:off x="7748678" y="4007900"/>
            <a:ext cx="271462" cy="193675"/>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54" name="Rectangle 17"/>
          <p:cNvSpPr>
            <a:spLocks noChangeArrowheads="1"/>
          </p:cNvSpPr>
          <p:nvPr/>
        </p:nvSpPr>
        <p:spPr bwMode="auto">
          <a:xfrm>
            <a:off x="6096001" y="5628796"/>
            <a:ext cx="4131259" cy="461665"/>
          </a:xfrm>
          <a:prstGeom prst="rect">
            <a:avLst/>
          </a:prstGeom>
          <a:noFill/>
          <a:ln>
            <a:noFill/>
          </a:ln>
          <a:extLst/>
        </p:spPr>
        <p:txBody>
          <a:bodyPr wrap="none">
            <a:spAutoFit/>
          </a:bodyPr>
          <a:lstStyle/>
          <a:p>
            <a:pPr>
              <a:buSzPct val="120000"/>
            </a:pPr>
            <a:r>
              <a:rPr lang="en-US" altLang="zh-TW" dirty="0">
                <a:solidFill>
                  <a:srgbClr val="0000CC"/>
                </a:solidFill>
              </a:rPr>
              <a:t>3. How about </a:t>
            </a:r>
            <a:r>
              <a:rPr lang="en-US" altLang="zh-TW" u="sng" dirty="0">
                <a:solidFill>
                  <a:srgbClr val="0000CC"/>
                </a:solidFill>
              </a:rPr>
              <a:t>Robin problem</a:t>
            </a:r>
            <a:r>
              <a:rPr lang="en-US" altLang="zh-TW" dirty="0">
                <a:solidFill>
                  <a:srgbClr val="0000CC"/>
                </a:solidFill>
              </a:rPr>
              <a:t> ??</a:t>
            </a:r>
            <a:endParaRPr lang="en-US" altLang="zh-TW" i="1" dirty="0">
              <a:solidFill>
                <a:srgbClr val="0000CC"/>
              </a:solidFill>
            </a:endParaRPr>
          </a:p>
        </p:txBody>
      </p:sp>
      <p:cxnSp>
        <p:nvCxnSpPr>
          <p:cNvPr id="8" name="直線接點 7"/>
          <p:cNvCxnSpPr/>
          <p:nvPr/>
        </p:nvCxnSpPr>
        <p:spPr bwMode="auto">
          <a:xfrm>
            <a:off x="6115258" y="4409170"/>
            <a:ext cx="6084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aphicFrame>
        <p:nvGraphicFramePr>
          <p:cNvPr id="9" name="物件 8"/>
          <p:cNvGraphicFramePr>
            <a:graphicFrameLocks noGrp="1" noChangeAspect="1"/>
          </p:cNvGraphicFramePr>
          <p:nvPr>
            <p:extLst>
              <p:ext uri="{D42A27DB-BD31-4B8C-83A1-F6EECF244321}">
                <p14:modId xmlns:p14="http://schemas.microsoft.com/office/powerpoint/2010/main" val="1619680024"/>
              </p:ext>
            </p:extLst>
          </p:nvPr>
        </p:nvGraphicFramePr>
        <p:xfrm>
          <a:off x="6350000" y="4980986"/>
          <a:ext cx="1946700" cy="452844"/>
        </p:xfrm>
        <a:graphic>
          <a:graphicData uri="http://schemas.openxmlformats.org/presentationml/2006/ole">
            <mc:AlternateContent xmlns:mc="http://schemas.openxmlformats.org/markup-compatibility/2006">
              <mc:Choice xmlns:v="urn:schemas-microsoft-com:vml" Requires="v">
                <p:oleObj spid="_x0000_s1131766" name="方程式" r:id="rId22" imgW="927000" imgH="215640" progId="Equation.3">
                  <p:embed/>
                </p:oleObj>
              </mc:Choice>
              <mc:Fallback>
                <p:oleObj name="方程式" r:id="rId22" imgW="927000" imgH="215640" progId="Equation.3">
                  <p:embed/>
                  <p:pic>
                    <p:nvPicPr>
                      <p:cNvPr id="0" name=""/>
                      <p:cNvPicPr>
                        <a:picLocks noGrp="1" noChangeArrowheads="1"/>
                      </p:cNvPicPr>
                      <p:nvPr/>
                    </p:nvPicPr>
                    <p:blipFill>
                      <a:blip r:embed="rId23"/>
                      <a:srcRect/>
                      <a:stretch>
                        <a:fillRect/>
                      </a:stretch>
                    </p:blipFill>
                    <p:spPr bwMode="auto">
                      <a:xfrm>
                        <a:off x="6350000" y="4980986"/>
                        <a:ext cx="1946700" cy="452844"/>
                      </a:xfrm>
                      <a:prstGeom prst="rect">
                        <a:avLst/>
                      </a:prstGeom>
                      <a:solidFill>
                        <a:srgbClr val="FFFF00"/>
                      </a:solidFill>
                      <a:ln>
                        <a:noFill/>
                      </a:ln>
                      <a:effectLst/>
                    </p:spPr>
                  </p:pic>
                </p:oleObj>
              </mc:Fallback>
            </mc:AlternateContent>
          </a:graphicData>
        </a:graphic>
      </p:graphicFrame>
      <p:graphicFrame>
        <p:nvGraphicFramePr>
          <p:cNvPr id="10" name="物件 9"/>
          <p:cNvGraphicFramePr>
            <a:graphicFrameLocks noGrp="1" noChangeAspect="1"/>
          </p:cNvGraphicFramePr>
          <p:nvPr>
            <p:extLst>
              <p:ext uri="{D42A27DB-BD31-4B8C-83A1-F6EECF244321}">
                <p14:modId xmlns:p14="http://schemas.microsoft.com/office/powerpoint/2010/main" val="485770767"/>
              </p:ext>
            </p:extLst>
          </p:nvPr>
        </p:nvGraphicFramePr>
        <p:xfrm>
          <a:off x="967442" y="4037619"/>
          <a:ext cx="1327662" cy="442062"/>
        </p:xfrm>
        <a:graphic>
          <a:graphicData uri="http://schemas.openxmlformats.org/presentationml/2006/ole">
            <mc:AlternateContent xmlns:mc="http://schemas.openxmlformats.org/markup-compatibility/2006">
              <mc:Choice xmlns:v="urn:schemas-microsoft-com:vml" Requires="v">
                <p:oleObj spid="_x0000_s1131767" name="方程式" r:id="rId24" imgW="647640" imgH="215640" progId="Equation.3">
                  <p:embed/>
                </p:oleObj>
              </mc:Choice>
              <mc:Fallback>
                <p:oleObj name="方程式" r:id="rId24" imgW="647640" imgH="215640" progId="Equation.3">
                  <p:embed/>
                  <p:pic>
                    <p:nvPicPr>
                      <p:cNvPr id="0" name=""/>
                      <p:cNvPicPr>
                        <a:picLocks noGrp="1" noChangeArrowheads="1"/>
                      </p:cNvPicPr>
                      <p:nvPr/>
                    </p:nvPicPr>
                    <p:blipFill>
                      <a:blip r:embed="rId25"/>
                      <a:srcRect/>
                      <a:stretch>
                        <a:fillRect/>
                      </a:stretch>
                    </p:blipFill>
                    <p:spPr bwMode="auto">
                      <a:xfrm>
                        <a:off x="967442" y="4037619"/>
                        <a:ext cx="1327662" cy="442062"/>
                      </a:xfrm>
                      <a:prstGeom prst="rect">
                        <a:avLst/>
                      </a:prstGeom>
                      <a:solidFill>
                        <a:srgbClr val="FFFF00"/>
                      </a:solidFill>
                      <a:ln>
                        <a:noFill/>
                      </a:ln>
                      <a:extLst/>
                    </p:spPr>
                  </p:pic>
                </p:oleObj>
              </mc:Fallback>
            </mc:AlternateContent>
          </a:graphicData>
        </a:graphic>
      </p:graphicFrame>
      <p:cxnSp>
        <p:nvCxnSpPr>
          <p:cNvPr id="12" name="直線接點 11"/>
          <p:cNvCxnSpPr/>
          <p:nvPr/>
        </p:nvCxnSpPr>
        <p:spPr bwMode="auto">
          <a:xfrm>
            <a:off x="988960" y="4500518"/>
            <a:ext cx="1440532" cy="0"/>
          </a:xfrm>
          <a:prstGeom prst="line">
            <a:avLst/>
          </a:prstGeom>
          <a:solidFill>
            <a:schemeClr val="accent1"/>
          </a:solidFill>
          <a:ln w="28575" cap="flat" cmpd="sng" algn="ctr">
            <a:solidFill>
              <a:srgbClr val="006600"/>
            </a:solidFill>
            <a:prstDash val="solid"/>
            <a:round/>
            <a:headEnd type="none" w="med" len="med"/>
            <a:tailEnd type="none" w="med" len="med"/>
          </a:ln>
          <a:effectLst/>
        </p:spPr>
      </p:cxnSp>
      <p:cxnSp>
        <p:nvCxnSpPr>
          <p:cNvPr id="14" name="直線單箭頭接點 13"/>
          <p:cNvCxnSpPr/>
          <p:nvPr/>
        </p:nvCxnSpPr>
        <p:spPr bwMode="auto">
          <a:xfrm>
            <a:off x="7824232" y="1412776"/>
            <a:ext cx="324000" cy="756000"/>
          </a:xfrm>
          <a:prstGeom prst="straightConnector1">
            <a:avLst/>
          </a:prstGeom>
          <a:solidFill>
            <a:schemeClr val="accent1"/>
          </a:solidFill>
          <a:ln w="28575" cap="flat" cmpd="sng" algn="ctr">
            <a:solidFill>
              <a:srgbClr val="006600"/>
            </a:solidFill>
            <a:prstDash val="sysDot"/>
            <a:round/>
            <a:headEnd type="none" w="med" len="med"/>
            <a:tailEnd type="triangle" w="med" len="med"/>
          </a:ln>
          <a:effectLst/>
        </p:spPr>
      </p:cxnSp>
      <p:graphicFrame>
        <p:nvGraphicFramePr>
          <p:cNvPr id="5" name="物件 4"/>
          <p:cNvGraphicFramePr>
            <a:graphicFrameLocks noChangeAspect="1"/>
          </p:cNvGraphicFramePr>
          <p:nvPr>
            <p:extLst>
              <p:ext uri="{D42A27DB-BD31-4B8C-83A1-F6EECF244321}">
                <p14:modId xmlns:p14="http://schemas.microsoft.com/office/powerpoint/2010/main" val="935223239"/>
              </p:ext>
            </p:extLst>
          </p:nvPr>
        </p:nvGraphicFramePr>
        <p:xfrm>
          <a:off x="6889236" y="2169418"/>
          <a:ext cx="3019896" cy="806634"/>
        </p:xfrm>
        <a:graphic>
          <a:graphicData uri="http://schemas.openxmlformats.org/presentationml/2006/ole">
            <mc:AlternateContent xmlns:mc="http://schemas.openxmlformats.org/markup-compatibility/2006">
              <mc:Choice xmlns:v="urn:schemas-microsoft-com:vml" Requires="v">
                <p:oleObj spid="_x0000_s1131768" name="方程式" r:id="rId26" imgW="1473120" imgH="393480" progId="Equation.3">
                  <p:embed/>
                </p:oleObj>
              </mc:Choice>
              <mc:Fallback>
                <p:oleObj name="方程式" r:id="rId26" imgW="1473120" imgH="393480" progId="Equation.3">
                  <p:embed/>
                  <p:pic>
                    <p:nvPicPr>
                      <p:cNvPr id="0" name=""/>
                      <p:cNvPicPr>
                        <a:picLocks noChangeArrowheads="1"/>
                      </p:cNvPicPr>
                      <p:nvPr/>
                    </p:nvPicPr>
                    <p:blipFill>
                      <a:blip r:embed="rId27"/>
                      <a:srcRect/>
                      <a:stretch>
                        <a:fillRect/>
                      </a:stretch>
                    </p:blipFill>
                    <p:spPr bwMode="auto">
                      <a:xfrm>
                        <a:off x="6889236" y="2169418"/>
                        <a:ext cx="3019896" cy="8066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7" name="直線接點 6"/>
          <p:cNvCxnSpPr/>
          <p:nvPr/>
        </p:nvCxnSpPr>
        <p:spPr bwMode="auto">
          <a:xfrm>
            <a:off x="1027730" y="4968637"/>
            <a:ext cx="1362992" cy="0"/>
          </a:xfrm>
          <a:prstGeom prst="line">
            <a:avLst/>
          </a:prstGeom>
          <a:solidFill>
            <a:schemeClr val="accent1"/>
          </a:solidFill>
          <a:ln w="28575" cap="flat" cmpd="sng" algn="ctr">
            <a:solidFill>
              <a:srgbClr val="0000CC"/>
            </a:solidFill>
            <a:prstDash val="solid"/>
            <a:round/>
            <a:headEnd type="none" w="med" len="med"/>
            <a:tailEnd type="none" w="med" len="med"/>
          </a:ln>
          <a:effectLst/>
        </p:spPr>
      </p:cxnSp>
      <p:cxnSp>
        <p:nvCxnSpPr>
          <p:cNvPr id="13" name="直線單箭頭接點 12"/>
          <p:cNvCxnSpPr/>
          <p:nvPr/>
        </p:nvCxnSpPr>
        <p:spPr bwMode="auto">
          <a:xfrm flipV="1">
            <a:off x="8688288" y="2240734"/>
            <a:ext cx="540000" cy="648000"/>
          </a:xfrm>
          <a:prstGeom prst="straightConnector1">
            <a:avLst/>
          </a:prstGeom>
          <a:solidFill>
            <a:schemeClr val="accent1"/>
          </a:solidFill>
          <a:ln w="28575" cap="flat" cmpd="sng" algn="ctr">
            <a:solidFill>
              <a:srgbClr val="0000CC"/>
            </a:solidFill>
            <a:prstDash val="sysDot"/>
            <a:round/>
            <a:headEnd type="none" w="med" len="med"/>
            <a:tailEnd type="triangle" w="med" len="med"/>
          </a:ln>
          <a:effectLst/>
        </p:spPr>
      </p:cxnSp>
      <p:graphicFrame>
        <p:nvGraphicFramePr>
          <p:cNvPr id="15" name="物件 14"/>
          <p:cNvGraphicFramePr>
            <a:graphicFrameLocks noChangeAspect="1"/>
          </p:cNvGraphicFramePr>
          <p:nvPr>
            <p:extLst>
              <p:ext uri="{D42A27DB-BD31-4B8C-83A1-F6EECF244321}">
                <p14:modId xmlns:p14="http://schemas.microsoft.com/office/powerpoint/2010/main" val="3173575291"/>
              </p:ext>
            </p:extLst>
          </p:nvPr>
        </p:nvGraphicFramePr>
        <p:xfrm>
          <a:off x="6862766" y="3419140"/>
          <a:ext cx="3013416" cy="399924"/>
        </p:xfrm>
        <a:graphic>
          <a:graphicData uri="http://schemas.openxmlformats.org/presentationml/2006/ole">
            <mc:AlternateContent xmlns:mc="http://schemas.openxmlformats.org/markup-compatibility/2006">
              <mc:Choice xmlns:v="urn:schemas-microsoft-com:vml" Requires="v">
                <p:oleObj spid="_x0000_s1131769" name="方程式" r:id="rId28" imgW="1434960" imgH="190440" progId="Equation.3">
                  <p:embed/>
                </p:oleObj>
              </mc:Choice>
              <mc:Fallback>
                <p:oleObj name="方程式" r:id="rId28" imgW="1434960" imgH="190440" progId="Equation.3">
                  <p:embed/>
                  <p:pic>
                    <p:nvPicPr>
                      <p:cNvPr id="0" name=""/>
                      <p:cNvPicPr>
                        <a:picLocks noChangeArrowheads="1"/>
                      </p:cNvPicPr>
                      <p:nvPr/>
                    </p:nvPicPr>
                    <p:blipFill>
                      <a:blip r:embed="rId29"/>
                      <a:srcRect/>
                      <a:stretch>
                        <a:fillRect/>
                      </a:stretch>
                    </p:blipFill>
                    <p:spPr bwMode="auto">
                      <a:xfrm>
                        <a:off x="6862766" y="3419140"/>
                        <a:ext cx="3013416" cy="399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 name="Rectangle 15"/>
          <p:cNvSpPr>
            <a:spLocks noChangeArrowheads="1"/>
          </p:cNvSpPr>
          <p:nvPr/>
        </p:nvSpPr>
        <p:spPr bwMode="auto">
          <a:xfrm>
            <a:off x="6096000" y="4437113"/>
            <a:ext cx="27895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buSzPct val="120000"/>
            </a:pPr>
            <a:r>
              <a:rPr lang="en-US" altLang="zh-TW" dirty="0"/>
              <a:t>2. </a:t>
            </a:r>
            <a:r>
              <a:rPr lang="en-US" altLang="zh-TW" u="sng" dirty="0"/>
              <a:t>Neumann problem</a:t>
            </a:r>
            <a:endParaRPr lang="en-US" altLang="zh-TW" i="1" u="sng" dirty="0"/>
          </a:p>
        </p:txBody>
      </p:sp>
      <p:graphicFrame>
        <p:nvGraphicFramePr>
          <p:cNvPr id="16" name="物件 15"/>
          <p:cNvGraphicFramePr>
            <a:graphicFrameLocks noGrp="1" noChangeAspect="1"/>
          </p:cNvGraphicFramePr>
          <p:nvPr>
            <p:extLst>
              <p:ext uri="{D42A27DB-BD31-4B8C-83A1-F6EECF244321}">
                <p14:modId xmlns:p14="http://schemas.microsoft.com/office/powerpoint/2010/main" val="1265148041"/>
              </p:ext>
            </p:extLst>
          </p:nvPr>
        </p:nvGraphicFramePr>
        <p:xfrm>
          <a:off x="1266126" y="-48840"/>
          <a:ext cx="1896854" cy="763351"/>
        </p:xfrm>
        <a:graphic>
          <a:graphicData uri="http://schemas.openxmlformats.org/presentationml/2006/ole">
            <mc:AlternateContent xmlns:mc="http://schemas.openxmlformats.org/markup-compatibility/2006">
              <mc:Choice xmlns:v="urn:schemas-microsoft-com:vml" Requires="v">
                <p:oleObj spid="_x0000_s1131770" name="方程式" r:id="rId30" imgW="977760" imgH="393480" progId="Equation.3">
                  <p:embed/>
                </p:oleObj>
              </mc:Choice>
              <mc:Fallback>
                <p:oleObj name="方程式" r:id="rId30" imgW="977760" imgH="393480" progId="Equation.3">
                  <p:embed/>
                  <p:pic>
                    <p:nvPicPr>
                      <p:cNvPr id="0" name=""/>
                      <p:cNvPicPr>
                        <a:picLocks noGrp="1" noChangeArrowheads="1"/>
                      </p:cNvPicPr>
                      <p:nvPr/>
                    </p:nvPicPr>
                    <p:blipFill>
                      <a:blip r:embed="rId31"/>
                      <a:srcRect/>
                      <a:stretch>
                        <a:fillRect/>
                      </a:stretch>
                    </p:blipFill>
                    <p:spPr bwMode="auto">
                      <a:xfrm>
                        <a:off x="1266126" y="-48840"/>
                        <a:ext cx="1896854" cy="763351"/>
                      </a:xfrm>
                      <a:prstGeom prst="rect">
                        <a:avLst/>
                      </a:prstGeom>
                      <a:solidFill>
                        <a:srgbClr val="CC99FF"/>
                      </a:solidFill>
                      <a:ln>
                        <a:noFill/>
                      </a:ln>
                      <a:effectLst/>
                    </p:spPr>
                  </p:pic>
                </p:oleObj>
              </mc:Fallback>
            </mc:AlternateContent>
          </a:graphicData>
        </a:graphic>
      </p:graphicFrame>
      <p:sp>
        <p:nvSpPr>
          <p:cNvPr id="47" name="Rectangle 8"/>
          <p:cNvSpPr>
            <a:spLocks noChangeArrowheads="1"/>
          </p:cNvSpPr>
          <p:nvPr/>
        </p:nvSpPr>
        <p:spPr bwMode="auto">
          <a:xfrm>
            <a:off x="1271464" y="5458996"/>
            <a:ext cx="3259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marL="457200" indent="-457200">
              <a:buSzPct val="120000"/>
            </a:pPr>
            <a:r>
              <a:rPr lang="en-US" altLang="zh-TW" dirty="0">
                <a:solidFill>
                  <a:srgbClr val="0000CC"/>
                </a:solidFill>
              </a:rPr>
              <a:t>(only for Dirichlet prob.)</a:t>
            </a:r>
          </a:p>
        </p:txBody>
      </p:sp>
      <p:sp>
        <p:nvSpPr>
          <p:cNvPr id="48" name="Rectangle 34"/>
          <p:cNvSpPr>
            <a:spLocks noChangeArrowheads="1"/>
          </p:cNvSpPr>
          <p:nvPr/>
        </p:nvSpPr>
        <p:spPr bwMode="auto">
          <a:xfrm>
            <a:off x="2423592" y="3160406"/>
            <a:ext cx="22172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marL="457200" indent="-457200">
              <a:buSzPct val="120000"/>
            </a:pPr>
            <a:r>
              <a:rPr lang="en-US" altLang="zh-TW" dirty="0"/>
              <a:t>, then </a:t>
            </a:r>
            <a:r>
              <a:rPr lang="en-US" altLang="zh-TW" i="1" dirty="0"/>
              <a:t>w</a:t>
            </a:r>
            <a:r>
              <a:rPr lang="en-US" altLang="zh-TW" dirty="0"/>
              <a:t> satisfies</a:t>
            </a:r>
          </a:p>
        </p:txBody>
      </p:sp>
      <p:sp>
        <p:nvSpPr>
          <p:cNvPr id="52" name="Rectangle 34"/>
          <p:cNvSpPr>
            <a:spLocks noChangeArrowheads="1"/>
          </p:cNvSpPr>
          <p:nvPr/>
        </p:nvSpPr>
        <p:spPr bwMode="auto">
          <a:xfrm>
            <a:off x="596523" y="2708921"/>
            <a:ext cx="41649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marL="457200" indent="-457200">
              <a:buSzPct val="120000"/>
            </a:pPr>
            <a:r>
              <a:rPr lang="en-US" altLang="zh-TW" dirty="0"/>
              <a:t>let </a:t>
            </a:r>
            <a:r>
              <a:rPr lang="en-US" altLang="zh-TW" i="1" dirty="0"/>
              <a:t>u</a:t>
            </a:r>
            <a:r>
              <a:rPr lang="en-US" altLang="zh-TW" baseline="-25000" dirty="0"/>
              <a:t>1</a:t>
            </a:r>
            <a:r>
              <a:rPr lang="en-US" altLang="zh-TW" dirty="0"/>
              <a:t> &amp; </a:t>
            </a:r>
            <a:r>
              <a:rPr lang="en-US" altLang="zh-TW" i="1" dirty="0"/>
              <a:t>u</a:t>
            </a:r>
            <a:r>
              <a:rPr lang="en-US" altLang="zh-TW" baseline="-25000" dirty="0"/>
              <a:t>2</a:t>
            </a:r>
            <a:r>
              <a:rPr lang="en-US" altLang="zh-TW" dirty="0"/>
              <a:t> be two solutions, and</a:t>
            </a:r>
          </a:p>
        </p:txBody>
      </p:sp>
      <p:sp>
        <p:nvSpPr>
          <p:cNvPr id="53" name="Rectangle 16"/>
          <p:cNvSpPr>
            <a:spLocks noChangeArrowheads="1"/>
          </p:cNvSpPr>
          <p:nvPr/>
        </p:nvSpPr>
        <p:spPr bwMode="auto">
          <a:xfrm>
            <a:off x="6180678" y="3343416"/>
            <a:ext cx="628698" cy="461665"/>
          </a:xfrm>
          <a:prstGeom prst="rect">
            <a:avLst/>
          </a:prstGeom>
          <a:noFill/>
          <a:ln>
            <a:noFill/>
          </a:ln>
          <a:extLst/>
        </p:spPr>
        <p:txBody>
          <a:bodyPr wrap="none">
            <a:spAutoFit/>
          </a:bodyPr>
          <a:lstStyle/>
          <a:p>
            <a:pPr marL="457200" indent="-457200">
              <a:buSzPct val="120000"/>
            </a:pPr>
            <a:r>
              <a:rPr lang="en-US" altLang="zh-TW" dirty="0">
                <a:solidFill>
                  <a:srgbClr val="C00000"/>
                </a:solidFill>
              </a:rPr>
              <a:t>and</a:t>
            </a:r>
            <a:endParaRPr lang="en-US" altLang="zh-TW" i="1" dirty="0">
              <a:solidFill>
                <a:srgbClr val="C00000"/>
              </a:solidFill>
            </a:endParaRPr>
          </a:p>
        </p:txBody>
      </p:sp>
      <p:graphicFrame>
        <p:nvGraphicFramePr>
          <p:cNvPr id="604181" name="Object 21"/>
          <p:cNvGraphicFramePr>
            <a:graphicFrameLocks noChangeAspect="1"/>
          </p:cNvGraphicFramePr>
          <p:nvPr>
            <p:extLst>
              <p:ext uri="{D42A27DB-BD31-4B8C-83A1-F6EECF244321}">
                <p14:modId xmlns:p14="http://schemas.microsoft.com/office/powerpoint/2010/main" val="41293265"/>
              </p:ext>
            </p:extLst>
          </p:nvPr>
        </p:nvGraphicFramePr>
        <p:xfrm>
          <a:off x="8408888" y="6188520"/>
          <a:ext cx="2602370" cy="442402"/>
        </p:xfrm>
        <a:graphic>
          <a:graphicData uri="http://schemas.openxmlformats.org/presentationml/2006/ole">
            <mc:AlternateContent xmlns:mc="http://schemas.openxmlformats.org/markup-compatibility/2006">
              <mc:Choice xmlns:v="urn:schemas-microsoft-com:vml" Requires="v">
                <p:oleObj spid="_x0000_s1131771" name="方程式" r:id="rId32" imgW="1269449" imgH="215806" progId="Equation.3">
                  <p:embed/>
                </p:oleObj>
              </mc:Choice>
              <mc:Fallback>
                <p:oleObj name="方程式" r:id="rId32" imgW="1269449" imgH="215806"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t="-3339" r="-5670" b="-3339"/>
                      <a:stretch>
                        <a:fillRect/>
                      </a:stretch>
                    </p:blipFill>
                    <p:spPr bwMode="auto">
                      <a:xfrm>
                        <a:off x="8408888" y="6188520"/>
                        <a:ext cx="2602370" cy="442402"/>
                      </a:xfrm>
                      <a:prstGeom prst="rect">
                        <a:avLst/>
                      </a:prstGeom>
                      <a:solidFill>
                        <a:srgbClr val="FFCC66"/>
                      </a:solidFill>
                      <a:ln>
                        <a:noFill/>
                      </a:ln>
                      <a:effectLst/>
                      <a:extLst/>
                    </p:spPr>
                  </p:pic>
                </p:oleObj>
              </mc:Fallback>
            </mc:AlternateContent>
          </a:graphicData>
        </a:graphic>
      </p:graphicFrame>
      <p:sp>
        <p:nvSpPr>
          <p:cNvPr id="57" name="動作按鈕: 上一項 56">
            <a:hlinkClick r:id="rId34" action="ppaction://hlinksldjump" highlightClick="1"/>
          </p:cNvPr>
          <p:cNvSpPr>
            <a:spLocks noChangeAspect="1"/>
          </p:cNvSpPr>
          <p:nvPr/>
        </p:nvSpPr>
        <p:spPr bwMode="auto">
          <a:xfrm>
            <a:off x="5411944" y="5229200"/>
            <a:ext cx="180000" cy="180000"/>
          </a:xfrm>
          <a:prstGeom prst="actionButtonBackPrevious">
            <a:avLst/>
          </a:prstGeom>
          <a:solidFill>
            <a:srgbClr val="33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59" name="Object 3"/>
          <p:cNvGraphicFramePr>
            <a:graphicFrameLocks noChangeAspect="1"/>
          </p:cNvGraphicFramePr>
          <p:nvPr>
            <p:extLst>
              <p:ext uri="{D42A27DB-BD31-4B8C-83A1-F6EECF244321}">
                <p14:modId xmlns:p14="http://schemas.microsoft.com/office/powerpoint/2010/main" val="3614039786"/>
              </p:ext>
            </p:extLst>
          </p:nvPr>
        </p:nvGraphicFramePr>
        <p:xfrm>
          <a:off x="8277226" y="4982792"/>
          <a:ext cx="2666412" cy="426384"/>
        </p:xfrm>
        <a:graphic>
          <a:graphicData uri="http://schemas.openxmlformats.org/presentationml/2006/ole">
            <mc:AlternateContent xmlns:mc="http://schemas.openxmlformats.org/markup-compatibility/2006">
              <mc:Choice xmlns:v="urn:schemas-microsoft-com:vml" Requires="v">
                <p:oleObj spid="_x0000_s1131772" name="方程式" r:id="rId35" imgW="1269720" imgH="203040" progId="Equation.3">
                  <p:embed/>
                </p:oleObj>
              </mc:Choice>
              <mc:Fallback>
                <p:oleObj name="方程式" r:id="rId35" imgW="1269720" imgH="203040" progId="Equation.3">
                  <p:embed/>
                  <p:pic>
                    <p:nvPicPr>
                      <p:cNvPr id="0" name=""/>
                      <p:cNvPicPr>
                        <a:picLocks noChangeAspect="1" noChangeArrowheads="1"/>
                      </p:cNvPicPr>
                      <p:nvPr/>
                    </p:nvPicPr>
                    <p:blipFill>
                      <a:blip r:embed="rId36"/>
                      <a:srcRect/>
                      <a:stretch>
                        <a:fillRect/>
                      </a:stretch>
                    </p:blipFill>
                    <p:spPr bwMode="auto">
                      <a:xfrm>
                        <a:off x="8277226" y="4982792"/>
                        <a:ext cx="2666412" cy="4263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 name="Object 3"/>
          <p:cNvGraphicFramePr>
            <a:graphicFrameLocks noChangeAspect="1"/>
          </p:cNvGraphicFramePr>
          <p:nvPr>
            <p:extLst>
              <p:ext uri="{D42A27DB-BD31-4B8C-83A1-F6EECF244321}">
                <p14:modId xmlns:p14="http://schemas.microsoft.com/office/powerpoint/2010/main" val="4090741274"/>
              </p:ext>
            </p:extLst>
          </p:nvPr>
        </p:nvGraphicFramePr>
        <p:xfrm>
          <a:off x="881343" y="2184848"/>
          <a:ext cx="4140000" cy="431280"/>
        </p:xfrm>
        <a:graphic>
          <a:graphicData uri="http://schemas.openxmlformats.org/presentationml/2006/ole">
            <mc:AlternateContent xmlns:mc="http://schemas.openxmlformats.org/markup-compatibility/2006">
              <mc:Choice xmlns:v="urn:schemas-microsoft-com:vml" Requires="v">
                <p:oleObj spid="_x0000_s1131773" name="方程式" r:id="rId37" imgW="2070000" imgH="215640" progId="Equation.3">
                  <p:embed/>
                </p:oleObj>
              </mc:Choice>
              <mc:Fallback>
                <p:oleObj name="方程式" r:id="rId37" imgW="2070000" imgH="215640" progId="Equation.3">
                  <p:embed/>
                  <p:pic>
                    <p:nvPicPr>
                      <p:cNvPr id="0" name=""/>
                      <p:cNvPicPr>
                        <a:picLocks noChangeAspect="1" noChangeArrowheads="1"/>
                      </p:cNvPicPr>
                      <p:nvPr/>
                    </p:nvPicPr>
                    <p:blipFill>
                      <a:blip r:embed="rId38"/>
                      <a:srcRect/>
                      <a:stretch>
                        <a:fillRect/>
                      </a:stretch>
                    </p:blipFill>
                    <p:spPr bwMode="auto">
                      <a:xfrm>
                        <a:off x="881343" y="2184848"/>
                        <a:ext cx="4140000" cy="4312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 name="矩形 59"/>
          <p:cNvSpPr/>
          <p:nvPr/>
        </p:nvSpPr>
        <p:spPr>
          <a:xfrm>
            <a:off x="4627493" y="3665945"/>
            <a:ext cx="684803" cy="364587"/>
          </a:xfrm>
          <a:prstGeom prst="rect">
            <a:avLst/>
          </a:prstGeom>
        </p:spPr>
        <p:txBody>
          <a:bodyPr wrap="none">
            <a:spAutoFit/>
          </a:bodyPr>
          <a:lstStyle/>
          <a:p>
            <a:pPr eaLnBrk="1" hangingPunct="1">
              <a:lnSpc>
                <a:spcPct val="105000"/>
              </a:lnSpc>
              <a:spcBef>
                <a:spcPct val="10000"/>
              </a:spcBef>
            </a:pPr>
            <a:r>
              <a:rPr lang="en-US" altLang="zh-TW" sz="1800" dirty="0">
                <a:solidFill>
                  <a:srgbClr val="C00000"/>
                </a:solidFill>
                <a:latin typeface="+mj-lt"/>
              </a:rPr>
              <a:t>---(2)</a:t>
            </a:r>
          </a:p>
        </p:txBody>
      </p:sp>
      <p:cxnSp>
        <p:nvCxnSpPr>
          <p:cNvPr id="62" name="直線接點 61"/>
          <p:cNvCxnSpPr/>
          <p:nvPr/>
        </p:nvCxnSpPr>
        <p:spPr bwMode="auto">
          <a:xfrm>
            <a:off x="6096000" y="6165304"/>
            <a:ext cx="6084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cxnSp>
        <p:nvCxnSpPr>
          <p:cNvPr id="63" name="直線接點 62"/>
          <p:cNvCxnSpPr/>
          <p:nvPr/>
        </p:nvCxnSpPr>
        <p:spPr bwMode="auto">
          <a:xfrm>
            <a:off x="6096000" y="5632673"/>
            <a:ext cx="6084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cxnSp>
        <p:nvCxnSpPr>
          <p:cNvPr id="6" name="直線接點 5"/>
          <p:cNvCxnSpPr/>
          <p:nvPr/>
        </p:nvCxnSpPr>
        <p:spPr bwMode="auto">
          <a:xfrm>
            <a:off x="7510760" y="1349276"/>
            <a:ext cx="1080000" cy="0"/>
          </a:xfrm>
          <a:prstGeom prst="line">
            <a:avLst/>
          </a:prstGeom>
          <a:solidFill>
            <a:schemeClr val="accent1"/>
          </a:solidFill>
          <a:ln w="19050" cap="flat" cmpd="sng" algn="ctr">
            <a:solidFill>
              <a:srgbClr val="C00000"/>
            </a:solidFill>
            <a:prstDash val="sysDot"/>
            <a:round/>
            <a:headEnd type="none" w="med" len="med"/>
            <a:tailEnd type="none" w="med" len="med"/>
          </a:ln>
          <a:effectLst/>
        </p:spPr>
      </p:cxnSp>
      <p:cxnSp>
        <p:nvCxnSpPr>
          <p:cNvPr id="64" name="直線接點 63"/>
          <p:cNvCxnSpPr/>
          <p:nvPr/>
        </p:nvCxnSpPr>
        <p:spPr bwMode="auto">
          <a:xfrm>
            <a:off x="7220694" y="2170574"/>
            <a:ext cx="2880000" cy="0"/>
          </a:xfrm>
          <a:prstGeom prst="line">
            <a:avLst/>
          </a:prstGeom>
          <a:solidFill>
            <a:schemeClr val="accent1"/>
          </a:solidFill>
          <a:ln w="19050" cap="flat" cmpd="sng" algn="ctr">
            <a:solidFill>
              <a:srgbClr val="C00000"/>
            </a:solidFill>
            <a:prstDash val="sysDot"/>
            <a:round/>
            <a:headEnd type="none" w="med" len="med"/>
            <a:tailEnd type="none" w="med" len="med"/>
          </a:ln>
          <a:effectLst/>
        </p:spPr>
      </p:cxnSp>
      <p:sp>
        <p:nvSpPr>
          <p:cNvPr id="65" name="矩形 64">
            <a:extLst>
              <a:ext uri="{FF2B5EF4-FFF2-40B4-BE49-F238E27FC236}">
                <a16:creationId xmlns:a16="http://schemas.microsoft.com/office/drawing/2014/main" id="{6457E9E4-5ABC-487D-B0C5-C1995B15C058}"/>
              </a:ext>
            </a:extLst>
          </p:cNvPr>
          <p:cNvSpPr/>
          <p:nvPr/>
        </p:nvSpPr>
        <p:spPr>
          <a:xfrm>
            <a:off x="5264023" y="1411334"/>
            <a:ext cx="684803" cy="364587"/>
          </a:xfrm>
          <a:prstGeom prst="rect">
            <a:avLst/>
          </a:prstGeom>
        </p:spPr>
        <p:txBody>
          <a:bodyPr wrap="none">
            <a:spAutoFit/>
          </a:bodyPr>
          <a:lstStyle/>
          <a:p>
            <a:pPr eaLnBrk="1" hangingPunct="1">
              <a:lnSpc>
                <a:spcPct val="105000"/>
              </a:lnSpc>
              <a:spcBef>
                <a:spcPct val="10000"/>
              </a:spcBef>
            </a:pPr>
            <a:r>
              <a:rPr lang="en-US" altLang="zh-TW" sz="1800" dirty="0">
                <a:solidFill>
                  <a:srgbClr val="C00000"/>
                </a:solidFill>
                <a:latin typeface="+mj-lt"/>
              </a:rPr>
              <a:t>---(1)</a:t>
            </a:r>
          </a:p>
        </p:txBody>
      </p:sp>
      <p:graphicFrame>
        <p:nvGraphicFramePr>
          <p:cNvPr id="66" name="Object 6">
            <a:extLst>
              <a:ext uri="{FF2B5EF4-FFF2-40B4-BE49-F238E27FC236}">
                <a16:creationId xmlns:a16="http://schemas.microsoft.com/office/drawing/2014/main" id="{15606ABE-F8B6-4AE3-BC1E-4126ED6F2EAB}"/>
              </a:ext>
            </a:extLst>
          </p:cNvPr>
          <p:cNvGraphicFramePr>
            <a:graphicFrameLocks noChangeAspect="1"/>
          </p:cNvGraphicFramePr>
          <p:nvPr>
            <p:extLst>
              <p:ext uri="{D42A27DB-BD31-4B8C-83A1-F6EECF244321}">
                <p14:modId xmlns:p14="http://schemas.microsoft.com/office/powerpoint/2010/main" val="2022518817"/>
              </p:ext>
            </p:extLst>
          </p:nvPr>
        </p:nvGraphicFramePr>
        <p:xfrm>
          <a:off x="2982293" y="5986110"/>
          <a:ext cx="2055813" cy="625475"/>
        </p:xfrm>
        <a:graphic>
          <a:graphicData uri="http://schemas.openxmlformats.org/presentationml/2006/ole">
            <mc:AlternateContent xmlns:mc="http://schemas.openxmlformats.org/markup-compatibility/2006">
              <mc:Choice xmlns:v="urn:schemas-microsoft-com:vml" Requires="v">
                <p:oleObj spid="_x0000_s1131774" name="Equation" r:id="rId39" imgW="1002960" imgH="304560" progId="Equation.DSMT4">
                  <p:embed/>
                </p:oleObj>
              </mc:Choice>
              <mc:Fallback>
                <p:oleObj name="Equation" r:id="rId39" imgW="1002960" imgH="304560" progId="Equation.DSMT4">
                  <p:embed/>
                  <p:pic>
                    <p:nvPicPr>
                      <p:cNvPr id="38" name="Object 6"/>
                      <p:cNvPicPr>
                        <a:picLocks noChangeArrowheads="1"/>
                      </p:cNvPicPr>
                      <p:nvPr/>
                    </p:nvPicPr>
                    <p:blipFill>
                      <a:blip r:embed="rId40"/>
                      <a:srcRect/>
                      <a:stretch>
                        <a:fillRect/>
                      </a:stretch>
                    </p:blipFill>
                    <p:spPr bwMode="auto">
                      <a:xfrm>
                        <a:off x="2982293" y="5986110"/>
                        <a:ext cx="2055813" cy="625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9821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169"/>
                                        </p:tgtEl>
                                        <p:attrNameLst>
                                          <p:attrName>style.visibility</p:attrName>
                                        </p:attrNameLst>
                                      </p:cBhvr>
                                      <p:to>
                                        <p:strVal val="visible"/>
                                      </p:to>
                                    </p:set>
                                    <p:animEffect transition="in" filter="wipe(left)">
                                      <p:cBhvr>
                                        <p:cTn id="7" dur="500"/>
                                        <p:tgtEl>
                                          <p:spTgt spid="60416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04163"/>
                                        </p:tgtEl>
                                        <p:attrNameLst>
                                          <p:attrName>style.visibility</p:attrName>
                                        </p:attrNameLst>
                                      </p:cBhvr>
                                      <p:to>
                                        <p:strVal val="visible"/>
                                      </p:to>
                                    </p:set>
                                    <p:animEffect transition="in" filter="wipe(left)">
                                      <p:cBhvr>
                                        <p:cTn id="11" dur="500"/>
                                        <p:tgtEl>
                                          <p:spTgt spid="60416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500"/>
                                        <p:tgtEl>
                                          <p:spTgt spid="5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left)">
                                      <p:cBhvr>
                                        <p:cTn id="19" dur="500"/>
                                        <p:tgtEl>
                                          <p:spTgt spid="5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wipe(left)">
                                      <p:cBhvr>
                                        <p:cTn id="23" dur="500"/>
                                        <p:tgtEl>
                                          <p:spTgt spid="6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left)">
                                      <p:cBhvr>
                                        <p:cTn id="28" dur="500"/>
                                        <p:tgtEl>
                                          <p:spTgt spid="52"/>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04194"/>
                                        </p:tgtEl>
                                        <p:attrNameLst>
                                          <p:attrName>style.visibility</p:attrName>
                                        </p:attrNameLst>
                                      </p:cBhvr>
                                      <p:to>
                                        <p:strVal val="visible"/>
                                      </p:to>
                                    </p:set>
                                    <p:animEffect transition="in" filter="wipe(left)">
                                      <p:cBhvr>
                                        <p:cTn id="32" dur="500"/>
                                        <p:tgtEl>
                                          <p:spTgt spid="604194"/>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604164"/>
                                        </p:tgtEl>
                                        <p:attrNameLst>
                                          <p:attrName>style.visibility</p:attrName>
                                        </p:attrNameLst>
                                      </p:cBhvr>
                                      <p:to>
                                        <p:strVal val="visible"/>
                                      </p:to>
                                    </p:set>
                                    <p:animEffect transition="in" filter="wipe(left)">
                                      <p:cBhvr>
                                        <p:cTn id="36" dur="500"/>
                                        <p:tgtEl>
                                          <p:spTgt spid="60416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left)">
                                      <p:cBhvr>
                                        <p:cTn id="41" dur="500"/>
                                        <p:tgtEl>
                                          <p:spTgt spid="48"/>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04168"/>
                                        </p:tgtEl>
                                        <p:attrNameLst>
                                          <p:attrName>style.visibility</p:attrName>
                                        </p:attrNameLst>
                                      </p:cBhvr>
                                      <p:to>
                                        <p:strVal val="visible"/>
                                      </p:to>
                                    </p:set>
                                    <p:animEffect transition="in" filter="wipe(left)">
                                      <p:cBhvr>
                                        <p:cTn id="50" dur="500"/>
                                        <p:tgtEl>
                                          <p:spTgt spid="604168"/>
                                        </p:tgtEl>
                                      </p:cBhvr>
                                    </p:animEffect>
                                  </p:childTnLst>
                                </p:cTn>
                              </p:par>
                            </p:childTnLst>
                          </p:cTn>
                        </p:par>
                        <p:par>
                          <p:cTn id="51" fill="hold">
                            <p:stCondLst>
                              <p:cond delay="500"/>
                            </p:stCondLst>
                            <p:childTnLst>
                              <p:par>
                                <p:cTn id="52" presetID="22" presetClass="entr" presetSubtype="2"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wipe(right)">
                                      <p:cBhvr>
                                        <p:cTn id="54" dur="500"/>
                                        <p:tgtEl>
                                          <p:spTgt spid="5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ipe(left)">
                                      <p:cBhvr>
                                        <p:cTn id="59" dur="500"/>
                                        <p:tgtEl>
                                          <p:spTgt spid="4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wipe(left)">
                                      <p:cBhvr>
                                        <p:cTn id="64" dur="500"/>
                                        <p:tgtEl>
                                          <p:spTgt spid="3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500"/>
                            </p:stCondLst>
                            <p:childTnLst>
                              <p:par>
                                <p:cTn id="71" presetID="22" presetClass="entr" presetSubtype="1" fill="hold" grpId="0" nodeType="afterEffect">
                                  <p:stCondLst>
                                    <p:cond delay="0"/>
                                  </p:stCondLst>
                                  <p:childTnLst>
                                    <p:set>
                                      <p:cBhvr>
                                        <p:cTn id="72" dur="1" fill="hold">
                                          <p:stCondLst>
                                            <p:cond delay="0"/>
                                          </p:stCondLst>
                                        </p:cTn>
                                        <p:tgtEl>
                                          <p:spTgt spid="604192"/>
                                        </p:tgtEl>
                                        <p:attrNameLst>
                                          <p:attrName>style.visibility</p:attrName>
                                        </p:attrNameLst>
                                      </p:cBhvr>
                                      <p:to>
                                        <p:strVal val="visible"/>
                                      </p:to>
                                    </p:set>
                                    <p:animEffect transition="in" filter="wipe(up)">
                                      <p:cBhvr>
                                        <p:cTn id="73" dur="500"/>
                                        <p:tgtEl>
                                          <p:spTgt spid="60419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left)">
                                      <p:cBhvr>
                                        <p:cTn id="78" dur="500"/>
                                        <p:tgtEl>
                                          <p:spTgt spid="39"/>
                                        </p:tgtEl>
                                      </p:cBhvr>
                                    </p:animEffect>
                                  </p:childTnLst>
                                </p:cTn>
                              </p:par>
                            </p:childTnLst>
                          </p:cTn>
                        </p:par>
                        <p:par>
                          <p:cTn id="79" fill="hold">
                            <p:stCondLst>
                              <p:cond delay="500"/>
                            </p:stCondLst>
                            <p:childTnLst>
                              <p:par>
                                <p:cTn id="80" presetID="2" presetClass="entr" presetSubtype="3" fill="hold" grpId="0" nodeType="afterEffect">
                                  <p:stCondLst>
                                    <p:cond delay="0"/>
                                  </p:stCondLst>
                                  <p:childTnLst>
                                    <p:set>
                                      <p:cBhvr>
                                        <p:cTn id="81" dur="1" fill="hold">
                                          <p:stCondLst>
                                            <p:cond delay="0"/>
                                          </p:stCondLst>
                                        </p:cTn>
                                        <p:tgtEl>
                                          <p:spTgt spid="40992"/>
                                        </p:tgtEl>
                                        <p:attrNameLst>
                                          <p:attrName>style.visibility</p:attrName>
                                        </p:attrNameLst>
                                      </p:cBhvr>
                                      <p:to>
                                        <p:strVal val="visible"/>
                                      </p:to>
                                    </p:set>
                                    <p:anim calcmode="lin" valueType="num">
                                      <p:cBhvr additive="base">
                                        <p:cTn id="82" dur="500" fill="hold"/>
                                        <p:tgtEl>
                                          <p:spTgt spid="40992"/>
                                        </p:tgtEl>
                                        <p:attrNameLst>
                                          <p:attrName>ppt_x</p:attrName>
                                        </p:attrNameLst>
                                      </p:cBhvr>
                                      <p:tavLst>
                                        <p:tav tm="0">
                                          <p:val>
                                            <p:strVal val="1+#ppt_w/2"/>
                                          </p:val>
                                        </p:tav>
                                        <p:tav tm="100000">
                                          <p:val>
                                            <p:strVal val="#ppt_x"/>
                                          </p:val>
                                        </p:tav>
                                      </p:tavLst>
                                    </p:anim>
                                    <p:anim calcmode="lin" valueType="num">
                                      <p:cBhvr additive="base">
                                        <p:cTn id="83" dur="500" fill="hold"/>
                                        <p:tgtEl>
                                          <p:spTgt spid="40992"/>
                                        </p:tgtEl>
                                        <p:attrNameLst>
                                          <p:attrName>ppt_y</p:attrName>
                                        </p:attrNameLst>
                                      </p:cBhvr>
                                      <p:tavLst>
                                        <p:tav tm="0">
                                          <p:val>
                                            <p:strVal val="0-#ppt_h/2"/>
                                          </p:val>
                                        </p:tav>
                                        <p:tav tm="100000">
                                          <p:val>
                                            <p:strVal val="#ppt_y"/>
                                          </p:val>
                                        </p:tav>
                                      </p:tavLst>
                                    </p:anim>
                                  </p:childTnLst>
                                </p:cTn>
                              </p:par>
                            </p:childTnLst>
                          </p:cTn>
                        </p:par>
                        <p:par>
                          <p:cTn id="84" fill="hold">
                            <p:stCondLst>
                              <p:cond delay="1000"/>
                            </p:stCondLst>
                            <p:childTnLst>
                              <p:par>
                                <p:cTn id="85" presetID="22" presetClass="entr" presetSubtype="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left)">
                                      <p:cBhvr>
                                        <p:cTn id="87" dur="500"/>
                                        <p:tgtEl>
                                          <p:spTgt spid="38"/>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wipe(left)">
                                      <p:cBhvr>
                                        <p:cTn id="90" dur="500"/>
                                        <p:tgtEl>
                                          <p:spTgt spid="41"/>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wipe(left)">
                                      <p:cBhvr>
                                        <p:cTn id="95" dur="500"/>
                                        <p:tgtEl>
                                          <p:spTgt spid="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wipe(left)">
                                      <p:cBhvr>
                                        <p:cTn id="100" dur="500"/>
                                        <p:tgtEl>
                                          <p:spTgt spid="62"/>
                                        </p:tgtEl>
                                      </p:cBhvr>
                                    </p:animEffect>
                                  </p:childTnLst>
                                </p:cTn>
                              </p:par>
                            </p:childTnLst>
                          </p:cTn>
                        </p:par>
                        <p:par>
                          <p:cTn id="101" fill="hold">
                            <p:stCondLst>
                              <p:cond delay="500"/>
                            </p:stCondLst>
                            <p:childTnLst>
                              <p:par>
                                <p:cTn id="102" presetID="22" presetClass="entr" presetSubtype="8" fill="hold" nodeType="afterEffect">
                                  <p:stCondLst>
                                    <p:cond delay="0"/>
                                  </p:stCondLst>
                                  <p:childTnLst>
                                    <p:set>
                                      <p:cBhvr>
                                        <p:cTn id="103" dur="1" fill="hold">
                                          <p:stCondLst>
                                            <p:cond delay="0"/>
                                          </p:stCondLst>
                                        </p:cTn>
                                        <p:tgtEl>
                                          <p:spTgt spid="604180"/>
                                        </p:tgtEl>
                                        <p:attrNameLst>
                                          <p:attrName>style.visibility</p:attrName>
                                        </p:attrNameLst>
                                      </p:cBhvr>
                                      <p:to>
                                        <p:strVal val="visible"/>
                                      </p:to>
                                    </p:set>
                                    <p:animEffect transition="in" filter="wipe(left)">
                                      <p:cBhvr>
                                        <p:cTn id="104" dur="500"/>
                                        <p:tgtEl>
                                          <p:spTgt spid="604180"/>
                                        </p:tgtEl>
                                      </p:cBhvr>
                                    </p:animEffect>
                                  </p:childTnLst>
                                </p:cTn>
                              </p:par>
                            </p:childTnLst>
                          </p:cTn>
                        </p:par>
                        <p:par>
                          <p:cTn id="105" fill="hold">
                            <p:stCondLst>
                              <p:cond delay="1000"/>
                            </p:stCondLst>
                            <p:childTnLst>
                              <p:par>
                                <p:cTn id="106" presetID="22" presetClass="entr" presetSubtype="8" fill="hold" nodeType="afterEffect">
                                  <p:stCondLst>
                                    <p:cond delay="0"/>
                                  </p:stCondLst>
                                  <p:childTnLst>
                                    <p:set>
                                      <p:cBhvr>
                                        <p:cTn id="107" dur="1" fill="hold">
                                          <p:stCondLst>
                                            <p:cond delay="0"/>
                                          </p:stCondLst>
                                        </p:cTn>
                                        <p:tgtEl>
                                          <p:spTgt spid="604181"/>
                                        </p:tgtEl>
                                        <p:attrNameLst>
                                          <p:attrName>style.visibility</p:attrName>
                                        </p:attrNameLst>
                                      </p:cBhvr>
                                      <p:to>
                                        <p:strVal val="visible"/>
                                      </p:to>
                                    </p:set>
                                    <p:animEffect transition="in" filter="wipe(left)">
                                      <p:cBhvr>
                                        <p:cTn id="108" dur="500"/>
                                        <p:tgtEl>
                                          <p:spTgt spid="604181"/>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wipe(left)">
                                      <p:cBhvr>
                                        <p:cTn id="113" dur="500"/>
                                        <p:tgtEl>
                                          <p:spTgt spid="42"/>
                                        </p:tgtEl>
                                      </p:cBhvr>
                                    </p:animEffect>
                                  </p:childTnLst>
                                </p:cTn>
                              </p:par>
                            </p:childTnLst>
                          </p:cTn>
                        </p:par>
                        <p:par>
                          <p:cTn id="114" fill="hold">
                            <p:stCondLst>
                              <p:cond delay="500"/>
                            </p:stCondLst>
                            <p:childTnLst>
                              <p:par>
                                <p:cTn id="115" presetID="22" presetClass="entr" presetSubtype="8" fill="hold"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left)">
                                      <p:cBhvr>
                                        <p:cTn id="117" dur="500"/>
                                        <p:tgtEl>
                                          <p:spTgt spid="64"/>
                                        </p:tgtEl>
                                      </p:cBhvr>
                                    </p:animEffect>
                                  </p:childTnLst>
                                </p:cTn>
                              </p:par>
                            </p:childTnLst>
                          </p:cTn>
                        </p:par>
                        <p:par>
                          <p:cTn id="118" fill="hold">
                            <p:stCondLst>
                              <p:cond delay="1000"/>
                            </p:stCondLst>
                            <p:childTnLst>
                              <p:par>
                                <p:cTn id="119" presetID="22" presetClass="entr" presetSubtype="8" fill="hold" nodeType="afterEffect">
                                  <p:stCondLst>
                                    <p:cond delay="0"/>
                                  </p:stCondLst>
                                  <p:childTnLst>
                                    <p:set>
                                      <p:cBhvr>
                                        <p:cTn id="120" dur="1" fill="hold">
                                          <p:stCondLst>
                                            <p:cond delay="0"/>
                                          </p:stCondLst>
                                        </p:cTn>
                                        <p:tgtEl>
                                          <p:spTgt spid="5"/>
                                        </p:tgtEl>
                                        <p:attrNameLst>
                                          <p:attrName>style.visibility</p:attrName>
                                        </p:attrNameLst>
                                      </p:cBhvr>
                                      <p:to>
                                        <p:strVal val="visible"/>
                                      </p:to>
                                    </p:set>
                                    <p:animEffect transition="in" filter="wipe(left)">
                                      <p:cBhvr>
                                        <p:cTn id="121" dur="500"/>
                                        <p:tgtEl>
                                          <p:spTgt spid="5"/>
                                        </p:tgtEl>
                                      </p:cBhvr>
                                    </p:animEffect>
                                  </p:childTnLst>
                                </p:cTn>
                              </p:par>
                            </p:childTnLst>
                          </p:cTn>
                        </p:par>
                      </p:childTnLst>
                    </p:cTn>
                  </p:par>
                  <p:par>
                    <p:cTn id="122" fill="hold">
                      <p:stCondLst>
                        <p:cond delay="indefinite"/>
                      </p:stCondLst>
                      <p:childTnLst>
                        <p:par>
                          <p:cTn id="123" fill="hold">
                            <p:stCondLst>
                              <p:cond delay="0"/>
                            </p:stCondLst>
                            <p:childTnLst>
                              <p:par>
                                <p:cTn id="124" presetID="2" presetClass="entr" presetSubtype="3" fill="hold" grpId="0" nodeType="clickEffect">
                                  <p:stCondLst>
                                    <p:cond delay="0"/>
                                  </p:stCondLst>
                                  <p:childTnLst>
                                    <p:set>
                                      <p:cBhvr>
                                        <p:cTn id="125" dur="1" fill="hold">
                                          <p:stCondLst>
                                            <p:cond delay="0"/>
                                          </p:stCondLst>
                                        </p:cTn>
                                        <p:tgtEl>
                                          <p:spTgt spid="40990"/>
                                        </p:tgtEl>
                                        <p:attrNameLst>
                                          <p:attrName>style.visibility</p:attrName>
                                        </p:attrNameLst>
                                      </p:cBhvr>
                                      <p:to>
                                        <p:strVal val="visible"/>
                                      </p:to>
                                    </p:set>
                                    <p:anim calcmode="lin" valueType="num">
                                      <p:cBhvr additive="base">
                                        <p:cTn id="126" dur="750" fill="hold"/>
                                        <p:tgtEl>
                                          <p:spTgt spid="40990"/>
                                        </p:tgtEl>
                                        <p:attrNameLst>
                                          <p:attrName>ppt_x</p:attrName>
                                        </p:attrNameLst>
                                      </p:cBhvr>
                                      <p:tavLst>
                                        <p:tav tm="0">
                                          <p:val>
                                            <p:strVal val="1+#ppt_w/2"/>
                                          </p:val>
                                        </p:tav>
                                        <p:tav tm="100000">
                                          <p:val>
                                            <p:strVal val="#ppt_x"/>
                                          </p:val>
                                        </p:tav>
                                      </p:tavLst>
                                    </p:anim>
                                    <p:anim calcmode="lin" valueType="num">
                                      <p:cBhvr additive="base">
                                        <p:cTn id="127" dur="750" fill="hold"/>
                                        <p:tgtEl>
                                          <p:spTgt spid="40990"/>
                                        </p:tgtEl>
                                        <p:attrNameLst>
                                          <p:attrName>ppt_y</p:attrName>
                                        </p:attrNameLst>
                                      </p:cBhvr>
                                      <p:tavLst>
                                        <p:tav tm="0">
                                          <p:val>
                                            <p:strVal val="0-#ppt_h/2"/>
                                          </p:val>
                                        </p:tav>
                                        <p:tav tm="100000">
                                          <p:val>
                                            <p:strVal val="#ppt_y"/>
                                          </p:val>
                                        </p:tav>
                                      </p:tavLst>
                                    </p:anim>
                                  </p:childTnLst>
                                </p:cTn>
                              </p:par>
                            </p:childTnLst>
                          </p:cTn>
                        </p:par>
                        <p:par>
                          <p:cTn id="128" fill="hold">
                            <p:stCondLst>
                              <p:cond delay="750"/>
                            </p:stCondLst>
                            <p:childTnLst>
                              <p:par>
                                <p:cTn id="129" presetID="22" presetClass="entr" presetSubtype="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Effect transition="in" filter="wipe(left)">
                                      <p:cBhvr>
                                        <p:cTn id="131" dur="750"/>
                                        <p:tgtEl>
                                          <p:spTgt spid="43"/>
                                        </p:tgtEl>
                                      </p:cBhvr>
                                    </p:animEffect>
                                  </p:childTnLst>
                                </p:cTn>
                              </p:par>
                            </p:childTnLst>
                          </p:cTn>
                        </p:par>
                      </p:childTnLst>
                    </p:cTn>
                  </p:par>
                  <p:par>
                    <p:cTn id="132" fill="hold">
                      <p:stCondLst>
                        <p:cond delay="indefinite"/>
                      </p:stCondLst>
                      <p:childTnLst>
                        <p:par>
                          <p:cTn id="133" fill="hold">
                            <p:stCondLst>
                              <p:cond delay="0"/>
                            </p:stCondLst>
                            <p:childTnLst>
                              <p:par>
                                <p:cTn id="134" presetID="2" presetClass="entr" presetSubtype="3" fill="hold" nodeType="clickEffect">
                                  <p:stCondLst>
                                    <p:cond delay="0"/>
                                  </p:stCondLst>
                                  <p:childTnLst>
                                    <p:set>
                                      <p:cBhvr>
                                        <p:cTn id="135" dur="1" fill="hold">
                                          <p:stCondLst>
                                            <p:cond delay="0"/>
                                          </p:stCondLst>
                                        </p:cTn>
                                        <p:tgtEl>
                                          <p:spTgt spid="7"/>
                                        </p:tgtEl>
                                        <p:attrNameLst>
                                          <p:attrName>style.visibility</p:attrName>
                                        </p:attrNameLst>
                                      </p:cBhvr>
                                      <p:to>
                                        <p:strVal val="visible"/>
                                      </p:to>
                                    </p:set>
                                    <p:anim calcmode="lin" valueType="num">
                                      <p:cBhvr additive="base">
                                        <p:cTn id="136" dur="750" fill="hold"/>
                                        <p:tgtEl>
                                          <p:spTgt spid="7"/>
                                        </p:tgtEl>
                                        <p:attrNameLst>
                                          <p:attrName>ppt_x</p:attrName>
                                        </p:attrNameLst>
                                      </p:cBhvr>
                                      <p:tavLst>
                                        <p:tav tm="0">
                                          <p:val>
                                            <p:strVal val="1+#ppt_w/2"/>
                                          </p:val>
                                        </p:tav>
                                        <p:tav tm="100000">
                                          <p:val>
                                            <p:strVal val="#ppt_x"/>
                                          </p:val>
                                        </p:tav>
                                      </p:tavLst>
                                    </p:anim>
                                    <p:anim calcmode="lin" valueType="num">
                                      <p:cBhvr additive="base">
                                        <p:cTn id="137" dur="750" fill="hold"/>
                                        <p:tgtEl>
                                          <p:spTgt spid="7"/>
                                        </p:tgtEl>
                                        <p:attrNameLst>
                                          <p:attrName>ppt_y</p:attrName>
                                        </p:attrNameLst>
                                      </p:cBhvr>
                                      <p:tavLst>
                                        <p:tav tm="0">
                                          <p:val>
                                            <p:strVal val="0-#ppt_h/2"/>
                                          </p:val>
                                        </p:tav>
                                        <p:tav tm="100000">
                                          <p:val>
                                            <p:strVal val="#ppt_y"/>
                                          </p:val>
                                        </p:tav>
                                      </p:tavLst>
                                    </p:anim>
                                  </p:childTnLst>
                                </p:cTn>
                              </p:par>
                            </p:childTnLst>
                          </p:cTn>
                        </p:par>
                        <p:par>
                          <p:cTn id="138" fill="hold">
                            <p:stCondLst>
                              <p:cond delay="750"/>
                            </p:stCondLst>
                            <p:childTnLst>
                              <p:par>
                                <p:cTn id="139" presetID="22" presetClass="entr" presetSubtype="8" fill="hold" nodeType="afterEffect">
                                  <p:stCondLst>
                                    <p:cond delay="0"/>
                                  </p:stCondLst>
                                  <p:childTnLst>
                                    <p:set>
                                      <p:cBhvr>
                                        <p:cTn id="140" dur="1" fill="hold">
                                          <p:stCondLst>
                                            <p:cond delay="0"/>
                                          </p:stCondLst>
                                        </p:cTn>
                                        <p:tgtEl>
                                          <p:spTgt spid="13"/>
                                        </p:tgtEl>
                                        <p:attrNameLst>
                                          <p:attrName>style.visibility</p:attrName>
                                        </p:attrNameLst>
                                      </p:cBhvr>
                                      <p:to>
                                        <p:strVal val="visible"/>
                                      </p:to>
                                    </p:set>
                                    <p:animEffect transition="in" filter="wipe(left)">
                                      <p:cBhvr>
                                        <p:cTn id="141" dur="750"/>
                                        <p:tgtEl>
                                          <p:spTgt spid="13"/>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46"/>
                                        </p:tgtEl>
                                        <p:attrNameLst>
                                          <p:attrName>style.visibility</p:attrName>
                                        </p:attrNameLst>
                                      </p:cBhvr>
                                      <p:to>
                                        <p:strVal val="visible"/>
                                      </p:to>
                                    </p:set>
                                    <p:animEffect transition="in" filter="wipe(left)">
                                      <p:cBhvr>
                                        <p:cTn id="146" dur="500"/>
                                        <p:tgtEl>
                                          <p:spTgt spid="46"/>
                                        </p:tgtEl>
                                      </p:cBhvr>
                                    </p:animEffect>
                                  </p:childTnLst>
                                </p:cTn>
                              </p:par>
                            </p:childTnLst>
                          </p:cTn>
                        </p:par>
                        <p:par>
                          <p:cTn id="147" fill="hold">
                            <p:stCondLst>
                              <p:cond delay="500"/>
                            </p:stCondLst>
                            <p:childTnLst>
                              <p:par>
                                <p:cTn id="148" presetID="22" presetClass="entr" presetSubtype="8" fill="hold" nodeType="afterEffect">
                                  <p:stCondLst>
                                    <p:cond delay="0"/>
                                  </p:stCondLst>
                                  <p:childTnLst>
                                    <p:set>
                                      <p:cBhvr>
                                        <p:cTn id="149" dur="1" fill="hold">
                                          <p:stCondLst>
                                            <p:cond delay="0"/>
                                          </p:stCondLst>
                                        </p:cTn>
                                        <p:tgtEl>
                                          <p:spTgt spid="45"/>
                                        </p:tgtEl>
                                        <p:attrNameLst>
                                          <p:attrName>style.visibility</p:attrName>
                                        </p:attrNameLst>
                                      </p:cBhvr>
                                      <p:to>
                                        <p:strVal val="visible"/>
                                      </p:to>
                                    </p:set>
                                    <p:animEffect transition="in" filter="wipe(left)">
                                      <p:cBhvr>
                                        <p:cTn id="150" dur="500"/>
                                        <p:tgtEl>
                                          <p:spTgt spid="45"/>
                                        </p:tgtEl>
                                      </p:cBhvr>
                                    </p:animEffect>
                                  </p:childTnLst>
                                </p:cTn>
                              </p:par>
                            </p:childTnLst>
                          </p:cTn>
                        </p:par>
                        <p:par>
                          <p:cTn id="151" fill="hold">
                            <p:stCondLst>
                              <p:cond delay="1000"/>
                            </p:stCondLst>
                            <p:childTnLst>
                              <p:par>
                                <p:cTn id="152" presetID="22" presetClass="entr" presetSubtype="8" fill="hold" grpId="0" nodeType="afterEffect">
                                  <p:stCondLst>
                                    <p:cond delay="0"/>
                                  </p:stCondLst>
                                  <p:childTnLst>
                                    <p:set>
                                      <p:cBhvr>
                                        <p:cTn id="153" dur="1" fill="hold">
                                          <p:stCondLst>
                                            <p:cond delay="0"/>
                                          </p:stCondLst>
                                        </p:cTn>
                                        <p:tgtEl>
                                          <p:spTgt spid="53"/>
                                        </p:tgtEl>
                                        <p:attrNameLst>
                                          <p:attrName>style.visibility</p:attrName>
                                        </p:attrNameLst>
                                      </p:cBhvr>
                                      <p:to>
                                        <p:strVal val="visible"/>
                                      </p:to>
                                    </p:set>
                                    <p:animEffect transition="in" filter="wipe(left)">
                                      <p:cBhvr>
                                        <p:cTn id="154" dur="500"/>
                                        <p:tgtEl>
                                          <p:spTgt spid="53"/>
                                        </p:tgtEl>
                                      </p:cBhvr>
                                    </p:animEffect>
                                  </p:childTnLst>
                                </p:cTn>
                              </p:par>
                            </p:childTnLst>
                          </p:cTn>
                        </p:par>
                        <p:par>
                          <p:cTn id="155" fill="hold">
                            <p:stCondLst>
                              <p:cond delay="1500"/>
                            </p:stCondLst>
                            <p:childTnLst>
                              <p:par>
                                <p:cTn id="156" presetID="22" presetClass="entr" presetSubtype="8" fill="hold" nodeType="afterEffect">
                                  <p:stCondLst>
                                    <p:cond delay="0"/>
                                  </p:stCondLst>
                                  <p:childTnLst>
                                    <p:set>
                                      <p:cBhvr>
                                        <p:cTn id="157" dur="1" fill="hold">
                                          <p:stCondLst>
                                            <p:cond delay="0"/>
                                          </p:stCondLst>
                                        </p:cTn>
                                        <p:tgtEl>
                                          <p:spTgt spid="15"/>
                                        </p:tgtEl>
                                        <p:attrNameLst>
                                          <p:attrName>style.visibility</p:attrName>
                                        </p:attrNameLst>
                                      </p:cBhvr>
                                      <p:to>
                                        <p:strVal val="visible"/>
                                      </p:to>
                                    </p:set>
                                    <p:animEffect transition="in" filter="wipe(left)">
                                      <p:cBhvr>
                                        <p:cTn id="158" dur="500"/>
                                        <p:tgtEl>
                                          <p:spTgt spid="15"/>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8" fill="hold" grpId="0" nodeType="clickEffect">
                                  <p:stCondLst>
                                    <p:cond delay="0"/>
                                  </p:stCondLst>
                                  <p:childTnLst>
                                    <p:set>
                                      <p:cBhvr>
                                        <p:cTn id="162" dur="1" fill="hold">
                                          <p:stCondLst>
                                            <p:cond delay="0"/>
                                          </p:stCondLst>
                                        </p:cTn>
                                        <p:tgtEl>
                                          <p:spTgt spid="49"/>
                                        </p:tgtEl>
                                        <p:attrNameLst>
                                          <p:attrName>style.visibility</p:attrName>
                                        </p:attrNameLst>
                                      </p:cBhvr>
                                      <p:to>
                                        <p:strVal val="visible"/>
                                      </p:to>
                                    </p:set>
                                    <p:animEffect transition="in" filter="wipe(left)">
                                      <p:cBhvr>
                                        <p:cTn id="163" dur="500"/>
                                        <p:tgtEl>
                                          <p:spTgt spid="49"/>
                                        </p:tgtEl>
                                      </p:cBhvr>
                                    </p:animEffect>
                                  </p:childTnLst>
                                </p:cTn>
                              </p:par>
                            </p:childTnLst>
                          </p:cTn>
                        </p:par>
                        <p:par>
                          <p:cTn id="164" fill="hold">
                            <p:stCondLst>
                              <p:cond delay="500"/>
                            </p:stCondLst>
                            <p:childTnLst>
                              <p:par>
                                <p:cTn id="165" presetID="22" presetClass="entr" presetSubtype="8" fill="hold" nodeType="afterEffect">
                                  <p:stCondLst>
                                    <p:cond delay="0"/>
                                  </p:stCondLst>
                                  <p:childTnLst>
                                    <p:set>
                                      <p:cBhvr>
                                        <p:cTn id="166" dur="1" fill="hold">
                                          <p:stCondLst>
                                            <p:cond delay="0"/>
                                          </p:stCondLst>
                                        </p:cTn>
                                        <p:tgtEl>
                                          <p:spTgt spid="50"/>
                                        </p:tgtEl>
                                        <p:attrNameLst>
                                          <p:attrName>style.visibility</p:attrName>
                                        </p:attrNameLst>
                                      </p:cBhvr>
                                      <p:to>
                                        <p:strVal val="visible"/>
                                      </p:to>
                                    </p:set>
                                    <p:animEffect transition="in" filter="wipe(left)">
                                      <p:cBhvr>
                                        <p:cTn id="167" dur="500"/>
                                        <p:tgtEl>
                                          <p:spTgt spid="50"/>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51"/>
                                        </p:tgtEl>
                                        <p:attrNameLst>
                                          <p:attrName>style.visibility</p:attrName>
                                        </p:attrNameLst>
                                      </p:cBhvr>
                                      <p:to>
                                        <p:strVal val="visible"/>
                                      </p:to>
                                    </p:set>
                                    <p:animEffect transition="in" filter="wipe(left)">
                                      <p:cBhvr>
                                        <p:cTn id="172" dur="500"/>
                                        <p:tgtEl>
                                          <p:spTgt spid="51"/>
                                        </p:tgtEl>
                                      </p:cBhvr>
                                    </p:animEffect>
                                  </p:childTnLst>
                                </p:cTn>
                              </p:par>
                            </p:childTnLst>
                          </p:cTn>
                        </p:par>
                        <p:par>
                          <p:cTn id="173" fill="hold">
                            <p:stCondLst>
                              <p:cond delay="500"/>
                            </p:stCondLst>
                            <p:childTnLst>
                              <p:par>
                                <p:cTn id="174" presetID="22" presetClass="entr" presetSubtype="8" fill="hold" grpId="0" nodeType="afterEffect">
                                  <p:stCondLst>
                                    <p:cond delay="0"/>
                                  </p:stCondLst>
                                  <p:childTnLst>
                                    <p:set>
                                      <p:cBhvr>
                                        <p:cTn id="175" dur="1" fill="hold">
                                          <p:stCondLst>
                                            <p:cond delay="0"/>
                                          </p:stCondLst>
                                        </p:cTn>
                                        <p:tgtEl>
                                          <p:spTgt spid="44"/>
                                        </p:tgtEl>
                                        <p:attrNameLst>
                                          <p:attrName>style.visibility</p:attrName>
                                        </p:attrNameLst>
                                      </p:cBhvr>
                                      <p:to>
                                        <p:strVal val="visible"/>
                                      </p:to>
                                    </p:set>
                                    <p:animEffect transition="in" filter="wipe(left)">
                                      <p:cBhvr>
                                        <p:cTn id="176" dur="500"/>
                                        <p:tgtEl>
                                          <p:spTgt spid="44"/>
                                        </p:tgtEl>
                                      </p:cBhvr>
                                    </p:animEffect>
                                  </p:childTnLst>
                                </p:cTn>
                              </p:par>
                            </p:childTnLst>
                          </p:cTn>
                        </p:par>
                        <p:par>
                          <p:cTn id="177" fill="hold">
                            <p:stCondLst>
                              <p:cond delay="1000"/>
                            </p:stCondLst>
                            <p:childTnLst>
                              <p:par>
                                <p:cTn id="178" presetID="22" presetClass="entr" presetSubtype="8" fill="hold" nodeType="afterEffect">
                                  <p:stCondLst>
                                    <p:cond delay="0"/>
                                  </p:stCondLst>
                                  <p:childTnLst>
                                    <p:set>
                                      <p:cBhvr>
                                        <p:cTn id="179" dur="1" fill="hold">
                                          <p:stCondLst>
                                            <p:cond delay="0"/>
                                          </p:stCondLst>
                                        </p:cTn>
                                        <p:tgtEl>
                                          <p:spTgt spid="8"/>
                                        </p:tgtEl>
                                        <p:attrNameLst>
                                          <p:attrName>style.visibility</p:attrName>
                                        </p:attrNameLst>
                                      </p:cBhvr>
                                      <p:to>
                                        <p:strVal val="visible"/>
                                      </p:to>
                                    </p:set>
                                    <p:animEffect transition="in" filter="wipe(left)">
                                      <p:cBhvr>
                                        <p:cTn id="180" dur="500"/>
                                        <p:tgtEl>
                                          <p:spTgt spid="8"/>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8" fill="hold" grpId="0" nodeType="clickEffect">
                                  <p:stCondLst>
                                    <p:cond delay="0"/>
                                  </p:stCondLst>
                                  <p:childTnLst>
                                    <p:set>
                                      <p:cBhvr>
                                        <p:cTn id="184" dur="1" fill="hold">
                                          <p:stCondLst>
                                            <p:cond delay="0"/>
                                          </p:stCondLst>
                                        </p:cTn>
                                        <p:tgtEl>
                                          <p:spTgt spid="55"/>
                                        </p:tgtEl>
                                        <p:attrNameLst>
                                          <p:attrName>style.visibility</p:attrName>
                                        </p:attrNameLst>
                                      </p:cBhvr>
                                      <p:to>
                                        <p:strVal val="visible"/>
                                      </p:to>
                                    </p:set>
                                    <p:animEffect transition="in" filter="wipe(left)">
                                      <p:cBhvr>
                                        <p:cTn id="185" dur="500"/>
                                        <p:tgtEl>
                                          <p:spTgt spid="55"/>
                                        </p:tgtEl>
                                      </p:cBhvr>
                                    </p:animEffect>
                                  </p:childTnLst>
                                </p:cTn>
                              </p:par>
                            </p:childTnLst>
                          </p:cTn>
                        </p:par>
                      </p:childTnLst>
                    </p:cTn>
                  </p:par>
                  <p:par>
                    <p:cTn id="186" fill="hold">
                      <p:stCondLst>
                        <p:cond delay="indefinite"/>
                      </p:stCondLst>
                      <p:childTnLst>
                        <p:par>
                          <p:cTn id="187" fill="hold">
                            <p:stCondLst>
                              <p:cond delay="0"/>
                            </p:stCondLst>
                            <p:childTnLst>
                              <p:par>
                                <p:cTn id="188" presetID="2" presetClass="entr" presetSubtype="6" fill="hold" nodeType="clickEffect">
                                  <p:stCondLst>
                                    <p:cond delay="0"/>
                                  </p:stCondLst>
                                  <p:childTnLst>
                                    <p:set>
                                      <p:cBhvr>
                                        <p:cTn id="189" dur="1" fill="hold">
                                          <p:stCondLst>
                                            <p:cond delay="0"/>
                                          </p:stCondLst>
                                        </p:cTn>
                                        <p:tgtEl>
                                          <p:spTgt spid="9"/>
                                        </p:tgtEl>
                                        <p:attrNameLst>
                                          <p:attrName>style.visibility</p:attrName>
                                        </p:attrNameLst>
                                      </p:cBhvr>
                                      <p:to>
                                        <p:strVal val="visible"/>
                                      </p:to>
                                    </p:set>
                                    <p:anim calcmode="lin" valueType="num">
                                      <p:cBhvr additive="base">
                                        <p:cTn id="190" dur="500" fill="hold"/>
                                        <p:tgtEl>
                                          <p:spTgt spid="9"/>
                                        </p:tgtEl>
                                        <p:attrNameLst>
                                          <p:attrName>ppt_x</p:attrName>
                                        </p:attrNameLst>
                                      </p:cBhvr>
                                      <p:tavLst>
                                        <p:tav tm="0">
                                          <p:val>
                                            <p:strVal val="1+#ppt_w/2"/>
                                          </p:val>
                                        </p:tav>
                                        <p:tav tm="100000">
                                          <p:val>
                                            <p:strVal val="#ppt_x"/>
                                          </p:val>
                                        </p:tav>
                                      </p:tavLst>
                                    </p:anim>
                                    <p:anim calcmode="lin" valueType="num">
                                      <p:cBhvr additive="base">
                                        <p:cTn id="191" dur="500" fill="hold"/>
                                        <p:tgtEl>
                                          <p:spTgt spid="9"/>
                                        </p:tgtEl>
                                        <p:attrNameLst>
                                          <p:attrName>ppt_y</p:attrName>
                                        </p:attrNameLst>
                                      </p:cBhvr>
                                      <p:tavLst>
                                        <p:tav tm="0">
                                          <p:val>
                                            <p:strVal val="1+#ppt_h/2"/>
                                          </p:val>
                                        </p:tav>
                                        <p:tav tm="100000">
                                          <p:val>
                                            <p:strVal val="#ppt_y"/>
                                          </p:val>
                                        </p:tav>
                                      </p:tavLst>
                                    </p:anim>
                                  </p:childTnLst>
                                </p:cTn>
                              </p:par>
                            </p:childTnLst>
                          </p:cTn>
                        </p:par>
                        <p:par>
                          <p:cTn id="192" fill="hold">
                            <p:stCondLst>
                              <p:cond delay="500"/>
                            </p:stCondLst>
                            <p:childTnLst>
                              <p:par>
                                <p:cTn id="193" presetID="22" presetClass="entr" presetSubtype="8" fill="hold" nodeType="afterEffect">
                                  <p:stCondLst>
                                    <p:cond delay="0"/>
                                  </p:stCondLst>
                                  <p:childTnLst>
                                    <p:set>
                                      <p:cBhvr>
                                        <p:cTn id="194" dur="1" fill="hold">
                                          <p:stCondLst>
                                            <p:cond delay="0"/>
                                          </p:stCondLst>
                                        </p:cTn>
                                        <p:tgtEl>
                                          <p:spTgt spid="59"/>
                                        </p:tgtEl>
                                        <p:attrNameLst>
                                          <p:attrName>style.visibility</p:attrName>
                                        </p:attrNameLst>
                                      </p:cBhvr>
                                      <p:to>
                                        <p:strVal val="visible"/>
                                      </p:to>
                                    </p:set>
                                    <p:animEffect transition="in" filter="wipe(left)">
                                      <p:cBhvr>
                                        <p:cTn id="195" dur="500"/>
                                        <p:tgtEl>
                                          <p:spTgt spid="59"/>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8" fill="hold" nodeType="clickEffect">
                                  <p:stCondLst>
                                    <p:cond delay="0"/>
                                  </p:stCondLst>
                                  <p:childTnLst>
                                    <p:set>
                                      <p:cBhvr>
                                        <p:cTn id="199" dur="1" fill="hold">
                                          <p:stCondLst>
                                            <p:cond delay="0"/>
                                          </p:stCondLst>
                                        </p:cTn>
                                        <p:tgtEl>
                                          <p:spTgt spid="10"/>
                                        </p:tgtEl>
                                        <p:attrNameLst>
                                          <p:attrName>style.visibility</p:attrName>
                                        </p:attrNameLst>
                                      </p:cBhvr>
                                      <p:to>
                                        <p:strVal val="visible"/>
                                      </p:to>
                                    </p:set>
                                    <p:animEffect transition="in" filter="wipe(left)">
                                      <p:cBhvr>
                                        <p:cTn id="200" dur="500"/>
                                        <p:tgtEl>
                                          <p:spTgt spid="10"/>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xit" presetSubtype="4" fill="hold" grpId="1" nodeType="clickEffect">
                                  <p:stCondLst>
                                    <p:cond delay="0"/>
                                  </p:stCondLst>
                                  <p:childTnLst>
                                    <p:animEffect transition="out" filter="wipe(down)">
                                      <p:cBhvr>
                                        <p:cTn id="204" dur="750"/>
                                        <p:tgtEl>
                                          <p:spTgt spid="43"/>
                                        </p:tgtEl>
                                      </p:cBhvr>
                                    </p:animEffect>
                                    <p:set>
                                      <p:cBhvr>
                                        <p:cTn id="205" dur="1" fill="hold">
                                          <p:stCondLst>
                                            <p:cond delay="749"/>
                                          </p:stCondLst>
                                        </p:cTn>
                                        <p:tgtEl>
                                          <p:spTgt spid="43"/>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2" presetClass="entr" presetSubtype="6" fill="hold" nodeType="clickEffect">
                                  <p:stCondLst>
                                    <p:cond delay="0"/>
                                  </p:stCondLst>
                                  <p:childTnLst>
                                    <p:set>
                                      <p:cBhvr>
                                        <p:cTn id="209" dur="1" fill="hold">
                                          <p:stCondLst>
                                            <p:cond delay="0"/>
                                          </p:stCondLst>
                                        </p:cTn>
                                        <p:tgtEl>
                                          <p:spTgt spid="12"/>
                                        </p:tgtEl>
                                        <p:attrNameLst>
                                          <p:attrName>style.visibility</p:attrName>
                                        </p:attrNameLst>
                                      </p:cBhvr>
                                      <p:to>
                                        <p:strVal val="visible"/>
                                      </p:to>
                                    </p:set>
                                    <p:anim calcmode="lin" valueType="num">
                                      <p:cBhvr additive="base">
                                        <p:cTn id="210" dur="500" fill="hold"/>
                                        <p:tgtEl>
                                          <p:spTgt spid="12"/>
                                        </p:tgtEl>
                                        <p:attrNameLst>
                                          <p:attrName>ppt_x</p:attrName>
                                        </p:attrNameLst>
                                      </p:cBhvr>
                                      <p:tavLst>
                                        <p:tav tm="0">
                                          <p:val>
                                            <p:strVal val="1+#ppt_w/2"/>
                                          </p:val>
                                        </p:tav>
                                        <p:tav tm="100000">
                                          <p:val>
                                            <p:strVal val="#ppt_x"/>
                                          </p:val>
                                        </p:tav>
                                      </p:tavLst>
                                    </p:anim>
                                    <p:anim calcmode="lin" valueType="num">
                                      <p:cBhvr additive="base">
                                        <p:cTn id="21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2" fill="hold">
                      <p:stCondLst>
                        <p:cond delay="indefinite"/>
                      </p:stCondLst>
                      <p:childTnLst>
                        <p:par>
                          <p:cTn id="213" fill="hold">
                            <p:stCondLst>
                              <p:cond delay="0"/>
                            </p:stCondLst>
                            <p:childTnLst>
                              <p:par>
                                <p:cTn id="214" presetID="2" presetClass="entr" presetSubtype="12" fill="hold" nodeType="clickEffect">
                                  <p:stCondLst>
                                    <p:cond delay="0"/>
                                  </p:stCondLst>
                                  <p:childTnLst>
                                    <p:set>
                                      <p:cBhvr>
                                        <p:cTn id="215" dur="1" fill="hold">
                                          <p:stCondLst>
                                            <p:cond delay="0"/>
                                          </p:stCondLst>
                                        </p:cTn>
                                        <p:tgtEl>
                                          <p:spTgt spid="14"/>
                                        </p:tgtEl>
                                        <p:attrNameLst>
                                          <p:attrName>style.visibility</p:attrName>
                                        </p:attrNameLst>
                                      </p:cBhvr>
                                      <p:to>
                                        <p:strVal val="visible"/>
                                      </p:to>
                                    </p:set>
                                    <p:anim calcmode="lin" valueType="num">
                                      <p:cBhvr additive="base">
                                        <p:cTn id="216" dur="500" fill="hold"/>
                                        <p:tgtEl>
                                          <p:spTgt spid="14"/>
                                        </p:tgtEl>
                                        <p:attrNameLst>
                                          <p:attrName>ppt_x</p:attrName>
                                        </p:attrNameLst>
                                      </p:cBhvr>
                                      <p:tavLst>
                                        <p:tav tm="0">
                                          <p:val>
                                            <p:strVal val="0-#ppt_w/2"/>
                                          </p:val>
                                        </p:tav>
                                        <p:tav tm="100000">
                                          <p:val>
                                            <p:strVal val="#ppt_x"/>
                                          </p:val>
                                        </p:tav>
                                      </p:tavLst>
                                    </p:anim>
                                    <p:anim calcmode="lin" valueType="num">
                                      <p:cBhvr additive="base">
                                        <p:cTn id="2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8" fill="hold">
                      <p:stCondLst>
                        <p:cond delay="indefinite"/>
                      </p:stCondLst>
                      <p:childTnLst>
                        <p:par>
                          <p:cTn id="219" fill="hold">
                            <p:stCondLst>
                              <p:cond delay="0"/>
                            </p:stCondLst>
                            <p:childTnLst>
                              <p:par>
                                <p:cTn id="220" presetID="22" presetClass="entr" presetSubtype="8" fill="hold" nodeType="clickEffect">
                                  <p:stCondLst>
                                    <p:cond delay="0"/>
                                  </p:stCondLst>
                                  <p:childTnLst>
                                    <p:set>
                                      <p:cBhvr>
                                        <p:cTn id="221" dur="1" fill="hold">
                                          <p:stCondLst>
                                            <p:cond delay="0"/>
                                          </p:stCondLst>
                                        </p:cTn>
                                        <p:tgtEl>
                                          <p:spTgt spid="63"/>
                                        </p:tgtEl>
                                        <p:attrNameLst>
                                          <p:attrName>style.visibility</p:attrName>
                                        </p:attrNameLst>
                                      </p:cBhvr>
                                      <p:to>
                                        <p:strVal val="visible"/>
                                      </p:to>
                                    </p:set>
                                    <p:animEffect transition="in" filter="wipe(left)">
                                      <p:cBhvr>
                                        <p:cTn id="222" dur="500"/>
                                        <p:tgtEl>
                                          <p:spTgt spid="63"/>
                                        </p:tgtEl>
                                      </p:cBhvr>
                                    </p:animEffect>
                                  </p:childTnLst>
                                </p:cTn>
                              </p:par>
                            </p:childTnLst>
                          </p:cTn>
                        </p:par>
                        <p:par>
                          <p:cTn id="223" fill="hold">
                            <p:stCondLst>
                              <p:cond delay="500"/>
                            </p:stCondLst>
                            <p:childTnLst>
                              <p:par>
                                <p:cTn id="224" presetID="22" presetClass="entr" presetSubtype="8" fill="hold" grpId="0" nodeType="afterEffect">
                                  <p:stCondLst>
                                    <p:cond delay="0"/>
                                  </p:stCondLst>
                                  <p:childTnLst>
                                    <p:set>
                                      <p:cBhvr>
                                        <p:cTn id="225" dur="1" fill="hold">
                                          <p:stCondLst>
                                            <p:cond delay="0"/>
                                          </p:stCondLst>
                                        </p:cTn>
                                        <p:tgtEl>
                                          <p:spTgt spid="54"/>
                                        </p:tgtEl>
                                        <p:attrNameLst>
                                          <p:attrName>style.visibility</p:attrName>
                                        </p:attrNameLst>
                                      </p:cBhvr>
                                      <p:to>
                                        <p:strVal val="visible"/>
                                      </p:to>
                                    </p:set>
                                    <p:animEffect transition="in" filter="wipe(left)">
                                      <p:cBhvr>
                                        <p:cTn id="226" dur="500"/>
                                        <p:tgtEl>
                                          <p:spTgt spid="54"/>
                                        </p:tgtEl>
                                      </p:cBhvr>
                                    </p:animEffect>
                                  </p:childTnLst>
                                </p:cTn>
                              </p:par>
                            </p:childTnLst>
                          </p:cTn>
                        </p:par>
                      </p:childTnLst>
                    </p:cTn>
                  </p:par>
                  <p:par>
                    <p:cTn id="227" fill="hold">
                      <p:stCondLst>
                        <p:cond delay="indefinite"/>
                      </p:stCondLst>
                      <p:childTnLst>
                        <p:par>
                          <p:cTn id="228" fill="hold">
                            <p:stCondLst>
                              <p:cond delay="0"/>
                            </p:stCondLst>
                            <p:childTnLst>
                              <p:par>
                                <p:cTn id="229" presetID="22" presetClass="entr" presetSubtype="8" fill="hold" nodeType="clickEffect">
                                  <p:stCondLst>
                                    <p:cond delay="0"/>
                                  </p:stCondLst>
                                  <p:childTnLst>
                                    <p:set>
                                      <p:cBhvr>
                                        <p:cTn id="230" dur="1" fill="hold">
                                          <p:stCondLst>
                                            <p:cond delay="0"/>
                                          </p:stCondLst>
                                        </p:cTn>
                                        <p:tgtEl>
                                          <p:spTgt spid="16"/>
                                        </p:tgtEl>
                                        <p:attrNameLst>
                                          <p:attrName>style.visibility</p:attrName>
                                        </p:attrNameLst>
                                      </p:cBhvr>
                                      <p:to>
                                        <p:strVal val="visible"/>
                                      </p:to>
                                    </p:set>
                                    <p:animEffect transition="in" filter="wipe(left)">
                                      <p:cBhvr>
                                        <p:cTn id="231" dur="500"/>
                                        <p:tgtEl>
                                          <p:spTgt spid="16"/>
                                        </p:tgtEl>
                                      </p:cBhvr>
                                    </p:animEffect>
                                  </p:childTnLst>
                                </p:cTn>
                              </p:par>
                            </p:childTnLst>
                          </p:cTn>
                        </p:par>
                        <p:par>
                          <p:cTn id="232" fill="hold">
                            <p:stCondLst>
                              <p:cond delay="500"/>
                            </p:stCondLst>
                            <p:childTnLst>
                              <p:par>
                                <p:cTn id="233" presetID="22" presetClass="entr" presetSubtype="8" fill="hold" nodeType="afterEffect">
                                  <p:stCondLst>
                                    <p:cond delay="0"/>
                                  </p:stCondLst>
                                  <p:childTnLst>
                                    <p:set>
                                      <p:cBhvr>
                                        <p:cTn id="234" dur="1" fill="hold">
                                          <p:stCondLst>
                                            <p:cond delay="0"/>
                                          </p:stCondLst>
                                        </p:cTn>
                                        <p:tgtEl>
                                          <p:spTgt spid="66"/>
                                        </p:tgtEl>
                                        <p:attrNameLst>
                                          <p:attrName>style.visibility</p:attrName>
                                        </p:attrNameLst>
                                      </p:cBhvr>
                                      <p:to>
                                        <p:strVal val="visible"/>
                                      </p:to>
                                    </p:set>
                                    <p:animEffect transition="in" filter="wipe(left)">
                                      <p:cBhvr>
                                        <p:cTn id="23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04168" grpId="0" autoUpdateAnimBg="0"/>
      <p:bldP spid="604169" grpId="0"/>
      <p:bldP spid="40992" grpId="0" animBg="1"/>
      <p:bldP spid="40990" grpId="0" animBg="1"/>
      <p:bldP spid="604192" grpId="0" animBg="1"/>
      <p:bldP spid="604194" grpId="0"/>
      <p:bldP spid="37" grpId="0" autoUpdateAnimBg="0"/>
      <p:bldP spid="39" grpId="0" animBg="1"/>
      <p:bldP spid="43" grpId="0" animBg="1"/>
      <p:bldP spid="43" grpId="1" animBg="1"/>
      <p:bldP spid="44" grpId="0"/>
      <p:bldP spid="46" grpId="0" animBg="1"/>
      <p:bldP spid="49" grpId="0" animBg="1"/>
      <p:bldP spid="51" grpId="0" animBg="1"/>
      <p:bldP spid="54" grpId="0"/>
      <p:bldP spid="55" grpId="0"/>
      <p:bldP spid="47" grpId="0" autoUpdateAnimBg="0"/>
      <p:bldP spid="48" grpId="0"/>
      <p:bldP spid="52" grpId="0"/>
      <p:bldP spid="53" grpId="0"/>
      <p:bldP spid="57" grpId="0" animBg="1"/>
      <p:bldP spid="60" grpId="0"/>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0" name="Rectangle 3"/>
          <p:cNvSpPr>
            <a:spLocks noGrp="1" noChangeArrowheads="1"/>
          </p:cNvSpPr>
          <p:nvPr>
            <p:ph type="title"/>
          </p:nvPr>
        </p:nvSpPr>
        <p:spPr/>
        <p:txBody>
          <a:bodyPr>
            <a:normAutofit/>
          </a:bodyPr>
          <a:lstStyle/>
          <a:p>
            <a:r>
              <a:rPr lang="en-US" altLang="zh-TW" dirty="0"/>
              <a:t>1.2.2 </a:t>
            </a:r>
            <a:r>
              <a:rPr lang="en-US" altLang="zh-TW" i="1" dirty="0"/>
              <a:t>b</a:t>
            </a:r>
            <a:r>
              <a:rPr lang="en-US" altLang="zh-TW" baseline="30000" dirty="0"/>
              <a:t>2</a:t>
            </a:r>
            <a:r>
              <a:rPr lang="en-US" altLang="zh-TW" dirty="0">
                <a:latin typeface="Symbol" panose="05050102010706020507" pitchFamily="18" charset="2"/>
              </a:rPr>
              <a:t>-</a:t>
            </a:r>
            <a:r>
              <a:rPr lang="en-US" altLang="zh-TW" i="1" dirty="0"/>
              <a:t>ac &lt; </a:t>
            </a:r>
            <a:r>
              <a:rPr lang="en-US" altLang="zh-TW" dirty="0"/>
              <a:t>0: Elliptic type PDE</a:t>
            </a:r>
          </a:p>
        </p:txBody>
      </p:sp>
      <p:sp>
        <p:nvSpPr>
          <p:cNvPr id="8" name="投影片編號版面配置區 7"/>
          <p:cNvSpPr>
            <a:spLocks noGrp="1"/>
          </p:cNvSpPr>
          <p:nvPr>
            <p:ph type="sldNum" sz="quarter" idx="10"/>
          </p:nvPr>
        </p:nvSpPr>
        <p:spPr/>
        <p:txBody>
          <a:bodyPr/>
          <a:lstStyle/>
          <a:p>
            <a:pPr>
              <a:defRPr/>
            </a:pPr>
            <a:fld id="{F4C3976D-8D47-445A-BD61-2F2C1E2596C6}" type="slidenum">
              <a:rPr lang="en-US" altLang="zh-TW" smtClean="0"/>
              <a:pPr>
                <a:defRPr/>
              </a:pPr>
              <a:t>7</a:t>
            </a:fld>
            <a:endParaRPr lang="en-US" altLang="zh-TW" dirty="0"/>
          </a:p>
        </p:txBody>
      </p:sp>
      <p:graphicFrame>
        <p:nvGraphicFramePr>
          <p:cNvPr id="38" name="Object 7"/>
          <p:cNvGraphicFramePr>
            <a:graphicFrameLocks noChangeAspect="1"/>
          </p:cNvGraphicFramePr>
          <p:nvPr>
            <p:extLst>
              <p:ext uri="{D42A27DB-BD31-4B8C-83A1-F6EECF244321}">
                <p14:modId xmlns:p14="http://schemas.microsoft.com/office/powerpoint/2010/main" val="540762517"/>
              </p:ext>
            </p:extLst>
          </p:nvPr>
        </p:nvGraphicFramePr>
        <p:xfrm>
          <a:off x="1902827" y="1614276"/>
          <a:ext cx="1610694" cy="518580"/>
        </p:xfrm>
        <a:graphic>
          <a:graphicData uri="http://schemas.openxmlformats.org/presentationml/2006/ole">
            <mc:AlternateContent xmlns:mc="http://schemas.openxmlformats.org/markup-compatibility/2006">
              <mc:Choice xmlns:v="urn:schemas-microsoft-com:vml" Requires="v">
                <p:oleObj spid="_x0000_s1145890" name="Equation" r:id="rId4" imgW="749160" imgH="241200" progId="Equation.3">
                  <p:embed/>
                </p:oleObj>
              </mc:Choice>
              <mc:Fallback>
                <p:oleObj name="Equation" r:id="rId4" imgW="74916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2985" b="-2985"/>
                      <a:stretch>
                        <a:fillRect/>
                      </a:stretch>
                    </p:blipFill>
                    <p:spPr bwMode="auto">
                      <a:xfrm>
                        <a:off x="1902827" y="1614276"/>
                        <a:ext cx="1610694" cy="518580"/>
                      </a:xfrm>
                      <a:prstGeom prst="rect">
                        <a:avLst/>
                      </a:prstGeom>
                      <a:noFill/>
                      <a:extLst>
                        <a:ext uri="{909E8E84-426E-40DD-AFC4-6F175D3DCCD1}">
                          <a14:hiddenFill xmlns:a14="http://schemas.microsoft.com/office/drawing/2010/main">
                            <a:solidFill>
                              <a:srgbClr val="CCECFF"/>
                            </a:solidFill>
                          </a14:hiddenFill>
                        </a:ext>
                      </a:extLst>
                    </p:spPr>
                  </p:pic>
                </p:oleObj>
              </mc:Fallback>
            </mc:AlternateContent>
          </a:graphicData>
        </a:graphic>
      </p:graphicFrame>
      <p:graphicFrame>
        <p:nvGraphicFramePr>
          <p:cNvPr id="40" name="Object 10"/>
          <p:cNvGraphicFramePr>
            <a:graphicFrameLocks noChangeAspect="1"/>
          </p:cNvGraphicFramePr>
          <p:nvPr>
            <p:extLst>
              <p:ext uri="{D42A27DB-BD31-4B8C-83A1-F6EECF244321}">
                <p14:modId xmlns:p14="http://schemas.microsoft.com/office/powerpoint/2010/main" val="1949082312"/>
              </p:ext>
            </p:extLst>
          </p:nvPr>
        </p:nvGraphicFramePr>
        <p:xfrm>
          <a:off x="2481325" y="1138973"/>
          <a:ext cx="2484540" cy="436536"/>
        </p:xfrm>
        <a:graphic>
          <a:graphicData uri="http://schemas.openxmlformats.org/presentationml/2006/ole">
            <mc:AlternateContent xmlns:mc="http://schemas.openxmlformats.org/markup-compatibility/2006">
              <mc:Choice xmlns:v="urn:schemas-microsoft-com:vml" Requires="v">
                <p:oleObj spid="_x0000_s1145891" name="方程式" r:id="rId6" imgW="1155600" imgH="203040" progId="Equation.3">
                  <p:embed/>
                </p:oleObj>
              </mc:Choice>
              <mc:Fallback>
                <p:oleObj name="方程式" r:id="rId6" imgW="1155600" imgH="203040" progId="Equation.3">
                  <p:embed/>
                  <p:pic>
                    <p:nvPicPr>
                      <p:cNvPr id="0" name=""/>
                      <p:cNvPicPr>
                        <a:picLocks noChangeAspect="1" noChangeArrowheads="1"/>
                      </p:cNvPicPr>
                      <p:nvPr/>
                    </p:nvPicPr>
                    <p:blipFill>
                      <a:blip r:embed="rId7"/>
                      <a:srcRect t="-3546" b="-3546"/>
                      <a:stretch>
                        <a:fillRect/>
                      </a:stretch>
                    </p:blipFill>
                    <p:spPr bwMode="auto">
                      <a:xfrm>
                        <a:off x="2481325" y="1138973"/>
                        <a:ext cx="2484540" cy="436536"/>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41" name="Object 12"/>
          <p:cNvGraphicFramePr>
            <a:graphicFrameLocks noChangeAspect="1"/>
          </p:cNvGraphicFramePr>
          <p:nvPr>
            <p:extLst>
              <p:ext uri="{D42A27DB-BD31-4B8C-83A1-F6EECF244321}">
                <p14:modId xmlns:p14="http://schemas.microsoft.com/office/powerpoint/2010/main" val="470371109"/>
              </p:ext>
            </p:extLst>
          </p:nvPr>
        </p:nvGraphicFramePr>
        <p:xfrm>
          <a:off x="4164636" y="1553670"/>
          <a:ext cx="1283292" cy="545670"/>
        </p:xfrm>
        <a:graphic>
          <a:graphicData uri="http://schemas.openxmlformats.org/presentationml/2006/ole">
            <mc:AlternateContent xmlns:mc="http://schemas.openxmlformats.org/markup-compatibility/2006">
              <mc:Choice xmlns:v="urn:schemas-microsoft-com:vml" Requires="v">
                <p:oleObj spid="_x0000_s1145892" name="方程式" r:id="rId8" imgW="596880" imgH="253800" progId="Equation.3">
                  <p:embed/>
                </p:oleObj>
              </mc:Choice>
              <mc:Fallback>
                <p:oleObj name="方程式" r:id="rId8" imgW="596880" imgH="253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t="-2837" b="-2837"/>
                      <a:stretch>
                        <a:fillRect/>
                      </a:stretch>
                    </p:blipFill>
                    <p:spPr bwMode="auto">
                      <a:xfrm>
                        <a:off x="4164636" y="1553670"/>
                        <a:ext cx="1283292" cy="545670"/>
                      </a:xfrm>
                      <a:prstGeom prst="rect">
                        <a:avLst/>
                      </a:prstGeom>
                      <a:noFill/>
                    </p:spPr>
                  </p:pic>
                </p:oleObj>
              </mc:Fallback>
            </mc:AlternateContent>
          </a:graphicData>
        </a:graphic>
      </p:graphicFrame>
      <p:grpSp>
        <p:nvGrpSpPr>
          <p:cNvPr id="46" name="Group 33"/>
          <p:cNvGrpSpPr>
            <a:grpSpLocks/>
          </p:cNvGrpSpPr>
          <p:nvPr/>
        </p:nvGrpSpPr>
        <p:grpSpPr bwMode="auto">
          <a:xfrm>
            <a:off x="1602442" y="2514979"/>
            <a:ext cx="3165475" cy="436563"/>
            <a:chOff x="3373" y="754"/>
            <a:chExt cx="1994" cy="275"/>
          </a:xfrm>
        </p:grpSpPr>
        <p:graphicFrame>
          <p:nvGraphicFramePr>
            <p:cNvPr id="47" name="Object 5"/>
            <p:cNvGraphicFramePr>
              <a:graphicFrameLocks noChangeAspect="1"/>
            </p:cNvGraphicFramePr>
            <p:nvPr>
              <p:extLst>
                <p:ext uri="{D42A27DB-BD31-4B8C-83A1-F6EECF244321}">
                  <p14:modId xmlns:p14="http://schemas.microsoft.com/office/powerpoint/2010/main" val="2943312994"/>
                </p:ext>
              </p:extLst>
            </p:nvPr>
          </p:nvGraphicFramePr>
          <p:xfrm>
            <a:off x="3373" y="754"/>
            <a:ext cx="946" cy="275"/>
          </p:xfrm>
          <a:graphic>
            <a:graphicData uri="http://schemas.openxmlformats.org/presentationml/2006/ole">
              <mc:AlternateContent xmlns:mc="http://schemas.openxmlformats.org/markup-compatibility/2006">
                <mc:Choice xmlns:v="urn:schemas-microsoft-com:vml" Requires="v">
                  <p:oleObj spid="_x0000_s1145893" name="方程式" r:id="rId10" imgW="698400" imgH="203040" progId="Equation.3">
                    <p:embed/>
                  </p:oleObj>
                </mc:Choice>
                <mc:Fallback>
                  <p:oleObj name="方程式" r:id="rId10" imgW="698400" imgH="203040" progId="Equation.3">
                    <p:embed/>
                    <p:pic>
                      <p:nvPicPr>
                        <p:cNvPr id="0" name=""/>
                        <p:cNvPicPr>
                          <a:picLocks noChangeAspect="1" noChangeArrowheads="1"/>
                        </p:cNvPicPr>
                        <p:nvPr/>
                      </p:nvPicPr>
                      <p:blipFill>
                        <a:blip r:embed="rId11"/>
                        <a:srcRect t="-3546" b="-3546"/>
                        <a:stretch>
                          <a:fillRect/>
                        </a:stretch>
                      </p:blipFill>
                      <p:spPr bwMode="auto">
                        <a:xfrm>
                          <a:off x="3373" y="754"/>
                          <a:ext cx="946" cy="275"/>
                        </a:xfrm>
                        <a:prstGeom prst="rect">
                          <a:avLst/>
                        </a:prstGeom>
                        <a:noFill/>
                        <a:extLst>
                          <a:ext uri="{909E8E84-426E-40DD-AFC4-6F175D3DCCD1}">
                            <a14:hiddenFill xmlns:a14="http://schemas.microsoft.com/office/drawing/2010/main">
                              <a:solidFill>
                                <a:srgbClr val="CCFFFF"/>
                              </a:solidFill>
                            </a14:hiddenFill>
                          </a:ext>
                        </a:extLst>
                      </p:spPr>
                    </p:pic>
                  </p:oleObj>
                </mc:Fallback>
              </mc:AlternateContent>
            </a:graphicData>
          </a:graphic>
        </p:graphicFrame>
        <p:graphicFrame>
          <p:nvGraphicFramePr>
            <p:cNvPr id="48" name="Object 6"/>
            <p:cNvGraphicFramePr>
              <a:graphicFrameLocks noChangeAspect="1"/>
            </p:cNvGraphicFramePr>
            <p:nvPr>
              <p:extLst>
                <p:ext uri="{D42A27DB-BD31-4B8C-83A1-F6EECF244321}">
                  <p14:modId xmlns:p14="http://schemas.microsoft.com/office/powerpoint/2010/main" val="1283065651"/>
                </p:ext>
              </p:extLst>
            </p:nvPr>
          </p:nvGraphicFramePr>
          <p:xfrm>
            <a:off x="4438" y="762"/>
            <a:ext cx="929" cy="258"/>
          </p:xfrm>
          <a:graphic>
            <a:graphicData uri="http://schemas.openxmlformats.org/presentationml/2006/ole">
              <mc:AlternateContent xmlns:mc="http://schemas.openxmlformats.org/markup-compatibility/2006">
                <mc:Choice xmlns:v="urn:schemas-microsoft-com:vml" Requires="v">
                  <p:oleObj spid="_x0000_s1145894" name="方程式" r:id="rId12" imgW="685800" imgH="190440" progId="Equation.3">
                    <p:embed/>
                  </p:oleObj>
                </mc:Choice>
                <mc:Fallback>
                  <p:oleObj name="方程式" r:id="rId12" imgW="685800" imgH="190440" progId="Equation.3">
                    <p:embed/>
                    <p:pic>
                      <p:nvPicPr>
                        <p:cNvPr id="0" name=""/>
                        <p:cNvPicPr>
                          <a:picLocks noChangeAspect="1" noChangeArrowheads="1"/>
                        </p:cNvPicPr>
                        <p:nvPr/>
                      </p:nvPicPr>
                      <p:blipFill>
                        <a:blip r:embed="rId13"/>
                        <a:srcRect t="-3781" b="-3781"/>
                        <a:stretch>
                          <a:fillRect/>
                        </a:stretch>
                      </p:blipFill>
                      <p:spPr bwMode="auto">
                        <a:xfrm>
                          <a:off x="4438" y="762"/>
                          <a:ext cx="929" cy="258"/>
                        </a:xfrm>
                        <a:prstGeom prst="rect">
                          <a:avLst/>
                        </a:prstGeom>
                        <a:noFill/>
                        <a:extLst>
                          <a:ext uri="{909E8E84-426E-40DD-AFC4-6F175D3DCCD1}">
                            <a14:hiddenFill xmlns:a14="http://schemas.microsoft.com/office/drawing/2010/main">
                              <a:solidFill>
                                <a:srgbClr val="CCFFFF"/>
                              </a:solidFill>
                            </a14:hiddenFill>
                          </a:ext>
                        </a:extLst>
                      </p:spPr>
                    </p:pic>
                  </p:oleObj>
                </mc:Fallback>
              </mc:AlternateContent>
            </a:graphicData>
          </a:graphic>
        </p:graphicFrame>
      </p:grpSp>
      <p:graphicFrame>
        <p:nvGraphicFramePr>
          <p:cNvPr id="49" name="Object 15"/>
          <p:cNvGraphicFramePr>
            <a:graphicFrameLocks noChangeAspect="1"/>
          </p:cNvGraphicFramePr>
          <p:nvPr>
            <p:extLst>
              <p:ext uri="{D42A27DB-BD31-4B8C-83A1-F6EECF244321}">
                <p14:modId xmlns:p14="http://schemas.microsoft.com/office/powerpoint/2010/main" val="3573751016"/>
              </p:ext>
            </p:extLst>
          </p:nvPr>
        </p:nvGraphicFramePr>
        <p:xfrm>
          <a:off x="1122275" y="3325414"/>
          <a:ext cx="1965960" cy="463626"/>
        </p:xfrm>
        <a:graphic>
          <a:graphicData uri="http://schemas.openxmlformats.org/presentationml/2006/ole">
            <mc:AlternateContent xmlns:mc="http://schemas.openxmlformats.org/markup-compatibility/2006">
              <mc:Choice xmlns:v="urn:schemas-microsoft-com:vml" Requires="v">
                <p:oleObj spid="_x0000_s1145895" name="方程式" r:id="rId14" imgW="914400" imgH="215640" progId="Equation.3">
                  <p:embed/>
                </p:oleObj>
              </mc:Choice>
              <mc:Fallback>
                <p:oleObj name="方程式" r:id="rId14" imgW="914400" imgH="215640" progId="Equation.3">
                  <p:embed/>
                  <p:pic>
                    <p:nvPicPr>
                      <p:cNvPr id="0" name=""/>
                      <p:cNvPicPr>
                        <a:picLocks noChangeAspect="1" noChangeArrowheads="1"/>
                      </p:cNvPicPr>
                      <p:nvPr/>
                    </p:nvPicPr>
                    <p:blipFill>
                      <a:blip r:embed="rId15"/>
                      <a:srcRect t="-3149" b="-3149"/>
                      <a:stretch>
                        <a:fillRect/>
                      </a:stretch>
                    </p:blipFill>
                    <p:spPr bwMode="auto">
                      <a:xfrm>
                        <a:off x="1122275" y="3325414"/>
                        <a:ext cx="1965960" cy="463626"/>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aphicFrame>
        <p:nvGraphicFramePr>
          <p:cNvPr id="51" name="Object 18"/>
          <p:cNvGraphicFramePr>
            <a:graphicFrameLocks noChangeAspect="1"/>
          </p:cNvGraphicFramePr>
          <p:nvPr>
            <p:extLst>
              <p:ext uri="{D42A27DB-BD31-4B8C-83A1-F6EECF244321}">
                <p14:modId xmlns:p14="http://schemas.microsoft.com/office/powerpoint/2010/main" val="862826322"/>
              </p:ext>
            </p:extLst>
          </p:nvPr>
        </p:nvGraphicFramePr>
        <p:xfrm>
          <a:off x="6909959" y="692696"/>
          <a:ext cx="2026692" cy="868680"/>
        </p:xfrm>
        <a:graphic>
          <a:graphicData uri="http://schemas.openxmlformats.org/presentationml/2006/ole">
            <mc:AlternateContent xmlns:mc="http://schemas.openxmlformats.org/markup-compatibility/2006">
              <mc:Choice xmlns:v="urn:schemas-microsoft-com:vml" Requires="v">
                <p:oleObj spid="_x0000_s1145896" name="方程式" r:id="rId16" imgW="1066680" imgH="457200" progId="Equation.3">
                  <p:embed/>
                </p:oleObj>
              </mc:Choice>
              <mc:Fallback>
                <p:oleObj name="方程式" r:id="rId16" imgW="1066680" imgH="4572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09959" y="692696"/>
                        <a:ext cx="2026692" cy="868680"/>
                      </a:xfrm>
                      <a:prstGeom prst="rect">
                        <a:avLst/>
                      </a:prstGeom>
                      <a:noFill/>
                      <a:extLst>
                        <a:ext uri="{909E8E84-426E-40DD-AFC4-6F175D3DCCD1}">
                          <a14:hiddenFill xmlns:a14="http://schemas.microsoft.com/office/drawing/2010/main">
                            <a:solidFill>
                              <a:srgbClr val="CCECFF"/>
                            </a:solidFill>
                          </a14:hiddenFill>
                        </a:ext>
                      </a:extLst>
                    </p:spPr>
                  </p:pic>
                </p:oleObj>
              </mc:Fallback>
            </mc:AlternateContent>
          </a:graphicData>
        </a:graphic>
      </p:graphicFrame>
      <p:sp>
        <p:nvSpPr>
          <p:cNvPr id="52" name="AutoShape 32"/>
          <p:cNvSpPr>
            <a:spLocks noChangeArrowheads="1"/>
          </p:cNvSpPr>
          <p:nvPr/>
        </p:nvSpPr>
        <p:spPr bwMode="auto">
          <a:xfrm>
            <a:off x="6542497" y="1070005"/>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aphicFrame>
        <p:nvGraphicFramePr>
          <p:cNvPr id="6" name="物件 5"/>
          <p:cNvGraphicFramePr>
            <a:graphicFrameLocks noChangeAspect="1"/>
          </p:cNvGraphicFramePr>
          <p:nvPr>
            <p:extLst>
              <p:ext uri="{D42A27DB-BD31-4B8C-83A1-F6EECF244321}">
                <p14:modId xmlns:p14="http://schemas.microsoft.com/office/powerpoint/2010/main" val="2136372770"/>
              </p:ext>
            </p:extLst>
          </p:nvPr>
        </p:nvGraphicFramePr>
        <p:xfrm>
          <a:off x="3221520" y="3309717"/>
          <a:ext cx="2128866" cy="463983"/>
        </p:xfrm>
        <a:graphic>
          <a:graphicData uri="http://schemas.openxmlformats.org/presentationml/2006/ole">
            <mc:AlternateContent xmlns:mc="http://schemas.openxmlformats.org/markup-compatibility/2006">
              <mc:Choice xmlns:v="urn:schemas-microsoft-com:vml" Requires="v">
                <p:oleObj spid="_x0000_s1145897" name="方程式" r:id="rId18" imgW="990170" imgH="215806" progId="Equation.3">
                  <p:embed/>
                </p:oleObj>
              </mc:Choice>
              <mc:Fallback>
                <p:oleObj name="方程式" r:id="rId18" imgW="990170" imgH="215806"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t="-3149" b="-3149"/>
                      <a:stretch>
                        <a:fillRect/>
                      </a:stretch>
                    </p:blipFill>
                    <p:spPr bwMode="auto">
                      <a:xfrm>
                        <a:off x="3221520" y="3309717"/>
                        <a:ext cx="2128866" cy="46398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 name="直線接點 8"/>
          <p:cNvCxnSpPr/>
          <p:nvPr/>
        </p:nvCxnSpPr>
        <p:spPr bwMode="auto">
          <a:xfrm flipH="1">
            <a:off x="6093175" y="692696"/>
            <a:ext cx="0" cy="3168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61" name="Text Box 21"/>
          <p:cNvSpPr txBox="1">
            <a:spLocks noChangeArrowheads="1"/>
          </p:cNvSpPr>
          <p:nvPr/>
        </p:nvSpPr>
        <p:spPr bwMode="auto">
          <a:xfrm>
            <a:off x="6326473" y="1568983"/>
            <a:ext cx="2130442" cy="461665"/>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rgbClr val="C00000"/>
              </a:buClr>
              <a:buSzPct val="100000"/>
            </a:pPr>
            <a:r>
              <a:rPr lang="en-US" altLang="zh-TW" dirty="0"/>
              <a:t>e.g. </a:t>
            </a:r>
            <a:r>
              <a:rPr lang="en-US" altLang="zh-TW" dirty="0">
                <a:solidFill>
                  <a:srgbClr val="0000CC"/>
                </a:solidFill>
              </a:rPr>
              <a:t>Laplace eq.</a:t>
            </a:r>
            <a:r>
              <a:rPr lang="en-US" altLang="zh-TW" dirty="0"/>
              <a:t>:</a:t>
            </a:r>
          </a:p>
        </p:txBody>
      </p:sp>
      <p:graphicFrame>
        <p:nvGraphicFramePr>
          <p:cNvPr id="62" name="Object 22"/>
          <p:cNvGraphicFramePr>
            <a:graphicFrameLocks noChangeAspect="1"/>
          </p:cNvGraphicFramePr>
          <p:nvPr>
            <p:extLst>
              <p:ext uri="{D42A27DB-BD31-4B8C-83A1-F6EECF244321}">
                <p14:modId xmlns:p14="http://schemas.microsoft.com/office/powerpoint/2010/main" val="3550997741"/>
              </p:ext>
            </p:extLst>
          </p:nvPr>
        </p:nvGraphicFramePr>
        <p:xfrm>
          <a:off x="8681882" y="1347257"/>
          <a:ext cx="1881684" cy="868680"/>
        </p:xfrm>
        <a:graphic>
          <a:graphicData uri="http://schemas.openxmlformats.org/presentationml/2006/ole">
            <mc:AlternateContent xmlns:mc="http://schemas.openxmlformats.org/markup-compatibility/2006">
              <mc:Choice xmlns:v="urn:schemas-microsoft-com:vml" Requires="v">
                <p:oleObj spid="_x0000_s1145898" name="方程式" r:id="rId20" imgW="990360" imgH="457200" progId="Equation.3">
                  <p:embed/>
                </p:oleObj>
              </mc:Choice>
              <mc:Fallback>
                <p:oleObj name="方程式" r:id="rId20" imgW="990360" imgH="457200" progId="Equation.3">
                  <p:embed/>
                  <p:pic>
                    <p:nvPicPr>
                      <p:cNvPr id="0" name=""/>
                      <p:cNvPicPr>
                        <a:picLocks noChangeAspect="1" noChangeArrowheads="1"/>
                      </p:cNvPicPr>
                      <p:nvPr/>
                    </p:nvPicPr>
                    <p:blipFill>
                      <a:blip r:embed="rId21"/>
                      <a:srcRect r="-9814"/>
                      <a:stretch>
                        <a:fillRect/>
                      </a:stretch>
                    </p:blipFill>
                    <p:spPr bwMode="auto">
                      <a:xfrm>
                        <a:off x="8681882" y="1347257"/>
                        <a:ext cx="1881684" cy="868680"/>
                      </a:xfrm>
                      <a:prstGeom prst="rect">
                        <a:avLst/>
                      </a:prstGeom>
                      <a:solidFill>
                        <a:srgbClr val="FFFF00"/>
                      </a:solidFill>
                    </p:spPr>
                  </p:pic>
                </p:oleObj>
              </mc:Fallback>
            </mc:AlternateContent>
          </a:graphicData>
        </a:graphic>
      </p:graphicFrame>
      <p:sp>
        <p:nvSpPr>
          <p:cNvPr id="64" name="Text Box 6"/>
          <p:cNvSpPr txBox="1">
            <a:spLocks noChangeArrowheads="1"/>
          </p:cNvSpPr>
          <p:nvPr/>
        </p:nvSpPr>
        <p:spPr bwMode="auto">
          <a:xfrm>
            <a:off x="846286" y="2492896"/>
            <a:ext cx="684149" cy="461665"/>
          </a:xfrm>
          <a:prstGeom prst="rect">
            <a:avLst/>
          </a:prstGeom>
          <a:noFill/>
          <a:ln>
            <a:noFill/>
          </a:ln>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let</a:t>
            </a:r>
          </a:p>
        </p:txBody>
      </p:sp>
      <p:sp>
        <p:nvSpPr>
          <p:cNvPr id="65" name="AutoShape 31"/>
          <p:cNvSpPr>
            <a:spLocks noChangeArrowheads="1"/>
          </p:cNvSpPr>
          <p:nvPr/>
        </p:nvSpPr>
        <p:spPr bwMode="auto">
          <a:xfrm>
            <a:off x="794010" y="3505350"/>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42" name="AutoShape 31"/>
          <p:cNvSpPr>
            <a:spLocks noChangeArrowheads="1"/>
          </p:cNvSpPr>
          <p:nvPr/>
        </p:nvSpPr>
        <p:spPr bwMode="auto">
          <a:xfrm>
            <a:off x="1554230" y="1743896"/>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72" name="Text Box 6"/>
          <p:cNvSpPr txBox="1">
            <a:spLocks noChangeArrowheads="1"/>
          </p:cNvSpPr>
          <p:nvPr/>
        </p:nvSpPr>
        <p:spPr bwMode="auto">
          <a:xfrm>
            <a:off x="3427294" y="1590946"/>
            <a:ext cx="673312" cy="461665"/>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  or </a:t>
            </a:r>
          </a:p>
        </p:txBody>
      </p:sp>
      <p:sp>
        <p:nvSpPr>
          <p:cNvPr id="73" name="Text Box 6"/>
          <p:cNvSpPr txBox="1">
            <a:spLocks noChangeArrowheads="1"/>
          </p:cNvSpPr>
          <p:nvPr/>
        </p:nvSpPr>
        <p:spPr bwMode="auto">
          <a:xfrm>
            <a:off x="191045" y="663080"/>
            <a:ext cx="4680819" cy="800219"/>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pPr>
            <a:r>
              <a:rPr lang="en-US" altLang="zh-TW" dirty="0">
                <a:solidFill>
                  <a:srgbClr val="0000CC"/>
                </a:solidFill>
              </a:rPr>
              <a:t>(2) </a:t>
            </a:r>
            <a:r>
              <a:rPr lang="en-US" altLang="zh-TW" u="sng" dirty="0">
                <a:solidFill>
                  <a:srgbClr val="0000CC"/>
                </a:solidFill>
              </a:rPr>
              <a:t>complex conjugate roots </a:t>
            </a:r>
            <a:r>
              <a:rPr lang="en-US" altLang="zh-TW" i="1" u="sng" dirty="0">
                <a:solidFill>
                  <a:srgbClr val="0000CC"/>
                </a:solidFill>
                <a:latin typeface="Symbol" panose="05050102010706020507" pitchFamily="18" charset="2"/>
              </a:rPr>
              <a:t>l</a:t>
            </a:r>
            <a:r>
              <a:rPr lang="en-US" altLang="zh-TW" u="sng" baseline="-25000" dirty="0">
                <a:solidFill>
                  <a:srgbClr val="0000CC"/>
                </a:solidFill>
              </a:rPr>
              <a:t>1</a:t>
            </a:r>
            <a:r>
              <a:rPr lang="en-US" altLang="zh-TW" u="sng" dirty="0">
                <a:solidFill>
                  <a:srgbClr val="0000CC"/>
                </a:solidFill>
              </a:rPr>
              <a:t> &amp; </a:t>
            </a:r>
            <a:r>
              <a:rPr lang="en-US" altLang="zh-TW" i="1" u="sng" dirty="0">
                <a:solidFill>
                  <a:srgbClr val="0000CC"/>
                </a:solidFill>
                <a:latin typeface="Symbol" panose="05050102010706020507" pitchFamily="18" charset="2"/>
              </a:rPr>
              <a:t>l</a:t>
            </a:r>
            <a:r>
              <a:rPr lang="en-US" altLang="zh-TW" u="sng" baseline="-25000" dirty="0">
                <a:solidFill>
                  <a:srgbClr val="0000CC"/>
                </a:solidFill>
              </a:rPr>
              <a:t>2</a:t>
            </a:r>
            <a:r>
              <a:rPr lang="en-US" altLang="zh-TW" baseline="-25000" dirty="0">
                <a:solidFill>
                  <a:srgbClr val="0000CC"/>
                </a:solidFill>
              </a:rPr>
              <a:t>  </a:t>
            </a:r>
            <a:br>
              <a:rPr lang="en-US" altLang="zh-TW" baseline="-25000" dirty="0">
                <a:solidFill>
                  <a:srgbClr val="0000CC"/>
                </a:solidFill>
              </a:rPr>
            </a:br>
            <a:r>
              <a:rPr lang="en-US" altLang="zh-TW" sz="2200" dirty="0"/>
              <a:t>(i.e. </a:t>
            </a:r>
            <a:r>
              <a:rPr lang="en-US" altLang="zh-TW" sz="2200" i="1" dirty="0"/>
              <a:t>b</a:t>
            </a:r>
            <a:r>
              <a:rPr lang="en-US" altLang="zh-TW" sz="2200" baseline="30000" dirty="0"/>
              <a:t>2</a:t>
            </a:r>
            <a:r>
              <a:rPr lang="en-US" altLang="zh-TW" sz="2200" dirty="0">
                <a:latin typeface="Symbol" panose="05050102010706020507" pitchFamily="18" charset="2"/>
              </a:rPr>
              <a:t>-</a:t>
            </a:r>
            <a:r>
              <a:rPr lang="en-US" altLang="zh-TW" sz="2200" i="1" dirty="0"/>
              <a:t>ac</a:t>
            </a:r>
            <a:r>
              <a:rPr lang="en-US" altLang="zh-TW" sz="2200" dirty="0">
                <a:latin typeface="Symbol" panose="05050102010706020507" pitchFamily="18" charset="2"/>
              </a:rPr>
              <a:t>&lt;</a:t>
            </a:r>
            <a:r>
              <a:rPr lang="en-US" altLang="zh-TW" sz="2200" dirty="0"/>
              <a:t>0)</a:t>
            </a:r>
            <a:endParaRPr lang="en-US" altLang="zh-TW" dirty="0">
              <a:solidFill>
                <a:srgbClr val="0000CC"/>
              </a:solidFill>
            </a:endParaRPr>
          </a:p>
        </p:txBody>
      </p:sp>
      <p:sp>
        <p:nvSpPr>
          <p:cNvPr id="74" name="Text Box 6"/>
          <p:cNvSpPr txBox="1">
            <a:spLocks noChangeArrowheads="1"/>
          </p:cNvSpPr>
          <p:nvPr/>
        </p:nvSpPr>
        <p:spPr bwMode="auto">
          <a:xfrm>
            <a:off x="1847528" y="1078445"/>
            <a:ext cx="569117" cy="461665"/>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latin typeface="+mn-lt"/>
              </a:rPr>
              <a:t>still</a:t>
            </a:r>
          </a:p>
        </p:txBody>
      </p:sp>
      <p:sp>
        <p:nvSpPr>
          <p:cNvPr id="75" name="Text Box 6"/>
          <p:cNvSpPr txBox="1">
            <a:spLocks noChangeArrowheads="1"/>
          </p:cNvSpPr>
          <p:nvPr/>
        </p:nvSpPr>
        <p:spPr bwMode="auto">
          <a:xfrm>
            <a:off x="706974" y="2060848"/>
            <a:ext cx="4834707" cy="461665"/>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latin typeface="+mn-lt"/>
              </a:rPr>
              <a:t>but </a:t>
            </a:r>
            <a:r>
              <a:rPr lang="en-US" altLang="zh-TW" i="1" dirty="0">
                <a:latin typeface="Symbol" panose="05050102010706020507" pitchFamily="18" charset="2"/>
              </a:rPr>
              <a:t>f</a:t>
            </a:r>
            <a:r>
              <a:rPr lang="en-US" altLang="zh-TW" dirty="0"/>
              <a:t> and </a:t>
            </a:r>
            <a:r>
              <a:rPr lang="en-US" altLang="zh-TW" i="1" dirty="0">
                <a:latin typeface="Symbol" panose="05050102010706020507" pitchFamily="18" charset="2"/>
              </a:rPr>
              <a:t>y</a:t>
            </a:r>
            <a:r>
              <a:rPr lang="en-US" altLang="zh-TW" dirty="0"/>
              <a:t> are complex conjugate, so</a:t>
            </a:r>
          </a:p>
        </p:txBody>
      </p:sp>
      <p:sp>
        <p:nvSpPr>
          <p:cNvPr id="67" name="Text Box 6"/>
          <p:cNvSpPr txBox="1">
            <a:spLocks noChangeArrowheads="1"/>
          </p:cNvSpPr>
          <p:nvPr/>
        </p:nvSpPr>
        <p:spPr bwMode="auto">
          <a:xfrm>
            <a:off x="799569" y="1601348"/>
            <a:ext cx="690945" cy="461665"/>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PDE</a:t>
            </a:r>
          </a:p>
        </p:txBody>
      </p:sp>
      <p:cxnSp>
        <p:nvCxnSpPr>
          <p:cNvPr id="79" name="直線接點 78"/>
          <p:cNvCxnSpPr/>
          <p:nvPr/>
        </p:nvCxnSpPr>
        <p:spPr bwMode="auto">
          <a:xfrm>
            <a:off x="47328" y="3859487"/>
            <a:ext cx="12096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aphicFrame>
        <p:nvGraphicFramePr>
          <p:cNvPr id="80" name="物件 79"/>
          <p:cNvGraphicFramePr>
            <a:graphicFrameLocks noChangeAspect="1"/>
          </p:cNvGraphicFramePr>
          <p:nvPr>
            <p:extLst>
              <p:ext uri="{D42A27DB-BD31-4B8C-83A1-F6EECF244321}">
                <p14:modId xmlns:p14="http://schemas.microsoft.com/office/powerpoint/2010/main" val="168682070"/>
              </p:ext>
            </p:extLst>
          </p:nvPr>
        </p:nvGraphicFramePr>
        <p:xfrm>
          <a:off x="587342" y="3933056"/>
          <a:ext cx="1692234" cy="1509948"/>
        </p:xfrm>
        <a:graphic>
          <a:graphicData uri="http://schemas.openxmlformats.org/presentationml/2006/ole">
            <mc:AlternateContent xmlns:mc="http://schemas.openxmlformats.org/markup-compatibility/2006">
              <mc:Choice xmlns:v="urn:schemas-microsoft-com:vml" Requires="v">
                <p:oleObj spid="_x0000_s1145899" name="方程式" r:id="rId22" imgW="825480" imgH="736560" progId="Equation.3">
                  <p:embed/>
                </p:oleObj>
              </mc:Choice>
              <mc:Fallback>
                <p:oleObj name="方程式" r:id="rId22" imgW="825480" imgH="736560" progId="Equation.3">
                  <p:embed/>
                  <p:pic>
                    <p:nvPicPr>
                      <p:cNvPr id="0" name=""/>
                      <p:cNvPicPr>
                        <a:picLocks noChangeAspect="1" noChangeArrowheads="1"/>
                      </p:cNvPicPr>
                      <p:nvPr/>
                    </p:nvPicPr>
                    <p:blipFill>
                      <a:blip r:embed="rId23"/>
                      <a:srcRect r="-9673"/>
                      <a:stretch>
                        <a:fillRect/>
                      </a:stretch>
                    </p:blipFill>
                    <p:spPr bwMode="auto">
                      <a:xfrm>
                        <a:off x="587342" y="3933056"/>
                        <a:ext cx="1692234" cy="150994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 name="物件 80"/>
          <p:cNvGraphicFramePr>
            <a:graphicFrameLocks noChangeAspect="1"/>
          </p:cNvGraphicFramePr>
          <p:nvPr>
            <p:extLst>
              <p:ext uri="{D42A27DB-BD31-4B8C-83A1-F6EECF244321}">
                <p14:modId xmlns:p14="http://schemas.microsoft.com/office/powerpoint/2010/main" val="731158362"/>
              </p:ext>
            </p:extLst>
          </p:nvPr>
        </p:nvGraphicFramePr>
        <p:xfrm>
          <a:off x="7032104" y="3938191"/>
          <a:ext cx="2551266" cy="1509948"/>
        </p:xfrm>
        <a:graphic>
          <a:graphicData uri="http://schemas.openxmlformats.org/presentationml/2006/ole">
            <mc:AlternateContent xmlns:mc="http://schemas.openxmlformats.org/markup-compatibility/2006">
              <mc:Choice xmlns:v="urn:schemas-microsoft-com:vml" Requires="v">
                <p:oleObj spid="_x0000_s1145900" name="方程式" r:id="rId24" imgW="1244520" imgH="736560" progId="Equation.3">
                  <p:embed/>
                </p:oleObj>
              </mc:Choice>
              <mc:Fallback>
                <p:oleObj name="方程式" r:id="rId24" imgW="1244520" imgH="736560" progId="Equation.3">
                  <p:embed/>
                  <p:pic>
                    <p:nvPicPr>
                      <p:cNvPr id="0" name=""/>
                      <p:cNvPicPr>
                        <a:picLocks noChangeAspect="1" noChangeArrowheads="1"/>
                      </p:cNvPicPr>
                      <p:nvPr/>
                    </p:nvPicPr>
                    <p:blipFill>
                      <a:blip r:embed="rId25"/>
                      <a:srcRect r="-9673"/>
                      <a:stretch>
                        <a:fillRect/>
                      </a:stretch>
                    </p:blipFill>
                    <p:spPr bwMode="auto">
                      <a:xfrm>
                        <a:off x="7032104" y="3938191"/>
                        <a:ext cx="2551266" cy="1509948"/>
                      </a:xfrm>
                      <a:prstGeom prst="rect">
                        <a:avLst/>
                      </a:prstGeom>
                      <a:solidFill>
                        <a:srgbClr val="CCECFF"/>
                      </a:solidFill>
                      <a:ln>
                        <a:noFill/>
                      </a:ln>
                    </p:spPr>
                  </p:pic>
                </p:oleObj>
              </mc:Fallback>
            </mc:AlternateContent>
          </a:graphicData>
        </a:graphic>
      </p:graphicFrame>
      <p:graphicFrame>
        <p:nvGraphicFramePr>
          <p:cNvPr id="82" name="物件 81"/>
          <p:cNvGraphicFramePr>
            <a:graphicFrameLocks noChangeAspect="1"/>
          </p:cNvGraphicFramePr>
          <p:nvPr>
            <p:extLst>
              <p:ext uri="{D42A27DB-BD31-4B8C-83A1-F6EECF244321}">
                <p14:modId xmlns:p14="http://schemas.microsoft.com/office/powerpoint/2010/main" val="4004979826"/>
              </p:ext>
            </p:extLst>
          </p:nvPr>
        </p:nvGraphicFramePr>
        <p:xfrm>
          <a:off x="1826834" y="5519935"/>
          <a:ext cx="1485540" cy="485190"/>
        </p:xfrm>
        <a:graphic>
          <a:graphicData uri="http://schemas.openxmlformats.org/presentationml/2006/ole">
            <mc:AlternateContent xmlns:mc="http://schemas.openxmlformats.org/markup-compatibility/2006">
              <mc:Choice xmlns:v="urn:schemas-microsoft-com:vml" Requires="v">
                <p:oleObj spid="_x0000_s1145901" name="方程式" r:id="rId26" imgW="660240" imgH="215640" progId="Equation.3">
                  <p:embed/>
                </p:oleObj>
              </mc:Choice>
              <mc:Fallback>
                <p:oleObj name="方程式" r:id="rId26" imgW="660240" imgH="215640" progId="Equation.3">
                  <p:embed/>
                  <p:pic>
                    <p:nvPicPr>
                      <p:cNvPr id="0" name=""/>
                      <p:cNvPicPr>
                        <a:picLocks noChangeAspect="1" noChangeArrowheads="1"/>
                      </p:cNvPicPr>
                      <p:nvPr/>
                    </p:nvPicPr>
                    <p:blipFill>
                      <a:blip r:embed="rId27"/>
                      <a:srcRect r="-9673"/>
                      <a:stretch>
                        <a:fillRect/>
                      </a:stretch>
                    </p:blipFill>
                    <p:spPr bwMode="auto">
                      <a:xfrm>
                        <a:off x="1826834" y="5519935"/>
                        <a:ext cx="1485540" cy="48519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3" name="物件 82"/>
          <p:cNvGraphicFramePr>
            <a:graphicFrameLocks noChangeAspect="1"/>
          </p:cNvGraphicFramePr>
          <p:nvPr>
            <p:extLst>
              <p:ext uri="{D42A27DB-BD31-4B8C-83A1-F6EECF244321}">
                <p14:modId xmlns:p14="http://schemas.microsoft.com/office/powerpoint/2010/main" val="2472780231"/>
              </p:ext>
            </p:extLst>
          </p:nvPr>
        </p:nvGraphicFramePr>
        <p:xfrm>
          <a:off x="9127491" y="5378344"/>
          <a:ext cx="3098160" cy="786960"/>
        </p:xfrm>
        <a:graphic>
          <a:graphicData uri="http://schemas.openxmlformats.org/presentationml/2006/ole">
            <mc:AlternateContent xmlns:mc="http://schemas.openxmlformats.org/markup-compatibility/2006">
              <mc:Choice xmlns:v="urn:schemas-microsoft-com:vml" Requires="v">
                <p:oleObj spid="_x0000_s1145902" name="方程式" r:id="rId28" imgW="1549080" imgH="393480" progId="Equation.3">
                  <p:embed/>
                </p:oleObj>
              </mc:Choice>
              <mc:Fallback>
                <p:oleObj name="方程式" r:id="rId28" imgW="1549080" imgH="393480" progId="Equation.3">
                  <p:embed/>
                  <p:pic>
                    <p:nvPicPr>
                      <p:cNvPr id="0" name=""/>
                      <p:cNvPicPr>
                        <a:picLocks noChangeAspect="1" noChangeArrowheads="1"/>
                      </p:cNvPicPr>
                      <p:nvPr/>
                    </p:nvPicPr>
                    <p:blipFill>
                      <a:blip r:embed="rId29"/>
                      <a:srcRect r="-9673"/>
                      <a:stretch>
                        <a:fillRect/>
                      </a:stretch>
                    </p:blipFill>
                    <p:spPr bwMode="auto">
                      <a:xfrm>
                        <a:off x="9127491" y="5378344"/>
                        <a:ext cx="3098160" cy="786960"/>
                      </a:xfrm>
                      <a:prstGeom prst="rect">
                        <a:avLst/>
                      </a:prstGeom>
                      <a:solidFill>
                        <a:srgbClr val="CCECFF"/>
                      </a:solidFill>
                      <a:ln>
                        <a:noFill/>
                      </a:ln>
                      <a:extLst/>
                    </p:spPr>
                  </p:pic>
                </p:oleObj>
              </mc:Fallback>
            </mc:AlternateContent>
          </a:graphicData>
        </a:graphic>
      </p:graphicFrame>
      <p:sp>
        <p:nvSpPr>
          <p:cNvPr id="84" name="Text Box 7"/>
          <p:cNvSpPr txBox="1">
            <a:spLocks noChangeArrowheads="1"/>
          </p:cNvSpPr>
          <p:nvPr/>
        </p:nvSpPr>
        <p:spPr bwMode="auto">
          <a:xfrm>
            <a:off x="8835974" y="6135687"/>
            <a:ext cx="2477794" cy="461665"/>
          </a:xfrm>
          <a:prstGeom prst="rect">
            <a:avLst/>
          </a:prstGeom>
          <a:noFill/>
          <a:ln>
            <a:noFill/>
          </a:ln>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b="1" dirty="0"/>
              <a:t>ill-posed problem</a:t>
            </a:r>
          </a:p>
        </p:txBody>
      </p:sp>
      <p:sp>
        <p:nvSpPr>
          <p:cNvPr id="90" name="AutoShape 35"/>
          <p:cNvSpPr>
            <a:spLocks noChangeArrowheads="1"/>
          </p:cNvSpPr>
          <p:nvPr/>
        </p:nvSpPr>
        <p:spPr bwMode="auto">
          <a:xfrm>
            <a:off x="1491210" y="5691469"/>
            <a:ext cx="270000" cy="194400"/>
          </a:xfrm>
          <a:prstGeom prst="rightArrow">
            <a:avLst>
              <a:gd name="adj1" fmla="val 50000"/>
              <a:gd name="adj2" fmla="val 36735"/>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91" name="AutoShape 35"/>
          <p:cNvSpPr>
            <a:spLocks noChangeArrowheads="1"/>
          </p:cNvSpPr>
          <p:nvPr/>
        </p:nvSpPr>
        <p:spPr bwMode="auto">
          <a:xfrm>
            <a:off x="8771956" y="5685386"/>
            <a:ext cx="270000" cy="194400"/>
          </a:xfrm>
          <a:prstGeom prst="rightArrow">
            <a:avLst>
              <a:gd name="adj1" fmla="val 50000"/>
              <a:gd name="adj2" fmla="val 36735"/>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92" name="Text Box 26"/>
          <p:cNvSpPr txBox="1">
            <a:spLocks noChangeArrowheads="1"/>
          </p:cNvSpPr>
          <p:nvPr/>
        </p:nvSpPr>
        <p:spPr bwMode="auto">
          <a:xfrm>
            <a:off x="916996" y="6195593"/>
            <a:ext cx="7508466" cy="400110"/>
          </a:xfrm>
          <a:prstGeom prst="rect">
            <a:avLst/>
          </a:prstGeom>
          <a:noFill/>
          <a:ln>
            <a:noFill/>
          </a:ln>
          <a:extLst/>
        </p:spPr>
        <p:txBody>
          <a:bodyPr wrap="none" lIns="0"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000" dirty="0">
                <a:solidFill>
                  <a:srgbClr val="0000CC"/>
                </a:solidFill>
                <a:latin typeface="Arial" panose="020B0604020202020204" pitchFamily="34" charset="0"/>
                <a:ea typeface="Arial Unicode MS" pitchFamily="34" charset="-120"/>
                <a:cs typeface="Arial" panose="020B0604020202020204" pitchFamily="34" charset="0"/>
              </a:rPr>
              <a:t>Large variation in solutions for small variation in IC when </a:t>
            </a:r>
            <a:r>
              <a:rPr lang="en-US" altLang="zh-TW" sz="2000" i="1" dirty="0">
                <a:solidFill>
                  <a:srgbClr val="0000CC"/>
                </a:solidFill>
                <a:latin typeface="+mn-lt"/>
                <a:ea typeface="Arial Unicode MS" pitchFamily="34" charset="-120"/>
                <a:cs typeface="Arial" panose="020B0604020202020204" pitchFamily="34" charset="0"/>
              </a:rPr>
              <a:t>n</a:t>
            </a:r>
            <a:r>
              <a:rPr lang="en-US" altLang="zh-TW" sz="2000" dirty="0">
                <a:solidFill>
                  <a:srgbClr val="0000CC"/>
                </a:solidFill>
                <a:latin typeface="Arial" panose="020B0604020202020204" pitchFamily="34" charset="0"/>
                <a:ea typeface="Arial Unicode MS" pitchFamily="34" charset="-120"/>
                <a:cs typeface="Arial" panose="020B0604020202020204" pitchFamily="34" charset="0"/>
              </a:rPr>
              <a:t> is large</a:t>
            </a:r>
          </a:p>
        </p:txBody>
      </p:sp>
      <p:sp>
        <p:nvSpPr>
          <p:cNvPr id="93" name="AutoShape 35"/>
          <p:cNvSpPr>
            <a:spLocks noChangeArrowheads="1"/>
          </p:cNvSpPr>
          <p:nvPr/>
        </p:nvSpPr>
        <p:spPr bwMode="auto">
          <a:xfrm>
            <a:off x="8445900" y="6330800"/>
            <a:ext cx="270000" cy="194400"/>
          </a:xfrm>
          <a:prstGeom prst="rightArrow">
            <a:avLst>
              <a:gd name="adj1" fmla="val 50000"/>
              <a:gd name="adj2" fmla="val 36735"/>
            </a:avLst>
          </a:prstGeom>
          <a:solidFill>
            <a:srgbClr val="FF9900"/>
          </a:solidFill>
          <a:ln w="9525">
            <a:solidFill>
              <a:schemeClr val="tx1"/>
            </a:solidFill>
            <a:miter lim="800000"/>
            <a:headEnd/>
            <a:tailEnd/>
          </a:ln>
        </p:spPr>
        <p:txBody>
          <a:bodyPr wrap="none" anchor="ctr"/>
          <a:lstStyle/>
          <a:p>
            <a:pPr eaLnBrk="0" hangingPunct="0"/>
            <a:endParaRPr lang="zh-TW" altLang="en-US"/>
          </a:p>
        </p:txBody>
      </p:sp>
      <p:cxnSp>
        <p:nvCxnSpPr>
          <p:cNvPr id="7" name="直線接點 6"/>
          <p:cNvCxnSpPr/>
          <p:nvPr/>
        </p:nvCxnSpPr>
        <p:spPr bwMode="auto">
          <a:xfrm>
            <a:off x="6093175" y="2276872"/>
            <a:ext cx="6012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94" name="Text Box 6"/>
          <p:cNvSpPr txBox="1">
            <a:spLocks noChangeArrowheads="1"/>
          </p:cNvSpPr>
          <p:nvPr/>
        </p:nvSpPr>
        <p:spPr bwMode="auto">
          <a:xfrm>
            <a:off x="6138028" y="2279754"/>
            <a:ext cx="4413118" cy="461665"/>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latin typeface="+mn-lt"/>
              </a:rPr>
              <a:t>since </a:t>
            </a:r>
            <a:r>
              <a:rPr lang="en-US" altLang="zh-TW" i="1" dirty="0">
                <a:latin typeface="Symbol" panose="05050102010706020507" pitchFamily="18" charset="2"/>
              </a:rPr>
              <a:t>f</a:t>
            </a:r>
            <a:r>
              <a:rPr lang="en-US" altLang="zh-TW" sz="900" i="1" dirty="0">
                <a:latin typeface="Symbol" panose="05050102010706020507" pitchFamily="18" charset="2"/>
              </a:rPr>
              <a:t> </a:t>
            </a:r>
            <a:r>
              <a:rPr lang="en-US" altLang="zh-TW" dirty="0">
                <a:cs typeface="Times New Roman" panose="02020603050405020304" pitchFamily="18" charset="0"/>
              </a:rPr>
              <a:t>(</a:t>
            </a:r>
            <a:r>
              <a:rPr lang="en-US" altLang="zh-TW" i="1" dirty="0" err="1">
                <a:cs typeface="Times New Roman" panose="02020603050405020304" pitchFamily="18" charset="0"/>
              </a:rPr>
              <a:t>x,y</a:t>
            </a:r>
            <a:r>
              <a:rPr lang="en-US" altLang="zh-TW" dirty="0">
                <a:cs typeface="Times New Roman" panose="02020603050405020304" pitchFamily="18" charset="0"/>
              </a:rPr>
              <a:t>)</a:t>
            </a:r>
            <a:r>
              <a:rPr lang="en-US" altLang="zh-TW" dirty="0"/>
              <a:t>  &amp; </a:t>
            </a:r>
            <a:r>
              <a:rPr lang="en-US" altLang="zh-TW" i="1" dirty="0">
                <a:latin typeface="Symbol" panose="05050102010706020507" pitchFamily="18" charset="2"/>
              </a:rPr>
              <a:t>y</a:t>
            </a:r>
            <a:r>
              <a:rPr lang="en-US" altLang="zh-TW" sz="900" dirty="0">
                <a:cs typeface="Times New Roman" panose="02020603050405020304" pitchFamily="18" charset="0"/>
              </a:rPr>
              <a:t> </a:t>
            </a:r>
            <a:r>
              <a:rPr lang="en-US" altLang="zh-TW" dirty="0">
                <a:cs typeface="Times New Roman" panose="02020603050405020304" pitchFamily="18" charset="0"/>
              </a:rPr>
              <a:t>(</a:t>
            </a:r>
            <a:r>
              <a:rPr lang="en-US" altLang="zh-TW" i="1" dirty="0" err="1">
                <a:cs typeface="Times New Roman" panose="02020603050405020304" pitchFamily="18" charset="0"/>
              </a:rPr>
              <a:t>x,y</a:t>
            </a:r>
            <a:r>
              <a:rPr lang="en-US" altLang="zh-TW" dirty="0">
                <a:cs typeface="Times New Roman" panose="02020603050405020304" pitchFamily="18" charset="0"/>
              </a:rPr>
              <a:t>) are complex</a:t>
            </a:r>
            <a:endParaRPr lang="en-US" altLang="zh-TW" dirty="0"/>
          </a:p>
        </p:txBody>
      </p:sp>
      <p:sp>
        <p:nvSpPr>
          <p:cNvPr id="95" name="AutoShape 32"/>
          <p:cNvSpPr>
            <a:spLocks noChangeArrowheads="1"/>
          </p:cNvSpPr>
          <p:nvPr/>
        </p:nvSpPr>
        <p:spPr bwMode="auto">
          <a:xfrm>
            <a:off x="6312024" y="2937697"/>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96" name="Text Box 6"/>
          <p:cNvSpPr txBox="1">
            <a:spLocks noChangeArrowheads="1"/>
          </p:cNvSpPr>
          <p:nvPr/>
        </p:nvSpPr>
        <p:spPr bwMode="auto">
          <a:xfrm>
            <a:off x="6671172" y="2757779"/>
            <a:ext cx="3770313" cy="461665"/>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latin typeface="+mn-lt"/>
              </a:rPr>
              <a:t>no characteristics in  </a:t>
            </a:r>
            <a:r>
              <a:rPr lang="en-US" altLang="zh-TW" i="1" dirty="0" err="1">
                <a:latin typeface="+mn-lt"/>
              </a:rPr>
              <a:t>xy</a:t>
            </a:r>
            <a:r>
              <a:rPr lang="en-US" altLang="zh-TW" dirty="0">
                <a:latin typeface="+mn-lt"/>
              </a:rPr>
              <a:t> plane</a:t>
            </a:r>
            <a:endParaRPr lang="en-US" altLang="zh-TW" dirty="0"/>
          </a:p>
        </p:txBody>
      </p:sp>
      <p:sp>
        <p:nvSpPr>
          <p:cNvPr id="45" name="Text Box 6"/>
          <p:cNvSpPr txBox="1">
            <a:spLocks noChangeArrowheads="1"/>
          </p:cNvSpPr>
          <p:nvPr/>
        </p:nvSpPr>
        <p:spPr bwMode="auto">
          <a:xfrm>
            <a:off x="8936651" y="784471"/>
            <a:ext cx="1998996" cy="430887"/>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solidFill>
                  <a:srgbClr val="0000CC"/>
                </a:solidFill>
              </a:rPr>
              <a:t>(canonical form)</a:t>
            </a:r>
          </a:p>
        </p:txBody>
      </p:sp>
      <p:grpSp>
        <p:nvGrpSpPr>
          <p:cNvPr id="2" name="群組 1"/>
          <p:cNvGrpSpPr/>
          <p:nvPr/>
        </p:nvGrpSpPr>
        <p:grpSpPr>
          <a:xfrm>
            <a:off x="4008888" y="3998186"/>
            <a:ext cx="2807192" cy="1747936"/>
            <a:chOff x="2865888" y="3697288"/>
            <a:chExt cx="2807192" cy="1747936"/>
          </a:xfrm>
        </p:grpSpPr>
        <p:grpSp>
          <p:nvGrpSpPr>
            <p:cNvPr id="85" name="群組 84"/>
            <p:cNvGrpSpPr>
              <a:grpSpLocks noChangeAspect="1"/>
            </p:cNvGrpSpPr>
            <p:nvPr/>
          </p:nvGrpSpPr>
          <p:grpSpPr>
            <a:xfrm>
              <a:off x="2865888" y="3818157"/>
              <a:ext cx="2628000" cy="1519516"/>
              <a:chOff x="7100515" y="3468816"/>
              <a:chExt cx="2406824" cy="1389431"/>
            </a:xfrm>
          </p:grpSpPr>
          <p:sp>
            <p:nvSpPr>
              <p:cNvPr id="86" name="手繪多邊形 85"/>
              <p:cNvSpPr/>
              <p:nvPr/>
            </p:nvSpPr>
            <p:spPr>
              <a:xfrm>
                <a:off x="7100515" y="3657600"/>
                <a:ext cx="2186608" cy="1200647"/>
              </a:xfrm>
              <a:custGeom>
                <a:avLst/>
                <a:gdLst>
                  <a:gd name="connsiteX0" fmla="*/ 0 w 2186608"/>
                  <a:gd name="connsiteY0" fmla="*/ 1192696 h 1200647"/>
                  <a:gd name="connsiteX1" fmla="*/ 0 w 2186608"/>
                  <a:gd name="connsiteY1" fmla="*/ 1192696 h 1200647"/>
                  <a:gd name="connsiteX2" fmla="*/ 1319916 w 2186608"/>
                  <a:gd name="connsiteY2" fmla="*/ 1200647 h 1200647"/>
                  <a:gd name="connsiteX3" fmla="*/ 1375575 w 2186608"/>
                  <a:gd name="connsiteY3" fmla="*/ 1192696 h 1200647"/>
                  <a:gd name="connsiteX4" fmla="*/ 2186608 w 2186608"/>
                  <a:gd name="connsiteY4" fmla="*/ 1184744 h 1200647"/>
                  <a:gd name="connsiteX5" fmla="*/ 2178657 w 2186608"/>
                  <a:gd name="connsiteY5" fmla="*/ 1121134 h 1200647"/>
                  <a:gd name="connsiteX6" fmla="*/ 2170706 w 2186608"/>
                  <a:gd name="connsiteY6" fmla="*/ 1097280 h 1200647"/>
                  <a:gd name="connsiteX7" fmla="*/ 2162755 w 2186608"/>
                  <a:gd name="connsiteY7" fmla="*/ 922351 h 1200647"/>
                  <a:gd name="connsiteX8" fmla="*/ 2170706 w 2186608"/>
                  <a:gd name="connsiteY8" fmla="*/ 898497 h 1200647"/>
                  <a:gd name="connsiteX9" fmla="*/ 2138901 w 2186608"/>
                  <a:gd name="connsiteY9" fmla="*/ 842838 h 1200647"/>
                  <a:gd name="connsiteX10" fmla="*/ 2122998 w 2186608"/>
                  <a:gd name="connsiteY10" fmla="*/ 755374 h 1200647"/>
                  <a:gd name="connsiteX11" fmla="*/ 2107095 w 2186608"/>
                  <a:gd name="connsiteY11" fmla="*/ 707666 h 1200647"/>
                  <a:gd name="connsiteX12" fmla="*/ 2059388 w 2186608"/>
                  <a:gd name="connsiteY12" fmla="*/ 659958 h 1200647"/>
                  <a:gd name="connsiteX13" fmla="*/ 2043485 w 2186608"/>
                  <a:gd name="connsiteY13" fmla="*/ 636104 h 1200647"/>
                  <a:gd name="connsiteX14" fmla="*/ 2019631 w 2186608"/>
                  <a:gd name="connsiteY14" fmla="*/ 612250 h 1200647"/>
                  <a:gd name="connsiteX15" fmla="*/ 1987826 w 2186608"/>
                  <a:gd name="connsiteY15" fmla="*/ 564543 h 1200647"/>
                  <a:gd name="connsiteX16" fmla="*/ 1956021 w 2186608"/>
                  <a:gd name="connsiteY16" fmla="*/ 516835 h 1200647"/>
                  <a:gd name="connsiteX17" fmla="*/ 1948069 w 2186608"/>
                  <a:gd name="connsiteY17" fmla="*/ 492981 h 1200647"/>
                  <a:gd name="connsiteX18" fmla="*/ 1932167 w 2186608"/>
                  <a:gd name="connsiteY18" fmla="*/ 421419 h 1200647"/>
                  <a:gd name="connsiteX19" fmla="*/ 1908313 w 2186608"/>
                  <a:gd name="connsiteY19" fmla="*/ 405517 h 1200647"/>
                  <a:gd name="connsiteX20" fmla="*/ 1900362 w 2186608"/>
                  <a:gd name="connsiteY20" fmla="*/ 381663 h 1200647"/>
                  <a:gd name="connsiteX21" fmla="*/ 1796995 w 2186608"/>
                  <a:gd name="connsiteY21" fmla="*/ 349857 h 1200647"/>
                  <a:gd name="connsiteX22" fmla="*/ 1749287 w 2186608"/>
                  <a:gd name="connsiteY22" fmla="*/ 333955 h 1200647"/>
                  <a:gd name="connsiteX23" fmla="*/ 1725433 w 2186608"/>
                  <a:gd name="connsiteY23" fmla="*/ 326003 h 1200647"/>
                  <a:gd name="connsiteX24" fmla="*/ 1669774 w 2186608"/>
                  <a:gd name="connsiteY24" fmla="*/ 294198 h 1200647"/>
                  <a:gd name="connsiteX25" fmla="*/ 1614115 w 2186608"/>
                  <a:gd name="connsiteY25" fmla="*/ 262393 h 1200647"/>
                  <a:gd name="connsiteX26" fmla="*/ 1590261 w 2186608"/>
                  <a:gd name="connsiteY26" fmla="*/ 238539 h 1200647"/>
                  <a:gd name="connsiteX27" fmla="*/ 1534602 w 2186608"/>
                  <a:gd name="connsiteY27" fmla="*/ 198783 h 1200647"/>
                  <a:gd name="connsiteX28" fmla="*/ 1478942 w 2186608"/>
                  <a:gd name="connsiteY28" fmla="*/ 143123 h 1200647"/>
                  <a:gd name="connsiteX29" fmla="*/ 1399429 w 2186608"/>
                  <a:gd name="connsiteY29" fmla="*/ 103367 h 1200647"/>
                  <a:gd name="connsiteX30" fmla="*/ 1367624 w 2186608"/>
                  <a:gd name="connsiteY30" fmla="*/ 71562 h 1200647"/>
                  <a:gd name="connsiteX31" fmla="*/ 1343770 w 2186608"/>
                  <a:gd name="connsiteY31" fmla="*/ 63610 h 1200647"/>
                  <a:gd name="connsiteX32" fmla="*/ 1160890 w 2186608"/>
                  <a:gd name="connsiteY32" fmla="*/ 39757 h 1200647"/>
                  <a:gd name="connsiteX33" fmla="*/ 1081377 w 2186608"/>
                  <a:gd name="connsiteY33" fmla="*/ 7951 h 1200647"/>
                  <a:gd name="connsiteX34" fmla="*/ 1033669 w 2186608"/>
                  <a:gd name="connsiteY34" fmla="*/ 0 h 1200647"/>
                  <a:gd name="connsiteX35" fmla="*/ 946205 w 2186608"/>
                  <a:gd name="connsiteY35" fmla="*/ 7951 h 1200647"/>
                  <a:gd name="connsiteX36" fmla="*/ 922351 w 2186608"/>
                  <a:gd name="connsiteY36" fmla="*/ 15903 h 1200647"/>
                  <a:gd name="connsiteX37" fmla="*/ 874643 w 2186608"/>
                  <a:gd name="connsiteY37" fmla="*/ 23854 h 1200647"/>
                  <a:gd name="connsiteX38" fmla="*/ 795130 w 2186608"/>
                  <a:gd name="connsiteY38" fmla="*/ 47708 h 1200647"/>
                  <a:gd name="connsiteX39" fmla="*/ 771276 w 2186608"/>
                  <a:gd name="connsiteY39" fmla="*/ 55659 h 1200647"/>
                  <a:gd name="connsiteX40" fmla="*/ 739471 w 2186608"/>
                  <a:gd name="connsiteY40" fmla="*/ 71562 h 1200647"/>
                  <a:gd name="connsiteX41" fmla="*/ 731520 w 2186608"/>
                  <a:gd name="connsiteY41" fmla="*/ 95416 h 1200647"/>
                  <a:gd name="connsiteX42" fmla="*/ 707666 w 2186608"/>
                  <a:gd name="connsiteY42" fmla="*/ 103367 h 1200647"/>
                  <a:gd name="connsiteX43" fmla="*/ 683812 w 2186608"/>
                  <a:gd name="connsiteY43" fmla="*/ 119270 h 1200647"/>
                  <a:gd name="connsiteX44" fmla="*/ 628153 w 2186608"/>
                  <a:gd name="connsiteY44" fmla="*/ 159026 h 1200647"/>
                  <a:gd name="connsiteX45" fmla="*/ 588396 w 2186608"/>
                  <a:gd name="connsiteY45" fmla="*/ 198783 h 1200647"/>
                  <a:gd name="connsiteX46" fmla="*/ 572494 w 2186608"/>
                  <a:gd name="connsiteY46" fmla="*/ 222637 h 1200647"/>
                  <a:gd name="connsiteX47" fmla="*/ 540688 w 2186608"/>
                  <a:gd name="connsiteY47" fmla="*/ 246490 h 1200647"/>
                  <a:gd name="connsiteX48" fmla="*/ 524786 w 2186608"/>
                  <a:gd name="connsiteY48" fmla="*/ 270344 h 1200647"/>
                  <a:gd name="connsiteX49" fmla="*/ 516835 w 2186608"/>
                  <a:gd name="connsiteY49" fmla="*/ 294198 h 1200647"/>
                  <a:gd name="connsiteX50" fmla="*/ 492981 w 2186608"/>
                  <a:gd name="connsiteY50" fmla="*/ 310101 h 1200647"/>
                  <a:gd name="connsiteX51" fmla="*/ 477078 w 2186608"/>
                  <a:gd name="connsiteY51" fmla="*/ 333955 h 1200647"/>
                  <a:gd name="connsiteX52" fmla="*/ 461175 w 2186608"/>
                  <a:gd name="connsiteY52" fmla="*/ 381663 h 1200647"/>
                  <a:gd name="connsiteX53" fmla="*/ 413468 w 2186608"/>
                  <a:gd name="connsiteY53" fmla="*/ 421419 h 1200647"/>
                  <a:gd name="connsiteX54" fmla="*/ 397565 w 2186608"/>
                  <a:gd name="connsiteY54" fmla="*/ 445273 h 1200647"/>
                  <a:gd name="connsiteX55" fmla="*/ 349857 w 2186608"/>
                  <a:gd name="connsiteY55" fmla="*/ 485030 h 1200647"/>
                  <a:gd name="connsiteX56" fmla="*/ 333955 w 2186608"/>
                  <a:gd name="connsiteY56" fmla="*/ 508883 h 1200647"/>
                  <a:gd name="connsiteX57" fmla="*/ 310101 w 2186608"/>
                  <a:gd name="connsiteY57" fmla="*/ 540689 h 1200647"/>
                  <a:gd name="connsiteX58" fmla="*/ 278295 w 2186608"/>
                  <a:gd name="connsiteY58" fmla="*/ 588397 h 1200647"/>
                  <a:gd name="connsiteX59" fmla="*/ 214685 w 2186608"/>
                  <a:gd name="connsiteY59" fmla="*/ 652007 h 1200647"/>
                  <a:gd name="connsiteX60" fmla="*/ 190831 w 2186608"/>
                  <a:gd name="connsiteY60" fmla="*/ 659958 h 1200647"/>
                  <a:gd name="connsiteX61" fmla="*/ 166977 w 2186608"/>
                  <a:gd name="connsiteY61" fmla="*/ 667910 h 1200647"/>
                  <a:gd name="connsiteX62" fmla="*/ 143123 w 2186608"/>
                  <a:gd name="connsiteY62" fmla="*/ 675861 h 1200647"/>
                  <a:gd name="connsiteX63" fmla="*/ 127221 w 2186608"/>
                  <a:gd name="connsiteY63" fmla="*/ 699715 h 1200647"/>
                  <a:gd name="connsiteX64" fmla="*/ 103367 w 2186608"/>
                  <a:gd name="connsiteY64" fmla="*/ 715617 h 1200647"/>
                  <a:gd name="connsiteX65" fmla="*/ 95415 w 2186608"/>
                  <a:gd name="connsiteY65" fmla="*/ 739471 h 1200647"/>
                  <a:gd name="connsiteX66" fmla="*/ 87464 w 2186608"/>
                  <a:gd name="connsiteY66" fmla="*/ 906449 h 1200647"/>
                  <a:gd name="connsiteX67" fmla="*/ 71562 w 2186608"/>
                  <a:gd name="connsiteY67" fmla="*/ 1001864 h 1200647"/>
                  <a:gd name="connsiteX68" fmla="*/ 55659 w 2186608"/>
                  <a:gd name="connsiteY68" fmla="*/ 1049572 h 1200647"/>
                  <a:gd name="connsiteX69" fmla="*/ 39756 w 2186608"/>
                  <a:gd name="connsiteY69" fmla="*/ 1121134 h 1200647"/>
                  <a:gd name="connsiteX70" fmla="*/ 15902 w 2186608"/>
                  <a:gd name="connsiteY70" fmla="*/ 1168842 h 1200647"/>
                  <a:gd name="connsiteX71" fmla="*/ 0 w 2186608"/>
                  <a:gd name="connsiteY71" fmla="*/ 1192696 h 120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186608" h="1200647">
                    <a:moveTo>
                      <a:pt x="0" y="1192696"/>
                    </a:moveTo>
                    <a:lnTo>
                      <a:pt x="0" y="1192696"/>
                    </a:lnTo>
                    <a:lnTo>
                      <a:pt x="1319916" y="1200647"/>
                    </a:lnTo>
                    <a:cubicBezTo>
                      <a:pt x="1338657" y="1200647"/>
                      <a:pt x="1356837" y="1193040"/>
                      <a:pt x="1375575" y="1192696"/>
                    </a:cubicBezTo>
                    <a:lnTo>
                      <a:pt x="2186608" y="1184744"/>
                    </a:lnTo>
                    <a:cubicBezTo>
                      <a:pt x="2183958" y="1163541"/>
                      <a:pt x="2182479" y="1142158"/>
                      <a:pt x="2178657" y="1121134"/>
                    </a:cubicBezTo>
                    <a:cubicBezTo>
                      <a:pt x="2177158" y="1112888"/>
                      <a:pt x="2171374" y="1105635"/>
                      <a:pt x="2170706" y="1097280"/>
                    </a:cubicBezTo>
                    <a:cubicBezTo>
                      <a:pt x="2166051" y="1039096"/>
                      <a:pt x="2165405" y="980661"/>
                      <a:pt x="2162755" y="922351"/>
                    </a:cubicBezTo>
                    <a:cubicBezTo>
                      <a:pt x="2165405" y="914400"/>
                      <a:pt x="2171891" y="906794"/>
                      <a:pt x="2170706" y="898497"/>
                    </a:cubicBezTo>
                    <a:cubicBezTo>
                      <a:pt x="2168872" y="885660"/>
                      <a:pt x="2146589" y="854371"/>
                      <a:pt x="2138901" y="842838"/>
                    </a:cubicBezTo>
                    <a:cubicBezTo>
                      <a:pt x="2136305" y="827263"/>
                      <a:pt x="2127759" y="772829"/>
                      <a:pt x="2122998" y="755374"/>
                    </a:cubicBezTo>
                    <a:cubicBezTo>
                      <a:pt x="2118587" y="739202"/>
                      <a:pt x="2118948" y="719519"/>
                      <a:pt x="2107095" y="707666"/>
                    </a:cubicBezTo>
                    <a:cubicBezTo>
                      <a:pt x="2091193" y="691763"/>
                      <a:pt x="2071863" y="678670"/>
                      <a:pt x="2059388" y="659958"/>
                    </a:cubicBezTo>
                    <a:cubicBezTo>
                      <a:pt x="2054087" y="652007"/>
                      <a:pt x="2049603" y="643445"/>
                      <a:pt x="2043485" y="636104"/>
                    </a:cubicBezTo>
                    <a:cubicBezTo>
                      <a:pt x="2036286" y="627465"/>
                      <a:pt x="2026535" y="621126"/>
                      <a:pt x="2019631" y="612250"/>
                    </a:cubicBezTo>
                    <a:cubicBezTo>
                      <a:pt x="2007897" y="597164"/>
                      <a:pt x="1998428" y="580445"/>
                      <a:pt x="1987826" y="564543"/>
                    </a:cubicBezTo>
                    <a:lnTo>
                      <a:pt x="1956021" y="516835"/>
                    </a:lnTo>
                    <a:lnTo>
                      <a:pt x="1948069" y="492981"/>
                    </a:lnTo>
                    <a:cubicBezTo>
                      <a:pt x="1947988" y="492494"/>
                      <a:pt x="1940408" y="431721"/>
                      <a:pt x="1932167" y="421419"/>
                    </a:cubicBezTo>
                    <a:cubicBezTo>
                      <a:pt x="1926197" y="413957"/>
                      <a:pt x="1916264" y="410818"/>
                      <a:pt x="1908313" y="405517"/>
                    </a:cubicBezTo>
                    <a:cubicBezTo>
                      <a:pt x="1905663" y="397566"/>
                      <a:pt x="1904110" y="389160"/>
                      <a:pt x="1900362" y="381663"/>
                    </a:cubicBezTo>
                    <a:cubicBezTo>
                      <a:pt x="1876639" y="334216"/>
                      <a:pt x="1868186" y="356330"/>
                      <a:pt x="1796995" y="349857"/>
                    </a:cubicBezTo>
                    <a:lnTo>
                      <a:pt x="1749287" y="333955"/>
                    </a:lnTo>
                    <a:cubicBezTo>
                      <a:pt x="1741336" y="331305"/>
                      <a:pt x="1732930" y="329751"/>
                      <a:pt x="1725433" y="326003"/>
                    </a:cubicBezTo>
                    <a:cubicBezTo>
                      <a:pt x="1629309" y="277942"/>
                      <a:pt x="1748456" y="339158"/>
                      <a:pt x="1669774" y="294198"/>
                    </a:cubicBezTo>
                    <a:cubicBezTo>
                      <a:pt x="1645020" y="280053"/>
                      <a:pt x="1635254" y="280009"/>
                      <a:pt x="1614115" y="262393"/>
                    </a:cubicBezTo>
                    <a:cubicBezTo>
                      <a:pt x="1605477" y="255194"/>
                      <a:pt x="1598799" y="245857"/>
                      <a:pt x="1590261" y="238539"/>
                    </a:cubicBezTo>
                    <a:cubicBezTo>
                      <a:pt x="1573004" y="223747"/>
                      <a:pt x="1553479" y="211367"/>
                      <a:pt x="1534602" y="198783"/>
                    </a:cubicBezTo>
                    <a:cubicBezTo>
                      <a:pt x="1512735" y="169627"/>
                      <a:pt x="1511412" y="161677"/>
                      <a:pt x="1478942" y="143123"/>
                    </a:cubicBezTo>
                    <a:cubicBezTo>
                      <a:pt x="1453214" y="128421"/>
                      <a:pt x="1420382" y="124320"/>
                      <a:pt x="1399429" y="103367"/>
                    </a:cubicBezTo>
                    <a:cubicBezTo>
                      <a:pt x="1388827" y="92765"/>
                      <a:pt x="1379824" y="80277"/>
                      <a:pt x="1367624" y="71562"/>
                    </a:cubicBezTo>
                    <a:cubicBezTo>
                      <a:pt x="1360804" y="66690"/>
                      <a:pt x="1351989" y="65254"/>
                      <a:pt x="1343770" y="63610"/>
                    </a:cubicBezTo>
                    <a:cubicBezTo>
                      <a:pt x="1257462" y="46348"/>
                      <a:pt x="1245979" y="47492"/>
                      <a:pt x="1160890" y="39757"/>
                    </a:cubicBezTo>
                    <a:cubicBezTo>
                      <a:pt x="1134935" y="26779"/>
                      <a:pt x="1110853" y="12863"/>
                      <a:pt x="1081377" y="7951"/>
                    </a:cubicBezTo>
                    <a:lnTo>
                      <a:pt x="1033669" y="0"/>
                    </a:lnTo>
                    <a:cubicBezTo>
                      <a:pt x="1004514" y="2650"/>
                      <a:pt x="975186" y="3811"/>
                      <a:pt x="946205" y="7951"/>
                    </a:cubicBezTo>
                    <a:cubicBezTo>
                      <a:pt x="937908" y="9136"/>
                      <a:pt x="930533" y="14085"/>
                      <a:pt x="922351" y="15903"/>
                    </a:cubicBezTo>
                    <a:cubicBezTo>
                      <a:pt x="906613" y="19400"/>
                      <a:pt x="890452" y="20692"/>
                      <a:pt x="874643" y="23854"/>
                    </a:cubicBezTo>
                    <a:cubicBezTo>
                      <a:pt x="844598" y="29863"/>
                      <a:pt x="825560" y="37565"/>
                      <a:pt x="795130" y="47708"/>
                    </a:cubicBezTo>
                    <a:cubicBezTo>
                      <a:pt x="787179" y="50358"/>
                      <a:pt x="778773" y="51911"/>
                      <a:pt x="771276" y="55659"/>
                    </a:cubicBezTo>
                    <a:lnTo>
                      <a:pt x="739471" y="71562"/>
                    </a:lnTo>
                    <a:cubicBezTo>
                      <a:pt x="736821" y="79513"/>
                      <a:pt x="737447" y="89489"/>
                      <a:pt x="731520" y="95416"/>
                    </a:cubicBezTo>
                    <a:cubicBezTo>
                      <a:pt x="725593" y="101343"/>
                      <a:pt x="715163" y="99619"/>
                      <a:pt x="707666" y="103367"/>
                    </a:cubicBezTo>
                    <a:cubicBezTo>
                      <a:pt x="699119" y="107641"/>
                      <a:pt x="690569" y="112513"/>
                      <a:pt x="683812" y="119270"/>
                    </a:cubicBezTo>
                    <a:cubicBezTo>
                      <a:pt x="639886" y="163196"/>
                      <a:pt x="683959" y="145075"/>
                      <a:pt x="628153" y="159026"/>
                    </a:cubicBezTo>
                    <a:cubicBezTo>
                      <a:pt x="589197" y="236936"/>
                      <a:pt x="637145" y="159782"/>
                      <a:pt x="588396" y="198783"/>
                    </a:cubicBezTo>
                    <a:cubicBezTo>
                      <a:pt x="580934" y="204753"/>
                      <a:pt x="579251" y="215880"/>
                      <a:pt x="572494" y="222637"/>
                    </a:cubicBezTo>
                    <a:cubicBezTo>
                      <a:pt x="563123" y="232008"/>
                      <a:pt x="551290" y="238539"/>
                      <a:pt x="540688" y="246490"/>
                    </a:cubicBezTo>
                    <a:cubicBezTo>
                      <a:pt x="535387" y="254441"/>
                      <a:pt x="529060" y="261797"/>
                      <a:pt x="524786" y="270344"/>
                    </a:cubicBezTo>
                    <a:cubicBezTo>
                      <a:pt x="521038" y="277841"/>
                      <a:pt x="522071" y="287653"/>
                      <a:pt x="516835" y="294198"/>
                    </a:cubicBezTo>
                    <a:cubicBezTo>
                      <a:pt x="510865" y="301660"/>
                      <a:pt x="500932" y="304800"/>
                      <a:pt x="492981" y="310101"/>
                    </a:cubicBezTo>
                    <a:cubicBezTo>
                      <a:pt x="487680" y="318052"/>
                      <a:pt x="480959" y="325222"/>
                      <a:pt x="477078" y="333955"/>
                    </a:cubicBezTo>
                    <a:cubicBezTo>
                      <a:pt x="470270" y="349273"/>
                      <a:pt x="475123" y="372365"/>
                      <a:pt x="461175" y="381663"/>
                    </a:cubicBezTo>
                    <a:cubicBezTo>
                      <a:pt x="437720" y="397299"/>
                      <a:pt x="432600" y="398460"/>
                      <a:pt x="413468" y="421419"/>
                    </a:cubicBezTo>
                    <a:cubicBezTo>
                      <a:pt x="407350" y="428760"/>
                      <a:pt x="404322" y="438516"/>
                      <a:pt x="397565" y="445273"/>
                    </a:cubicBezTo>
                    <a:cubicBezTo>
                      <a:pt x="335020" y="507818"/>
                      <a:pt x="414986" y="406875"/>
                      <a:pt x="349857" y="485030"/>
                    </a:cubicBezTo>
                    <a:cubicBezTo>
                      <a:pt x="343739" y="492371"/>
                      <a:pt x="339509" y="501107"/>
                      <a:pt x="333955" y="508883"/>
                    </a:cubicBezTo>
                    <a:cubicBezTo>
                      <a:pt x="326252" y="519667"/>
                      <a:pt x="317701" y="529832"/>
                      <a:pt x="310101" y="540689"/>
                    </a:cubicBezTo>
                    <a:cubicBezTo>
                      <a:pt x="299141" y="556347"/>
                      <a:pt x="278295" y="588397"/>
                      <a:pt x="278295" y="588397"/>
                    </a:cubicBezTo>
                    <a:cubicBezTo>
                      <a:pt x="257092" y="652006"/>
                      <a:pt x="278295" y="630804"/>
                      <a:pt x="214685" y="652007"/>
                    </a:cubicBezTo>
                    <a:lnTo>
                      <a:pt x="190831" y="659958"/>
                    </a:lnTo>
                    <a:lnTo>
                      <a:pt x="166977" y="667910"/>
                    </a:lnTo>
                    <a:lnTo>
                      <a:pt x="143123" y="675861"/>
                    </a:lnTo>
                    <a:cubicBezTo>
                      <a:pt x="137822" y="683812"/>
                      <a:pt x="133978" y="692958"/>
                      <a:pt x="127221" y="699715"/>
                    </a:cubicBezTo>
                    <a:cubicBezTo>
                      <a:pt x="120464" y="706472"/>
                      <a:pt x="109337" y="708155"/>
                      <a:pt x="103367" y="715617"/>
                    </a:cubicBezTo>
                    <a:cubicBezTo>
                      <a:pt x="98131" y="722162"/>
                      <a:pt x="98066" y="731520"/>
                      <a:pt x="95415" y="739471"/>
                    </a:cubicBezTo>
                    <a:cubicBezTo>
                      <a:pt x="92765" y="795130"/>
                      <a:pt x="91298" y="850859"/>
                      <a:pt x="87464" y="906449"/>
                    </a:cubicBezTo>
                    <a:cubicBezTo>
                      <a:pt x="85108" y="940610"/>
                      <a:pt x="81141" y="969935"/>
                      <a:pt x="71562" y="1001864"/>
                    </a:cubicBezTo>
                    <a:cubicBezTo>
                      <a:pt x="66745" y="1017920"/>
                      <a:pt x="58946" y="1033135"/>
                      <a:pt x="55659" y="1049572"/>
                    </a:cubicBezTo>
                    <a:cubicBezTo>
                      <a:pt x="50191" y="1076915"/>
                      <a:pt x="47246" y="1094921"/>
                      <a:pt x="39756" y="1121134"/>
                    </a:cubicBezTo>
                    <a:cubicBezTo>
                      <a:pt x="16243" y="1203427"/>
                      <a:pt x="50752" y="1081719"/>
                      <a:pt x="15902" y="1168842"/>
                    </a:cubicBezTo>
                    <a:cubicBezTo>
                      <a:pt x="13933" y="1173764"/>
                      <a:pt x="15902" y="1179443"/>
                      <a:pt x="0" y="1192696"/>
                    </a:cubicBezTo>
                    <a:close/>
                  </a:path>
                </a:pathLst>
              </a:custGeom>
              <a:solidFill>
                <a:srgbClr val="FFFF00"/>
              </a:solidFill>
              <a:ln>
                <a:solidFill>
                  <a:srgbClr val="0000CC"/>
                </a:solidFill>
              </a:ln>
            </p:spPr>
            <p:txBody>
              <a:bodyPr vert="horz" wrap="square" lIns="91440" tIns="45720" rIns="91440" bIns="45720" numCol="1" rtlCol="0" anchor="t" anchorCtr="0" compatLnSpc="1">
                <a:prstTxWarp prst="textNoShape">
                  <a:avLst/>
                </a:prstTxWarp>
              </a:bodyPr>
              <a:lstStyle/>
              <a:p>
                <a:pPr eaLnBrk="0" hangingPunct="0"/>
                <a:endParaRPr lang="zh-TW" altLang="en-US"/>
              </a:p>
            </p:txBody>
          </p:sp>
          <p:cxnSp>
            <p:nvCxnSpPr>
              <p:cNvPr id="87" name="直線單箭頭接點 86"/>
              <p:cNvCxnSpPr/>
              <p:nvPr/>
            </p:nvCxnSpPr>
            <p:spPr bwMode="auto">
              <a:xfrm>
                <a:off x="8049344" y="4858247"/>
                <a:ext cx="1457995" cy="0"/>
              </a:xfrm>
              <a:prstGeom prst="straightConnector1">
                <a:avLst/>
              </a:prstGeom>
              <a:solidFill>
                <a:schemeClr val="accent1"/>
              </a:solidFill>
              <a:ln w="12700" cap="flat" cmpd="sng" algn="ctr">
                <a:solidFill>
                  <a:schemeClr val="tx1"/>
                </a:solidFill>
                <a:prstDash val="sysDot"/>
                <a:round/>
                <a:headEnd type="none" w="med" len="med"/>
                <a:tailEnd type="triangle" w="med" len="med"/>
              </a:ln>
              <a:effectLst/>
            </p:spPr>
          </p:cxnSp>
          <p:cxnSp>
            <p:nvCxnSpPr>
              <p:cNvPr id="88" name="直線單箭頭接點 87"/>
              <p:cNvCxnSpPr/>
              <p:nvPr/>
            </p:nvCxnSpPr>
            <p:spPr bwMode="auto">
              <a:xfrm flipV="1">
                <a:off x="8049344" y="3468816"/>
                <a:ext cx="0" cy="1382558"/>
              </a:xfrm>
              <a:prstGeom prst="straightConnector1">
                <a:avLst/>
              </a:prstGeom>
              <a:solidFill>
                <a:schemeClr val="accent1"/>
              </a:solidFill>
              <a:ln w="12700" cap="flat" cmpd="sng" algn="ctr">
                <a:solidFill>
                  <a:schemeClr val="tx1"/>
                </a:solidFill>
                <a:prstDash val="sysDot"/>
                <a:round/>
                <a:headEnd type="none" w="med" len="med"/>
                <a:tailEnd type="triangle" w="med" len="med"/>
              </a:ln>
              <a:effectLst/>
            </p:spPr>
          </p:cxnSp>
          <p:graphicFrame>
            <p:nvGraphicFramePr>
              <p:cNvPr id="89" name="物件 88"/>
              <p:cNvGraphicFramePr>
                <a:graphicFrameLocks noChangeAspect="1"/>
              </p:cNvGraphicFramePr>
              <p:nvPr>
                <p:extLst>
                  <p:ext uri="{D42A27DB-BD31-4B8C-83A1-F6EECF244321}">
                    <p14:modId xmlns:p14="http://schemas.microsoft.com/office/powerpoint/2010/main" val="1425981831"/>
                  </p:ext>
                </p:extLst>
              </p:nvPr>
            </p:nvGraphicFramePr>
            <p:xfrm>
              <a:off x="8043300" y="4237657"/>
              <a:ext cx="999656" cy="418059"/>
            </p:xfrm>
            <a:graphic>
              <a:graphicData uri="http://schemas.openxmlformats.org/presentationml/2006/ole">
                <mc:AlternateContent xmlns:mc="http://schemas.openxmlformats.org/markup-compatibility/2006">
                  <mc:Choice xmlns:v="urn:schemas-microsoft-com:vml" Requires="v">
                    <p:oleObj spid="_x0000_s1145903" name="方程式" r:id="rId30" imgW="545760" imgH="228600" progId="Equation.3">
                      <p:embed/>
                    </p:oleObj>
                  </mc:Choice>
                  <mc:Fallback>
                    <p:oleObj name="方程式" r:id="rId30" imgW="545760" imgH="228600" progId="Equation.3">
                      <p:embed/>
                      <p:pic>
                        <p:nvPicPr>
                          <p:cNvPr id="0" name=""/>
                          <p:cNvPicPr>
                            <a:picLocks noChangeAspect="1" noChangeArrowheads="1"/>
                          </p:cNvPicPr>
                          <p:nvPr/>
                        </p:nvPicPr>
                        <p:blipFill>
                          <a:blip r:embed="rId31"/>
                          <a:srcRect r="-9673"/>
                          <a:stretch>
                            <a:fillRect/>
                          </a:stretch>
                        </p:blipFill>
                        <p:spPr bwMode="auto">
                          <a:xfrm>
                            <a:off x="8043300" y="4237657"/>
                            <a:ext cx="999656" cy="418059"/>
                          </a:xfrm>
                          <a:prstGeom prst="rect">
                            <a:avLst/>
                          </a:prstGeom>
                          <a:noFill/>
                          <a:ln>
                            <a:noFill/>
                          </a:ln>
                        </p:spPr>
                      </p:pic>
                    </p:oleObj>
                  </mc:Fallback>
                </mc:AlternateContent>
              </a:graphicData>
            </a:graphic>
          </p:graphicFrame>
        </p:grpSp>
        <p:graphicFrame>
          <p:nvGraphicFramePr>
            <p:cNvPr id="50" name="Object 13"/>
            <p:cNvGraphicFramePr>
              <a:graphicFrameLocks noChangeAspect="1"/>
            </p:cNvGraphicFramePr>
            <p:nvPr>
              <p:extLst>
                <p:ext uri="{D42A27DB-BD31-4B8C-83A1-F6EECF244321}">
                  <p14:modId xmlns:p14="http://schemas.microsoft.com/office/powerpoint/2010/main" val="4105473584"/>
                </p:ext>
              </p:extLst>
            </p:nvPr>
          </p:nvGraphicFramePr>
          <p:xfrm>
            <a:off x="5530174" y="5233670"/>
            <a:ext cx="142906" cy="211554"/>
          </p:xfrm>
          <a:graphic>
            <a:graphicData uri="http://schemas.openxmlformats.org/presentationml/2006/ole">
              <mc:AlternateContent xmlns:mc="http://schemas.openxmlformats.org/markup-compatibility/2006">
                <mc:Choice xmlns:v="urn:schemas-microsoft-com:vml" Requires="v">
                  <p:oleObj spid="_x0000_s1145904" name="Equation" r:id="rId32" imgW="126720" imgH="139680" progId="Equation.3">
                    <p:embed/>
                  </p:oleObj>
                </mc:Choice>
                <mc:Fallback>
                  <p:oleObj name="Equation" r:id="rId32" imgW="126720" imgH="139680"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t="-2933" b="-2933"/>
                        <a:stretch>
                          <a:fillRect/>
                        </a:stretch>
                      </p:blipFill>
                      <p:spPr bwMode="auto">
                        <a:xfrm>
                          <a:off x="5530174" y="5233670"/>
                          <a:ext cx="142906" cy="211554"/>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aphicFrame>
          <p:nvGraphicFramePr>
            <p:cNvPr id="53" name="Object 13"/>
            <p:cNvGraphicFramePr>
              <a:graphicFrameLocks noChangeAspect="1"/>
            </p:cNvGraphicFramePr>
            <p:nvPr>
              <p:extLst>
                <p:ext uri="{D42A27DB-BD31-4B8C-83A1-F6EECF244321}">
                  <p14:modId xmlns:p14="http://schemas.microsoft.com/office/powerpoint/2010/main" val="936319296"/>
                </p:ext>
              </p:extLst>
            </p:nvPr>
          </p:nvGraphicFramePr>
          <p:xfrm>
            <a:off x="3676650" y="3697288"/>
            <a:ext cx="157163" cy="250825"/>
          </p:xfrm>
          <a:graphic>
            <a:graphicData uri="http://schemas.openxmlformats.org/presentationml/2006/ole">
              <mc:AlternateContent xmlns:mc="http://schemas.openxmlformats.org/markup-compatibility/2006">
                <mc:Choice xmlns:v="urn:schemas-microsoft-com:vml" Requires="v">
                  <p:oleObj spid="_x0000_s1145905" name="方程式" r:id="rId34" imgW="139680" imgH="164880" progId="Equation.3">
                    <p:embed/>
                  </p:oleObj>
                </mc:Choice>
                <mc:Fallback>
                  <p:oleObj name="方程式" r:id="rId34" imgW="139680" imgH="164880" progId="Equation.3">
                    <p:embed/>
                    <p:pic>
                      <p:nvPicPr>
                        <p:cNvPr id="0" name=""/>
                        <p:cNvPicPr>
                          <a:picLocks noChangeAspect="1" noChangeArrowheads="1"/>
                        </p:cNvPicPr>
                        <p:nvPr/>
                      </p:nvPicPr>
                      <p:blipFill>
                        <a:blip r:embed="rId35"/>
                        <a:srcRect t="-2933" b="-2933"/>
                        <a:stretch>
                          <a:fillRect/>
                        </a:stretch>
                      </p:blipFill>
                      <p:spPr bwMode="auto">
                        <a:xfrm>
                          <a:off x="3676650" y="3697288"/>
                          <a:ext cx="157163" cy="250825"/>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pSp>
      <p:sp>
        <p:nvSpPr>
          <p:cNvPr id="55" name="Text Box 6"/>
          <p:cNvSpPr txBox="1">
            <a:spLocks noChangeArrowheads="1"/>
          </p:cNvSpPr>
          <p:nvPr/>
        </p:nvSpPr>
        <p:spPr bwMode="auto">
          <a:xfrm>
            <a:off x="623392" y="2936518"/>
            <a:ext cx="4884401" cy="400110"/>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solidFill>
                  <a:srgbClr val="0000CC"/>
                </a:solidFill>
                <a:latin typeface="+mn-lt"/>
              </a:rPr>
              <a:t>i.e. </a:t>
            </a:r>
            <a:r>
              <a:rPr lang="en-US" altLang="zh-TW" sz="2000" i="1" dirty="0">
                <a:solidFill>
                  <a:srgbClr val="0000CC"/>
                </a:solidFill>
                <a:latin typeface="Symbol" panose="05050102010706020507" pitchFamily="18" charset="2"/>
              </a:rPr>
              <a:t>m &amp; n </a:t>
            </a:r>
            <a:r>
              <a:rPr lang="en-US" altLang="zh-TW" sz="2000" dirty="0">
                <a:solidFill>
                  <a:srgbClr val="0000CC"/>
                </a:solidFill>
              </a:rPr>
              <a:t> are real &amp; imaginary parts of </a:t>
            </a:r>
            <a:r>
              <a:rPr lang="en-US" altLang="zh-TW" sz="2000" i="1" dirty="0">
                <a:solidFill>
                  <a:srgbClr val="0000CC"/>
                </a:solidFill>
                <a:latin typeface="Symbol" panose="05050102010706020507" pitchFamily="18" charset="2"/>
              </a:rPr>
              <a:t>f </a:t>
            </a:r>
            <a:r>
              <a:rPr lang="en-US" altLang="zh-TW" sz="2000" dirty="0">
                <a:solidFill>
                  <a:srgbClr val="0000CC"/>
                </a:solidFill>
              </a:rPr>
              <a:t>&amp; </a:t>
            </a:r>
            <a:r>
              <a:rPr lang="en-US" altLang="zh-TW" sz="2000" i="1" dirty="0">
                <a:solidFill>
                  <a:srgbClr val="0000CC"/>
                </a:solidFill>
                <a:latin typeface="Symbol" panose="05050102010706020507" pitchFamily="18" charset="2"/>
              </a:rPr>
              <a:t>y</a:t>
            </a:r>
            <a:endParaRPr lang="en-US" altLang="zh-TW" sz="2000" dirty="0">
              <a:solidFill>
                <a:srgbClr val="0000CC"/>
              </a:solidFill>
            </a:endParaRPr>
          </a:p>
        </p:txBody>
      </p:sp>
      <p:sp>
        <p:nvSpPr>
          <p:cNvPr id="56" name="Text Box 6"/>
          <p:cNvSpPr txBox="1">
            <a:spLocks noChangeArrowheads="1"/>
          </p:cNvSpPr>
          <p:nvPr/>
        </p:nvSpPr>
        <p:spPr bwMode="auto">
          <a:xfrm>
            <a:off x="6180660" y="3244914"/>
            <a:ext cx="4916461" cy="400110"/>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solidFill>
                  <a:srgbClr val="0000CC"/>
                </a:solidFill>
                <a:latin typeface="+mn-lt"/>
              </a:rPr>
              <a:t>(</a:t>
            </a:r>
            <a:r>
              <a:rPr lang="en-US" altLang="zh-TW" sz="2000" dirty="0">
                <a:solidFill>
                  <a:srgbClr val="0000CC"/>
                </a:solidFill>
                <a:latin typeface="+mn-lt"/>
                <a:sym typeface="MT Extra" panose="05050102010205020202" pitchFamily="18" charset="2"/>
              </a:rPr>
              <a:t> can not have </a:t>
            </a:r>
            <a:r>
              <a:rPr lang="en-US" altLang="zh-TW" sz="2000" i="1" dirty="0">
                <a:solidFill>
                  <a:srgbClr val="0000CC"/>
                </a:solidFill>
                <a:latin typeface="Symbol" panose="05050102010706020507" pitchFamily="18" charset="2"/>
              </a:rPr>
              <a:t>f</a:t>
            </a:r>
            <a:r>
              <a:rPr lang="en-US" altLang="zh-TW" sz="2000" dirty="0">
                <a:solidFill>
                  <a:srgbClr val="0000CC"/>
                </a:solidFill>
                <a:latin typeface="+mj-lt"/>
              </a:rPr>
              <a:t>(</a:t>
            </a:r>
            <a:r>
              <a:rPr lang="en-US" altLang="zh-TW" sz="2000" i="1" dirty="0" err="1">
                <a:solidFill>
                  <a:srgbClr val="0000CC"/>
                </a:solidFill>
                <a:latin typeface="+mj-lt"/>
              </a:rPr>
              <a:t>x,y</a:t>
            </a:r>
            <a:r>
              <a:rPr lang="en-US" altLang="zh-TW" sz="2000" dirty="0">
                <a:solidFill>
                  <a:srgbClr val="0000CC"/>
                </a:solidFill>
                <a:latin typeface="+mj-lt"/>
              </a:rPr>
              <a:t>)=const.</a:t>
            </a:r>
            <a:r>
              <a:rPr lang="en-US" altLang="zh-TW" sz="2000" i="1" dirty="0">
                <a:solidFill>
                  <a:srgbClr val="0000CC"/>
                </a:solidFill>
                <a:latin typeface="Symbol" panose="05050102010706020507" pitchFamily="18" charset="2"/>
              </a:rPr>
              <a:t> </a:t>
            </a:r>
            <a:r>
              <a:rPr lang="en-US" altLang="zh-TW" sz="2000" dirty="0">
                <a:solidFill>
                  <a:srgbClr val="0000CC"/>
                </a:solidFill>
              </a:rPr>
              <a:t>in real </a:t>
            </a:r>
            <a:r>
              <a:rPr lang="en-US" altLang="zh-TW" sz="2000" i="1" dirty="0" err="1">
                <a:solidFill>
                  <a:srgbClr val="0000CC"/>
                </a:solidFill>
              </a:rPr>
              <a:t>xy</a:t>
            </a:r>
            <a:r>
              <a:rPr lang="en-US" altLang="zh-TW" sz="2000" dirty="0">
                <a:solidFill>
                  <a:srgbClr val="0000CC"/>
                </a:solidFill>
              </a:rPr>
              <a:t> plane)</a:t>
            </a:r>
          </a:p>
        </p:txBody>
      </p:sp>
    </p:spTree>
    <p:extLst>
      <p:ext uri="{BB962C8B-B14F-4D97-AF65-F5344CB8AC3E}">
        <p14:creationId xmlns:p14="http://schemas.microsoft.com/office/powerpoint/2010/main" val="278297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left)">
                                      <p:cBhvr>
                                        <p:cTn id="12" dur="500"/>
                                        <p:tgtEl>
                                          <p:spTgt spid="7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wipe(left)">
                                      <p:cBhvr>
                                        <p:cTn id="21" dur="500"/>
                                        <p:tgtEl>
                                          <p:spTgt spid="6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500"/>
                                        <p:tgtEl>
                                          <p:spTgt spid="42"/>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wipe(left)">
                                      <p:cBhvr>
                                        <p:cTn id="34" dur="500"/>
                                        <p:tgtEl>
                                          <p:spTgt spid="72"/>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left)">
                                      <p:cBhvr>
                                        <p:cTn id="38" dur="500"/>
                                        <p:tgtEl>
                                          <p:spTgt spid="4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wipe(left)">
                                      <p:cBhvr>
                                        <p:cTn id="43" dur="500"/>
                                        <p:tgtEl>
                                          <p:spTgt spid="7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wipe(left)">
                                      <p:cBhvr>
                                        <p:cTn id="48" dur="500"/>
                                        <p:tgtEl>
                                          <p:spTgt spid="64"/>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left)">
                                      <p:cBhvr>
                                        <p:cTn id="52" dur="500"/>
                                        <p:tgtEl>
                                          <p:spTgt spid="46"/>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left)">
                                      <p:cBhvr>
                                        <p:cTn id="56" dur="500"/>
                                        <p:tgtEl>
                                          <p:spTgt spid="5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wipe(left)">
                                      <p:cBhvr>
                                        <p:cTn id="61" dur="500"/>
                                        <p:tgtEl>
                                          <p:spTgt spid="65"/>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wipe(left)">
                                      <p:cBhvr>
                                        <p:cTn id="65" dur="750"/>
                                        <p:tgtEl>
                                          <p:spTgt spid="49"/>
                                        </p:tgtEl>
                                      </p:cBhvr>
                                    </p:animEffect>
                                  </p:childTnLst>
                                </p:cTn>
                              </p:par>
                            </p:childTnLst>
                          </p:cTn>
                        </p:par>
                        <p:par>
                          <p:cTn id="66" fill="hold">
                            <p:stCondLst>
                              <p:cond delay="1250"/>
                            </p:stCondLst>
                            <p:childTnLst>
                              <p:par>
                                <p:cTn id="67" presetID="22" presetClass="entr" presetSubtype="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left)">
                                      <p:cBhvr>
                                        <p:cTn id="69" dur="500"/>
                                        <p:tgtEl>
                                          <p:spTgt spid="6"/>
                                        </p:tgtEl>
                                      </p:cBhvr>
                                    </p:animEffect>
                                  </p:childTnLst>
                                </p:cTn>
                              </p:par>
                            </p:childTnLst>
                          </p:cTn>
                        </p:par>
                        <p:par>
                          <p:cTn id="70" fill="hold">
                            <p:stCondLst>
                              <p:cond delay="1750"/>
                            </p:stCondLst>
                            <p:childTnLst>
                              <p:par>
                                <p:cTn id="71" presetID="22" presetClass="entr" presetSubtype="1"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up)">
                                      <p:cBhvr>
                                        <p:cTn id="73" dur="500"/>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left)">
                                      <p:cBhvr>
                                        <p:cTn id="78" dur="500"/>
                                        <p:tgtEl>
                                          <p:spTgt spid="52"/>
                                        </p:tgtEl>
                                      </p:cBhvr>
                                    </p:animEffect>
                                  </p:childTnLst>
                                </p:cTn>
                              </p:par>
                            </p:childTnLst>
                          </p:cTn>
                        </p:par>
                        <p:par>
                          <p:cTn id="79" fill="hold">
                            <p:stCondLst>
                              <p:cond delay="500"/>
                            </p:stCondLst>
                            <p:childTnLst>
                              <p:par>
                                <p:cTn id="80" presetID="22" presetClass="entr" presetSubtype="8" fill="hold" nodeType="after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wipe(left)">
                                      <p:cBhvr>
                                        <p:cTn id="82" dur="5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wipe(left)">
                                      <p:cBhvr>
                                        <p:cTn id="87" dur="500"/>
                                        <p:tgtEl>
                                          <p:spTgt spid="4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wipe(left)">
                                      <p:cBhvr>
                                        <p:cTn id="92" dur="500"/>
                                        <p:tgtEl>
                                          <p:spTgt spid="61"/>
                                        </p:tgtEl>
                                      </p:cBhvr>
                                    </p:animEffect>
                                  </p:childTnLst>
                                </p:cTn>
                              </p:par>
                            </p:childTnLst>
                          </p:cTn>
                        </p:par>
                        <p:par>
                          <p:cTn id="93" fill="hold">
                            <p:stCondLst>
                              <p:cond delay="500"/>
                            </p:stCondLst>
                            <p:childTnLst>
                              <p:par>
                                <p:cTn id="94" presetID="22" presetClass="entr" presetSubtype="8" fill="hold" nodeType="afterEffect">
                                  <p:stCondLst>
                                    <p:cond delay="0"/>
                                  </p:stCondLst>
                                  <p:childTnLst>
                                    <p:set>
                                      <p:cBhvr>
                                        <p:cTn id="95" dur="1" fill="hold">
                                          <p:stCondLst>
                                            <p:cond delay="0"/>
                                          </p:stCondLst>
                                        </p:cTn>
                                        <p:tgtEl>
                                          <p:spTgt spid="62"/>
                                        </p:tgtEl>
                                        <p:attrNameLst>
                                          <p:attrName>style.visibility</p:attrName>
                                        </p:attrNameLst>
                                      </p:cBhvr>
                                      <p:to>
                                        <p:strVal val="visible"/>
                                      </p:to>
                                    </p:set>
                                    <p:animEffect transition="in" filter="wipe(left)">
                                      <p:cBhvr>
                                        <p:cTn id="96" dur="500"/>
                                        <p:tgtEl>
                                          <p:spTgt spid="62"/>
                                        </p:tgtEl>
                                      </p:cBhvr>
                                    </p:animEffect>
                                  </p:childTnLst>
                                </p:cTn>
                              </p:par>
                            </p:childTnLst>
                          </p:cTn>
                        </p:par>
                        <p:par>
                          <p:cTn id="97" fill="hold">
                            <p:stCondLst>
                              <p:cond delay="1000"/>
                            </p:stCondLst>
                            <p:childTnLst>
                              <p:par>
                                <p:cTn id="98" presetID="22" presetClass="entr" presetSubtype="8" fill="hold" nodeType="after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wipe(left)">
                                      <p:cBhvr>
                                        <p:cTn id="100" dur="500"/>
                                        <p:tgtEl>
                                          <p:spTgt spid="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94"/>
                                        </p:tgtEl>
                                        <p:attrNameLst>
                                          <p:attrName>style.visibility</p:attrName>
                                        </p:attrNameLst>
                                      </p:cBhvr>
                                      <p:to>
                                        <p:strVal val="visible"/>
                                      </p:to>
                                    </p:set>
                                    <p:animEffect transition="in" filter="wipe(left)">
                                      <p:cBhvr>
                                        <p:cTn id="105" dur="500"/>
                                        <p:tgtEl>
                                          <p:spTgt spid="94"/>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95"/>
                                        </p:tgtEl>
                                        <p:attrNameLst>
                                          <p:attrName>style.visibility</p:attrName>
                                        </p:attrNameLst>
                                      </p:cBhvr>
                                      <p:to>
                                        <p:strVal val="visible"/>
                                      </p:to>
                                    </p:set>
                                    <p:animEffect transition="in" filter="wipe(left)">
                                      <p:cBhvr>
                                        <p:cTn id="110" dur="500"/>
                                        <p:tgtEl>
                                          <p:spTgt spid="95"/>
                                        </p:tgtEl>
                                      </p:cBhvr>
                                    </p:animEffect>
                                  </p:childTnLst>
                                </p:cTn>
                              </p:par>
                            </p:childTnLst>
                          </p:cTn>
                        </p:par>
                        <p:par>
                          <p:cTn id="111" fill="hold">
                            <p:stCondLst>
                              <p:cond delay="500"/>
                            </p:stCondLst>
                            <p:childTnLst>
                              <p:par>
                                <p:cTn id="112" presetID="22" presetClass="entr" presetSubtype="8" fill="hold" grpId="0" nodeType="afterEffect">
                                  <p:stCondLst>
                                    <p:cond delay="0"/>
                                  </p:stCondLst>
                                  <p:childTnLst>
                                    <p:set>
                                      <p:cBhvr>
                                        <p:cTn id="113" dur="1" fill="hold">
                                          <p:stCondLst>
                                            <p:cond delay="0"/>
                                          </p:stCondLst>
                                        </p:cTn>
                                        <p:tgtEl>
                                          <p:spTgt spid="96"/>
                                        </p:tgtEl>
                                        <p:attrNameLst>
                                          <p:attrName>style.visibility</p:attrName>
                                        </p:attrNameLst>
                                      </p:cBhvr>
                                      <p:to>
                                        <p:strVal val="visible"/>
                                      </p:to>
                                    </p:set>
                                    <p:animEffect transition="in" filter="wipe(left)">
                                      <p:cBhvr>
                                        <p:cTn id="114" dur="500"/>
                                        <p:tgtEl>
                                          <p:spTgt spid="96"/>
                                        </p:tgtEl>
                                      </p:cBhvr>
                                    </p:animEffect>
                                  </p:childTnLst>
                                </p:cTn>
                              </p:par>
                            </p:childTnLst>
                          </p:cTn>
                        </p:par>
                        <p:par>
                          <p:cTn id="115" fill="hold">
                            <p:stCondLst>
                              <p:cond delay="1000"/>
                            </p:stCondLst>
                            <p:childTnLst>
                              <p:par>
                                <p:cTn id="116" presetID="22" presetClass="entr" presetSubtype="8" fill="hold" grpId="0" nodeType="afterEffect">
                                  <p:stCondLst>
                                    <p:cond delay="0"/>
                                  </p:stCondLst>
                                  <p:childTnLst>
                                    <p:set>
                                      <p:cBhvr>
                                        <p:cTn id="117" dur="1" fill="hold">
                                          <p:stCondLst>
                                            <p:cond delay="0"/>
                                          </p:stCondLst>
                                        </p:cTn>
                                        <p:tgtEl>
                                          <p:spTgt spid="56"/>
                                        </p:tgtEl>
                                        <p:attrNameLst>
                                          <p:attrName>style.visibility</p:attrName>
                                        </p:attrNameLst>
                                      </p:cBhvr>
                                      <p:to>
                                        <p:strVal val="visible"/>
                                      </p:to>
                                    </p:set>
                                    <p:animEffect transition="in" filter="wipe(left)">
                                      <p:cBhvr>
                                        <p:cTn id="118" dur="500"/>
                                        <p:tgtEl>
                                          <p:spTgt spid="56"/>
                                        </p:tgtEl>
                                      </p:cBhvr>
                                    </p:animEffect>
                                  </p:childTnLst>
                                </p:cTn>
                              </p:par>
                            </p:childTnLst>
                          </p:cTn>
                        </p:par>
                        <p:par>
                          <p:cTn id="119" fill="hold">
                            <p:stCondLst>
                              <p:cond delay="1500"/>
                            </p:stCondLst>
                            <p:childTnLst>
                              <p:par>
                                <p:cTn id="120" presetID="22" presetClass="entr" presetSubtype="8" fill="hold" nodeType="afterEffect">
                                  <p:stCondLst>
                                    <p:cond delay="0"/>
                                  </p:stCondLst>
                                  <p:childTnLst>
                                    <p:set>
                                      <p:cBhvr>
                                        <p:cTn id="121" dur="1" fill="hold">
                                          <p:stCondLst>
                                            <p:cond delay="0"/>
                                          </p:stCondLst>
                                        </p:cTn>
                                        <p:tgtEl>
                                          <p:spTgt spid="79"/>
                                        </p:tgtEl>
                                        <p:attrNameLst>
                                          <p:attrName>style.visibility</p:attrName>
                                        </p:attrNameLst>
                                      </p:cBhvr>
                                      <p:to>
                                        <p:strVal val="visible"/>
                                      </p:to>
                                    </p:set>
                                    <p:animEffect transition="in" filter="wipe(left)">
                                      <p:cBhvr>
                                        <p:cTn id="122" dur="500"/>
                                        <p:tgtEl>
                                          <p:spTgt spid="79"/>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childTnLst>
                                    <p:set>
                                      <p:cBhvr>
                                        <p:cTn id="126" dur="1" fill="hold">
                                          <p:stCondLst>
                                            <p:cond delay="0"/>
                                          </p:stCondLst>
                                        </p:cTn>
                                        <p:tgtEl>
                                          <p:spTgt spid="80"/>
                                        </p:tgtEl>
                                        <p:attrNameLst>
                                          <p:attrName>style.visibility</p:attrName>
                                        </p:attrNameLst>
                                      </p:cBhvr>
                                      <p:to>
                                        <p:strVal val="visible"/>
                                      </p:to>
                                    </p:set>
                                    <p:animEffect transition="in" filter="wipe(left)">
                                      <p:cBhvr>
                                        <p:cTn id="127" dur="500"/>
                                        <p:tgtEl>
                                          <p:spTgt spid="80"/>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childTnLst>
                                    <p:set>
                                      <p:cBhvr>
                                        <p:cTn id="131" dur="1" fill="hold">
                                          <p:stCondLst>
                                            <p:cond delay="0"/>
                                          </p:stCondLst>
                                        </p:cTn>
                                        <p:tgtEl>
                                          <p:spTgt spid="2"/>
                                        </p:tgtEl>
                                        <p:attrNameLst>
                                          <p:attrName>style.visibility</p:attrName>
                                        </p:attrNameLst>
                                      </p:cBhvr>
                                      <p:to>
                                        <p:strVal val="visible"/>
                                      </p:to>
                                    </p:set>
                                    <p:animEffect transition="in" filter="wipe(left)">
                                      <p:cBhvr>
                                        <p:cTn id="132" dur="500"/>
                                        <p:tgtEl>
                                          <p:spTgt spid="2"/>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nodeType="clickEffect">
                                  <p:stCondLst>
                                    <p:cond delay="0"/>
                                  </p:stCondLst>
                                  <p:childTnLst>
                                    <p:set>
                                      <p:cBhvr>
                                        <p:cTn id="136" dur="1" fill="hold">
                                          <p:stCondLst>
                                            <p:cond delay="0"/>
                                          </p:stCondLst>
                                        </p:cTn>
                                        <p:tgtEl>
                                          <p:spTgt spid="81"/>
                                        </p:tgtEl>
                                        <p:attrNameLst>
                                          <p:attrName>style.visibility</p:attrName>
                                        </p:attrNameLst>
                                      </p:cBhvr>
                                      <p:to>
                                        <p:strVal val="visible"/>
                                      </p:to>
                                    </p:set>
                                    <p:animEffect transition="in" filter="wipe(left)">
                                      <p:cBhvr>
                                        <p:cTn id="137" dur="500"/>
                                        <p:tgtEl>
                                          <p:spTgt spid="81"/>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90"/>
                                        </p:tgtEl>
                                        <p:attrNameLst>
                                          <p:attrName>style.visibility</p:attrName>
                                        </p:attrNameLst>
                                      </p:cBhvr>
                                      <p:to>
                                        <p:strVal val="visible"/>
                                      </p:to>
                                    </p:set>
                                    <p:animEffect transition="in" filter="wipe(left)">
                                      <p:cBhvr>
                                        <p:cTn id="142" dur="500"/>
                                        <p:tgtEl>
                                          <p:spTgt spid="90"/>
                                        </p:tgtEl>
                                      </p:cBhvr>
                                    </p:animEffect>
                                  </p:childTnLst>
                                </p:cTn>
                              </p:par>
                            </p:childTnLst>
                          </p:cTn>
                        </p:par>
                        <p:par>
                          <p:cTn id="143" fill="hold">
                            <p:stCondLst>
                              <p:cond delay="500"/>
                            </p:stCondLst>
                            <p:childTnLst>
                              <p:par>
                                <p:cTn id="144" presetID="22" presetClass="entr" presetSubtype="8" fill="hold" nodeType="afterEffect">
                                  <p:stCondLst>
                                    <p:cond delay="0"/>
                                  </p:stCondLst>
                                  <p:childTnLst>
                                    <p:set>
                                      <p:cBhvr>
                                        <p:cTn id="145" dur="1" fill="hold">
                                          <p:stCondLst>
                                            <p:cond delay="0"/>
                                          </p:stCondLst>
                                        </p:cTn>
                                        <p:tgtEl>
                                          <p:spTgt spid="82"/>
                                        </p:tgtEl>
                                        <p:attrNameLst>
                                          <p:attrName>style.visibility</p:attrName>
                                        </p:attrNameLst>
                                      </p:cBhvr>
                                      <p:to>
                                        <p:strVal val="visible"/>
                                      </p:to>
                                    </p:set>
                                    <p:animEffect transition="in" filter="wipe(left)">
                                      <p:cBhvr>
                                        <p:cTn id="146" dur="500"/>
                                        <p:tgtEl>
                                          <p:spTgt spid="82"/>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grpId="0" nodeType="clickEffect">
                                  <p:stCondLst>
                                    <p:cond delay="0"/>
                                  </p:stCondLst>
                                  <p:childTnLst>
                                    <p:set>
                                      <p:cBhvr>
                                        <p:cTn id="150" dur="1" fill="hold">
                                          <p:stCondLst>
                                            <p:cond delay="0"/>
                                          </p:stCondLst>
                                        </p:cTn>
                                        <p:tgtEl>
                                          <p:spTgt spid="91"/>
                                        </p:tgtEl>
                                        <p:attrNameLst>
                                          <p:attrName>style.visibility</p:attrName>
                                        </p:attrNameLst>
                                      </p:cBhvr>
                                      <p:to>
                                        <p:strVal val="visible"/>
                                      </p:to>
                                    </p:set>
                                    <p:animEffect transition="in" filter="wipe(left)">
                                      <p:cBhvr>
                                        <p:cTn id="151" dur="500"/>
                                        <p:tgtEl>
                                          <p:spTgt spid="91"/>
                                        </p:tgtEl>
                                      </p:cBhvr>
                                    </p:animEffect>
                                  </p:childTnLst>
                                </p:cTn>
                              </p:par>
                            </p:childTnLst>
                          </p:cTn>
                        </p:par>
                        <p:par>
                          <p:cTn id="152" fill="hold">
                            <p:stCondLst>
                              <p:cond delay="500"/>
                            </p:stCondLst>
                            <p:childTnLst>
                              <p:par>
                                <p:cTn id="153" presetID="22" presetClass="entr" presetSubtype="8" fill="hold" nodeType="afterEffect">
                                  <p:stCondLst>
                                    <p:cond delay="0"/>
                                  </p:stCondLst>
                                  <p:childTnLst>
                                    <p:set>
                                      <p:cBhvr>
                                        <p:cTn id="154" dur="1" fill="hold">
                                          <p:stCondLst>
                                            <p:cond delay="0"/>
                                          </p:stCondLst>
                                        </p:cTn>
                                        <p:tgtEl>
                                          <p:spTgt spid="83"/>
                                        </p:tgtEl>
                                        <p:attrNameLst>
                                          <p:attrName>style.visibility</p:attrName>
                                        </p:attrNameLst>
                                      </p:cBhvr>
                                      <p:to>
                                        <p:strVal val="visible"/>
                                      </p:to>
                                    </p:set>
                                    <p:animEffect transition="in" filter="wipe(left)">
                                      <p:cBhvr>
                                        <p:cTn id="155" dur="500"/>
                                        <p:tgtEl>
                                          <p:spTgt spid="83"/>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grpId="0" nodeType="clickEffect">
                                  <p:stCondLst>
                                    <p:cond delay="0"/>
                                  </p:stCondLst>
                                  <p:childTnLst>
                                    <p:set>
                                      <p:cBhvr>
                                        <p:cTn id="159" dur="1" fill="hold">
                                          <p:stCondLst>
                                            <p:cond delay="0"/>
                                          </p:stCondLst>
                                        </p:cTn>
                                        <p:tgtEl>
                                          <p:spTgt spid="92"/>
                                        </p:tgtEl>
                                        <p:attrNameLst>
                                          <p:attrName>style.visibility</p:attrName>
                                        </p:attrNameLst>
                                      </p:cBhvr>
                                      <p:to>
                                        <p:strVal val="visible"/>
                                      </p:to>
                                    </p:set>
                                    <p:animEffect transition="in" filter="wipe(left)">
                                      <p:cBhvr>
                                        <p:cTn id="160" dur="500"/>
                                        <p:tgtEl>
                                          <p:spTgt spid="92"/>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93"/>
                                        </p:tgtEl>
                                        <p:attrNameLst>
                                          <p:attrName>style.visibility</p:attrName>
                                        </p:attrNameLst>
                                      </p:cBhvr>
                                      <p:to>
                                        <p:strVal val="visible"/>
                                      </p:to>
                                    </p:set>
                                    <p:animEffect transition="in" filter="wipe(left)">
                                      <p:cBhvr>
                                        <p:cTn id="165" dur="500"/>
                                        <p:tgtEl>
                                          <p:spTgt spid="93"/>
                                        </p:tgtEl>
                                      </p:cBhvr>
                                    </p:animEffect>
                                  </p:childTnLst>
                                </p:cTn>
                              </p:par>
                            </p:childTnLst>
                          </p:cTn>
                        </p:par>
                        <p:par>
                          <p:cTn id="166" fill="hold">
                            <p:stCondLst>
                              <p:cond delay="500"/>
                            </p:stCondLst>
                            <p:childTnLst>
                              <p:par>
                                <p:cTn id="167" presetID="22" presetClass="entr" presetSubtype="8" fill="hold" grpId="0" nodeType="afterEffect">
                                  <p:stCondLst>
                                    <p:cond delay="0"/>
                                  </p:stCondLst>
                                  <p:childTnLst>
                                    <p:set>
                                      <p:cBhvr>
                                        <p:cTn id="168" dur="1" fill="hold">
                                          <p:stCondLst>
                                            <p:cond delay="0"/>
                                          </p:stCondLst>
                                        </p:cTn>
                                        <p:tgtEl>
                                          <p:spTgt spid="84"/>
                                        </p:tgtEl>
                                        <p:attrNameLst>
                                          <p:attrName>style.visibility</p:attrName>
                                        </p:attrNameLst>
                                      </p:cBhvr>
                                      <p:to>
                                        <p:strVal val="visible"/>
                                      </p:to>
                                    </p:set>
                                    <p:animEffect transition="in" filter="wipe(left)">
                                      <p:cBhvr>
                                        <p:cTn id="169"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1" grpId="0"/>
      <p:bldP spid="64" grpId="0"/>
      <p:bldP spid="65" grpId="0" animBg="1"/>
      <p:bldP spid="42" grpId="0" animBg="1"/>
      <p:bldP spid="72" grpId="0"/>
      <p:bldP spid="73" grpId="0"/>
      <p:bldP spid="74" grpId="0"/>
      <p:bldP spid="75" grpId="0"/>
      <p:bldP spid="67" grpId="0"/>
      <p:bldP spid="84" grpId="0"/>
      <p:bldP spid="90" grpId="0" animBg="1"/>
      <p:bldP spid="91" grpId="0" animBg="1"/>
      <p:bldP spid="92" grpId="0"/>
      <p:bldP spid="93" grpId="0" animBg="1"/>
      <p:bldP spid="94" grpId="0"/>
      <p:bldP spid="95" grpId="0" animBg="1"/>
      <p:bldP spid="96" grpId="0"/>
      <p:bldP spid="45" grpId="0"/>
      <p:bldP spid="55" grpId="0"/>
      <p:bldP spid="5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idx="4294967295"/>
          </p:nvPr>
        </p:nvSpPr>
        <p:spPr>
          <a:xfrm>
            <a:off x="40399" y="35480"/>
            <a:ext cx="12140308" cy="612000"/>
          </a:xfrm>
        </p:spPr>
        <p:txBody>
          <a:bodyPr/>
          <a:lstStyle/>
          <a:p>
            <a:r>
              <a:rPr lang="en-US" altLang="zh-TW" dirty="0"/>
              <a:t>6.2 Uniqueness Proof -- </a:t>
            </a:r>
            <a:r>
              <a:rPr lang="en-US" altLang="zh-TW" dirty="0">
                <a:solidFill>
                  <a:srgbClr val="0000CC"/>
                </a:solidFill>
              </a:rPr>
              <a:t>Heat equations </a:t>
            </a:r>
            <a:r>
              <a:rPr lang="en-US" altLang="zh-TW" dirty="0"/>
              <a:t>-2</a:t>
            </a:r>
          </a:p>
        </p:txBody>
      </p:sp>
      <p:graphicFrame>
        <p:nvGraphicFramePr>
          <p:cNvPr id="3" name="物件 2"/>
          <p:cNvGraphicFramePr>
            <a:graphicFrameLocks noGrp="1" noChangeAspect="1"/>
          </p:cNvGraphicFramePr>
          <p:nvPr>
            <p:extLst>
              <p:ext uri="{D42A27DB-BD31-4B8C-83A1-F6EECF244321}">
                <p14:modId xmlns:p14="http://schemas.microsoft.com/office/powerpoint/2010/main" val="3376837905"/>
              </p:ext>
            </p:extLst>
          </p:nvPr>
        </p:nvGraphicFramePr>
        <p:xfrm>
          <a:off x="8140963" y="5126997"/>
          <a:ext cx="4012560" cy="1473120"/>
        </p:xfrm>
        <a:graphic>
          <a:graphicData uri="http://schemas.openxmlformats.org/presentationml/2006/ole">
            <mc:AlternateContent xmlns:mc="http://schemas.openxmlformats.org/markup-compatibility/2006">
              <mc:Choice xmlns:v="urn:schemas-microsoft-com:vml" Requires="v">
                <p:oleObj spid="_x0000_s1062888" name="方程式" r:id="rId4" imgW="2006280" imgH="736560" progId="Equation.3">
                  <p:embed/>
                </p:oleObj>
              </mc:Choice>
              <mc:Fallback>
                <p:oleObj name="方程式" r:id="rId4" imgW="2006280" imgH="736560" progId="Equation.3">
                  <p:embed/>
                  <p:pic>
                    <p:nvPicPr>
                      <p:cNvPr id="0" name=""/>
                      <p:cNvPicPr>
                        <a:picLocks noGrp="1" noChangeAspect="1" noChangeArrowheads="1"/>
                      </p:cNvPicPr>
                      <p:nvPr/>
                    </p:nvPicPr>
                    <p:blipFill>
                      <a:blip r:embed="rId5"/>
                      <a:srcRect/>
                      <a:stretch>
                        <a:fillRect/>
                      </a:stretch>
                    </p:blipFill>
                    <p:spPr bwMode="auto">
                      <a:xfrm>
                        <a:off x="8140963" y="5126997"/>
                        <a:ext cx="4012560" cy="1473120"/>
                      </a:xfrm>
                      <a:prstGeom prst="rect">
                        <a:avLst/>
                      </a:prstGeom>
                      <a:solidFill>
                        <a:srgbClr val="FFCC66"/>
                      </a:solidFill>
                      <a:ln>
                        <a:noFill/>
                      </a:ln>
                      <a:effectLst/>
                    </p:spPr>
                  </p:pic>
                </p:oleObj>
              </mc:Fallback>
            </mc:AlternateContent>
          </a:graphicData>
        </a:graphic>
      </p:graphicFrame>
      <p:graphicFrame>
        <p:nvGraphicFramePr>
          <p:cNvPr id="608259" name="Object 3"/>
          <p:cNvGraphicFramePr>
            <a:graphicFrameLocks noGrp="1" noChangeAspect="1"/>
          </p:cNvGraphicFramePr>
          <p:nvPr>
            <p:ph sz="quarter" idx="4294967295"/>
            <p:extLst>
              <p:ext uri="{D42A27DB-BD31-4B8C-83A1-F6EECF244321}">
                <p14:modId xmlns:p14="http://schemas.microsoft.com/office/powerpoint/2010/main" val="1836514300"/>
              </p:ext>
            </p:extLst>
          </p:nvPr>
        </p:nvGraphicFramePr>
        <p:xfrm>
          <a:off x="975143" y="4021563"/>
          <a:ext cx="2056068" cy="806634"/>
        </p:xfrm>
        <a:graphic>
          <a:graphicData uri="http://schemas.openxmlformats.org/presentationml/2006/ole">
            <mc:AlternateContent xmlns:mc="http://schemas.openxmlformats.org/markup-compatibility/2006">
              <mc:Choice xmlns:v="urn:schemas-microsoft-com:vml" Requires="v">
                <p:oleObj spid="_x0000_s1062889" name="方程式" r:id="rId6" imgW="1002960" imgH="393480" progId="Equation.3">
                  <p:embed/>
                </p:oleObj>
              </mc:Choice>
              <mc:Fallback>
                <p:oleObj name="方程式" r:id="rId6" imgW="1002960" imgH="393480" progId="Equation.3">
                  <p:embed/>
                  <p:pic>
                    <p:nvPicPr>
                      <p:cNvPr id="0" name=""/>
                      <p:cNvPicPr>
                        <a:picLocks noChangeArrowheads="1"/>
                      </p:cNvPicPr>
                      <p:nvPr/>
                    </p:nvPicPr>
                    <p:blipFill>
                      <a:blip r:embed="rId7"/>
                      <a:srcRect/>
                      <a:stretch>
                        <a:fillRect/>
                      </a:stretch>
                    </p:blipFill>
                    <p:spPr bwMode="auto">
                      <a:xfrm>
                        <a:off x="975143" y="4021563"/>
                        <a:ext cx="2056068" cy="806634"/>
                      </a:xfrm>
                      <a:prstGeom prst="rect">
                        <a:avLst/>
                      </a:prstGeom>
                      <a:solidFill>
                        <a:srgbClr val="CCECFF"/>
                      </a:solidFill>
                      <a:ln>
                        <a:noFill/>
                      </a:ln>
                      <a:effectLst/>
                      <a:extLst/>
                    </p:spPr>
                  </p:pic>
                </p:oleObj>
              </mc:Fallback>
            </mc:AlternateContent>
          </a:graphicData>
        </a:graphic>
      </p:graphicFrame>
      <p:graphicFrame>
        <p:nvGraphicFramePr>
          <p:cNvPr id="608260" name="Object 4"/>
          <p:cNvGraphicFramePr>
            <a:graphicFrameLocks noChangeAspect="1"/>
          </p:cNvGraphicFramePr>
          <p:nvPr>
            <p:extLst>
              <p:ext uri="{D42A27DB-BD31-4B8C-83A1-F6EECF244321}">
                <p14:modId xmlns:p14="http://schemas.microsoft.com/office/powerpoint/2010/main" val="3398308624"/>
              </p:ext>
            </p:extLst>
          </p:nvPr>
        </p:nvGraphicFramePr>
        <p:xfrm>
          <a:off x="1360856" y="4860999"/>
          <a:ext cx="3332070" cy="806634"/>
        </p:xfrm>
        <a:graphic>
          <a:graphicData uri="http://schemas.openxmlformats.org/presentationml/2006/ole">
            <mc:AlternateContent xmlns:mc="http://schemas.openxmlformats.org/markup-compatibility/2006">
              <mc:Choice xmlns:v="urn:schemas-microsoft-com:vml" Requires="v">
                <p:oleObj spid="_x0000_s1062890" name="方程式" r:id="rId8" imgW="1625400" imgH="393480" progId="Equation.3">
                  <p:embed/>
                </p:oleObj>
              </mc:Choice>
              <mc:Fallback>
                <p:oleObj name="方程式" r:id="rId8" imgW="1625400" imgH="393480" progId="Equation.3">
                  <p:embed/>
                  <p:pic>
                    <p:nvPicPr>
                      <p:cNvPr id="0" name=""/>
                      <p:cNvPicPr>
                        <a:picLocks noChangeAspect="1" noChangeArrowheads="1"/>
                      </p:cNvPicPr>
                      <p:nvPr/>
                    </p:nvPicPr>
                    <p:blipFill>
                      <a:blip r:embed="rId9"/>
                      <a:srcRect/>
                      <a:stretch>
                        <a:fillRect/>
                      </a:stretch>
                    </p:blipFill>
                    <p:spPr bwMode="auto">
                      <a:xfrm>
                        <a:off x="1360856" y="4860999"/>
                        <a:ext cx="3332070" cy="8066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8261" name="Rectangle 5"/>
          <p:cNvSpPr>
            <a:spLocks noChangeArrowheads="1"/>
          </p:cNvSpPr>
          <p:nvPr/>
        </p:nvSpPr>
        <p:spPr bwMode="auto">
          <a:xfrm>
            <a:off x="966461" y="5991671"/>
            <a:ext cx="4283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i="1" dirty="0"/>
              <a:t>I</a:t>
            </a:r>
            <a:r>
              <a:rPr lang="en-US" altLang="zh-TW" dirty="0"/>
              <a:t> is a </a:t>
            </a:r>
            <a:r>
              <a:rPr lang="en-US" altLang="zh-TW" dirty="0">
                <a:solidFill>
                  <a:srgbClr val="0000CC"/>
                </a:solidFill>
              </a:rPr>
              <a:t>non-increasing</a:t>
            </a:r>
            <a:r>
              <a:rPr lang="en-US" altLang="zh-TW" dirty="0"/>
              <a:t> function of </a:t>
            </a:r>
            <a:r>
              <a:rPr lang="en-US" altLang="zh-TW" i="1" dirty="0"/>
              <a:t>t</a:t>
            </a:r>
          </a:p>
        </p:txBody>
      </p:sp>
      <p:graphicFrame>
        <p:nvGraphicFramePr>
          <p:cNvPr id="608264" name="Object 8"/>
          <p:cNvGraphicFramePr>
            <a:graphicFrameLocks noGrp="1" noChangeAspect="1"/>
          </p:cNvGraphicFramePr>
          <p:nvPr>
            <p:ph sz="quarter" idx="4294967295"/>
            <p:extLst>
              <p:ext uri="{D42A27DB-BD31-4B8C-83A1-F6EECF244321}">
                <p14:modId xmlns:p14="http://schemas.microsoft.com/office/powerpoint/2010/main" val="3098436869"/>
              </p:ext>
            </p:extLst>
          </p:nvPr>
        </p:nvGraphicFramePr>
        <p:xfrm>
          <a:off x="1223471" y="1091570"/>
          <a:ext cx="2004408" cy="806634"/>
        </p:xfrm>
        <a:graphic>
          <a:graphicData uri="http://schemas.openxmlformats.org/presentationml/2006/ole">
            <mc:AlternateContent xmlns:mc="http://schemas.openxmlformats.org/markup-compatibility/2006">
              <mc:Choice xmlns:v="urn:schemas-microsoft-com:vml" Requires="v">
                <p:oleObj spid="_x0000_s1062891" name="Equation" r:id="rId10" imgW="977760" imgH="393480" progId="Equation.DSMT4">
                  <p:embed/>
                </p:oleObj>
              </mc:Choice>
              <mc:Fallback>
                <p:oleObj name="Equation" r:id="rId10" imgW="977760" imgH="393480" progId="Equation.DSMT4">
                  <p:embed/>
                  <p:pic>
                    <p:nvPicPr>
                      <p:cNvPr id="0" name=""/>
                      <p:cNvPicPr>
                        <a:picLocks noChangeArrowheads="1"/>
                      </p:cNvPicPr>
                      <p:nvPr/>
                    </p:nvPicPr>
                    <p:blipFill>
                      <a:blip r:embed="rId11"/>
                      <a:srcRect/>
                      <a:stretch>
                        <a:fillRect/>
                      </a:stretch>
                    </p:blipFill>
                    <p:spPr bwMode="auto">
                      <a:xfrm>
                        <a:off x="1223471" y="1091570"/>
                        <a:ext cx="2004408" cy="806634"/>
                      </a:xfrm>
                      <a:prstGeom prst="rect">
                        <a:avLst/>
                      </a:prstGeom>
                      <a:noFill/>
                      <a:ln>
                        <a:noFill/>
                      </a:ln>
                      <a:effectLst/>
                      <a:extLst/>
                    </p:spPr>
                  </p:pic>
                </p:oleObj>
              </mc:Fallback>
            </mc:AlternateContent>
          </a:graphicData>
        </a:graphic>
      </p:graphicFrame>
      <p:sp>
        <p:nvSpPr>
          <p:cNvPr id="608265" name="Rectangle 9"/>
          <p:cNvSpPr>
            <a:spLocks noChangeArrowheads="1"/>
          </p:cNvSpPr>
          <p:nvPr/>
        </p:nvSpPr>
        <p:spPr bwMode="auto">
          <a:xfrm>
            <a:off x="276198" y="716885"/>
            <a:ext cx="2576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marL="457200" indent="-457200">
              <a:buSzPct val="120000"/>
            </a:pPr>
            <a:r>
              <a:rPr lang="en-US" altLang="zh-TW" dirty="0"/>
              <a:t>Method 3: consider</a:t>
            </a:r>
          </a:p>
        </p:txBody>
      </p:sp>
      <p:sp>
        <p:nvSpPr>
          <p:cNvPr id="608267" name="Line 11"/>
          <p:cNvSpPr>
            <a:spLocks noChangeShapeType="1"/>
          </p:cNvSpPr>
          <p:nvPr/>
        </p:nvSpPr>
        <p:spPr bwMode="auto">
          <a:xfrm>
            <a:off x="2234321" y="4666778"/>
            <a:ext cx="396000" cy="0"/>
          </a:xfrm>
          <a:prstGeom prst="line">
            <a:avLst/>
          </a:prstGeom>
          <a:noFill/>
          <a:ln w="28575">
            <a:solidFill>
              <a:srgbClr val="0000CC"/>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8268" name="Line 12"/>
          <p:cNvSpPr>
            <a:spLocks noChangeShapeType="1"/>
          </p:cNvSpPr>
          <p:nvPr/>
        </p:nvSpPr>
        <p:spPr bwMode="auto">
          <a:xfrm>
            <a:off x="9115410" y="5634418"/>
            <a:ext cx="525463" cy="0"/>
          </a:xfrm>
          <a:prstGeom prst="line">
            <a:avLst/>
          </a:prstGeom>
          <a:noFill/>
          <a:ln w="28575">
            <a:solidFill>
              <a:srgbClr val="0000CC"/>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8270" name="Line 14"/>
          <p:cNvSpPr>
            <a:spLocks noChangeShapeType="1"/>
          </p:cNvSpPr>
          <p:nvPr/>
        </p:nvSpPr>
        <p:spPr bwMode="auto">
          <a:xfrm>
            <a:off x="8300188" y="6534391"/>
            <a:ext cx="1332000" cy="0"/>
          </a:xfrm>
          <a:prstGeom prst="line">
            <a:avLst/>
          </a:prstGeom>
          <a:noFill/>
          <a:ln w="28575">
            <a:solidFill>
              <a:srgbClr val="C00000"/>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08271" name="Line 15"/>
          <p:cNvSpPr>
            <a:spLocks noChangeShapeType="1"/>
          </p:cNvSpPr>
          <p:nvPr/>
        </p:nvSpPr>
        <p:spPr bwMode="auto">
          <a:xfrm flipV="1">
            <a:off x="2017996" y="5044221"/>
            <a:ext cx="252000" cy="432000"/>
          </a:xfrm>
          <a:prstGeom prst="line">
            <a:avLst/>
          </a:prstGeom>
          <a:noFill/>
          <a:ln w="28575">
            <a:solidFill>
              <a:srgbClr val="C0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608273" name="Object 17"/>
          <p:cNvGraphicFramePr>
            <a:graphicFrameLocks noChangeAspect="1"/>
          </p:cNvGraphicFramePr>
          <p:nvPr>
            <p:extLst>
              <p:ext uri="{D42A27DB-BD31-4B8C-83A1-F6EECF244321}">
                <p14:modId xmlns:p14="http://schemas.microsoft.com/office/powerpoint/2010/main" val="785020687"/>
              </p:ext>
            </p:extLst>
          </p:nvPr>
        </p:nvGraphicFramePr>
        <p:xfrm>
          <a:off x="8321475" y="2262859"/>
          <a:ext cx="1145815" cy="452997"/>
        </p:xfrm>
        <a:graphic>
          <a:graphicData uri="http://schemas.openxmlformats.org/presentationml/2006/ole">
            <mc:AlternateContent xmlns:mc="http://schemas.openxmlformats.org/markup-compatibility/2006">
              <mc:Choice xmlns:v="urn:schemas-microsoft-com:vml" Requires="v">
                <p:oleObj spid="_x0000_s1062892" name="方程式" r:id="rId12" imgW="545626" imgH="215713" progId="Equation.3">
                  <p:embed/>
                </p:oleObj>
              </mc:Choice>
              <mc:Fallback>
                <p:oleObj name="方程式" r:id="rId12" imgW="545626" imgH="215713"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21475" y="2262859"/>
                        <a:ext cx="1145815" cy="452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8275" name="Rectangle 19"/>
          <p:cNvSpPr>
            <a:spLocks noChangeArrowheads="1"/>
          </p:cNvSpPr>
          <p:nvPr/>
        </p:nvSpPr>
        <p:spPr bwMode="auto">
          <a:xfrm>
            <a:off x="6760033" y="4407495"/>
            <a:ext cx="2935419" cy="461665"/>
          </a:xfrm>
          <a:prstGeom prst="rect">
            <a:avLst/>
          </a:prstGeom>
          <a:noFill/>
          <a:ln>
            <a:noFill/>
          </a:ln>
          <a:extLst/>
        </p:spPr>
        <p:txBody>
          <a:bodyPr wrap="none">
            <a:spAutoFit/>
          </a:bodyPr>
          <a:lstStyle/>
          <a:p>
            <a:pPr marL="457200" indent="-457200">
              <a:buSzPct val="120000"/>
            </a:pPr>
            <a:r>
              <a:rPr lang="en-US" altLang="zh-TW" dirty="0">
                <a:solidFill>
                  <a:srgbClr val="C00000"/>
                </a:solidFill>
              </a:rPr>
              <a:t>solution of </a:t>
            </a:r>
            <a:r>
              <a:rPr lang="en-US" altLang="zh-TW" i="1" dirty="0">
                <a:solidFill>
                  <a:srgbClr val="C00000"/>
                </a:solidFill>
              </a:rPr>
              <a:t>u</a:t>
            </a:r>
            <a:r>
              <a:rPr lang="en-US" altLang="zh-TW" dirty="0">
                <a:solidFill>
                  <a:srgbClr val="C00000"/>
                </a:solidFill>
              </a:rPr>
              <a:t> is unique</a:t>
            </a:r>
            <a:endParaRPr lang="en-US" altLang="zh-TW" i="1" dirty="0">
              <a:solidFill>
                <a:srgbClr val="C00000"/>
              </a:solidFill>
            </a:endParaRPr>
          </a:p>
        </p:txBody>
      </p:sp>
      <p:sp>
        <p:nvSpPr>
          <p:cNvPr id="608276" name="AutoShape 20"/>
          <p:cNvSpPr>
            <a:spLocks noChangeArrowheads="1"/>
          </p:cNvSpPr>
          <p:nvPr/>
        </p:nvSpPr>
        <p:spPr bwMode="auto">
          <a:xfrm>
            <a:off x="6489219" y="4049723"/>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608277" name="Object 21"/>
          <p:cNvGraphicFramePr>
            <a:graphicFrameLocks noChangeAspect="1"/>
          </p:cNvGraphicFramePr>
          <p:nvPr>
            <p:extLst>
              <p:ext uri="{D42A27DB-BD31-4B8C-83A1-F6EECF244321}">
                <p14:modId xmlns:p14="http://schemas.microsoft.com/office/powerpoint/2010/main" val="1429635924"/>
              </p:ext>
            </p:extLst>
          </p:nvPr>
        </p:nvGraphicFramePr>
        <p:xfrm>
          <a:off x="6860699" y="3895740"/>
          <a:ext cx="837474" cy="390821"/>
        </p:xfrm>
        <a:graphic>
          <a:graphicData uri="http://schemas.openxmlformats.org/presentationml/2006/ole">
            <mc:AlternateContent xmlns:mc="http://schemas.openxmlformats.org/markup-compatibility/2006">
              <mc:Choice xmlns:v="urn:schemas-microsoft-com:vml" Requires="v">
                <p:oleObj spid="_x0000_s1062893" name="方程式" r:id="rId14" imgW="380670" imgH="177646" progId="Equation.3">
                  <p:embed/>
                </p:oleObj>
              </mc:Choice>
              <mc:Fallback>
                <p:oleObj name="方程式" r:id="rId14" imgW="380670" imgH="177646"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60699" y="3895740"/>
                        <a:ext cx="837474" cy="390821"/>
                      </a:xfrm>
                      <a:prstGeom prst="rect">
                        <a:avLst/>
                      </a:prstGeom>
                      <a:solidFill>
                        <a:srgbClr val="FFCCCC"/>
                      </a:solidFill>
                      <a:ln>
                        <a:noFill/>
                      </a:ln>
                      <a:effectLst/>
                      <a:extLst/>
                    </p:spPr>
                  </p:pic>
                </p:oleObj>
              </mc:Fallback>
            </mc:AlternateContent>
          </a:graphicData>
        </a:graphic>
      </p:graphicFrame>
      <p:sp>
        <p:nvSpPr>
          <p:cNvPr id="608278" name="AutoShape 22"/>
          <p:cNvSpPr>
            <a:spLocks noChangeArrowheads="1"/>
          </p:cNvSpPr>
          <p:nvPr/>
        </p:nvSpPr>
        <p:spPr bwMode="auto">
          <a:xfrm>
            <a:off x="601013" y="6161533"/>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608279" name="Rectangle 23"/>
          <p:cNvSpPr>
            <a:spLocks noChangeArrowheads="1"/>
          </p:cNvSpPr>
          <p:nvPr/>
        </p:nvSpPr>
        <p:spPr bwMode="auto">
          <a:xfrm>
            <a:off x="6147280" y="2281018"/>
            <a:ext cx="17652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dirty="0"/>
              <a:t>But from IC </a:t>
            </a:r>
          </a:p>
        </p:txBody>
      </p:sp>
      <p:graphicFrame>
        <p:nvGraphicFramePr>
          <p:cNvPr id="608280" name="Object 24"/>
          <p:cNvGraphicFramePr>
            <a:graphicFrameLocks noChangeAspect="1"/>
          </p:cNvGraphicFramePr>
          <p:nvPr>
            <p:extLst>
              <p:ext uri="{D42A27DB-BD31-4B8C-83A1-F6EECF244321}">
                <p14:modId xmlns:p14="http://schemas.microsoft.com/office/powerpoint/2010/main" val="1826780765"/>
              </p:ext>
            </p:extLst>
          </p:nvPr>
        </p:nvGraphicFramePr>
        <p:xfrm>
          <a:off x="6783211" y="3340405"/>
          <a:ext cx="1013040" cy="452844"/>
        </p:xfrm>
        <a:graphic>
          <a:graphicData uri="http://schemas.openxmlformats.org/presentationml/2006/ole">
            <mc:AlternateContent xmlns:mc="http://schemas.openxmlformats.org/markup-compatibility/2006">
              <mc:Choice xmlns:v="urn:schemas-microsoft-com:vml" Requires="v">
                <p:oleObj spid="_x0000_s1062894" name="方程式" r:id="rId16" imgW="482400" imgH="215640" progId="Equation.3">
                  <p:embed/>
                </p:oleObj>
              </mc:Choice>
              <mc:Fallback>
                <p:oleObj name="方程式" r:id="rId16" imgW="482400" imgH="215640" progId="Equation.3">
                  <p:embed/>
                  <p:pic>
                    <p:nvPicPr>
                      <p:cNvPr id="0" name=""/>
                      <p:cNvPicPr>
                        <a:picLocks noChangeAspect="1" noChangeArrowheads="1"/>
                      </p:cNvPicPr>
                      <p:nvPr/>
                    </p:nvPicPr>
                    <p:blipFill>
                      <a:blip r:embed="rId17"/>
                      <a:srcRect/>
                      <a:stretch>
                        <a:fillRect/>
                      </a:stretch>
                    </p:blipFill>
                    <p:spPr bwMode="auto">
                      <a:xfrm>
                        <a:off x="6783211" y="3340405"/>
                        <a:ext cx="1013040" cy="4528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8281" name="AutoShape 25"/>
          <p:cNvSpPr>
            <a:spLocks noChangeArrowheads="1"/>
          </p:cNvSpPr>
          <p:nvPr/>
        </p:nvSpPr>
        <p:spPr bwMode="auto">
          <a:xfrm>
            <a:off x="6487687" y="3481807"/>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2" name="投影片編號版面配置區 1"/>
          <p:cNvSpPr>
            <a:spLocks noGrp="1"/>
          </p:cNvSpPr>
          <p:nvPr>
            <p:ph type="sldNum" sz="quarter" idx="10"/>
          </p:nvPr>
        </p:nvSpPr>
        <p:spPr/>
        <p:txBody>
          <a:bodyPr/>
          <a:lstStyle/>
          <a:p>
            <a:pPr>
              <a:defRPr/>
            </a:pPr>
            <a:fld id="{4C40EB51-DCA0-4E30-B66B-01C271A23879}" type="slidenum">
              <a:rPr lang="en-US" altLang="zh-TW" smtClean="0"/>
              <a:pPr>
                <a:defRPr/>
              </a:pPr>
              <a:t>70</a:t>
            </a:fld>
            <a:endParaRPr lang="en-US" altLang="zh-TW" dirty="0"/>
          </a:p>
        </p:txBody>
      </p:sp>
      <p:cxnSp>
        <p:nvCxnSpPr>
          <p:cNvPr id="26" name="直線接點 25"/>
          <p:cNvCxnSpPr/>
          <p:nvPr/>
        </p:nvCxnSpPr>
        <p:spPr bwMode="auto">
          <a:xfrm>
            <a:off x="8112680" y="5083879"/>
            <a:ext cx="0" cy="1548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cxnSp>
        <p:nvCxnSpPr>
          <p:cNvPr id="27" name="直線接點 26"/>
          <p:cNvCxnSpPr/>
          <p:nvPr/>
        </p:nvCxnSpPr>
        <p:spPr bwMode="auto">
          <a:xfrm>
            <a:off x="8112680" y="5085184"/>
            <a:ext cx="4104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28" name="AutoShape 22"/>
          <p:cNvSpPr>
            <a:spLocks noChangeArrowheads="1"/>
          </p:cNvSpPr>
          <p:nvPr/>
        </p:nvSpPr>
        <p:spPr bwMode="auto">
          <a:xfrm>
            <a:off x="6481999" y="4627763"/>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29" name="AutoShape 22"/>
          <p:cNvSpPr>
            <a:spLocks noChangeArrowheads="1"/>
          </p:cNvSpPr>
          <p:nvPr/>
        </p:nvSpPr>
        <p:spPr bwMode="auto">
          <a:xfrm>
            <a:off x="623392" y="4368565"/>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31" name="Rectangle 23"/>
          <p:cNvSpPr>
            <a:spLocks noChangeArrowheads="1"/>
          </p:cNvSpPr>
          <p:nvPr/>
        </p:nvSpPr>
        <p:spPr bwMode="auto">
          <a:xfrm>
            <a:off x="7629002" y="3839389"/>
            <a:ext cx="12490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dirty="0">
                <a:solidFill>
                  <a:srgbClr val="0000CC"/>
                </a:solidFill>
                <a:sym typeface="Symbol" panose="05050102010706020507" pitchFamily="18" charset="2"/>
              </a:rPr>
              <a:t>,  </a:t>
            </a:r>
            <a:r>
              <a:rPr lang="en-US" altLang="zh-TW" i="1" dirty="0">
                <a:solidFill>
                  <a:srgbClr val="0000CC"/>
                </a:solidFill>
                <a:sym typeface="Symbol" panose="05050102010706020507" pitchFamily="18" charset="2"/>
              </a:rPr>
              <a:t>x</a:t>
            </a:r>
            <a:r>
              <a:rPr lang="en-US" altLang="zh-TW" dirty="0">
                <a:solidFill>
                  <a:srgbClr val="0000CC"/>
                </a:solidFill>
                <a:sym typeface="Symbol" panose="05050102010706020507" pitchFamily="18" charset="2"/>
              </a:rPr>
              <a:t> &amp; </a:t>
            </a:r>
            <a:r>
              <a:rPr lang="en-US" altLang="zh-TW" i="1" dirty="0">
                <a:solidFill>
                  <a:srgbClr val="0000CC"/>
                </a:solidFill>
                <a:sym typeface="Symbol" panose="05050102010706020507" pitchFamily="18" charset="2"/>
              </a:rPr>
              <a:t>t</a:t>
            </a:r>
            <a:endParaRPr lang="en-US" altLang="zh-TW" i="1" dirty="0">
              <a:solidFill>
                <a:srgbClr val="0000CC"/>
              </a:solidFill>
            </a:endParaRPr>
          </a:p>
        </p:txBody>
      </p:sp>
      <p:graphicFrame>
        <p:nvGraphicFramePr>
          <p:cNvPr id="32" name="Object 3"/>
          <p:cNvGraphicFramePr>
            <a:graphicFrameLocks noChangeAspect="1"/>
          </p:cNvGraphicFramePr>
          <p:nvPr>
            <p:extLst>
              <p:ext uri="{D42A27DB-BD31-4B8C-83A1-F6EECF244321}">
                <p14:modId xmlns:p14="http://schemas.microsoft.com/office/powerpoint/2010/main" val="3065546152"/>
              </p:ext>
            </p:extLst>
          </p:nvPr>
        </p:nvGraphicFramePr>
        <p:xfrm>
          <a:off x="2999656" y="4121680"/>
          <a:ext cx="1692234" cy="598518"/>
        </p:xfrm>
        <a:graphic>
          <a:graphicData uri="http://schemas.openxmlformats.org/presentationml/2006/ole">
            <mc:AlternateContent xmlns:mc="http://schemas.openxmlformats.org/markup-compatibility/2006">
              <mc:Choice xmlns:v="urn:schemas-microsoft-com:vml" Requires="v">
                <p:oleObj spid="_x0000_s1062895" name="方程式" r:id="rId18" imgW="825480" imgH="291960" progId="Equation.3">
                  <p:embed/>
                </p:oleObj>
              </mc:Choice>
              <mc:Fallback>
                <p:oleObj name="方程式" r:id="rId18" imgW="825480" imgH="291960" progId="Equation.3">
                  <p:embed/>
                  <p:pic>
                    <p:nvPicPr>
                      <p:cNvPr id="0" name=""/>
                      <p:cNvPicPr>
                        <a:picLocks noChangeArrowheads="1"/>
                      </p:cNvPicPr>
                      <p:nvPr/>
                    </p:nvPicPr>
                    <p:blipFill>
                      <a:blip r:embed="rId19"/>
                      <a:srcRect/>
                      <a:stretch>
                        <a:fillRect/>
                      </a:stretch>
                    </p:blipFill>
                    <p:spPr bwMode="auto">
                      <a:xfrm>
                        <a:off x="2999656" y="4121680"/>
                        <a:ext cx="1692234" cy="598518"/>
                      </a:xfrm>
                      <a:prstGeom prst="rect">
                        <a:avLst/>
                      </a:prstGeom>
                      <a:solidFill>
                        <a:srgbClr val="CCECFF"/>
                      </a:solidFill>
                      <a:ln>
                        <a:noFill/>
                      </a:ln>
                      <a:effectLst/>
                      <a:extLst/>
                    </p:spPr>
                  </p:pic>
                </p:oleObj>
              </mc:Fallback>
            </mc:AlternateContent>
          </a:graphicData>
        </a:graphic>
      </p:graphicFrame>
      <p:sp>
        <p:nvSpPr>
          <p:cNvPr id="33" name="Rectangle 5"/>
          <p:cNvSpPr>
            <a:spLocks noChangeArrowheads="1"/>
          </p:cNvSpPr>
          <p:nvPr/>
        </p:nvSpPr>
        <p:spPr bwMode="auto">
          <a:xfrm>
            <a:off x="497483" y="1819871"/>
            <a:ext cx="56164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dirty="0"/>
              <a:t>continuous, differentiable and </a:t>
            </a:r>
            <a:r>
              <a:rPr lang="en-US" altLang="zh-TW" dirty="0">
                <a:solidFill>
                  <a:srgbClr val="C00000"/>
                </a:solidFill>
              </a:rPr>
              <a:t>non-negative,</a:t>
            </a:r>
            <a:br>
              <a:rPr lang="en-US" altLang="zh-TW" dirty="0">
                <a:solidFill>
                  <a:srgbClr val="C00000"/>
                </a:solidFill>
              </a:rPr>
            </a:br>
            <a:r>
              <a:rPr lang="en-US" altLang="zh-TW" dirty="0"/>
              <a:t>e.g.</a:t>
            </a:r>
            <a:endParaRPr lang="en-US" altLang="zh-TW" i="1" dirty="0"/>
          </a:p>
        </p:txBody>
      </p:sp>
      <p:grpSp>
        <p:nvGrpSpPr>
          <p:cNvPr id="5" name="群組 4"/>
          <p:cNvGrpSpPr/>
          <p:nvPr/>
        </p:nvGrpSpPr>
        <p:grpSpPr>
          <a:xfrm>
            <a:off x="1254086" y="2238875"/>
            <a:ext cx="2820376" cy="1326664"/>
            <a:chOff x="6669128" y="836712"/>
            <a:chExt cx="2820376" cy="1326664"/>
          </a:xfrm>
        </p:grpSpPr>
        <p:sp>
          <p:nvSpPr>
            <p:cNvPr id="34" name="Line 13"/>
            <p:cNvSpPr>
              <a:spLocks noChangeShapeType="1"/>
            </p:cNvSpPr>
            <p:nvPr/>
          </p:nvSpPr>
          <p:spPr bwMode="auto">
            <a:xfrm flipV="1">
              <a:off x="7267004" y="1947229"/>
              <a:ext cx="1980000" cy="127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5" name="Line 14"/>
            <p:cNvSpPr>
              <a:spLocks noChangeShapeType="1"/>
            </p:cNvSpPr>
            <p:nvPr/>
          </p:nvSpPr>
          <p:spPr bwMode="auto">
            <a:xfrm flipV="1">
              <a:off x="7309190" y="975376"/>
              <a:ext cx="0" cy="1188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36" name="Object 15"/>
            <p:cNvGraphicFramePr>
              <a:graphicFrameLocks noChangeAspect="1"/>
            </p:cNvGraphicFramePr>
            <p:nvPr>
              <p:extLst>
                <p:ext uri="{D42A27DB-BD31-4B8C-83A1-F6EECF244321}">
                  <p14:modId xmlns:p14="http://schemas.microsoft.com/office/powerpoint/2010/main" val="1469204787"/>
                </p:ext>
              </p:extLst>
            </p:nvPr>
          </p:nvGraphicFramePr>
          <p:xfrm>
            <a:off x="9303766" y="1766765"/>
            <a:ext cx="185738" cy="319087"/>
          </p:xfrm>
          <a:graphic>
            <a:graphicData uri="http://schemas.openxmlformats.org/presentationml/2006/ole">
              <mc:AlternateContent xmlns:mc="http://schemas.openxmlformats.org/markup-compatibility/2006">
                <mc:Choice xmlns:v="urn:schemas-microsoft-com:vml" Requires="v">
                  <p:oleObj spid="_x0000_s1062896" name="方程式" r:id="rId20" imgW="88560" imgH="152280" progId="Equation.3">
                    <p:embed/>
                  </p:oleObj>
                </mc:Choice>
                <mc:Fallback>
                  <p:oleObj name="方程式" r:id="rId20" imgW="88560" imgH="152280" progId="Equation.3">
                    <p:embed/>
                    <p:pic>
                      <p:nvPicPr>
                        <p:cNvPr id="0" name=""/>
                        <p:cNvPicPr>
                          <a:picLocks noChangeArrowheads="1"/>
                        </p:cNvPicPr>
                        <p:nvPr/>
                      </p:nvPicPr>
                      <p:blipFill>
                        <a:blip r:embed="rId21"/>
                        <a:srcRect/>
                        <a:stretch>
                          <a:fillRect/>
                        </a:stretch>
                      </p:blipFill>
                      <p:spPr bwMode="auto">
                        <a:xfrm>
                          <a:off x="9303766" y="1766765"/>
                          <a:ext cx="185738" cy="3190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 name="Object 16"/>
            <p:cNvGraphicFramePr>
              <a:graphicFrameLocks noChangeAspect="1"/>
            </p:cNvGraphicFramePr>
            <p:nvPr>
              <p:extLst>
                <p:ext uri="{D42A27DB-BD31-4B8C-83A1-F6EECF244321}">
                  <p14:modId xmlns:p14="http://schemas.microsoft.com/office/powerpoint/2010/main" val="2825438174"/>
                </p:ext>
              </p:extLst>
            </p:nvPr>
          </p:nvGraphicFramePr>
          <p:xfrm>
            <a:off x="6669128" y="836712"/>
            <a:ext cx="561975" cy="452438"/>
          </p:xfrm>
          <a:graphic>
            <a:graphicData uri="http://schemas.openxmlformats.org/presentationml/2006/ole">
              <mc:AlternateContent xmlns:mc="http://schemas.openxmlformats.org/markup-compatibility/2006">
                <mc:Choice xmlns:v="urn:schemas-microsoft-com:vml" Requires="v">
                  <p:oleObj spid="_x0000_s1062897" name="方程式" r:id="rId22" imgW="266400" imgH="215640" progId="Equation.3">
                    <p:embed/>
                  </p:oleObj>
                </mc:Choice>
                <mc:Fallback>
                  <p:oleObj name="方程式" r:id="rId22" imgW="266400" imgH="215640" progId="Equation.3">
                    <p:embed/>
                    <p:pic>
                      <p:nvPicPr>
                        <p:cNvPr id="0" name=""/>
                        <p:cNvPicPr>
                          <a:picLocks noChangeArrowheads="1"/>
                        </p:cNvPicPr>
                        <p:nvPr/>
                      </p:nvPicPr>
                      <p:blipFill>
                        <a:blip r:embed="rId23"/>
                        <a:srcRect/>
                        <a:stretch>
                          <a:fillRect/>
                        </a:stretch>
                      </p:blipFill>
                      <p:spPr bwMode="auto">
                        <a:xfrm>
                          <a:off x="6669128" y="836712"/>
                          <a:ext cx="561975" cy="45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8" name="手繪多邊形 7"/>
          <p:cNvSpPr/>
          <p:nvPr/>
        </p:nvSpPr>
        <p:spPr bwMode="auto">
          <a:xfrm>
            <a:off x="2066248" y="2721511"/>
            <a:ext cx="1866508" cy="450000"/>
          </a:xfrm>
          <a:custGeom>
            <a:avLst/>
            <a:gdLst>
              <a:gd name="connsiteX0" fmla="*/ 0 w 1866508"/>
              <a:gd name="connsiteY0" fmla="*/ 392794 h 450000"/>
              <a:gd name="connsiteX1" fmla="*/ 160256 w 1866508"/>
              <a:gd name="connsiteY1" fmla="*/ 25149 h 450000"/>
              <a:gd name="connsiteX2" fmla="*/ 377072 w 1866508"/>
              <a:gd name="connsiteY2" fmla="*/ 232538 h 450000"/>
              <a:gd name="connsiteX3" fmla="*/ 612743 w 1866508"/>
              <a:gd name="connsiteY3" fmla="*/ 449355 h 450000"/>
              <a:gd name="connsiteX4" fmla="*/ 801279 w 1866508"/>
              <a:gd name="connsiteY4" fmla="*/ 289099 h 450000"/>
              <a:gd name="connsiteX5" fmla="*/ 1018095 w 1866508"/>
              <a:gd name="connsiteY5" fmla="*/ 6295 h 450000"/>
              <a:gd name="connsiteX6" fmla="*/ 1319753 w 1866508"/>
              <a:gd name="connsiteY6" fmla="*/ 109990 h 450000"/>
              <a:gd name="connsiteX7" fmla="*/ 1517716 w 1866508"/>
              <a:gd name="connsiteY7" fmla="*/ 307953 h 450000"/>
              <a:gd name="connsiteX8" fmla="*/ 1772239 w 1866508"/>
              <a:gd name="connsiteY8" fmla="*/ 223112 h 450000"/>
              <a:gd name="connsiteX9" fmla="*/ 1866508 w 1866508"/>
              <a:gd name="connsiteY9" fmla="*/ 44002 h 450000"/>
              <a:gd name="connsiteX10" fmla="*/ 1866508 w 1866508"/>
              <a:gd name="connsiteY10" fmla="*/ 44002 h 4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6508" h="450000">
                <a:moveTo>
                  <a:pt x="0" y="392794"/>
                </a:moveTo>
                <a:cubicBezTo>
                  <a:pt x="48705" y="222326"/>
                  <a:pt x="97411" y="51858"/>
                  <a:pt x="160256" y="25149"/>
                </a:cubicBezTo>
                <a:cubicBezTo>
                  <a:pt x="223101" y="-1560"/>
                  <a:pt x="301658" y="161837"/>
                  <a:pt x="377072" y="232538"/>
                </a:cubicBezTo>
                <a:cubicBezTo>
                  <a:pt x="452486" y="303239"/>
                  <a:pt x="542042" y="439928"/>
                  <a:pt x="612743" y="449355"/>
                </a:cubicBezTo>
                <a:cubicBezTo>
                  <a:pt x="683444" y="458782"/>
                  <a:pt x="733720" y="362942"/>
                  <a:pt x="801279" y="289099"/>
                </a:cubicBezTo>
                <a:cubicBezTo>
                  <a:pt x="868838" y="215256"/>
                  <a:pt x="931683" y="36146"/>
                  <a:pt x="1018095" y="6295"/>
                </a:cubicBezTo>
                <a:cubicBezTo>
                  <a:pt x="1104507" y="-23556"/>
                  <a:pt x="1236483" y="59714"/>
                  <a:pt x="1319753" y="109990"/>
                </a:cubicBezTo>
                <a:cubicBezTo>
                  <a:pt x="1403023" y="160266"/>
                  <a:pt x="1442302" y="289099"/>
                  <a:pt x="1517716" y="307953"/>
                </a:cubicBezTo>
                <a:cubicBezTo>
                  <a:pt x="1593130" y="326807"/>
                  <a:pt x="1714107" y="267104"/>
                  <a:pt x="1772239" y="223112"/>
                </a:cubicBezTo>
                <a:cubicBezTo>
                  <a:pt x="1830371" y="179120"/>
                  <a:pt x="1866508" y="44002"/>
                  <a:pt x="1866508" y="44002"/>
                </a:cubicBezTo>
                <a:lnTo>
                  <a:pt x="1866508" y="44002"/>
                </a:lnTo>
              </a:path>
            </a:pathLst>
          </a:custGeom>
          <a:noFill/>
          <a:ln w="2857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9" name="弧形 8"/>
          <p:cNvSpPr/>
          <p:nvPr/>
        </p:nvSpPr>
        <p:spPr bwMode="auto">
          <a:xfrm rot="5400000">
            <a:off x="1432944" y="1968262"/>
            <a:ext cx="1115896" cy="1370597"/>
          </a:xfrm>
          <a:prstGeom prst="arc">
            <a:avLst>
              <a:gd name="adj1" fmla="val 16559152"/>
              <a:gd name="adj2" fmla="val 20788283"/>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cxnSp>
        <p:nvCxnSpPr>
          <p:cNvPr id="11" name="直線接點 10"/>
          <p:cNvCxnSpPr/>
          <p:nvPr/>
        </p:nvCxnSpPr>
        <p:spPr bwMode="auto">
          <a:xfrm>
            <a:off x="1990892" y="2946511"/>
            <a:ext cx="1692000" cy="0"/>
          </a:xfrm>
          <a:prstGeom prst="line">
            <a:avLst/>
          </a:prstGeom>
          <a:solidFill>
            <a:schemeClr val="accent1"/>
          </a:solidFill>
          <a:ln w="28575" cap="flat" cmpd="sng" algn="ctr">
            <a:solidFill>
              <a:srgbClr val="006600"/>
            </a:solidFill>
            <a:prstDash val="solid"/>
            <a:round/>
            <a:headEnd type="none" w="med" len="med"/>
            <a:tailEnd type="none" w="med" len="med"/>
          </a:ln>
          <a:effectLst/>
        </p:spPr>
      </p:cxnSp>
      <p:graphicFrame>
        <p:nvGraphicFramePr>
          <p:cNvPr id="44" name="Object 4"/>
          <p:cNvGraphicFramePr>
            <a:graphicFrameLocks noChangeAspect="1"/>
          </p:cNvGraphicFramePr>
          <p:nvPr>
            <p:extLst>
              <p:ext uri="{D42A27DB-BD31-4B8C-83A1-F6EECF244321}">
                <p14:modId xmlns:p14="http://schemas.microsoft.com/office/powerpoint/2010/main" val="3732634431"/>
              </p:ext>
            </p:extLst>
          </p:nvPr>
        </p:nvGraphicFramePr>
        <p:xfrm>
          <a:off x="4761255" y="5062731"/>
          <a:ext cx="519112" cy="381000"/>
        </p:xfrm>
        <a:graphic>
          <a:graphicData uri="http://schemas.openxmlformats.org/presentationml/2006/ole">
            <mc:AlternateContent xmlns:mc="http://schemas.openxmlformats.org/markup-compatibility/2006">
              <mc:Choice xmlns:v="urn:schemas-microsoft-com:vml" Requires="v">
                <p:oleObj spid="_x0000_s1062898" name="方程式" r:id="rId24" imgW="241200" imgH="177480" progId="Equation.3">
                  <p:embed/>
                </p:oleObj>
              </mc:Choice>
              <mc:Fallback>
                <p:oleObj name="方程式" r:id="rId24" imgW="241200" imgH="177480" progId="Equation.3">
                  <p:embed/>
                  <p:pic>
                    <p:nvPicPr>
                      <p:cNvPr id="0" name=""/>
                      <p:cNvPicPr>
                        <a:picLocks noChangeAspect="1" noChangeArrowheads="1"/>
                      </p:cNvPicPr>
                      <p:nvPr/>
                    </p:nvPicPr>
                    <p:blipFill>
                      <a:blip r:embed="rId25"/>
                      <a:srcRect/>
                      <a:stretch>
                        <a:fillRect/>
                      </a:stretch>
                    </p:blipFill>
                    <p:spPr bwMode="auto">
                      <a:xfrm>
                        <a:off x="4761255" y="5062731"/>
                        <a:ext cx="519112" cy="381000"/>
                      </a:xfrm>
                      <a:prstGeom prst="rect">
                        <a:avLst/>
                      </a:prstGeom>
                      <a:solidFill>
                        <a:srgbClr val="FFFF00"/>
                      </a:solidFill>
                      <a:ln>
                        <a:noFill/>
                      </a:ln>
                      <a:effectLst/>
                      <a:extLst/>
                    </p:spPr>
                  </p:pic>
                </p:oleObj>
              </mc:Fallback>
            </mc:AlternateContent>
          </a:graphicData>
        </a:graphic>
      </p:graphicFrame>
      <p:graphicFrame>
        <p:nvGraphicFramePr>
          <p:cNvPr id="45" name="Object 4"/>
          <p:cNvGraphicFramePr>
            <a:graphicFrameLocks noChangeAspect="1"/>
          </p:cNvGraphicFramePr>
          <p:nvPr>
            <p:extLst>
              <p:ext uri="{D42A27DB-BD31-4B8C-83A1-F6EECF244321}">
                <p14:modId xmlns:p14="http://schemas.microsoft.com/office/powerpoint/2010/main" val="1884779576"/>
              </p:ext>
            </p:extLst>
          </p:nvPr>
        </p:nvGraphicFramePr>
        <p:xfrm>
          <a:off x="3304774" y="1292229"/>
          <a:ext cx="519112" cy="381000"/>
        </p:xfrm>
        <a:graphic>
          <a:graphicData uri="http://schemas.openxmlformats.org/presentationml/2006/ole">
            <mc:AlternateContent xmlns:mc="http://schemas.openxmlformats.org/markup-compatibility/2006">
              <mc:Choice xmlns:v="urn:schemas-microsoft-com:vml" Requires="v">
                <p:oleObj spid="_x0000_s1062899" name="方程式" r:id="rId26" imgW="241200" imgH="177480" progId="Equation.3">
                  <p:embed/>
                </p:oleObj>
              </mc:Choice>
              <mc:Fallback>
                <p:oleObj name="方程式" r:id="rId26" imgW="241200" imgH="177480" progId="Equation.3">
                  <p:embed/>
                  <p:pic>
                    <p:nvPicPr>
                      <p:cNvPr id="0" name=""/>
                      <p:cNvPicPr>
                        <a:picLocks noChangeAspect="1" noChangeArrowheads="1"/>
                      </p:cNvPicPr>
                      <p:nvPr/>
                    </p:nvPicPr>
                    <p:blipFill>
                      <a:blip r:embed="rId27"/>
                      <a:srcRect/>
                      <a:stretch>
                        <a:fillRect/>
                      </a:stretch>
                    </p:blipFill>
                    <p:spPr bwMode="auto">
                      <a:xfrm>
                        <a:off x="3304774" y="1292229"/>
                        <a:ext cx="519112" cy="381000"/>
                      </a:xfrm>
                      <a:prstGeom prst="rect">
                        <a:avLst/>
                      </a:prstGeom>
                      <a:solidFill>
                        <a:srgbClr val="FFFF00"/>
                      </a:solidFill>
                      <a:ln>
                        <a:noFill/>
                      </a:ln>
                      <a:effectLst/>
                      <a:extLst/>
                    </p:spPr>
                  </p:pic>
                </p:oleObj>
              </mc:Fallback>
            </mc:AlternateContent>
          </a:graphicData>
        </a:graphic>
      </p:graphicFrame>
      <p:sp>
        <p:nvSpPr>
          <p:cNvPr id="46" name="矩形 45"/>
          <p:cNvSpPr/>
          <p:nvPr/>
        </p:nvSpPr>
        <p:spPr>
          <a:xfrm>
            <a:off x="3806863" y="1274797"/>
            <a:ext cx="671979" cy="364587"/>
          </a:xfrm>
          <a:prstGeom prst="rect">
            <a:avLst/>
          </a:prstGeom>
        </p:spPr>
        <p:txBody>
          <a:bodyPr wrap="none">
            <a:spAutoFit/>
          </a:bodyPr>
          <a:lstStyle/>
          <a:p>
            <a:pPr eaLnBrk="1" hangingPunct="1">
              <a:lnSpc>
                <a:spcPct val="105000"/>
              </a:lnSpc>
              <a:spcBef>
                <a:spcPct val="10000"/>
              </a:spcBef>
            </a:pPr>
            <a:r>
              <a:rPr lang="en-US" altLang="zh-TW" sz="1800" dirty="0">
                <a:solidFill>
                  <a:srgbClr val="C00000"/>
                </a:solidFill>
                <a:latin typeface="+mj-lt"/>
              </a:rPr>
              <a:t>---(a)</a:t>
            </a:r>
          </a:p>
        </p:txBody>
      </p:sp>
      <p:sp>
        <p:nvSpPr>
          <p:cNvPr id="47" name="矩形 46"/>
          <p:cNvSpPr/>
          <p:nvPr/>
        </p:nvSpPr>
        <p:spPr>
          <a:xfrm>
            <a:off x="5250006" y="5052873"/>
            <a:ext cx="684803" cy="364587"/>
          </a:xfrm>
          <a:prstGeom prst="rect">
            <a:avLst/>
          </a:prstGeom>
        </p:spPr>
        <p:txBody>
          <a:bodyPr wrap="none">
            <a:spAutoFit/>
          </a:bodyPr>
          <a:lstStyle/>
          <a:p>
            <a:pPr eaLnBrk="1" hangingPunct="1">
              <a:lnSpc>
                <a:spcPct val="105000"/>
              </a:lnSpc>
              <a:spcBef>
                <a:spcPct val="10000"/>
              </a:spcBef>
            </a:pPr>
            <a:r>
              <a:rPr lang="en-US" altLang="zh-TW" sz="1800" dirty="0">
                <a:solidFill>
                  <a:srgbClr val="C00000"/>
                </a:solidFill>
                <a:latin typeface="+mj-lt"/>
              </a:rPr>
              <a:t>---(b)</a:t>
            </a:r>
          </a:p>
        </p:txBody>
      </p:sp>
      <p:grpSp>
        <p:nvGrpSpPr>
          <p:cNvPr id="48" name="群組 47"/>
          <p:cNvGrpSpPr/>
          <p:nvPr/>
        </p:nvGrpSpPr>
        <p:grpSpPr>
          <a:xfrm>
            <a:off x="7256983" y="814043"/>
            <a:ext cx="2820376" cy="1326664"/>
            <a:chOff x="6669128" y="836712"/>
            <a:chExt cx="2820376" cy="1326664"/>
          </a:xfrm>
        </p:grpSpPr>
        <p:sp>
          <p:nvSpPr>
            <p:cNvPr id="49" name="Line 13"/>
            <p:cNvSpPr>
              <a:spLocks noChangeShapeType="1"/>
            </p:cNvSpPr>
            <p:nvPr/>
          </p:nvSpPr>
          <p:spPr bwMode="auto">
            <a:xfrm flipV="1">
              <a:off x="7267004" y="1947229"/>
              <a:ext cx="1980000" cy="127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50" name="Line 14"/>
            <p:cNvSpPr>
              <a:spLocks noChangeShapeType="1"/>
            </p:cNvSpPr>
            <p:nvPr/>
          </p:nvSpPr>
          <p:spPr bwMode="auto">
            <a:xfrm flipV="1">
              <a:off x="7309190" y="975376"/>
              <a:ext cx="0" cy="1188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51" name="Object 15"/>
            <p:cNvGraphicFramePr>
              <a:graphicFrameLocks noChangeAspect="1"/>
            </p:cNvGraphicFramePr>
            <p:nvPr>
              <p:extLst>
                <p:ext uri="{D42A27DB-BD31-4B8C-83A1-F6EECF244321}">
                  <p14:modId xmlns:p14="http://schemas.microsoft.com/office/powerpoint/2010/main" val="2285947781"/>
                </p:ext>
              </p:extLst>
            </p:nvPr>
          </p:nvGraphicFramePr>
          <p:xfrm>
            <a:off x="9303766" y="1766765"/>
            <a:ext cx="185738" cy="319087"/>
          </p:xfrm>
          <a:graphic>
            <a:graphicData uri="http://schemas.openxmlformats.org/presentationml/2006/ole">
              <mc:AlternateContent xmlns:mc="http://schemas.openxmlformats.org/markup-compatibility/2006">
                <mc:Choice xmlns:v="urn:schemas-microsoft-com:vml" Requires="v">
                  <p:oleObj spid="_x0000_s1062900" name="方程式" r:id="rId28" imgW="88560" imgH="152280" progId="Equation.3">
                    <p:embed/>
                  </p:oleObj>
                </mc:Choice>
                <mc:Fallback>
                  <p:oleObj name="方程式" r:id="rId28" imgW="88560" imgH="152280" progId="Equation.3">
                    <p:embed/>
                    <p:pic>
                      <p:nvPicPr>
                        <p:cNvPr id="0" name=""/>
                        <p:cNvPicPr>
                          <a:picLocks noChangeArrowheads="1"/>
                        </p:cNvPicPr>
                        <p:nvPr/>
                      </p:nvPicPr>
                      <p:blipFill>
                        <a:blip r:embed="rId21"/>
                        <a:srcRect/>
                        <a:stretch>
                          <a:fillRect/>
                        </a:stretch>
                      </p:blipFill>
                      <p:spPr bwMode="auto">
                        <a:xfrm>
                          <a:off x="9303766" y="1766765"/>
                          <a:ext cx="185738" cy="3190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 name="Object 16"/>
            <p:cNvGraphicFramePr>
              <a:graphicFrameLocks noChangeAspect="1"/>
            </p:cNvGraphicFramePr>
            <p:nvPr>
              <p:extLst>
                <p:ext uri="{D42A27DB-BD31-4B8C-83A1-F6EECF244321}">
                  <p14:modId xmlns:p14="http://schemas.microsoft.com/office/powerpoint/2010/main" val="873721440"/>
                </p:ext>
              </p:extLst>
            </p:nvPr>
          </p:nvGraphicFramePr>
          <p:xfrm>
            <a:off x="6669128" y="836712"/>
            <a:ext cx="561975" cy="452438"/>
          </p:xfrm>
          <a:graphic>
            <a:graphicData uri="http://schemas.openxmlformats.org/presentationml/2006/ole">
              <mc:AlternateContent xmlns:mc="http://schemas.openxmlformats.org/markup-compatibility/2006">
                <mc:Choice xmlns:v="urn:schemas-microsoft-com:vml" Requires="v">
                  <p:oleObj spid="_x0000_s1062901" name="方程式" r:id="rId29" imgW="266400" imgH="215640" progId="Equation.3">
                    <p:embed/>
                  </p:oleObj>
                </mc:Choice>
                <mc:Fallback>
                  <p:oleObj name="方程式" r:id="rId29" imgW="266400" imgH="215640" progId="Equation.3">
                    <p:embed/>
                    <p:pic>
                      <p:nvPicPr>
                        <p:cNvPr id="0" name=""/>
                        <p:cNvPicPr>
                          <a:picLocks noChangeArrowheads="1"/>
                        </p:cNvPicPr>
                        <p:nvPr/>
                      </p:nvPicPr>
                      <p:blipFill>
                        <a:blip r:embed="rId23"/>
                        <a:srcRect/>
                        <a:stretch>
                          <a:fillRect/>
                        </a:stretch>
                      </p:blipFill>
                      <p:spPr bwMode="auto">
                        <a:xfrm>
                          <a:off x="6669128" y="836712"/>
                          <a:ext cx="561975" cy="45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cxnSp>
        <p:nvCxnSpPr>
          <p:cNvPr id="55" name="直線接點 54"/>
          <p:cNvCxnSpPr/>
          <p:nvPr/>
        </p:nvCxnSpPr>
        <p:spPr bwMode="auto">
          <a:xfrm>
            <a:off x="7993789" y="1521679"/>
            <a:ext cx="1728000" cy="0"/>
          </a:xfrm>
          <a:prstGeom prst="line">
            <a:avLst/>
          </a:prstGeom>
          <a:solidFill>
            <a:schemeClr val="accent1"/>
          </a:solidFill>
          <a:ln w="28575" cap="flat" cmpd="sng" algn="ctr">
            <a:solidFill>
              <a:srgbClr val="006600"/>
            </a:solidFill>
            <a:prstDash val="solid"/>
            <a:round/>
            <a:headEnd type="none" w="med" len="med"/>
            <a:tailEnd type="none" w="med" len="med"/>
          </a:ln>
          <a:effectLst/>
        </p:spPr>
      </p:cxnSp>
      <p:sp>
        <p:nvSpPr>
          <p:cNvPr id="12" name="手繪多邊形 11"/>
          <p:cNvSpPr/>
          <p:nvPr/>
        </p:nvSpPr>
        <p:spPr bwMode="auto">
          <a:xfrm>
            <a:off x="8107831" y="1142001"/>
            <a:ext cx="1734532" cy="631596"/>
          </a:xfrm>
          <a:custGeom>
            <a:avLst/>
            <a:gdLst>
              <a:gd name="connsiteX0" fmla="*/ 0 w 1734532"/>
              <a:gd name="connsiteY0" fmla="*/ 0 h 631596"/>
              <a:gd name="connsiteX1" fmla="*/ 263950 w 1734532"/>
              <a:gd name="connsiteY1" fmla="*/ 103695 h 631596"/>
              <a:gd name="connsiteX2" fmla="*/ 471340 w 1734532"/>
              <a:gd name="connsiteY2" fmla="*/ 254524 h 631596"/>
              <a:gd name="connsiteX3" fmla="*/ 867266 w 1734532"/>
              <a:gd name="connsiteY3" fmla="*/ 273377 h 631596"/>
              <a:gd name="connsiteX4" fmla="*/ 1018095 w 1734532"/>
              <a:gd name="connsiteY4" fmla="*/ 329938 h 631596"/>
              <a:gd name="connsiteX5" fmla="*/ 1234911 w 1734532"/>
              <a:gd name="connsiteY5" fmla="*/ 565608 h 631596"/>
              <a:gd name="connsiteX6" fmla="*/ 1480008 w 1734532"/>
              <a:gd name="connsiteY6" fmla="*/ 593889 h 631596"/>
              <a:gd name="connsiteX7" fmla="*/ 1734532 w 1734532"/>
              <a:gd name="connsiteY7" fmla="*/ 631596 h 63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4532" h="631596">
                <a:moveTo>
                  <a:pt x="0" y="0"/>
                </a:moveTo>
                <a:cubicBezTo>
                  <a:pt x="92696" y="30637"/>
                  <a:pt x="185393" y="61274"/>
                  <a:pt x="263950" y="103695"/>
                </a:cubicBezTo>
                <a:cubicBezTo>
                  <a:pt x="342507" y="146116"/>
                  <a:pt x="370787" y="226244"/>
                  <a:pt x="471340" y="254524"/>
                </a:cubicBezTo>
                <a:cubicBezTo>
                  <a:pt x="571893" y="282804"/>
                  <a:pt x="776140" y="260808"/>
                  <a:pt x="867266" y="273377"/>
                </a:cubicBezTo>
                <a:cubicBezTo>
                  <a:pt x="958392" y="285946"/>
                  <a:pt x="956821" y="281233"/>
                  <a:pt x="1018095" y="329938"/>
                </a:cubicBezTo>
                <a:cubicBezTo>
                  <a:pt x="1079369" y="378643"/>
                  <a:pt x="1157926" y="521616"/>
                  <a:pt x="1234911" y="565608"/>
                </a:cubicBezTo>
                <a:cubicBezTo>
                  <a:pt x="1311896" y="609600"/>
                  <a:pt x="1396738" y="582891"/>
                  <a:pt x="1480008" y="593889"/>
                </a:cubicBezTo>
                <a:cubicBezTo>
                  <a:pt x="1563278" y="604887"/>
                  <a:pt x="1648905" y="618241"/>
                  <a:pt x="1734532" y="631596"/>
                </a:cubicBezTo>
              </a:path>
            </a:pathLst>
          </a:custGeom>
          <a:noFill/>
          <a:ln w="2857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57" name="AutoShape 22"/>
          <p:cNvSpPr>
            <a:spLocks noChangeArrowheads="1"/>
          </p:cNvSpPr>
          <p:nvPr/>
        </p:nvSpPr>
        <p:spPr bwMode="auto">
          <a:xfrm>
            <a:off x="7942976" y="2410807"/>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endParaRPr lang="zh-TW" altLang="en-US"/>
          </a:p>
        </p:txBody>
      </p:sp>
      <p:sp>
        <p:nvSpPr>
          <p:cNvPr id="58" name="矩形 57"/>
          <p:cNvSpPr/>
          <p:nvPr/>
        </p:nvSpPr>
        <p:spPr>
          <a:xfrm>
            <a:off x="9528477" y="2277014"/>
            <a:ext cx="671979" cy="364587"/>
          </a:xfrm>
          <a:prstGeom prst="rect">
            <a:avLst/>
          </a:prstGeom>
        </p:spPr>
        <p:txBody>
          <a:bodyPr wrap="none">
            <a:spAutoFit/>
          </a:bodyPr>
          <a:lstStyle/>
          <a:p>
            <a:pPr eaLnBrk="1" hangingPunct="1">
              <a:lnSpc>
                <a:spcPct val="105000"/>
              </a:lnSpc>
              <a:spcBef>
                <a:spcPct val="10000"/>
              </a:spcBef>
            </a:pPr>
            <a:r>
              <a:rPr lang="en-US" altLang="zh-TW" sz="1800" dirty="0">
                <a:solidFill>
                  <a:srgbClr val="C00000"/>
                </a:solidFill>
                <a:latin typeface="+mj-lt"/>
              </a:rPr>
              <a:t>---(c)</a:t>
            </a:r>
          </a:p>
        </p:txBody>
      </p:sp>
      <p:sp>
        <p:nvSpPr>
          <p:cNvPr id="59" name="Rectangle 23"/>
          <p:cNvSpPr>
            <a:spLocks noChangeArrowheads="1"/>
          </p:cNvSpPr>
          <p:nvPr/>
        </p:nvSpPr>
        <p:spPr bwMode="auto">
          <a:xfrm>
            <a:off x="6381788" y="2791326"/>
            <a:ext cx="24481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dirty="0"/>
              <a:t>from (a), (b) &amp; (c)</a:t>
            </a:r>
          </a:p>
        </p:txBody>
      </p:sp>
      <p:sp>
        <p:nvSpPr>
          <p:cNvPr id="60" name="Rectangle 23"/>
          <p:cNvSpPr>
            <a:spLocks noChangeArrowheads="1"/>
          </p:cNvSpPr>
          <p:nvPr/>
        </p:nvSpPr>
        <p:spPr bwMode="auto">
          <a:xfrm>
            <a:off x="886951" y="5591325"/>
            <a:ext cx="23585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2000" dirty="0">
                <a:solidFill>
                  <a:srgbClr val="0000CC"/>
                </a:solidFill>
              </a:rPr>
              <a:t>(Green’s 1st identity)</a:t>
            </a:r>
          </a:p>
        </p:txBody>
      </p:sp>
      <p:grpSp>
        <p:nvGrpSpPr>
          <p:cNvPr id="61" name="群組 60"/>
          <p:cNvGrpSpPr/>
          <p:nvPr/>
        </p:nvGrpSpPr>
        <p:grpSpPr>
          <a:xfrm>
            <a:off x="9303357" y="3008161"/>
            <a:ext cx="2788078" cy="1032773"/>
            <a:chOff x="6701426" y="878603"/>
            <a:chExt cx="2788078" cy="1032773"/>
          </a:xfrm>
        </p:grpSpPr>
        <p:sp>
          <p:nvSpPr>
            <p:cNvPr id="62" name="Line 13"/>
            <p:cNvSpPr>
              <a:spLocks noChangeShapeType="1"/>
            </p:cNvSpPr>
            <p:nvPr/>
          </p:nvSpPr>
          <p:spPr bwMode="auto">
            <a:xfrm flipV="1">
              <a:off x="7267004" y="1655521"/>
              <a:ext cx="1980000" cy="127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63" name="Line 14"/>
            <p:cNvSpPr>
              <a:spLocks noChangeShapeType="1"/>
            </p:cNvSpPr>
            <p:nvPr/>
          </p:nvSpPr>
          <p:spPr bwMode="auto">
            <a:xfrm flipV="1">
              <a:off x="7309190" y="975376"/>
              <a:ext cx="0" cy="936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64" name="Object 15"/>
            <p:cNvGraphicFramePr>
              <a:graphicFrameLocks noChangeAspect="1"/>
            </p:cNvGraphicFramePr>
            <p:nvPr>
              <p:extLst>
                <p:ext uri="{D42A27DB-BD31-4B8C-83A1-F6EECF244321}">
                  <p14:modId xmlns:p14="http://schemas.microsoft.com/office/powerpoint/2010/main" val="259877292"/>
                </p:ext>
              </p:extLst>
            </p:nvPr>
          </p:nvGraphicFramePr>
          <p:xfrm>
            <a:off x="9303766" y="1475057"/>
            <a:ext cx="185738" cy="319087"/>
          </p:xfrm>
          <a:graphic>
            <a:graphicData uri="http://schemas.openxmlformats.org/presentationml/2006/ole">
              <mc:AlternateContent xmlns:mc="http://schemas.openxmlformats.org/markup-compatibility/2006">
                <mc:Choice xmlns:v="urn:schemas-microsoft-com:vml" Requires="v">
                  <p:oleObj spid="_x0000_s1062902" name="方程式" r:id="rId30" imgW="88560" imgH="152280" progId="Equation.3">
                    <p:embed/>
                  </p:oleObj>
                </mc:Choice>
                <mc:Fallback>
                  <p:oleObj name="方程式" r:id="rId30" imgW="88560" imgH="152280" progId="Equation.3">
                    <p:embed/>
                    <p:pic>
                      <p:nvPicPr>
                        <p:cNvPr id="0" name=""/>
                        <p:cNvPicPr>
                          <a:picLocks noChangeArrowheads="1"/>
                        </p:cNvPicPr>
                        <p:nvPr/>
                      </p:nvPicPr>
                      <p:blipFill>
                        <a:blip r:embed="rId21"/>
                        <a:srcRect/>
                        <a:stretch>
                          <a:fillRect/>
                        </a:stretch>
                      </p:blipFill>
                      <p:spPr bwMode="auto">
                        <a:xfrm>
                          <a:off x="9303766" y="1475057"/>
                          <a:ext cx="185738" cy="3190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 name="Object 16"/>
            <p:cNvGraphicFramePr>
              <a:graphicFrameLocks noChangeAspect="1"/>
            </p:cNvGraphicFramePr>
            <p:nvPr>
              <p:extLst>
                <p:ext uri="{D42A27DB-BD31-4B8C-83A1-F6EECF244321}">
                  <p14:modId xmlns:p14="http://schemas.microsoft.com/office/powerpoint/2010/main" val="1170211660"/>
                </p:ext>
              </p:extLst>
            </p:nvPr>
          </p:nvGraphicFramePr>
          <p:xfrm>
            <a:off x="6701426" y="878603"/>
            <a:ext cx="561975" cy="452438"/>
          </p:xfrm>
          <a:graphic>
            <a:graphicData uri="http://schemas.openxmlformats.org/presentationml/2006/ole">
              <mc:AlternateContent xmlns:mc="http://schemas.openxmlformats.org/markup-compatibility/2006">
                <mc:Choice xmlns:v="urn:schemas-microsoft-com:vml" Requires="v">
                  <p:oleObj spid="_x0000_s1062903" name="方程式" r:id="rId31" imgW="266400" imgH="215640" progId="Equation.3">
                    <p:embed/>
                  </p:oleObj>
                </mc:Choice>
                <mc:Fallback>
                  <p:oleObj name="方程式" r:id="rId31" imgW="266400" imgH="215640" progId="Equation.3">
                    <p:embed/>
                    <p:pic>
                      <p:nvPicPr>
                        <p:cNvPr id="0" name=""/>
                        <p:cNvPicPr>
                          <a:picLocks noChangeArrowheads="1"/>
                        </p:cNvPicPr>
                        <p:nvPr/>
                      </p:nvPicPr>
                      <p:blipFill>
                        <a:blip r:embed="rId23"/>
                        <a:srcRect/>
                        <a:stretch>
                          <a:fillRect/>
                        </a:stretch>
                      </p:blipFill>
                      <p:spPr bwMode="auto">
                        <a:xfrm>
                          <a:off x="6701426" y="878603"/>
                          <a:ext cx="561975" cy="45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cxnSp>
        <p:nvCxnSpPr>
          <p:cNvPr id="66" name="直線接點 65"/>
          <p:cNvCxnSpPr/>
          <p:nvPr/>
        </p:nvCxnSpPr>
        <p:spPr bwMode="auto">
          <a:xfrm>
            <a:off x="9921768" y="3781182"/>
            <a:ext cx="1728000" cy="0"/>
          </a:xfrm>
          <a:prstGeom prst="line">
            <a:avLst/>
          </a:prstGeom>
          <a:solidFill>
            <a:schemeClr val="accent1"/>
          </a:solidFill>
          <a:ln w="57150" cap="flat" cmpd="sng" algn="ctr">
            <a:solidFill>
              <a:srgbClr val="006600"/>
            </a:solidFill>
            <a:prstDash val="solid"/>
            <a:round/>
            <a:headEnd type="none" w="med" len="med"/>
            <a:tailEnd type="none" w="med" len="med"/>
          </a:ln>
          <a:effectLst/>
        </p:spPr>
      </p:cxnSp>
      <p:sp>
        <p:nvSpPr>
          <p:cNvPr id="6" name="橢圓 5"/>
          <p:cNvSpPr/>
          <p:nvPr/>
        </p:nvSpPr>
        <p:spPr bwMode="auto">
          <a:xfrm>
            <a:off x="9863163" y="3729786"/>
            <a:ext cx="72000" cy="72000"/>
          </a:xfrm>
          <a:prstGeom prst="ellipse">
            <a:avLst/>
          </a:prstGeom>
          <a:solidFill>
            <a:srgbClr val="C00000"/>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67" name="動作按鈕: 起點 66">
            <a:hlinkClick r:id="" action="ppaction://hlinkshowjump?jump=firstslide" highlightClick="1"/>
          </p:cNvPr>
          <p:cNvSpPr>
            <a:spLocks noChangeAspect="1"/>
          </p:cNvSpPr>
          <p:nvPr/>
        </p:nvSpPr>
        <p:spPr bwMode="auto">
          <a:xfrm>
            <a:off x="11686979" y="4545152"/>
            <a:ext cx="180000" cy="180000"/>
          </a:xfrm>
          <a:prstGeom prst="actionButtonBeginning">
            <a:avLst/>
          </a:prstGeom>
          <a:solidFill>
            <a:srgbClr val="4285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68" name="Line 32">
            <a:extLst>
              <a:ext uri="{FF2B5EF4-FFF2-40B4-BE49-F238E27FC236}">
                <a16:creationId xmlns:a16="http://schemas.microsoft.com/office/drawing/2014/main" id="{56380FAF-04D5-4866-9934-E314F59D0991}"/>
              </a:ext>
            </a:extLst>
          </p:cNvPr>
          <p:cNvSpPr>
            <a:spLocks noChangeShapeType="1"/>
          </p:cNvSpPr>
          <p:nvPr/>
        </p:nvSpPr>
        <p:spPr bwMode="auto">
          <a:xfrm>
            <a:off x="6096000" y="764704"/>
            <a:ext cx="0" cy="5868000"/>
          </a:xfrm>
          <a:prstGeom prst="line">
            <a:avLst/>
          </a:prstGeom>
          <a:noFill/>
          <a:ln w="12700">
            <a:solidFill>
              <a:srgbClr val="0000CC"/>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9" name="Rectangle 23">
            <a:extLst>
              <a:ext uri="{FF2B5EF4-FFF2-40B4-BE49-F238E27FC236}">
                <a16:creationId xmlns:a16="http://schemas.microsoft.com/office/drawing/2014/main" id="{2C073E04-BDD6-42BC-B035-3E65C3578DD5}"/>
              </a:ext>
            </a:extLst>
          </p:cNvPr>
          <p:cNvSpPr>
            <a:spLocks noChangeArrowheads="1"/>
          </p:cNvSpPr>
          <p:nvPr/>
        </p:nvSpPr>
        <p:spPr bwMode="auto">
          <a:xfrm>
            <a:off x="461760" y="3618951"/>
            <a:ext cx="49666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2000" dirty="0">
                <a:solidFill>
                  <a:srgbClr val="0000CC"/>
                </a:solidFill>
              </a:rPr>
              <a:t>Since </a:t>
            </a:r>
            <a:r>
              <a:rPr lang="en-US" altLang="zh-TW" sz="2000" i="1" dirty="0">
                <a:solidFill>
                  <a:srgbClr val="0000CC"/>
                </a:solidFill>
              </a:rPr>
              <a:t>I</a:t>
            </a:r>
            <a:r>
              <a:rPr lang="en-US" altLang="zh-TW" sz="2000" dirty="0">
                <a:solidFill>
                  <a:srgbClr val="0000CC"/>
                </a:solidFill>
              </a:rPr>
              <a:t>(</a:t>
            </a:r>
            <a:r>
              <a:rPr lang="en-US" altLang="zh-TW" sz="2000" i="1" dirty="0">
                <a:solidFill>
                  <a:srgbClr val="0000CC"/>
                </a:solidFill>
              </a:rPr>
              <a:t>t</a:t>
            </a:r>
            <a:r>
              <a:rPr lang="en-US" altLang="zh-TW" sz="2000" dirty="0">
                <a:solidFill>
                  <a:srgbClr val="0000CC"/>
                </a:solidFill>
              </a:rPr>
              <a:t>) is differentiable, let us consider </a:t>
            </a:r>
            <a:r>
              <a:rPr lang="en-US" altLang="zh-TW" sz="2000" dirty="0" err="1">
                <a:solidFill>
                  <a:srgbClr val="0000CC"/>
                </a:solidFill>
              </a:rPr>
              <a:t>d</a:t>
            </a:r>
            <a:r>
              <a:rPr lang="en-US" altLang="zh-TW" sz="2000" i="1" dirty="0" err="1">
                <a:solidFill>
                  <a:srgbClr val="0000CC"/>
                </a:solidFill>
              </a:rPr>
              <a:t>I</a:t>
            </a:r>
            <a:r>
              <a:rPr lang="en-US" altLang="zh-TW" sz="2000" dirty="0">
                <a:solidFill>
                  <a:srgbClr val="0000CC"/>
                </a:solidFill>
              </a:rPr>
              <a:t>/d</a:t>
            </a:r>
            <a:r>
              <a:rPr lang="en-US" altLang="zh-TW" sz="2000" i="1" dirty="0">
                <a:solidFill>
                  <a:srgbClr val="0000CC"/>
                </a:solidFill>
              </a:rPr>
              <a:t>t</a:t>
            </a:r>
          </a:p>
        </p:txBody>
      </p:sp>
      <p:sp>
        <p:nvSpPr>
          <p:cNvPr id="70" name="Rectangle 23">
            <a:extLst>
              <a:ext uri="{FF2B5EF4-FFF2-40B4-BE49-F238E27FC236}">
                <a16:creationId xmlns:a16="http://schemas.microsoft.com/office/drawing/2014/main" id="{EC373984-1DEB-460B-ADAC-DF03CC23DE00}"/>
              </a:ext>
            </a:extLst>
          </p:cNvPr>
          <p:cNvSpPr>
            <a:spLocks noChangeArrowheads="1"/>
          </p:cNvSpPr>
          <p:nvPr/>
        </p:nvSpPr>
        <p:spPr bwMode="auto">
          <a:xfrm>
            <a:off x="4727686" y="4188596"/>
            <a:ext cx="11512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sz="2000" dirty="0">
                <a:solidFill>
                  <a:srgbClr val="0000CC"/>
                </a:solidFill>
              </a:rPr>
              <a:t>(heat eq.)</a:t>
            </a:r>
          </a:p>
        </p:txBody>
      </p:sp>
      <p:sp>
        <p:nvSpPr>
          <p:cNvPr id="71" name="Rectangle 5">
            <a:extLst>
              <a:ext uri="{FF2B5EF4-FFF2-40B4-BE49-F238E27FC236}">
                <a16:creationId xmlns:a16="http://schemas.microsoft.com/office/drawing/2014/main" id="{B0896ACE-5B08-4537-B525-D212929147EB}"/>
              </a:ext>
            </a:extLst>
          </p:cNvPr>
          <p:cNvSpPr>
            <a:spLocks noChangeArrowheads="1"/>
          </p:cNvSpPr>
          <p:nvPr/>
        </p:nvSpPr>
        <p:spPr bwMode="auto">
          <a:xfrm>
            <a:off x="6352553" y="736288"/>
            <a:ext cx="6286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zh-TW" dirty="0"/>
              <a:t>e.g.</a:t>
            </a:r>
            <a:endParaRPr lang="en-US" altLang="zh-TW" i="1" dirty="0"/>
          </a:p>
        </p:txBody>
      </p:sp>
    </p:spTree>
    <p:extLst>
      <p:ext uri="{BB962C8B-B14F-4D97-AF65-F5344CB8AC3E}">
        <p14:creationId xmlns:p14="http://schemas.microsoft.com/office/powerpoint/2010/main" val="343715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8265">
                                            <p:txEl>
                                              <p:pRg st="0" end="0"/>
                                            </p:txEl>
                                          </p:spTgt>
                                        </p:tgtEl>
                                        <p:attrNameLst>
                                          <p:attrName>style.visibility</p:attrName>
                                        </p:attrNameLst>
                                      </p:cBhvr>
                                      <p:to>
                                        <p:strVal val="visible"/>
                                      </p:to>
                                    </p:set>
                                    <p:animEffect transition="in" filter="wipe(left)">
                                      <p:cBhvr>
                                        <p:cTn id="12" dur="500"/>
                                        <p:tgtEl>
                                          <p:spTgt spid="608265">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08264"/>
                                        </p:tgtEl>
                                        <p:attrNameLst>
                                          <p:attrName>style.visibility</p:attrName>
                                        </p:attrNameLst>
                                      </p:cBhvr>
                                      <p:to>
                                        <p:strVal val="visible"/>
                                      </p:to>
                                    </p:set>
                                    <p:animEffect transition="in" filter="wipe(left)">
                                      <p:cBhvr>
                                        <p:cTn id="16" dur="500"/>
                                        <p:tgtEl>
                                          <p:spTgt spid="60826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left)">
                                      <p:cBhvr>
                                        <p:cTn id="21" dur="500"/>
                                        <p:tgtEl>
                                          <p:spTgt spid="45"/>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3">
                                            <p:txEl>
                                              <p:pRg st="0" end="0"/>
                                            </p:txEl>
                                          </p:spTgt>
                                        </p:tgtEl>
                                        <p:attrNameLst>
                                          <p:attrName>style.visibility</p:attrName>
                                        </p:attrNameLst>
                                      </p:cBhvr>
                                      <p:to>
                                        <p:strVal val="visible"/>
                                      </p:to>
                                    </p:set>
                                    <p:animEffect transition="in" filter="wipe(left)">
                                      <p:cBhvr>
                                        <p:cTn id="30" dur="500"/>
                                        <p:tgtEl>
                                          <p:spTgt spid="3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1500"/>
                            </p:stCondLst>
                            <p:childTnLst>
                              <p:par>
                                <p:cTn id="45" presetID="22" presetClass="entr" presetSubtype="8"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608259"/>
                                        </p:tgtEl>
                                        <p:attrNameLst>
                                          <p:attrName>style.visibility</p:attrName>
                                        </p:attrNameLst>
                                      </p:cBhvr>
                                      <p:to>
                                        <p:strVal val="visible"/>
                                      </p:to>
                                    </p:set>
                                    <p:animEffect transition="in" filter="wipe(left)">
                                      <p:cBhvr>
                                        <p:cTn id="56" dur="500"/>
                                        <p:tgtEl>
                                          <p:spTgt spid="60825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08267"/>
                                        </p:tgtEl>
                                        <p:attrNameLst>
                                          <p:attrName>style.visibility</p:attrName>
                                        </p:attrNameLst>
                                      </p:cBhvr>
                                      <p:to>
                                        <p:strVal val="visible"/>
                                      </p:to>
                                    </p:set>
                                    <p:animEffect transition="in" filter="wipe(left)">
                                      <p:cBhvr>
                                        <p:cTn id="61" dur="500"/>
                                        <p:tgtEl>
                                          <p:spTgt spid="608267"/>
                                        </p:tgtEl>
                                      </p:cBhvr>
                                    </p:animEffect>
                                  </p:childTnLst>
                                </p:cTn>
                              </p:par>
                            </p:childTnLst>
                          </p:cTn>
                        </p:par>
                        <p:par>
                          <p:cTn id="62" fill="hold">
                            <p:stCondLst>
                              <p:cond delay="500"/>
                            </p:stCondLst>
                            <p:childTnLst>
                              <p:par>
                                <p:cTn id="63" presetID="2" presetClass="entr" presetSubtype="9" fill="hold" grpId="0" nodeType="afterEffect">
                                  <p:stCondLst>
                                    <p:cond delay="0"/>
                                  </p:stCondLst>
                                  <p:childTnLst>
                                    <p:set>
                                      <p:cBhvr>
                                        <p:cTn id="64" dur="1" fill="hold">
                                          <p:stCondLst>
                                            <p:cond delay="0"/>
                                          </p:stCondLst>
                                        </p:cTn>
                                        <p:tgtEl>
                                          <p:spTgt spid="608268"/>
                                        </p:tgtEl>
                                        <p:attrNameLst>
                                          <p:attrName>style.visibility</p:attrName>
                                        </p:attrNameLst>
                                      </p:cBhvr>
                                      <p:to>
                                        <p:strVal val="visible"/>
                                      </p:to>
                                    </p:set>
                                    <p:anim calcmode="lin" valueType="num">
                                      <p:cBhvr additive="base">
                                        <p:cTn id="65" dur="500" fill="hold"/>
                                        <p:tgtEl>
                                          <p:spTgt spid="608268"/>
                                        </p:tgtEl>
                                        <p:attrNameLst>
                                          <p:attrName>ppt_x</p:attrName>
                                        </p:attrNameLst>
                                      </p:cBhvr>
                                      <p:tavLst>
                                        <p:tav tm="0">
                                          <p:val>
                                            <p:strVal val="0-#ppt_w/2"/>
                                          </p:val>
                                        </p:tav>
                                        <p:tav tm="100000">
                                          <p:val>
                                            <p:strVal val="#ppt_x"/>
                                          </p:val>
                                        </p:tav>
                                      </p:tavLst>
                                    </p:anim>
                                    <p:anim calcmode="lin" valueType="num">
                                      <p:cBhvr additive="base">
                                        <p:cTn id="66" dur="500" fill="hold"/>
                                        <p:tgtEl>
                                          <p:spTgt spid="608268"/>
                                        </p:tgtEl>
                                        <p:attrNameLst>
                                          <p:attrName>ppt_y</p:attrName>
                                        </p:attrNameLst>
                                      </p:cBhvr>
                                      <p:tavLst>
                                        <p:tav tm="0">
                                          <p:val>
                                            <p:strVal val="0-#ppt_h/2"/>
                                          </p:val>
                                        </p:tav>
                                        <p:tav tm="100000">
                                          <p:val>
                                            <p:strVal val="#ppt_y"/>
                                          </p:val>
                                        </p:tav>
                                      </p:tavLst>
                                    </p:anim>
                                  </p:childTnLst>
                                </p:cTn>
                              </p:par>
                            </p:childTnLst>
                          </p:cTn>
                        </p:par>
                        <p:par>
                          <p:cTn id="67" fill="hold">
                            <p:stCondLst>
                              <p:cond delay="1000"/>
                            </p:stCondLst>
                            <p:childTnLst>
                              <p:par>
                                <p:cTn id="68" presetID="22" presetClass="entr" presetSubtype="8" fill="hold" nodeType="after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ipe(left)">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608260"/>
                                        </p:tgtEl>
                                        <p:attrNameLst>
                                          <p:attrName>style.visibility</p:attrName>
                                        </p:attrNameLst>
                                      </p:cBhvr>
                                      <p:to>
                                        <p:strVal val="visible"/>
                                      </p:to>
                                    </p:set>
                                    <p:animEffect transition="in" filter="wipe(left)">
                                      <p:cBhvr>
                                        <p:cTn id="75" dur="500"/>
                                        <p:tgtEl>
                                          <p:spTgt spid="608260"/>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60">
                                            <p:txEl>
                                              <p:pRg st="0" end="0"/>
                                            </p:txEl>
                                          </p:spTgt>
                                        </p:tgtEl>
                                        <p:attrNameLst>
                                          <p:attrName>style.visibility</p:attrName>
                                        </p:attrNameLst>
                                      </p:cBhvr>
                                      <p:to>
                                        <p:strVal val="visible"/>
                                      </p:to>
                                    </p:set>
                                    <p:animEffect transition="in" filter="wipe(left)">
                                      <p:cBhvr>
                                        <p:cTn id="79" dur="500"/>
                                        <p:tgtEl>
                                          <p:spTgt spid="60">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9" fill="hold" grpId="0" nodeType="clickEffect">
                                  <p:stCondLst>
                                    <p:cond delay="0"/>
                                  </p:stCondLst>
                                  <p:childTnLst>
                                    <p:set>
                                      <p:cBhvr>
                                        <p:cTn id="83" dur="1" fill="hold">
                                          <p:stCondLst>
                                            <p:cond delay="0"/>
                                          </p:stCondLst>
                                        </p:cTn>
                                        <p:tgtEl>
                                          <p:spTgt spid="608270"/>
                                        </p:tgtEl>
                                        <p:attrNameLst>
                                          <p:attrName>style.visibility</p:attrName>
                                        </p:attrNameLst>
                                      </p:cBhvr>
                                      <p:to>
                                        <p:strVal val="visible"/>
                                      </p:to>
                                    </p:set>
                                    <p:anim calcmode="lin" valueType="num">
                                      <p:cBhvr additive="base">
                                        <p:cTn id="84" dur="500" fill="hold"/>
                                        <p:tgtEl>
                                          <p:spTgt spid="608270"/>
                                        </p:tgtEl>
                                        <p:attrNameLst>
                                          <p:attrName>ppt_x</p:attrName>
                                        </p:attrNameLst>
                                      </p:cBhvr>
                                      <p:tavLst>
                                        <p:tav tm="0">
                                          <p:val>
                                            <p:strVal val="0-#ppt_w/2"/>
                                          </p:val>
                                        </p:tav>
                                        <p:tav tm="100000">
                                          <p:val>
                                            <p:strVal val="#ppt_x"/>
                                          </p:val>
                                        </p:tav>
                                      </p:tavLst>
                                    </p:anim>
                                    <p:anim calcmode="lin" valueType="num">
                                      <p:cBhvr additive="base">
                                        <p:cTn id="85" dur="500" fill="hold"/>
                                        <p:tgtEl>
                                          <p:spTgt spid="608270"/>
                                        </p:tgtEl>
                                        <p:attrNameLst>
                                          <p:attrName>ppt_y</p:attrName>
                                        </p:attrNameLst>
                                      </p:cBhvr>
                                      <p:tavLst>
                                        <p:tav tm="0">
                                          <p:val>
                                            <p:strVal val="0-#ppt_h/2"/>
                                          </p:val>
                                        </p:tav>
                                        <p:tav tm="100000">
                                          <p:val>
                                            <p:strVal val="#ppt_y"/>
                                          </p:val>
                                        </p:tav>
                                      </p:tavLst>
                                    </p:anim>
                                  </p:childTnLst>
                                </p:cTn>
                              </p:par>
                            </p:childTnLst>
                          </p:cTn>
                        </p:par>
                        <p:par>
                          <p:cTn id="86" fill="hold">
                            <p:stCondLst>
                              <p:cond delay="500"/>
                            </p:stCondLst>
                            <p:childTnLst>
                              <p:par>
                                <p:cTn id="87" presetID="2" presetClass="entr" presetSubtype="6" fill="hold" grpId="0" nodeType="afterEffect">
                                  <p:stCondLst>
                                    <p:cond delay="0"/>
                                  </p:stCondLst>
                                  <p:childTnLst>
                                    <p:set>
                                      <p:cBhvr>
                                        <p:cTn id="88" dur="1" fill="hold">
                                          <p:stCondLst>
                                            <p:cond delay="0"/>
                                          </p:stCondLst>
                                        </p:cTn>
                                        <p:tgtEl>
                                          <p:spTgt spid="608271"/>
                                        </p:tgtEl>
                                        <p:attrNameLst>
                                          <p:attrName>style.visibility</p:attrName>
                                        </p:attrNameLst>
                                      </p:cBhvr>
                                      <p:to>
                                        <p:strVal val="visible"/>
                                      </p:to>
                                    </p:set>
                                    <p:anim calcmode="lin" valueType="num">
                                      <p:cBhvr additive="base">
                                        <p:cTn id="89" dur="500" fill="hold"/>
                                        <p:tgtEl>
                                          <p:spTgt spid="608271"/>
                                        </p:tgtEl>
                                        <p:attrNameLst>
                                          <p:attrName>ppt_x</p:attrName>
                                        </p:attrNameLst>
                                      </p:cBhvr>
                                      <p:tavLst>
                                        <p:tav tm="0">
                                          <p:val>
                                            <p:strVal val="1+#ppt_w/2"/>
                                          </p:val>
                                        </p:tav>
                                        <p:tav tm="100000">
                                          <p:val>
                                            <p:strVal val="#ppt_x"/>
                                          </p:val>
                                        </p:tav>
                                      </p:tavLst>
                                    </p:anim>
                                    <p:anim calcmode="lin" valueType="num">
                                      <p:cBhvr additive="base">
                                        <p:cTn id="90" dur="500" fill="hold"/>
                                        <p:tgtEl>
                                          <p:spTgt spid="608271"/>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wipe(left)">
                                      <p:cBhvr>
                                        <p:cTn id="95" dur="500"/>
                                        <p:tgtEl>
                                          <p:spTgt spid="44"/>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wipe(left)">
                                      <p:cBhvr>
                                        <p:cTn id="100" dur="500"/>
                                        <p:tgtEl>
                                          <p:spTgt spid="4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608278"/>
                                        </p:tgtEl>
                                        <p:attrNameLst>
                                          <p:attrName>style.visibility</p:attrName>
                                        </p:attrNameLst>
                                      </p:cBhvr>
                                      <p:to>
                                        <p:strVal val="visible"/>
                                      </p:to>
                                    </p:set>
                                    <p:animEffect transition="in" filter="wipe(left)">
                                      <p:cBhvr>
                                        <p:cTn id="105" dur="500"/>
                                        <p:tgtEl>
                                          <p:spTgt spid="608278"/>
                                        </p:tgtEl>
                                      </p:cBhvr>
                                    </p:animEffect>
                                  </p:childTnLst>
                                </p:cTn>
                              </p:par>
                            </p:childTnLst>
                          </p:cTn>
                        </p:par>
                        <p:par>
                          <p:cTn id="106" fill="hold">
                            <p:stCondLst>
                              <p:cond delay="500"/>
                            </p:stCondLst>
                            <p:childTnLst>
                              <p:par>
                                <p:cTn id="107" presetID="22" presetClass="entr" presetSubtype="8" fill="hold" grpId="0" nodeType="afterEffect">
                                  <p:stCondLst>
                                    <p:cond delay="0"/>
                                  </p:stCondLst>
                                  <p:childTnLst>
                                    <p:set>
                                      <p:cBhvr>
                                        <p:cTn id="108" dur="1" fill="hold">
                                          <p:stCondLst>
                                            <p:cond delay="0"/>
                                          </p:stCondLst>
                                        </p:cTn>
                                        <p:tgtEl>
                                          <p:spTgt spid="608261">
                                            <p:txEl>
                                              <p:pRg st="0" end="0"/>
                                            </p:txEl>
                                          </p:spTgt>
                                        </p:tgtEl>
                                        <p:attrNameLst>
                                          <p:attrName>style.visibility</p:attrName>
                                        </p:attrNameLst>
                                      </p:cBhvr>
                                      <p:to>
                                        <p:strVal val="visible"/>
                                      </p:to>
                                    </p:set>
                                    <p:animEffect transition="in" filter="wipe(left)">
                                      <p:cBhvr>
                                        <p:cTn id="109" dur="500"/>
                                        <p:tgtEl>
                                          <p:spTgt spid="608261">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48"/>
                                        </p:tgtEl>
                                        <p:attrNameLst>
                                          <p:attrName>style.visibility</p:attrName>
                                        </p:attrNameLst>
                                      </p:cBhvr>
                                      <p:to>
                                        <p:strVal val="visible"/>
                                      </p:to>
                                    </p:set>
                                    <p:animEffect transition="in" filter="wipe(left)">
                                      <p:cBhvr>
                                        <p:cTn id="114" dur="500"/>
                                        <p:tgtEl>
                                          <p:spTgt spid="48"/>
                                        </p:tgtEl>
                                      </p:cBhvr>
                                    </p:animEffect>
                                  </p:childTnLst>
                                </p:cTn>
                              </p:par>
                            </p:childTnLst>
                          </p:cTn>
                        </p:par>
                        <p:par>
                          <p:cTn id="115" fill="hold">
                            <p:stCondLst>
                              <p:cond delay="500"/>
                            </p:stCondLst>
                            <p:childTnLst>
                              <p:par>
                                <p:cTn id="116" presetID="22" presetClass="entr" presetSubtype="8" fill="hold" grpId="0" nodeType="afterEffect">
                                  <p:stCondLst>
                                    <p:cond delay="0"/>
                                  </p:stCondLst>
                                  <p:childTnLst>
                                    <p:set>
                                      <p:cBhvr>
                                        <p:cTn id="117" dur="1" fill="hold">
                                          <p:stCondLst>
                                            <p:cond delay="0"/>
                                          </p:stCondLst>
                                        </p:cTn>
                                        <p:tgtEl>
                                          <p:spTgt spid="12"/>
                                        </p:tgtEl>
                                        <p:attrNameLst>
                                          <p:attrName>style.visibility</p:attrName>
                                        </p:attrNameLst>
                                      </p:cBhvr>
                                      <p:to>
                                        <p:strVal val="visible"/>
                                      </p:to>
                                    </p:set>
                                    <p:animEffect transition="in" filter="wipe(left)">
                                      <p:cBhvr>
                                        <p:cTn id="118" dur="500"/>
                                        <p:tgtEl>
                                          <p:spTgt spid="12"/>
                                        </p:tgtEl>
                                      </p:cBhvr>
                                    </p:animEffect>
                                  </p:childTnLst>
                                </p:cTn>
                              </p:par>
                            </p:childTnLst>
                          </p:cTn>
                        </p:par>
                        <p:par>
                          <p:cTn id="119" fill="hold">
                            <p:stCondLst>
                              <p:cond delay="1000"/>
                            </p:stCondLst>
                            <p:childTnLst>
                              <p:par>
                                <p:cTn id="120" presetID="22" presetClass="entr" presetSubtype="8" fill="hold" nodeType="afterEffect">
                                  <p:stCondLst>
                                    <p:cond delay="0"/>
                                  </p:stCondLst>
                                  <p:childTnLst>
                                    <p:set>
                                      <p:cBhvr>
                                        <p:cTn id="121" dur="1" fill="hold">
                                          <p:stCondLst>
                                            <p:cond delay="0"/>
                                          </p:stCondLst>
                                        </p:cTn>
                                        <p:tgtEl>
                                          <p:spTgt spid="55"/>
                                        </p:tgtEl>
                                        <p:attrNameLst>
                                          <p:attrName>style.visibility</p:attrName>
                                        </p:attrNameLst>
                                      </p:cBhvr>
                                      <p:to>
                                        <p:strVal val="visible"/>
                                      </p:to>
                                    </p:set>
                                    <p:animEffect transition="in" filter="wipe(left)">
                                      <p:cBhvr>
                                        <p:cTn id="122" dur="500"/>
                                        <p:tgtEl>
                                          <p:spTgt spid="55"/>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608279">
                                            <p:txEl>
                                              <p:pRg st="0" end="0"/>
                                            </p:txEl>
                                          </p:spTgt>
                                        </p:tgtEl>
                                        <p:attrNameLst>
                                          <p:attrName>style.visibility</p:attrName>
                                        </p:attrNameLst>
                                      </p:cBhvr>
                                      <p:to>
                                        <p:strVal val="visible"/>
                                      </p:to>
                                    </p:set>
                                    <p:animEffect transition="in" filter="wipe(left)">
                                      <p:cBhvr>
                                        <p:cTn id="127" dur="500"/>
                                        <p:tgtEl>
                                          <p:spTgt spid="608279">
                                            <p:txEl>
                                              <p:pRg st="0" end="0"/>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57"/>
                                        </p:tgtEl>
                                        <p:attrNameLst>
                                          <p:attrName>style.visibility</p:attrName>
                                        </p:attrNameLst>
                                      </p:cBhvr>
                                      <p:to>
                                        <p:strVal val="visible"/>
                                      </p:to>
                                    </p:set>
                                    <p:animEffect transition="in" filter="wipe(left)">
                                      <p:cBhvr>
                                        <p:cTn id="132" dur="500"/>
                                        <p:tgtEl>
                                          <p:spTgt spid="57"/>
                                        </p:tgtEl>
                                      </p:cBhvr>
                                    </p:animEffect>
                                  </p:childTnLst>
                                </p:cTn>
                              </p:par>
                            </p:childTnLst>
                          </p:cTn>
                        </p:par>
                        <p:par>
                          <p:cTn id="133" fill="hold">
                            <p:stCondLst>
                              <p:cond delay="500"/>
                            </p:stCondLst>
                            <p:childTnLst>
                              <p:par>
                                <p:cTn id="134" presetID="22" presetClass="entr" presetSubtype="8" fill="hold" nodeType="afterEffect">
                                  <p:stCondLst>
                                    <p:cond delay="0"/>
                                  </p:stCondLst>
                                  <p:childTnLst>
                                    <p:set>
                                      <p:cBhvr>
                                        <p:cTn id="135" dur="1" fill="hold">
                                          <p:stCondLst>
                                            <p:cond delay="0"/>
                                          </p:stCondLst>
                                        </p:cTn>
                                        <p:tgtEl>
                                          <p:spTgt spid="608273"/>
                                        </p:tgtEl>
                                        <p:attrNameLst>
                                          <p:attrName>style.visibility</p:attrName>
                                        </p:attrNameLst>
                                      </p:cBhvr>
                                      <p:to>
                                        <p:strVal val="visible"/>
                                      </p:to>
                                    </p:set>
                                    <p:animEffect transition="in" filter="wipe(left)">
                                      <p:cBhvr>
                                        <p:cTn id="136" dur="500"/>
                                        <p:tgtEl>
                                          <p:spTgt spid="608273"/>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58"/>
                                        </p:tgtEl>
                                        <p:attrNameLst>
                                          <p:attrName>style.visibility</p:attrName>
                                        </p:attrNameLst>
                                      </p:cBhvr>
                                      <p:to>
                                        <p:strVal val="visible"/>
                                      </p:to>
                                    </p:set>
                                    <p:animEffect transition="in" filter="wipe(left)">
                                      <p:cBhvr>
                                        <p:cTn id="141" dur="500"/>
                                        <p:tgtEl>
                                          <p:spTgt spid="58"/>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nodeType="clickEffect">
                                  <p:stCondLst>
                                    <p:cond delay="0"/>
                                  </p:stCondLst>
                                  <p:childTnLst>
                                    <p:set>
                                      <p:cBhvr>
                                        <p:cTn id="145" dur="1" fill="hold">
                                          <p:stCondLst>
                                            <p:cond delay="0"/>
                                          </p:stCondLst>
                                        </p:cTn>
                                        <p:tgtEl>
                                          <p:spTgt spid="61"/>
                                        </p:tgtEl>
                                        <p:attrNameLst>
                                          <p:attrName>style.visibility</p:attrName>
                                        </p:attrNameLst>
                                      </p:cBhvr>
                                      <p:to>
                                        <p:strVal val="visible"/>
                                      </p:to>
                                    </p:set>
                                    <p:animEffect transition="in" filter="wipe(left)">
                                      <p:cBhvr>
                                        <p:cTn id="146" dur="500"/>
                                        <p:tgtEl>
                                          <p:spTgt spid="61"/>
                                        </p:tgtEl>
                                      </p:cBhvr>
                                    </p:animEffect>
                                  </p:childTnLst>
                                </p:cTn>
                              </p:par>
                            </p:childTnLst>
                          </p:cTn>
                        </p:par>
                      </p:childTnLst>
                    </p:cTn>
                  </p:par>
                  <p:par>
                    <p:cTn id="147" fill="hold">
                      <p:stCondLst>
                        <p:cond delay="indefinite"/>
                      </p:stCondLst>
                      <p:childTnLst>
                        <p:par>
                          <p:cTn id="148" fill="hold">
                            <p:stCondLst>
                              <p:cond delay="0"/>
                            </p:stCondLst>
                            <p:childTnLst>
                              <p:par>
                                <p:cTn id="149" presetID="2" presetClass="entr" presetSubtype="8" fill="hold" grpId="0" nodeType="clickEffect">
                                  <p:stCondLst>
                                    <p:cond delay="0"/>
                                  </p:stCondLst>
                                  <p:childTnLst>
                                    <p:set>
                                      <p:cBhvr>
                                        <p:cTn id="150" dur="1" fill="hold">
                                          <p:stCondLst>
                                            <p:cond delay="0"/>
                                          </p:stCondLst>
                                        </p:cTn>
                                        <p:tgtEl>
                                          <p:spTgt spid="6"/>
                                        </p:tgtEl>
                                        <p:attrNameLst>
                                          <p:attrName>style.visibility</p:attrName>
                                        </p:attrNameLst>
                                      </p:cBhvr>
                                      <p:to>
                                        <p:strVal val="visible"/>
                                      </p:to>
                                    </p:set>
                                    <p:anim calcmode="lin" valueType="num">
                                      <p:cBhvr additive="base">
                                        <p:cTn id="151" dur="500" fill="hold"/>
                                        <p:tgtEl>
                                          <p:spTgt spid="6"/>
                                        </p:tgtEl>
                                        <p:attrNameLst>
                                          <p:attrName>ppt_x</p:attrName>
                                        </p:attrNameLst>
                                      </p:cBhvr>
                                      <p:tavLst>
                                        <p:tav tm="0">
                                          <p:val>
                                            <p:strVal val="0-#ppt_w/2"/>
                                          </p:val>
                                        </p:tav>
                                        <p:tav tm="100000">
                                          <p:val>
                                            <p:strVal val="#ppt_x"/>
                                          </p:val>
                                        </p:tav>
                                      </p:tavLst>
                                    </p:anim>
                                    <p:anim calcmode="lin" valueType="num">
                                      <p:cBhvr additive="base">
                                        <p:cTn id="15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59">
                                            <p:txEl>
                                              <p:pRg st="0" end="0"/>
                                            </p:txEl>
                                          </p:spTgt>
                                        </p:tgtEl>
                                        <p:attrNameLst>
                                          <p:attrName>style.visibility</p:attrName>
                                        </p:attrNameLst>
                                      </p:cBhvr>
                                      <p:to>
                                        <p:strVal val="visible"/>
                                      </p:to>
                                    </p:set>
                                    <p:animEffect transition="in" filter="wipe(left)">
                                      <p:cBhvr>
                                        <p:cTn id="157" dur="500"/>
                                        <p:tgtEl>
                                          <p:spTgt spid="59">
                                            <p:txEl>
                                              <p:pRg st="0" end="0"/>
                                            </p:txEl>
                                          </p:spTgt>
                                        </p:tgtEl>
                                      </p:cBhvr>
                                    </p:animEffect>
                                  </p:childTnLst>
                                </p:cTn>
                              </p:par>
                            </p:childTnLst>
                          </p:cTn>
                        </p:par>
                        <p:par>
                          <p:cTn id="158" fill="hold">
                            <p:stCondLst>
                              <p:cond delay="500"/>
                            </p:stCondLst>
                            <p:childTnLst>
                              <p:par>
                                <p:cTn id="159" presetID="22" presetClass="entr" presetSubtype="8" fill="hold" nodeType="afterEffect">
                                  <p:stCondLst>
                                    <p:cond delay="0"/>
                                  </p:stCondLst>
                                  <p:childTnLst>
                                    <p:set>
                                      <p:cBhvr>
                                        <p:cTn id="160" dur="1" fill="hold">
                                          <p:stCondLst>
                                            <p:cond delay="0"/>
                                          </p:stCondLst>
                                        </p:cTn>
                                        <p:tgtEl>
                                          <p:spTgt spid="66"/>
                                        </p:tgtEl>
                                        <p:attrNameLst>
                                          <p:attrName>style.visibility</p:attrName>
                                        </p:attrNameLst>
                                      </p:cBhvr>
                                      <p:to>
                                        <p:strVal val="visible"/>
                                      </p:to>
                                    </p:set>
                                    <p:animEffect transition="in" filter="wipe(left)">
                                      <p:cBhvr>
                                        <p:cTn id="161" dur="500"/>
                                        <p:tgtEl>
                                          <p:spTgt spid="66"/>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grpId="0" nodeType="clickEffect">
                                  <p:stCondLst>
                                    <p:cond delay="0"/>
                                  </p:stCondLst>
                                  <p:childTnLst>
                                    <p:set>
                                      <p:cBhvr>
                                        <p:cTn id="165" dur="1" fill="hold">
                                          <p:stCondLst>
                                            <p:cond delay="0"/>
                                          </p:stCondLst>
                                        </p:cTn>
                                        <p:tgtEl>
                                          <p:spTgt spid="608281"/>
                                        </p:tgtEl>
                                        <p:attrNameLst>
                                          <p:attrName>style.visibility</p:attrName>
                                        </p:attrNameLst>
                                      </p:cBhvr>
                                      <p:to>
                                        <p:strVal val="visible"/>
                                      </p:to>
                                    </p:set>
                                    <p:animEffect transition="in" filter="wipe(left)">
                                      <p:cBhvr>
                                        <p:cTn id="166" dur="500"/>
                                        <p:tgtEl>
                                          <p:spTgt spid="608281"/>
                                        </p:tgtEl>
                                      </p:cBhvr>
                                    </p:animEffect>
                                  </p:childTnLst>
                                </p:cTn>
                              </p:par>
                            </p:childTnLst>
                          </p:cTn>
                        </p:par>
                        <p:par>
                          <p:cTn id="167" fill="hold">
                            <p:stCondLst>
                              <p:cond delay="500"/>
                            </p:stCondLst>
                            <p:childTnLst>
                              <p:par>
                                <p:cTn id="168" presetID="22" presetClass="entr" presetSubtype="8" fill="hold" nodeType="afterEffect">
                                  <p:stCondLst>
                                    <p:cond delay="0"/>
                                  </p:stCondLst>
                                  <p:childTnLst>
                                    <p:set>
                                      <p:cBhvr>
                                        <p:cTn id="169" dur="1" fill="hold">
                                          <p:stCondLst>
                                            <p:cond delay="0"/>
                                          </p:stCondLst>
                                        </p:cTn>
                                        <p:tgtEl>
                                          <p:spTgt spid="608280"/>
                                        </p:tgtEl>
                                        <p:attrNameLst>
                                          <p:attrName>style.visibility</p:attrName>
                                        </p:attrNameLst>
                                      </p:cBhvr>
                                      <p:to>
                                        <p:strVal val="visible"/>
                                      </p:to>
                                    </p:set>
                                    <p:animEffect transition="in" filter="wipe(left)">
                                      <p:cBhvr>
                                        <p:cTn id="170" dur="500"/>
                                        <p:tgtEl>
                                          <p:spTgt spid="608280"/>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608276"/>
                                        </p:tgtEl>
                                        <p:attrNameLst>
                                          <p:attrName>style.visibility</p:attrName>
                                        </p:attrNameLst>
                                      </p:cBhvr>
                                      <p:to>
                                        <p:strVal val="visible"/>
                                      </p:to>
                                    </p:set>
                                    <p:animEffect transition="in" filter="wipe(left)">
                                      <p:cBhvr>
                                        <p:cTn id="175" dur="500"/>
                                        <p:tgtEl>
                                          <p:spTgt spid="608276"/>
                                        </p:tgtEl>
                                      </p:cBhvr>
                                    </p:animEffect>
                                  </p:childTnLst>
                                </p:cTn>
                              </p:par>
                            </p:childTnLst>
                          </p:cTn>
                        </p:par>
                        <p:par>
                          <p:cTn id="176" fill="hold">
                            <p:stCondLst>
                              <p:cond delay="500"/>
                            </p:stCondLst>
                            <p:childTnLst>
                              <p:par>
                                <p:cTn id="177" presetID="22" presetClass="entr" presetSubtype="8" fill="hold" nodeType="afterEffect">
                                  <p:stCondLst>
                                    <p:cond delay="0"/>
                                  </p:stCondLst>
                                  <p:childTnLst>
                                    <p:set>
                                      <p:cBhvr>
                                        <p:cTn id="178" dur="1" fill="hold">
                                          <p:stCondLst>
                                            <p:cond delay="0"/>
                                          </p:stCondLst>
                                        </p:cTn>
                                        <p:tgtEl>
                                          <p:spTgt spid="608277"/>
                                        </p:tgtEl>
                                        <p:attrNameLst>
                                          <p:attrName>style.visibility</p:attrName>
                                        </p:attrNameLst>
                                      </p:cBhvr>
                                      <p:to>
                                        <p:strVal val="visible"/>
                                      </p:to>
                                    </p:set>
                                    <p:animEffect transition="in" filter="wipe(left)">
                                      <p:cBhvr>
                                        <p:cTn id="179" dur="500"/>
                                        <p:tgtEl>
                                          <p:spTgt spid="608277"/>
                                        </p:tgtEl>
                                      </p:cBhvr>
                                    </p:animEffect>
                                  </p:childTnLst>
                                </p:cTn>
                              </p:par>
                            </p:childTnLst>
                          </p:cTn>
                        </p:par>
                        <p:par>
                          <p:cTn id="180" fill="hold">
                            <p:stCondLst>
                              <p:cond delay="1000"/>
                            </p:stCondLst>
                            <p:childTnLst>
                              <p:par>
                                <p:cTn id="181" presetID="22" presetClass="entr" presetSubtype="8" fill="hold" grpId="0" nodeType="afterEffect">
                                  <p:stCondLst>
                                    <p:cond delay="0"/>
                                  </p:stCondLst>
                                  <p:childTnLst>
                                    <p:set>
                                      <p:cBhvr>
                                        <p:cTn id="182" dur="1" fill="hold">
                                          <p:stCondLst>
                                            <p:cond delay="0"/>
                                          </p:stCondLst>
                                        </p:cTn>
                                        <p:tgtEl>
                                          <p:spTgt spid="31">
                                            <p:txEl>
                                              <p:pRg st="0" end="0"/>
                                            </p:txEl>
                                          </p:spTgt>
                                        </p:tgtEl>
                                        <p:attrNameLst>
                                          <p:attrName>style.visibility</p:attrName>
                                        </p:attrNameLst>
                                      </p:cBhvr>
                                      <p:to>
                                        <p:strVal val="visible"/>
                                      </p:to>
                                    </p:set>
                                    <p:animEffect transition="in" filter="wipe(left)">
                                      <p:cBhvr>
                                        <p:cTn id="183" dur="500"/>
                                        <p:tgtEl>
                                          <p:spTgt spid="31">
                                            <p:txEl>
                                              <p:pRg st="0" end="0"/>
                                            </p:txEl>
                                          </p:spTgt>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8" fill="hold" grpId="0" nodeType="clickEffect">
                                  <p:stCondLst>
                                    <p:cond delay="0"/>
                                  </p:stCondLst>
                                  <p:childTnLst>
                                    <p:set>
                                      <p:cBhvr>
                                        <p:cTn id="187" dur="1" fill="hold">
                                          <p:stCondLst>
                                            <p:cond delay="0"/>
                                          </p:stCondLst>
                                        </p:cTn>
                                        <p:tgtEl>
                                          <p:spTgt spid="28"/>
                                        </p:tgtEl>
                                        <p:attrNameLst>
                                          <p:attrName>style.visibility</p:attrName>
                                        </p:attrNameLst>
                                      </p:cBhvr>
                                      <p:to>
                                        <p:strVal val="visible"/>
                                      </p:to>
                                    </p:set>
                                    <p:animEffect transition="in" filter="wipe(left)">
                                      <p:cBhvr>
                                        <p:cTn id="188" dur="500"/>
                                        <p:tgtEl>
                                          <p:spTgt spid="28"/>
                                        </p:tgtEl>
                                      </p:cBhvr>
                                    </p:animEffect>
                                  </p:childTnLst>
                                </p:cTn>
                              </p:par>
                            </p:childTnLst>
                          </p:cTn>
                        </p:par>
                        <p:par>
                          <p:cTn id="189" fill="hold">
                            <p:stCondLst>
                              <p:cond delay="500"/>
                            </p:stCondLst>
                            <p:childTnLst>
                              <p:par>
                                <p:cTn id="190" presetID="22" presetClass="entr" presetSubtype="8" fill="hold" grpId="0" nodeType="afterEffect">
                                  <p:stCondLst>
                                    <p:cond delay="0"/>
                                  </p:stCondLst>
                                  <p:childTnLst>
                                    <p:set>
                                      <p:cBhvr>
                                        <p:cTn id="191" dur="1" fill="hold">
                                          <p:stCondLst>
                                            <p:cond delay="0"/>
                                          </p:stCondLst>
                                        </p:cTn>
                                        <p:tgtEl>
                                          <p:spTgt spid="608275"/>
                                        </p:tgtEl>
                                        <p:attrNameLst>
                                          <p:attrName>style.visibility</p:attrName>
                                        </p:attrNameLst>
                                      </p:cBhvr>
                                      <p:to>
                                        <p:strVal val="visible"/>
                                      </p:to>
                                    </p:set>
                                    <p:animEffect transition="in" filter="wipe(left)">
                                      <p:cBhvr>
                                        <p:cTn id="192" dur="500"/>
                                        <p:tgtEl>
                                          <p:spTgt spid="608275"/>
                                        </p:tgtEl>
                                      </p:cBhvr>
                                    </p:animEffect>
                                  </p:childTnLst>
                                </p:cTn>
                              </p:par>
                            </p:childTnLst>
                          </p:cTn>
                        </p:par>
                        <p:par>
                          <p:cTn id="193" fill="hold">
                            <p:stCondLst>
                              <p:cond delay="1000"/>
                            </p:stCondLst>
                            <p:childTnLst>
                              <p:par>
                                <p:cTn id="194" presetID="22" presetClass="entr" presetSubtype="2" fill="hold" grpId="0" nodeType="afterEffect">
                                  <p:stCondLst>
                                    <p:cond delay="0"/>
                                  </p:stCondLst>
                                  <p:childTnLst>
                                    <p:set>
                                      <p:cBhvr>
                                        <p:cTn id="195" dur="1" fill="hold">
                                          <p:stCondLst>
                                            <p:cond delay="0"/>
                                          </p:stCondLst>
                                        </p:cTn>
                                        <p:tgtEl>
                                          <p:spTgt spid="67"/>
                                        </p:tgtEl>
                                        <p:attrNameLst>
                                          <p:attrName>style.visibility</p:attrName>
                                        </p:attrNameLst>
                                      </p:cBhvr>
                                      <p:to>
                                        <p:strVal val="visible"/>
                                      </p:to>
                                    </p:set>
                                    <p:animEffect transition="in" filter="wipe(right)">
                                      <p:cBhvr>
                                        <p:cTn id="196" dur="500"/>
                                        <p:tgtEl>
                                          <p:spTgt spid="67"/>
                                        </p:tgtEl>
                                      </p:cBhvr>
                                    </p:animEffect>
                                  </p:childTnLst>
                                </p:cTn>
                              </p:par>
                            </p:childTnLst>
                          </p:cTn>
                        </p:par>
                        <p:par>
                          <p:cTn id="197" fill="hold">
                            <p:stCondLst>
                              <p:cond delay="1500"/>
                            </p:stCondLst>
                            <p:childTnLst>
                              <p:par>
                                <p:cTn id="198" presetID="22" presetClass="entr" presetSubtype="1" fill="hold" grpId="0" nodeType="afterEffect">
                                  <p:stCondLst>
                                    <p:cond delay="0"/>
                                  </p:stCondLst>
                                  <p:childTnLst>
                                    <p:set>
                                      <p:cBhvr>
                                        <p:cTn id="199" dur="1" fill="hold">
                                          <p:stCondLst>
                                            <p:cond delay="0"/>
                                          </p:stCondLst>
                                        </p:cTn>
                                        <p:tgtEl>
                                          <p:spTgt spid="68"/>
                                        </p:tgtEl>
                                        <p:attrNameLst>
                                          <p:attrName>style.visibility</p:attrName>
                                        </p:attrNameLst>
                                      </p:cBhvr>
                                      <p:to>
                                        <p:strVal val="visible"/>
                                      </p:to>
                                    </p:set>
                                    <p:animEffect transition="in" filter="wipe(up)">
                                      <p:cBhvr>
                                        <p:cTn id="200" dur="500"/>
                                        <p:tgtEl>
                                          <p:spTgt spid="68"/>
                                        </p:tgtEl>
                                      </p:cBhvr>
                                    </p:animEffect>
                                  </p:childTnLst>
                                </p:cTn>
                              </p:par>
                            </p:childTnLst>
                          </p:cTn>
                        </p:par>
                        <p:par>
                          <p:cTn id="201" fill="hold">
                            <p:stCondLst>
                              <p:cond delay="2000"/>
                            </p:stCondLst>
                            <p:childTnLst>
                              <p:par>
                                <p:cTn id="202" presetID="22" presetClass="entr" presetSubtype="8" fill="hold" grpId="0" nodeType="afterEffect">
                                  <p:stCondLst>
                                    <p:cond delay="0"/>
                                  </p:stCondLst>
                                  <p:childTnLst>
                                    <p:set>
                                      <p:cBhvr>
                                        <p:cTn id="203" dur="1" fill="hold">
                                          <p:stCondLst>
                                            <p:cond delay="0"/>
                                          </p:stCondLst>
                                        </p:cTn>
                                        <p:tgtEl>
                                          <p:spTgt spid="69">
                                            <p:txEl>
                                              <p:pRg st="0" end="0"/>
                                            </p:txEl>
                                          </p:spTgt>
                                        </p:tgtEl>
                                        <p:attrNameLst>
                                          <p:attrName>style.visibility</p:attrName>
                                        </p:attrNameLst>
                                      </p:cBhvr>
                                      <p:to>
                                        <p:strVal val="visible"/>
                                      </p:to>
                                    </p:set>
                                    <p:animEffect transition="in" filter="wipe(left)">
                                      <p:cBhvr>
                                        <p:cTn id="204" dur="500"/>
                                        <p:tgtEl>
                                          <p:spTgt spid="69">
                                            <p:txEl>
                                              <p:pRg st="0" end="0"/>
                                            </p:txEl>
                                          </p:spTgt>
                                        </p:tgtEl>
                                      </p:cBhvr>
                                    </p:animEffect>
                                  </p:childTnLst>
                                </p:cTn>
                              </p:par>
                            </p:childTnLst>
                          </p:cTn>
                        </p:par>
                        <p:par>
                          <p:cTn id="205" fill="hold">
                            <p:stCondLst>
                              <p:cond delay="2500"/>
                            </p:stCondLst>
                            <p:childTnLst>
                              <p:par>
                                <p:cTn id="206" presetID="22" presetClass="entr" presetSubtype="8" fill="hold" grpId="0" nodeType="afterEffect">
                                  <p:stCondLst>
                                    <p:cond delay="0"/>
                                  </p:stCondLst>
                                  <p:childTnLst>
                                    <p:set>
                                      <p:cBhvr>
                                        <p:cTn id="207" dur="1" fill="hold">
                                          <p:stCondLst>
                                            <p:cond delay="0"/>
                                          </p:stCondLst>
                                        </p:cTn>
                                        <p:tgtEl>
                                          <p:spTgt spid="70">
                                            <p:txEl>
                                              <p:pRg st="0" end="0"/>
                                            </p:txEl>
                                          </p:spTgt>
                                        </p:tgtEl>
                                        <p:attrNameLst>
                                          <p:attrName>style.visibility</p:attrName>
                                        </p:attrNameLst>
                                      </p:cBhvr>
                                      <p:to>
                                        <p:strVal val="visible"/>
                                      </p:to>
                                    </p:set>
                                    <p:animEffect transition="in" filter="wipe(left)">
                                      <p:cBhvr>
                                        <p:cTn id="208" dur="500"/>
                                        <p:tgtEl>
                                          <p:spTgt spid="70">
                                            <p:txEl>
                                              <p:pRg st="0" end="0"/>
                                            </p:txEl>
                                          </p:spTgt>
                                        </p:tgtEl>
                                      </p:cBhvr>
                                    </p:animEffect>
                                  </p:childTnLst>
                                </p:cTn>
                              </p:par>
                            </p:childTnLst>
                          </p:cTn>
                        </p:par>
                      </p:childTnLst>
                    </p:cTn>
                  </p:par>
                  <p:par>
                    <p:cTn id="209" fill="hold">
                      <p:stCondLst>
                        <p:cond delay="indefinite"/>
                      </p:stCondLst>
                      <p:childTnLst>
                        <p:par>
                          <p:cTn id="210" fill="hold">
                            <p:stCondLst>
                              <p:cond delay="0"/>
                            </p:stCondLst>
                            <p:childTnLst>
                              <p:par>
                                <p:cTn id="211" presetID="22" presetClass="entr" presetSubtype="8" fill="hold" grpId="0" nodeType="clickEffect">
                                  <p:stCondLst>
                                    <p:cond delay="0"/>
                                  </p:stCondLst>
                                  <p:childTnLst>
                                    <p:set>
                                      <p:cBhvr>
                                        <p:cTn id="212" dur="1" fill="hold">
                                          <p:stCondLst>
                                            <p:cond delay="0"/>
                                          </p:stCondLst>
                                        </p:cTn>
                                        <p:tgtEl>
                                          <p:spTgt spid="71">
                                            <p:txEl>
                                              <p:pRg st="0" end="0"/>
                                            </p:txEl>
                                          </p:spTgt>
                                        </p:tgtEl>
                                        <p:attrNameLst>
                                          <p:attrName>style.visibility</p:attrName>
                                        </p:attrNameLst>
                                      </p:cBhvr>
                                      <p:to>
                                        <p:strVal val="visible"/>
                                      </p:to>
                                    </p:set>
                                    <p:animEffect transition="in" filter="wipe(left)">
                                      <p:cBhvr>
                                        <p:cTn id="213" dur="500"/>
                                        <p:tgtEl>
                                          <p:spTgt spid="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61" grpId="0" build="p" autoUpdateAnimBg="0"/>
      <p:bldP spid="608265" grpId="0" build="p" autoUpdateAnimBg="0" advAuto="0"/>
      <p:bldP spid="608267" grpId="0" animBg="1"/>
      <p:bldP spid="608268" grpId="0" animBg="1"/>
      <p:bldP spid="608270" grpId="0" animBg="1"/>
      <p:bldP spid="608271" grpId="0" animBg="1"/>
      <p:bldP spid="608275" grpId="0"/>
      <p:bldP spid="608276" grpId="0" animBg="1"/>
      <p:bldP spid="608278" grpId="0" animBg="1"/>
      <p:bldP spid="608279" grpId="0" build="p" autoUpdateAnimBg="0"/>
      <p:bldP spid="608281" grpId="0" animBg="1"/>
      <p:bldP spid="28" grpId="0" animBg="1"/>
      <p:bldP spid="29" grpId="0" animBg="1"/>
      <p:bldP spid="31" grpId="0" build="p" autoUpdateAnimBg="0"/>
      <p:bldP spid="33" grpId="0" build="p" autoUpdateAnimBg="0"/>
      <p:bldP spid="8" grpId="0" animBg="1"/>
      <p:bldP spid="9" grpId="0" animBg="1"/>
      <p:bldP spid="46" grpId="0"/>
      <p:bldP spid="47" grpId="0"/>
      <p:bldP spid="12" grpId="0" animBg="1"/>
      <p:bldP spid="57" grpId="0" animBg="1"/>
      <p:bldP spid="58" grpId="0"/>
      <p:bldP spid="59" grpId="0" build="p" autoUpdateAnimBg="0"/>
      <p:bldP spid="60" grpId="0" build="p" autoUpdateAnimBg="0"/>
      <p:bldP spid="6" grpId="0" animBg="1"/>
      <p:bldP spid="67" grpId="0" animBg="1"/>
      <p:bldP spid="68" grpId="0" animBg="1"/>
      <p:bldP spid="69" grpId="0" build="p" autoUpdateAnimBg="0"/>
      <p:bldP spid="70" grpId="0" build="p" autoUpdateAnimBg="0"/>
      <p:bldP spid="71"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371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12"/>
          <p:cNvSpPr>
            <a:spLocks noChangeArrowheads="1"/>
          </p:cNvSpPr>
          <p:nvPr/>
        </p:nvSpPr>
        <p:spPr bwMode="auto">
          <a:xfrm>
            <a:off x="4106076" y="2148890"/>
            <a:ext cx="4870244" cy="496867"/>
          </a:xfrm>
          <a:prstGeom prst="rect">
            <a:avLst/>
          </a:prstGeom>
          <a:noFill/>
          <a:ln w="12700" algn="ctr">
            <a:noFill/>
            <a:miter lim="800000"/>
            <a:headEnd/>
            <a:tailEnd/>
          </a:ln>
        </p:spPr>
        <p:txBody>
          <a:bodyPr wrap="none">
            <a:spAutoFit/>
          </a:bodyPr>
          <a:lstStyle/>
          <a:p>
            <a:pPr>
              <a:lnSpc>
                <a:spcPct val="120000"/>
              </a:lnSpc>
            </a:pPr>
            <a:r>
              <a:rPr lang="en-US" altLang="zh-TW" dirty="0"/>
              <a:t>: another distribution of displacement</a:t>
            </a:r>
            <a:r>
              <a:rPr lang="en-US" altLang="zh-TW" dirty="0">
                <a:ea typeface="新細明體" charset="-120"/>
              </a:rPr>
              <a:t>.</a:t>
            </a:r>
          </a:p>
        </p:txBody>
      </p:sp>
      <p:sp>
        <p:nvSpPr>
          <p:cNvPr id="10254" name="Rectangle 2"/>
          <p:cNvSpPr>
            <a:spLocks noGrp="1" noChangeArrowheads="1"/>
          </p:cNvSpPr>
          <p:nvPr>
            <p:ph type="title"/>
          </p:nvPr>
        </p:nvSpPr>
        <p:spPr/>
        <p:txBody>
          <a:bodyPr/>
          <a:lstStyle/>
          <a:p>
            <a:r>
              <a:rPr lang="en-US" altLang="zh-TW" dirty="0"/>
              <a:t>7. Wave equations</a:t>
            </a:r>
          </a:p>
        </p:txBody>
      </p:sp>
      <p:sp>
        <p:nvSpPr>
          <p:cNvPr id="10255" name="投影片編號版面配置區 6"/>
          <p:cNvSpPr>
            <a:spLocks noGrp="1"/>
          </p:cNvSpPr>
          <p:nvPr>
            <p:ph type="sldNum" sz="quarter" idx="10"/>
          </p:nvPr>
        </p:nvSpPr>
        <p:spPr/>
        <p:txBody>
          <a:bodyPr/>
          <a:lstStyle/>
          <a:p>
            <a:fld id="{BC158F72-0619-484D-8199-99BA768CF363}" type="slidenum">
              <a:rPr lang="en-US" altLang="zh-TW" smtClean="0"/>
              <a:pPr/>
              <a:t>72</a:t>
            </a:fld>
            <a:endParaRPr lang="en-US" altLang="zh-TW"/>
          </a:p>
        </p:txBody>
      </p:sp>
      <p:grpSp>
        <p:nvGrpSpPr>
          <p:cNvPr id="2" name="Group 3"/>
          <p:cNvGrpSpPr>
            <a:grpSpLocks/>
          </p:cNvGrpSpPr>
          <p:nvPr/>
        </p:nvGrpSpPr>
        <p:grpSpPr bwMode="auto">
          <a:xfrm>
            <a:off x="1919536" y="5407050"/>
            <a:ext cx="7378700" cy="830263"/>
            <a:chOff x="799" y="151"/>
            <a:chExt cx="4648" cy="523"/>
          </a:xfrm>
        </p:grpSpPr>
        <p:sp>
          <p:nvSpPr>
            <p:cNvPr id="10278" name="Text Box 4"/>
            <p:cNvSpPr txBox="1">
              <a:spLocks noChangeArrowheads="1"/>
            </p:cNvSpPr>
            <p:nvPr/>
          </p:nvSpPr>
          <p:spPr bwMode="auto">
            <a:xfrm>
              <a:off x="994" y="151"/>
              <a:ext cx="4453" cy="523"/>
            </a:xfrm>
            <a:prstGeom prst="rect">
              <a:avLst/>
            </a:prstGeom>
            <a:noFill/>
            <a:ln w="12700" algn="ctr">
              <a:noFill/>
              <a:miter lim="800000"/>
              <a:headEnd/>
              <a:tailEnd/>
            </a:ln>
          </p:spPr>
          <p:txBody>
            <a:bodyPr lIns="1530000">
              <a:spAutoFit/>
            </a:bodyPr>
            <a:lstStyle/>
            <a:p>
              <a:pPr>
                <a:spcBef>
                  <a:spcPct val="50000"/>
                </a:spcBef>
              </a:pPr>
              <a:r>
                <a:rPr lang="en-US" altLang="zh-TW" dirty="0">
                  <a:solidFill>
                    <a:srgbClr val="0000CC"/>
                  </a:solidFill>
                </a:rPr>
                <a:t>a disturbance propagates to the direction of </a:t>
              </a:r>
              <a:r>
                <a:rPr lang="en-US" altLang="zh-TW" b="1" dirty="0">
                  <a:solidFill>
                    <a:srgbClr val="C00000"/>
                  </a:solidFill>
                </a:rPr>
                <a:t>+</a:t>
              </a:r>
              <a:r>
                <a:rPr lang="en-US" altLang="zh-TW" dirty="0">
                  <a:solidFill>
                    <a:srgbClr val="0000CC"/>
                  </a:solidFill>
                </a:rPr>
                <a:t> </a:t>
              </a:r>
              <a:r>
                <a:rPr lang="en-US" altLang="zh-TW" i="1" dirty="0">
                  <a:solidFill>
                    <a:srgbClr val="0000CC"/>
                  </a:solidFill>
                </a:rPr>
                <a:t>x</a:t>
              </a:r>
              <a:r>
                <a:rPr lang="en-US" altLang="zh-TW" dirty="0">
                  <a:solidFill>
                    <a:srgbClr val="0000CC"/>
                  </a:solidFill>
                </a:rPr>
                <a:t>-axis  with </a:t>
              </a:r>
              <a:r>
                <a:rPr lang="en-US" altLang="zh-TW" b="1" dirty="0">
                  <a:solidFill>
                    <a:srgbClr val="0000CC"/>
                  </a:solidFill>
                </a:rPr>
                <a:t>finite</a:t>
              </a:r>
              <a:r>
                <a:rPr lang="en-US" altLang="zh-TW" dirty="0">
                  <a:solidFill>
                    <a:srgbClr val="0000CC"/>
                  </a:solidFill>
                </a:rPr>
                <a:t> speed  </a:t>
              </a:r>
              <a:r>
                <a:rPr lang="en-US" altLang="zh-TW" i="1" dirty="0">
                  <a:solidFill>
                    <a:srgbClr val="0000CC"/>
                  </a:solidFill>
                </a:rPr>
                <a:t>c</a:t>
              </a:r>
              <a:endParaRPr lang="en-US" altLang="zh-TW" dirty="0">
                <a:solidFill>
                  <a:srgbClr val="0000CC"/>
                </a:solidFill>
              </a:endParaRPr>
            </a:p>
          </p:txBody>
        </p:sp>
        <p:sp>
          <p:nvSpPr>
            <p:cNvPr id="10279" name="AutoShape 5"/>
            <p:cNvSpPr>
              <a:spLocks noChangeArrowheads="1"/>
            </p:cNvSpPr>
            <p:nvPr/>
          </p:nvSpPr>
          <p:spPr bwMode="auto">
            <a:xfrm flipV="1">
              <a:off x="799" y="242"/>
              <a:ext cx="181" cy="136"/>
            </a:xfrm>
            <a:prstGeom prst="rightArrow">
              <a:avLst>
                <a:gd name="adj1" fmla="val 50000"/>
                <a:gd name="adj2" fmla="val 33272"/>
              </a:avLst>
            </a:prstGeom>
            <a:solidFill>
              <a:srgbClr val="FFCC00"/>
            </a:solidFill>
            <a:ln w="12700" algn="ctr">
              <a:solidFill>
                <a:schemeClr val="tx1"/>
              </a:solidFill>
              <a:miter lim="800000"/>
              <a:headEnd/>
              <a:tailEnd/>
            </a:ln>
          </p:spPr>
          <p:txBody>
            <a:bodyPr wrap="none" anchor="ctr"/>
            <a:lstStyle/>
            <a:p>
              <a:endParaRPr lang="zh-TW" altLang="en-US"/>
            </a:p>
          </p:txBody>
        </p:sp>
        <p:graphicFrame>
          <p:nvGraphicFramePr>
            <p:cNvPr id="10253" name="Object 6"/>
            <p:cNvGraphicFramePr>
              <a:graphicFrameLocks noChangeAspect="1"/>
            </p:cNvGraphicFramePr>
            <p:nvPr>
              <p:extLst>
                <p:ext uri="{D42A27DB-BD31-4B8C-83A1-F6EECF244321}">
                  <p14:modId xmlns:p14="http://schemas.microsoft.com/office/powerpoint/2010/main" val="3846406494"/>
                </p:ext>
              </p:extLst>
            </p:nvPr>
          </p:nvGraphicFramePr>
          <p:xfrm>
            <a:off x="1095" y="190"/>
            <a:ext cx="820" cy="289"/>
          </p:xfrm>
          <a:graphic>
            <a:graphicData uri="http://schemas.openxmlformats.org/presentationml/2006/ole">
              <mc:AlternateContent xmlns:mc="http://schemas.openxmlformats.org/markup-compatibility/2006">
                <mc:Choice xmlns:v="urn:schemas-microsoft-com:vml" Requires="v">
                  <p:oleObj spid="_x0000_s1137825" name="Equation" r:id="rId4" imgW="685800" imgH="241200" progId="Equation.DSMT4">
                    <p:embed/>
                  </p:oleObj>
                </mc:Choice>
                <mc:Fallback>
                  <p:oleObj name="Equation" r:id="rId4" imgW="685800" imgH="241200" progId="Equation.DSMT4">
                    <p:embed/>
                    <p:pic>
                      <p:nvPicPr>
                        <p:cNvPr id="10253" name="Object 6"/>
                        <p:cNvPicPr>
                          <a:picLocks noChangeAspect="1" noChangeArrowheads="1"/>
                        </p:cNvPicPr>
                        <p:nvPr/>
                      </p:nvPicPr>
                      <p:blipFill>
                        <a:blip r:embed="rId5"/>
                        <a:srcRect/>
                        <a:stretch>
                          <a:fillRect/>
                        </a:stretch>
                      </p:blipFill>
                      <p:spPr bwMode="auto">
                        <a:xfrm>
                          <a:off x="1095" y="190"/>
                          <a:ext cx="820" cy="2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16427" name="Rectangle 11"/>
          <p:cNvSpPr>
            <a:spLocks noChangeArrowheads="1"/>
          </p:cNvSpPr>
          <p:nvPr/>
        </p:nvSpPr>
        <p:spPr bwMode="auto">
          <a:xfrm>
            <a:off x="2310722" y="6207696"/>
            <a:ext cx="6152645" cy="461665"/>
          </a:xfrm>
          <a:prstGeom prst="rect">
            <a:avLst/>
          </a:prstGeom>
          <a:noFill/>
          <a:ln w="12700" algn="ctr">
            <a:noFill/>
            <a:miter lim="800000"/>
            <a:headEnd/>
            <a:tailEnd/>
          </a:ln>
        </p:spPr>
        <p:txBody>
          <a:bodyPr wrap="none">
            <a:spAutoFit/>
          </a:bodyPr>
          <a:lstStyle/>
          <a:p>
            <a:pPr algn="ctr"/>
            <a:r>
              <a:rPr lang="en-US" altLang="zh-TW" dirty="0">
                <a:solidFill>
                  <a:srgbClr val="C00000"/>
                </a:solidFill>
              </a:rPr>
              <a:t>the shape of the disturbance remains unchanged.</a:t>
            </a:r>
          </a:p>
        </p:txBody>
      </p:sp>
      <p:sp>
        <p:nvSpPr>
          <p:cNvPr id="316428" name="Rectangle 12"/>
          <p:cNvSpPr>
            <a:spLocks noChangeArrowheads="1"/>
          </p:cNvSpPr>
          <p:nvPr/>
        </p:nvSpPr>
        <p:spPr bwMode="auto">
          <a:xfrm>
            <a:off x="1860781" y="2142817"/>
            <a:ext cx="2321469" cy="495713"/>
          </a:xfrm>
          <a:prstGeom prst="rect">
            <a:avLst/>
          </a:prstGeom>
          <a:noFill/>
          <a:ln w="12700" algn="ctr">
            <a:noFill/>
            <a:miter lim="800000"/>
            <a:headEnd/>
            <a:tailEnd/>
          </a:ln>
        </p:spPr>
        <p:txBody>
          <a:bodyPr wrap="none">
            <a:spAutoFit/>
          </a:bodyPr>
          <a:lstStyle/>
          <a:p>
            <a:pPr>
              <a:lnSpc>
                <a:spcPct val="120000"/>
              </a:lnSpc>
            </a:pPr>
            <a:r>
              <a:rPr lang="en-US" altLang="zh-TW" dirty="0"/>
              <a:t>at </a:t>
            </a:r>
            <a:r>
              <a:rPr lang="en-US" altLang="zh-TW" i="1" dirty="0"/>
              <a:t>t</a:t>
            </a:r>
            <a:r>
              <a:rPr lang="en-US" altLang="zh-TW" dirty="0">
                <a:latin typeface="Symbol" pitchFamily="18" charset="2"/>
              </a:rPr>
              <a:t> = </a:t>
            </a:r>
            <a:r>
              <a:rPr lang="en-US" altLang="zh-TW" i="1" dirty="0"/>
              <a:t>t</a:t>
            </a:r>
            <a:r>
              <a:rPr lang="en-US" altLang="zh-TW" baseline="-25000" dirty="0"/>
              <a:t>1</a:t>
            </a:r>
            <a:r>
              <a:rPr lang="en-US" altLang="zh-TW" i="1" dirty="0"/>
              <a:t>,</a:t>
            </a:r>
            <a:r>
              <a:rPr lang="en-US" altLang="zh-TW" dirty="0"/>
              <a:t> </a:t>
            </a:r>
            <a:r>
              <a:rPr lang="en-US" altLang="zh-TW" i="1" dirty="0"/>
              <a:t>f</a:t>
            </a:r>
            <a:r>
              <a:rPr lang="en-US" altLang="zh-TW" sz="1000" i="1" dirty="0"/>
              <a:t> </a:t>
            </a:r>
            <a:r>
              <a:rPr lang="en-US" altLang="zh-TW" dirty="0"/>
              <a:t>(</a:t>
            </a:r>
            <a:r>
              <a:rPr lang="en-US" altLang="zh-TW" i="1" dirty="0"/>
              <a:t>x </a:t>
            </a:r>
            <a:r>
              <a:rPr lang="en-US" altLang="zh-TW" dirty="0"/>
              <a:t>– </a:t>
            </a:r>
            <a:r>
              <a:rPr lang="en-US" altLang="zh-TW" i="1" dirty="0"/>
              <a:t>ct</a:t>
            </a:r>
            <a:r>
              <a:rPr lang="en-US" altLang="zh-TW" baseline="-25000" dirty="0"/>
              <a:t>1</a:t>
            </a:r>
            <a:r>
              <a:rPr lang="en-US" altLang="zh-TW" dirty="0"/>
              <a:t>)</a:t>
            </a:r>
            <a:endParaRPr lang="en-US" altLang="zh-TW" dirty="0">
              <a:ea typeface="新細明體" charset="-120"/>
            </a:endParaRPr>
          </a:p>
        </p:txBody>
      </p:sp>
      <p:sp>
        <p:nvSpPr>
          <p:cNvPr id="316429" name="Rectangle 13"/>
          <p:cNvSpPr>
            <a:spLocks noChangeArrowheads="1"/>
          </p:cNvSpPr>
          <p:nvPr/>
        </p:nvSpPr>
        <p:spPr bwMode="auto">
          <a:xfrm>
            <a:off x="1619785" y="1835408"/>
            <a:ext cx="1986441" cy="461665"/>
          </a:xfrm>
          <a:prstGeom prst="rect">
            <a:avLst/>
          </a:prstGeom>
          <a:noFill/>
          <a:ln w="12700" algn="ctr">
            <a:noFill/>
            <a:miter lim="800000"/>
            <a:headEnd/>
            <a:tailEnd/>
          </a:ln>
        </p:spPr>
        <p:txBody>
          <a:bodyPr wrap="none">
            <a:spAutoFit/>
          </a:bodyPr>
          <a:lstStyle/>
          <a:p>
            <a:pPr algn="ctr"/>
            <a:r>
              <a:rPr lang="en-US" altLang="zh-TW" dirty="0"/>
              <a:t>at time  </a:t>
            </a:r>
            <a:r>
              <a:rPr lang="en-US" altLang="zh-TW" i="1" dirty="0"/>
              <a:t>t</a:t>
            </a:r>
            <a:r>
              <a:rPr lang="en-US" altLang="zh-TW" dirty="0"/>
              <a:t> =</a:t>
            </a:r>
            <a:r>
              <a:rPr lang="zh-TW" altLang="en-US" dirty="0"/>
              <a:t> </a:t>
            </a:r>
            <a:r>
              <a:rPr lang="en-US" altLang="zh-TW" dirty="0"/>
              <a:t>0  :</a:t>
            </a:r>
          </a:p>
        </p:txBody>
      </p:sp>
      <p:sp>
        <p:nvSpPr>
          <p:cNvPr id="316430" name="Rectangle 14"/>
          <p:cNvSpPr>
            <a:spLocks noChangeAspect="1" noChangeArrowheads="1"/>
          </p:cNvSpPr>
          <p:nvPr/>
        </p:nvSpPr>
        <p:spPr bwMode="auto">
          <a:xfrm>
            <a:off x="3610022" y="1821972"/>
            <a:ext cx="643125" cy="461665"/>
          </a:xfrm>
          <a:prstGeom prst="rect">
            <a:avLst/>
          </a:prstGeom>
          <a:noFill/>
          <a:ln w="12700" algn="ctr">
            <a:noFill/>
            <a:miter lim="800000"/>
            <a:headEnd/>
            <a:tailEnd/>
          </a:ln>
        </p:spPr>
        <p:txBody>
          <a:bodyPr wrap="none">
            <a:spAutoFit/>
          </a:bodyPr>
          <a:lstStyle/>
          <a:p>
            <a:pPr algn="ctr"/>
            <a:r>
              <a:rPr lang="en-US" altLang="zh-TW" i="1" dirty="0"/>
              <a:t>f</a:t>
            </a:r>
            <a:r>
              <a:rPr lang="en-US" altLang="zh-TW" sz="1000" i="1" dirty="0"/>
              <a:t> </a:t>
            </a:r>
            <a:r>
              <a:rPr lang="en-US" altLang="zh-TW" dirty="0"/>
              <a:t>(</a:t>
            </a:r>
            <a:r>
              <a:rPr lang="en-US" altLang="zh-TW" i="1" dirty="0"/>
              <a:t>x</a:t>
            </a:r>
            <a:r>
              <a:rPr lang="en-US" altLang="zh-TW" dirty="0"/>
              <a:t>)</a:t>
            </a:r>
          </a:p>
        </p:txBody>
      </p:sp>
      <p:grpSp>
        <p:nvGrpSpPr>
          <p:cNvPr id="3" name="Group 15"/>
          <p:cNvGrpSpPr>
            <a:grpSpLocks/>
          </p:cNvGrpSpPr>
          <p:nvPr/>
        </p:nvGrpSpPr>
        <p:grpSpPr bwMode="auto">
          <a:xfrm>
            <a:off x="4881656" y="4010395"/>
            <a:ext cx="1787210" cy="471488"/>
            <a:chOff x="2788" y="3725"/>
            <a:chExt cx="1155" cy="297"/>
          </a:xfrm>
        </p:grpSpPr>
        <p:sp>
          <p:nvSpPr>
            <p:cNvPr id="10273" name="Line 16"/>
            <p:cNvSpPr>
              <a:spLocks noChangeShapeType="1"/>
            </p:cNvSpPr>
            <p:nvPr/>
          </p:nvSpPr>
          <p:spPr bwMode="auto">
            <a:xfrm>
              <a:off x="2788" y="3725"/>
              <a:ext cx="0" cy="204"/>
            </a:xfrm>
            <a:prstGeom prst="line">
              <a:avLst/>
            </a:prstGeom>
            <a:noFill/>
            <a:ln w="12700">
              <a:solidFill>
                <a:schemeClr val="tx1"/>
              </a:solidFill>
              <a:round/>
              <a:headEnd/>
              <a:tailEnd/>
            </a:ln>
          </p:spPr>
          <p:txBody>
            <a:bodyPr wrap="none" anchor="ctr"/>
            <a:lstStyle/>
            <a:p>
              <a:endParaRPr lang="zh-TW" altLang="en-US"/>
            </a:p>
          </p:txBody>
        </p:sp>
        <p:sp>
          <p:nvSpPr>
            <p:cNvPr id="10274" name="Line 17"/>
            <p:cNvSpPr>
              <a:spLocks noChangeShapeType="1"/>
            </p:cNvSpPr>
            <p:nvPr/>
          </p:nvSpPr>
          <p:spPr bwMode="auto">
            <a:xfrm>
              <a:off x="3943" y="3837"/>
              <a:ext cx="0" cy="46"/>
            </a:xfrm>
            <a:prstGeom prst="line">
              <a:avLst/>
            </a:prstGeom>
            <a:noFill/>
            <a:ln w="12700">
              <a:solidFill>
                <a:schemeClr val="tx1"/>
              </a:solidFill>
              <a:round/>
              <a:headEnd/>
              <a:tailEnd/>
            </a:ln>
          </p:spPr>
          <p:txBody>
            <a:bodyPr wrap="none" anchor="ctr"/>
            <a:lstStyle/>
            <a:p>
              <a:endParaRPr lang="zh-TW" altLang="en-US"/>
            </a:p>
          </p:txBody>
        </p:sp>
        <p:sp>
          <p:nvSpPr>
            <p:cNvPr id="10276" name="Line 19"/>
            <p:cNvSpPr>
              <a:spLocks noChangeShapeType="1"/>
            </p:cNvSpPr>
            <p:nvPr/>
          </p:nvSpPr>
          <p:spPr bwMode="auto">
            <a:xfrm flipH="1">
              <a:off x="2788" y="3882"/>
              <a:ext cx="349" cy="1"/>
            </a:xfrm>
            <a:prstGeom prst="line">
              <a:avLst/>
            </a:prstGeom>
            <a:noFill/>
            <a:ln w="12700">
              <a:solidFill>
                <a:srgbClr val="0000CC"/>
              </a:solidFill>
              <a:round/>
              <a:headEnd/>
              <a:tailEnd type="triangle" w="med" len="med"/>
            </a:ln>
          </p:spPr>
          <p:txBody>
            <a:bodyPr wrap="none" anchor="ctr"/>
            <a:lstStyle/>
            <a:p>
              <a:endParaRPr lang="zh-TW" altLang="en-US"/>
            </a:p>
          </p:txBody>
        </p:sp>
        <p:sp>
          <p:nvSpPr>
            <p:cNvPr id="10277" name="Line 20"/>
            <p:cNvSpPr>
              <a:spLocks noChangeShapeType="1"/>
            </p:cNvSpPr>
            <p:nvPr/>
          </p:nvSpPr>
          <p:spPr bwMode="auto">
            <a:xfrm>
              <a:off x="3619" y="3882"/>
              <a:ext cx="324" cy="1"/>
            </a:xfrm>
            <a:prstGeom prst="line">
              <a:avLst/>
            </a:prstGeom>
            <a:noFill/>
            <a:ln w="12700">
              <a:solidFill>
                <a:srgbClr val="0000CC"/>
              </a:solidFill>
              <a:round/>
              <a:headEnd/>
              <a:tailEnd type="triangle" w="med" len="med"/>
            </a:ln>
          </p:spPr>
          <p:txBody>
            <a:bodyPr wrap="none" anchor="ctr"/>
            <a:lstStyle/>
            <a:p>
              <a:endParaRPr lang="zh-TW" altLang="en-US"/>
            </a:p>
          </p:txBody>
        </p:sp>
        <p:graphicFrame>
          <p:nvGraphicFramePr>
            <p:cNvPr id="10251" name="Object 21"/>
            <p:cNvGraphicFramePr>
              <a:graphicFrameLocks noChangeAspect="1"/>
            </p:cNvGraphicFramePr>
            <p:nvPr>
              <p:extLst/>
            </p:nvPr>
          </p:nvGraphicFramePr>
          <p:xfrm>
            <a:off x="3247" y="3764"/>
            <a:ext cx="216" cy="258"/>
          </p:xfrm>
          <a:graphic>
            <a:graphicData uri="http://schemas.openxmlformats.org/presentationml/2006/ole">
              <mc:AlternateContent xmlns:mc="http://schemas.openxmlformats.org/markup-compatibility/2006">
                <mc:Choice xmlns:v="urn:schemas-microsoft-com:vml" Requires="v">
                  <p:oleObj spid="_x0000_s1137826" name="Equation" r:id="rId6" imgW="190440" imgH="228600" progId="Equation.DSMT4">
                    <p:embed/>
                  </p:oleObj>
                </mc:Choice>
                <mc:Fallback>
                  <p:oleObj name="Equation" r:id="rId6" imgW="190440" imgH="228600" progId="Equation.DSMT4">
                    <p:embed/>
                    <p:pic>
                      <p:nvPicPr>
                        <p:cNvPr id="10251" name="Object 21"/>
                        <p:cNvPicPr>
                          <a:picLocks noChangeAspect="1" noChangeArrowheads="1"/>
                        </p:cNvPicPr>
                        <p:nvPr/>
                      </p:nvPicPr>
                      <p:blipFill>
                        <a:blip r:embed="rId7"/>
                        <a:srcRect/>
                        <a:stretch>
                          <a:fillRect/>
                        </a:stretch>
                      </p:blipFill>
                      <p:spPr bwMode="auto">
                        <a:xfrm>
                          <a:off x="3247" y="3764"/>
                          <a:ext cx="216" cy="2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16445" name="Line 29"/>
          <p:cNvSpPr>
            <a:spLocks noChangeShapeType="1"/>
          </p:cNvSpPr>
          <p:nvPr/>
        </p:nvSpPr>
        <p:spPr bwMode="auto">
          <a:xfrm>
            <a:off x="6240016" y="6203804"/>
            <a:ext cx="756000" cy="0"/>
          </a:xfrm>
          <a:prstGeom prst="line">
            <a:avLst/>
          </a:prstGeom>
          <a:noFill/>
          <a:ln w="76200" cmpd="dbl">
            <a:solidFill>
              <a:srgbClr val="CC3300"/>
            </a:solidFill>
            <a:prstDash val="sysDot"/>
            <a:round/>
            <a:headEnd/>
            <a:tailEnd/>
          </a:ln>
        </p:spPr>
        <p:txBody>
          <a:bodyPr wrap="none" anchor="ctr"/>
          <a:lstStyle/>
          <a:p>
            <a:endParaRPr lang="zh-TW" altLang="en-US"/>
          </a:p>
        </p:txBody>
      </p:sp>
      <p:graphicFrame>
        <p:nvGraphicFramePr>
          <p:cNvPr id="10245" name="Object 36"/>
          <p:cNvGraphicFramePr>
            <a:graphicFrameLocks noChangeAspect="1"/>
          </p:cNvGraphicFramePr>
          <p:nvPr>
            <p:extLst>
              <p:ext uri="{D42A27DB-BD31-4B8C-83A1-F6EECF244321}">
                <p14:modId xmlns:p14="http://schemas.microsoft.com/office/powerpoint/2010/main" val="4233382501"/>
              </p:ext>
            </p:extLst>
          </p:nvPr>
        </p:nvGraphicFramePr>
        <p:xfrm>
          <a:off x="4502916" y="4477103"/>
          <a:ext cx="633442" cy="414864"/>
        </p:xfrm>
        <a:graphic>
          <a:graphicData uri="http://schemas.openxmlformats.org/presentationml/2006/ole">
            <mc:AlternateContent xmlns:mc="http://schemas.openxmlformats.org/markup-compatibility/2006">
              <mc:Choice xmlns:v="urn:schemas-microsoft-com:vml" Requires="v">
                <p:oleObj spid="_x0000_s1137827" name="Equation" r:id="rId8" imgW="368280" imgH="241200" progId="Equation.DSMT4">
                  <p:embed/>
                </p:oleObj>
              </mc:Choice>
              <mc:Fallback>
                <p:oleObj name="Equation" r:id="rId8" imgW="368280" imgH="241200" progId="Equation.DSMT4">
                  <p:embed/>
                  <p:pic>
                    <p:nvPicPr>
                      <p:cNvPr id="10245" name="Object 36"/>
                      <p:cNvPicPr>
                        <a:picLocks noChangeAspect="1" noChangeArrowheads="1"/>
                      </p:cNvPicPr>
                      <p:nvPr/>
                    </p:nvPicPr>
                    <p:blipFill>
                      <a:blip r:embed="rId9"/>
                      <a:srcRect/>
                      <a:stretch>
                        <a:fillRect/>
                      </a:stretch>
                    </p:blipFill>
                    <p:spPr bwMode="auto">
                      <a:xfrm>
                        <a:off x="4502916" y="4477103"/>
                        <a:ext cx="633442" cy="4148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 name="群組 10"/>
          <p:cNvGrpSpPr/>
          <p:nvPr/>
        </p:nvGrpSpPr>
        <p:grpSpPr>
          <a:xfrm>
            <a:off x="2280212" y="4716494"/>
            <a:ext cx="7260140" cy="423960"/>
            <a:chOff x="3909168" y="1077317"/>
            <a:chExt cx="7260140" cy="423960"/>
          </a:xfrm>
        </p:grpSpPr>
        <p:graphicFrame>
          <p:nvGraphicFramePr>
            <p:cNvPr id="10244" name="Object 31"/>
            <p:cNvGraphicFramePr>
              <a:graphicFrameLocks noChangeAspect="1"/>
            </p:cNvGraphicFramePr>
            <p:nvPr>
              <p:extLst>
                <p:ext uri="{D42A27DB-BD31-4B8C-83A1-F6EECF244321}">
                  <p14:modId xmlns:p14="http://schemas.microsoft.com/office/powerpoint/2010/main" val="855758574"/>
                </p:ext>
              </p:extLst>
            </p:nvPr>
          </p:nvGraphicFramePr>
          <p:xfrm>
            <a:off x="3909168" y="1077317"/>
            <a:ext cx="602604" cy="337212"/>
          </p:xfrm>
          <a:graphic>
            <a:graphicData uri="http://schemas.openxmlformats.org/presentationml/2006/ole">
              <mc:AlternateContent xmlns:mc="http://schemas.openxmlformats.org/markup-compatibility/2006">
                <mc:Choice xmlns:v="urn:schemas-microsoft-com:vml" Requires="v">
                  <p:oleObj spid="_x0000_s1137828" name="Equation" r:id="rId10" imgW="317160" imgH="177480" progId="Equation.DSMT4">
                    <p:embed/>
                  </p:oleObj>
                </mc:Choice>
                <mc:Fallback>
                  <p:oleObj name="Equation" r:id="rId10" imgW="317160" imgH="177480" progId="Equation.DSMT4">
                    <p:embed/>
                    <p:pic>
                      <p:nvPicPr>
                        <p:cNvPr id="10244" name="Object 31"/>
                        <p:cNvPicPr>
                          <a:picLocks noChangeAspect="1" noChangeArrowheads="1"/>
                        </p:cNvPicPr>
                        <p:nvPr/>
                      </p:nvPicPr>
                      <p:blipFill>
                        <a:blip r:embed="rId11"/>
                        <a:srcRect/>
                        <a:stretch>
                          <a:fillRect/>
                        </a:stretch>
                      </p:blipFill>
                      <p:spPr bwMode="auto">
                        <a:xfrm>
                          <a:off x="3909168" y="1077317"/>
                          <a:ext cx="602604" cy="337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8" name="Line 33"/>
            <p:cNvSpPr>
              <a:spLocks noChangeShapeType="1"/>
            </p:cNvSpPr>
            <p:nvPr/>
          </p:nvSpPr>
          <p:spPr bwMode="auto">
            <a:xfrm>
              <a:off x="5059064" y="1350116"/>
              <a:ext cx="5760000" cy="0"/>
            </a:xfrm>
            <a:prstGeom prst="line">
              <a:avLst/>
            </a:prstGeom>
            <a:noFill/>
            <a:ln w="12700">
              <a:solidFill>
                <a:schemeClr val="tx1"/>
              </a:solidFill>
              <a:round/>
              <a:headEnd/>
              <a:tailEnd type="triangle" w="med" len="med"/>
            </a:ln>
          </p:spPr>
          <p:txBody>
            <a:bodyPr wrap="none" anchor="ctr"/>
            <a:lstStyle/>
            <a:p>
              <a:endParaRPr lang="zh-TW" altLang="en-US"/>
            </a:p>
          </p:txBody>
        </p:sp>
        <p:graphicFrame>
          <p:nvGraphicFramePr>
            <p:cNvPr id="10247" name="Object 38"/>
            <p:cNvGraphicFramePr>
              <a:graphicFrameLocks noChangeAspect="1"/>
            </p:cNvGraphicFramePr>
            <p:nvPr>
              <p:extLst>
                <p:ext uri="{D42A27DB-BD31-4B8C-83A1-F6EECF244321}">
                  <p14:modId xmlns:p14="http://schemas.microsoft.com/office/powerpoint/2010/main" val="2824051109"/>
                </p:ext>
              </p:extLst>
            </p:nvPr>
          </p:nvGraphicFramePr>
          <p:xfrm>
            <a:off x="10928540" y="1235885"/>
            <a:ext cx="240768" cy="265392"/>
          </p:xfrm>
          <a:graphic>
            <a:graphicData uri="http://schemas.openxmlformats.org/presentationml/2006/ole">
              <mc:AlternateContent xmlns:mc="http://schemas.openxmlformats.org/markup-compatibility/2006">
                <mc:Choice xmlns:v="urn:schemas-microsoft-com:vml" Requires="v">
                  <p:oleObj spid="_x0000_s1137829" name="Equation" r:id="rId12" imgW="126720" imgH="139680" progId="Equation.DSMT4">
                    <p:embed/>
                  </p:oleObj>
                </mc:Choice>
                <mc:Fallback>
                  <p:oleObj name="Equation" r:id="rId12" imgW="126720" imgH="139680" progId="Equation.DSMT4">
                    <p:embed/>
                    <p:pic>
                      <p:nvPicPr>
                        <p:cNvPr id="10247" name="Object 3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28540" y="1235885"/>
                          <a:ext cx="240768" cy="265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 name="Rectangle 14"/>
          <p:cNvSpPr>
            <a:spLocks noChangeArrowheads="1"/>
          </p:cNvSpPr>
          <p:nvPr/>
        </p:nvSpPr>
        <p:spPr bwMode="auto">
          <a:xfrm>
            <a:off x="4094028" y="1818479"/>
            <a:ext cx="5928226" cy="461665"/>
          </a:xfrm>
          <a:prstGeom prst="rect">
            <a:avLst/>
          </a:prstGeom>
          <a:noFill/>
          <a:ln w="12700" algn="ctr">
            <a:noFill/>
            <a:miter lim="800000"/>
            <a:headEnd/>
            <a:tailEnd/>
          </a:ln>
        </p:spPr>
        <p:txBody>
          <a:bodyPr wrap="none">
            <a:spAutoFit/>
          </a:bodyPr>
          <a:lstStyle/>
          <a:p>
            <a:pPr algn="ctr"/>
            <a:r>
              <a:rPr lang="en-US" altLang="zh-TW" dirty="0"/>
              <a:t>: distribution of displacement along the length.</a:t>
            </a:r>
          </a:p>
        </p:txBody>
      </p:sp>
      <p:grpSp>
        <p:nvGrpSpPr>
          <p:cNvPr id="12" name="群組 11"/>
          <p:cNvGrpSpPr>
            <a:grpSpLocks/>
          </p:cNvGrpSpPr>
          <p:nvPr/>
        </p:nvGrpSpPr>
        <p:grpSpPr>
          <a:xfrm>
            <a:off x="3324043" y="4665465"/>
            <a:ext cx="5616000" cy="328279"/>
            <a:chOff x="4953000" y="1027335"/>
            <a:chExt cx="5547503" cy="396990"/>
          </a:xfrm>
        </p:grpSpPr>
        <p:sp>
          <p:nvSpPr>
            <p:cNvPr id="10269" name="Freeform 34"/>
            <p:cNvSpPr>
              <a:spLocks/>
            </p:cNvSpPr>
            <p:nvPr/>
          </p:nvSpPr>
          <p:spPr bwMode="auto">
            <a:xfrm>
              <a:off x="5232403" y="1038563"/>
              <a:ext cx="1308101" cy="385762"/>
            </a:xfrm>
            <a:custGeom>
              <a:avLst/>
              <a:gdLst>
                <a:gd name="T0" fmla="*/ 0 w 824"/>
                <a:gd name="T1" fmla="*/ 33 h 302"/>
                <a:gd name="T2" fmla="*/ 91 w 824"/>
                <a:gd name="T3" fmla="*/ 12 h 302"/>
                <a:gd name="T4" fmla="*/ 182 w 824"/>
                <a:gd name="T5" fmla="*/ 2 h 302"/>
                <a:gd name="T6" fmla="*/ 272 w 824"/>
                <a:gd name="T7" fmla="*/ 2 h 302"/>
                <a:gd name="T8" fmla="*/ 363 w 824"/>
                <a:gd name="T9" fmla="*/ 12 h 302"/>
                <a:gd name="T10" fmla="*/ 499 w 824"/>
                <a:gd name="T11" fmla="*/ 23 h 302"/>
                <a:gd name="T12" fmla="*/ 771 w 824"/>
                <a:gd name="T13" fmla="*/ 33 h 302"/>
                <a:gd name="T14" fmla="*/ 817 w 824"/>
                <a:gd name="T15" fmla="*/ 33 h 302"/>
                <a:gd name="T16" fmla="*/ 0 60000 65536"/>
                <a:gd name="T17" fmla="*/ 0 60000 65536"/>
                <a:gd name="T18" fmla="*/ 0 60000 65536"/>
                <a:gd name="T19" fmla="*/ 0 60000 65536"/>
                <a:gd name="T20" fmla="*/ 0 60000 65536"/>
                <a:gd name="T21" fmla="*/ 0 60000 65536"/>
                <a:gd name="T22" fmla="*/ 0 60000 65536"/>
                <a:gd name="T23" fmla="*/ 0 60000 65536"/>
                <a:gd name="T24" fmla="*/ 0 w 824"/>
                <a:gd name="T25" fmla="*/ 0 h 302"/>
                <a:gd name="T26" fmla="*/ 824 w 824"/>
                <a:gd name="T27" fmla="*/ 302 h 3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4" h="302">
                  <a:moveTo>
                    <a:pt x="0" y="287"/>
                  </a:moveTo>
                  <a:cubicBezTo>
                    <a:pt x="30" y="219"/>
                    <a:pt x="61" y="151"/>
                    <a:pt x="91" y="106"/>
                  </a:cubicBezTo>
                  <a:cubicBezTo>
                    <a:pt x="121" y="61"/>
                    <a:pt x="152" y="30"/>
                    <a:pt x="182" y="15"/>
                  </a:cubicBezTo>
                  <a:cubicBezTo>
                    <a:pt x="212" y="0"/>
                    <a:pt x="242" y="0"/>
                    <a:pt x="272" y="15"/>
                  </a:cubicBezTo>
                  <a:cubicBezTo>
                    <a:pt x="302" y="30"/>
                    <a:pt x="325" y="76"/>
                    <a:pt x="363" y="106"/>
                  </a:cubicBezTo>
                  <a:cubicBezTo>
                    <a:pt x="401" y="136"/>
                    <a:pt x="431" y="166"/>
                    <a:pt x="499" y="196"/>
                  </a:cubicBezTo>
                  <a:cubicBezTo>
                    <a:pt x="567" y="226"/>
                    <a:pt x="718" y="272"/>
                    <a:pt x="771" y="287"/>
                  </a:cubicBezTo>
                  <a:cubicBezTo>
                    <a:pt x="824" y="302"/>
                    <a:pt x="820" y="294"/>
                    <a:pt x="817" y="287"/>
                  </a:cubicBezTo>
                </a:path>
              </a:pathLst>
            </a:custGeom>
            <a:solidFill>
              <a:srgbClr val="99FF99"/>
            </a:solidFill>
            <a:ln w="12700">
              <a:solidFill>
                <a:schemeClr val="tx1"/>
              </a:solidFill>
              <a:round/>
              <a:headEnd/>
              <a:tailEnd/>
            </a:ln>
          </p:spPr>
          <p:txBody>
            <a:bodyPr wrap="none" anchor="ctr"/>
            <a:lstStyle/>
            <a:p>
              <a:endParaRPr lang="zh-TW" altLang="en-US"/>
            </a:p>
          </p:txBody>
        </p:sp>
        <p:grpSp>
          <p:nvGrpSpPr>
            <p:cNvPr id="43" name="群組 42"/>
            <p:cNvGrpSpPr/>
            <p:nvPr/>
          </p:nvGrpSpPr>
          <p:grpSpPr>
            <a:xfrm>
              <a:off x="4953000" y="1027335"/>
              <a:ext cx="5547503" cy="385763"/>
              <a:chOff x="4953000" y="1596150"/>
              <a:chExt cx="5547503" cy="385763"/>
            </a:xfrm>
          </p:grpSpPr>
          <p:sp>
            <p:nvSpPr>
              <p:cNvPr id="44" name="Freeform 34"/>
              <p:cNvSpPr>
                <a:spLocks/>
              </p:cNvSpPr>
              <p:nvPr/>
            </p:nvSpPr>
            <p:spPr bwMode="auto">
              <a:xfrm>
                <a:off x="5232403" y="1596150"/>
                <a:ext cx="1308101" cy="385763"/>
              </a:xfrm>
              <a:custGeom>
                <a:avLst/>
                <a:gdLst>
                  <a:gd name="T0" fmla="*/ 0 w 824"/>
                  <a:gd name="T1" fmla="*/ 33 h 302"/>
                  <a:gd name="T2" fmla="*/ 91 w 824"/>
                  <a:gd name="T3" fmla="*/ 12 h 302"/>
                  <a:gd name="T4" fmla="*/ 182 w 824"/>
                  <a:gd name="T5" fmla="*/ 2 h 302"/>
                  <a:gd name="T6" fmla="*/ 272 w 824"/>
                  <a:gd name="T7" fmla="*/ 2 h 302"/>
                  <a:gd name="T8" fmla="*/ 363 w 824"/>
                  <a:gd name="T9" fmla="*/ 12 h 302"/>
                  <a:gd name="T10" fmla="*/ 499 w 824"/>
                  <a:gd name="T11" fmla="*/ 23 h 302"/>
                  <a:gd name="T12" fmla="*/ 771 w 824"/>
                  <a:gd name="T13" fmla="*/ 33 h 302"/>
                  <a:gd name="T14" fmla="*/ 817 w 824"/>
                  <a:gd name="T15" fmla="*/ 33 h 302"/>
                  <a:gd name="T16" fmla="*/ 0 60000 65536"/>
                  <a:gd name="T17" fmla="*/ 0 60000 65536"/>
                  <a:gd name="T18" fmla="*/ 0 60000 65536"/>
                  <a:gd name="T19" fmla="*/ 0 60000 65536"/>
                  <a:gd name="T20" fmla="*/ 0 60000 65536"/>
                  <a:gd name="T21" fmla="*/ 0 60000 65536"/>
                  <a:gd name="T22" fmla="*/ 0 60000 65536"/>
                  <a:gd name="T23" fmla="*/ 0 60000 65536"/>
                  <a:gd name="T24" fmla="*/ 0 w 824"/>
                  <a:gd name="T25" fmla="*/ 0 h 302"/>
                  <a:gd name="T26" fmla="*/ 824 w 824"/>
                  <a:gd name="T27" fmla="*/ 302 h 3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4" h="302">
                    <a:moveTo>
                      <a:pt x="0" y="287"/>
                    </a:moveTo>
                    <a:cubicBezTo>
                      <a:pt x="30" y="219"/>
                      <a:pt x="61" y="151"/>
                      <a:pt x="91" y="106"/>
                    </a:cubicBezTo>
                    <a:cubicBezTo>
                      <a:pt x="121" y="61"/>
                      <a:pt x="152" y="30"/>
                      <a:pt x="182" y="15"/>
                    </a:cubicBezTo>
                    <a:cubicBezTo>
                      <a:pt x="212" y="0"/>
                      <a:pt x="242" y="0"/>
                      <a:pt x="272" y="15"/>
                    </a:cubicBezTo>
                    <a:cubicBezTo>
                      <a:pt x="302" y="30"/>
                      <a:pt x="325" y="76"/>
                      <a:pt x="363" y="106"/>
                    </a:cubicBezTo>
                    <a:cubicBezTo>
                      <a:pt x="401" y="136"/>
                      <a:pt x="431" y="166"/>
                      <a:pt x="499" y="196"/>
                    </a:cubicBezTo>
                    <a:cubicBezTo>
                      <a:pt x="567" y="226"/>
                      <a:pt x="718" y="272"/>
                      <a:pt x="771" y="287"/>
                    </a:cubicBezTo>
                    <a:cubicBezTo>
                      <a:pt x="824" y="302"/>
                      <a:pt x="820" y="294"/>
                      <a:pt x="817" y="287"/>
                    </a:cubicBezTo>
                  </a:path>
                </a:pathLst>
              </a:custGeom>
              <a:noFill/>
              <a:ln w="38100">
                <a:solidFill>
                  <a:srgbClr val="0000CC"/>
                </a:solidFill>
                <a:round/>
                <a:headEnd/>
                <a:tailEnd/>
              </a:ln>
            </p:spPr>
            <p:txBody>
              <a:bodyPr wrap="none" anchor="ctr"/>
              <a:lstStyle/>
              <a:p>
                <a:endParaRPr lang="zh-TW" altLang="en-US"/>
              </a:p>
            </p:txBody>
          </p:sp>
          <p:cxnSp>
            <p:nvCxnSpPr>
              <p:cNvPr id="45" name="直線接點 44"/>
              <p:cNvCxnSpPr/>
              <p:nvPr/>
            </p:nvCxnSpPr>
            <p:spPr bwMode="auto">
              <a:xfrm flipV="1">
                <a:off x="6540503" y="1974273"/>
                <a:ext cx="3960000" cy="713"/>
              </a:xfrm>
              <a:prstGeom prst="line">
                <a:avLst/>
              </a:prstGeom>
              <a:solidFill>
                <a:schemeClr val="accent1"/>
              </a:solidFill>
              <a:ln w="38100" cap="flat" cmpd="sng" algn="ctr">
                <a:solidFill>
                  <a:srgbClr val="0000CC"/>
                </a:solidFill>
                <a:prstDash val="solid"/>
                <a:round/>
                <a:headEnd type="none" w="med" len="med"/>
                <a:tailEnd type="none" w="med" len="med"/>
              </a:ln>
              <a:effectLst/>
            </p:spPr>
          </p:cxnSp>
          <p:cxnSp>
            <p:nvCxnSpPr>
              <p:cNvPr id="46" name="直線接點 45"/>
              <p:cNvCxnSpPr/>
              <p:nvPr/>
            </p:nvCxnSpPr>
            <p:spPr bwMode="auto">
              <a:xfrm flipH="1" flipV="1">
                <a:off x="4953000" y="1974273"/>
                <a:ext cx="279404" cy="713"/>
              </a:xfrm>
              <a:prstGeom prst="line">
                <a:avLst/>
              </a:prstGeom>
              <a:solidFill>
                <a:schemeClr val="accent1"/>
              </a:solidFill>
              <a:ln w="38100" cap="flat" cmpd="sng" algn="ctr">
                <a:solidFill>
                  <a:srgbClr val="0000CC"/>
                </a:solidFill>
                <a:prstDash val="solid"/>
                <a:round/>
                <a:headEnd type="none" w="med" len="med"/>
                <a:tailEnd type="none" w="med" len="med"/>
              </a:ln>
              <a:effectLst/>
            </p:spPr>
          </p:cxnSp>
        </p:grpSp>
      </p:grpSp>
      <p:grpSp>
        <p:nvGrpSpPr>
          <p:cNvPr id="14" name="群組 13"/>
          <p:cNvGrpSpPr>
            <a:grpSpLocks/>
          </p:cNvGrpSpPr>
          <p:nvPr/>
        </p:nvGrpSpPr>
        <p:grpSpPr>
          <a:xfrm>
            <a:off x="2280337" y="3538912"/>
            <a:ext cx="7226311" cy="795338"/>
            <a:chOff x="3983037" y="1476580"/>
            <a:chExt cx="7226311" cy="795338"/>
          </a:xfrm>
        </p:grpSpPr>
        <p:grpSp>
          <p:nvGrpSpPr>
            <p:cNvPr id="4" name="Group 23"/>
            <p:cNvGrpSpPr>
              <a:grpSpLocks/>
            </p:cNvGrpSpPr>
            <p:nvPr/>
          </p:nvGrpSpPr>
          <p:grpSpPr bwMode="auto">
            <a:xfrm>
              <a:off x="3983037" y="1476580"/>
              <a:ext cx="7226311" cy="795338"/>
              <a:chOff x="1199" y="3428"/>
              <a:chExt cx="4552" cy="501"/>
            </a:xfrm>
          </p:grpSpPr>
          <p:graphicFrame>
            <p:nvGraphicFramePr>
              <p:cNvPr id="10248" name="Object 24"/>
              <p:cNvGraphicFramePr>
                <a:graphicFrameLocks noChangeAspect="1"/>
              </p:cNvGraphicFramePr>
              <p:nvPr>
                <p:extLst/>
              </p:nvPr>
            </p:nvGraphicFramePr>
            <p:xfrm>
              <a:off x="1199" y="3655"/>
              <a:ext cx="380" cy="274"/>
            </p:xfrm>
            <a:graphic>
              <a:graphicData uri="http://schemas.openxmlformats.org/presentationml/2006/ole">
                <mc:AlternateContent xmlns:mc="http://schemas.openxmlformats.org/markup-compatibility/2006">
                  <mc:Choice xmlns:v="urn:schemas-microsoft-com:vml" Requires="v">
                    <p:oleObj spid="_x0000_s1137830" name="Equation" r:id="rId14" imgW="317160" imgH="228600" progId="Equation.DSMT4">
                      <p:embed/>
                    </p:oleObj>
                  </mc:Choice>
                  <mc:Fallback>
                    <p:oleObj name="Equation" r:id="rId14" imgW="317160" imgH="228600" progId="Equation.DSMT4">
                      <p:embed/>
                      <p:pic>
                        <p:nvPicPr>
                          <p:cNvPr id="10248" name="Object 24"/>
                          <p:cNvPicPr>
                            <a:picLocks noChangeAspect="1" noChangeArrowheads="1"/>
                          </p:cNvPicPr>
                          <p:nvPr/>
                        </p:nvPicPr>
                        <p:blipFill>
                          <a:blip r:embed="rId15"/>
                          <a:srcRect/>
                          <a:stretch>
                            <a:fillRect/>
                          </a:stretch>
                        </p:blipFill>
                        <p:spPr bwMode="auto">
                          <a:xfrm>
                            <a:off x="1199" y="3655"/>
                            <a:ext cx="380" cy="2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1" name="Line 25"/>
              <p:cNvSpPr>
                <a:spLocks noChangeShapeType="1"/>
              </p:cNvSpPr>
              <p:nvPr/>
            </p:nvSpPr>
            <p:spPr bwMode="auto">
              <a:xfrm>
                <a:off x="1895" y="3782"/>
                <a:ext cx="3696" cy="0"/>
              </a:xfrm>
              <a:prstGeom prst="line">
                <a:avLst/>
              </a:prstGeom>
              <a:noFill/>
              <a:ln w="12700">
                <a:solidFill>
                  <a:schemeClr val="tx1"/>
                </a:solidFill>
                <a:round/>
                <a:headEnd/>
                <a:tailEnd type="triangle" w="med" len="med"/>
              </a:ln>
            </p:spPr>
            <p:txBody>
              <a:bodyPr wrap="none" anchor="ctr"/>
              <a:lstStyle/>
              <a:p>
                <a:endParaRPr lang="zh-TW" altLang="en-US"/>
              </a:p>
            </p:txBody>
          </p:sp>
          <p:sp>
            <p:nvSpPr>
              <p:cNvPr id="10272" name="Freeform 26"/>
              <p:cNvSpPr>
                <a:spLocks/>
              </p:cNvSpPr>
              <p:nvPr/>
            </p:nvSpPr>
            <p:spPr bwMode="auto">
              <a:xfrm>
                <a:off x="3126" y="3581"/>
                <a:ext cx="824" cy="204"/>
              </a:xfrm>
              <a:custGeom>
                <a:avLst/>
                <a:gdLst>
                  <a:gd name="T0" fmla="*/ 0 w 824"/>
                  <a:gd name="T1" fmla="*/ 33 h 302"/>
                  <a:gd name="T2" fmla="*/ 91 w 824"/>
                  <a:gd name="T3" fmla="*/ 12 h 302"/>
                  <a:gd name="T4" fmla="*/ 182 w 824"/>
                  <a:gd name="T5" fmla="*/ 2 h 302"/>
                  <a:gd name="T6" fmla="*/ 272 w 824"/>
                  <a:gd name="T7" fmla="*/ 2 h 302"/>
                  <a:gd name="T8" fmla="*/ 363 w 824"/>
                  <a:gd name="T9" fmla="*/ 12 h 302"/>
                  <a:gd name="T10" fmla="*/ 499 w 824"/>
                  <a:gd name="T11" fmla="*/ 23 h 302"/>
                  <a:gd name="T12" fmla="*/ 771 w 824"/>
                  <a:gd name="T13" fmla="*/ 33 h 302"/>
                  <a:gd name="T14" fmla="*/ 817 w 824"/>
                  <a:gd name="T15" fmla="*/ 33 h 302"/>
                  <a:gd name="T16" fmla="*/ 0 60000 65536"/>
                  <a:gd name="T17" fmla="*/ 0 60000 65536"/>
                  <a:gd name="T18" fmla="*/ 0 60000 65536"/>
                  <a:gd name="T19" fmla="*/ 0 60000 65536"/>
                  <a:gd name="T20" fmla="*/ 0 60000 65536"/>
                  <a:gd name="T21" fmla="*/ 0 60000 65536"/>
                  <a:gd name="T22" fmla="*/ 0 60000 65536"/>
                  <a:gd name="T23" fmla="*/ 0 60000 65536"/>
                  <a:gd name="T24" fmla="*/ 0 w 824"/>
                  <a:gd name="T25" fmla="*/ 0 h 302"/>
                  <a:gd name="T26" fmla="*/ 824 w 824"/>
                  <a:gd name="T27" fmla="*/ 302 h 3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4" h="302">
                    <a:moveTo>
                      <a:pt x="0" y="287"/>
                    </a:moveTo>
                    <a:cubicBezTo>
                      <a:pt x="30" y="219"/>
                      <a:pt x="61" y="151"/>
                      <a:pt x="91" y="106"/>
                    </a:cubicBezTo>
                    <a:cubicBezTo>
                      <a:pt x="121" y="61"/>
                      <a:pt x="152" y="30"/>
                      <a:pt x="182" y="15"/>
                    </a:cubicBezTo>
                    <a:cubicBezTo>
                      <a:pt x="212" y="0"/>
                      <a:pt x="242" y="0"/>
                      <a:pt x="272" y="15"/>
                    </a:cubicBezTo>
                    <a:cubicBezTo>
                      <a:pt x="302" y="30"/>
                      <a:pt x="325" y="76"/>
                      <a:pt x="363" y="106"/>
                    </a:cubicBezTo>
                    <a:cubicBezTo>
                      <a:pt x="401" y="136"/>
                      <a:pt x="431" y="166"/>
                      <a:pt x="499" y="196"/>
                    </a:cubicBezTo>
                    <a:cubicBezTo>
                      <a:pt x="567" y="226"/>
                      <a:pt x="718" y="272"/>
                      <a:pt x="771" y="287"/>
                    </a:cubicBezTo>
                    <a:cubicBezTo>
                      <a:pt x="824" y="302"/>
                      <a:pt x="820" y="294"/>
                      <a:pt x="817" y="287"/>
                    </a:cubicBezTo>
                  </a:path>
                </a:pathLst>
              </a:custGeom>
              <a:solidFill>
                <a:srgbClr val="99FF99"/>
              </a:solidFill>
              <a:ln w="12700">
                <a:solidFill>
                  <a:schemeClr val="tx1"/>
                </a:solidFill>
                <a:round/>
                <a:headEnd/>
                <a:tailEnd/>
              </a:ln>
            </p:spPr>
            <p:txBody>
              <a:bodyPr wrap="none" anchor="ctr"/>
              <a:lstStyle/>
              <a:p>
                <a:endParaRPr lang="zh-TW" altLang="en-US"/>
              </a:p>
            </p:txBody>
          </p:sp>
          <p:graphicFrame>
            <p:nvGraphicFramePr>
              <p:cNvPr id="10249" name="Object 27"/>
              <p:cNvGraphicFramePr>
                <a:graphicFrameLocks noChangeAspect="1"/>
              </p:cNvGraphicFramePr>
              <p:nvPr>
                <p:extLst>
                  <p:ext uri="{D42A27DB-BD31-4B8C-83A1-F6EECF244321}">
                    <p14:modId xmlns:p14="http://schemas.microsoft.com/office/powerpoint/2010/main" val="3782557329"/>
                  </p:ext>
                </p:extLst>
              </p:nvPr>
            </p:nvGraphicFramePr>
            <p:xfrm>
              <a:off x="5599" y="3711"/>
              <a:ext cx="152" cy="167"/>
            </p:xfrm>
            <a:graphic>
              <a:graphicData uri="http://schemas.openxmlformats.org/presentationml/2006/ole">
                <mc:AlternateContent xmlns:mc="http://schemas.openxmlformats.org/markup-compatibility/2006">
                  <mc:Choice xmlns:v="urn:schemas-microsoft-com:vml" Requires="v">
                    <p:oleObj spid="_x0000_s1137831" name="Equation" r:id="rId16" imgW="126720" imgH="139680" progId="Equation.DSMT4">
                      <p:embed/>
                    </p:oleObj>
                  </mc:Choice>
                  <mc:Fallback>
                    <p:oleObj name="Equation" r:id="rId16" imgW="126720" imgH="139680" progId="Equation.DSMT4">
                      <p:embed/>
                      <p:pic>
                        <p:nvPicPr>
                          <p:cNvPr id="10249" name="Object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99" y="3711"/>
                            <a:ext cx="152" cy="1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50" name="Object 28"/>
              <p:cNvGraphicFramePr>
                <a:graphicFrameLocks noChangeAspect="1"/>
              </p:cNvGraphicFramePr>
              <p:nvPr>
                <p:extLst>
                  <p:ext uri="{D42A27DB-BD31-4B8C-83A1-F6EECF244321}">
                    <p14:modId xmlns:p14="http://schemas.microsoft.com/office/powerpoint/2010/main" val="4015406980"/>
                  </p:ext>
                </p:extLst>
              </p:nvPr>
            </p:nvGraphicFramePr>
            <p:xfrm>
              <a:off x="3556" y="3428"/>
              <a:ext cx="728" cy="266"/>
            </p:xfrm>
            <a:graphic>
              <a:graphicData uri="http://schemas.openxmlformats.org/presentationml/2006/ole">
                <mc:AlternateContent xmlns:mc="http://schemas.openxmlformats.org/markup-compatibility/2006">
                  <mc:Choice xmlns:v="urn:schemas-microsoft-com:vml" Requires="v">
                    <p:oleObj spid="_x0000_s1137832" name="Equation" r:id="rId17" imgW="660240" imgH="241200" progId="Equation.DSMT4">
                      <p:embed/>
                    </p:oleObj>
                  </mc:Choice>
                  <mc:Fallback>
                    <p:oleObj name="Equation" r:id="rId17" imgW="660240" imgH="241200" progId="Equation.DSMT4">
                      <p:embed/>
                      <p:pic>
                        <p:nvPicPr>
                          <p:cNvPr id="10250" name="Object 28"/>
                          <p:cNvPicPr>
                            <a:picLocks noChangeAspect="1" noChangeArrowheads="1"/>
                          </p:cNvPicPr>
                          <p:nvPr/>
                        </p:nvPicPr>
                        <p:blipFill>
                          <a:blip r:embed="rId18"/>
                          <a:srcRect/>
                          <a:stretch>
                            <a:fillRect/>
                          </a:stretch>
                        </p:blipFill>
                        <p:spPr bwMode="auto">
                          <a:xfrm>
                            <a:off x="3556" y="3428"/>
                            <a:ext cx="728" cy="2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7" name="群組 46"/>
            <p:cNvGrpSpPr/>
            <p:nvPr/>
          </p:nvGrpSpPr>
          <p:grpSpPr>
            <a:xfrm>
              <a:off x="4991025" y="1718776"/>
              <a:ext cx="5617679" cy="324000"/>
              <a:chOff x="3190825" y="1639841"/>
              <a:chExt cx="5617679" cy="324000"/>
            </a:xfrm>
          </p:grpSpPr>
          <p:sp>
            <p:nvSpPr>
              <p:cNvPr id="48" name="Freeform 34"/>
              <p:cNvSpPr>
                <a:spLocks/>
              </p:cNvSpPr>
              <p:nvPr/>
            </p:nvSpPr>
            <p:spPr bwMode="auto">
              <a:xfrm>
                <a:off x="5247505" y="1639841"/>
                <a:ext cx="1308101" cy="324000"/>
              </a:xfrm>
              <a:custGeom>
                <a:avLst/>
                <a:gdLst>
                  <a:gd name="T0" fmla="*/ 0 w 824"/>
                  <a:gd name="T1" fmla="*/ 33 h 302"/>
                  <a:gd name="T2" fmla="*/ 91 w 824"/>
                  <a:gd name="T3" fmla="*/ 12 h 302"/>
                  <a:gd name="T4" fmla="*/ 182 w 824"/>
                  <a:gd name="T5" fmla="*/ 2 h 302"/>
                  <a:gd name="T6" fmla="*/ 272 w 824"/>
                  <a:gd name="T7" fmla="*/ 2 h 302"/>
                  <a:gd name="T8" fmla="*/ 363 w 824"/>
                  <a:gd name="T9" fmla="*/ 12 h 302"/>
                  <a:gd name="T10" fmla="*/ 499 w 824"/>
                  <a:gd name="T11" fmla="*/ 23 h 302"/>
                  <a:gd name="T12" fmla="*/ 771 w 824"/>
                  <a:gd name="T13" fmla="*/ 33 h 302"/>
                  <a:gd name="T14" fmla="*/ 817 w 824"/>
                  <a:gd name="T15" fmla="*/ 33 h 302"/>
                  <a:gd name="T16" fmla="*/ 0 60000 65536"/>
                  <a:gd name="T17" fmla="*/ 0 60000 65536"/>
                  <a:gd name="T18" fmla="*/ 0 60000 65536"/>
                  <a:gd name="T19" fmla="*/ 0 60000 65536"/>
                  <a:gd name="T20" fmla="*/ 0 60000 65536"/>
                  <a:gd name="T21" fmla="*/ 0 60000 65536"/>
                  <a:gd name="T22" fmla="*/ 0 60000 65536"/>
                  <a:gd name="T23" fmla="*/ 0 60000 65536"/>
                  <a:gd name="T24" fmla="*/ 0 w 824"/>
                  <a:gd name="T25" fmla="*/ 0 h 302"/>
                  <a:gd name="T26" fmla="*/ 824 w 824"/>
                  <a:gd name="T27" fmla="*/ 302 h 3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4" h="302">
                    <a:moveTo>
                      <a:pt x="0" y="287"/>
                    </a:moveTo>
                    <a:cubicBezTo>
                      <a:pt x="30" y="219"/>
                      <a:pt x="61" y="151"/>
                      <a:pt x="91" y="106"/>
                    </a:cubicBezTo>
                    <a:cubicBezTo>
                      <a:pt x="121" y="61"/>
                      <a:pt x="152" y="30"/>
                      <a:pt x="182" y="15"/>
                    </a:cubicBezTo>
                    <a:cubicBezTo>
                      <a:pt x="212" y="0"/>
                      <a:pt x="242" y="0"/>
                      <a:pt x="272" y="15"/>
                    </a:cubicBezTo>
                    <a:cubicBezTo>
                      <a:pt x="302" y="30"/>
                      <a:pt x="325" y="76"/>
                      <a:pt x="363" y="106"/>
                    </a:cubicBezTo>
                    <a:cubicBezTo>
                      <a:pt x="401" y="136"/>
                      <a:pt x="431" y="166"/>
                      <a:pt x="499" y="196"/>
                    </a:cubicBezTo>
                    <a:cubicBezTo>
                      <a:pt x="567" y="226"/>
                      <a:pt x="718" y="272"/>
                      <a:pt x="771" y="287"/>
                    </a:cubicBezTo>
                    <a:cubicBezTo>
                      <a:pt x="824" y="302"/>
                      <a:pt x="820" y="294"/>
                      <a:pt x="817" y="287"/>
                    </a:cubicBezTo>
                  </a:path>
                </a:pathLst>
              </a:custGeom>
              <a:noFill/>
              <a:ln w="38100">
                <a:solidFill>
                  <a:srgbClr val="0000CC"/>
                </a:solidFill>
                <a:round/>
                <a:headEnd/>
                <a:tailEnd/>
              </a:ln>
            </p:spPr>
            <p:txBody>
              <a:bodyPr wrap="none" anchor="ctr"/>
              <a:lstStyle/>
              <a:p>
                <a:endParaRPr lang="zh-TW" altLang="en-US"/>
              </a:p>
            </p:txBody>
          </p:sp>
          <p:cxnSp>
            <p:nvCxnSpPr>
              <p:cNvPr id="49" name="直線接點 48"/>
              <p:cNvCxnSpPr/>
              <p:nvPr/>
            </p:nvCxnSpPr>
            <p:spPr bwMode="auto">
              <a:xfrm>
                <a:off x="6540504" y="1960586"/>
                <a:ext cx="2268000" cy="0"/>
              </a:xfrm>
              <a:prstGeom prst="line">
                <a:avLst/>
              </a:prstGeom>
              <a:solidFill>
                <a:schemeClr val="accent1"/>
              </a:solidFill>
              <a:ln w="38100" cap="flat" cmpd="sng" algn="ctr">
                <a:solidFill>
                  <a:srgbClr val="0000CC"/>
                </a:solidFill>
                <a:prstDash val="solid"/>
                <a:round/>
                <a:headEnd type="none" w="med" len="med"/>
                <a:tailEnd type="none" w="med" len="med"/>
              </a:ln>
              <a:effectLst/>
            </p:spPr>
          </p:cxnSp>
          <p:cxnSp>
            <p:nvCxnSpPr>
              <p:cNvPr id="50" name="直線接點 49"/>
              <p:cNvCxnSpPr/>
              <p:nvPr/>
            </p:nvCxnSpPr>
            <p:spPr bwMode="auto">
              <a:xfrm flipH="1">
                <a:off x="3190825" y="1960586"/>
                <a:ext cx="2052000" cy="0"/>
              </a:xfrm>
              <a:prstGeom prst="line">
                <a:avLst/>
              </a:prstGeom>
              <a:solidFill>
                <a:schemeClr val="accent1"/>
              </a:solidFill>
              <a:ln w="38100" cap="flat" cmpd="sng" algn="ctr">
                <a:solidFill>
                  <a:srgbClr val="0000CC"/>
                </a:solidFill>
                <a:prstDash val="solid"/>
                <a:round/>
                <a:headEnd type="none" w="med" len="med"/>
                <a:tailEnd type="none" w="med" len="med"/>
              </a:ln>
              <a:effectLst/>
            </p:spPr>
          </p:cxnSp>
        </p:grpSp>
      </p:grpSp>
      <p:sp>
        <p:nvSpPr>
          <p:cNvPr id="15" name="橢圓 14"/>
          <p:cNvSpPr>
            <a:spLocks noChangeAspect="1"/>
          </p:cNvSpPr>
          <p:nvPr/>
        </p:nvSpPr>
        <p:spPr bwMode="auto">
          <a:xfrm>
            <a:off x="6594909" y="4034919"/>
            <a:ext cx="144000" cy="144000"/>
          </a:xfrm>
          <a:prstGeom prst="ellipse">
            <a:avLst/>
          </a:prstGeom>
          <a:solidFill>
            <a:srgbClr val="FFFF00"/>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62" name="橢圓 61"/>
          <p:cNvSpPr>
            <a:spLocks noChangeAspect="1"/>
          </p:cNvSpPr>
          <p:nvPr/>
        </p:nvSpPr>
        <p:spPr bwMode="auto">
          <a:xfrm>
            <a:off x="4819278" y="4913263"/>
            <a:ext cx="144000" cy="144000"/>
          </a:xfrm>
          <a:prstGeom prst="ellipse">
            <a:avLst/>
          </a:prstGeom>
          <a:solidFill>
            <a:srgbClr val="FFFF00"/>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63" name="橢圓 62"/>
          <p:cNvSpPr>
            <a:spLocks noChangeAspect="1"/>
          </p:cNvSpPr>
          <p:nvPr/>
        </p:nvSpPr>
        <p:spPr bwMode="auto">
          <a:xfrm>
            <a:off x="6128993" y="3907837"/>
            <a:ext cx="144000" cy="144000"/>
          </a:xfrm>
          <a:prstGeom prst="ellipse">
            <a:avLst/>
          </a:prstGeom>
          <a:solidFill>
            <a:srgbClr val="CC99FF"/>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64" name="橢圓 63"/>
          <p:cNvSpPr>
            <a:spLocks noChangeAspect="1"/>
          </p:cNvSpPr>
          <p:nvPr/>
        </p:nvSpPr>
        <p:spPr bwMode="auto">
          <a:xfrm>
            <a:off x="4353362" y="4809996"/>
            <a:ext cx="144000" cy="144000"/>
          </a:xfrm>
          <a:prstGeom prst="ellipse">
            <a:avLst/>
          </a:prstGeom>
          <a:solidFill>
            <a:srgbClr val="CC99FF"/>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65" name="橢圓 64"/>
          <p:cNvSpPr>
            <a:spLocks noChangeAspect="1"/>
          </p:cNvSpPr>
          <p:nvPr/>
        </p:nvSpPr>
        <p:spPr bwMode="auto">
          <a:xfrm>
            <a:off x="5808604" y="3758038"/>
            <a:ext cx="144000" cy="144000"/>
          </a:xfrm>
          <a:prstGeom prst="ellipse">
            <a:avLst/>
          </a:prstGeom>
          <a:solidFill>
            <a:srgbClr val="C00000"/>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66" name="橢圓 65"/>
          <p:cNvSpPr>
            <a:spLocks noChangeAspect="1"/>
          </p:cNvSpPr>
          <p:nvPr/>
        </p:nvSpPr>
        <p:spPr bwMode="auto">
          <a:xfrm>
            <a:off x="4044124" y="4672861"/>
            <a:ext cx="144000" cy="144000"/>
          </a:xfrm>
          <a:prstGeom prst="ellipse">
            <a:avLst/>
          </a:prstGeom>
          <a:solidFill>
            <a:srgbClr val="C00000"/>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68" name="Object 22"/>
          <p:cNvGraphicFramePr>
            <a:graphicFrameLocks noChangeAspect="1"/>
          </p:cNvGraphicFramePr>
          <p:nvPr>
            <p:extLst>
              <p:ext uri="{D42A27DB-BD31-4B8C-83A1-F6EECF244321}">
                <p14:modId xmlns:p14="http://schemas.microsoft.com/office/powerpoint/2010/main" val="2516976672"/>
              </p:ext>
            </p:extLst>
          </p:nvPr>
        </p:nvGraphicFramePr>
        <p:xfrm>
          <a:off x="6816080" y="4234985"/>
          <a:ext cx="1085508" cy="434340"/>
        </p:xfrm>
        <a:graphic>
          <a:graphicData uri="http://schemas.openxmlformats.org/presentationml/2006/ole">
            <mc:AlternateContent xmlns:mc="http://schemas.openxmlformats.org/markup-compatibility/2006">
              <mc:Choice xmlns:v="urn:schemas-microsoft-com:vml" Requires="v">
                <p:oleObj spid="_x0000_s1137833" name="Equation" r:id="rId19" imgW="571320" imgH="228600" progId="Equation.DSMT4">
                  <p:embed/>
                </p:oleObj>
              </mc:Choice>
              <mc:Fallback>
                <p:oleObj name="Equation" r:id="rId19" imgW="571320" imgH="228600" progId="Equation.DSMT4">
                  <p:embed/>
                  <p:pic>
                    <p:nvPicPr>
                      <p:cNvPr id="68" name="Object 22"/>
                      <p:cNvPicPr>
                        <a:picLocks noChangeAspect="1" noChangeArrowheads="1"/>
                      </p:cNvPicPr>
                      <p:nvPr/>
                    </p:nvPicPr>
                    <p:blipFill>
                      <a:blip r:embed="rId20"/>
                      <a:srcRect/>
                      <a:stretch>
                        <a:fillRect/>
                      </a:stretch>
                    </p:blipFill>
                    <p:spPr bwMode="auto">
                      <a:xfrm>
                        <a:off x="6816080" y="4234985"/>
                        <a:ext cx="1085508" cy="4343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9" name="群組 68"/>
          <p:cNvGrpSpPr>
            <a:grpSpLocks/>
          </p:cNvGrpSpPr>
          <p:nvPr/>
        </p:nvGrpSpPr>
        <p:grpSpPr>
          <a:xfrm>
            <a:off x="2223232" y="2578550"/>
            <a:ext cx="7237425" cy="782638"/>
            <a:chOff x="3971925" y="1489280"/>
            <a:chExt cx="7237425" cy="782638"/>
          </a:xfrm>
        </p:grpSpPr>
        <p:grpSp>
          <p:nvGrpSpPr>
            <p:cNvPr id="70" name="Group 23"/>
            <p:cNvGrpSpPr>
              <a:grpSpLocks/>
            </p:cNvGrpSpPr>
            <p:nvPr/>
          </p:nvGrpSpPr>
          <p:grpSpPr bwMode="auto">
            <a:xfrm>
              <a:off x="3971925" y="1489280"/>
              <a:ext cx="7237425" cy="782638"/>
              <a:chOff x="1192" y="3436"/>
              <a:chExt cx="4559" cy="493"/>
            </a:xfrm>
          </p:grpSpPr>
          <p:graphicFrame>
            <p:nvGraphicFramePr>
              <p:cNvPr id="75" name="Object 24"/>
              <p:cNvGraphicFramePr>
                <a:graphicFrameLocks noChangeAspect="1"/>
              </p:cNvGraphicFramePr>
              <p:nvPr>
                <p:extLst/>
              </p:nvPr>
            </p:nvGraphicFramePr>
            <p:xfrm>
              <a:off x="1192" y="3655"/>
              <a:ext cx="395" cy="274"/>
            </p:xfrm>
            <a:graphic>
              <a:graphicData uri="http://schemas.openxmlformats.org/presentationml/2006/ole">
                <mc:AlternateContent xmlns:mc="http://schemas.openxmlformats.org/markup-compatibility/2006">
                  <mc:Choice xmlns:v="urn:schemas-microsoft-com:vml" Requires="v">
                    <p:oleObj spid="_x0000_s1137834" name="Equation" r:id="rId21" imgW="330120" imgH="228600" progId="Equation.DSMT4">
                      <p:embed/>
                    </p:oleObj>
                  </mc:Choice>
                  <mc:Fallback>
                    <p:oleObj name="Equation" r:id="rId21" imgW="330120" imgH="228600" progId="Equation.DSMT4">
                      <p:embed/>
                      <p:pic>
                        <p:nvPicPr>
                          <p:cNvPr id="75" name="Object 24"/>
                          <p:cNvPicPr>
                            <a:picLocks noChangeAspect="1" noChangeArrowheads="1"/>
                          </p:cNvPicPr>
                          <p:nvPr/>
                        </p:nvPicPr>
                        <p:blipFill>
                          <a:blip r:embed="rId22"/>
                          <a:srcRect/>
                          <a:stretch>
                            <a:fillRect/>
                          </a:stretch>
                        </p:blipFill>
                        <p:spPr bwMode="auto">
                          <a:xfrm>
                            <a:off x="1192" y="3655"/>
                            <a:ext cx="395" cy="2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 name="Line 25"/>
              <p:cNvSpPr>
                <a:spLocks noChangeShapeType="1"/>
              </p:cNvSpPr>
              <p:nvPr/>
            </p:nvSpPr>
            <p:spPr bwMode="auto">
              <a:xfrm>
                <a:off x="1895" y="3792"/>
                <a:ext cx="3696" cy="0"/>
              </a:xfrm>
              <a:prstGeom prst="line">
                <a:avLst/>
              </a:prstGeom>
              <a:noFill/>
              <a:ln w="12700">
                <a:solidFill>
                  <a:schemeClr val="tx1"/>
                </a:solidFill>
                <a:round/>
                <a:headEnd/>
                <a:tailEnd type="triangle" w="med" len="med"/>
              </a:ln>
            </p:spPr>
            <p:txBody>
              <a:bodyPr wrap="none" anchor="ctr"/>
              <a:lstStyle/>
              <a:p>
                <a:endParaRPr lang="zh-TW" altLang="en-US"/>
              </a:p>
            </p:txBody>
          </p:sp>
          <p:sp>
            <p:nvSpPr>
              <p:cNvPr id="77" name="Freeform 26"/>
              <p:cNvSpPr>
                <a:spLocks/>
              </p:cNvSpPr>
              <p:nvPr/>
            </p:nvSpPr>
            <p:spPr bwMode="auto">
              <a:xfrm>
                <a:off x="3958" y="3592"/>
                <a:ext cx="824" cy="204"/>
              </a:xfrm>
              <a:custGeom>
                <a:avLst/>
                <a:gdLst>
                  <a:gd name="T0" fmla="*/ 0 w 824"/>
                  <a:gd name="T1" fmla="*/ 33 h 302"/>
                  <a:gd name="T2" fmla="*/ 91 w 824"/>
                  <a:gd name="T3" fmla="*/ 12 h 302"/>
                  <a:gd name="T4" fmla="*/ 182 w 824"/>
                  <a:gd name="T5" fmla="*/ 2 h 302"/>
                  <a:gd name="T6" fmla="*/ 272 w 824"/>
                  <a:gd name="T7" fmla="*/ 2 h 302"/>
                  <a:gd name="T8" fmla="*/ 363 w 824"/>
                  <a:gd name="T9" fmla="*/ 12 h 302"/>
                  <a:gd name="T10" fmla="*/ 499 w 824"/>
                  <a:gd name="T11" fmla="*/ 23 h 302"/>
                  <a:gd name="T12" fmla="*/ 771 w 824"/>
                  <a:gd name="T13" fmla="*/ 33 h 302"/>
                  <a:gd name="T14" fmla="*/ 817 w 824"/>
                  <a:gd name="T15" fmla="*/ 33 h 302"/>
                  <a:gd name="T16" fmla="*/ 0 60000 65536"/>
                  <a:gd name="T17" fmla="*/ 0 60000 65536"/>
                  <a:gd name="T18" fmla="*/ 0 60000 65536"/>
                  <a:gd name="T19" fmla="*/ 0 60000 65536"/>
                  <a:gd name="T20" fmla="*/ 0 60000 65536"/>
                  <a:gd name="T21" fmla="*/ 0 60000 65536"/>
                  <a:gd name="T22" fmla="*/ 0 60000 65536"/>
                  <a:gd name="T23" fmla="*/ 0 60000 65536"/>
                  <a:gd name="T24" fmla="*/ 0 w 824"/>
                  <a:gd name="T25" fmla="*/ 0 h 302"/>
                  <a:gd name="T26" fmla="*/ 824 w 824"/>
                  <a:gd name="T27" fmla="*/ 302 h 3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4" h="302">
                    <a:moveTo>
                      <a:pt x="0" y="287"/>
                    </a:moveTo>
                    <a:cubicBezTo>
                      <a:pt x="30" y="219"/>
                      <a:pt x="61" y="151"/>
                      <a:pt x="91" y="106"/>
                    </a:cubicBezTo>
                    <a:cubicBezTo>
                      <a:pt x="121" y="61"/>
                      <a:pt x="152" y="30"/>
                      <a:pt x="182" y="15"/>
                    </a:cubicBezTo>
                    <a:cubicBezTo>
                      <a:pt x="212" y="0"/>
                      <a:pt x="242" y="0"/>
                      <a:pt x="272" y="15"/>
                    </a:cubicBezTo>
                    <a:cubicBezTo>
                      <a:pt x="302" y="30"/>
                      <a:pt x="325" y="76"/>
                      <a:pt x="363" y="106"/>
                    </a:cubicBezTo>
                    <a:cubicBezTo>
                      <a:pt x="401" y="136"/>
                      <a:pt x="431" y="166"/>
                      <a:pt x="499" y="196"/>
                    </a:cubicBezTo>
                    <a:cubicBezTo>
                      <a:pt x="567" y="226"/>
                      <a:pt x="718" y="272"/>
                      <a:pt x="771" y="287"/>
                    </a:cubicBezTo>
                    <a:cubicBezTo>
                      <a:pt x="824" y="302"/>
                      <a:pt x="820" y="294"/>
                      <a:pt x="817" y="287"/>
                    </a:cubicBezTo>
                  </a:path>
                </a:pathLst>
              </a:custGeom>
              <a:solidFill>
                <a:srgbClr val="99FF99"/>
              </a:solidFill>
              <a:ln w="12700">
                <a:solidFill>
                  <a:schemeClr val="tx1"/>
                </a:solidFill>
                <a:round/>
                <a:headEnd/>
                <a:tailEnd/>
              </a:ln>
            </p:spPr>
            <p:txBody>
              <a:bodyPr wrap="none" anchor="ctr"/>
              <a:lstStyle/>
              <a:p>
                <a:endParaRPr lang="zh-TW" altLang="en-US"/>
              </a:p>
            </p:txBody>
          </p:sp>
          <p:graphicFrame>
            <p:nvGraphicFramePr>
              <p:cNvPr id="78" name="Object 27"/>
              <p:cNvGraphicFramePr>
                <a:graphicFrameLocks noChangeAspect="1"/>
              </p:cNvGraphicFramePr>
              <p:nvPr>
                <p:extLst>
                  <p:ext uri="{D42A27DB-BD31-4B8C-83A1-F6EECF244321}">
                    <p14:modId xmlns:p14="http://schemas.microsoft.com/office/powerpoint/2010/main" val="2045077657"/>
                  </p:ext>
                </p:extLst>
              </p:nvPr>
            </p:nvGraphicFramePr>
            <p:xfrm>
              <a:off x="5599" y="3711"/>
              <a:ext cx="152" cy="167"/>
            </p:xfrm>
            <a:graphic>
              <a:graphicData uri="http://schemas.openxmlformats.org/presentationml/2006/ole">
                <mc:AlternateContent xmlns:mc="http://schemas.openxmlformats.org/markup-compatibility/2006">
                  <mc:Choice xmlns:v="urn:schemas-microsoft-com:vml" Requires="v">
                    <p:oleObj spid="_x0000_s1137835" name="Equation" r:id="rId23" imgW="126720" imgH="139680" progId="Equation.DSMT4">
                      <p:embed/>
                    </p:oleObj>
                  </mc:Choice>
                  <mc:Fallback>
                    <p:oleObj name="Equation" r:id="rId23" imgW="126720" imgH="139680" progId="Equation.DSMT4">
                      <p:embed/>
                      <p:pic>
                        <p:nvPicPr>
                          <p:cNvPr id="78" name="Object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99" y="3711"/>
                            <a:ext cx="152" cy="1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 name="Object 28"/>
              <p:cNvGraphicFramePr>
                <a:graphicFrameLocks noChangeAspect="1"/>
              </p:cNvGraphicFramePr>
              <p:nvPr>
                <p:extLst>
                  <p:ext uri="{D42A27DB-BD31-4B8C-83A1-F6EECF244321}">
                    <p14:modId xmlns:p14="http://schemas.microsoft.com/office/powerpoint/2010/main" val="2318342791"/>
                  </p:ext>
                </p:extLst>
              </p:nvPr>
            </p:nvGraphicFramePr>
            <p:xfrm>
              <a:off x="4395" y="3436"/>
              <a:ext cx="742" cy="266"/>
            </p:xfrm>
            <a:graphic>
              <a:graphicData uri="http://schemas.openxmlformats.org/presentationml/2006/ole">
                <mc:AlternateContent xmlns:mc="http://schemas.openxmlformats.org/markup-compatibility/2006">
                  <mc:Choice xmlns:v="urn:schemas-microsoft-com:vml" Requires="v">
                    <p:oleObj spid="_x0000_s1137836" name="Equation" r:id="rId24" imgW="672840" imgH="241200" progId="Equation.DSMT4">
                      <p:embed/>
                    </p:oleObj>
                  </mc:Choice>
                  <mc:Fallback>
                    <p:oleObj name="Equation" r:id="rId24" imgW="672840" imgH="241200" progId="Equation.DSMT4">
                      <p:embed/>
                      <p:pic>
                        <p:nvPicPr>
                          <p:cNvPr id="79" name="Object 28"/>
                          <p:cNvPicPr>
                            <a:picLocks noChangeAspect="1" noChangeArrowheads="1"/>
                          </p:cNvPicPr>
                          <p:nvPr/>
                        </p:nvPicPr>
                        <p:blipFill>
                          <a:blip r:embed="rId25"/>
                          <a:srcRect/>
                          <a:stretch>
                            <a:fillRect/>
                          </a:stretch>
                        </p:blipFill>
                        <p:spPr bwMode="auto">
                          <a:xfrm>
                            <a:off x="4395" y="3436"/>
                            <a:ext cx="742" cy="2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1" name="群組 70"/>
            <p:cNvGrpSpPr/>
            <p:nvPr/>
          </p:nvGrpSpPr>
          <p:grpSpPr>
            <a:xfrm>
              <a:off x="5096486" y="1742938"/>
              <a:ext cx="5547183" cy="324000"/>
              <a:chOff x="3296286" y="1664003"/>
              <a:chExt cx="5547183" cy="324000"/>
            </a:xfrm>
          </p:grpSpPr>
          <p:sp>
            <p:nvSpPr>
              <p:cNvPr id="72" name="Freeform 34"/>
              <p:cNvSpPr>
                <a:spLocks/>
              </p:cNvSpPr>
              <p:nvPr/>
            </p:nvSpPr>
            <p:spPr bwMode="auto">
              <a:xfrm>
                <a:off x="6563368" y="1664003"/>
                <a:ext cx="1308101" cy="324000"/>
              </a:xfrm>
              <a:custGeom>
                <a:avLst/>
                <a:gdLst>
                  <a:gd name="T0" fmla="*/ 0 w 824"/>
                  <a:gd name="T1" fmla="*/ 33 h 302"/>
                  <a:gd name="T2" fmla="*/ 91 w 824"/>
                  <a:gd name="T3" fmla="*/ 12 h 302"/>
                  <a:gd name="T4" fmla="*/ 182 w 824"/>
                  <a:gd name="T5" fmla="*/ 2 h 302"/>
                  <a:gd name="T6" fmla="*/ 272 w 824"/>
                  <a:gd name="T7" fmla="*/ 2 h 302"/>
                  <a:gd name="T8" fmla="*/ 363 w 824"/>
                  <a:gd name="T9" fmla="*/ 12 h 302"/>
                  <a:gd name="T10" fmla="*/ 499 w 824"/>
                  <a:gd name="T11" fmla="*/ 23 h 302"/>
                  <a:gd name="T12" fmla="*/ 771 w 824"/>
                  <a:gd name="T13" fmla="*/ 33 h 302"/>
                  <a:gd name="T14" fmla="*/ 817 w 824"/>
                  <a:gd name="T15" fmla="*/ 33 h 302"/>
                  <a:gd name="T16" fmla="*/ 0 60000 65536"/>
                  <a:gd name="T17" fmla="*/ 0 60000 65536"/>
                  <a:gd name="T18" fmla="*/ 0 60000 65536"/>
                  <a:gd name="T19" fmla="*/ 0 60000 65536"/>
                  <a:gd name="T20" fmla="*/ 0 60000 65536"/>
                  <a:gd name="T21" fmla="*/ 0 60000 65536"/>
                  <a:gd name="T22" fmla="*/ 0 60000 65536"/>
                  <a:gd name="T23" fmla="*/ 0 60000 65536"/>
                  <a:gd name="T24" fmla="*/ 0 w 824"/>
                  <a:gd name="T25" fmla="*/ 0 h 302"/>
                  <a:gd name="T26" fmla="*/ 824 w 824"/>
                  <a:gd name="T27" fmla="*/ 302 h 3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4" h="302">
                    <a:moveTo>
                      <a:pt x="0" y="287"/>
                    </a:moveTo>
                    <a:cubicBezTo>
                      <a:pt x="30" y="219"/>
                      <a:pt x="61" y="151"/>
                      <a:pt x="91" y="106"/>
                    </a:cubicBezTo>
                    <a:cubicBezTo>
                      <a:pt x="121" y="61"/>
                      <a:pt x="152" y="30"/>
                      <a:pt x="182" y="15"/>
                    </a:cubicBezTo>
                    <a:cubicBezTo>
                      <a:pt x="212" y="0"/>
                      <a:pt x="242" y="0"/>
                      <a:pt x="272" y="15"/>
                    </a:cubicBezTo>
                    <a:cubicBezTo>
                      <a:pt x="302" y="30"/>
                      <a:pt x="325" y="76"/>
                      <a:pt x="363" y="106"/>
                    </a:cubicBezTo>
                    <a:cubicBezTo>
                      <a:pt x="401" y="136"/>
                      <a:pt x="431" y="166"/>
                      <a:pt x="499" y="196"/>
                    </a:cubicBezTo>
                    <a:cubicBezTo>
                      <a:pt x="567" y="226"/>
                      <a:pt x="718" y="272"/>
                      <a:pt x="771" y="287"/>
                    </a:cubicBezTo>
                    <a:cubicBezTo>
                      <a:pt x="824" y="302"/>
                      <a:pt x="820" y="294"/>
                      <a:pt x="817" y="287"/>
                    </a:cubicBezTo>
                  </a:path>
                </a:pathLst>
              </a:custGeom>
              <a:noFill/>
              <a:ln w="38100">
                <a:solidFill>
                  <a:srgbClr val="0000CC"/>
                </a:solidFill>
                <a:round/>
                <a:headEnd/>
                <a:tailEnd/>
              </a:ln>
            </p:spPr>
            <p:txBody>
              <a:bodyPr wrap="none" anchor="ctr"/>
              <a:lstStyle/>
              <a:p>
                <a:endParaRPr lang="zh-TW" altLang="en-US"/>
              </a:p>
            </p:txBody>
          </p:sp>
          <p:cxnSp>
            <p:nvCxnSpPr>
              <p:cNvPr id="73" name="直線接點 72"/>
              <p:cNvCxnSpPr/>
              <p:nvPr/>
            </p:nvCxnSpPr>
            <p:spPr bwMode="auto">
              <a:xfrm>
                <a:off x="7871469" y="1974986"/>
                <a:ext cx="972000" cy="0"/>
              </a:xfrm>
              <a:prstGeom prst="line">
                <a:avLst/>
              </a:prstGeom>
              <a:solidFill>
                <a:schemeClr val="accent1"/>
              </a:solidFill>
              <a:ln w="38100" cap="flat" cmpd="sng" algn="ctr">
                <a:solidFill>
                  <a:srgbClr val="0000CC"/>
                </a:solidFill>
                <a:prstDash val="solid"/>
                <a:round/>
                <a:headEnd type="none" w="med" len="med"/>
                <a:tailEnd type="none" w="med" len="med"/>
              </a:ln>
              <a:effectLst/>
            </p:spPr>
          </p:cxnSp>
          <p:cxnSp>
            <p:nvCxnSpPr>
              <p:cNvPr id="74" name="直線接點 73"/>
              <p:cNvCxnSpPr/>
              <p:nvPr/>
            </p:nvCxnSpPr>
            <p:spPr bwMode="auto">
              <a:xfrm flipH="1">
                <a:off x="3296286" y="1974986"/>
                <a:ext cx="3276000" cy="0"/>
              </a:xfrm>
              <a:prstGeom prst="line">
                <a:avLst/>
              </a:prstGeom>
              <a:solidFill>
                <a:schemeClr val="accent1"/>
              </a:solidFill>
              <a:ln w="38100" cap="flat" cmpd="sng" algn="ctr">
                <a:solidFill>
                  <a:srgbClr val="0000CC"/>
                </a:solidFill>
                <a:prstDash val="solid"/>
                <a:round/>
                <a:headEnd type="none" w="med" len="med"/>
                <a:tailEnd type="none" w="med" len="med"/>
              </a:ln>
              <a:effectLst/>
            </p:spPr>
          </p:cxnSp>
        </p:grpSp>
      </p:grpSp>
      <p:graphicFrame>
        <p:nvGraphicFramePr>
          <p:cNvPr id="80" name="Object 22"/>
          <p:cNvGraphicFramePr>
            <a:graphicFrameLocks noChangeAspect="1"/>
          </p:cNvGraphicFramePr>
          <p:nvPr>
            <p:extLst>
              <p:ext uri="{D42A27DB-BD31-4B8C-83A1-F6EECF244321}">
                <p14:modId xmlns:p14="http://schemas.microsoft.com/office/powerpoint/2010/main" val="3090410605"/>
              </p:ext>
            </p:extLst>
          </p:nvPr>
        </p:nvGraphicFramePr>
        <p:xfrm>
          <a:off x="8049767" y="3387491"/>
          <a:ext cx="1134072" cy="434340"/>
        </p:xfrm>
        <a:graphic>
          <a:graphicData uri="http://schemas.openxmlformats.org/presentationml/2006/ole">
            <mc:AlternateContent xmlns:mc="http://schemas.openxmlformats.org/markup-compatibility/2006">
              <mc:Choice xmlns:v="urn:schemas-microsoft-com:vml" Requires="v">
                <p:oleObj spid="_x0000_s1137837" name="Equation" r:id="rId26" imgW="596880" imgH="228600" progId="Equation.DSMT4">
                  <p:embed/>
                </p:oleObj>
              </mc:Choice>
              <mc:Fallback>
                <p:oleObj name="Equation" r:id="rId26" imgW="596880" imgH="228600" progId="Equation.DSMT4">
                  <p:embed/>
                  <p:pic>
                    <p:nvPicPr>
                      <p:cNvPr id="80" name="Object 22"/>
                      <p:cNvPicPr>
                        <a:picLocks noChangeAspect="1" noChangeArrowheads="1"/>
                      </p:cNvPicPr>
                      <p:nvPr/>
                    </p:nvPicPr>
                    <p:blipFill>
                      <a:blip r:embed="rId27"/>
                      <a:srcRect/>
                      <a:stretch>
                        <a:fillRect/>
                      </a:stretch>
                    </p:blipFill>
                    <p:spPr bwMode="auto">
                      <a:xfrm>
                        <a:off x="8049767" y="3387491"/>
                        <a:ext cx="1134072" cy="4343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1" name="Group 15"/>
          <p:cNvGrpSpPr>
            <a:grpSpLocks/>
          </p:cNvGrpSpPr>
          <p:nvPr/>
        </p:nvGrpSpPr>
        <p:grpSpPr bwMode="auto">
          <a:xfrm>
            <a:off x="4898635" y="3071042"/>
            <a:ext cx="3019428" cy="457200"/>
            <a:chOff x="2803" y="3701"/>
            <a:chExt cx="1902" cy="288"/>
          </a:xfrm>
        </p:grpSpPr>
        <p:sp>
          <p:nvSpPr>
            <p:cNvPr id="82" name="Line 16"/>
            <p:cNvSpPr>
              <a:spLocks noChangeShapeType="1"/>
            </p:cNvSpPr>
            <p:nvPr/>
          </p:nvSpPr>
          <p:spPr bwMode="auto">
            <a:xfrm>
              <a:off x="2803" y="3701"/>
              <a:ext cx="0" cy="204"/>
            </a:xfrm>
            <a:prstGeom prst="line">
              <a:avLst/>
            </a:prstGeom>
            <a:noFill/>
            <a:ln w="12700">
              <a:solidFill>
                <a:schemeClr val="tx1"/>
              </a:solidFill>
              <a:round/>
              <a:headEnd/>
              <a:tailEnd/>
            </a:ln>
          </p:spPr>
          <p:txBody>
            <a:bodyPr wrap="none" anchor="ctr"/>
            <a:lstStyle/>
            <a:p>
              <a:endParaRPr lang="zh-TW" altLang="en-US"/>
            </a:p>
          </p:txBody>
        </p:sp>
        <p:sp>
          <p:nvSpPr>
            <p:cNvPr id="85" name="Line 19"/>
            <p:cNvSpPr>
              <a:spLocks noChangeShapeType="1"/>
            </p:cNvSpPr>
            <p:nvPr/>
          </p:nvSpPr>
          <p:spPr bwMode="auto">
            <a:xfrm flipH="1">
              <a:off x="2803" y="3849"/>
              <a:ext cx="680" cy="1"/>
            </a:xfrm>
            <a:prstGeom prst="line">
              <a:avLst/>
            </a:prstGeom>
            <a:noFill/>
            <a:ln w="12700">
              <a:solidFill>
                <a:srgbClr val="0000CC"/>
              </a:solidFill>
              <a:round/>
              <a:headEnd/>
              <a:tailEnd type="triangle" w="med" len="med"/>
            </a:ln>
          </p:spPr>
          <p:txBody>
            <a:bodyPr wrap="none" anchor="ctr"/>
            <a:lstStyle/>
            <a:p>
              <a:endParaRPr lang="zh-TW" altLang="en-US"/>
            </a:p>
          </p:txBody>
        </p:sp>
        <p:sp>
          <p:nvSpPr>
            <p:cNvPr id="86" name="Line 20"/>
            <p:cNvSpPr>
              <a:spLocks noChangeShapeType="1"/>
            </p:cNvSpPr>
            <p:nvPr/>
          </p:nvSpPr>
          <p:spPr bwMode="auto">
            <a:xfrm>
              <a:off x="4002" y="3849"/>
              <a:ext cx="703" cy="1"/>
            </a:xfrm>
            <a:prstGeom prst="line">
              <a:avLst/>
            </a:prstGeom>
            <a:noFill/>
            <a:ln w="12700">
              <a:solidFill>
                <a:srgbClr val="0000CC"/>
              </a:solidFill>
              <a:round/>
              <a:headEnd/>
              <a:tailEnd type="triangle" w="med" len="med"/>
            </a:ln>
          </p:spPr>
          <p:txBody>
            <a:bodyPr wrap="none" anchor="ctr"/>
            <a:lstStyle/>
            <a:p>
              <a:endParaRPr lang="zh-TW" altLang="en-US"/>
            </a:p>
          </p:txBody>
        </p:sp>
        <p:graphicFrame>
          <p:nvGraphicFramePr>
            <p:cNvPr id="87" name="Object 21"/>
            <p:cNvGraphicFramePr>
              <a:graphicFrameLocks noChangeAspect="1"/>
            </p:cNvGraphicFramePr>
            <p:nvPr>
              <p:extLst>
                <p:ext uri="{D42A27DB-BD31-4B8C-83A1-F6EECF244321}">
                  <p14:modId xmlns:p14="http://schemas.microsoft.com/office/powerpoint/2010/main" val="2675219442"/>
                </p:ext>
              </p:extLst>
            </p:nvPr>
          </p:nvGraphicFramePr>
          <p:xfrm>
            <a:off x="3714" y="3731"/>
            <a:ext cx="231" cy="258"/>
          </p:xfrm>
          <a:graphic>
            <a:graphicData uri="http://schemas.openxmlformats.org/presentationml/2006/ole">
              <mc:AlternateContent xmlns:mc="http://schemas.openxmlformats.org/markup-compatibility/2006">
                <mc:Choice xmlns:v="urn:schemas-microsoft-com:vml" Requires="v">
                  <p:oleObj spid="_x0000_s1137838" name="Equation" r:id="rId28" imgW="203040" imgH="228600" progId="Equation.DSMT4">
                    <p:embed/>
                  </p:oleObj>
                </mc:Choice>
                <mc:Fallback>
                  <p:oleObj name="Equation" r:id="rId28" imgW="203040" imgH="228600" progId="Equation.DSMT4">
                    <p:embed/>
                    <p:pic>
                      <p:nvPicPr>
                        <p:cNvPr id="87" name="Object 21"/>
                        <p:cNvPicPr>
                          <a:picLocks noChangeAspect="1" noChangeArrowheads="1"/>
                        </p:cNvPicPr>
                        <p:nvPr/>
                      </p:nvPicPr>
                      <p:blipFill>
                        <a:blip r:embed="rId29"/>
                        <a:srcRect/>
                        <a:stretch>
                          <a:fillRect/>
                        </a:stretch>
                      </p:blipFill>
                      <p:spPr bwMode="auto">
                        <a:xfrm>
                          <a:off x="3714" y="3731"/>
                          <a:ext cx="231" cy="2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9" name="橢圓 88"/>
          <p:cNvSpPr>
            <a:spLocks noChangeAspect="1"/>
          </p:cNvSpPr>
          <p:nvPr/>
        </p:nvSpPr>
        <p:spPr bwMode="auto">
          <a:xfrm>
            <a:off x="7845184" y="3071067"/>
            <a:ext cx="144000" cy="144000"/>
          </a:xfrm>
          <a:prstGeom prst="ellipse">
            <a:avLst/>
          </a:prstGeom>
          <a:solidFill>
            <a:srgbClr val="FFFF00"/>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90" name="橢圓 89"/>
          <p:cNvSpPr>
            <a:spLocks noChangeAspect="1"/>
          </p:cNvSpPr>
          <p:nvPr/>
        </p:nvSpPr>
        <p:spPr bwMode="auto">
          <a:xfrm>
            <a:off x="7379268" y="2943985"/>
            <a:ext cx="144000" cy="144000"/>
          </a:xfrm>
          <a:prstGeom prst="ellipse">
            <a:avLst/>
          </a:prstGeom>
          <a:solidFill>
            <a:srgbClr val="CC99FF"/>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91" name="橢圓 90"/>
          <p:cNvSpPr>
            <a:spLocks noChangeAspect="1"/>
          </p:cNvSpPr>
          <p:nvPr/>
        </p:nvSpPr>
        <p:spPr bwMode="auto">
          <a:xfrm>
            <a:off x="7058879" y="2794186"/>
            <a:ext cx="144000" cy="144000"/>
          </a:xfrm>
          <a:prstGeom prst="ellipse">
            <a:avLst/>
          </a:prstGeom>
          <a:solidFill>
            <a:srgbClr val="C00000"/>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92" name="Rectangle 11"/>
          <p:cNvSpPr>
            <a:spLocks noChangeArrowheads="1"/>
          </p:cNvSpPr>
          <p:nvPr/>
        </p:nvSpPr>
        <p:spPr bwMode="auto">
          <a:xfrm>
            <a:off x="8317324" y="6194260"/>
            <a:ext cx="2400016" cy="461665"/>
          </a:xfrm>
          <a:prstGeom prst="rect">
            <a:avLst/>
          </a:prstGeom>
          <a:noFill/>
          <a:ln w="12700" algn="ctr">
            <a:noFill/>
            <a:miter lim="800000"/>
            <a:headEnd/>
            <a:tailEnd/>
          </a:ln>
        </p:spPr>
        <p:txBody>
          <a:bodyPr wrap="none">
            <a:spAutoFit/>
          </a:bodyPr>
          <a:lstStyle/>
          <a:p>
            <a:pPr algn="ctr"/>
            <a:r>
              <a:rPr lang="en-US" altLang="zh-TW" b="1" dirty="0">
                <a:solidFill>
                  <a:srgbClr val="C00000"/>
                </a:solidFill>
              </a:rPr>
              <a:t>(No dispersion!!)</a:t>
            </a:r>
          </a:p>
        </p:txBody>
      </p:sp>
      <p:grpSp>
        <p:nvGrpSpPr>
          <p:cNvPr id="6" name="群組 5"/>
          <p:cNvGrpSpPr/>
          <p:nvPr/>
        </p:nvGrpSpPr>
        <p:grpSpPr>
          <a:xfrm>
            <a:off x="7775198" y="3071055"/>
            <a:ext cx="313272" cy="715328"/>
            <a:chOff x="7999714" y="1226614"/>
            <a:chExt cx="313272" cy="715328"/>
          </a:xfrm>
        </p:grpSpPr>
        <p:sp>
          <p:nvSpPr>
            <p:cNvPr id="93" name="Line 18"/>
            <p:cNvSpPr>
              <a:spLocks noChangeShapeType="1"/>
            </p:cNvSpPr>
            <p:nvPr/>
          </p:nvSpPr>
          <p:spPr bwMode="auto">
            <a:xfrm>
              <a:off x="8150207" y="1226614"/>
              <a:ext cx="0" cy="324000"/>
            </a:xfrm>
            <a:prstGeom prst="line">
              <a:avLst/>
            </a:prstGeom>
            <a:noFill/>
            <a:ln w="12700">
              <a:solidFill>
                <a:schemeClr val="tx1"/>
              </a:solidFill>
              <a:round/>
              <a:headEnd/>
              <a:tailEnd/>
            </a:ln>
          </p:spPr>
          <p:txBody>
            <a:bodyPr wrap="none" anchor="ctr"/>
            <a:lstStyle/>
            <a:p>
              <a:endParaRPr lang="zh-TW" altLang="en-US"/>
            </a:p>
          </p:txBody>
        </p:sp>
        <p:graphicFrame>
          <p:nvGraphicFramePr>
            <p:cNvPr id="94" name="Object 22"/>
            <p:cNvGraphicFramePr>
              <a:graphicFrameLocks noChangeAspect="1"/>
            </p:cNvGraphicFramePr>
            <p:nvPr>
              <p:extLst>
                <p:ext uri="{D42A27DB-BD31-4B8C-83A1-F6EECF244321}">
                  <p14:modId xmlns:p14="http://schemas.microsoft.com/office/powerpoint/2010/main" val="2015055677"/>
                </p:ext>
              </p:extLst>
            </p:nvPr>
          </p:nvGraphicFramePr>
          <p:xfrm>
            <a:off x="7999714" y="1507602"/>
            <a:ext cx="313272" cy="434340"/>
          </p:xfrm>
          <a:graphic>
            <a:graphicData uri="http://schemas.openxmlformats.org/presentationml/2006/ole">
              <mc:AlternateContent xmlns:mc="http://schemas.openxmlformats.org/markup-compatibility/2006">
                <mc:Choice xmlns:v="urn:schemas-microsoft-com:vml" Requires="v">
                  <p:oleObj spid="_x0000_s1137839" name="Equation" r:id="rId30" imgW="164880" imgH="228600" progId="Equation.DSMT4">
                    <p:embed/>
                  </p:oleObj>
                </mc:Choice>
                <mc:Fallback>
                  <p:oleObj name="Equation" r:id="rId30" imgW="164880" imgH="228600" progId="Equation.DSMT4">
                    <p:embed/>
                    <p:pic>
                      <p:nvPicPr>
                        <p:cNvPr id="0" name=""/>
                        <p:cNvPicPr>
                          <a:picLocks noChangeAspect="1" noChangeArrowheads="1"/>
                        </p:cNvPicPr>
                        <p:nvPr/>
                      </p:nvPicPr>
                      <p:blipFill>
                        <a:blip r:embed="rId31"/>
                        <a:srcRect/>
                        <a:stretch>
                          <a:fillRect/>
                        </a:stretch>
                      </p:blipFill>
                      <p:spPr bwMode="auto">
                        <a:xfrm>
                          <a:off x="7999714" y="1507602"/>
                          <a:ext cx="313272" cy="4343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群組 4"/>
          <p:cNvGrpSpPr/>
          <p:nvPr/>
        </p:nvGrpSpPr>
        <p:grpSpPr>
          <a:xfrm>
            <a:off x="6551099" y="4018014"/>
            <a:ext cx="289332" cy="633098"/>
            <a:chOff x="6818815" y="2186589"/>
            <a:chExt cx="289332" cy="633098"/>
          </a:xfrm>
        </p:grpSpPr>
        <p:graphicFrame>
          <p:nvGraphicFramePr>
            <p:cNvPr id="83" name="Object 22"/>
            <p:cNvGraphicFramePr>
              <a:graphicFrameLocks noChangeAspect="1"/>
            </p:cNvGraphicFramePr>
            <p:nvPr>
              <p:extLst>
                <p:ext uri="{D42A27DB-BD31-4B8C-83A1-F6EECF244321}">
                  <p14:modId xmlns:p14="http://schemas.microsoft.com/office/powerpoint/2010/main" val="4157879872"/>
                </p:ext>
              </p:extLst>
            </p:nvPr>
          </p:nvGraphicFramePr>
          <p:xfrm>
            <a:off x="6818815" y="2385347"/>
            <a:ext cx="289332" cy="434340"/>
          </p:xfrm>
          <a:graphic>
            <a:graphicData uri="http://schemas.openxmlformats.org/presentationml/2006/ole">
              <mc:AlternateContent xmlns:mc="http://schemas.openxmlformats.org/markup-compatibility/2006">
                <mc:Choice xmlns:v="urn:schemas-microsoft-com:vml" Requires="v">
                  <p:oleObj spid="_x0000_s1137840" name="Equation" r:id="rId32" imgW="152280" imgH="228600" progId="Equation.DSMT4">
                    <p:embed/>
                  </p:oleObj>
                </mc:Choice>
                <mc:Fallback>
                  <p:oleObj name="Equation" r:id="rId32" imgW="152280" imgH="228600" progId="Equation.DSMT4">
                    <p:embed/>
                    <p:pic>
                      <p:nvPicPr>
                        <p:cNvPr id="0" name=""/>
                        <p:cNvPicPr>
                          <a:picLocks noChangeAspect="1" noChangeArrowheads="1"/>
                        </p:cNvPicPr>
                        <p:nvPr/>
                      </p:nvPicPr>
                      <p:blipFill>
                        <a:blip r:embed="rId33"/>
                        <a:srcRect/>
                        <a:stretch>
                          <a:fillRect/>
                        </a:stretch>
                      </p:blipFill>
                      <p:spPr bwMode="auto">
                        <a:xfrm>
                          <a:off x="6818815" y="2385347"/>
                          <a:ext cx="289332" cy="4343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 name="Line 18"/>
            <p:cNvSpPr>
              <a:spLocks noChangeShapeType="1"/>
            </p:cNvSpPr>
            <p:nvPr/>
          </p:nvSpPr>
          <p:spPr bwMode="auto">
            <a:xfrm>
              <a:off x="6934697" y="2186589"/>
              <a:ext cx="0" cy="324000"/>
            </a:xfrm>
            <a:prstGeom prst="line">
              <a:avLst/>
            </a:prstGeom>
            <a:noFill/>
            <a:ln w="12700">
              <a:solidFill>
                <a:schemeClr val="tx1"/>
              </a:solidFill>
              <a:round/>
              <a:headEnd/>
              <a:tailEnd/>
            </a:ln>
          </p:spPr>
          <p:txBody>
            <a:bodyPr wrap="none" anchor="ctr"/>
            <a:lstStyle/>
            <a:p>
              <a:endParaRPr lang="zh-TW" altLang="en-US"/>
            </a:p>
          </p:txBody>
        </p:sp>
      </p:grpSp>
      <p:graphicFrame>
        <p:nvGraphicFramePr>
          <p:cNvPr id="84" name="Object 22"/>
          <p:cNvGraphicFramePr>
            <a:graphicFrameLocks noChangeAspect="1"/>
          </p:cNvGraphicFramePr>
          <p:nvPr>
            <p:extLst>
              <p:ext uri="{D42A27DB-BD31-4B8C-83A1-F6EECF244321}">
                <p14:modId xmlns:p14="http://schemas.microsoft.com/office/powerpoint/2010/main" val="2864409575"/>
              </p:ext>
            </p:extLst>
          </p:nvPr>
        </p:nvGraphicFramePr>
        <p:xfrm>
          <a:off x="1690674" y="666938"/>
          <a:ext cx="1752480" cy="914400"/>
        </p:xfrm>
        <a:graphic>
          <a:graphicData uri="http://schemas.openxmlformats.org/presentationml/2006/ole">
            <mc:AlternateContent xmlns:mc="http://schemas.openxmlformats.org/markup-compatibility/2006">
              <mc:Choice xmlns:v="urn:schemas-microsoft-com:vml" Requires="v">
                <p:oleObj spid="_x0000_s1137841" name="Equation" r:id="rId34" imgW="876240" imgH="457200" progId="Equation.DSMT4">
                  <p:embed/>
                </p:oleObj>
              </mc:Choice>
              <mc:Fallback>
                <p:oleObj name="Equation" r:id="rId34" imgW="876240" imgH="457200" progId="Equation.DSMT4">
                  <p:embed/>
                  <p:pic>
                    <p:nvPicPr>
                      <p:cNvPr id="9225" name="Object 2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690674" y="666938"/>
                        <a:ext cx="1752480" cy="914400"/>
                      </a:xfrm>
                      <a:prstGeom prst="rect">
                        <a:avLst/>
                      </a:prstGeom>
                      <a:noFill/>
                    </p:spPr>
                  </p:pic>
                </p:oleObj>
              </mc:Fallback>
            </mc:AlternateContent>
          </a:graphicData>
        </a:graphic>
      </p:graphicFrame>
      <p:sp>
        <p:nvSpPr>
          <p:cNvPr id="88" name="動作按鈕: 上一項 87">
            <a:hlinkClick r:id="rId36" action="ppaction://hlinksldjump" highlightClick="1"/>
          </p:cNvPr>
          <p:cNvSpPr>
            <a:spLocks noChangeAspect="1"/>
          </p:cNvSpPr>
          <p:nvPr/>
        </p:nvSpPr>
        <p:spPr bwMode="auto">
          <a:xfrm>
            <a:off x="3827768" y="1057971"/>
            <a:ext cx="180000" cy="180000"/>
          </a:xfrm>
          <a:prstGeom prst="actionButtonBackPrevious">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97" name="Rectangle 14"/>
          <p:cNvSpPr>
            <a:spLocks noChangeArrowheads="1"/>
          </p:cNvSpPr>
          <p:nvPr/>
        </p:nvSpPr>
        <p:spPr bwMode="auto">
          <a:xfrm>
            <a:off x="4151784" y="941081"/>
            <a:ext cx="1829348" cy="400110"/>
          </a:xfrm>
          <a:prstGeom prst="rect">
            <a:avLst/>
          </a:prstGeom>
          <a:noFill/>
          <a:ln w="12700" algn="ctr">
            <a:noFill/>
            <a:miter lim="800000"/>
            <a:headEnd/>
            <a:tailEnd/>
          </a:ln>
        </p:spPr>
        <p:txBody>
          <a:bodyPr wrap="none">
            <a:spAutoFit/>
          </a:bodyPr>
          <a:lstStyle/>
          <a:p>
            <a:pPr algn="ctr"/>
            <a:r>
              <a:rPr lang="en-US" altLang="zh-TW" sz="2000" dirty="0">
                <a:solidFill>
                  <a:srgbClr val="0000CC"/>
                </a:solidFill>
              </a:rPr>
              <a:t>hyperbolic PDE</a:t>
            </a:r>
          </a:p>
        </p:txBody>
      </p:sp>
      <p:graphicFrame>
        <p:nvGraphicFramePr>
          <p:cNvPr id="98" name="Object 20"/>
          <p:cNvGraphicFramePr>
            <a:graphicFrameLocks noChangeAspect="1"/>
          </p:cNvGraphicFramePr>
          <p:nvPr>
            <p:extLst>
              <p:ext uri="{D42A27DB-BD31-4B8C-83A1-F6EECF244321}">
                <p14:modId xmlns:p14="http://schemas.microsoft.com/office/powerpoint/2010/main" val="1113156313"/>
              </p:ext>
            </p:extLst>
          </p:nvPr>
        </p:nvGraphicFramePr>
        <p:xfrm>
          <a:off x="6697766" y="851677"/>
          <a:ext cx="3413125" cy="517525"/>
        </p:xfrm>
        <a:graphic>
          <a:graphicData uri="http://schemas.openxmlformats.org/presentationml/2006/ole">
            <mc:AlternateContent xmlns:mc="http://schemas.openxmlformats.org/markup-compatibility/2006">
              <mc:Choice xmlns:v="urn:schemas-microsoft-com:vml" Requires="v">
                <p:oleObj spid="_x0000_s1137842" name="Equation" r:id="rId37" imgW="1587240" imgH="241200" progId="Equation.DSMT4">
                  <p:embed/>
                </p:oleObj>
              </mc:Choice>
              <mc:Fallback>
                <p:oleObj name="Equation" r:id="rId37" imgW="1587240" imgH="241200" progId="Equation.DSMT4">
                  <p:embed/>
                  <p:pic>
                    <p:nvPicPr>
                      <p:cNvPr id="463892" name="Object 20"/>
                      <p:cNvPicPr>
                        <a:picLocks noChangeAspect="1" noChangeArrowheads="1"/>
                      </p:cNvPicPr>
                      <p:nvPr/>
                    </p:nvPicPr>
                    <p:blipFill>
                      <a:blip r:embed="rId38"/>
                      <a:srcRect t="-3339" b="-3339"/>
                      <a:stretch>
                        <a:fillRect/>
                      </a:stretch>
                    </p:blipFill>
                    <p:spPr bwMode="auto">
                      <a:xfrm>
                        <a:off x="6697766" y="851677"/>
                        <a:ext cx="3413125" cy="517525"/>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sp>
        <p:nvSpPr>
          <p:cNvPr id="99" name="AutoShape 5"/>
          <p:cNvSpPr>
            <a:spLocks noChangeArrowheads="1"/>
          </p:cNvSpPr>
          <p:nvPr/>
        </p:nvSpPr>
        <p:spPr bwMode="auto">
          <a:xfrm flipV="1">
            <a:off x="6168008" y="1058095"/>
            <a:ext cx="287338" cy="215900"/>
          </a:xfrm>
          <a:prstGeom prst="rightArrow">
            <a:avLst>
              <a:gd name="adj1" fmla="val 50000"/>
              <a:gd name="adj2" fmla="val 33272"/>
            </a:avLst>
          </a:prstGeom>
          <a:solidFill>
            <a:srgbClr val="FFCC00"/>
          </a:solidFill>
          <a:ln w="12700" algn="ctr">
            <a:solidFill>
              <a:schemeClr val="tx1"/>
            </a:solidFill>
            <a:miter lim="800000"/>
            <a:headEnd/>
            <a:tailEnd/>
          </a:ln>
        </p:spPr>
        <p:txBody>
          <a:bodyPr wrap="none" anchor="ctr"/>
          <a:lstStyle/>
          <a:p>
            <a:endParaRPr lang="zh-TW" altLang="en-US"/>
          </a:p>
        </p:txBody>
      </p:sp>
      <p:sp>
        <p:nvSpPr>
          <p:cNvPr id="100" name="Rectangle 14"/>
          <p:cNvSpPr>
            <a:spLocks noChangeArrowheads="1"/>
          </p:cNvSpPr>
          <p:nvPr/>
        </p:nvSpPr>
        <p:spPr bwMode="auto">
          <a:xfrm>
            <a:off x="5807968" y="1305933"/>
            <a:ext cx="5163850" cy="400110"/>
          </a:xfrm>
          <a:prstGeom prst="rect">
            <a:avLst/>
          </a:prstGeom>
          <a:noFill/>
          <a:ln w="12700" algn="ctr">
            <a:noFill/>
            <a:miter lim="800000"/>
            <a:headEnd/>
            <a:tailEnd/>
          </a:ln>
        </p:spPr>
        <p:txBody>
          <a:bodyPr wrap="none">
            <a:spAutoFit/>
          </a:bodyPr>
          <a:lstStyle/>
          <a:p>
            <a:pPr algn="ctr"/>
            <a:r>
              <a:rPr lang="en-US" altLang="zh-TW" sz="2000" dirty="0" err="1">
                <a:solidFill>
                  <a:srgbClr val="0000CC"/>
                </a:solidFill>
              </a:rPr>
              <a:t>D’Alembert’s</a:t>
            </a:r>
            <a:r>
              <a:rPr lang="en-US" altLang="zh-TW" sz="2000" dirty="0">
                <a:solidFill>
                  <a:srgbClr val="0000CC"/>
                </a:solidFill>
              </a:rPr>
              <a:t> solution – general sol. of wave eq.</a:t>
            </a:r>
          </a:p>
        </p:txBody>
      </p:sp>
      <p:sp>
        <p:nvSpPr>
          <p:cNvPr id="101" name="Rectangle 14"/>
          <p:cNvSpPr>
            <a:spLocks noChangeArrowheads="1"/>
          </p:cNvSpPr>
          <p:nvPr/>
        </p:nvSpPr>
        <p:spPr bwMode="auto">
          <a:xfrm>
            <a:off x="1270446" y="1404932"/>
            <a:ext cx="2711000" cy="400110"/>
          </a:xfrm>
          <a:prstGeom prst="rect">
            <a:avLst/>
          </a:prstGeom>
          <a:noFill/>
          <a:ln w="12700" algn="ctr">
            <a:noFill/>
            <a:miter lim="800000"/>
            <a:headEnd/>
            <a:tailEnd/>
          </a:ln>
        </p:spPr>
        <p:txBody>
          <a:bodyPr wrap="none">
            <a:spAutoFit/>
          </a:bodyPr>
          <a:lstStyle/>
          <a:p>
            <a:pPr algn="ctr"/>
            <a:r>
              <a:rPr lang="en-US" altLang="zh-TW" sz="2000" u="sng" dirty="0">
                <a:solidFill>
                  <a:srgbClr val="0000CC"/>
                </a:solidFill>
              </a:rPr>
              <a:t>interpretation of  </a:t>
            </a:r>
            <a:r>
              <a:rPr lang="en-US" altLang="zh-TW" sz="2000" i="1" u="sng" dirty="0">
                <a:solidFill>
                  <a:srgbClr val="C00000"/>
                </a:solidFill>
              </a:rPr>
              <a:t>f</a:t>
            </a:r>
            <a:r>
              <a:rPr lang="en-US" altLang="zh-TW" sz="1000" i="1" u="sng" dirty="0">
                <a:solidFill>
                  <a:srgbClr val="C00000"/>
                </a:solidFill>
              </a:rPr>
              <a:t> </a:t>
            </a:r>
            <a:r>
              <a:rPr lang="en-US" altLang="zh-TW" sz="2000" u="sng" dirty="0">
                <a:solidFill>
                  <a:srgbClr val="C00000"/>
                </a:solidFill>
              </a:rPr>
              <a:t>(</a:t>
            </a:r>
            <a:r>
              <a:rPr lang="en-US" altLang="zh-TW" sz="2000" i="1" u="sng" dirty="0">
                <a:solidFill>
                  <a:srgbClr val="C00000"/>
                </a:solidFill>
              </a:rPr>
              <a:t>x</a:t>
            </a:r>
            <a:r>
              <a:rPr lang="en-US" altLang="zh-TW" sz="2000" u="sng" dirty="0">
                <a:solidFill>
                  <a:srgbClr val="C00000"/>
                </a:solidFill>
                <a:latin typeface="Symbol" panose="05050102010706020507" pitchFamily="18" charset="2"/>
              </a:rPr>
              <a:t>-</a:t>
            </a:r>
            <a:r>
              <a:rPr lang="en-US" altLang="zh-TW" sz="2000" i="1" u="sng" dirty="0" err="1">
                <a:solidFill>
                  <a:srgbClr val="C00000"/>
                </a:solidFill>
              </a:rPr>
              <a:t>ct</a:t>
            </a:r>
            <a:r>
              <a:rPr lang="en-US" altLang="zh-TW" sz="2000" u="sng" dirty="0">
                <a:solidFill>
                  <a:srgbClr val="C00000"/>
                </a:solidFill>
              </a:rPr>
              <a:t>)</a:t>
            </a:r>
          </a:p>
        </p:txBody>
      </p:sp>
      <p:grpSp>
        <p:nvGrpSpPr>
          <p:cNvPr id="13" name="群組 12"/>
          <p:cNvGrpSpPr/>
          <p:nvPr/>
        </p:nvGrpSpPr>
        <p:grpSpPr>
          <a:xfrm>
            <a:off x="4768808" y="4888379"/>
            <a:ext cx="313272" cy="554374"/>
            <a:chOff x="6247289" y="1251787"/>
            <a:chExt cx="313272" cy="554374"/>
          </a:xfrm>
        </p:grpSpPr>
        <p:sp>
          <p:nvSpPr>
            <p:cNvPr id="10270" name="Line 35"/>
            <p:cNvSpPr>
              <a:spLocks noChangeShapeType="1"/>
            </p:cNvSpPr>
            <p:nvPr/>
          </p:nvSpPr>
          <p:spPr bwMode="auto">
            <a:xfrm>
              <a:off x="6369371" y="1251787"/>
              <a:ext cx="0" cy="252000"/>
            </a:xfrm>
            <a:prstGeom prst="line">
              <a:avLst/>
            </a:prstGeom>
            <a:noFill/>
            <a:ln w="12700">
              <a:solidFill>
                <a:schemeClr val="tx1"/>
              </a:solidFill>
              <a:round/>
              <a:headEnd/>
              <a:tailEnd/>
            </a:ln>
          </p:spPr>
          <p:txBody>
            <a:bodyPr wrap="none" anchor="ctr"/>
            <a:lstStyle/>
            <a:p>
              <a:endParaRPr lang="zh-TW" altLang="en-US"/>
            </a:p>
          </p:txBody>
        </p:sp>
        <p:graphicFrame>
          <p:nvGraphicFramePr>
            <p:cNvPr id="10246" name="Object 37"/>
            <p:cNvGraphicFramePr>
              <a:graphicFrameLocks noChangeAspect="1"/>
            </p:cNvGraphicFramePr>
            <p:nvPr>
              <p:extLst>
                <p:ext uri="{D42A27DB-BD31-4B8C-83A1-F6EECF244321}">
                  <p14:modId xmlns:p14="http://schemas.microsoft.com/office/powerpoint/2010/main" val="302999674"/>
                </p:ext>
              </p:extLst>
            </p:nvPr>
          </p:nvGraphicFramePr>
          <p:xfrm>
            <a:off x="6247289" y="1371821"/>
            <a:ext cx="313272" cy="434340"/>
          </p:xfrm>
          <a:graphic>
            <a:graphicData uri="http://schemas.openxmlformats.org/presentationml/2006/ole">
              <mc:AlternateContent xmlns:mc="http://schemas.openxmlformats.org/markup-compatibility/2006">
                <mc:Choice xmlns:v="urn:schemas-microsoft-com:vml" Requires="v">
                  <p:oleObj spid="_x0000_s1137843" name="Equation" r:id="rId39" imgW="164880" imgH="228600" progId="Equation.DSMT4">
                    <p:embed/>
                  </p:oleObj>
                </mc:Choice>
                <mc:Fallback>
                  <p:oleObj name="Equation" r:id="rId39" imgW="164880" imgH="228600" progId="Equation.DSMT4">
                    <p:embed/>
                    <p:pic>
                      <p:nvPicPr>
                        <p:cNvPr id="10246" name="Object 37"/>
                        <p:cNvPicPr>
                          <a:picLocks noChangeAspect="1" noChangeArrowheads="1"/>
                        </p:cNvPicPr>
                        <p:nvPr/>
                      </p:nvPicPr>
                      <p:blipFill>
                        <a:blip r:embed="rId40"/>
                        <a:srcRect/>
                        <a:stretch>
                          <a:fillRect/>
                        </a:stretch>
                      </p:blipFill>
                      <p:spPr bwMode="auto">
                        <a:xfrm>
                          <a:off x="6247289" y="1371821"/>
                          <a:ext cx="313272" cy="4343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24302354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right)">
                                      <p:cBhvr>
                                        <p:cTn id="11" dur="500"/>
                                        <p:tgtEl>
                                          <p:spTgt spid="8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wipe(left)">
                                      <p:cBhvr>
                                        <p:cTn id="15" dur="500"/>
                                        <p:tgtEl>
                                          <p:spTgt spid="9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wipe(left)">
                                      <p:cBhvr>
                                        <p:cTn id="20" dur="500"/>
                                        <p:tgtEl>
                                          <p:spTgt spid="99"/>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00"/>
                                        </p:tgtEl>
                                        <p:attrNameLst>
                                          <p:attrName>style.visibility</p:attrName>
                                        </p:attrNameLst>
                                      </p:cBhvr>
                                      <p:to>
                                        <p:strVal val="visible"/>
                                      </p:to>
                                    </p:set>
                                    <p:animEffect transition="in" filter="wipe(left)">
                                      <p:cBhvr>
                                        <p:cTn id="28" dur="500"/>
                                        <p:tgtEl>
                                          <p:spTgt spid="10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wipe(left)">
                                      <p:cBhvr>
                                        <p:cTn id="33" dur="500"/>
                                        <p:tgtEl>
                                          <p:spTgt spid="10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16429"/>
                                        </p:tgtEl>
                                        <p:attrNameLst>
                                          <p:attrName>style.visibility</p:attrName>
                                        </p:attrNameLst>
                                      </p:cBhvr>
                                      <p:to>
                                        <p:strVal val="visible"/>
                                      </p:to>
                                    </p:set>
                                    <p:animEffect transition="in" filter="wipe(left)">
                                      <p:cBhvr>
                                        <p:cTn id="38" dur="500"/>
                                        <p:tgtEl>
                                          <p:spTgt spid="31642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316430"/>
                                        </p:tgtEl>
                                        <p:attrNameLst>
                                          <p:attrName>style.visibility</p:attrName>
                                        </p:attrNameLst>
                                      </p:cBhvr>
                                      <p:to>
                                        <p:strVal val="visible"/>
                                      </p:to>
                                    </p:set>
                                    <p:animEffect transition="in" filter="wipe(left)">
                                      <p:cBhvr>
                                        <p:cTn id="47" dur="500"/>
                                        <p:tgtEl>
                                          <p:spTgt spid="316430"/>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ipe(left)">
                                      <p:cBhvr>
                                        <p:cTn id="51" dur="500"/>
                                        <p:tgtEl>
                                          <p:spTgt spid="4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10245"/>
                                        </p:tgtEl>
                                        <p:attrNameLst>
                                          <p:attrName>style.visibility</p:attrName>
                                        </p:attrNameLst>
                                      </p:cBhvr>
                                      <p:to>
                                        <p:strVal val="visible"/>
                                      </p:to>
                                    </p:set>
                                    <p:animEffect transition="in" filter="wipe(left)">
                                      <p:cBhvr>
                                        <p:cTn id="60" dur="500"/>
                                        <p:tgtEl>
                                          <p:spTgt spid="1024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16428"/>
                                        </p:tgtEl>
                                        <p:attrNameLst>
                                          <p:attrName>style.visibility</p:attrName>
                                        </p:attrNameLst>
                                      </p:cBhvr>
                                      <p:to>
                                        <p:strVal val="visible"/>
                                      </p:to>
                                    </p:set>
                                    <p:animEffect transition="in" filter="wipe(left)">
                                      <p:cBhvr>
                                        <p:cTn id="65" dur="750"/>
                                        <p:tgtEl>
                                          <p:spTgt spid="31642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wipe(left)">
                                      <p:cBhvr>
                                        <p:cTn id="70" dur="750"/>
                                        <p:tgtEl>
                                          <p:spTgt spid="4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69"/>
                                        </p:tgtEl>
                                        <p:attrNameLst>
                                          <p:attrName>style.visibility</p:attrName>
                                        </p:attrNameLst>
                                      </p:cBhvr>
                                      <p:to>
                                        <p:strVal val="visible"/>
                                      </p:to>
                                    </p:set>
                                    <p:animEffect transition="in" filter="wipe(left)">
                                      <p:cBhvr>
                                        <p:cTn id="80" dur="500"/>
                                        <p:tgtEl>
                                          <p:spTgt spid="6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wipe(left)">
                                      <p:cBhvr>
                                        <p:cTn id="85" dur="500"/>
                                        <p:tgtEl>
                                          <p:spTgt spid="13"/>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wipe(left)">
                                      <p:cBhvr>
                                        <p:cTn id="90" dur="500"/>
                                        <p:tgtEl>
                                          <p:spTgt spid="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wipe(left)">
                                      <p:cBhvr>
                                        <p:cTn id="95" dur="500"/>
                                        <p:tgtEl>
                                          <p:spTgt spid="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66"/>
                                        </p:tgtEl>
                                        <p:attrNameLst>
                                          <p:attrName>style.visibility</p:attrName>
                                        </p:attrNameLst>
                                      </p:cBhvr>
                                      <p:to>
                                        <p:strVal val="visible"/>
                                      </p:to>
                                    </p:set>
                                    <p:animEffect transition="in" filter="wipe(left)">
                                      <p:cBhvr>
                                        <p:cTn id="100" dur="500"/>
                                        <p:tgtEl>
                                          <p:spTgt spid="66"/>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65"/>
                                        </p:tgtEl>
                                        <p:attrNameLst>
                                          <p:attrName>style.visibility</p:attrName>
                                        </p:attrNameLst>
                                      </p:cBhvr>
                                      <p:to>
                                        <p:strVal val="visible"/>
                                      </p:to>
                                    </p:set>
                                    <p:animEffect transition="in" filter="wipe(left)">
                                      <p:cBhvr>
                                        <p:cTn id="104" dur="500"/>
                                        <p:tgtEl>
                                          <p:spTgt spid="65"/>
                                        </p:tgtEl>
                                      </p:cBhvr>
                                    </p:animEffect>
                                  </p:childTnLst>
                                </p:cTn>
                              </p:par>
                            </p:childTnLst>
                          </p:cTn>
                        </p:par>
                        <p:par>
                          <p:cTn id="105" fill="hold">
                            <p:stCondLst>
                              <p:cond delay="1000"/>
                            </p:stCondLst>
                            <p:childTnLst>
                              <p:par>
                                <p:cTn id="106" presetID="22" presetClass="entr" presetSubtype="8" fill="hold" grpId="0" nodeType="afterEffect">
                                  <p:stCondLst>
                                    <p:cond delay="250"/>
                                  </p:stCondLst>
                                  <p:childTnLst>
                                    <p:set>
                                      <p:cBhvr>
                                        <p:cTn id="107" dur="1" fill="hold">
                                          <p:stCondLst>
                                            <p:cond delay="0"/>
                                          </p:stCondLst>
                                        </p:cTn>
                                        <p:tgtEl>
                                          <p:spTgt spid="64"/>
                                        </p:tgtEl>
                                        <p:attrNameLst>
                                          <p:attrName>style.visibility</p:attrName>
                                        </p:attrNameLst>
                                      </p:cBhvr>
                                      <p:to>
                                        <p:strVal val="visible"/>
                                      </p:to>
                                    </p:set>
                                    <p:animEffect transition="in" filter="wipe(left)">
                                      <p:cBhvr>
                                        <p:cTn id="108" dur="500"/>
                                        <p:tgtEl>
                                          <p:spTgt spid="64"/>
                                        </p:tgtEl>
                                      </p:cBhvr>
                                    </p:animEffect>
                                  </p:childTnLst>
                                </p:cTn>
                              </p:par>
                            </p:childTnLst>
                          </p:cTn>
                        </p:par>
                        <p:par>
                          <p:cTn id="109" fill="hold">
                            <p:stCondLst>
                              <p:cond delay="1750"/>
                            </p:stCondLst>
                            <p:childTnLst>
                              <p:par>
                                <p:cTn id="110" presetID="22" presetClass="entr" presetSubtype="8" fill="hold" grpId="0" nodeType="after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wipe(left)">
                                      <p:cBhvr>
                                        <p:cTn id="112" dur="500"/>
                                        <p:tgtEl>
                                          <p:spTgt spid="63"/>
                                        </p:tgtEl>
                                      </p:cBhvr>
                                    </p:animEffect>
                                  </p:childTnLst>
                                </p:cTn>
                              </p:par>
                            </p:childTnLst>
                          </p:cTn>
                        </p:par>
                        <p:par>
                          <p:cTn id="113" fill="hold">
                            <p:stCondLst>
                              <p:cond delay="2250"/>
                            </p:stCondLst>
                            <p:childTnLst>
                              <p:par>
                                <p:cTn id="114" presetID="22" presetClass="entr" presetSubtype="8" fill="hold" grpId="0" nodeType="afterEffect">
                                  <p:stCondLst>
                                    <p:cond delay="250"/>
                                  </p:stCondLst>
                                  <p:childTnLst>
                                    <p:set>
                                      <p:cBhvr>
                                        <p:cTn id="115" dur="1" fill="hold">
                                          <p:stCondLst>
                                            <p:cond delay="0"/>
                                          </p:stCondLst>
                                        </p:cTn>
                                        <p:tgtEl>
                                          <p:spTgt spid="62"/>
                                        </p:tgtEl>
                                        <p:attrNameLst>
                                          <p:attrName>style.visibility</p:attrName>
                                        </p:attrNameLst>
                                      </p:cBhvr>
                                      <p:to>
                                        <p:strVal val="visible"/>
                                      </p:to>
                                    </p:set>
                                    <p:animEffect transition="in" filter="wipe(left)">
                                      <p:cBhvr>
                                        <p:cTn id="116" dur="500"/>
                                        <p:tgtEl>
                                          <p:spTgt spid="62"/>
                                        </p:tgtEl>
                                      </p:cBhvr>
                                    </p:animEffect>
                                  </p:childTnLst>
                                </p:cTn>
                              </p:par>
                            </p:childTnLst>
                          </p:cTn>
                        </p:par>
                        <p:par>
                          <p:cTn id="117" fill="hold">
                            <p:stCondLst>
                              <p:cond delay="3000"/>
                            </p:stCondLst>
                            <p:childTnLst>
                              <p:par>
                                <p:cTn id="118" presetID="22" presetClass="entr" presetSubtype="8" fill="hold" grpId="0" nodeType="afterEffect">
                                  <p:stCondLst>
                                    <p:cond delay="0"/>
                                  </p:stCondLst>
                                  <p:childTnLst>
                                    <p:set>
                                      <p:cBhvr>
                                        <p:cTn id="119" dur="1" fill="hold">
                                          <p:stCondLst>
                                            <p:cond delay="0"/>
                                          </p:stCondLst>
                                        </p:cTn>
                                        <p:tgtEl>
                                          <p:spTgt spid="15"/>
                                        </p:tgtEl>
                                        <p:attrNameLst>
                                          <p:attrName>style.visibility</p:attrName>
                                        </p:attrNameLst>
                                      </p:cBhvr>
                                      <p:to>
                                        <p:strVal val="visible"/>
                                      </p:to>
                                    </p:set>
                                    <p:animEffect transition="in" filter="wipe(left)">
                                      <p:cBhvr>
                                        <p:cTn id="120" dur="500"/>
                                        <p:tgtEl>
                                          <p:spTgt spid="15"/>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nodeType="clickEffect">
                                  <p:stCondLst>
                                    <p:cond delay="0"/>
                                  </p:stCondLst>
                                  <p:childTnLst>
                                    <p:set>
                                      <p:cBhvr>
                                        <p:cTn id="124" dur="1" fill="hold">
                                          <p:stCondLst>
                                            <p:cond delay="0"/>
                                          </p:stCondLst>
                                        </p:cTn>
                                        <p:tgtEl>
                                          <p:spTgt spid="68"/>
                                        </p:tgtEl>
                                        <p:attrNameLst>
                                          <p:attrName>style.visibility</p:attrName>
                                        </p:attrNameLst>
                                      </p:cBhvr>
                                      <p:to>
                                        <p:strVal val="visible"/>
                                      </p:to>
                                    </p:set>
                                    <p:animEffect transition="in" filter="wipe(left)">
                                      <p:cBhvr>
                                        <p:cTn id="125" dur="500"/>
                                        <p:tgtEl>
                                          <p:spTgt spid="68"/>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91"/>
                                        </p:tgtEl>
                                        <p:attrNameLst>
                                          <p:attrName>style.visibility</p:attrName>
                                        </p:attrNameLst>
                                      </p:cBhvr>
                                      <p:to>
                                        <p:strVal val="visible"/>
                                      </p:to>
                                    </p:set>
                                    <p:animEffect transition="in" filter="wipe(left)">
                                      <p:cBhvr>
                                        <p:cTn id="130" dur="500"/>
                                        <p:tgtEl>
                                          <p:spTgt spid="91"/>
                                        </p:tgtEl>
                                      </p:cBhvr>
                                    </p:animEffect>
                                  </p:childTnLst>
                                </p:cTn>
                              </p:par>
                            </p:childTnLst>
                          </p:cTn>
                        </p:par>
                        <p:par>
                          <p:cTn id="131" fill="hold">
                            <p:stCondLst>
                              <p:cond delay="500"/>
                            </p:stCondLst>
                            <p:childTnLst>
                              <p:par>
                                <p:cTn id="132" presetID="22" presetClass="entr" presetSubtype="8" fill="hold" grpId="0" nodeType="afterEffect">
                                  <p:stCondLst>
                                    <p:cond delay="0"/>
                                  </p:stCondLst>
                                  <p:childTnLst>
                                    <p:set>
                                      <p:cBhvr>
                                        <p:cTn id="133" dur="1" fill="hold">
                                          <p:stCondLst>
                                            <p:cond delay="0"/>
                                          </p:stCondLst>
                                        </p:cTn>
                                        <p:tgtEl>
                                          <p:spTgt spid="90"/>
                                        </p:tgtEl>
                                        <p:attrNameLst>
                                          <p:attrName>style.visibility</p:attrName>
                                        </p:attrNameLst>
                                      </p:cBhvr>
                                      <p:to>
                                        <p:strVal val="visible"/>
                                      </p:to>
                                    </p:set>
                                    <p:animEffect transition="in" filter="wipe(left)">
                                      <p:cBhvr>
                                        <p:cTn id="134" dur="500"/>
                                        <p:tgtEl>
                                          <p:spTgt spid="90"/>
                                        </p:tgtEl>
                                      </p:cBhvr>
                                    </p:animEffect>
                                  </p:childTnLst>
                                </p:cTn>
                              </p:par>
                            </p:childTnLst>
                          </p:cTn>
                        </p:par>
                        <p:par>
                          <p:cTn id="135" fill="hold">
                            <p:stCondLst>
                              <p:cond delay="1000"/>
                            </p:stCondLst>
                            <p:childTnLst>
                              <p:par>
                                <p:cTn id="136" presetID="22" presetClass="entr" presetSubtype="8" fill="hold" grpId="0" nodeType="afterEffect">
                                  <p:stCondLst>
                                    <p:cond delay="0"/>
                                  </p:stCondLst>
                                  <p:childTnLst>
                                    <p:set>
                                      <p:cBhvr>
                                        <p:cTn id="137" dur="1" fill="hold">
                                          <p:stCondLst>
                                            <p:cond delay="0"/>
                                          </p:stCondLst>
                                        </p:cTn>
                                        <p:tgtEl>
                                          <p:spTgt spid="89"/>
                                        </p:tgtEl>
                                        <p:attrNameLst>
                                          <p:attrName>style.visibility</p:attrName>
                                        </p:attrNameLst>
                                      </p:cBhvr>
                                      <p:to>
                                        <p:strVal val="visible"/>
                                      </p:to>
                                    </p:set>
                                    <p:animEffect transition="in" filter="wipe(left)">
                                      <p:cBhvr>
                                        <p:cTn id="138" dur="500"/>
                                        <p:tgtEl>
                                          <p:spTgt spid="89"/>
                                        </p:tgtEl>
                                      </p:cBhvr>
                                    </p:animEffect>
                                  </p:childTnLst>
                                </p:cTn>
                              </p:par>
                              <p:par>
                                <p:cTn id="139" presetID="22" presetClass="entr" presetSubtype="8" fill="hold" nodeType="with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wipe(left)">
                                      <p:cBhvr>
                                        <p:cTn id="141" dur="500"/>
                                        <p:tgtEl>
                                          <p:spTgt spid="80"/>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nodeType="clickEffect">
                                  <p:stCondLst>
                                    <p:cond delay="0"/>
                                  </p:stCondLst>
                                  <p:childTnLst>
                                    <p:set>
                                      <p:cBhvr>
                                        <p:cTn id="145" dur="1" fill="hold">
                                          <p:stCondLst>
                                            <p:cond delay="0"/>
                                          </p:stCondLst>
                                        </p:cTn>
                                        <p:tgtEl>
                                          <p:spTgt spid="3"/>
                                        </p:tgtEl>
                                        <p:attrNameLst>
                                          <p:attrName>style.visibility</p:attrName>
                                        </p:attrNameLst>
                                      </p:cBhvr>
                                      <p:to>
                                        <p:strVal val="visible"/>
                                      </p:to>
                                    </p:set>
                                    <p:animEffect transition="in" filter="wipe(left)">
                                      <p:cBhvr>
                                        <p:cTn id="146" dur="500"/>
                                        <p:tgtEl>
                                          <p:spTgt spid="3"/>
                                        </p:tgtEl>
                                      </p:cBhvr>
                                    </p:animEffect>
                                  </p:childTnLst>
                                </p:cTn>
                              </p:par>
                            </p:childTnLst>
                          </p:cTn>
                        </p:par>
                        <p:par>
                          <p:cTn id="147" fill="hold">
                            <p:stCondLst>
                              <p:cond delay="500"/>
                            </p:stCondLst>
                            <p:childTnLst>
                              <p:par>
                                <p:cTn id="148" presetID="22" presetClass="entr" presetSubtype="8" fill="hold" nodeType="afterEffect">
                                  <p:stCondLst>
                                    <p:cond delay="0"/>
                                  </p:stCondLst>
                                  <p:childTnLst>
                                    <p:set>
                                      <p:cBhvr>
                                        <p:cTn id="149" dur="1" fill="hold">
                                          <p:stCondLst>
                                            <p:cond delay="0"/>
                                          </p:stCondLst>
                                        </p:cTn>
                                        <p:tgtEl>
                                          <p:spTgt spid="81"/>
                                        </p:tgtEl>
                                        <p:attrNameLst>
                                          <p:attrName>style.visibility</p:attrName>
                                        </p:attrNameLst>
                                      </p:cBhvr>
                                      <p:to>
                                        <p:strVal val="visible"/>
                                      </p:to>
                                    </p:set>
                                    <p:animEffect transition="in" filter="wipe(left)">
                                      <p:cBhvr>
                                        <p:cTn id="150" dur="500"/>
                                        <p:tgtEl>
                                          <p:spTgt spid="81"/>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nodeType="click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wipe(left)">
                                      <p:cBhvr>
                                        <p:cTn id="155" dur="500"/>
                                        <p:tgtEl>
                                          <p:spTgt spid="2"/>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grpId="0" nodeType="clickEffect">
                                  <p:stCondLst>
                                    <p:cond delay="500"/>
                                  </p:stCondLst>
                                  <p:childTnLst>
                                    <p:set>
                                      <p:cBhvr>
                                        <p:cTn id="159" dur="1" fill="hold">
                                          <p:stCondLst>
                                            <p:cond delay="0"/>
                                          </p:stCondLst>
                                        </p:cTn>
                                        <p:tgtEl>
                                          <p:spTgt spid="316445"/>
                                        </p:tgtEl>
                                        <p:attrNameLst>
                                          <p:attrName>style.visibility</p:attrName>
                                        </p:attrNameLst>
                                      </p:cBhvr>
                                      <p:to>
                                        <p:strVal val="visible"/>
                                      </p:to>
                                    </p:set>
                                    <p:animEffect transition="in" filter="wipe(left)">
                                      <p:cBhvr>
                                        <p:cTn id="160" dur="500"/>
                                        <p:tgtEl>
                                          <p:spTgt spid="316445"/>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316427"/>
                                        </p:tgtEl>
                                        <p:attrNameLst>
                                          <p:attrName>style.visibility</p:attrName>
                                        </p:attrNameLst>
                                      </p:cBhvr>
                                      <p:to>
                                        <p:strVal val="visible"/>
                                      </p:to>
                                    </p:set>
                                    <p:animEffect transition="in" filter="wipe(left)">
                                      <p:cBhvr>
                                        <p:cTn id="165" dur="750"/>
                                        <p:tgtEl>
                                          <p:spTgt spid="316427"/>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8" fill="hold" grpId="0" nodeType="clickEffect">
                                  <p:stCondLst>
                                    <p:cond delay="0"/>
                                  </p:stCondLst>
                                  <p:childTnLst>
                                    <p:set>
                                      <p:cBhvr>
                                        <p:cTn id="169" dur="1" fill="hold">
                                          <p:stCondLst>
                                            <p:cond delay="0"/>
                                          </p:stCondLst>
                                        </p:cTn>
                                        <p:tgtEl>
                                          <p:spTgt spid="92"/>
                                        </p:tgtEl>
                                        <p:attrNameLst>
                                          <p:attrName>style.visibility</p:attrName>
                                        </p:attrNameLst>
                                      </p:cBhvr>
                                      <p:to>
                                        <p:strVal val="visible"/>
                                      </p:to>
                                    </p:set>
                                    <p:animEffect transition="in" filter="wipe(left)">
                                      <p:cBhvr>
                                        <p:cTn id="170" dur="75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16427" grpId="0"/>
      <p:bldP spid="316428" grpId="0"/>
      <p:bldP spid="316429" grpId="0"/>
      <p:bldP spid="316430" grpId="0"/>
      <p:bldP spid="316445" grpId="0" animBg="1"/>
      <p:bldP spid="41" grpId="0"/>
      <p:bldP spid="15" grpId="0" animBg="1"/>
      <p:bldP spid="62" grpId="0" animBg="1"/>
      <p:bldP spid="63" grpId="0" animBg="1"/>
      <p:bldP spid="64" grpId="0" animBg="1"/>
      <p:bldP spid="65" grpId="0" animBg="1"/>
      <p:bldP spid="66" grpId="0" animBg="1"/>
      <p:bldP spid="89" grpId="0" animBg="1"/>
      <p:bldP spid="90" grpId="0" animBg="1"/>
      <p:bldP spid="91" grpId="0" animBg="1"/>
      <p:bldP spid="92" grpId="0"/>
      <p:bldP spid="88" grpId="0" animBg="1"/>
      <p:bldP spid="97" grpId="0"/>
      <p:bldP spid="99" grpId="0" animBg="1"/>
      <p:bldP spid="100" grpId="0"/>
      <p:bldP spid="10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6" name="Rectangle 8"/>
          <p:cNvSpPr>
            <a:spLocks noGrp="1" noChangeArrowheads="1"/>
          </p:cNvSpPr>
          <p:nvPr>
            <p:ph type="title"/>
          </p:nvPr>
        </p:nvSpPr>
        <p:spPr>
          <a:noFill/>
        </p:spPr>
        <p:txBody>
          <a:bodyPr>
            <a:normAutofit/>
          </a:bodyPr>
          <a:lstStyle/>
          <a:p>
            <a:pPr defTabSz="914400"/>
            <a:r>
              <a:rPr lang="en-US" altLang="zh-TW" dirty="0"/>
              <a:t>7.1 </a:t>
            </a:r>
            <a:r>
              <a:rPr lang="en-US" altLang="zh-TW" dirty="0" err="1"/>
              <a:t>D’Alembert’s</a:t>
            </a:r>
            <a:r>
              <a:rPr lang="en-US" altLang="zh-TW" dirty="0"/>
              <a:t> solution:</a:t>
            </a:r>
            <a:r>
              <a:rPr lang="en-US" altLang="zh-TW" baseline="0" dirty="0"/>
              <a:t> </a:t>
            </a:r>
            <a:r>
              <a:rPr lang="en-US" altLang="zh-TW" dirty="0">
                <a:solidFill>
                  <a:srgbClr val="0000CC"/>
                </a:solidFill>
              </a:rPr>
              <a:t>infinite</a:t>
            </a:r>
            <a:r>
              <a:rPr lang="en-US" altLang="zh-TW" dirty="0"/>
              <a:t> region -- 1</a:t>
            </a:r>
          </a:p>
        </p:txBody>
      </p:sp>
      <p:sp>
        <p:nvSpPr>
          <p:cNvPr id="11277" name="投影片編號版面配置區 6"/>
          <p:cNvSpPr>
            <a:spLocks noGrp="1"/>
          </p:cNvSpPr>
          <p:nvPr>
            <p:ph type="sldNum" sz="quarter" idx="10"/>
          </p:nvPr>
        </p:nvSpPr>
        <p:spPr>
          <a:noFill/>
        </p:spPr>
        <p:txBody>
          <a:bodyPr/>
          <a:lstStyle/>
          <a:p>
            <a:fld id="{F9C9AAA6-079B-4B06-8748-2A3F7EA5CD14}" type="slidenum">
              <a:rPr lang="en-US" altLang="zh-TW" smtClean="0"/>
              <a:pPr/>
              <a:t>73</a:t>
            </a:fld>
            <a:endParaRPr lang="en-US" altLang="zh-TW"/>
          </a:p>
        </p:txBody>
      </p:sp>
      <p:graphicFrame>
        <p:nvGraphicFramePr>
          <p:cNvPr id="322565" name="Object 5"/>
          <p:cNvGraphicFramePr>
            <a:graphicFrameLocks noGrp="1" noChangeAspect="1"/>
          </p:cNvGraphicFramePr>
          <p:nvPr>
            <p:ph sz="quarter" idx="4294967295"/>
            <p:extLst>
              <p:ext uri="{D42A27DB-BD31-4B8C-83A1-F6EECF244321}">
                <p14:modId xmlns:p14="http://schemas.microsoft.com/office/powerpoint/2010/main" val="3645101386"/>
              </p:ext>
            </p:extLst>
          </p:nvPr>
        </p:nvGraphicFramePr>
        <p:xfrm>
          <a:off x="1369242" y="692696"/>
          <a:ext cx="4704804" cy="2277990"/>
        </p:xfrm>
        <a:graphic>
          <a:graphicData uri="http://schemas.openxmlformats.org/presentationml/2006/ole">
            <mc:AlternateContent xmlns:mc="http://schemas.openxmlformats.org/markup-compatibility/2006">
              <mc:Choice xmlns:v="urn:schemas-microsoft-com:vml" Requires="v">
                <p:oleObj spid="_x0000_s1134688" name="Equation" r:id="rId4" imgW="2412720" imgH="1168200" progId="Equation.DSMT4">
                  <p:embed/>
                </p:oleObj>
              </mc:Choice>
              <mc:Fallback>
                <p:oleObj name="Equation" r:id="rId4" imgW="2412720" imgH="1168200" progId="Equation.DSMT4">
                  <p:embed/>
                  <p:pic>
                    <p:nvPicPr>
                      <p:cNvPr id="322565" name="Object 5"/>
                      <p:cNvPicPr>
                        <a:picLocks noChangeAspect="1" noChangeArrowheads="1"/>
                      </p:cNvPicPr>
                      <p:nvPr/>
                    </p:nvPicPr>
                    <p:blipFill>
                      <a:blip r:embed="rId5"/>
                      <a:srcRect/>
                      <a:stretch>
                        <a:fillRect/>
                      </a:stretch>
                    </p:blipFill>
                    <p:spPr bwMode="auto">
                      <a:xfrm>
                        <a:off x="1369242" y="692696"/>
                        <a:ext cx="4704804" cy="22779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2574" name="Object 14"/>
          <p:cNvGraphicFramePr>
            <a:graphicFrameLocks noGrp="1" noChangeAspect="1"/>
          </p:cNvGraphicFramePr>
          <p:nvPr>
            <p:ph sz="quarter" idx="4294967295"/>
            <p:extLst>
              <p:ext uri="{D42A27DB-BD31-4B8C-83A1-F6EECF244321}">
                <p14:modId xmlns:p14="http://schemas.microsoft.com/office/powerpoint/2010/main" val="4108123354"/>
              </p:ext>
            </p:extLst>
          </p:nvPr>
        </p:nvGraphicFramePr>
        <p:xfrm>
          <a:off x="5304796" y="2993127"/>
          <a:ext cx="5742864" cy="747612"/>
        </p:xfrm>
        <a:graphic>
          <a:graphicData uri="http://schemas.openxmlformats.org/presentationml/2006/ole">
            <mc:AlternateContent xmlns:mc="http://schemas.openxmlformats.org/markup-compatibility/2006">
              <mc:Choice xmlns:v="urn:schemas-microsoft-com:vml" Requires="v">
                <p:oleObj spid="_x0000_s1134689" name="Equation" r:id="rId6" imgW="3022560" imgH="393480" progId="Equation.DSMT4">
                  <p:embed/>
                </p:oleObj>
              </mc:Choice>
              <mc:Fallback>
                <p:oleObj name="Equation" r:id="rId6" imgW="3022560" imgH="393480" progId="Equation.DSMT4">
                  <p:embed/>
                  <p:pic>
                    <p:nvPicPr>
                      <p:cNvPr id="322574"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4796" y="2993127"/>
                        <a:ext cx="5742864" cy="747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2575" name="Object 15"/>
          <p:cNvGraphicFramePr>
            <a:graphicFrameLocks noGrp="1" noChangeAspect="1"/>
          </p:cNvGraphicFramePr>
          <p:nvPr>
            <p:ph sz="quarter" idx="4294967295"/>
            <p:extLst>
              <p:ext uri="{D42A27DB-BD31-4B8C-83A1-F6EECF244321}">
                <p14:modId xmlns:p14="http://schemas.microsoft.com/office/powerpoint/2010/main" val="1219180347"/>
              </p:ext>
            </p:extLst>
          </p:nvPr>
        </p:nvGraphicFramePr>
        <p:xfrm>
          <a:off x="5159896" y="4855307"/>
          <a:ext cx="5814684" cy="916560"/>
        </p:xfrm>
        <a:graphic>
          <a:graphicData uri="http://schemas.openxmlformats.org/presentationml/2006/ole">
            <mc:AlternateContent xmlns:mc="http://schemas.openxmlformats.org/markup-compatibility/2006">
              <mc:Choice xmlns:v="urn:schemas-microsoft-com:vml" Requires="v">
                <p:oleObj spid="_x0000_s1134690" name="Equation" r:id="rId8" imgW="3060360" imgH="482400" progId="Equation.DSMT4">
                  <p:embed/>
                </p:oleObj>
              </mc:Choice>
              <mc:Fallback>
                <p:oleObj name="Equation" r:id="rId8" imgW="3060360" imgH="482400" progId="Equation.DSMT4">
                  <p:embed/>
                  <p:pic>
                    <p:nvPicPr>
                      <p:cNvPr id="322575"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9896" y="4855307"/>
                        <a:ext cx="5814684" cy="916560"/>
                      </a:xfrm>
                      <a:prstGeom prst="rect">
                        <a:avLst/>
                      </a:prstGeom>
                      <a:solidFill>
                        <a:srgbClr val="FFFF66"/>
                      </a:solidFill>
                    </p:spPr>
                  </p:pic>
                </p:oleObj>
              </mc:Fallback>
            </mc:AlternateContent>
          </a:graphicData>
        </a:graphic>
      </p:graphicFrame>
      <p:sp>
        <p:nvSpPr>
          <p:cNvPr id="322562" name="Rectangle 2"/>
          <p:cNvSpPr>
            <a:spLocks noChangeArrowheads="1"/>
          </p:cNvSpPr>
          <p:nvPr/>
        </p:nvSpPr>
        <p:spPr bwMode="auto">
          <a:xfrm>
            <a:off x="1929759" y="4142566"/>
            <a:ext cx="1620000" cy="431800"/>
          </a:xfrm>
          <a:prstGeom prst="rect">
            <a:avLst/>
          </a:prstGeom>
          <a:solidFill>
            <a:srgbClr val="FFFF00"/>
          </a:solidFill>
          <a:ln w="12700" algn="ctr">
            <a:noFill/>
            <a:miter lim="800000"/>
            <a:headEnd/>
            <a:tailEnd/>
          </a:ln>
        </p:spPr>
        <p:txBody>
          <a:bodyPr wrap="none" anchor="ctr"/>
          <a:lstStyle/>
          <a:p>
            <a:pPr algn="ctr"/>
            <a:endParaRPr lang="zh-TW" altLang="zh-TW" sz="2600"/>
          </a:p>
        </p:txBody>
      </p:sp>
      <p:sp>
        <p:nvSpPr>
          <p:cNvPr id="322563" name="Rectangle 3"/>
          <p:cNvSpPr>
            <a:spLocks noChangeArrowheads="1"/>
          </p:cNvSpPr>
          <p:nvPr/>
        </p:nvSpPr>
        <p:spPr bwMode="auto">
          <a:xfrm>
            <a:off x="5303912" y="2139850"/>
            <a:ext cx="1764000" cy="431800"/>
          </a:xfrm>
          <a:prstGeom prst="rect">
            <a:avLst/>
          </a:prstGeom>
          <a:solidFill>
            <a:srgbClr val="FFFF00"/>
          </a:solidFill>
          <a:ln w="12700" algn="ctr">
            <a:noFill/>
            <a:miter lim="800000"/>
            <a:headEnd/>
            <a:tailEnd/>
          </a:ln>
        </p:spPr>
        <p:txBody>
          <a:bodyPr wrap="none" anchor="ctr"/>
          <a:lstStyle/>
          <a:p>
            <a:pPr algn="ctr"/>
            <a:endParaRPr lang="zh-TW" altLang="zh-TW" sz="2600"/>
          </a:p>
        </p:txBody>
      </p:sp>
      <p:sp>
        <p:nvSpPr>
          <p:cNvPr id="322564" name="Text Box 4"/>
          <p:cNvSpPr txBox="1">
            <a:spLocks noChangeArrowheads="1"/>
          </p:cNvSpPr>
          <p:nvPr/>
        </p:nvSpPr>
        <p:spPr bwMode="auto">
          <a:xfrm>
            <a:off x="3562654" y="1628801"/>
            <a:ext cx="877163" cy="461665"/>
          </a:xfrm>
          <a:prstGeom prst="rect">
            <a:avLst/>
          </a:prstGeom>
          <a:noFill/>
          <a:ln w="12700" algn="ctr">
            <a:noFill/>
            <a:miter lim="800000"/>
            <a:headEnd/>
            <a:tailEnd/>
          </a:ln>
        </p:spPr>
        <p:txBody>
          <a:bodyPr wrap="none">
            <a:spAutoFit/>
          </a:bodyPr>
          <a:lstStyle/>
          <a:p>
            <a:pPr>
              <a:spcBef>
                <a:spcPct val="50000"/>
              </a:spcBef>
            </a:pPr>
            <a:r>
              <a:rPr lang="en-US" altLang="zh-TW" dirty="0"/>
              <a:t>--- IC</a:t>
            </a:r>
          </a:p>
        </p:txBody>
      </p:sp>
      <p:graphicFrame>
        <p:nvGraphicFramePr>
          <p:cNvPr id="322567" name="Object 7"/>
          <p:cNvGraphicFramePr>
            <a:graphicFrameLocks noChangeAspect="1"/>
          </p:cNvGraphicFramePr>
          <p:nvPr>
            <p:extLst>
              <p:ext uri="{D42A27DB-BD31-4B8C-83A1-F6EECF244321}">
                <p14:modId xmlns:p14="http://schemas.microsoft.com/office/powerpoint/2010/main" val="4013291853"/>
              </p:ext>
            </p:extLst>
          </p:nvPr>
        </p:nvGraphicFramePr>
        <p:xfrm>
          <a:off x="1535114" y="5539813"/>
          <a:ext cx="3571875" cy="1135063"/>
        </p:xfrm>
        <a:graphic>
          <a:graphicData uri="http://schemas.openxmlformats.org/presentationml/2006/ole">
            <mc:AlternateContent xmlns:mc="http://schemas.openxmlformats.org/markup-compatibility/2006">
              <mc:Choice xmlns:v="urn:schemas-microsoft-com:vml" Requires="v">
                <p:oleObj spid="_x0000_s1134691" name="Equation" r:id="rId10" imgW="1879560" imgH="596880" progId="Equation.DSMT4">
                  <p:embed/>
                </p:oleObj>
              </mc:Choice>
              <mc:Fallback>
                <p:oleObj name="Equation" r:id="rId10" imgW="1879560" imgH="596880" progId="Equation.DSMT4">
                  <p:embed/>
                  <p:pic>
                    <p:nvPicPr>
                      <p:cNvPr id="322567" name="Object 7"/>
                      <p:cNvPicPr>
                        <a:picLocks noChangeAspect="1" noChangeArrowheads="1"/>
                      </p:cNvPicPr>
                      <p:nvPr/>
                    </p:nvPicPr>
                    <p:blipFill>
                      <a:blip r:embed="rId11"/>
                      <a:srcRect/>
                      <a:stretch>
                        <a:fillRect/>
                      </a:stretch>
                    </p:blipFill>
                    <p:spPr bwMode="auto">
                      <a:xfrm>
                        <a:off x="1535114" y="5539813"/>
                        <a:ext cx="3571875" cy="1135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2572" name="Object 12"/>
          <p:cNvGraphicFramePr>
            <a:graphicFrameLocks noChangeAspect="1"/>
          </p:cNvGraphicFramePr>
          <p:nvPr>
            <p:extLst>
              <p:ext uri="{D42A27DB-BD31-4B8C-83A1-F6EECF244321}">
                <p14:modId xmlns:p14="http://schemas.microsoft.com/office/powerpoint/2010/main" val="3480293909"/>
              </p:ext>
            </p:extLst>
          </p:nvPr>
        </p:nvGraphicFramePr>
        <p:xfrm>
          <a:off x="5305186" y="1989138"/>
          <a:ext cx="5427662" cy="747712"/>
        </p:xfrm>
        <a:graphic>
          <a:graphicData uri="http://schemas.openxmlformats.org/presentationml/2006/ole">
            <mc:AlternateContent xmlns:mc="http://schemas.openxmlformats.org/markup-compatibility/2006">
              <mc:Choice xmlns:v="urn:schemas-microsoft-com:vml" Requires="v">
                <p:oleObj spid="_x0000_s1134692" name="Equation" r:id="rId12" imgW="2857320" imgH="393480" progId="Equation.DSMT4">
                  <p:embed/>
                </p:oleObj>
              </mc:Choice>
              <mc:Fallback>
                <p:oleObj name="Equation" r:id="rId12" imgW="2857320" imgH="393480" progId="Equation.DSMT4">
                  <p:embed/>
                  <p:pic>
                    <p:nvPicPr>
                      <p:cNvPr id="322572" name="Object 12"/>
                      <p:cNvPicPr>
                        <a:picLocks noChangeAspect="1" noChangeArrowheads="1"/>
                      </p:cNvPicPr>
                      <p:nvPr/>
                    </p:nvPicPr>
                    <p:blipFill>
                      <a:blip r:embed="rId13"/>
                      <a:srcRect/>
                      <a:stretch>
                        <a:fillRect/>
                      </a:stretch>
                    </p:blipFill>
                    <p:spPr bwMode="auto">
                      <a:xfrm>
                        <a:off x="5305186" y="1989138"/>
                        <a:ext cx="5427662" cy="74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2576" name="Object 16"/>
          <p:cNvGraphicFramePr>
            <a:graphicFrameLocks noChangeAspect="1"/>
          </p:cNvGraphicFramePr>
          <p:nvPr>
            <p:extLst>
              <p:ext uri="{D42A27DB-BD31-4B8C-83A1-F6EECF244321}">
                <p14:modId xmlns:p14="http://schemas.microsoft.com/office/powerpoint/2010/main" val="3097556142"/>
              </p:ext>
            </p:extLst>
          </p:nvPr>
        </p:nvGraphicFramePr>
        <p:xfrm>
          <a:off x="5232715" y="3733157"/>
          <a:ext cx="5718240" cy="747612"/>
        </p:xfrm>
        <a:graphic>
          <a:graphicData uri="http://schemas.openxmlformats.org/presentationml/2006/ole">
            <mc:AlternateContent xmlns:mc="http://schemas.openxmlformats.org/markup-compatibility/2006">
              <mc:Choice xmlns:v="urn:schemas-microsoft-com:vml" Requires="v">
                <p:oleObj spid="_x0000_s1134693" name="Equation" r:id="rId14" imgW="3009600" imgH="393480" progId="Equation.DSMT4">
                  <p:embed/>
                </p:oleObj>
              </mc:Choice>
              <mc:Fallback>
                <p:oleObj name="Equation" r:id="rId14" imgW="3009600" imgH="393480" progId="Equation.DSMT4">
                  <p:embed/>
                  <p:pic>
                    <p:nvPicPr>
                      <p:cNvPr id="322576"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2715" y="3733157"/>
                        <a:ext cx="5718240" cy="747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2577" name="Text Box 17"/>
          <p:cNvSpPr txBox="1">
            <a:spLocks noChangeArrowheads="1"/>
          </p:cNvSpPr>
          <p:nvPr/>
        </p:nvSpPr>
        <p:spPr bwMode="auto">
          <a:xfrm>
            <a:off x="1683698" y="5020492"/>
            <a:ext cx="2794410" cy="369332"/>
          </a:xfrm>
          <a:prstGeom prst="rect">
            <a:avLst/>
          </a:prstGeom>
          <a:noFill/>
          <a:ln w="12700" algn="ctr">
            <a:noFill/>
            <a:miter lim="800000"/>
            <a:headEnd/>
            <a:tailEnd/>
          </a:ln>
        </p:spPr>
        <p:txBody>
          <a:bodyPr wrap="none" lIns="54000" rIns="18000">
            <a:spAutoFit/>
          </a:bodyPr>
          <a:lstStyle/>
          <a:p>
            <a:pPr algn="ctr">
              <a:lnSpc>
                <a:spcPct val="90000"/>
              </a:lnSpc>
            </a:pPr>
            <a:r>
              <a:rPr lang="en-US" altLang="zh-TW" sz="2000" dirty="0">
                <a:solidFill>
                  <a:srgbClr val="0000CC"/>
                </a:solidFill>
              </a:rPr>
              <a:t>(derivative w.r.t argument)</a:t>
            </a:r>
          </a:p>
        </p:txBody>
      </p:sp>
      <p:sp>
        <p:nvSpPr>
          <p:cNvPr id="11294" name="Line 21"/>
          <p:cNvSpPr>
            <a:spLocks noChangeShapeType="1"/>
          </p:cNvSpPr>
          <p:nvPr/>
        </p:nvSpPr>
        <p:spPr bwMode="auto">
          <a:xfrm flipV="1">
            <a:off x="1145214" y="217792"/>
            <a:ext cx="272" cy="0"/>
          </a:xfrm>
          <a:prstGeom prst="line">
            <a:avLst/>
          </a:prstGeom>
          <a:noFill/>
          <a:ln w="12700">
            <a:solidFill>
              <a:srgbClr val="0000CC"/>
            </a:solidFill>
            <a:round/>
            <a:headEnd/>
            <a:tailEnd/>
          </a:ln>
        </p:spPr>
        <p:txBody>
          <a:bodyPr wrap="none" anchor="ctr"/>
          <a:lstStyle/>
          <a:p>
            <a:endParaRPr lang="zh-TW" altLang="en-US"/>
          </a:p>
        </p:txBody>
      </p:sp>
      <p:grpSp>
        <p:nvGrpSpPr>
          <p:cNvPr id="3" name="Group 23"/>
          <p:cNvGrpSpPr>
            <a:grpSpLocks/>
          </p:cNvGrpSpPr>
          <p:nvPr/>
        </p:nvGrpSpPr>
        <p:grpSpPr bwMode="auto">
          <a:xfrm>
            <a:off x="4886886" y="1322034"/>
            <a:ext cx="6137275" cy="601663"/>
            <a:chOff x="2077" y="935"/>
            <a:chExt cx="3866" cy="379"/>
          </a:xfrm>
        </p:grpSpPr>
        <p:sp>
          <p:nvSpPr>
            <p:cNvPr id="11289" name="Line 24"/>
            <p:cNvSpPr>
              <a:spLocks noChangeShapeType="1"/>
            </p:cNvSpPr>
            <p:nvPr/>
          </p:nvSpPr>
          <p:spPr bwMode="auto">
            <a:xfrm>
              <a:off x="2077" y="1207"/>
              <a:ext cx="3266" cy="0"/>
            </a:xfrm>
            <a:prstGeom prst="line">
              <a:avLst/>
            </a:prstGeom>
            <a:noFill/>
            <a:ln w="28575">
              <a:solidFill>
                <a:schemeClr val="tx1"/>
              </a:solidFill>
              <a:round/>
              <a:headEnd/>
              <a:tailEnd/>
            </a:ln>
          </p:spPr>
          <p:txBody>
            <a:bodyPr wrap="none" anchor="ctr"/>
            <a:lstStyle/>
            <a:p>
              <a:endParaRPr lang="zh-TW" altLang="en-US"/>
            </a:p>
          </p:txBody>
        </p:sp>
        <p:sp>
          <p:nvSpPr>
            <p:cNvPr id="11290" name="Freeform 25"/>
            <p:cNvSpPr>
              <a:spLocks/>
            </p:cNvSpPr>
            <p:nvPr/>
          </p:nvSpPr>
          <p:spPr bwMode="auto">
            <a:xfrm>
              <a:off x="3075" y="935"/>
              <a:ext cx="771" cy="257"/>
            </a:xfrm>
            <a:custGeom>
              <a:avLst/>
              <a:gdLst>
                <a:gd name="T0" fmla="*/ 0 w 771"/>
                <a:gd name="T1" fmla="*/ 257 h 257"/>
                <a:gd name="T2" fmla="*/ 227 w 771"/>
                <a:gd name="T3" fmla="*/ 166 h 257"/>
                <a:gd name="T4" fmla="*/ 363 w 771"/>
                <a:gd name="T5" fmla="*/ 75 h 257"/>
                <a:gd name="T6" fmla="*/ 499 w 771"/>
                <a:gd name="T7" fmla="*/ 30 h 257"/>
                <a:gd name="T8" fmla="*/ 771 w 771"/>
                <a:gd name="T9" fmla="*/ 257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99FF99"/>
            </a:solidFill>
            <a:ln w="12700">
              <a:solidFill>
                <a:schemeClr val="tx1"/>
              </a:solidFill>
              <a:round/>
              <a:headEnd/>
              <a:tailEnd/>
            </a:ln>
          </p:spPr>
          <p:txBody>
            <a:bodyPr wrap="none" anchor="ctr"/>
            <a:lstStyle/>
            <a:p>
              <a:endParaRPr lang="zh-TW" altLang="en-US"/>
            </a:p>
          </p:txBody>
        </p:sp>
        <p:sp>
          <p:nvSpPr>
            <p:cNvPr id="11291" name="Line 26"/>
            <p:cNvSpPr>
              <a:spLocks noChangeShapeType="1"/>
            </p:cNvSpPr>
            <p:nvPr/>
          </p:nvSpPr>
          <p:spPr bwMode="auto">
            <a:xfrm>
              <a:off x="5433" y="1207"/>
              <a:ext cx="272" cy="0"/>
            </a:xfrm>
            <a:prstGeom prst="line">
              <a:avLst/>
            </a:prstGeom>
            <a:noFill/>
            <a:ln w="12700">
              <a:solidFill>
                <a:schemeClr val="tx1"/>
              </a:solidFill>
              <a:round/>
              <a:headEnd/>
              <a:tailEnd type="triangle" w="med" len="med"/>
            </a:ln>
          </p:spPr>
          <p:txBody>
            <a:bodyPr wrap="none" anchor="ctr"/>
            <a:lstStyle/>
            <a:p>
              <a:endParaRPr lang="zh-TW" altLang="en-US"/>
            </a:p>
          </p:txBody>
        </p:sp>
        <p:sp>
          <p:nvSpPr>
            <p:cNvPr id="11292" name="Text Box 27"/>
            <p:cNvSpPr txBox="1">
              <a:spLocks noChangeArrowheads="1"/>
            </p:cNvSpPr>
            <p:nvPr/>
          </p:nvSpPr>
          <p:spPr bwMode="auto">
            <a:xfrm>
              <a:off x="5741" y="1023"/>
              <a:ext cx="202" cy="291"/>
            </a:xfrm>
            <a:prstGeom prst="rect">
              <a:avLst/>
            </a:prstGeom>
            <a:noFill/>
            <a:ln w="12700" algn="ctr">
              <a:noFill/>
              <a:miter lim="800000"/>
              <a:headEnd/>
              <a:tailEnd/>
            </a:ln>
          </p:spPr>
          <p:txBody>
            <a:bodyPr wrap="none">
              <a:spAutoFit/>
            </a:bodyPr>
            <a:lstStyle/>
            <a:p>
              <a:pPr algn="ctr"/>
              <a:r>
                <a:rPr lang="en-US" altLang="zh-TW" i="1" dirty="0"/>
                <a:t>x</a:t>
              </a:r>
            </a:p>
          </p:txBody>
        </p:sp>
      </p:grpSp>
      <p:sp>
        <p:nvSpPr>
          <p:cNvPr id="322589" name="AutoShape 29"/>
          <p:cNvSpPr>
            <a:spLocks noChangeArrowheads="1"/>
          </p:cNvSpPr>
          <p:nvPr/>
        </p:nvSpPr>
        <p:spPr bwMode="auto">
          <a:xfrm flipV="1">
            <a:off x="1605751" y="4491692"/>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wrap="none" anchor="ctr"/>
          <a:lstStyle/>
          <a:p>
            <a:endParaRPr lang="zh-TW" altLang="en-US"/>
          </a:p>
        </p:txBody>
      </p:sp>
      <p:sp>
        <p:nvSpPr>
          <p:cNvPr id="322590" name="AutoShape 30"/>
          <p:cNvSpPr>
            <a:spLocks noChangeArrowheads="1"/>
          </p:cNvSpPr>
          <p:nvPr/>
        </p:nvSpPr>
        <p:spPr bwMode="auto">
          <a:xfrm flipV="1">
            <a:off x="1199456" y="5719608"/>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wrap="none" anchor="ctr"/>
          <a:lstStyle/>
          <a:p>
            <a:endParaRPr lang="zh-TW" altLang="en-US"/>
          </a:p>
        </p:txBody>
      </p:sp>
      <p:sp>
        <p:nvSpPr>
          <p:cNvPr id="32" name="AutoShape 29"/>
          <p:cNvSpPr>
            <a:spLocks noChangeArrowheads="1"/>
          </p:cNvSpPr>
          <p:nvPr/>
        </p:nvSpPr>
        <p:spPr bwMode="auto">
          <a:xfrm flipV="1">
            <a:off x="5051912" y="3262392"/>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wrap="none" anchor="ctr"/>
          <a:lstStyle/>
          <a:p>
            <a:endParaRPr lang="zh-TW" altLang="en-US"/>
          </a:p>
        </p:txBody>
      </p:sp>
      <p:sp>
        <p:nvSpPr>
          <p:cNvPr id="33" name="AutoShape 29"/>
          <p:cNvSpPr>
            <a:spLocks noChangeArrowheads="1"/>
          </p:cNvSpPr>
          <p:nvPr/>
        </p:nvSpPr>
        <p:spPr bwMode="auto">
          <a:xfrm flipV="1">
            <a:off x="5164029" y="4559634"/>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wrap="none" anchor="ctr"/>
          <a:lstStyle/>
          <a:p>
            <a:endParaRPr lang="zh-TW" altLang="en-US"/>
          </a:p>
        </p:txBody>
      </p:sp>
      <p:sp>
        <p:nvSpPr>
          <p:cNvPr id="37" name="AutoShape 29"/>
          <p:cNvSpPr>
            <a:spLocks noChangeArrowheads="1"/>
          </p:cNvSpPr>
          <p:nvPr/>
        </p:nvSpPr>
        <p:spPr bwMode="auto">
          <a:xfrm flipV="1">
            <a:off x="1307967" y="3484642"/>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wrap="none" anchor="ctr"/>
          <a:lstStyle/>
          <a:p>
            <a:endParaRPr lang="zh-TW" altLang="en-US"/>
          </a:p>
        </p:txBody>
      </p:sp>
      <p:sp>
        <p:nvSpPr>
          <p:cNvPr id="35" name="Text Box 4"/>
          <p:cNvSpPr txBox="1">
            <a:spLocks noChangeArrowheads="1"/>
          </p:cNvSpPr>
          <p:nvPr/>
        </p:nvSpPr>
        <p:spPr bwMode="auto">
          <a:xfrm>
            <a:off x="1127449" y="4323266"/>
            <a:ext cx="492443" cy="461665"/>
          </a:xfrm>
          <a:prstGeom prst="rect">
            <a:avLst/>
          </a:prstGeom>
          <a:noFill/>
          <a:ln w="12700" algn="ctr">
            <a:noFill/>
            <a:miter lim="800000"/>
            <a:headEnd/>
            <a:tailEnd/>
          </a:ln>
        </p:spPr>
        <p:txBody>
          <a:bodyPr wrap="none">
            <a:spAutoFit/>
          </a:bodyPr>
          <a:lstStyle/>
          <a:p>
            <a:pPr>
              <a:spcBef>
                <a:spcPct val="50000"/>
              </a:spcBef>
            </a:pPr>
            <a:r>
              <a:rPr lang="en-US" altLang="zh-TW" dirty="0"/>
              <a:t>IC</a:t>
            </a:r>
          </a:p>
        </p:txBody>
      </p:sp>
      <p:graphicFrame>
        <p:nvGraphicFramePr>
          <p:cNvPr id="4" name="物件 3"/>
          <p:cNvGraphicFramePr>
            <a:graphicFrameLocks noChangeAspect="1"/>
          </p:cNvGraphicFramePr>
          <p:nvPr>
            <p:extLst>
              <p:ext uri="{D42A27DB-BD31-4B8C-83A1-F6EECF244321}">
                <p14:modId xmlns:p14="http://schemas.microsoft.com/office/powerpoint/2010/main" val="1605843322"/>
              </p:ext>
            </p:extLst>
          </p:nvPr>
        </p:nvGraphicFramePr>
        <p:xfrm>
          <a:off x="1952415" y="4615815"/>
          <a:ext cx="2539440" cy="431280"/>
        </p:xfrm>
        <a:graphic>
          <a:graphicData uri="http://schemas.openxmlformats.org/presentationml/2006/ole">
            <mc:AlternateContent xmlns:mc="http://schemas.openxmlformats.org/markup-compatibility/2006">
              <mc:Choice xmlns:v="urn:schemas-microsoft-com:vml" Requires="v">
                <p:oleObj spid="_x0000_s1134694" name="方程式" r:id="rId16" imgW="1269720" imgH="215640" progId="Equation.3">
                  <p:embed/>
                </p:oleObj>
              </mc:Choice>
              <mc:Fallback>
                <p:oleObj name="方程式" r:id="rId16" imgW="1269720" imgH="215640" progId="Equation.3">
                  <p:embed/>
                  <p:pic>
                    <p:nvPicPr>
                      <p:cNvPr id="4" name="物件 3"/>
                      <p:cNvPicPr/>
                      <p:nvPr/>
                    </p:nvPicPr>
                    <p:blipFill>
                      <a:blip r:embed="rId17"/>
                      <a:stretch>
                        <a:fillRect/>
                      </a:stretch>
                    </p:blipFill>
                    <p:spPr>
                      <a:xfrm>
                        <a:off x="1952415" y="4615815"/>
                        <a:ext cx="2539440" cy="431280"/>
                      </a:xfrm>
                      <a:prstGeom prst="rect">
                        <a:avLst/>
                      </a:prstGeom>
                    </p:spPr>
                  </p:pic>
                </p:oleObj>
              </mc:Fallback>
            </mc:AlternateContent>
          </a:graphicData>
        </a:graphic>
      </p:graphicFrame>
      <p:graphicFrame>
        <p:nvGraphicFramePr>
          <p:cNvPr id="36" name="物件 35"/>
          <p:cNvGraphicFramePr>
            <a:graphicFrameLocks noChangeAspect="1"/>
          </p:cNvGraphicFramePr>
          <p:nvPr>
            <p:extLst>
              <p:ext uri="{D42A27DB-BD31-4B8C-83A1-F6EECF244321}">
                <p14:modId xmlns:p14="http://schemas.microsoft.com/office/powerpoint/2010/main" val="2167134935"/>
              </p:ext>
            </p:extLst>
          </p:nvPr>
        </p:nvGraphicFramePr>
        <p:xfrm>
          <a:off x="1813716" y="4130410"/>
          <a:ext cx="2412720" cy="914400"/>
        </p:xfrm>
        <a:graphic>
          <a:graphicData uri="http://schemas.openxmlformats.org/presentationml/2006/ole">
            <mc:AlternateContent xmlns:mc="http://schemas.openxmlformats.org/markup-compatibility/2006">
              <mc:Choice xmlns:v="urn:schemas-microsoft-com:vml" Requires="v">
                <p:oleObj spid="_x0000_s1134695" name="方程式" r:id="rId18" imgW="1206360" imgH="457200" progId="Equation.3">
                  <p:embed/>
                </p:oleObj>
              </mc:Choice>
              <mc:Fallback>
                <p:oleObj name="方程式" r:id="rId18" imgW="1206360" imgH="457200" progId="Equation.3">
                  <p:embed/>
                  <p:pic>
                    <p:nvPicPr>
                      <p:cNvPr id="36" name="物件 35"/>
                      <p:cNvPicPr/>
                      <p:nvPr/>
                    </p:nvPicPr>
                    <p:blipFill>
                      <a:blip r:embed="rId19"/>
                      <a:stretch>
                        <a:fillRect/>
                      </a:stretch>
                    </p:blipFill>
                    <p:spPr>
                      <a:xfrm>
                        <a:off x="1813716" y="4130410"/>
                        <a:ext cx="2412720" cy="914400"/>
                      </a:xfrm>
                      <a:prstGeom prst="rect">
                        <a:avLst/>
                      </a:prstGeom>
                    </p:spPr>
                  </p:pic>
                </p:oleObj>
              </mc:Fallback>
            </mc:AlternateContent>
          </a:graphicData>
        </a:graphic>
      </p:graphicFrame>
      <p:graphicFrame>
        <p:nvGraphicFramePr>
          <p:cNvPr id="41" name="Object 37"/>
          <p:cNvGraphicFramePr>
            <a:graphicFrameLocks noChangeAspect="1"/>
          </p:cNvGraphicFramePr>
          <p:nvPr>
            <p:extLst>
              <p:ext uri="{D42A27DB-BD31-4B8C-83A1-F6EECF244321}">
                <p14:modId xmlns:p14="http://schemas.microsoft.com/office/powerpoint/2010/main" val="4160981815"/>
              </p:ext>
            </p:extLst>
          </p:nvPr>
        </p:nvGraphicFramePr>
        <p:xfrm>
          <a:off x="1735520" y="3350386"/>
          <a:ext cx="2920320" cy="431280"/>
        </p:xfrm>
        <a:graphic>
          <a:graphicData uri="http://schemas.openxmlformats.org/presentationml/2006/ole">
            <mc:AlternateContent xmlns:mc="http://schemas.openxmlformats.org/markup-compatibility/2006">
              <mc:Choice xmlns:v="urn:schemas-microsoft-com:vml" Requires="v">
                <p:oleObj spid="_x0000_s1134696" name="方程式" r:id="rId20" imgW="1460160" imgH="215640" progId="Equation.3">
                  <p:embed/>
                </p:oleObj>
              </mc:Choice>
              <mc:Fallback>
                <p:oleObj name="方程式" r:id="rId20" imgW="1460160" imgH="215640" progId="Equation.3">
                  <p:embed/>
                  <p:pic>
                    <p:nvPicPr>
                      <p:cNvPr id="41" name="Object 37"/>
                      <p:cNvPicPr>
                        <a:picLocks noChangeAspect="1" noChangeArrowheads="1"/>
                      </p:cNvPicPr>
                      <p:nvPr/>
                    </p:nvPicPr>
                    <p:blipFill>
                      <a:blip r:embed="rId21"/>
                      <a:srcRect/>
                      <a:stretch>
                        <a:fillRect/>
                      </a:stretch>
                    </p:blipFill>
                    <p:spPr bwMode="auto">
                      <a:xfrm>
                        <a:off x="1735520" y="3350386"/>
                        <a:ext cx="2920320" cy="431280"/>
                      </a:xfrm>
                      <a:prstGeom prst="rect">
                        <a:avLst/>
                      </a:prstGeom>
                      <a:solidFill>
                        <a:srgbClr val="99FF99"/>
                      </a:solidFill>
                      <a:extLst/>
                    </p:spPr>
                  </p:pic>
                </p:oleObj>
              </mc:Fallback>
            </mc:AlternateContent>
          </a:graphicData>
        </a:graphic>
      </p:graphicFrame>
      <p:sp>
        <p:nvSpPr>
          <p:cNvPr id="39" name="Text Box 4"/>
          <p:cNvSpPr txBox="1">
            <a:spLocks noChangeArrowheads="1"/>
          </p:cNvSpPr>
          <p:nvPr/>
        </p:nvSpPr>
        <p:spPr bwMode="auto">
          <a:xfrm>
            <a:off x="3503713" y="2276873"/>
            <a:ext cx="877163" cy="461665"/>
          </a:xfrm>
          <a:prstGeom prst="rect">
            <a:avLst/>
          </a:prstGeom>
          <a:noFill/>
          <a:ln w="12700" algn="ctr">
            <a:noFill/>
            <a:miter lim="800000"/>
            <a:headEnd/>
            <a:tailEnd/>
          </a:ln>
        </p:spPr>
        <p:txBody>
          <a:bodyPr wrap="none">
            <a:spAutoFit/>
          </a:bodyPr>
          <a:lstStyle/>
          <a:p>
            <a:pPr>
              <a:spcBef>
                <a:spcPct val="50000"/>
              </a:spcBef>
            </a:pPr>
            <a:r>
              <a:rPr lang="en-US" altLang="zh-TW" dirty="0"/>
              <a:t>--- IC</a:t>
            </a:r>
          </a:p>
        </p:txBody>
      </p:sp>
      <p:sp>
        <p:nvSpPr>
          <p:cNvPr id="42" name="Text Box 17"/>
          <p:cNvSpPr txBox="1">
            <a:spLocks noChangeArrowheads="1"/>
          </p:cNvSpPr>
          <p:nvPr/>
        </p:nvSpPr>
        <p:spPr bwMode="auto">
          <a:xfrm>
            <a:off x="1271464" y="2935167"/>
            <a:ext cx="2898540" cy="410882"/>
          </a:xfrm>
          <a:prstGeom prst="rect">
            <a:avLst/>
          </a:prstGeom>
          <a:noFill/>
          <a:ln w="12700" algn="ctr">
            <a:noFill/>
            <a:miter lim="800000"/>
            <a:headEnd/>
            <a:tailEnd/>
          </a:ln>
        </p:spPr>
        <p:txBody>
          <a:bodyPr wrap="none" lIns="54000" rIns="18000">
            <a:spAutoFit/>
          </a:bodyPr>
          <a:lstStyle/>
          <a:p>
            <a:pPr algn="ctr">
              <a:lnSpc>
                <a:spcPct val="90000"/>
              </a:lnSpc>
            </a:pPr>
            <a:r>
              <a:rPr lang="en-US" altLang="zh-TW" sz="2300" dirty="0">
                <a:solidFill>
                  <a:srgbClr val="0000CC"/>
                </a:solidFill>
              </a:rPr>
              <a:t>From </a:t>
            </a:r>
            <a:r>
              <a:rPr lang="en-US" altLang="zh-TW" sz="2300" dirty="0" err="1">
                <a:solidFill>
                  <a:srgbClr val="0000CC"/>
                </a:solidFill>
              </a:rPr>
              <a:t>D’Alembert’s</a:t>
            </a:r>
            <a:r>
              <a:rPr lang="en-US" altLang="zh-TW" sz="2300" dirty="0">
                <a:solidFill>
                  <a:srgbClr val="0000CC"/>
                </a:solidFill>
              </a:rPr>
              <a:t> sol.</a:t>
            </a:r>
          </a:p>
        </p:txBody>
      </p:sp>
      <p:cxnSp>
        <p:nvCxnSpPr>
          <p:cNvPr id="6" name="直線接點 5"/>
          <p:cNvCxnSpPr/>
          <p:nvPr/>
        </p:nvCxnSpPr>
        <p:spPr bwMode="auto">
          <a:xfrm>
            <a:off x="5015880" y="1916832"/>
            <a:ext cx="0" cy="4716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2" name="動作按鈕: 返回 1">
            <a:hlinkClick r:id="" action="ppaction://hlinkshowjump?jump=lastslideviewed" highlightClick="1"/>
          </p:cNvPr>
          <p:cNvSpPr>
            <a:spLocks noChangeAspect="1"/>
          </p:cNvSpPr>
          <p:nvPr/>
        </p:nvSpPr>
        <p:spPr bwMode="auto">
          <a:xfrm>
            <a:off x="10417519" y="5837747"/>
            <a:ext cx="180000" cy="180000"/>
          </a:xfrm>
          <a:prstGeom prst="actionButtonReturn">
            <a:avLst/>
          </a:prstGeom>
          <a:solidFill>
            <a:srgbClr val="CC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34" name="Text Box 17"/>
          <p:cNvSpPr txBox="1">
            <a:spLocks noChangeArrowheads="1"/>
          </p:cNvSpPr>
          <p:nvPr/>
        </p:nvSpPr>
        <p:spPr bwMode="auto">
          <a:xfrm>
            <a:off x="1584554" y="3738198"/>
            <a:ext cx="2711246" cy="369332"/>
          </a:xfrm>
          <a:prstGeom prst="rect">
            <a:avLst/>
          </a:prstGeom>
          <a:noFill/>
          <a:ln w="12700" algn="ctr">
            <a:noFill/>
            <a:miter lim="800000"/>
            <a:headEnd/>
            <a:tailEnd/>
          </a:ln>
        </p:spPr>
        <p:txBody>
          <a:bodyPr wrap="none" lIns="54000" rIns="18000">
            <a:spAutoFit/>
          </a:bodyPr>
          <a:lstStyle/>
          <a:p>
            <a:pPr algn="ctr">
              <a:lnSpc>
                <a:spcPct val="90000"/>
              </a:lnSpc>
            </a:pPr>
            <a:r>
              <a:rPr lang="en-US" altLang="zh-TW" sz="2000" dirty="0">
                <a:solidFill>
                  <a:srgbClr val="0000CC"/>
                </a:solidFill>
              </a:rPr>
              <a:t>(general solution of PDE)</a:t>
            </a:r>
          </a:p>
        </p:txBody>
      </p:sp>
      <p:sp>
        <p:nvSpPr>
          <p:cNvPr id="38" name="Text Box 17"/>
          <p:cNvSpPr txBox="1">
            <a:spLocks noChangeArrowheads="1"/>
          </p:cNvSpPr>
          <p:nvPr/>
        </p:nvSpPr>
        <p:spPr bwMode="auto">
          <a:xfrm>
            <a:off x="4243045" y="4139788"/>
            <a:ext cx="572840" cy="341632"/>
          </a:xfrm>
          <a:prstGeom prst="rect">
            <a:avLst/>
          </a:prstGeom>
          <a:noFill/>
          <a:ln w="12700" algn="ctr">
            <a:noFill/>
            <a:miter lim="800000"/>
            <a:headEnd/>
            <a:tailEnd/>
          </a:ln>
        </p:spPr>
        <p:txBody>
          <a:bodyPr wrap="none" lIns="54000" rIns="18000">
            <a:spAutoFit/>
          </a:bodyPr>
          <a:lstStyle/>
          <a:p>
            <a:pPr algn="ctr">
              <a:lnSpc>
                <a:spcPct val="90000"/>
              </a:lnSpc>
            </a:pPr>
            <a:r>
              <a:rPr lang="en-US" altLang="zh-TW" sz="1800" dirty="0">
                <a:solidFill>
                  <a:srgbClr val="C00000"/>
                </a:solidFill>
              </a:rPr>
              <a:t>---(1)</a:t>
            </a:r>
          </a:p>
        </p:txBody>
      </p:sp>
      <p:sp>
        <p:nvSpPr>
          <p:cNvPr id="40" name="Text Box 17"/>
          <p:cNvSpPr txBox="1">
            <a:spLocks noChangeArrowheads="1"/>
          </p:cNvSpPr>
          <p:nvPr/>
        </p:nvSpPr>
        <p:spPr bwMode="auto">
          <a:xfrm>
            <a:off x="4420160" y="4646830"/>
            <a:ext cx="572841" cy="341632"/>
          </a:xfrm>
          <a:prstGeom prst="rect">
            <a:avLst/>
          </a:prstGeom>
          <a:noFill/>
          <a:ln w="12700" algn="ctr">
            <a:noFill/>
            <a:miter lim="800000"/>
            <a:headEnd/>
            <a:tailEnd/>
          </a:ln>
        </p:spPr>
        <p:txBody>
          <a:bodyPr wrap="none" lIns="54000" rIns="18000">
            <a:spAutoFit/>
          </a:bodyPr>
          <a:lstStyle/>
          <a:p>
            <a:pPr algn="ctr">
              <a:lnSpc>
                <a:spcPct val="90000"/>
              </a:lnSpc>
            </a:pPr>
            <a:r>
              <a:rPr lang="en-US" altLang="zh-TW" sz="1800" dirty="0">
                <a:solidFill>
                  <a:srgbClr val="C00000"/>
                </a:solidFill>
              </a:rPr>
              <a:t>---(2)</a:t>
            </a:r>
          </a:p>
        </p:txBody>
      </p:sp>
      <p:sp>
        <p:nvSpPr>
          <p:cNvPr id="43" name="Text Box 17"/>
          <p:cNvSpPr txBox="1">
            <a:spLocks noChangeArrowheads="1"/>
          </p:cNvSpPr>
          <p:nvPr/>
        </p:nvSpPr>
        <p:spPr bwMode="auto">
          <a:xfrm>
            <a:off x="1092230" y="5242140"/>
            <a:ext cx="848557" cy="341632"/>
          </a:xfrm>
          <a:prstGeom prst="rect">
            <a:avLst/>
          </a:prstGeom>
          <a:noFill/>
          <a:ln w="12700" algn="ctr">
            <a:noFill/>
            <a:miter lim="800000"/>
            <a:headEnd/>
            <a:tailEnd/>
          </a:ln>
        </p:spPr>
        <p:txBody>
          <a:bodyPr wrap="none" lIns="54000" rIns="18000">
            <a:spAutoFit/>
          </a:bodyPr>
          <a:lstStyle/>
          <a:p>
            <a:pPr algn="ctr">
              <a:lnSpc>
                <a:spcPct val="90000"/>
              </a:lnSpc>
            </a:pPr>
            <a:r>
              <a:rPr lang="en-US" altLang="zh-TW" sz="1800" dirty="0">
                <a:solidFill>
                  <a:srgbClr val="C00000"/>
                </a:solidFill>
              </a:rPr>
              <a:t>from (2)</a:t>
            </a:r>
          </a:p>
        </p:txBody>
      </p:sp>
      <p:sp>
        <p:nvSpPr>
          <p:cNvPr id="44" name="AutoShape 29"/>
          <p:cNvSpPr>
            <a:spLocks noChangeArrowheads="1"/>
          </p:cNvSpPr>
          <p:nvPr/>
        </p:nvSpPr>
        <p:spPr bwMode="auto">
          <a:xfrm flipV="1">
            <a:off x="5053186" y="1956103"/>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wrap="none" anchor="ctr"/>
          <a:lstStyle/>
          <a:p>
            <a:endParaRPr lang="zh-TW" altLang="en-US"/>
          </a:p>
        </p:txBody>
      </p:sp>
      <p:sp>
        <p:nvSpPr>
          <p:cNvPr id="45" name="Text Box 17"/>
          <p:cNvSpPr txBox="1">
            <a:spLocks noChangeArrowheads="1"/>
          </p:cNvSpPr>
          <p:nvPr/>
        </p:nvSpPr>
        <p:spPr bwMode="auto">
          <a:xfrm>
            <a:off x="10499996" y="2192178"/>
            <a:ext cx="572841" cy="341632"/>
          </a:xfrm>
          <a:prstGeom prst="rect">
            <a:avLst/>
          </a:prstGeom>
          <a:noFill/>
          <a:ln w="12700" algn="ctr">
            <a:noFill/>
            <a:miter lim="800000"/>
            <a:headEnd/>
            <a:tailEnd/>
          </a:ln>
        </p:spPr>
        <p:txBody>
          <a:bodyPr wrap="none" lIns="54000" rIns="18000">
            <a:spAutoFit/>
          </a:bodyPr>
          <a:lstStyle/>
          <a:p>
            <a:pPr algn="ctr">
              <a:lnSpc>
                <a:spcPct val="90000"/>
              </a:lnSpc>
            </a:pPr>
            <a:r>
              <a:rPr lang="en-US" altLang="zh-TW" sz="1800" dirty="0">
                <a:solidFill>
                  <a:srgbClr val="C00000"/>
                </a:solidFill>
              </a:rPr>
              <a:t>---(3)</a:t>
            </a:r>
          </a:p>
        </p:txBody>
      </p:sp>
      <p:sp>
        <p:nvSpPr>
          <p:cNvPr id="46" name="Text Box 17"/>
          <p:cNvSpPr txBox="1">
            <a:spLocks noChangeArrowheads="1"/>
          </p:cNvSpPr>
          <p:nvPr/>
        </p:nvSpPr>
        <p:spPr bwMode="auto">
          <a:xfrm>
            <a:off x="5043226" y="2678767"/>
            <a:ext cx="1412814" cy="341632"/>
          </a:xfrm>
          <a:prstGeom prst="rect">
            <a:avLst/>
          </a:prstGeom>
          <a:noFill/>
          <a:ln w="12700" algn="ctr">
            <a:noFill/>
            <a:miter lim="800000"/>
            <a:headEnd/>
            <a:tailEnd/>
          </a:ln>
        </p:spPr>
        <p:txBody>
          <a:bodyPr wrap="none" lIns="54000" rIns="18000">
            <a:spAutoFit/>
          </a:bodyPr>
          <a:lstStyle/>
          <a:p>
            <a:pPr algn="ctr">
              <a:lnSpc>
                <a:spcPct val="90000"/>
              </a:lnSpc>
            </a:pPr>
            <a:r>
              <a:rPr lang="en-US" altLang="zh-TW" sz="1800" dirty="0">
                <a:solidFill>
                  <a:srgbClr val="C00000"/>
                </a:solidFill>
              </a:rPr>
              <a:t>from (1) &amp; (3)</a:t>
            </a:r>
          </a:p>
        </p:txBody>
      </p:sp>
    </p:spTree>
    <p:extLst>
      <p:ext uri="{BB962C8B-B14F-4D97-AF65-F5344CB8AC3E}">
        <p14:creationId xmlns:p14="http://schemas.microsoft.com/office/powerpoint/2010/main" val="2114539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2565"/>
                                        </p:tgtEl>
                                        <p:attrNameLst>
                                          <p:attrName>style.visibility</p:attrName>
                                        </p:attrNameLst>
                                      </p:cBhvr>
                                      <p:to>
                                        <p:strVal val="visible"/>
                                      </p:to>
                                    </p:set>
                                    <p:animEffect transition="in" filter="wipe(left)">
                                      <p:cBhvr>
                                        <p:cTn id="7" dur="750"/>
                                        <p:tgtEl>
                                          <p:spTgt spid="3225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2564"/>
                                        </p:tgtEl>
                                        <p:attrNameLst>
                                          <p:attrName>style.visibility</p:attrName>
                                        </p:attrNameLst>
                                      </p:cBhvr>
                                      <p:to>
                                        <p:strVal val="visible"/>
                                      </p:to>
                                    </p:set>
                                    <p:animEffect transition="in" filter="wipe(left)">
                                      <p:cBhvr>
                                        <p:cTn id="12" dur="500"/>
                                        <p:tgtEl>
                                          <p:spTgt spid="32256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left)">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322589"/>
                                        </p:tgtEl>
                                        <p:attrNameLst>
                                          <p:attrName>style.visibility</p:attrName>
                                        </p:attrNameLst>
                                      </p:cBhvr>
                                      <p:to>
                                        <p:strVal val="visible"/>
                                      </p:to>
                                    </p:set>
                                    <p:animEffect transition="in" filter="wipe(left)">
                                      <p:cBhvr>
                                        <p:cTn id="47" dur="500"/>
                                        <p:tgtEl>
                                          <p:spTgt spid="322589"/>
                                        </p:tgtEl>
                                      </p:cBhvr>
                                    </p:animEffect>
                                  </p:childTnLst>
                                </p:cTn>
                              </p:par>
                            </p:childTnLst>
                          </p:cTn>
                        </p:par>
                        <p:par>
                          <p:cTn id="48" fill="hold">
                            <p:stCondLst>
                              <p:cond delay="1000"/>
                            </p:stCondLst>
                            <p:childTnLst>
                              <p:par>
                                <p:cTn id="49" presetID="22" presetClass="entr" presetSubtype="8" fill="hold"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22577"/>
                                        </p:tgtEl>
                                        <p:attrNameLst>
                                          <p:attrName>style.visibility</p:attrName>
                                        </p:attrNameLst>
                                      </p:cBhvr>
                                      <p:to>
                                        <p:strVal val="visible"/>
                                      </p:to>
                                    </p:set>
                                    <p:animEffect transition="in" filter="wipe(left)">
                                      <p:cBhvr>
                                        <p:cTn id="61" dur="500"/>
                                        <p:tgtEl>
                                          <p:spTgt spid="322577"/>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3"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1+#ppt_w/2"/>
                                          </p:val>
                                        </p:tav>
                                        <p:tav tm="100000">
                                          <p:val>
                                            <p:strVal val="#ppt_x"/>
                                          </p:val>
                                        </p:tav>
                                      </p:tavLst>
                                    </p:anim>
                                    <p:anim calcmode="lin" valueType="num">
                                      <p:cBhvr additive="base">
                                        <p:cTn id="67" dur="500" fill="hold"/>
                                        <p:tgtEl>
                                          <p:spTgt spid="38"/>
                                        </p:tgtEl>
                                        <p:attrNameLst>
                                          <p:attrName>ppt_y</p:attrName>
                                        </p:attrNameLst>
                                      </p:cBhvr>
                                      <p:tavLst>
                                        <p:tav tm="0">
                                          <p:val>
                                            <p:strVal val="0-#ppt_h/2"/>
                                          </p:val>
                                        </p:tav>
                                        <p:tav tm="100000">
                                          <p:val>
                                            <p:strVal val="#ppt_y"/>
                                          </p:val>
                                        </p:tav>
                                      </p:tavLst>
                                    </p:anim>
                                  </p:childTnLst>
                                </p:cTn>
                              </p:par>
                            </p:childTnLst>
                          </p:cTn>
                        </p:par>
                        <p:par>
                          <p:cTn id="68" fill="hold">
                            <p:stCondLst>
                              <p:cond delay="500"/>
                            </p:stCondLst>
                            <p:childTnLst>
                              <p:par>
                                <p:cTn id="69" presetID="2" presetClass="entr" presetSubtype="3"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additive="base">
                                        <p:cTn id="71" dur="500" fill="hold"/>
                                        <p:tgtEl>
                                          <p:spTgt spid="40"/>
                                        </p:tgtEl>
                                        <p:attrNameLst>
                                          <p:attrName>ppt_x</p:attrName>
                                        </p:attrNameLst>
                                      </p:cBhvr>
                                      <p:tavLst>
                                        <p:tav tm="0">
                                          <p:val>
                                            <p:strVal val="1+#ppt_w/2"/>
                                          </p:val>
                                        </p:tav>
                                        <p:tav tm="100000">
                                          <p:val>
                                            <p:strVal val="#ppt_x"/>
                                          </p:val>
                                        </p:tav>
                                      </p:tavLst>
                                    </p:anim>
                                    <p:anim calcmode="lin" valueType="num">
                                      <p:cBhvr additive="base">
                                        <p:cTn id="72" dur="500" fill="hold"/>
                                        <p:tgtEl>
                                          <p:spTgt spid="40"/>
                                        </p:tgtEl>
                                        <p:attrNameLst>
                                          <p:attrName>ppt_y</p:attrName>
                                        </p:attrNameLst>
                                      </p:cBhvr>
                                      <p:tavLst>
                                        <p:tav tm="0">
                                          <p:val>
                                            <p:strVal val="0-#ppt_h/2"/>
                                          </p:val>
                                        </p:tav>
                                        <p:tav tm="100000">
                                          <p:val>
                                            <p:strVal val="#ppt_y"/>
                                          </p:val>
                                        </p:tav>
                                      </p:tavLst>
                                    </p:anim>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322590"/>
                                        </p:tgtEl>
                                        <p:attrNameLst>
                                          <p:attrName>style.visibility</p:attrName>
                                        </p:attrNameLst>
                                      </p:cBhvr>
                                      <p:to>
                                        <p:strVal val="visible"/>
                                      </p:to>
                                    </p:set>
                                    <p:animEffect transition="in" filter="wipe(left)">
                                      <p:cBhvr>
                                        <p:cTn id="81" dur="500"/>
                                        <p:tgtEl>
                                          <p:spTgt spid="322590"/>
                                        </p:tgtEl>
                                      </p:cBhvr>
                                    </p:animEffect>
                                  </p:childTnLst>
                                </p:cTn>
                              </p:par>
                            </p:childTnLst>
                          </p:cTn>
                        </p:par>
                        <p:par>
                          <p:cTn id="82" fill="hold">
                            <p:stCondLst>
                              <p:cond delay="500"/>
                            </p:stCondLst>
                            <p:childTnLst>
                              <p:par>
                                <p:cTn id="83" presetID="22" presetClass="entr" presetSubtype="8" fill="hold" nodeType="afterEffect">
                                  <p:stCondLst>
                                    <p:cond delay="0"/>
                                  </p:stCondLst>
                                  <p:childTnLst>
                                    <p:set>
                                      <p:cBhvr>
                                        <p:cTn id="84" dur="1" fill="hold">
                                          <p:stCondLst>
                                            <p:cond delay="0"/>
                                          </p:stCondLst>
                                        </p:cTn>
                                        <p:tgtEl>
                                          <p:spTgt spid="322567"/>
                                        </p:tgtEl>
                                        <p:attrNameLst>
                                          <p:attrName>style.visibility</p:attrName>
                                        </p:attrNameLst>
                                      </p:cBhvr>
                                      <p:to>
                                        <p:strVal val="visible"/>
                                      </p:to>
                                    </p:set>
                                    <p:animEffect transition="in" filter="wipe(left)">
                                      <p:cBhvr>
                                        <p:cTn id="85" dur="500"/>
                                        <p:tgtEl>
                                          <p:spTgt spid="322567"/>
                                        </p:tgtEl>
                                      </p:cBhvr>
                                    </p:animEffect>
                                  </p:childTnLst>
                                </p:cTn>
                              </p:par>
                            </p:childTnLst>
                          </p:cTn>
                        </p:par>
                        <p:par>
                          <p:cTn id="86" fill="hold">
                            <p:stCondLst>
                              <p:cond delay="1000"/>
                            </p:stCondLst>
                            <p:childTnLst>
                              <p:par>
                                <p:cTn id="87" presetID="22" presetClass="entr" presetSubtype="1" fill="hold" nodeType="after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wipe(up)">
                                      <p:cBhvr>
                                        <p:cTn id="89" dur="500"/>
                                        <p:tgtEl>
                                          <p:spTgt spid="6"/>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left)">
                                      <p:cBhvr>
                                        <p:cTn id="94" dur="500"/>
                                        <p:tgtEl>
                                          <p:spTgt spid="44"/>
                                        </p:tgtEl>
                                      </p:cBhvr>
                                    </p:animEffect>
                                  </p:childTnLst>
                                </p:cTn>
                              </p:par>
                            </p:childTnLst>
                          </p:cTn>
                        </p:par>
                        <p:par>
                          <p:cTn id="95" fill="hold">
                            <p:stCondLst>
                              <p:cond delay="500"/>
                            </p:stCondLst>
                            <p:childTnLst>
                              <p:par>
                                <p:cTn id="96" presetID="22" presetClass="entr" presetSubtype="8" fill="hold" nodeType="afterEffect">
                                  <p:stCondLst>
                                    <p:cond delay="0"/>
                                  </p:stCondLst>
                                  <p:childTnLst>
                                    <p:set>
                                      <p:cBhvr>
                                        <p:cTn id="97" dur="1" fill="hold">
                                          <p:stCondLst>
                                            <p:cond delay="0"/>
                                          </p:stCondLst>
                                        </p:cTn>
                                        <p:tgtEl>
                                          <p:spTgt spid="322572"/>
                                        </p:tgtEl>
                                        <p:attrNameLst>
                                          <p:attrName>style.visibility</p:attrName>
                                        </p:attrNameLst>
                                      </p:cBhvr>
                                      <p:to>
                                        <p:strVal val="visible"/>
                                      </p:to>
                                    </p:set>
                                    <p:animEffect transition="in" filter="wipe(left)">
                                      <p:cBhvr>
                                        <p:cTn id="98" dur="500"/>
                                        <p:tgtEl>
                                          <p:spTgt spid="322572"/>
                                        </p:tgtEl>
                                      </p:cBhvr>
                                    </p:animEffect>
                                  </p:childTnLst>
                                </p:cTn>
                              </p:par>
                            </p:childTnLst>
                          </p:cTn>
                        </p:par>
                        <p:par>
                          <p:cTn id="99" fill="hold">
                            <p:stCondLst>
                              <p:cond delay="1000"/>
                            </p:stCondLst>
                            <p:childTnLst>
                              <p:par>
                                <p:cTn id="100" presetID="22" presetClass="entr" presetSubtype="8" fill="hold" grpId="0" nodeType="after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wipe(left)">
                                      <p:cBhvr>
                                        <p:cTn id="102" dur="500"/>
                                        <p:tgtEl>
                                          <p:spTgt spid="4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322562"/>
                                        </p:tgtEl>
                                        <p:attrNameLst>
                                          <p:attrName>style.visibility</p:attrName>
                                        </p:attrNameLst>
                                      </p:cBhvr>
                                      <p:to>
                                        <p:strVal val="visible"/>
                                      </p:to>
                                    </p:set>
                                    <p:animEffect transition="in" filter="wipe(left)">
                                      <p:cBhvr>
                                        <p:cTn id="107" dur="500"/>
                                        <p:tgtEl>
                                          <p:spTgt spid="322562"/>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322563"/>
                                        </p:tgtEl>
                                        <p:attrNameLst>
                                          <p:attrName>style.visibility</p:attrName>
                                        </p:attrNameLst>
                                      </p:cBhvr>
                                      <p:to>
                                        <p:strVal val="visible"/>
                                      </p:to>
                                    </p:set>
                                    <p:animEffect transition="in" filter="wipe(left)">
                                      <p:cBhvr>
                                        <p:cTn id="111" dur="500"/>
                                        <p:tgtEl>
                                          <p:spTgt spid="322563"/>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wipe(left)">
                                      <p:cBhvr>
                                        <p:cTn id="116" dur="500"/>
                                        <p:tgtEl>
                                          <p:spTgt spid="46"/>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wipe(left)">
                                      <p:cBhvr>
                                        <p:cTn id="121" dur="500"/>
                                        <p:tgtEl>
                                          <p:spTgt spid="32"/>
                                        </p:tgtEl>
                                      </p:cBhvr>
                                    </p:animEffect>
                                  </p:childTnLst>
                                </p:cTn>
                              </p:par>
                            </p:childTnLst>
                          </p:cTn>
                        </p:par>
                        <p:par>
                          <p:cTn id="122" fill="hold">
                            <p:stCondLst>
                              <p:cond delay="500"/>
                            </p:stCondLst>
                            <p:childTnLst>
                              <p:par>
                                <p:cTn id="123" presetID="22" presetClass="entr" presetSubtype="8" fill="hold" nodeType="afterEffect">
                                  <p:stCondLst>
                                    <p:cond delay="0"/>
                                  </p:stCondLst>
                                  <p:childTnLst>
                                    <p:set>
                                      <p:cBhvr>
                                        <p:cTn id="124" dur="1" fill="hold">
                                          <p:stCondLst>
                                            <p:cond delay="0"/>
                                          </p:stCondLst>
                                        </p:cTn>
                                        <p:tgtEl>
                                          <p:spTgt spid="322574"/>
                                        </p:tgtEl>
                                        <p:attrNameLst>
                                          <p:attrName>style.visibility</p:attrName>
                                        </p:attrNameLst>
                                      </p:cBhvr>
                                      <p:to>
                                        <p:strVal val="visible"/>
                                      </p:to>
                                    </p:set>
                                    <p:animEffect transition="in" filter="wipe(left)">
                                      <p:cBhvr>
                                        <p:cTn id="125" dur="500"/>
                                        <p:tgtEl>
                                          <p:spTgt spid="322574"/>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322576"/>
                                        </p:tgtEl>
                                        <p:attrNameLst>
                                          <p:attrName>style.visibility</p:attrName>
                                        </p:attrNameLst>
                                      </p:cBhvr>
                                      <p:to>
                                        <p:strVal val="visible"/>
                                      </p:to>
                                    </p:set>
                                    <p:animEffect transition="in" filter="wipe(left)">
                                      <p:cBhvr>
                                        <p:cTn id="130" dur="500"/>
                                        <p:tgtEl>
                                          <p:spTgt spid="322576"/>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left)">
                                      <p:cBhvr>
                                        <p:cTn id="135" dur="500"/>
                                        <p:tgtEl>
                                          <p:spTgt spid="33"/>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nodeType="clickEffect">
                                  <p:stCondLst>
                                    <p:cond delay="0"/>
                                  </p:stCondLst>
                                  <p:childTnLst>
                                    <p:set>
                                      <p:cBhvr>
                                        <p:cTn id="139" dur="1" fill="hold">
                                          <p:stCondLst>
                                            <p:cond delay="0"/>
                                          </p:stCondLst>
                                        </p:cTn>
                                        <p:tgtEl>
                                          <p:spTgt spid="322575"/>
                                        </p:tgtEl>
                                        <p:attrNameLst>
                                          <p:attrName>style.visibility</p:attrName>
                                        </p:attrNameLst>
                                      </p:cBhvr>
                                      <p:to>
                                        <p:strVal val="visible"/>
                                      </p:to>
                                    </p:set>
                                    <p:animEffect transition="in" filter="wipe(left)">
                                      <p:cBhvr>
                                        <p:cTn id="140" dur="500"/>
                                        <p:tgtEl>
                                          <p:spTgt spid="322575"/>
                                        </p:tgtEl>
                                      </p:cBhvr>
                                    </p:animEffect>
                                  </p:childTnLst>
                                </p:cTn>
                              </p:par>
                            </p:childTnLst>
                          </p:cTn>
                        </p:par>
                        <p:par>
                          <p:cTn id="141" fill="hold">
                            <p:stCondLst>
                              <p:cond delay="500"/>
                            </p:stCondLst>
                            <p:childTnLst>
                              <p:par>
                                <p:cTn id="142" presetID="22" presetClass="entr" presetSubtype="4" fill="hold" grpId="0" nodeType="afterEffect">
                                  <p:stCondLst>
                                    <p:cond delay="0"/>
                                  </p:stCondLst>
                                  <p:childTnLst>
                                    <p:set>
                                      <p:cBhvr>
                                        <p:cTn id="143" dur="1" fill="hold">
                                          <p:stCondLst>
                                            <p:cond delay="0"/>
                                          </p:stCondLst>
                                        </p:cTn>
                                        <p:tgtEl>
                                          <p:spTgt spid="2"/>
                                        </p:tgtEl>
                                        <p:attrNameLst>
                                          <p:attrName>style.visibility</p:attrName>
                                        </p:attrNameLst>
                                      </p:cBhvr>
                                      <p:to>
                                        <p:strVal val="visible"/>
                                      </p:to>
                                    </p:set>
                                    <p:animEffect transition="in" filter="wipe(down)">
                                      <p:cBhvr>
                                        <p:cTn id="1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2" grpId="0" animBg="1"/>
      <p:bldP spid="322563" grpId="0" animBg="1"/>
      <p:bldP spid="322564" grpId="0"/>
      <p:bldP spid="322577" grpId="0"/>
      <p:bldP spid="322589" grpId="0" animBg="1"/>
      <p:bldP spid="322590" grpId="0" animBg="1"/>
      <p:bldP spid="32" grpId="0" animBg="1"/>
      <p:bldP spid="33" grpId="0" animBg="1"/>
      <p:bldP spid="37" grpId="0" animBg="1"/>
      <p:bldP spid="35" grpId="0"/>
      <p:bldP spid="39" grpId="0"/>
      <p:bldP spid="42" grpId="0"/>
      <p:bldP spid="2" grpId="0" animBg="1"/>
      <p:bldP spid="34" grpId="0"/>
      <p:bldP spid="38" grpId="0"/>
      <p:bldP spid="40" grpId="0"/>
      <p:bldP spid="43" grpId="0"/>
      <p:bldP spid="44" grpId="0" animBg="1"/>
      <p:bldP spid="45" grpId="0"/>
      <p:bldP spid="4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9" name="Rectangle 7"/>
          <p:cNvSpPr>
            <a:spLocks noGrp="1" noChangeArrowheads="1"/>
          </p:cNvSpPr>
          <p:nvPr>
            <p:ph type="title"/>
          </p:nvPr>
        </p:nvSpPr>
        <p:spPr>
          <a:noFill/>
        </p:spPr>
        <p:txBody>
          <a:bodyPr>
            <a:normAutofit fontScale="90000"/>
          </a:bodyPr>
          <a:lstStyle/>
          <a:p>
            <a:pPr defTabSz="914400"/>
            <a:r>
              <a:rPr lang="en-US" altLang="zh-TW" dirty="0"/>
              <a:t>7.1 </a:t>
            </a:r>
            <a:r>
              <a:rPr lang="en-US" altLang="zh-TW" dirty="0" err="1"/>
              <a:t>D’Alembert’s</a:t>
            </a:r>
            <a:r>
              <a:rPr lang="en-US" altLang="zh-TW" dirty="0"/>
              <a:t> solution: </a:t>
            </a:r>
            <a:r>
              <a:rPr lang="en-US" altLang="zh-TW" dirty="0">
                <a:solidFill>
                  <a:srgbClr val="0000CC"/>
                </a:solidFill>
              </a:rPr>
              <a:t>infinite</a:t>
            </a:r>
            <a:r>
              <a:rPr lang="en-US" altLang="zh-TW" dirty="0"/>
              <a:t> </a:t>
            </a:r>
            <a:r>
              <a:rPr lang="en-US" altLang="zh-TW" sz="3600" dirty="0"/>
              <a:t>region</a:t>
            </a:r>
            <a:r>
              <a:rPr lang="en-US" altLang="zh-TW" dirty="0"/>
              <a:t> -- 2</a:t>
            </a:r>
          </a:p>
        </p:txBody>
      </p:sp>
      <p:sp>
        <p:nvSpPr>
          <p:cNvPr id="12300" name="投影片編號版面配置區 6"/>
          <p:cNvSpPr>
            <a:spLocks noGrp="1"/>
          </p:cNvSpPr>
          <p:nvPr>
            <p:ph type="sldNum" sz="quarter" idx="10"/>
          </p:nvPr>
        </p:nvSpPr>
        <p:spPr>
          <a:noFill/>
        </p:spPr>
        <p:txBody>
          <a:bodyPr/>
          <a:lstStyle/>
          <a:p>
            <a:fld id="{789FDC74-17F0-4939-996D-2E947EB4E9D7}" type="slidenum">
              <a:rPr lang="en-US" altLang="zh-TW" smtClean="0"/>
              <a:pPr/>
              <a:t>74</a:t>
            </a:fld>
            <a:endParaRPr lang="en-US" altLang="zh-TW"/>
          </a:p>
        </p:txBody>
      </p:sp>
      <p:graphicFrame>
        <p:nvGraphicFramePr>
          <p:cNvPr id="324614" name="Object 6"/>
          <p:cNvGraphicFramePr>
            <a:graphicFrameLocks noGrp="1" noChangeAspect="1"/>
          </p:cNvGraphicFramePr>
          <p:nvPr>
            <p:ph sz="quarter" idx="4294967295"/>
            <p:extLst>
              <p:ext uri="{D42A27DB-BD31-4B8C-83A1-F6EECF244321}">
                <p14:modId xmlns:p14="http://schemas.microsoft.com/office/powerpoint/2010/main" val="46553066"/>
              </p:ext>
            </p:extLst>
          </p:nvPr>
        </p:nvGraphicFramePr>
        <p:xfrm>
          <a:off x="2816880" y="653767"/>
          <a:ext cx="3063096" cy="1691280"/>
        </p:xfrm>
        <a:graphic>
          <a:graphicData uri="http://schemas.openxmlformats.org/presentationml/2006/ole">
            <mc:AlternateContent xmlns:mc="http://schemas.openxmlformats.org/markup-compatibility/2006">
              <mc:Choice xmlns:v="urn:schemas-microsoft-com:vml" Requires="v">
                <p:oleObj spid="_x0000_s1000274" name="Equation" r:id="rId4" imgW="1701720" imgH="939600" progId="Equation.DSMT4">
                  <p:embed/>
                </p:oleObj>
              </mc:Choice>
              <mc:Fallback>
                <p:oleObj name="Equation" r:id="rId4" imgW="1701720" imgH="939600" progId="Equation.DSMT4">
                  <p:embed/>
                  <p:pic>
                    <p:nvPicPr>
                      <p:cNvPr id="324614"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6880" y="653767"/>
                        <a:ext cx="3063096" cy="1691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4618" name="Object 10"/>
          <p:cNvGraphicFramePr>
            <a:graphicFrameLocks noGrp="1" noChangeAspect="1"/>
          </p:cNvGraphicFramePr>
          <p:nvPr>
            <p:ph sz="quarter" idx="4294967295"/>
            <p:extLst>
              <p:ext uri="{D42A27DB-BD31-4B8C-83A1-F6EECF244321}">
                <p14:modId xmlns:p14="http://schemas.microsoft.com/office/powerpoint/2010/main" val="3197423723"/>
              </p:ext>
            </p:extLst>
          </p:nvPr>
        </p:nvGraphicFramePr>
        <p:xfrm>
          <a:off x="2607774" y="5900442"/>
          <a:ext cx="6083300" cy="939800"/>
        </p:xfrm>
        <a:graphic>
          <a:graphicData uri="http://schemas.openxmlformats.org/presentationml/2006/ole">
            <mc:AlternateContent xmlns:mc="http://schemas.openxmlformats.org/markup-compatibility/2006">
              <mc:Choice xmlns:v="urn:schemas-microsoft-com:vml" Requires="v">
                <p:oleObj spid="_x0000_s1000275" name="Equation" r:id="rId6" imgW="3124080" imgH="482400" progId="Equation.DSMT4">
                  <p:embed/>
                </p:oleObj>
              </mc:Choice>
              <mc:Fallback>
                <p:oleObj name="Equation" r:id="rId6" imgW="3124080" imgH="482400" progId="Equation.DSMT4">
                  <p:embed/>
                  <p:pic>
                    <p:nvPicPr>
                      <p:cNvPr id="324618"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7774" y="5900442"/>
                        <a:ext cx="6083300" cy="939800"/>
                      </a:xfrm>
                      <a:prstGeom prst="rect">
                        <a:avLst/>
                      </a:prstGeom>
                      <a:solidFill>
                        <a:srgbClr val="FFCC66"/>
                      </a:solidFill>
                    </p:spPr>
                  </p:pic>
                </p:oleObj>
              </mc:Fallback>
            </mc:AlternateContent>
          </a:graphicData>
        </a:graphic>
      </p:graphicFrame>
      <p:sp>
        <p:nvSpPr>
          <p:cNvPr id="324613" name="Text Box 5"/>
          <p:cNvSpPr txBox="1">
            <a:spLocks noChangeArrowheads="1"/>
          </p:cNvSpPr>
          <p:nvPr/>
        </p:nvSpPr>
        <p:spPr bwMode="auto">
          <a:xfrm>
            <a:off x="2137427" y="1212494"/>
            <a:ext cx="731837" cy="461665"/>
          </a:xfrm>
          <a:prstGeom prst="rect">
            <a:avLst/>
          </a:prstGeom>
          <a:noFill/>
          <a:ln w="12700" algn="ctr">
            <a:noFill/>
            <a:miter lim="800000"/>
            <a:headEnd/>
            <a:tailEnd/>
          </a:ln>
        </p:spPr>
        <p:txBody>
          <a:bodyPr>
            <a:spAutoFit/>
          </a:bodyPr>
          <a:lstStyle/>
          <a:p>
            <a:pPr>
              <a:spcBef>
                <a:spcPct val="50000"/>
              </a:spcBef>
            </a:pPr>
            <a:r>
              <a:rPr lang="en-US" altLang="zh-TW" dirty="0"/>
              <a:t>IC</a:t>
            </a:r>
          </a:p>
        </p:txBody>
      </p:sp>
      <p:graphicFrame>
        <p:nvGraphicFramePr>
          <p:cNvPr id="324619" name="Object 11"/>
          <p:cNvGraphicFramePr>
            <a:graphicFrameLocks noChangeAspect="1"/>
          </p:cNvGraphicFramePr>
          <p:nvPr>
            <p:extLst>
              <p:ext uri="{D42A27DB-BD31-4B8C-83A1-F6EECF244321}">
                <p14:modId xmlns:p14="http://schemas.microsoft.com/office/powerpoint/2010/main" val="840242093"/>
              </p:ext>
            </p:extLst>
          </p:nvPr>
        </p:nvGraphicFramePr>
        <p:xfrm>
          <a:off x="6529388" y="1157829"/>
          <a:ext cx="3829500" cy="727938"/>
        </p:xfrm>
        <a:graphic>
          <a:graphicData uri="http://schemas.openxmlformats.org/presentationml/2006/ole">
            <mc:AlternateContent xmlns:mc="http://schemas.openxmlformats.org/markup-compatibility/2006">
              <mc:Choice xmlns:v="urn:schemas-microsoft-com:vml" Requires="v">
                <p:oleObj spid="_x0000_s1000276" name="Equation" r:id="rId8" imgW="2070000" imgH="393480" progId="Equation.DSMT4">
                  <p:embed/>
                </p:oleObj>
              </mc:Choice>
              <mc:Fallback>
                <p:oleObj name="Equation" r:id="rId8" imgW="2070000" imgH="393480" progId="Equation.DSMT4">
                  <p:embed/>
                  <p:pic>
                    <p:nvPicPr>
                      <p:cNvPr id="324619"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9388" y="1157829"/>
                        <a:ext cx="3829500" cy="727938"/>
                      </a:xfrm>
                      <a:prstGeom prst="rect">
                        <a:avLst/>
                      </a:prstGeom>
                      <a:solidFill>
                        <a:srgbClr val="FFFF66"/>
                      </a:solidFill>
                    </p:spPr>
                  </p:pic>
                </p:oleObj>
              </mc:Fallback>
            </mc:AlternateContent>
          </a:graphicData>
        </a:graphic>
      </p:graphicFrame>
      <p:sp>
        <p:nvSpPr>
          <p:cNvPr id="324662" name="Text Box 54"/>
          <p:cNvSpPr txBox="1">
            <a:spLocks noChangeArrowheads="1"/>
          </p:cNvSpPr>
          <p:nvPr/>
        </p:nvSpPr>
        <p:spPr bwMode="auto">
          <a:xfrm>
            <a:off x="1415034" y="5174771"/>
            <a:ext cx="9361487" cy="769441"/>
          </a:xfrm>
          <a:prstGeom prst="rect">
            <a:avLst/>
          </a:prstGeom>
          <a:noFill/>
          <a:ln w="12700" algn="ctr">
            <a:noFill/>
            <a:miter lim="800000"/>
            <a:headEnd/>
            <a:tailEnd/>
          </a:ln>
        </p:spPr>
        <p:txBody>
          <a:bodyPr lIns="90000">
            <a:spAutoFit/>
          </a:bodyPr>
          <a:lstStyle/>
          <a:p>
            <a:pPr>
              <a:spcBef>
                <a:spcPct val="50000"/>
              </a:spcBef>
            </a:pPr>
            <a:r>
              <a:rPr lang="en-US" altLang="zh-TW" sz="2200" dirty="0">
                <a:solidFill>
                  <a:srgbClr val="C00000"/>
                </a:solidFill>
              </a:rPr>
              <a:t>The initial disturbance  </a:t>
            </a:r>
            <a:r>
              <a:rPr lang="en-US" altLang="zh-TW" sz="2200" i="1" dirty="0">
                <a:solidFill>
                  <a:srgbClr val="C00000"/>
                </a:solidFill>
              </a:rPr>
              <a:t>h </a:t>
            </a:r>
            <a:r>
              <a:rPr lang="en-US" altLang="zh-TW" sz="2200" dirty="0">
                <a:solidFill>
                  <a:srgbClr val="C00000"/>
                </a:solidFill>
              </a:rPr>
              <a:t>(</a:t>
            </a:r>
            <a:r>
              <a:rPr lang="en-US" altLang="zh-TW" sz="2200" i="1" dirty="0">
                <a:solidFill>
                  <a:srgbClr val="C00000"/>
                </a:solidFill>
              </a:rPr>
              <a:t>x</a:t>
            </a:r>
            <a:r>
              <a:rPr lang="en-US" altLang="zh-TW" sz="2200" dirty="0">
                <a:solidFill>
                  <a:srgbClr val="C00000"/>
                </a:solidFill>
              </a:rPr>
              <a:t>) is split into two equal parts propagating in opposite directions with constant speed  </a:t>
            </a:r>
            <a:r>
              <a:rPr lang="en-US" altLang="zh-TW" sz="2200" i="1" dirty="0">
                <a:solidFill>
                  <a:srgbClr val="C00000"/>
                </a:solidFill>
              </a:rPr>
              <a:t>c</a:t>
            </a:r>
          </a:p>
        </p:txBody>
      </p:sp>
      <p:sp>
        <p:nvSpPr>
          <p:cNvPr id="324663" name="Text Box 55"/>
          <p:cNvSpPr txBox="1">
            <a:spLocks noChangeArrowheads="1"/>
          </p:cNvSpPr>
          <p:nvPr/>
        </p:nvSpPr>
        <p:spPr bwMode="auto">
          <a:xfrm>
            <a:off x="8691075" y="2132857"/>
            <a:ext cx="1797287" cy="430887"/>
          </a:xfrm>
          <a:prstGeom prst="rect">
            <a:avLst/>
          </a:prstGeom>
          <a:noFill/>
          <a:ln w="12700" algn="ctr">
            <a:noFill/>
            <a:miter lim="800000"/>
            <a:headEnd/>
            <a:tailEnd/>
          </a:ln>
        </p:spPr>
        <p:txBody>
          <a:bodyPr wrap="none">
            <a:spAutoFit/>
          </a:bodyPr>
          <a:lstStyle/>
          <a:p>
            <a:pPr algn="ctr"/>
            <a:r>
              <a:rPr lang="en-US" altLang="zh-TW" sz="2200" dirty="0">
                <a:solidFill>
                  <a:srgbClr val="0000CC"/>
                </a:solidFill>
              </a:rPr>
              <a:t>characteristics</a:t>
            </a:r>
          </a:p>
        </p:txBody>
      </p:sp>
      <p:sp>
        <p:nvSpPr>
          <p:cNvPr id="324610" name="Rectangle 2"/>
          <p:cNvSpPr>
            <a:spLocks noChangeArrowheads="1"/>
          </p:cNvSpPr>
          <p:nvPr/>
        </p:nvSpPr>
        <p:spPr bwMode="auto">
          <a:xfrm>
            <a:off x="5376864" y="4558715"/>
            <a:ext cx="1787525" cy="309562"/>
          </a:xfrm>
          <a:prstGeom prst="rect">
            <a:avLst/>
          </a:prstGeom>
          <a:solidFill>
            <a:srgbClr val="FFFF00"/>
          </a:solidFill>
          <a:ln w="12700" algn="ctr">
            <a:solidFill>
              <a:schemeClr val="tx1"/>
            </a:solidFill>
            <a:miter lim="800000"/>
            <a:headEnd/>
            <a:tailEnd/>
          </a:ln>
        </p:spPr>
        <p:txBody>
          <a:bodyPr wrap="none" anchor="ctr"/>
          <a:lstStyle/>
          <a:p>
            <a:endParaRPr lang="zh-TW" altLang="en-US"/>
          </a:p>
        </p:txBody>
      </p:sp>
      <p:sp>
        <p:nvSpPr>
          <p:cNvPr id="324611" name="Rectangle 3"/>
          <p:cNvSpPr>
            <a:spLocks noChangeArrowheads="1"/>
          </p:cNvSpPr>
          <p:nvPr/>
        </p:nvSpPr>
        <p:spPr bwMode="auto">
          <a:xfrm>
            <a:off x="5385446" y="4561890"/>
            <a:ext cx="1800225" cy="144462"/>
          </a:xfrm>
          <a:prstGeom prst="rect">
            <a:avLst/>
          </a:prstGeom>
          <a:solidFill>
            <a:srgbClr val="FF9900"/>
          </a:solidFill>
          <a:ln w="12700" algn="ctr">
            <a:solidFill>
              <a:schemeClr val="tx1"/>
            </a:solidFill>
            <a:miter lim="800000"/>
            <a:headEnd/>
            <a:tailEnd/>
          </a:ln>
        </p:spPr>
        <p:txBody>
          <a:bodyPr wrap="none" anchor="ctr"/>
          <a:lstStyle/>
          <a:p>
            <a:endParaRPr lang="zh-TW" altLang="en-US"/>
          </a:p>
        </p:txBody>
      </p:sp>
      <p:sp>
        <p:nvSpPr>
          <p:cNvPr id="324612" name="Rectangle 4"/>
          <p:cNvSpPr>
            <a:spLocks noChangeArrowheads="1"/>
          </p:cNvSpPr>
          <p:nvPr/>
        </p:nvSpPr>
        <p:spPr bwMode="auto">
          <a:xfrm>
            <a:off x="5376864" y="4704765"/>
            <a:ext cx="1800225" cy="144462"/>
          </a:xfrm>
          <a:prstGeom prst="rect">
            <a:avLst/>
          </a:prstGeom>
          <a:solidFill>
            <a:schemeClr val="accent1"/>
          </a:solidFill>
          <a:ln w="12700" algn="ctr">
            <a:solidFill>
              <a:schemeClr val="tx1"/>
            </a:solidFill>
            <a:miter lim="800000"/>
            <a:headEnd/>
            <a:tailEnd/>
          </a:ln>
        </p:spPr>
        <p:txBody>
          <a:bodyPr wrap="none" anchor="ctr"/>
          <a:lstStyle/>
          <a:p>
            <a:endParaRPr lang="zh-TW" altLang="en-US"/>
          </a:p>
        </p:txBody>
      </p:sp>
      <p:sp>
        <p:nvSpPr>
          <p:cNvPr id="324620" name="Rectangle 12"/>
          <p:cNvSpPr>
            <a:spLocks noChangeArrowheads="1"/>
          </p:cNvSpPr>
          <p:nvPr/>
        </p:nvSpPr>
        <p:spPr bwMode="auto">
          <a:xfrm>
            <a:off x="4945064" y="4071412"/>
            <a:ext cx="1800225" cy="144462"/>
          </a:xfrm>
          <a:prstGeom prst="rect">
            <a:avLst/>
          </a:prstGeom>
          <a:solidFill>
            <a:srgbClr val="FF9900"/>
          </a:solidFill>
          <a:ln w="12700" algn="ctr">
            <a:solidFill>
              <a:schemeClr val="tx1"/>
            </a:solidFill>
            <a:miter lim="800000"/>
            <a:headEnd/>
            <a:tailEnd/>
          </a:ln>
        </p:spPr>
        <p:txBody>
          <a:bodyPr wrap="none" anchor="ctr"/>
          <a:lstStyle/>
          <a:p>
            <a:endParaRPr lang="zh-TW" altLang="en-US"/>
          </a:p>
        </p:txBody>
      </p:sp>
      <p:sp>
        <p:nvSpPr>
          <p:cNvPr id="324621" name="Rectangle 13"/>
          <p:cNvSpPr>
            <a:spLocks noChangeArrowheads="1"/>
          </p:cNvSpPr>
          <p:nvPr/>
        </p:nvSpPr>
        <p:spPr bwMode="auto">
          <a:xfrm>
            <a:off x="5808664" y="4231690"/>
            <a:ext cx="1800225" cy="144462"/>
          </a:xfrm>
          <a:prstGeom prst="rect">
            <a:avLst/>
          </a:prstGeom>
          <a:solidFill>
            <a:schemeClr val="accent1"/>
          </a:solidFill>
          <a:ln w="12700" algn="ctr">
            <a:solidFill>
              <a:schemeClr val="tx1"/>
            </a:solidFill>
            <a:miter lim="800000"/>
            <a:headEnd/>
            <a:tailEnd/>
          </a:ln>
        </p:spPr>
        <p:txBody>
          <a:bodyPr wrap="none" anchor="ctr"/>
          <a:lstStyle/>
          <a:p>
            <a:endParaRPr lang="zh-TW" altLang="en-US"/>
          </a:p>
        </p:txBody>
      </p:sp>
      <p:grpSp>
        <p:nvGrpSpPr>
          <p:cNvPr id="16" name="群組 15"/>
          <p:cNvGrpSpPr/>
          <p:nvPr/>
        </p:nvGrpSpPr>
        <p:grpSpPr>
          <a:xfrm>
            <a:off x="1716092" y="4017377"/>
            <a:ext cx="8090530" cy="534206"/>
            <a:chOff x="573092" y="4433838"/>
            <a:chExt cx="8090530" cy="534206"/>
          </a:xfrm>
        </p:grpSpPr>
        <p:sp>
          <p:nvSpPr>
            <p:cNvPr id="12344" name="Line 15"/>
            <p:cNvSpPr>
              <a:spLocks noChangeShapeType="1"/>
            </p:cNvSpPr>
            <p:nvPr/>
          </p:nvSpPr>
          <p:spPr bwMode="auto">
            <a:xfrm flipV="1">
              <a:off x="5097463" y="4433838"/>
              <a:ext cx="0" cy="358775"/>
            </a:xfrm>
            <a:prstGeom prst="line">
              <a:avLst/>
            </a:prstGeom>
            <a:noFill/>
            <a:ln w="19050">
              <a:solidFill>
                <a:schemeClr val="tx1"/>
              </a:solidFill>
              <a:round/>
              <a:headEnd/>
              <a:tailEnd type="triangle" w="med" len="med"/>
            </a:ln>
          </p:spPr>
          <p:txBody>
            <a:bodyPr wrap="none" anchor="ctr"/>
            <a:lstStyle/>
            <a:p>
              <a:endParaRPr lang="zh-TW" altLang="en-US"/>
            </a:p>
          </p:txBody>
        </p:sp>
        <p:grpSp>
          <p:nvGrpSpPr>
            <p:cNvPr id="11" name="群組 10"/>
            <p:cNvGrpSpPr/>
            <p:nvPr/>
          </p:nvGrpSpPr>
          <p:grpSpPr>
            <a:xfrm>
              <a:off x="573092" y="4579892"/>
              <a:ext cx="8090530" cy="388152"/>
              <a:chOff x="573092" y="4579892"/>
              <a:chExt cx="8090530" cy="388152"/>
            </a:xfrm>
          </p:grpSpPr>
          <p:sp>
            <p:nvSpPr>
              <p:cNvPr id="12345" name="Line 16"/>
              <p:cNvSpPr>
                <a:spLocks noChangeShapeType="1"/>
              </p:cNvSpPr>
              <p:nvPr/>
            </p:nvSpPr>
            <p:spPr bwMode="auto">
              <a:xfrm>
                <a:off x="1858963" y="4792613"/>
                <a:ext cx="6478588" cy="0"/>
              </a:xfrm>
              <a:prstGeom prst="line">
                <a:avLst/>
              </a:prstGeom>
              <a:noFill/>
              <a:ln w="19050">
                <a:solidFill>
                  <a:schemeClr val="tx1"/>
                </a:solidFill>
                <a:round/>
                <a:headEnd/>
                <a:tailEnd type="triangle" w="med" len="med"/>
              </a:ln>
            </p:spPr>
            <p:txBody>
              <a:bodyPr wrap="none" anchor="ctr"/>
              <a:lstStyle/>
              <a:p>
                <a:endParaRPr lang="zh-TW" altLang="en-US"/>
              </a:p>
            </p:txBody>
          </p:sp>
          <p:sp>
            <p:nvSpPr>
              <p:cNvPr id="12346" name="Text Box 17"/>
              <p:cNvSpPr txBox="1">
                <a:spLocks noChangeArrowheads="1"/>
              </p:cNvSpPr>
              <p:nvPr/>
            </p:nvSpPr>
            <p:spPr bwMode="auto">
              <a:xfrm>
                <a:off x="8353922" y="4620257"/>
                <a:ext cx="309700" cy="310854"/>
              </a:xfrm>
              <a:prstGeom prst="rect">
                <a:avLst/>
              </a:prstGeom>
              <a:noFill/>
              <a:ln w="12700" algn="ctr">
                <a:noFill/>
                <a:miter lim="800000"/>
                <a:headEnd/>
                <a:tailEnd/>
              </a:ln>
            </p:spPr>
            <p:txBody>
              <a:bodyPr wrap="none">
                <a:spAutoFit/>
              </a:bodyPr>
              <a:lstStyle/>
              <a:p>
                <a:pPr algn="ctr">
                  <a:lnSpc>
                    <a:spcPct val="60000"/>
                  </a:lnSpc>
                </a:pPr>
                <a:r>
                  <a:rPr lang="en-US" altLang="zh-TW" sz="2200" i="1" dirty="0"/>
                  <a:t>x</a:t>
                </a:r>
              </a:p>
            </p:txBody>
          </p:sp>
          <p:graphicFrame>
            <p:nvGraphicFramePr>
              <p:cNvPr id="12298" name="Object 18"/>
              <p:cNvGraphicFramePr>
                <a:graphicFrameLocks noChangeAspect="1"/>
              </p:cNvGraphicFramePr>
              <p:nvPr>
                <p:extLst/>
              </p:nvPr>
            </p:nvGraphicFramePr>
            <p:xfrm>
              <a:off x="573092" y="4579892"/>
              <a:ext cx="959688" cy="388152"/>
            </p:xfrm>
            <a:graphic>
              <a:graphicData uri="http://schemas.openxmlformats.org/presentationml/2006/ole">
                <mc:AlternateContent xmlns:mc="http://schemas.openxmlformats.org/markup-compatibility/2006">
                  <mc:Choice xmlns:v="urn:schemas-microsoft-com:vml" Requires="v">
                    <p:oleObj spid="_x0000_s1000277" name="方程式" r:id="rId10" imgW="533160" imgH="215640" progId="Equation.3">
                      <p:embed/>
                    </p:oleObj>
                  </mc:Choice>
                  <mc:Fallback>
                    <p:oleObj name="方程式" r:id="rId10" imgW="533160" imgH="215640" progId="Equation.3">
                      <p:embed/>
                      <p:pic>
                        <p:nvPicPr>
                          <p:cNvPr id="12298"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3092" y="4579892"/>
                            <a:ext cx="959688" cy="3881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12339" name="Rectangle 20"/>
          <p:cNvSpPr>
            <a:spLocks noChangeArrowheads="1"/>
          </p:cNvSpPr>
          <p:nvPr/>
        </p:nvSpPr>
        <p:spPr bwMode="auto">
          <a:xfrm>
            <a:off x="4440239" y="3769728"/>
            <a:ext cx="1800225" cy="144463"/>
          </a:xfrm>
          <a:prstGeom prst="rect">
            <a:avLst/>
          </a:prstGeom>
          <a:solidFill>
            <a:srgbClr val="FF9900"/>
          </a:solidFill>
          <a:ln w="12700" algn="ctr">
            <a:solidFill>
              <a:schemeClr val="tx1"/>
            </a:solidFill>
            <a:miter lim="800000"/>
            <a:headEnd/>
            <a:tailEnd/>
          </a:ln>
        </p:spPr>
        <p:txBody>
          <a:bodyPr wrap="none" anchor="ctr"/>
          <a:lstStyle/>
          <a:p>
            <a:endParaRPr lang="zh-TW" altLang="en-US"/>
          </a:p>
        </p:txBody>
      </p:sp>
      <p:sp>
        <p:nvSpPr>
          <p:cNvPr id="12340" name="Rectangle 21"/>
          <p:cNvSpPr>
            <a:spLocks noChangeArrowheads="1"/>
          </p:cNvSpPr>
          <p:nvPr/>
        </p:nvSpPr>
        <p:spPr bwMode="auto">
          <a:xfrm>
            <a:off x="6240464" y="3768141"/>
            <a:ext cx="1800225" cy="144463"/>
          </a:xfrm>
          <a:prstGeom prst="rect">
            <a:avLst/>
          </a:prstGeom>
          <a:solidFill>
            <a:schemeClr val="accent1"/>
          </a:solidFill>
          <a:ln w="12700" algn="ctr">
            <a:solidFill>
              <a:schemeClr val="tx1"/>
            </a:solidFill>
            <a:miter lim="800000"/>
            <a:headEnd/>
            <a:tailEnd/>
          </a:ln>
        </p:spPr>
        <p:txBody>
          <a:bodyPr wrap="none" anchor="ctr"/>
          <a:lstStyle/>
          <a:p>
            <a:endParaRPr lang="zh-TW" altLang="en-US"/>
          </a:p>
        </p:txBody>
      </p:sp>
      <p:grpSp>
        <p:nvGrpSpPr>
          <p:cNvPr id="17" name="群組 16"/>
          <p:cNvGrpSpPr/>
          <p:nvPr/>
        </p:nvGrpSpPr>
        <p:grpSpPr>
          <a:xfrm>
            <a:off x="1730384" y="3553828"/>
            <a:ext cx="8076239" cy="531031"/>
            <a:chOff x="587383" y="3970288"/>
            <a:chExt cx="8076239" cy="531031"/>
          </a:xfrm>
        </p:grpSpPr>
        <p:sp>
          <p:nvSpPr>
            <p:cNvPr id="12342" name="Line 23"/>
            <p:cNvSpPr>
              <a:spLocks noChangeShapeType="1"/>
            </p:cNvSpPr>
            <p:nvPr/>
          </p:nvSpPr>
          <p:spPr bwMode="auto">
            <a:xfrm flipV="1">
              <a:off x="5097463" y="3970288"/>
              <a:ext cx="0" cy="358775"/>
            </a:xfrm>
            <a:prstGeom prst="line">
              <a:avLst/>
            </a:prstGeom>
            <a:noFill/>
            <a:ln w="19050">
              <a:solidFill>
                <a:schemeClr val="tx1"/>
              </a:solidFill>
              <a:round/>
              <a:headEnd/>
              <a:tailEnd type="triangle" w="med" len="med"/>
            </a:ln>
          </p:spPr>
          <p:txBody>
            <a:bodyPr wrap="none" anchor="ctr"/>
            <a:lstStyle/>
            <a:p>
              <a:endParaRPr lang="zh-TW" altLang="en-US"/>
            </a:p>
          </p:txBody>
        </p:sp>
        <p:grpSp>
          <p:nvGrpSpPr>
            <p:cNvPr id="12" name="群組 11"/>
            <p:cNvGrpSpPr/>
            <p:nvPr/>
          </p:nvGrpSpPr>
          <p:grpSpPr>
            <a:xfrm>
              <a:off x="587383" y="4113167"/>
              <a:ext cx="8076239" cy="388152"/>
              <a:chOff x="587383" y="4113167"/>
              <a:chExt cx="8076239" cy="388152"/>
            </a:xfrm>
          </p:grpSpPr>
          <p:sp>
            <p:nvSpPr>
              <p:cNvPr id="12341" name="Line 22"/>
              <p:cNvSpPr>
                <a:spLocks noChangeShapeType="1"/>
              </p:cNvSpPr>
              <p:nvPr/>
            </p:nvSpPr>
            <p:spPr bwMode="auto">
              <a:xfrm>
                <a:off x="1858963" y="4329063"/>
                <a:ext cx="6478588" cy="0"/>
              </a:xfrm>
              <a:prstGeom prst="line">
                <a:avLst/>
              </a:prstGeom>
              <a:noFill/>
              <a:ln w="19050">
                <a:solidFill>
                  <a:schemeClr val="tx1"/>
                </a:solidFill>
                <a:round/>
                <a:headEnd/>
                <a:tailEnd type="triangle" w="med" len="med"/>
              </a:ln>
            </p:spPr>
            <p:txBody>
              <a:bodyPr wrap="none" anchor="ctr"/>
              <a:lstStyle/>
              <a:p>
                <a:endParaRPr lang="zh-TW" altLang="en-US"/>
              </a:p>
            </p:txBody>
          </p:sp>
          <p:sp>
            <p:nvSpPr>
              <p:cNvPr id="12343" name="Text Box 24"/>
              <p:cNvSpPr txBox="1">
                <a:spLocks noChangeArrowheads="1"/>
              </p:cNvSpPr>
              <p:nvPr/>
            </p:nvSpPr>
            <p:spPr bwMode="auto">
              <a:xfrm>
                <a:off x="8353922" y="4167593"/>
                <a:ext cx="309700" cy="310854"/>
              </a:xfrm>
              <a:prstGeom prst="rect">
                <a:avLst/>
              </a:prstGeom>
              <a:noFill/>
              <a:ln w="12700" algn="ctr">
                <a:noFill/>
                <a:miter lim="800000"/>
                <a:headEnd/>
                <a:tailEnd/>
              </a:ln>
            </p:spPr>
            <p:txBody>
              <a:bodyPr wrap="none">
                <a:spAutoFit/>
              </a:bodyPr>
              <a:lstStyle/>
              <a:p>
                <a:pPr algn="ctr">
                  <a:lnSpc>
                    <a:spcPct val="60000"/>
                  </a:lnSpc>
                </a:pPr>
                <a:r>
                  <a:rPr lang="en-US" altLang="zh-TW" sz="2200" i="1" dirty="0"/>
                  <a:t>x</a:t>
                </a:r>
              </a:p>
            </p:txBody>
          </p:sp>
          <p:graphicFrame>
            <p:nvGraphicFramePr>
              <p:cNvPr id="12297" name="Object 25"/>
              <p:cNvGraphicFramePr>
                <a:graphicFrameLocks noChangeAspect="1"/>
              </p:cNvGraphicFramePr>
              <p:nvPr>
                <p:extLst/>
              </p:nvPr>
            </p:nvGraphicFramePr>
            <p:xfrm>
              <a:off x="587383" y="4113167"/>
              <a:ext cx="1142424" cy="388152"/>
            </p:xfrm>
            <a:graphic>
              <a:graphicData uri="http://schemas.openxmlformats.org/presentationml/2006/ole">
                <mc:AlternateContent xmlns:mc="http://schemas.openxmlformats.org/markup-compatibility/2006">
                  <mc:Choice xmlns:v="urn:schemas-microsoft-com:vml" Requires="v">
                    <p:oleObj spid="_x0000_s1000278" name="方程式" r:id="rId12" imgW="634680" imgH="215640" progId="Equation.3">
                      <p:embed/>
                    </p:oleObj>
                  </mc:Choice>
                  <mc:Fallback>
                    <p:oleObj name="方程式" r:id="rId12" imgW="634680" imgH="215640" progId="Equation.3">
                      <p:embed/>
                      <p:pic>
                        <p:nvPicPr>
                          <p:cNvPr id="12297" name="Object 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7383" y="4113167"/>
                            <a:ext cx="1142424" cy="3881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12334" name="Rectangle 27"/>
          <p:cNvSpPr>
            <a:spLocks noChangeArrowheads="1"/>
          </p:cNvSpPr>
          <p:nvPr/>
        </p:nvSpPr>
        <p:spPr bwMode="auto">
          <a:xfrm>
            <a:off x="4008439" y="3264903"/>
            <a:ext cx="1800225" cy="144463"/>
          </a:xfrm>
          <a:prstGeom prst="rect">
            <a:avLst/>
          </a:prstGeom>
          <a:solidFill>
            <a:srgbClr val="FF9900"/>
          </a:solidFill>
          <a:ln w="12700" algn="ctr">
            <a:solidFill>
              <a:schemeClr val="tx1"/>
            </a:solidFill>
            <a:miter lim="800000"/>
            <a:headEnd/>
            <a:tailEnd/>
          </a:ln>
        </p:spPr>
        <p:txBody>
          <a:bodyPr wrap="none" anchor="ctr"/>
          <a:lstStyle/>
          <a:p>
            <a:endParaRPr lang="zh-TW" altLang="en-US"/>
          </a:p>
        </p:txBody>
      </p:sp>
      <p:sp>
        <p:nvSpPr>
          <p:cNvPr id="12335" name="Rectangle 28"/>
          <p:cNvSpPr>
            <a:spLocks noChangeArrowheads="1"/>
          </p:cNvSpPr>
          <p:nvPr/>
        </p:nvSpPr>
        <p:spPr bwMode="auto">
          <a:xfrm>
            <a:off x="6672264" y="3263316"/>
            <a:ext cx="1800225" cy="144463"/>
          </a:xfrm>
          <a:prstGeom prst="rect">
            <a:avLst/>
          </a:prstGeom>
          <a:solidFill>
            <a:schemeClr val="accent1"/>
          </a:solidFill>
          <a:ln w="12700" algn="ctr">
            <a:solidFill>
              <a:schemeClr val="tx1"/>
            </a:solidFill>
            <a:miter lim="800000"/>
            <a:headEnd/>
            <a:tailEnd/>
          </a:ln>
        </p:spPr>
        <p:txBody>
          <a:bodyPr wrap="none" anchor="ctr"/>
          <a:lstStyle/>
          <a:p>
            <a:endParaRPr lang="zh-TW" altLang="en-US"/>
          </a:p>
        </p:txBody>
      </p:sp>
      <p:grpSp>
        <p:nvGrpSpPr>
          <p:cNvPr id="18" name="群組 17"/>
          <p:cNvGrpSpPr/>
          <p:nvPr/>
        </p:nvGrpSpPr>
        <p:grpSpPr>
          <a:xfrm>
            <a:off x="1778008" y="3049003"/>
            <a:ext cx="8039500" cy="531031"/>
            <a:chOff x="635008" y="3465463"/>
            <a:chExt cx="8039500" cy="531031"/>
          </a:xfrm>
        </p:grpSpPr>
        <p:sp>
          <p:nvSpPr>
            <p:cNvPr id="12337" name="Line 30"/>
            <p:cNvSpPr>
              <a:spLocks noChangeShapeType="1"/>
            </p:cNvSpPr>
            <p:nvPr/>
          </p:nvSpPr>
          <p:spPr bwMode="auto">
            <a:xfrm flipV="1">
              <a:off x="5097463" y="3465463"/>
              <a:ext cx="0" cy="358775"/>
            </a:xfrm>
            <a:prstGeom prst="line">
              <a:avLst/>
            </a:prstGeom>
            <a:noFill/>
            <a:ln w="19050">
              <a:solidFill>
                <a:schemeClr val="tx1"/>
              </a:solidFill>
              <a:round/>
              <a:headEnd/>
              <a:tailEnd type="triangle" w="med" len="med"/>
            </a:ln>
          </p:spPr>
          <p:txBody>
            <a:bodyPr wrap="none" anchor="ctr"/>
            <a:lstStyle/>
            <a:p>
              <a:endParaRPr lang="zh-TW" altLang="en-US"/>
            </a:p>
          </p:txBody>
        </p:sp>
        <p:grpSp>
          <p:nvGrpSpPr>
            <p:cNvPr id="13" name="群組 12"/>
            <p:cNvGrpSpPr/>
            <p:nvPr/>
          </p:nvGrpSpPr>
          <p:grpSpPr>
            <a:xfrm>
              <a:off x="635008" y="3608342"/>
              <a:ext cx="8039500" cy="388152"/>
              <a:chOff x="635008" y="3608342"/>
              <a:chExt cx="8039500" cy="388152"/>
            </a:xfrm>
          </p:grpSpPr>
          <p:sp>
            <p:nvSpPr>
              <p:cNvPr id="12336" name="Line 29"/>
              <p:cNvSpPr>
                <a:spLocks noChangeShapeType="1"/>
              </p:cNvSpPr>
              <p:nvPr/>
            </p:nvSpPr>
            <p:spPr bwMode="auto">
              <a:xfrm>
                <a:off x="1858963" y="3824238"/>
                <a:ext cx="6478588" cy="0"/>
              </a:xfrm>
              <a:prstGeom prst="line">
                <a:avLst/>
              </a:prstGeom>
              <a:noFill/>
              <a:ln w="19050">
                <a:solidFill>
                  <a:schemeClr val="tx1"/>
                </a:solidFill>
                <a:round/>
                <a:headEnd/>
                <a:tailEnd type="triangle" w="med" len="med"/>
              </a:ln>
            </p:spPr>
            <p:txBody>
              <a:bodyPr wrap="none" anchor="ctr"/>
              <a:lstStyle/>
              <a:p>
                <a:endParaRPr lang="zh-TW" altLang="en-US"/>
              </a:p>
            </p:txBody>
          </p:sp>
          <p:sp>
            <p:nvSpPr>
              <p:cNvPr id="12338" name="Text Box 31"/>
              <p:cNvSpPr txBox="1">
                <a:spLocks noChangeArrowheads="1"/>
              </p:cNvSpPr>
              <p:nvPr/>
            </p:nvSpPr>
            <p:spPr bwMode="auto">
              <a:xfrm>
                <a:off x="8364808" y="3662768"/>
                <a:ext cx="309700" cy="310854"/>
              </a:xfrm>
              <a:prstGeom prst="rect">
                <a:avLst/>
              </a:prstGeom>
              <a:noFill/>
              <a:ln w="12700" algn="ctr">
                <a:noFill/>
                <a:miter lim="800000"/>
                <a:headEnd/>
                <a:tailEnd/>
              </a:ln>
            </p:spPr>
            <p:txBody>
              <a:bodyPr wrap="none">
                <a:spAutoFit/>
              </a:bodyPr>
              <a:lstStyle/>
              <a:p>
                <a:pPr algn="ctr">
                  <a:lnSpc>
                    <a:spcPct val="60000"/>
                  </a:lnSpc>
                </a:pPr>
                <a:r>
                  <a:rPr lang="en-US" altLang="zh-TW" sz="2200" i="1" dirty="0"/>
                  <a:t>x</a:t>
                </a:r>
              </a:p>
            </p:txBody>
          </p:sp>
          <p:graphicFrame>
            <p:nvGraphicFramePr>
              <p:cNvPr id="12296" name="Object 32"/>
              <p:cNvGraphicFramePr>
                <a:graphicFrameLocks noChangeAspect="1"/>
              </p:cNvGraphicFramePr>
              <p:nvPr>
                <p:extLst/>
              </p:nvPr>
            </p:nvGraphicFramePr>
            <p:xfrm>
              <a:off x="635008" y="3608342"/>
              <a:ext cx="1097064" cy="388152"/>
            </p:xfrm>
            <a:graphic>
              <a:graphicData uri="http://schemas.openxmlformats.org/presentationml/2006/ole">
                <mc:AlternateContent xmlns:mc="http://schemas.openxmlformats.org/markup-compatibility/2006">
                  <mc:Choice xmlns:v="urn:schemas-microsoft-com:vml" Requires="v">
                    <p:oleObj spid="_x0000_s1000279" name="方程式" r:id="rId14" imgW="609480" imgH="215640" progId="Equation.3">
                      <p:embed/>
                    </p:oleObj>
                  </mc:Choice>
                  <mc:Fallback>
                    <p:oleObj name="方程式" r:id="rId14" imgW="609480" imgH="215640" progId="Equation.3">
                      <p:embed/>
                      <p:pic>
                        <p:nvPicPr>
                          <p:cNvPr id="12296" name="Object 3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5008" y="3608342"/>
                            <a:ext cx="1097064" cy="3881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12328" name="Rectangle 34"/>
          <p:cNvSpPr>
            <a:spLocks noChangeArrowheads="1"/>
          </p:cNvSpPr>
          <p:nvPr/>
        </p:nvSpPr>
        <p:spPr bwMode="auto">
          <a:xfrm>
            <a:off x="3500439" y="2761666"/>
            <a:ext cx="1800225" cy="144463"/>
          </a:xfrm>
          <a:prstGeom prst="rect">
            <a:avLst/>
          </a:prstGeom>
          <a:solidFill>
            <a:srgbClr val="FF9900"/>
          </a:solidFill>
          <a:ln w="12700" algn="ctr">
            <a:solidFill>
              <a:schemeClr val="tx1"/>
            </a:solidFill>
            <a:miter lim="800000"/>
            <a:headEnd/>
            <a:tailEnd/>
          </a:ln>
        </p:spPr>
        <p:txBody>
          <a:bodyPr wrap="none" anchor="ctr"/>
          <a:lstStyle/>
          <a:p>
            <a:endParaRPr lang="zh-TW" altLang="en-US"/>
          </a:p>
        </p:txBody>
      </p:sp>
      <p:sp>
        <p:nvSpPr>
          <p:cNvPr id="12329" name="Rectangle 35"/>
          <p:cNvSpPr>
            <a:spLocks noChangeArrowheads="1"/>
          </p:cNvSpPr>
          <p:nvPr/>
        </p:nvSpPr>
        <p:spPr bwMode="auto">
          <a:xfrm>
            <a:off x="7105651" y="2760078"/>
            <a:ext cx="1800225" cy="144463"/>
          </a:xfrm>
          <a:prstGeom prst="rect">
            <a:avLst/>
          </a:prstGeom>
          <a:solidFill>
            <a:schemeClr val="accent1"/>
          </a:solidFill>
          <a:ln w="12700" algn="ctr">
            <a:solidFill>
              <a:schemeClr val="tx1"/>
            </a:solidFill>
            <a:miter lim="800000"/>
            <a:headEnd/>
            <a:tailEnd/>
          </a:ln>
        </p:spPr>
        <p:txBody>
          <a:bodyPr wrap="none" anchor="ctr"/>
          <a:lstStyle/>
          <a:p>
            <a:endParaRPr lang="zh-TW" altLang="en-US"/>
          </a:p>
        </p:txBody>
      </p:sp>
      <p:grpSp>
        <p:nvGrpSpPr>
          <p:cNvPr id="19" name="群組 18"/>
          <p:cNvGrpSpPr/>
          <p:nvPr/>
        </p:nvGrpSpPr>
        <p:grpSpPr>
          <a:xfrm>
            <a:off x="1774834" y="2305597"/>
            <a:ext cx="8053561" cy="772786"/>
            <a:chOff x="631833" y="2722058"/>
            <a:chExt cx="8053561" cy="772786"/>
          </a:xfrm>
        </p:grpSpPr>
        <p:sp>
          <p:nvSpPr>
            <p:cNvPr id="12331" name="Line 37"/>
            <p:cNvSpPr>
              <a:spLocks noChangeShapeType="1"/>
            </p:cNvSpPr>
            <p:nvPr/>
          </p:nvSpPr>
          <p:spPr bwMode="auto">
            <a:xfrm flipV="1">
              <a:off x="5097463" y="2962226"/>
              <a:ext cx="0" cy="358775"/>
            </a:xfrm>
            <a:prstGeom prst="line">
              <a:avLst/>
            </a:prstGeom>
            <a:noFill/>
            <a:ln w="19050">
              <a:solidFill>
                <a:schemeClr val="tx1"/>
              </a:solidFill>
              <a:round/>
              <a:headEnd/>
              <a:tailEnd type="triangle" w="med" len="med"/>
            </a:ln>
          </p:spPr>
          <p:txBody>
            <a:bodyPr wrap="none" anchor="ctr"/>
            <a:lstStyle/>
            <a:p>
              <a:endParaRPr lang="zh-TW" altLang="en-US"/>
            </a:p>
          </p:txBody>
        </p:sp>
        <p:sp>
          <p:nvSpPr>
            <p:cNvPr id="12333" name="Text Box 39"/>
            <p:cNvSpPr txBox="1">
              <a:spLocks noChangeArrowheads="1"/>
            </p:cNvSpPr>
            <p:nvPr/>
          </p:nvSpPr>
          <p:spPr bwMode="auto">
            <a:xfrm>
              <a:off x="4858716" y="2722058"/>
              <a:ext cx="859530" cy="309828"/>
            </a:xfrm>
            <a:prstGeom prst="rect">
              <a:avLst/>
            </a:prstGeom>
            <a:noFill/>
            <a:ln w="12700" algn="ctr">
              <a:noFill/>
              <a:miter lim="800000"/>
              <a:headEnd/>
              <a:tailEnd/>
            </a:ln>
          </p:spPr>
          <p:txBody>
            <a:bodyPr wrap="none">
              <a:spAutoFit/>
            </a:bodyPr>
            <a:lstStyle/>
            <a:p>
              <a:pPr algn="ctr">
                <a:lnSpc>
                  <a:spcPct val="60000"/>
                </a:lnSpc>
              </a:pPr>
              <a:r>
                <a:rPr lang="en-US" altLang="zh-TW" sz="2200" i="1" dirty="0"/>
                <a:t>u </a:t>
              </a:r>
              <a:r>
                <a:rPr lang="en-US" altLang="zh-TW" sz="2200" dirty="0">
                  <a:latin typeface="Symbol" pitchFamily="18" charset="2"/>
                </a:rPr>
                <a:t>(</a:t>
              </a:r>
              <a:r>
                <a:rPr lang="en-US" altLang="zh-TW" sz="2200" i="1" dirty="0" err="1"/>
                <a:t>x,t</a:t>
              </a:r>
              <a:r>
                <a:rPr lang="en-US" altLang="zh-TW" sz="2200" dirty="0">
                  <a:latin typeface="Symbol" pitchFamily="18" charset="2"/>
                </a:rPr>
                <a:t>)</a:t>
              </a:r>
            </a:p>
          </p:txBody>
        </p:sp>
        <p:grpSp>
          <p:nvGrpSpPr>
            <p:cNvPr id="14" name="群組 13"/>
            <p:cNvGrpSpPr/>
            <p:nvPr/>
          </p:nvGrpSpPr>
          <p:grpSpPr>
            <a:xfrm>
              <a:off x="631833" y="3106692"/>
              <a:ext cx="8053561" cy="388152"/>
              <a:chOff x="631833" y="3106692"/>
              <a:chExt cx="8053561" cy="388152"/>
            </a:xfrm>
          </p:grpSpPr>
          <p:sp>
            <p:nvSpPr>
              <p:cNvPr id="12330" name="Line 36"/>
              <p:cNvSpPr>
                <a:spLocks noChangeShapeType="1"/>
              </p:cNvSpPr>
              <p:nvPr/>
            </p:nvSpPr>
            <p:spPr bwMode="auto">
              <a:xfrm>
                <a:off x="1858963" y="3321001"/>
                <a:ext cx="6478588" cy="0"/>
              </a:xfrm>
              <a:prstGeom prst="line">
                <a:avLst/>
              </a:prstGeom>
              <a:noFill/>
              <a:ln w="19050">
                <a:solidFill>
                  <a:schemeClr val="tx1"/>
                </a:solidFill>
                <a:round/>
                <a:headEnd/>
                <a:tailEnd type="triangle" w="med" len="med"/>
              </a:ln>
            </p:spPr>
            <p:txBody>
              <a:bodyPr wrap="none" anchor="ctr"/>
              <a:lstStyle/>
              <a:p>
                <a:endParaRPr lang="zh-TW" altLang="en-US"/>
              </a:p>
            </p:txBody>
          </p:sp>
          <p:sp>
            <p:nvSpPr>
              <p:cNvPr id="12332" name="Text Box 38"/>
              <p:cNvSpPr txBox="1">
                <a:spLocks noChangeArrowheads="1"/>
              </p:cNvSpPr>
              <p:nvPr/>
            </p:nvSpPr>
            <p:spPr bwMode="auto">
              <a:xfrm>
                <a:off x="8375694" y="3159531"/>
                <a:ext cx="309700" cy="310854"/>
              </a:xfrm>
              <a:prstGeom prst="rect">
                <a:avLst/>
              </a:prstGeom>
              <a:noFill/>
              <a:ln w="12700" algn="ctr">
                <a:noFill/>
                <a:miter lim="800000"/>
                <a:headEnd/>
                <a:tailEnd/>
              </a:ln>
            </p:spPr>
            <p:txBody>
              <a:bodyPr wrap="none">
                <a:spAutoFit/>
              </a:bodyPr>
              <a:lstStyle/>
              <a:p>
                <a:pPr algn="ctr">
                  <a:lnSpc>
                    <a:spcPct val="60000"/>
                  </a:lnSpc>
                </a:pPr>
                <a:r>
                  <a:rPr lang="en-US" altLang="zh-TW" sz="2200" i="1" dirty="0"/>
                  <a:t>x</a:t>
                </a:r>
              </a:p>
            </p:txBody>
          </p:sp>
          <p:graphicFrame>
            <p:nvGraphicFramePr>
              <p:cNvPr id="12295" name="Object 40"/>
              <p:cNvGraphicFramePr>
                <a:graphicFrameLocks noChangeAspect="1"/>
              </p:cNvGraphicFramePr>
              <p:nvPr>
                <p:extLst/>
              </p:nvPr>
            </p:nvGraphicFramePr>
            <p:xfrm>
              <a:off x="631833" y="3106692"/>
              <a:ext cx="1097064" cy="388152"/>
            </p:xfrm>
            <a:graphic>
              <a:graphicData uri="http://schemas.openxmlformats.org/presentationml/2006/ole">
                <mc:AlternateContent xmlns:mc="http://schemas.openxmlformats.org/markup-compatibility/2006">
                  <mc:Choice xmlns:v="urn:schemas-microsoft-com:vml" Requires="v">
                    <p:oleObj spid="_x0000_s1000280" name="方程式" r:id="rId16" imgW="609480" imgH="215640" progId="Equation.3">
                      <p:embed/>
                    </p:oleObj>
                  </mc:Choice>
                  <mc:Fallback>
                    <p:oleObj name="方程式" r:id="rId16" imgW="609480" imgH="215640" progId="Equation.3">
                      <p:embed/>
                      <p:pic>
                        <p:nvPicPr>
                          <p:cNvPr id="12295" name="Object 4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1833" y="3106692"/>
                            <a:ext cx="1097064" cy="3881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15" name="群組 14"/>
          <p:cNvGrpSpPr/>
          <p:nvPr/>
        </p:nvGrpSpPr>
        <p:grpSpPr>
          <a:xfrm>
            <a:off x="3001964" y="4490453"/>
            <a:ext cx="6793773" cy="508159"/>
            <a:chOff x="1858963" y="4906913"/>
            <a:chExt cx="6793773" cy="508159"/>
          </a:xfrm>
        </p:grpSpPr>
        <p:sp>
          <p:nvSpPr>
            <p:cNvPr id="12323" name="Line 42"/>
            <p:cNvSpPr>
              <a:spLocks noChangeShapeType="1"/>
            </p:cNvSpPr>
            <p:nvPr/>
          </p:nvSpPr>
          <p:spPr bwMode="auto">
            <a:xfrm flipV="1">
              <a:off x="5097463" y="4906913"/>
              <a:ext cx="0" cy="358775"/>
            </a:xfrm>
            <a:prstGeom prst="line">
              <a:avLst/>
            </a:prstGeom>
            <a:noFill/>
            <a:ln w="19050">
              <a:solidFill>
                <a:schemeClr val="tx1"/>
              </a:solidFill>
              <a:round/>
              <a:headEnd/>
              <a:tailEnd type="triangle" w="med" len="med"/>
            </a:ln>
          </p:spPr>
          <p:txBody>
            <a:bodyPr wrap="none" anchor="ctr"/>
            <a:lstStyle/>
            <a:p>
              <a:endParaRPr lang="zh-TW" altLang="en-US"/>
            </a:p>
          </p:txBody>
        </p:sp>
        <p:grpSp>
          <p:nvGrpSpPr>
            <p:cNvPr id="10" name="群組 9"/>
            <p:cNvGrpSpPr/>
            <p:nvPr/>
          </p:nvGrpSpPr>
          <p:grpSpPr>
            <a:xfrm>
              <a:off x="1858963" y="5104218"/>
              <a:ext cx="6793773" cy="310854"/>
              <a:chOff x="1858963" y="5104218"/>
              <a:chExt cx="6793773" cy="310854"/>
            </a:xfrm>
          </p:grpSpPr>
          <p:sp>
            <p:nvSpPr>
              <p:cNvPr id="12324" name="Line 43"/>
              <p:cNvSpPr>
                <a:spLocks noChangeShapeType="1"/>
              </p:cNvSpPr>
              <p:nvPr/>
            </p:nvSpPr>
            <p:spPr bwMode="auto">
              <a:xfrm>
                <a:off x="1858963" y="5265688"/>
                <a:ext cx="6478588" cy="0"/>
              </a:xfrm>
              <a:prstGeom prst="line">
                <a:avLst/>
              </a:prstGeom>
              <a:noFill/>
              <a:ln w="19050">
                <a:solidFill>
                  <a:schemeClr val="tx1"/>
                </a:solidFill>
                <a:round/>
                <a:headEnd/>
                <a:tailEnd type="triangle" w="med" len="med"/>
              </a:ln>
            </p:spPr>
            <p:txBody>
              <a:bodyPr wrap="none" anchor="ctr"/>
              <a:lstStyle/>
              <a:p>
                <a:endParaRPr lang="zh-TW" altLang="en-US"/>
              </a:p>
            </p:txBody>
          </p:sp>
          <p:sp>
            <p:nvSpPr>
              <p:cNvPr id="12325" name="Text Box 44"/>
              <p:cNvSpPr txBox="1">
                <a:spLocks noChangeArrowheads="1"/>
              </p:cNvSpPr>
              <p:nvPr/>
            </p:nvSpPr>
            <p:spPr bwMode="auto">
              <a:xfrm>
                <a:off x="8343036" y="5104218"/>
                <a:ext cx="309700" cy="310854"/>
              </a:xfrm>
              <a:prstGeom prst="rect">
                <a:avLst/>
              </a:prstGeom>
              <a:noFill/>
              <a:ln w="12700" algn="ctr">
                <a:noFill/>
                <a:miter lim="800000"/>
                <a:headEnd/>
                <a:tailEnd/>
              </a:ln>
            </p:spPr>
            <p:txBody>
              <a:bodyPr wrap="none">
                <a:spAutoFit/>
              </a:bodyPr>
              <a:lstStyle/>
              <a:p>
                <a:pPr algn="ctr">
                  <a:lnSpc>
                    <a:spcPct val="60000"/>
                  </a:lnSpc>
                </a:pPr>
                <a:r>
                  <a:rPr lang="en-US" altLang="zh-TW" sz="2200" i="1" dirty="0"/>
                  <a:t>x</a:t>
                </a:r>
              </a:p>
            </p:txBody>
          </p:sp>
        </p:grpSp>
      </p:grpSp>
      <p:graphicFrame>
        <p:nvGraphicFramePr>
          <p:cNvPr id="12294" name="Object 45"/>
          <p:cNvGraphicFramePr>
            <a:graphicFrameLocks noChangeAspect="1"/>
          </p:cNvGraphicFramePr>
          <p:nvPr>
            <p:extLst>
              <p:ext uri="{D42A27DB-BD31-4B8C-83A1-F6EECF244321}">
                <p14:modId xmlns:p14="http://schemas.microsoft.com/office/powerpoint/2010/main" val="1736698213"/>
              </p:ext>
            </p:extLst>
          </p:nvPr>
        </p:nvGraphicFramePr>
        <p:xfrm>
          <a:off x="1703392" y="4636510"/>
          <a:ext cx="570888" cy="319464"/>
        </p:xfrm>
        <a:graphic>
          <a:graphicData uri="http://schemas.openxmlformats.org/presentationml/2006/ole">
            <mc:AlternateContent xmlns:mc="http://schemas.openxmlformats.org/markup-compatibility/2006">
              <mc:Choice xmlns:v="urn:schemas-microsoft-com:vml" Requires="v">
                <p:oleObj spid="_x0000_s1000281" name="方程式" r:id="rId18" imgW="317160" imgH="177480" progId="Equation.3">
                  <p:embed/>
                </p:oleObj>
              </mc:Choice>
              <mc:Fallback>
                <p:oleObj name="方程式" r:id="rId18" imgW="317160" imgH="177480" progId="Equation.3">
                  <p:embed/>
                  <p:pic>
                    <p:nvPicPr>
                      <p:cNvPr id="12294" name="Object 4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03392" y="4636510"/>
                        <a:ext cx="570888" cy="3194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26" name="Text Box 46"/>
          <p:cNvSpPr txBox="1">
            <a:spLocks noChangeArrowheads="1"/>
          </p:cNvSpPr>
          <p:nvPr/>
        </p:nvSpPr>
        <p:spPr bwMode="auto">
          <a:xfrm>
            <a:off x="5080349" y="4907965"/>
            <a:ext cx="551753" cy="309828"/>
          </a:xfrm>
          <a:prstGeom prst="rect">
            <a:avLst/>
          </a:prstGeom>
          <a:noFill/>
          <a:ln w="12700" algn="ctr">
            <a:noFill/>
            <a:miter lim="800000"/>
            <a:headEnd/>
            <a:tailEnd/>
          </a:ln>
        </p:spPr>
        <p:txBody>
          <a:bodyPr wrap="none">
            <a:spAutoFit/>
          </a:bodyPr>
          <a:lstStyle/>
          <a:p>
            <a:pPr algn="ctr">
              <a:lnSpc>
                <a:spcPct val="60000"/>
              </a:lnSpc>
            </a:pPr>
            <a:r>
              <a:rPr lang="en-US" altLang="zh-TW" sz="2200" i="1" dirty="0">
                <a:latin typeface="Symbol" pitchFamily="18" charset="2"/>
              </a:rPr>
              <a:t>- </a:t>
            </a:r>
            <a:r>
              <a:rPr lang="en-US" altLang="zh-TW" sz="2200" i="1" dirty="0"/>
              <a:t>a</a:t>
            </a:r>
          </a:p>
        </p:txBody>
      </p:sp>
      <p:sp>
        <p:nvSpPr>
          <p:cNvPr id="12327" name="Text Box 47"/>
          <p:cNvSpPr txBox="1">
            <a:spLocks noChangeArrowheads="1"/>
          </p:cNvSpPr>
          <p:nvPr/>
        </p:nvSpPr>
        <p:spPr bwMode="auto">
          <a:xfrm>
            <a:off x="6982473" y="4914315"/>
            <a:ext cx="325730" cy="310854"/>
          </a:xfrm>
          <a:prstGeom prst="rect">
            <a:avLst/>
          </a:prstGeom>
          <a:noFill/>
          <a:ln w="12700" algn="ctr">
            <a:noFill/>
            <a:miter lim="800000"/>
            <a:headEnd/>
            <a:tailEnd/>
          </a:ln>
        </p:spPr>
        <p:txBody>
          <a:bodyPr wrap="none">
            <a:spAutoFit/>
          </a:bodyPr>
          <a:lstStyle/>
          <a:p>
            <a:pPr algn="ctr">
              <a:lnSpc>
                <a:spcPct val="60000"/>
              </a:lnSpc>
            </a:pPr>
            <a:r>
              <a:rPr lang="en-US" altLang="zh-TW" sz="2200" i="1"/>
              <a:t>a</a:t>
            </a:r>
          </a:p>
        </p:txBody>
      </p:sp>
      <p:grpSp>
        <p:nvGrpSpPr>
          <p:cNvPr id="7" name="Group 48"/>
          <p:cNvGrpSpPr>
            <a:grpSpLocks/>
          </p:cNvGrpSpPr>
          <p:nvPr/>
        </p:nvGrpSpPr>
        <p:grpSpPr bwMode="auto">
          <a:xfrm>
            <a:off x="5375276" y="2504491"/>
            <a:ext cx="3889375" cy="2344737"/>
            <a:chOff x="2666" y="2339"/>
            <a:chExt cx="2450" cy="1477"/>
          </a:xfrm>
        </p:grpSpPr>
        <p:sp>
          <p:nvSpPr>
            <p:cNvPr id="12321" name="Line 49"/>
            <p:cNvSpPr>
              <a:spLocks noChangeShapeType="1"/>
            </p:cNvSpPr>
            <p:nvPr/>
          </p:nvSpPr>
          <p:spPr bwMode="auto">
            <a:xfrm flipV="1">
              <a:off x="2666" y="2365"/>
              <a:ext cx="1316" cy="1451"/>
            </a:xfrm>
            <a:prstGeom prst="line">
              <a:avLst/>
            </a:prstGeom>
            <a:noFill/>
            <a:ln w="28575">
              <a:solidFill>
                <a:srgbClr val="CC3300"/>
              </a:solidFill>
              <a:prstDash val="dash"/>
              <a:round/>
              <a:headEnd/>
              <a:tailEnd/>
            </a:ln>
          </p:spPr>
          <p:txBody>
            <a:bodyPr wrap="none" anchor="ctr"/>
            <a:lstStyle/>
            <a:p>
              <a:endParaRPr lang="zh-TW" altLang="en-US"/>
            </a:p>
          </p:txBody>
        </p:sp>
        <p:sp>
          <p:nvSpPr>
            <p:cNvPr id="12322" name="Line 50"/>
            <p:cNvSpPr>
              <a:spLocks noChangeShapeType="1"/>
            </p:cNvSpPr>
            <p:nvPr/>
          </p:nvSpPr>
          <p:spPr bwMode="auto">
            <a:xfrm flipV="1">
              <a:off x="3800" y="2339"/>
              <a:ext cx="1316" cy="1451"/>
            </a:xfrm>
            <a:prstGeom prst="line">
              <a:avLst/>
            </a:prstGeom>
            <a:noFill/>
            <a:ln w="28575">
              <a:solidFill>
                <a:srgbClr val="CC3300"/>
              </a:solidFill>
              <a:prstDash val="dash"/>
              <a:round/>
              <a:headEnd/>
              <a:tailEnd/>
            </a:ln>
          </p:spPr>
          <p:txBody>
            <a:bodyPr wrap="none" anchor="ctr"/>
            <a:lstStyle/>
            <a:p>
              <a:endParaRPr lang="zh-TW" altLang="en-US"/>
            </a:p>
          </p:txBody>
        </p:sp>
      </p:grpSp>
      <p:grpSp>
        <p:nvGrpSpPr>
          <p:cNvPr id="8" name="Group 51"/>
          <p:cNvGrpSpPr>
            <a:grpSpLocks/>
          </p:cNvGrpSpPr>
          <p:nvPr/>
        </p:nvGrpSpPr>
        <p:grpSpPr bwMode="auto">
          <a:xfrm>
            <a:off x="3143250" y="2504491"/>
            <a:ext cx="4032250" cy="2344737"/>
            <a:chOff x="1260" y="2339"/>
            <a:chExt cx="2540" cy="1477"/>
          </a:xfrm>
        </p:grpSpPr>
        <p:sp>
          <p:nvSpPr>
            <p:cNvPr id="12319" name="Line 52"/>
            <p:cNvSpPr>
              <a:spLocks noChangeShapeType="1"/>
            </p:cNvSpPr>
            <p:nvPr/>
          </p:nvSpPr>
          <p:spPr bwMode="auto">
            <a:xfrm flipH="1" flipV="1">
              <a:off x="2394" y="2365"/>
              <a:ext cx="1406" cy="1451"/>
            </a:xfrm>
            <a:prstGeom prst="line">
              <a:avLst/>
            </a:prstGeom>
            <a:noFill/>
            <a:ln w="28575">
              <a:solidFill>
                <a:srgbClr val="006600"/>
              </a:solidFill>
              <a:prstDash val="dash"/>
              <a:round/>
              <a:headEnd/>
              <a:tailEnd/>
            </a:ln>
          </p:spPr>
          <p:txBody>
            <a:bodyPr wrap="none" anchor="ctr"/>
            <a:lstStyle/>
            <a:p>
              <a:endParaRPr lang="zh-TW" altLang="en-US"/>
            </a:p>
          </p:txBody>
        </p:sp>
        <p:sp>
          <p:nvSpPr>
            <p:cNvPr id="12320" name="Line 53"/>
            <p:cNvSpPr>
              <a:spLocks noChangeShapeType="1"/>
            </p:cNvSpPr>
            <p:nvPr/>
          </p:nvSpPr>
          <p:spPr bwMode="auto">
            <a:xfrm flipH="1" flipV="1">
              <a:off x="1260" y="2339"/>
              <a:ext cx="1406" cy="1451"/>
            </a:xfrm>
            <a:prstGeom prst="line">
              <a:avLst/>
            </a:prstGeom>
            <a:noFill/>
            <a:ln w="28575">
              <a:solidFill>
                <a:srgbClr val="006600"/>
              </a:solidFill>
              <a:prstDash val="dash"/>
              <a:round/>
              <a:headEnd/>
              <a:tailEnd/>
            </a:ln>
          </p:spPr>
          <p:txBody>
            <a:bodyPr wrap="none" anchor="ctr"/>
            <a:lstStyle/>
            <a:p>
              <a:endParaRPr lang="zh-TW" altLang="en-US"/>
            </a:p>
          </p:txBody>
        </p:sp>
      </p:grpSp>
      <p:sp>
        <p:nvSpPr>
          <p:cNvPr id="324664" name="Rectangle 56"/>
          <p:cNvSpPr>
            <a:spLocks noChangeArrowheads="1"/>
          </p:cNvSpPr>
          <p:nvPr/>
        </p:nvSpPr>
        <p:spPr bwMode="auto">
          <a:xfrm>
            <a:off x="4937837" y="4222165"/>
            <a:ext cx="863600" cy="144462"/>
          </a:xfrm>
          <a:prstGeom prst="rect">
            <a:avLst/>
          </a:prstGeom>
          <a:solidFill>
            <a:srgbClr val="FF9900"/>
          </a:solidFill>
          <a:ln w="12700" algn="ctr">
            <a:solidFill>
              <a:schemeClr val="tx1"/>
            </a:solidFill>
            <a:miter lim="800000"/>
            <a:headEnd/>
            <a:tailEnd/>
          </a:ln>
        </p:spPr>
        <p:txBody>
          <a:bodyPr wrap="none" anchor="ctr"/>
          <a:lstStyle/>
          <a:p>
            <a:endParaRPr lang="zh-TW" altLang="en-US"/>
          </a:p>
        </p:txBody>
      </p:sp>
      <p:sp>
        <p:nvSpPr>
          <p:cNvPr id="324665" name="Rectangle 57"/>
          <p:cNvSpPr>
            <a:spLocks noChangeArrowheads="1"/>
          </p:cNvSpPr>
          <p:nvPr/>
        </p:nvSpPr>
        <p:spPr bwMode="auto">
          <a:xfrm>
            <a:off x="5789614" y="4072940"/>
            <a:ext cx="955675" cy="144462"/>
          </a:xfrm>
          <a:prstGeom prst="rect">
            <a:avLst/>
          </a:prstGeom>
          <a:solidFill>
            <a:srgbClr val="FF9900"/>
          </a:solidFill>
          <a:ln w="12700" algn="ctr">
            <a:solidFill>
              <a:schemeClr val="tx1"/>
            </a:solidFill>
            <a:miter lim="800000"/>
            <a:headEnd/>
            <a:tailEnd/>
          </a:ln>
        </p:spPr>
        <p:txBody>
          <a:bodyPr wrap="none" anchor="ctr"/>
          <a:lstStyle/>
          <a:p>
            <a:endParaRPr lang="zh-TW" altLang="en-US"/>
          </a:p>
        </p:txBody>
      </p:sp>
      <p:sp>
        <p:nvSpPr>
          <p:cNvPr id="59" name="AutoShape 29"/>
          <p:cNvSpPr>
            <a:spLocks noChangeArrowheads="1"/>
          </p:cNvSpPr>
          <p:nvPr/>
        </p:nvSpPr>
        <p:spPr bwMode="auto">
          <a:xfrm flipV="1">
            <a:off x="6060024" y="1460871"/>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wrap="none" anchor="ctr"/>
          <a:lstStyle/>
          <a:p>
            <a:endParaRPr lang="zh-TW" altLang="en-US"/>
          </a:p>
        </p:txBody>
      </p:sp>
      <p:sp>
        <p:nvSpPr>
          <p:cNvPr id="63" name="Text Box 5"/>
          <p:cNvSpPr txBox="1">
            <a:spLocks noChangeArrowheads="1"/>
          </p:cNvSpPr>
          <p:nvPr/>
        </p:nvSpPr>
        <p:spPr bwMode="auto">
          <a:xfrm>
            <a:off x="1415033" y="681811"/>
            <a:ext cx="1361270" cy="461665"/>
          </a:xfrm>
          <a:prstGeom prst="rect">
            <a:avLst/>
          </a:prstGeom>
          <a:noFill/>
          <a:ln w="12700" algn="ctr">
            <a:noFill/>
            <a:miter lim="800000"/>
            <a:headEnd/>
            <a:tailEnd/>
          </a:ln>
        </p:spPr>
        <p:txBody>
          <a:bodyPr wrap="none">
            <a:spAutoFit/>
          </a:bodyPr>
          <a:lstStyle/>
          <a:p>
            <a:pPr>
              <a:spcBef>
                <a:spcPct val="50000"/>
              </a:spcBef>
            </a:pPr>
            <a:r>
              <a:rPr lang="en-US" altLang="zh-TW" dirty="0"/>
              <a:t>Example:</a:t>
            </a:r>
          </a:p>
        </p:txBody>
      </p:sp>
    </p:spTree>
    <p:extLst>
      <p:ext uri="{BB962C8B-B14F-4D97-AF65-F5344CB8AC3E}">
        <p14:creationId xmlns:p14="http://schemas.microsoft.com/office/powerpoint/2010/main" val="288152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24613"/>
                                        </p:tgtEl>
                                        <p:attrNameLst>
                                          <p:attrName>style.visibility</p:attrName>
                                        </p:attrNameLst>
                                      </p:cBhvr>
                                      <p:to>
                                        <p:strVal val="visible"/>
                                      </p:to>
                                    </p:set>
                                    <p:animEffect transition="in" filter="wipe(left)">
                                      <p:cBhvr>
                                        <p:cTn id="11" dur="500"/>
                                        <p:tgtEl>
                                          <p:spTgt spid="324613"/>
                                        </p:tgtEl>
                                      </p:cBhvr>
                                    </p:animEffect>
                                  </p:childTnLst>
                                </p:cTn>
                              </p:par>
                            </p:childTnLst>
                          </p:cTn>
                        </p:par>
                        <p:par>
                          <p:cTn id="12" fill="hold">
                            <p:stCondLst>
                              <p:cond delay="1250"/>
                            </p:stCondLst>
                            <p:childTnLst>
                              <p:par>
                                <p:cTn id="13" presetID="22" presetClass="entr" presetSubtype="8" fill="hold" nodeType="afterEffect">
                                  <p:stCondLst>
                                    <p:cond delay="0"/>
                                  </p:stCondLst>
                                  <p:childTnLst>
                                    <p:set>
                                      <p:cBhvr>
                                        <p:cTn id="14" dur="1" fill="hold">
                                          <p:stCondLst>
                                            <p:cond delay="0"/>
                                          </p:stCondLst>
                                        </p:cTn>
                                        <p:tgtEl>
                                          <p:spTgt spid="324614"/>
                                        </p:tgtEl>
                                        <p:attrNameLst>
                                          <p:attrName>style.visibility</p:attrName>
                                        </p:attrNameLst>
                                      </p:cBhvr>
                                      <p:to>
                                        <p:strVal val="visible"/>
                                      </p:to>
                                    </p:set>
                                    <p:animEffect transition="in" filter="wipe(left)">
                                      <p:cBhvr>
                                        <p:cTn id="15" dur="500"/>
                                        <p:tgtEl>
                                          <p:spTgt spid="3246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294"/>
                                        </p:tgtEl>
                                        <p:attrNameLst>
                                          <p:attrName>style.visibility</p:attrName>
                                        </p:attrNameLst>
                                      </p:cBhvr>
                                      <p:to>
                                        <p:strVal val="visible"/>
                                      </p:to>
                                    </p:set>
                                    <p:animEffect transition="in" filter="wipe(left)">
                                      <p:cBhvr>
                                        <p:cTn id="20" dur="500"/>
                                        <p:tgtEl>
                                          <p:spTgt spid="12294"/>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324610"/>
                                        </p:tgtEl>
                                        <p:attrNameLst>
                                          <p:attrName>style.visibility</p:attrName>
                                        </p:attrNameLst>
                                      </p:cBhvr>
                                      <p:to>
                                        <p:strVal val="visible"/>
                                      </p:to>
                                    </p:set>
                                    <p:animEffect transition="in" filter="barn(outVertical)">
                                      <p:cBhvr>
                                        <p:cTn id="29" dur="500"/>
                                        <p:tgtEl>
                                          <p:spTgt spid="324610"/>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2326"/>
                                        </p:tgtEl>
                                        <p:attrNameLst>
                                          <p:attrName>style.visibility</p:attrName>
                                        </p:attrNameLst>
                                      </p:cBhvr>
                                      <p:to>
                                        <p:strVal val="visible"/>
                                      </p:to>
                                    </p:set>
                                    <p:animEffect transition="in" filter="wipe(left)">
                                      <p:cBhvr>
                                        <p:cTn id="33" dur="500"/>
                                        <p:tgtEl>
                                          <p:spTgt spid="12326"/>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2327"/>
                                        </p:tgtEl>
                                        <p:attrNameLst>
                                          <p:attrName>style.visibility</p:attrName>
                                        </p:attrNameLst>
                                      </p:cBhvr>
                                      <p:to>
                                        <p:strVal val="visible"/>
                                      </p:to>
                                    </p:set>
                                    <p:animEffect transition="in" filter="wipe(left)">
                                      <p:cBhvr>
                                        <p:cTn id="37" dur="500"/>
                                        <p:tgtEl>
                                          <p:spTgt spid="123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left)">
                                      <p:cBhvr>
                                        <p:cTn id="42" dur="500"/>
                                        <p:tgtEl>
                                          <p:spTgt spid="59"/>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324619"/>
                                        </p:tgtEl>
                                        <p:attrNameLst>
                                          <p:attrName>style.visibility</p:attrName>
                                        </p:attrNameLst>
                                      </p:cBhvr>
                                      <p:to>
                                        <p:strVal val="visible"/>
                                      </p:to>
                                    </p:set>
                                    <p:animEffect transition="in" filter="wipe(left)">
                                      <p:cBhvr>
                                        <p:cTn id="46" dur="500"/>
                                        <p:tgtEl>
                                          <p:spTgt spid="3246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24611"/>
                                        </p:tgtEl>
                                        <p:attrNameLst>
                                          <p:attrName>style.visibility</p:attrName>
                                        </p:attrNameLst>
                                      </p:cBhvr>
                                      <p:to>
                                        <p:strVal val="visible"/>
                                      </p:to>
                                    </p:set>
                                    <p:animEffect transition="in" filter="wipe(left)">
                                      <p:cBhvr>
                                        <p:cTn id="51" dur="500"/>
                                        <p:tgtEl>
                                          <p:spTgt spid="324611"/>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324612"/>
                                        </p:tgtEl>
                                        <p:attrNameLst>
                                          <p:attrName>style.visibility</p:attrName>
                                        </p:attrNameLst>
                                      </p:cBhvr>
                                      <p:to>
                                        <p:strVal val="visible"/>
                                      </p:to>
                                    </p:set>
                                    <p:animEffect transition="in" filter="wipe(left)">
                                      <p:cBhvr>
                                        <p:cTn id="55" dur="500"/>
                                        <p:tgtEl>
                                          <p:spTgt spid="3246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24621"/>
                                        </p:tgtEl>
                                        <p:attrNameLst>
                                          <p:attrName>style.visibility</p:attrName>
                                        </p:attrNameLst>
                                      </p:cBhvr>
                                      <p:to>
                                        <p:strVal val="visible"/>
                                      </p:to>
                                    </p:set>
                                    <p:animEffect transition="in" filter="wipe(left)">
                                      <p:cBhvr>
                                        <p:cTn id="65" dur="500"/>
                                        <p:tgtEl>
                                          <p:spTgt spid="32462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324620"/>
                                        </p:tgtEl>
                                        <p:attrNameLst>
                                          <p:attrName>style.visibility</p:attrName>
                                        </p:attrNameLst>
                                      </p:cBhvr>
                                      <p:to>
                                        <p:strVal val="visible"/>
                                      </p:to>
                                    </p:set>
                                    <p:animEffect transition="in" filter="wipe(right)">
                                      <p:cBhvr>
                                        <p:cTn id="70" dur="500"/>
                                        <p:tgtEl>
                                          <p:spTgt spid="32462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324620"/>
                                        </p:tgtEl>
                                      </p:cBhvr>
                                    </p:animEffect>
                                    <p:set>
                                      <p:cBhvr>
                                        <p:cTn id="75" dur="1" fill="hold">
                                          <p:stCondLst>
                                            <p:cond delay="499"/>
                                          </p:stCondLst>
                                        </p:cTn>
                                        <p:tgtEl>
                                          <p:spTgt spid="324620"/>
                                        </p:tgtEl>
                                        <p:attrNameLst>
                                          <p:attrName>style.visibility</p:attrName>
                                        </p:attrNameLst>
                                      </p:cBhvr>
                                      <p:to>
                                        <p:strVal val="hidden"/>
                                      </p:to>
                                    </p:se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324664"/>
                                        </p:tgtEl>
                                        <p:attrNameLst>
                                          <p:attrName>style.visibility</p:attrName>
                                        </p:attrNameLst>
                                      </p:cBhvr>
                                      <p:to>
                                        <p:strVal val="visible"/>
                                      </p:to>
                                    </p:set>
                                    <p:animEffect transition="in" filter="wipe(left)">
                                      <p:cBhvr>
                                        <p:cTn id="79" dur="500"/>
                                        <p:tgtEl>
                                          <p:spTgt spid="324664"/>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324665"/>
                                        </p:tgtEl>
                                        <p:attrNameLst>
                                          <p:attrName>style.visibility</p:attrName>
                                        </p:attrNameLst>
                                      </p:cBhvr>
                                      <p:to>
                                        <p:strVal val="visible"/>
                                      </p:to>
                                    </p:set>
                                    <p:animEffect transition="in" filter="wipe(left)">
                                      <p:cBhvr>
                                        <p:cTn id="83" dur="500"/>
                                        <p:tgtEl>
                                          <p:spTgt spid="32466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wipe(left)">
                                      <p:cBhvr>
                                        <p:cTn id="88" dur="500"/>
                                        <p:tgtEl>
                                          <p:spTgt spid="1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12339"/>
                                        </p:tgtEl>
                                        <p:attrNameLst>
                                          <p:attrName>style.visibility</p:attrName>
                                        </p:attrNameLst>
                                      </p:cBhvr>
                                      <p:to>
                                        <p:strVal val="visible"/>
                                      </p:to>
                                    </p:set>
                                    <p:animEffect transition="in" filter="wipe(right)">
                                      <p:cBhvr>
                                        <p:cTn id="93" dur="500"/>
                                        <p:tgtEl>
                                          <p:spTgt spid="12339"/>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12340"/>
                                        </p:tgtEl>
                                        <p:attrNameLst>
                                          <p:attrName>style.visibility</p:attrName>
                                        </p:attrNameLst>
                                      </p:cBhvr>
                                      <p:to>
                                        <p:strVal val="visible"/>
                                      </p:to>
                                    </p:set>
                                    <p:animEffect transition="in" filter="wipe(left)">
                                      <p:cBhvr>
                                        <p:cTn id="97" dur="500"/>
                                        <p:tgtEl>
                                          <p:spTgt spid="1234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left)">
                                      <p:cBhvr>
                                        <p:cTn id="102" dur="500"/>
                                        <p:tgtEl>
                                          <p:spTgt spid="1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grpId="0" nodeType="clickEffect">
                                  <p:stCondLst>
                                    <p:cond delay="0"/>
                                  </p:stCondLst>
                                  <p:childTnLst>
                                    <p:set>
                                      <p:cBhvr>
                                        <p:cTn id="106" dur="1" fill="hold">
                                          <p:stCondLst>
                                            <p:cond delay="0"/>
                                          </p:stCondLst>
                                        </p:cTn>
                                        <p:tgtEl>
                                          <p:spTgt spid="12334"/>
                                        </p:tgtEl>
                                        <p:attrNameLst>
                                          <p:attrName>style.visibility</p:attrName>
                                        </p:attrNameLst>
                                      </p:cBhvr>
                                      <p:to>
                                        <p:strVal val="visible"/>
                                      </p:to>
                                    </p:set>
                                    <p:animEffect transition="in" filter="wipe(right)">
                                      <p:cBhvr>
                                        <p:cTn id="107" dur="500"/>
                                        <p:tgtEl>
                                          <p:spTgt spid="12334"/>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12335"/>
                                        </p:tgtEl>
                                        <p:attrNameLst>
                                          <p:attrName>style.visibility</p:attrName>
                                        </p:attrNameLst>
                                      </p:cBhvr>
                                      <p:to>
                                        <p:strVal val="visible"/>
                                      </p:to>
                                    </p:set>
                                    <p:animEffect transition="in" filter="wipe(left)">
                                      <p:cBhvr>
                                        <p:cTn id="111" dur="500"/>
                                        <p:tgtEl>
                                          <p:spTgt spid="12335"/>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wipe(left)">
                                      <p:cBhvr>
                                        <p:cTn id="116" dur="500"/>
                                        <p:tgtEl>
                                          <p:spTgt spid="19"/>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2" fill="hold" grpId="0" nodeType="clickEffect">
                                  <p:stCondLst>
                                    <p:cond delay="0"/>
                                  </p:stCondLst>
                                  <p:childTnLst>
                                    <p:set>
                                      <p:cBhvr>
                                        <p:cTn id="120" dur="1" fill="hold">
                                          <p:stCondLst>
                                            <p:cond delay="0"/>
                                          </p:stCondLst>
                                        </p:cTn>
                                        <p:tgtEl>
                                          <p:spTgt spid="12328"/>
                                        </p:tgtEl>
                                        <p:attrNameLst>
                                          <p:attrName>style.visibility</p:attrName>
                                        </p:attrNameLst>
                                      </p:cBhvr>
                                      <p:to>
                                        <p:strVal val="visible"/>
                                      </p:to>
                                    </p:set>
                                    <p:animEffect transition="in" filter="wipe(right)">
                                      <p:cBhvr>
                                        <p:cTn id="121" dur="500"/>
                                        <p:tgtEl>
                                          <p:spTgt spid="12328"/>
                                        </p:tgtEl>
                                      </p:cBhvr>
                                    </p:animEffect>
                                  </p:childTnLst>
                                </p:cTn>
                              </p:par>
                            </p:childTnLst>
                          </p:cTn>
                        </p:par>
                        <p:par>
                          <p:cTn id="122" fill="hold">
                            <p:stCondLst>
                              <p:cond delay="500"/>
                            </p:stCondLst>
                            <p:childTnLst>
                              <p:par>
                                <p:cTn id="123" presetID="22" presetClass="entr" presetSubtype="8" fill="hold" grpId="0" nodeType="afterEffect">
                                  <p:stCondLst>
                                    <p:cond delay="0"/>
                                  </p:stCondLst>
                                  <p:childTnLst>
                                    <p:set>
                                      <p:cBhvr>
                                        <p:cTn id="124" dur="1" fill="hold">
                                          <p:stCondLst>
                                            <p:cond delay="0"/>
                                          </p:stCondLst>
                                        </p:cTn>
                                        <p:tgtEl>
                                          <p:spTgt spid="12329"/>
                                        </p:tgtEl>
                                        <p:attrNameLst>
                                          <p:attrName>style.visibility</p:attrName>
                                        </p:attrNameLst>
                                      </p:cBhvr>
                                      <p:to>
                                        <p:strVal val="visible"/>
                                      </p:to>
                                    </p:set>
                                    <p:animEffect transition="in" filter="wipe(left)">
                                      <p:cBhvr>
                                        <p:cTn id="125" dur="500"/>
                                        <p:tgtEl>
                                          <p:spTgt spid="12329"/>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nodeType="clickEffect">
                                  <p:stCondLst>
                                    <p:cond delay="0"/>
                                  </p:stCondLst>
                                  <p:childTnLst>
                                    <p:set>
                                      <p:cBhvr>
                                        <p:cTn id="129" dur="1" fill="hold">
                                          <p:stCondLst>
                                            <p:cond delay="0"/>
                                          </p:stCondLst>
                                        </p:cTn>
                                        <p:tgtEl>
                                          <p:spTgt spid="8"/>
                                        </p:tgtEl>
                                        <p:attrNameLst>
                                          <p:attrName>style.visibility</p:attrName>
                                        </p:attrNameLst>
                                      </p:cBhvr>
                                      <p:to>
                                        <p:strVal val="visible"/>
                                      </p:to>
                                    </p:set>
                                    <p:animEffect transition="in" filter="wipe(down)">
                                      <p:cBhvr>
                                        <p:cTn id="130" dur="500"/>
                                        <p:tgtEl>
                                          <p:spTgt spid="8"/>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nodeType="clickEffect">
                                  <p:stCondLst>
                                    <p:cond delay="0"/>
                                  </p:stCondLst>
                                  <p:childTnLst>
                                    <p:set>
                                      <p:cBhvr>
                                        <p:cTn id="134" dur="1" fill="hold">
                                          <p:stCondLst>
                                            <p:cond delay="0"/>
                                          </p:stCondLst>
                                        </p:cTn>
                                        <p:tgtEl>
                                          <p:spTgt spid="7"/>
                                        </p:tgtEl>
                                        <p:attrNameLst>
                                          <p:attrName>style.visibility</p:attrName>
                                        </p:attrNameLst>
                                      </p:cBhvr>
                                      <p:to>
                                        <p:strVal val="visible"/>
                                      </p:to>
                                    </p:set>
                                    <p:animEffect transition="in" filter="wipe(down)">
                                      <p:cBhvr>
                                        <p:cTn id="135" dur="500"/>
                                        <p:tgtEl>
                                          <p:spTgt spid="7"/>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324663"/>
                                        </p:tgtEl>
                                        <p:attrNameLst>
                                          <p:attrName>style.visibility</p:attrName>
                                        </p:attrNameLst>
                                      </p:cBhvr>
                                      <p:to>
                                        <p:strVal val="visible"/>
                                      </p:to>
                                    </p:set>
                                    <p:animEffect transition="in" filter="wipe(left)">
                                      <p:cBhvr>
                                        <p:cTn id="140" dur="500"/>
                                        <p:tgtEl>
                                          <p:spTgt spid="324663"/>
                                        </p:tgtEl>
                                      </p:cBhvr>
                                    </p:animEffect>
                                  </p:childTnLst>
                                </p:cTn>
                              </p:par>
                            </p:childTnLst>
                          </p:cTn>
                        </p:par>
                      </p:childTnLst>
                    </p:cTn>
                  </p:par>
                  <p:par>
                    <p:cTn id="141" fill="hold">
                      <p:stCondLst>
                        <p:cond delay="indefinite"/>
                      </p:stCondLst>
                      <p:childTnLst>
                        <p:par>
                          <p:cTn id="142" fill="hold">
                            <p:stCondLst>
                              <p:cond delay="0"/>
                            </p:stCondLst>
                            <p:childTnLst>
                              <p:par>
                                <p:cTn id="143" presetID="5" presetClass="entr" presetSubtype="10" fill="hold" grpId="0" nodeType="clickEffect">
                                  <p:stCondLst>
                                    <p:cond delay="0"/>
                                  </p:stCondLst>
                                  <p:childTnLst>
                                    <p:set>
                                      <p:cBhvr>
                                        <p:cTn id="144" dur="1" fill="hold">
                                          <p:stCondLst>
                                            <p:cond delay="0"/>
                                          </p:stCondLst>
                                        </p:cTn>
                                        <p:tgtEl>
                                          <p:spTgt spid="324662"/>
                                        </p:tgtEl>
                                        <p:attrNameLst>
                                          <p:attrName>style.visibility</p:attrName>
                                        </p:attrNameLst>
                                      </p:cBhvr>
                                      <p:to>
                                        <p:strVal val="visible"/>
                                      </p:to>
                                    </p:set>
                                    <p:animEffect transition="in" filter="checkerboard(across)">
                                      <p:cBhvr>
                                        <p:cTn id="145" dur="750"/>
                                        <p:tgtEl>
                                          <p:spTgt spid="324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3" grpId="0"/>
      <p:bldP spid="324662" grpId="0"/>
      <p:bldP spid="324663" grpId="0"/>
      <p:bldP spid="324610" grpId="0" animBg="1"/>
      <p:bldP spid="324611" grpId="0" animBg="1"/>
      <p:bldP spid="324612" grpId="0" animBg="1"/>
      <p:bldP spid="324620" grpId="0" animBg="1"/>
      <p:bldP spid="324620" grpId="1" animBg="1"/>
      <p:bldP spid="324621" grpId="0" animBg="1"/>
      <p:bldP spid="12339" grpId="0" animBg="1"/>
      <p:bldP spid="12340" grpId="0" animBg="1"/>
      <p:bldP spid="12334" grpId="0" animBg="1"/>
      <p:bldP spid="12335" grpId="0" animBg="1"/>
      <p:bldP spid="12328" grpId="0" animBg="1"/>
      <p:bldP spid="12329" grpId="0" animBg="1"/>
      <p:bldP spid="12326" grpId="0"/>
      <p:bldP spid="12327" grpId="0"/>
      <p:bldP spid="324664" grpId="0" animBg="1"/>
      <p:bldP spid="324665" grpId="0" animBg="1"/>
      <p:bldP spid="59" grpId="0" animBg="1"/>
      <p:bldP spid="6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7" name="Rectangle 5"/>
          <p:cNvSpPr>
            <a:spLocks noGrp="1" noChangeArrowheads="1"/>
          </p:cNvSpPr>
          <p:nvPr>
            <p:ph type="title"/>
          </p:nvPr>
        </p:nvSpPr>
        <p:spPr/>
        <p:txBody>
          <a:bodyPr/>
          <a:lstStyle/>
          <a:p>
            <a:r>
              <a:rPr lang="en-US" altLang="zh-TW" dirty="0"/>
              <a:t>7.1 </a:t>
            </a:r>
            <a:r>
              <a:rPr lang="en-US" altLang="zh-TW" dirty="0" err="1"/>
              <a:t>D’Alembert’s</a:t>
            </a:r>
            <a:r>
              <a:rPr lang="en-US" altLang="zh-TW" dirty="0"/>
              <a:t> solution --  Remarks (1)</a:t>
            </a:r>
          </a:p>
        </p:txBody>
      </p:sp>
      <p:sp>
        <p:nvSpPr>
          <p:cNvPr id="27658" name="投影片編號版面配置區 6"/>
          <p:cNvSpPr>
            <a:spLocks noGrp="1"/>
          </p:cNvSpPr>
          <p:nvPr>
            <p:ph type="sldNum" sz="quarter" idx="10"/>
          </p:nvPr>
        </p:nvSpPr>
        <p:spPr/>
        <p:txBody>
          <a:bodyPr/>
          <a:lstStyle/>
          <a:p>
            <a:fld id="{4C04A7BD-832F-4DDD-A882-D01BBF692409}" type="slidenum">
              <a:rPr lang="en-US" altLang="zh-TW" smtClean="0"/>
              <a:pPr/>
              <a:t>75</a:t>
            </a:fld>
            <a:endParaRPr lang="en-US" altLang="zh-TW"/>
          </a:p>
        </p:txBody>
      </p:sp>
      <p:graphicFrame>
        <p:nvGraphicFramePr>
          <p:cNvPr id="326697" name="Object 41"/>
          <p:cNvGraphicFramePr>
            <a:graphicFrameLocks noGrp="1" noChangeAspect="1"/>
          </p:cNvGraphicFramePr>
          <p:nvPr>
            <p:ph sz="quarter" idx="4294967295"/>
            <p:extLst/>
          </p:nvPr>
        </p:nvGraphicFramePr>
        <p:xfrm>
          <a:off x="1370438" y="5661025"/>
          <a:ext cx="5661666" cy="892440"/>
        </p:xfrm>
        <a:graphic>
          <a:graphicData uri="http://schemas.openxmlformats.org/presentationml/2006/ole">
            <mc:AlternateContent xmlns:mc="http://schemas.openxmlformats.org/markup-compatibility/2006">
              <mc:Choice xmlns:v="urn:schemas-microsoft-com:vml" Requires="v">
                <p:oleObj spid="_x0000_s1139781" name="Equation" r:id="rId4" imgW="3060360" imgH="482400" progId="Equation.DSMT4">
                  <p:embed/>
                </p:oleObj>
              </mc:Choice>
              <mc:Fallback>
                <p:oleObj name="Equation" r:id="rId4" imgW="3060360" imgH="482400" progId="Equation.DSMT4">
                  <p:embed/>
                  <p:pic>
                    <p:nvPicPr>
                      <p:cNvPr id="326697" name="Object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0438" y="5661025"/>
                        <a:ext cx="5661666" cy="892440"/>
                      </a:xfrm>
                      <a:prstGeom prst="rect">
                        <a:avLst/>
                      </a:prstGeom>
                      <a:solidFill>
                        <a:srgbClr val="FFC000"/>
                      </a:solidFill>
                    </p:spPr>
                  </p:pic>
                </p:oleObj>
              </mc:Fallback>
            </mc:AlternateContent>
          </a:graphicData>
        </a:graphic>
      </p:graphicFrame>
      <p:sp>
        <p:nvSpPr>
          <p:cNvPr id="326659" name="Text Box 3"/>
          <p:cNvSpPr txBox="1">
            <a:spLocks noChangeArrowheads="1"/>
          </p:cNvSpPr>
          <p:nvPr/>
        </p:nvSpPr>
        <p:spPr bwMode="auto">
          <a:xfrm>
            <a:off x="2711625" y="3429001"/>
            <a:ext cx="6253635" cy="461665"/>
          </a:xfrm>
          <a:prstGeom prst="rect">
            <a:avLst/>
          </a:prstGeom>
          <a:noFill/>
          <a:ln w="12700" algn="ctr">
            <a:noFill/>
            <a:miter lim="800000"/>
            <a:headEnd/>
            <a:tailEnd/>
          </a:ln>
        </p:spPr>
        <p:txBody>
          <a:bodyPr wrap="none">
            <a:spAutoFit/>
          </a:bodyPr>
          <a:lstStyle/>
          <a:p>
            <a:pPr>
              <a:spcBef>
                <a:spcPct val="50000"/>
              </a:spcBef>
            </a:pPr>
            <a:r>
              <a:rPr lang="en-US" altLang="zh-TW" dirty="0">
                <a:solidFill>
                  <a:srgbClr val="0000CC"/>
                </a:solidFill>
              </a:rPr>
              <a:t>signal takes time to reach another point!! (wave!)</a:t>
            </a:r>
          </a:p>
        </p:txBody>
      </p:sp>
      <p:sp>
        <p:nvSpPr>
          <p:cNvPr id="326660" name="Text Box 4"/>
          <p:cNvSpPr txBox="1">
            <a:spLocks noChangeArrowheads="1"/>
          </p:cNvSpPr>
          <p:nvPr/>
        </p:nvSpPr>
        <p:spPr bwMode="auto">
          <a:xfrm>
            <a:off x="2063876" y="4408088"/>
            <a:ext cx="7921625" cy="830997"/>
          </a:xfrm>
          <a:prstGeom prst="rect">
            <a:avLst/>
          </a:prstGeom>
          <a:noFill/>
          <a:ln w="12700" algn="ctr">
            <a:noFill/>
            <a:miter lim="800000"/>
            <a:headEnd/>
            <a:tailEnd/>
          </a:ln>
        </p:spPr>
        <p:txBody>
          <a:bodyPr>
            <a:spAutoFit/>
          </a:bodyPr>
          <a:lstStyle/>
          <a:p>
            <a:pPr>
              <a:spcBef>
                <a:spcPct val="50000"/>
              </a:spcBef>
            </a:pPr>
            <a:r>
              <a:rPr lang="en-US" altLang="zh-TW" dirty="0">
                <a:solidFill>
                  <a:srgbClr val="0000CC"/>
                </a:solidFill>
              </a:rPr>
              <a:t>in inhomogeneous medium and/or nonlinear wave theory, characteristics may no longer be straight lines!!</a:t>
            </a:r>
          </a:p>
        </p:txBody>
      </p:sp>
      <p:sp>
        <p:nvSpPr>
          <p:cNvPr id="326675" name="Text Box 19"/>
          <p:cNvSpPr txBox="1">
            <a:spLocks noChangeArrowheads="1"/>
          </p:cNvSpPr>
          <p:nvPr/>
        </p:nvSpPr>
        <p:spPr bwMode="auto">
          <a:xfrm>
            <a:off x="2711625" y="3861049"/>
            <a:ext cx="2808287" cy="461665"/>
          </a:xfrm>
          <a:prstGeom prst="rect">
            <a:avLst/>
          </a:prstGeom>
          <a:noFill/>
          <a:ln w="12700" algn="ctr">
            <a:noFill/>
            <a:miter lim="800000"/>
            <a:headEnd/>
            <a:tailEnd/>
          </a:ln>
        </p:spPr>
        <p:txBody>
          <a:bodyPr>
            <a:spAutoFit/>
          </a:bodyPr>
          <a:lstStyle/>
          <a:p>
            <a:pPr>
              <a:spcBef>
                <a:spcPct val="50000"/>
              </a:spcBef>
            </a:pPr>
            <a:r>
              <a:rPr lang="en-US" altLang="zh-TW" dirty="0">
                <a:solidFill>
                  <a:srgbClr val="A50021"/>
                </a:solidFill>
              </a:rPr>
              <a:t>finite signal speed!</a:t>
            </a:r>
          </a:p>
        </p:txBody>
      </p:sp>
      <p:sp>
        <p:nvSpPr>
          <p:cNvPr id="326698" name="Line 42"/>
          <p:cNvSpPr>
            <a:spLocks noChangeShapeType="1"/>
          </p:cNvSpPr>
          <p:nvPr/>
        </p:nvSpPr>
        <p:spPr bwMode="auto">
          <a:xfrm>
            <a:off x="5332289" y="6535732"/>
            <a:ext cx="1620000" cy="0"/>
          </a:xfrm>
          <a:prstGeom prst="line">
            <a:avLst/>
          </a:prstGeom>
          <a:noFill/>
          <a:ln w="76200" cmpd="dbl">
            <a:solidFill>
              <a:srgbClr val="FF0000"/>
            </a:solidFill>
            <a:round/>
            <a:headEnd/>
            <a:tailEnd/>
          </a:ln>
        </p:spPr>
        <p:txBody>
          <a:bodyPr wrap="none" anchor="ctr"/>
          <a:lstStyle/>
          <a:p>
            <a:endParaRPr lang="zh-TW" altLang="en-US"/>
          </a:p>
        </p:txBody>
      </p:sp>
      <p:sp>
        <p:nvSpPr>
          <p:cNvPr id="326699" name="Line 43"/>
          <p:cNvSpPr>
            <a:spLocks noChangeShapeType="1"/>
          </p:cNvSpPr>
          <p:nvPr/>
        </p:nvSpPr>
        <p:spPr bwMode="auto">
          <a:xfrm>
            <a:off x="2706338" y="6336840"/>
            <a:ext cx="2305050" cy="0"/>
          </a:xfrm>
          <a:prstGeom prst="line">
            <a:avLst/>
          </a:prstGeom>
          <a:noFill/>
          <a:ln w="38100">
            <a:solidFill>
              <a:srgbClr val="0000CC"/>
            </a:solidFill>
            <a:round/>
            <a:headEnd/>
            <a:tailEnd/>
          </a:ln>
        </p:spPr>
        <p:txBody>
          <a:bodyPr wrap="none" anchor="ctr"/>
          <a:lstStyle/>
          <a:p>
            <a:endParaRPr lang="zh-TW" altLang="en-US"/>
          </a:p>
        </p:txBody>
      </p:sp>
      <p:cxnSp>
        <p:nvCxnSpPr>
          <p:cNvPr id="11" name="直線接點 10"/>
          <p:cNvCxnSpPr/>
          <p:nvPr/>
        </p:nvCxnSpPr>
        <p:spPr bwMode="auto">
          <a:xfrm>
            <a:off x="1143000" y="5589240"/>
            <a:ext cx="9849544"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326658" name="Freeform 2"/>
          <p:cNvSpPr>
            <a:spLocks/>
          </p:cNvSpPr>
          <p:nvPr/>
        </p:nvSpPr>
        <p:spPr bwMode="auto">
          <a:xfrm>
            <a:off x="6451296" y="1487617"/>
            <a:ext cx="3024187" cy="1338262"/>
          </a:xfrm>
          <a:custGeom>
            <a:avLst/>
            <a:gdLst>
              <a:gd name="T0" fmla="*/ 2147483647 w 1905"/>
              <a:gd name="T1" fmla="*/ 0 h 952"/>
              <a:gd name="T2" fmla="*/ 0 w 1905"/>
              <a:gd name="T3" fmla="*/ 2147483647 h 952"/>
              <a:gd name="T4" fmla="*/ 2147483647 w 1905"/>
              <a:gd name="T5" fmla="*/ 2147483647 h 952"/>
              <a:gd name="T6" fmla="*/ 2147483647 w 1905"/>
              <a:gd name="T7" fmla="*/ 0 h 952"/>
              <a:gd name="T8" fmla="*/ 0 60000 65536"/>
              <a:gd name="T9" fmla="*/ 0 60000 65536"/>
              <a:gd name="T10" fmla="*/ 0 60000 65536"/>
              <a:gd name="T11" fmla="*/ 0 60000 65536"/>
              <a:gd name="T12" fmla="*/ 0 w 1905"/>
              <a:gd name="T13" fmla="*/ 0 h 952"/>
              <a:gd name="T14" fmla="*/ 1905 w 1905"/>
              <a:gd name="T15" fmla="*/ 952 h 952"/>
            </a:gdLst>
            <a:ahLst/>
            <a:cxnLst>
              <a:cxn ang="T8">
                <a:pos x="T0" y="T1"/>
              </a:cxn>
              <a:cxn ang="T9">
                <a:pos x="T2" y="T3"/>
              </a:cxn>
              <a:cxn ang="T10">
                <a:pos x="T4" y="T5"/>
              </a:cxn>
              <a:cxn ang="T11">
                <a:pos x="T6" y="T7"/>
              </a:cxn>
            </a:cxnLst>
            <a:rect l="T12" t="T13" r="T14" b="T15"/>
            <a:pathLst>
              <a:path w="1905" h="952">
                <a:moveTo>
                  <a:pt x="953" y="0"/>
                </a:moveTo>
                <a:lnTo>
                  <a:pt x="0" y="952"/>
                </a:lnTo>
                <a:lnTo>
                  <a:pt x="1905" y="952"/>
                </a:lnTo>
                <a:lnTo>
                  <a:pt x="953" y="0"/>
                </a:lnTo>
                <a:close/>
              </a:path>
            </a:pathLst>
          </a:custGeom>
          <a:solidFill>
            <a:srgbClr val="CCFFFF"/>
          </a:solidFill>
          <a:ln w="12700">
            <a:noFill/>
            <a:round/>
            <a:headEnd/>
            <a:tailEnd/>
          </a:ln>
        </p:spPr>
        <p:txBody>
          <a:bodyPr wrap="none" anchor="ctr"/>
          <a:lstStyle/>
          <a:p>
            <a:endParaRPr lang="zh-TW" altLang="en-US"/>
          </a:p>
        </p:txBody>
      </p:sp>
      <p:grpSp>
        <p:nvGrpSpPr>
          <p:cNvPr id="2" name="Group 6"/>
          <p:cNvGrpSpPr>
            <a:grpSpLocks/>
          </p:cNvGrpSpPr>
          <p:nvPr/>
        </p:nvGrpSpPr>
        <p:grpSpPr bwMode="auto">
          <a:xfrm>
            <a:off x="1903535" y="1536831"/>
            <a:ext cx="8837613" cy="1462089"/>
            <a:chOff x="638" y="1348"/>
            <a:chExt cx="5567" cy="921"/>
          </a:xfrm>
        </p:grpSpPr>
        <p:sp>
          <p:nvSpPr>
            <p:cNvPr id="27689" name="Line 7"/>
            <p:cNvSpPr>
              <a:spLocks noChangeShapeType="1"/>
            </p:cNvSpPr>
            <p:nvPr/>
          </p:nvSpPr>
          <p:spPr bwMode="auto">
            <a:xfrm flipV="1">
              <a:off x="869" y="1453"/>
              <a:ext cx="0" cy="725"/>
            </a:xfrm>
            <a:prstGeom prst="line">
              <a:avLst/>
            </a:prstGeom>
            <a:noFill/>
            <a:ln w="12700">
              <a:solidFill>
                <a:schemeClr val="tx1"/>
              </a:solidFill>
              <a:round/>
              <a:headEnd/>
              <a:tailEnd type="triangle" w="med" len="med"/>
            </a:ln>
          </p:spPr>
          <p:txBody>
            <a:bodyPr wrap="none" anchor="ctr"/>
            <a:lstStyle/>
            <a:p>
              <a:endParaRPr lang="zh-TW" altLang="en-US"/>
            </a:p>
          </p:txBody>
        </p:sp>
        <p:sp>
          <p:nvSpPr>
            <p:cNvPr id="27690" name="Line 8"/>
            <p:cNvSpPr>
              <a:spLocks noChangeShapeType="1"/>
            </p:cNvSpPr>
            <p:nvPr/>
          </p:nvSpPr>
          <p:spPr bwMode="auto">
            <a:xfrm flipV="1">
              <a:off x="869" y="2161"/>
              <a:ext cx="5107" cy="17"/>
            </a:xfrm>
            <a:prstGeom prst="line">
              <a:avLst/>
            </a:prstGeom>
            <a:noFill/>
            <a:ln w="12700">
              <a:solidFill>
                <a:schemeClr val="tx1"/>
              </a:solidFill>
              <a:round/>
              <a:headEnd/>
              <a:tailEnd type="triangle" w="med" len="med"/>
            </a:ln>
          </p:spPr>
          <p:txBody>
            <a:bodyPr wrap="none" anchor="ctr"/>
            <a:lstStyle/>
            <a:p>
              <a:endParaRPr lang="zh-TW" altLang="en-US"/>
            </a:p>
          </p:txBody>
        </p:sp>
        <p:sp>
          <p:nvSpPr>
            <p:cNvPr id="27691" name="Text Box 9"/>
            <p:cNvSpPr txBox="1">
              <a:spLocks noChangeArrowheads="1"/>
            </p:cNvSpPr>
            <p:nvPr/>
          </p:nvSpPr>
          <p:spPr bwMode="auto">
            <a:xfrm>
              <a:off x="5997" y="2061"/>
              <a:ext cx="208" cy="208"/>
            </a:xfrm>
            <a:prstGeom prst="rect">
              <a:avLst/>
            </a:prstGeom>
            <a:noFill/>
            <a:ln w="12700" algn="ctr">
              <a:noFill/>
              <a:miter lim="800000"/>
              <a:headEnd/>
              <a:tailEnd/>
            </a:ln>
          </p:spPr>
          <p:txBody>
            <a:bodyPr wrap="none">
              <a:spAutoFit/>
            </a:bodyPr>
            <a:lstStyle/>
            <a:p>
              <a:pPr algn="ctr">
                <a:lnSpc>
                  <a:spcPct val="60000"/>
                </a:lnSpc>
              </a:pPr>
              <a:r>
                <a:rPr lang="en-US" altLang="zh-TW" i="1" dirty="0"/>
                <a:t>x</a:t>
              </a:r>
            </a:p>
          </p:txBody>
        </p:sp>
        <p:sp>
          <p:nvSpPr>
            <p:cNvPr id="27692" name="Text Box 10"/>
            <p:cNvSpPr txBox="1">
              <a:spLocks noChangeArrowheads="1"/>
            </p:cNvSpPr>
            <p:nvPr/>
          </p:nvSpPr>
          <p:spPr bwMode="auto">
            <a:xfrm>
              <a:off x="638" y="1348"/>
              <a:ext cx="256" cy="208"/>
            </a:xfrm>
            <a:prstGeom prst="rect">
              <a:avLst/>
            </a:prstGeom>
            <a:noFill/>
            <a:ln w="12700" algn="ctr">
              <a:noFill/>
              <a:miter lim="800000"/>
              <a:headEnd/>
              <a:tailEnd/>
            </a:ln>
          </p:spPr>
          <p:txBody>
            <a:bodyPr wrap="none">
              <a:spAutoFit/>
            </a:bodyPr>
            <a:lstStyle/>
            <a:p>
              <a:pPr algn="ctr">
                <a:lnSpc>
                  <a:spcPct val="60000"/>
                </a:lnSpc>
              </a:pPr>
              <a:r>
                <a:rPr lang="en-US" altLang="zh-TW" i="1" dirty="0" err="1"/>
                <a:t>ct</a:t>
              </a:r>
              <a:endParaRPr lang="en-US" altLang="zh-TW" i="1" dirty="0"/>
            </a:p>
          </p:txBody>
        </p:sp>
      </p:grpSp>
      <p:grpSp>
        <p:nvGrpSpPr>
          <p:cNvPr id="4" name="Group 15"/>
          <p:cNvGrpSpPr>
            <a:grpSpLocks/>
          </p:cNvGrpSpPr>
          <p:nvPr/>
        </p:nvGrpSpPr>
        <p:grpSpPr bwMode="auto">
          <a:xfrm>
            <a:off x="2670159" y="1315265"/>
            <a:ext cx="2382838" cy="1494037"/>
            <a:chOff x="2089" y="1215"/>
            <a:chExt cx="1501" cy="963"/>
          </a:xfrm>
        </p:grpSpPr>
        <p:sp>
          <p:nvSpPr>
            <p:cNvPr id="27685" name="Freeform 16"/>
            <p:cNvSpPr>
              <a:spLocks/>
            </p:cNvSpPr>
            <p:nvPr/>
          </p:nvSpPr>
          <p:spPr bwMode="auto">
            <a:xfrm>
              <a:off x="2089" y="1215"/>
              <a:ext cx="1501" cy="963"/>
            </a:xfrm>
            <a:custGeom>
              <a:avLst/>
              <a:gdLst>
                <a:gd name="T0" fmla="*/ 777 w 1501"/>
                <a:gd name="T1" fmla="*/ 963 h 963"/>
                <a:gd name="T2" fmla="*/ 6 w 1501"/>
                <a:gd name="T3" fmla="*/ 192 h 963"/>
                <a:gd name="T4" fmla="*/ 28 w 1501"/>
                <a:gd name="T5" fmla="*/ 201 h 963"/>
                <a:gd name="T6" fmla="*/ 33 w 1501"/>
                <a:gd name="T7" fmla="*/ 180 h 963"/>
                <a:gd name="T8" fmla="*/ 54 w 1501"/>
                <a:gd name="T9" fmla="*/ 150 h 963"/>
                <a:gd name="T10" fmla="*/ 144 w 1501"/>
                <a:gd name="T11" fmla="*/ 115 h 963"/>
                <a:gd name="T12" fmla="*/ 354 w 1501"/>
                <a:gd name="T13" fmla="*/ 65 h 963"/>
                <a:gd name="T14" fmla="*/ 635 w 1501"/>
                <a:gd name="T15" fmla="*/ 25 h 963"/>
                <a:gd name="T16" fmla="*/ 800 w 1501"/>
                <a:gd name="T17" fmla="*/ 0 h 963"/>
                <a:gd name="T18" fmla="*/ 1155 w 1501"/>
                <a:gd name="T19" fmla="*/ 5 h 963"/>
                <a:gd name="T20" fmla="*/ 1331 w 1501"/>
                <a:gd name="T21" fmla="*/ 45 h 963"/>
                <a:gd name="T22" fmla="*/ 1381 w 1501"/>
                <a:gd name="T23" fmla="*/ 60 h 963"/>
                <a:gd name="T24" fmla="*/ 1456 w 1501"/>
                <a:gd name="T25" fmla="*/ 95 h 963"/>
                <a:gd name="T26" fmla="*/ 1486 w 1501"/>
                <a:gd name="T27" fmla="*/ 115 h 963"/>
                <a:gd name="T28" fmla="*/ 1501 w 1501"/>
                <a:gd name="T29" fmla="*/ 160 h 963"/>
                <a:gd name="T30" fmla="*/ 777 w 1501"/>
                <a:gd name="T31" fmla="*/ 963 h 9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01"/>
                <a:gd name="T49" fmla="*/ 0 h 963"/>
                <a:gd name="T50" fmla="*/ 1501 w 1501"/>
                <a:gd name="T51" fmla="*/ 963 h 9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01" h="963">
                  <a:moveTo>
                    <a:pt x="777" y="963"/>
                  </a:moveTo>
                  <a:cubicBezTo>
                    <a:pt x="520" y="706"/>
                    <a:pt x="261" y="451"/>
                    <a:pt x="6" y="192"/>
                  </a:cubicBezTo>
                  <a:cubicBezTo>
                    <a:pt x="0" y="186"/>
                    <a:pt x="21" y="204"/>
                    <a:pt x="28" y="201"/>
                  </a:cubicBezTo>
                  <a:cubicBezTo>
                    <a:pt x="35" y="198"/>
                    <a:pt x="30" y="186"/>
                    <a:pt x="33" y="180"/>
                  </a:cubicBezTo>
                  <a:cubicBezTo>
                    <a:pt x="39" y="169"/>
                    <a:pt x="42" y="154"/>
                    <a:pt x="54" y="150"/>
                  </a:cubicBezTo>
                  <a:cubicBezTo>
                    <a:pt x="81" y="141"/>
                    <a:pt x="121" y="131"/>
                    <a:pt x="144" y="115"/>
                  </a:cubicBezTo>
                  <a:cubicBezTo>
                    <a:pt x="204" y="75"/>
                    <a:pt x="285" y="74"/>
                    <a:pt x="354" y="65"/>
                  </a:cubicBezTo>
                  <a:cubicBezTo>
                    <a:pt x="449" y="52"/>
                    <a:pt x="538" y="31"/>
                    <a:pt x="635" y="25"/>
                  </a:cubicBezTo>
                  <a:cubicBezTo>
                    <a:pt x="691" y="18"/>
                    <a:pt x="743" y="4"/>
                    <a:pt x="800" y="0"/>
                  </a:cubicBezTo>
                  <a:cubicBezTo>
                    <a:pt x="919" y="5"/>
                    <a:pt x="1035" y="2"/>
                    <a:pt x="1155" y="5"/>
                  </a:cubicBezTo>
                  <a:cubicBezTo>
                    <a:pt x="1216" y="11"/>
                    <a:pt x="1274" y="21"/>
                    <a:pt x="1331" y="45"/>
                  </a:cubicBezTo>
                  <a:cubicBezTo>
                    <a:pt x="1347" y="52"/>
                    <a:pt x="1365" y="52"/>
                    <a:pt x="1381" y="60"/>
                  </a:cubicBezTo>
                  <a:cubicBezTo>
                    <a:pt x="1406" y="72"/>
                    <a:pt x="1432" y="82"/>
                    <a:pt x="1456" y="95"/>
                  </a:cubicBezTo>
                  <a:cubicBezTo>
                    <a:pt x="1467" y="101"/>
                    <a:pt x="1486" y="115"/>
                    <a:pt x="1486" y="115"/>
                  </a:cubicBezTo>
                  <a:cubicBezTo>
                    <a:pt x="1492" y="132"/>
                    <a:pt x="1501" y="141"/>
                    <a:pt x="1501" y="160"/>
                  </a:cubicBezTo>
                  <a:lnTo>
                    <a:pt x="777" y="963"/>
                  </a:lnTo>
                  <a:close/>
                </a:path>
              </a:pathLst>
            </a:custGeom>
            <a:solidFill>
              <a:srgbClr val="99FFCC"/>
            </a:solidFill>
            <a:ln w="12700">
              <a:noFill/>
              <a:round/>
              <a:headEnd/>
              <a:tailEnd/>
            </a:ln>
          </p:spPr>
          <p:txBody>
            <a:bodyPr wrap="none" anchor="ctr"/>
            <a:lstStyle/>
            <a:p>
              <a:endParaRPr lang="zh-TW" altLang="en-US"/>
            </a:p>
          </p:txBody>
        </p:sp>
        <p:sp>
          <p:nvSpPr>
            <p:cNvPr id="27686" name="Text Box 17"/>
            <p:cNvSpPr txBox="1">
              <a:spLocks noChangeArrowheads="1"/>
            </p:cNvSpPr>
            <p:nvPr/>
          </p:nvSpPr>
          <p:spPr bwMode="auto">
            <a:xfrm>
              <a:off x="2454" y="1226"/>
              <a:ext cx="836" cy="488"/>
            </a:xfrm>
            <a:prstGeom prst="rect">
              <a:avLst/>
            </a:prstGeom>
            <a:noFill/>
            <a:ln w="12700" algn="ctr">
              <a:noFill/>
              <a:miter lim="800000"/>
              <a:headEnd/>
              <a:tailEnd/>
            </a:ln>
          </p:spPr>
          <p:txBody>
            <a:bodyPr wrap="none">
              <a:spAutoFit/>
            </a:bodyPr>
            <a:lstStyle/>
            <a:p>
              <a:pPr algn="ctr">
                <a:lnSpc>
                  <a:spcPct val="80000"/>
                </a:lnSpc>
              </a:pPr>
              <a:r>
                <a:rPr lang="en-US" altLang="zh-TW" dirty="0">
                  <a:solidFill>
                    <a:srgbClr val="C00000"/>
                  </a:solidFill>
                </a:rPr>
                <a:t>range</a:t>
              </a:r>
              <a:r>
                <a:rPr lang="en-US" altLang="zh-TW" dirty="0"/>
                <a:t> of </a:t>
              </a:r>
            </a:p>
            <a:p>
              <a:pPr algn="ctr"/>
              <a:r>
                <a:rPr lang="en-US" altLang="zh-TW" dirty="0"/>
                <a:t>influence</a:t>
              </a:r>
            </a:p>
          </p:txBody>
        </p:sp>
      </p:grpSp>
      <p:grpSp>
        <p:nvGrpSpPr>
          <p:cNvPr id="5" name="Group 20"/>
          <p:cNvGrpSpPr>
            <a:grpSpLocks/>
          </p:cNvGrpSpPr>
          <p:nvPr/>
        </p:nvGrpSpPr>
        <p:grpSpPr bwMode="auto">
          <a:xfrm>
            <a:off x="4416041" y="2809332"/>
            <a:ext cx="349250" cy="411166"/>
            <a:chOff x="3448" y="2178"/>
            <a:chExt cx="220" cy="259"/>
          </a:xfrm>
        </p:grpSpPr>
        <p:sp>
          <p:nvSpPr>
            <p:cNvPr id="27683" name="Oval 21"/>
            <p:cNvSpPr>
              <a:spLocks noChangeArrowheads="1"/>
            </p:cNvSpPr>
            <p:nvPr/>
          </p:nvSpPr>
          <p:spPr bwMode="auto">
            <a:xfrm>
              <a:off x="3534" y="2178"/>
              <a:ext cx="45" cy="45"/>
            </a:xfrm>
            <a:prstGeom prst="ellipse">
              <a:avLst/>
            </a:prstGeom>
            <a:solidFill>
              <a:schemeClr val="tx1"/>
            </a:solidFill>
            <a:ln w="12700" algn="ctr">
              <a:solidFill>
                <a:schemeClr val="tx1"/>
              </a:solidFill>
              <a:round/>
              <a:headEnd/>
              <a:tailEnd/>
            </a:ln>
          </p:spPr>
          <p:txBody>
            <a:bodyPr wrap="none" anchor="ctr"/>
            <a:lstStyle/>
            <a:p>
              <a:endParaRPr lang="zh-TW" altLang="en-US"/>
            </a:p>
          </p:txBody>
        </p:sp>
        <p:sp>
          <p:nvSpPr>
            <p:cNvPr id="27684" name="Text Box 22"/>
            <p:cNvSpPr txBox="1">
              <a:spLocks noChangeArrowheads="1"/>
            </p:cNvSpPr>
            <p:nvPr/>
          </p:nvSpPr>
          <p:spPr bwMode="auto">
            <a:xfrm>
              <a:off x="3448" y="2229"/>
              <a:ext cx="220" cy="208"/>
            </a:xfrm>
            <a:prstGeom prst="rect">
              <a:avLst/>
            </a:prstGeom>
            <a:noFill/>
            <a:ln w="12700" algn="ctr">
              <a:noFill/>
              <a:miter lim="800000"/>
              <a:headEnd/>
              <a:tailEnd/>
            </a:ln>
          </p:spPr>
          <p:txBody>
            <a:bodyPr wrap="none">
              <a:spAutoFit/>
            </a:bodyPr>
            <a:lstStyle/>
            <a:p>
              <a:pPr algn="ctr">
                <a:lnSpc>
                  <a:spcPct val="60000"/>
                </a:lnSpc>
              </a:pPr>
              <a:r>
                <a:rPr lang="en-US" altLang="zh-TW" i="1" dirty="0"/>
                <a:t>q</a:t>
              </a:r>
            </a:p>
          </p:txBody>
        </p:sp>
      </p:grpSp>
      <p:grpSp>
        <p:nvGrpSpPr>
          <p:cNvPr id="6" name="Group 23"/>
          <p:cNvGrpSpPr>
            <a:grpSpLocks/>
          </p:cNvGrpSpPr>
          <p:nvPr/>
        </p:nvGrpSpPr>
        <p:grpSpPr bwMode="auto">
          <a:xfrm>
            <a:off x="2679684" y="1513903"/>
            <a:ext cx="2376488" cy="1336675"/>
            <a:chOff x="2095" y="1362"/>
            <a:chExt cx="1497" cy="842"/>
          </a:xfrm>
        </p:grpSpPr>
        <p:sp>
          <p:nvSpPr>
            <p:cNvPr id="27681" name="Line 24"/>
            <p:cNvSpPr>
              <a:spLocks noChangeShapeType="1"/>
            </p:cNvSpPr>
            <p:nvPr/>
          </p:nvSpPr>
          <p:spPr bwMode="auto">
            <a:xfrm flipH="1" flipV="1">
              <a:off x="2095" y="1407"/>
              <a:ext cx="771" cy="797"/>
            </a:xfrm>
            <a:prstGeom prst="line">
              <a:avLst/>
            </a:prstGeom>
            <a:noFill/>
            <a:ln w="28575">
              <a:solidFill>
                <a:srgbClr val="006600"/>
              </a:solidFill>
              <a:prstDash val="dash"/>
              <a:round/>
              <a:headEnd/>
              <a:tailEnd/>
            </a:ln>
          </p:spPr>
          <p:txBody>
            <a:bodyPr wrap="none" anchor="ctr"/>
            <a:lstStyle/>
            <a:p>
              <a:endParaRPr lang="zh-TW" altLang="en-US"/>
            </a:p>
          </p:txBody>
        </p:sp>
        <p:sp>
          <p:nvSpPr>
            <p:cNvPr id="27682" name="Line 25"/>
            <p:cNvSpPr>
              <a:spLocks noChangeShapeType="1"/>
            </p:cNvSpPr>
            <p:nvPr/>
          </p:nvSpPr>
          <p:spPr bwMode="auto">
            <a:xfrm flipV="1">
              <a:off x="2866" y="1362"/>
              <a:ext cx="726" cy="816"/>
            </a:xfrm>
            <a:prstGeom prst="line">
              <a:avLst/>
            </a:prstGeom>
            <a:noFill/>
            <a:ln w="28575">
              <a:solidFill>
                <a:srgbClr val="CC3300"/>
              </a:solidFill>
              <a:prstDash val="dash"/>
              <a:round/>
              <a:headEnd/>
              <a:tailEnd/>
            </a:ln>
          </p:spPr>
          <p:txBody>
            <a:bodyPr wrap="none" anchor="ctr"/>
            <a:lstStyle/>
            <a:p>
              <a:endParaRPr lang="zh-TW" altLang="en-US"/>
            </a:p>
          </p:txBody>
        </p:sp>
      </p:grpSp>
      <p:sp>
        <p:nvSpPr>
          <p:cNvPr id="326682" name="Line 26"/>
          <p:cNvSpPr>
            <a:spLocks noChangeShapeType="1"/>
          </p:cNvSpPr>
          <p:nvPr/>
        </p:nvSpPr>
        <p:spPr bwMode="auto">
          <a:xfrm>
            <a:off x="4571199" y="1357796"/>
            <a:ext cx="15841" cy="1494037"/>
          </a:xfrm>
          <a:prstGeom prst="line">
            <a:avLst/>
          </a:prstGeom>
          <a:noFill/>
          <a:ln w="19050">
            <a:solidFill>
              <a:srgbClr val="0000CC"/>
            </a:solidFill>
            <a:prstDash val="sysDot"/>
            <a:round/>
            <a:headEnd/>
            <a:tailEnd/>
          </a:ln>
        </p:spPr>
        <p:txBody>
          <a:bodyPr wrap="none" anchor="ctr"/>
          <a:lstStyle/>
          <a:p>
            <a:endParaRPr lang="zh-TW" altLang="en-US"/>
          </a:p>
        </p:txBody>
      </p:sp>
      <p:sp>
        <p:nvSpPr>
          <p:cNvPr id="326683" name="Line 27"/>
          <p:cNvSpPr>
            <a:spLocks noChangeShapeType="1"/>
          </p:cNvSpPr>
          <p:nvPr/>
        </p:nvSpPr>
        <p:spPr bwMode="auto">
          <a:xfrm flipV="1">
            <a:off x="2871773" y="2065558"/>
            <a:ext cx="2247901" cy="5556"/>
          </a:xfrm>
          <a:prstGeom prst="line">
            <a:avLst/>
          </a:prstGeom>
          <a:noFill/>
          <a:ln w="19050" cap="rnd">
            <a:solidFill>
              <a:srgbClr val="0000CC"/>
            </a:solidFill>
            <a:prstDash val="sysDot"/>
            <a:round/>
            <a:headEnd/>
            <a:tailEnd/>
          </a:ln>
        </p:spPr>
        <p:txBody>
          <a:bodyPr wrap="none" anchor="ctr"/>
          <a:lstStyle/>
          <a:p>
            <a:endParaRPr lang="zh-TW" altLang="en-US"/>
          </a:p>
        </p:txBody>
      </p:sp>
      <p:sp>
        <p:nvSpPr>
          <p:cNvPr id="326684" name="Text Box 28"/>
          <p:cNvSpPr txBox="1">
            <a:spLocks noChangeArrowheads="1"/>
          </p:cNvSpPr>
          <p:nvPr/>
        </p:nvSpPr>
        <p:spPr bwMode="auto">
          <a:xfrm>
            <a:off x="7110772" y="2106742"/>
            <a:ext cx="1635384" cy="683264"/>
          </a:xfrm>
          <a:prstGeom prst="rect">
            <a:avLst/>
          </a:prstGeom>
          <a:noFill/>
          <a:ln w="12700" algn="ctr">
            <a:noFill/>
            <a:miter lim="800000"/>
            <a:headEnd/>
            <a:tailEnd/>
          </a:ln>
        </p:spPr>
        <p:txBody>
          <a:bodyPr wrap="none">
            <a:spAutoFit/>
          </a:bodyPr>
          <a:lstStyle/>
          <a:p>
            <a:pPr algn="ctr">
              <a:lnSpc>
                <a:spcPct val="70000"/>
              </a:lnSpc>
            </a:pPr>
            <a:r>
              <a:rPr lang="en-US" altLang="zh-TW" dirty="0">
                <a:solidFill>
                  <a:srgbClr val="C00000"/>
                </a:solidFill>
              </a:rPr>
              <a:t>domain</a:t>
            </a:r>
            <a:r>
              <a:rPr lang="en-US" altLang="zh-TW" dirty="0"/>
              <a:t> of </a:t>
            </a:r>
          </a:p>
          <a:p>
            <a:pPr algn="ctr">
              <a:lnSpc>
                <a:spcPct val="90000"/>
              </a:lnSpc>
            </a:pPr>
            <a:r>
              <a:rPr lang="en-US" altLang="zh-TW" dirty="0"/>
              <a:t>dependence</a:t>
            </a:r>
          </a:p>
        </p:txBody>
      </p:sp>
      <p:graphicFrame>
        <p:nvGraphicFramePr>
          <p:cNvPr id="326685" name="Object 29"/>
          <p:cNvGraphicFramePr>
            <a:graphicFrameLocks noChangeAspect="1"/>
          </p:cNvGraphicFramePr>
          <p:nvPr>
            <p:extLst>
              <p:ext uri="{D42A27DB-BD31-4B8C-83A1-F6EECF244321}">
                <p14:modId xmlns:p14="http://schemas.microsoft.com/office/powerpoint/2010/main" val="2131605083"/>
              </p:ext>
            </p:extLst>
          </p:nvPr>
        </p:nvGraphicFramePr>
        <p:xfrm>
          <a:off x="5786132" y="2873504"/>
          <a:ext cx="1302480" cy="411480"/>
        </p:xfrm>
        <a:graphic>
          <a:graphicData uri="http://schemas.openxmlformats.org/presentationml/2006/ole">
            <mc:AlternateContent xmlns:mc="http://schemas.openxmlformats.org/markup-compatibility/2006">
              <mc:Choice xmlns:v="urn:schemas-microsoft-com:vml" Requires="v">
                <p:oleObj spid="_x0000_s1139782" name="方程式" r:id="rId6" imgW="723600" imgH="228600" progId="Equation.3">
                  <p:embed/>
                </p:oleObj>
              </mc:Choice>
              <mc:Fallback>
                <p:oleObj name="方程式" r:id="rId6" imgW="723600" imgH="228600" progId="Equation.3">
                  <p:embed/>
                  <p:pic>
                    <p:nvPicPr>
                      <p:cNvPr id="326685"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6132" y="2873504"/>
                        <a:ext cx="1302480" cy="411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6686" name="Object 30"/>
          <p:cNvGraphicFramePr>
            <a:graphicFrameLocks noChangeAspect="1"/>
          </p:cNvGraphicFramePr>
          <p:nvPr>
            <p:extLst>
              <p:ext uri="{D42A27DB-BD31-4B8C-83A1-F6EECF244321}">
                <p14:modId xmlns:p14="http://schemas.microsoft.com/office/powerpoint/2010/main" val="2652818384"/>
              </p:ext>
            </p:extLst>
          </p:nvPr>
        </p:nvGraphicFramePr>
        <p:xfrm>
          <a:off x="8948432" y="2873504"/>
          <a:ext cx="1302480" cy="411480"/>
        </p:xfrm>
        <a:graphic>
          <a:graphicData uri="http://schemas.openxmlformats.org/presentationml/2006/ole">
            <mc:AlternateContent xmlns:mc="http://schemas.openxmlformats.org/markup-compatibility/2006">
              <mc:Choice xmlns:v="urn:schemas-microsoft-com:vml" Requires="v">
                <p:oleObj spid="_x0000_s1139783" name="方程式" r:id="rId8" imgW="723600" imgH="228600" progId="Equation.3">
                  <p:embed/>
                </p:oleObj>
              </mc:Choice>
              <mc:Fallback>
                <p:oleObj name="方程式" r:id="rId8" imgW="723600" imgH="228600" progId="Equation.3">
                  <p:embed/>
                  <p:pic>
                    <p:nvPicPr>
                      <p:cNvPr id="326686" name="Object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48432" y="2873504"/>
                        <a:ext cx="1302480" cy="411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Group 31"/>
          <p:cNvGrpSpPr>
            <a:grpSpLocks/>
          </p:cNvGrpSpPr>
          <p:nvPr/>
        </p:nvGrpSpPr>
        <p:grpSpPr bwMode="auto">
          <a:xfrm>
            <a:off x="7910931" y="1419970"/>
            <a:ext cx="1562464" cy="1412875"/>
            <a:chOff x="2274" y="1318"/>
            <a:chExt cx="982" cy="980"/>
          </a:xfrm>
        </p:grpSpPr>
        <p:sp>
          <p:nvSpPr>
            <p:cNvPr id="27680" name="Line 32"/>
            <p:cNvSpPr>
              <a:spLocks noChangeShapeType="1"/>
            </p:cNvSpPr>
            <p:nvPr/>
          </p:nvSpPr>
          <p:spPr bwMode="auto">
            <a:xfrm flipH="1" flipV="1">
              <a:off x="2274" y="1318"/>
              <a:ext cx="953" cy="980"/>
            </a:xfrm>
            <a:prstGeom prst="line">
              <a:avLst/>
            </a:prstGeom>
            <a:noFill/>
            <a:ln w="28575">
              <a:solidFill>
                <a:srgbClr val="006600"/>
              </a:solidFill>
              <a:prstDash val="dash"/>
              <a:round/>
              <a:headEnd/>
              <a:tailEnd/>
            </a:ln>
          </p:spPr>
          <p:txBody>
            <a:bodyPr wrap="none" anchor="ctr"/>
            <a:lstStyle/>
            <a:p>
              <a:endParaRPr lang="zh-TW" altLang="en-US"/>
            </a:p>
          </p:txBody>
        </p:sp>
        <p:graphicFrame>
          <p:nvGraphicFramePr>
            <p:cNvPr id="27655" name="Object 33"/>
            <p:cNvGraphicFramePr>
              <a:graphicFrameLocks noChangeAspect="1"/>
            </p:cNvGraphicFramePr>
            <p:nvPr>
              <p:extLst/>
            </p:nvPr>
          </p:nvGraphicFramePr>
          <p:xfrm>
            <a:off x="2811" y="1556"/>
            <a:ext cx="445" cy="190"/>
          </p:xfrm>
          <a:graphic>
            <a:graphicData uri="http://schemas.openxmlformats.org/presentationml/2006/ole">
              <mc:AlternateContent xmlns:mc="http://schemas.openxmlformats.org/markup-compatibility/2006">
                <mc:Choice xmlns:v="urn:schemas-microsoft-com:vml" Requires="v">
                  <p:oleObj spid="_x0000_s1139784" name="方程式" r:id="rId10" imgW="393480" imgH="152280" progId="Equation.3">
                    <p:embed/>
                  </p:oleObj>
                </mc:Choice>
                <mc:Fallback>
                  <p:oleObj name="方程式" r:id="rId10" imgW="393480" imgH="152280" progId="Equation.3">
                    <p:embed/>
                    <p:pic>
                      <p:nvPicPr>
                        <p:cNvPr id="27655" name="Object 33"/>
                        <p:cNvPicPr>
                          <a:picLocks noChangeAspect="1" noChangeArrowheads="1"/>
                        </p:cNvPicPr>
                        <p:nvPr/>
                      </p:nvPicPr>
                      <p:blipFill>
                        <a:blip r:embed="rId11"/>
                        <a:srcRect/>
                        <a:stretch>
                          <a:fillRect/>
                        </a:stretch>
                      </p:blipFill>
                      <p:spPr bwMode="auto">
                        <a:xfrm>
                          <a:off x="2811" y="1556"/>
                          <a:ext cx="445" cy="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34"/>
          <p:cNvGrpSpPr>
            <a:grpSpLocks/>
          </p:cNvGrpSpPr>
          <p:nvPr/>
        </p:nvGrpSpPr>
        <p:grpSpPr bwMode="auto">
          <a:xfrm>
            <a:off x="5982143" y="1457455"/>
            <a:ext cx="1981244" cy="1370013"/>
            <a:chOff x="3105" y="1344"/>
            <a:chExt cx="1239" cy="953"/>
          </a:xfrm>
        </p:grpSpPr>
        <p:sp>
          <p:nvSpPr>
            <p:cNvPr id="27679" name="Line 35"/>
            <p:cNvSpPr>
              <a:spLocks noChangeShapeType="1"/>
            </p:cNvSpPr>
            <p:nvPr/>
          </p:nvSpPr>
          <p:spPr bwMode="auto">
            <a:xfrm flipV="1">
              <a:off x="3402" y="1344"/>
              <a:ext cx="942" cy="953"/>
            </a:xfrm>
            <a:prstGeom prst="line">
              <a:avLst/>
            </a:prstGeom>
            <a:noFill/>
            <a:ln w="28575">
              <a:solidFill>
                <a:srgbClr val="CC3300"/>
              </a:solidFill>
              <a:prstDash val="dash"/>
              <a:round/>
              <a:headEnd/>
              <a:tailEnd/>
            </a:ln>
          </p:spPr>
          <p:txBody>
            <a:bodyPr wrap="none" anchor="ctr"/>
            <a:lstStyle/>
            <a:p>
              <a:endParaRPr lang="zh-TW" altLang="en-US"/>
            </a:p>
          </p:txBody>
        </p:sp>
        <p:graphicFrame>
          <p:nvGraphicFramePr>
            <p:cNvPr id="27654" name="Object 36"/>
            <p:cNvGraphicFramePr>
              <a:graphicFrameLocks noChangeAspect="1"/>
            </p:cNvGraphicFramePr>
            <p:nvPr>
              <p:extLst/>
            </p:nvPr>
          </p:nvGraphicFramePr>
          <p:xfrm>
            <a:off x="3105" y="1447"/>
            <a:ext cx="429" cy="191"/>
          </p:xfrm>
          <a:graphic>
            <a:graphicData uri="http://schemas.openxmlformats.org/presentationml/2006/ole">
              <mc:AlternateContent xmlns:mc="http://schemas.openxmlformats.org/markup-compatibility/2006">
                <mc:Choice xmlns:v="urn:schemas-microsoft-com:vml" Requires="v">
                  <p:oleObj spid="_x0000_s1139785" name="方程式" r:id="rId12" imgW="380880" imgH="152280" progId="Equation.3">
                    <p:embed/>
                  </p:oleObj>
                </mc:Choice>
                <mc:Fallback>
                  <p:oleObj name="方程式" r:id="rId12" imgW="380880" imgH="152280" progId="Equation.3">
                    <p:embed/>
                    <p:pic>
                      <p:nvPicPr>
                        <p:cNvPr id="27654" name="Object 36"/>
                        <p:cNvPicPr>
                          <a:picLocks noChangeAspect="1" noChangeArrowheads="1"/>
                        </p:cNvPicPr>
                        <p:nvPr/>
                      </p:nvPicPr>
                      <p:blipFill>
                        <a:blip r:embed="rId13"/>
                        <a:srcRect/>
                        <a:stretch>
                          <a:fillRect/>
                        </a:stretch>
                      </p:blipFill>
                      <p:spPr bwMode="auto">
                        <a:xfrm>
                          <a:off x="3105" y="1447"/>
                          <a:ext cx="429" cy="1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37"/>
          <p:cNvGrpSpPr>
            <a:grpSpLocks/>
          </p:cNvGrpSpPr>
          <p:nvPr/>
        </p:nvGrpSpPr>
        <p:grpSpPr bwMode="auto">
          <a:xfrm>
            <a:off x="7880253" y="1181235"/>
            <a:ext cx="1125538" cy="446088"/>
            <a:chOff x="3163" y="1626"/>
            <a:chExt cx="709" cy="281"/>
          </a:xfrm>
        </p:grpSpPr>
        <p:graphicFrame>
          <p:nvGraphicFramePr>
            <p:cNvPr id="27653" name="Object 38"/>
            <p:cNvGraphicFramePr>
              <a:graphicFrameLocks noChangeAspect="1"/>
            </p:cNvGraphicFramePr>
            <p:nvPr>
              <p:extLst/>
            </p:nvPr>
          </p:nvGraphicFramePr>
          <p:xfrm>
            <a:off x="3248" y="1626"/>
            <a:ext cx="624" cy="281"/>
          </p:xfrm>
          <a:graphic>
            <a:graphicData uri="http://schemas.openxmlformats.org/presentationml/2006/ole">
              <mc:AlternateContent xmlns:mc="http://schemas.openxmlformats.org/markup-compatibility/2006">
                <mc:Choice xmlns:v="urn:schemas-microsoft-com:vml" Requires="v">
                  <p:oleObj spid="_x0000_s1139786" name="方程式" r:id="rId14" imgW="507960" imgH="228600" progId="Equation.3">
                    <p:embed/>
                  </p:oleObj>
                </mc:Choice>
                <mc:Fallback>
                  <p:oleObj name="方程式" r:id="rId14" imgW="507960" imgH="228600" progId="Equation.3">
                    <p:embed/>
                    <p:pic>
                      <p:nvPicPr>
                        <p:cNvPr id="27653" name="Object 3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48" y="1626"/>
                          <a:ext cx="624" cy="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78" name="Oval 39"/>
            <p:cNvSpPr>
              <a:spLocks noChangeAspect="1" noChangeArrowheads="1"/>
            </p:cNvSpPr>
            <p:nvPr/>
          </p:nvSpPr>
          <p:spPr bwMode="auto">
            <a:xfrm>
              <a:off x="3163" y="1745"/>
              <a:ext cx="91" cy="91"/>
            </a:xfrm>
            <a:prstGeom prst="ellipse">
              <a:avLst/>
            </a:prstGeom>
            <a:solidFill>
              <a:schemeClr val="tx1"/>
            </a:solidFill>
            <a:ln w="12700" algn="ctr">
              <a:solidFill>
                <a:schemeClr val="tx1"/>
              </a:solidFill>
              <a:round/>
              <a:headEnd/>
              <a:tailEnd/>
            </a:ln>
          </p:spPr>
          <p:txBody>
            <a:bodyPr wrap="none" anchor="ctr"/>
            <a:lstStyle/>
            <a:p>
              <a:endParaRPr lang="zh-TW" altLang="en-US"/>
            </a:p>
          </p:txBody>
        </p:sp>
      </p:grpSp>
      <p:sp>
        <p:nvSpPr>
          <p:cNvPr id="326696" name="Line 40"/>
          <p:cNvSpPr>
            <a:spLocks noChangeShapeType="1"/>
          </p:cNvSpPr>
          <p:nvPr/>
        </p:nvSpPr>
        <p:spPr bwMode="auto">
          <a:xfrm>
            <a:off x="6506858" y="2827467"/>
            <a:ext cx="2879725" cy="0"/>
          </a:xfrm>
          <a:prstGeom prst="line">
            <a:avLst/>
          </a:prstGeom>
          <a:noFill/>
          <a:ln w="127000">
            <a:solidFill>
              <a:srgbClr val="9966FF"/>
            </a:solidFill>
            <a:round/>
            <a:headEnd/>
            <a:tailEnd/>
          </a:ln>
        </p:spPr>
        <p:txBody>
          <a:bodyPr wrap="none" anchor="ctr"/>
          <a:lstStyle/>
          <a:p>
            <a:endParaRPr lang="zh-TW" altLang="en-US"/>
          </a:p>
        </p:txBody>
      </p:sp>
      <p:grpSp>
        <p:nvGrpSpPr>
          <p:cNvPr id="3" name="Group 11"/>
          <p:cNvGrpSpPr>
            <a:grpSpLocks/>
          </p:cNvGrpSpPr>
          <p:nvPr/>
        </p:nvGrpSpPr>
        <p:grpSpPr bwMode="auto">
          <a:xfrm>
            <a:off x="3733249" y="2716192"/>
            <a:ext cx="349250" cy="522289"/>
            <a:chOff x="2758" y="2117"/>
            <a:chExt cx="220" cy="329"/>
          </a:xfrm>
        </p:grpSpPr>
        <p:sp>
          <p:nvSpPr>
            <p:cNvPr id="27687" name="Line 12"/>
            <p:cNvSpPr>
              <a:spLocks noChangeShapeType="1"/>
            </p:cNvSpPr>
            <p:nvPr/>
          </p:nvSpPr>
          <p:spPr bwMode="auto">
            <a:xfrm>
              <a:off x="2808" y="2178"/>
              <a:ext cx="0" cy="0"/>
            </a:xfrm>
            <a:prstGeom prst="line">
              <a:avLst/>
            </a:prstGeom>
            <a:noFill/>
            <a:ln w="12700">
              <a:solidFill>
                <a:schemeClr val="tx1"/>
              </a:solidFill>
              <a:round/>
              <a:headEnd/>
              <a:tailEnd/>
            </a:ln>
          </p:spPr>
          <p:txBody>
            <a:bodyPr wrap="none" anchor="ctr"/>
            <a:lstStyle/>
            <a:p>
              <a:endParaRPr lang="zh-TW" altLang="en-US"/>
            </a:p>
          </p:txBody>
        </p:sp>
        <p:graphicFrame>
          <p:nvGraphicFramePr>
            <p:cNvPr id="27656" name="Object 13"/>
            <p:cNvGraphicFramePr>
              <a:graphicFrameLocks noChangeAspect="1"/>
            </p:cNvGraphicFramePr>
            <p:nvPr/>
          </p:nvGraphicFramePr>
          <p:xfrm>
            <a:off x="2808" y="2117"/>
            <a:ext cx="122" cy="136"/>
          </p:xfrm>
          <a:graphic>
            <a:graphicData uri="http://schemas.openxmlformats.org/presentationml/2006/ole">
              <mc:AlternateContent xmlns:mc="http://schemas.openxmlformats.org/markup-compatibility/2006">
                <mc:Choice xmlns:v="urn:schemas-microsoft-com:vml" Requires="v">
                  <p:oleObj spid="_x0000_s1139787" name="Equation" r:id="rId16" imgW="114120" imgH="126720" progId="Equation.DSMT4">
                    <p:embed/>
                  </p:oleObj>
                </mc:Choice>
                <mc:Fallback>
                  <p:oleObj name="Equation" r:id="rId16" imgW="114120" imgH="126720" progId="Equation.DSMT4">
                    <p:embed/>
                    <p:pic>
                      <p:nvPicPr>
                        <p:cNvPr id="27656"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08" y="2117"/>
                          <a:ext cx="122" cy="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88" name="Text Box 14"/>
            <p:cNvSpPr txBox="1">
              <a:spLocks noChangeArrowheads="1"/>
            </p:cNvSpPr>
            <p:nvPr/>
          </p:nvSpPr>
          <p:spPr bwMode="auto">
            <a:xfrm>
              <a:off x="2758" y="2238"/>
              <a:ext cx="220" cy="208"/>
            </a:xfrm>
            <a:prstGeom prst="rect">
              <a:avLst/>
            </a:prstGeom>
            <a:noFill/>
            <a:ln w="12700" algn="ctr">
              <a:noFill/>
              <a:miter lim="800000"/>
              <a:headEnd/>
              <a:tailEnd/>
            </a:ln>
          </p:spPr>
          <p:txBody>
            <a:bodyPr wrap="none">
              <a:spAutoFit/>
            </a:bodyPr>
            <a:lstStyle/>
            <a:p>
              <a:pPr algn="ctr">
                <a:lnSpc>
                  <a:spcPct val="60000"/>
                </a:lnSpc>
              </a:pPr>
              <a:r>
                <a:rPr lang="en-US" altLang="zh-TW" i="1" dirty="0"/>
                <a:t>p</a:t>
              </a:r>
            </a:p>
          </p:txBody>
        </p:sp>
      </p:grpSp>
      <p:sp>
        <p:nvSpPr>
          <p:cNvPr id="47" name="Text Box 3"/>
          <p:cNvSpPr txBox="1">
            <a:spLocks noChangeArrowheads="1"/>
          </p:cNvSpPr>
          <p:nvPr/>
        </p:nvSpPr>
        <p:spPr bwMode="auto">
          <a:xfrm>
            <a:off x="1559496" y="692697"/>
            <a:ext cx="6184706" cy="461665"/>
          </a:xfrm>
          <a:prstGeom prst="rect">
            <a:avLst/>
          </a:prstGeom>
          <a:noFill/>
          <a:ln w="12700" algn="ctr">
            <a:noFill/>
            <a:miter lim="800000"/>
            <a:headEnd/>
            <a:tailEnd/>
          </a:ln>
        </p:spPr>
        <p:txBody>
          <a:bodyPr wrap="none">
            <a:spAutoFit/>
          </a:bodyPr>
          <a:lstStyle/>
          <a:p>
            <a:pPr marL="514350" indent="-514350">
              <a:spcBef>
                <a:spcPct val="50000"/>
              </a:spcBef>
              <a:buFont typeface="+mj-lt"/>
              <a:buAutoNum type="arabicPeriod"/>
            </a:pPr>
            <a:r>
              <a:rPr lang="en-US" altLang="zh-TW" dirty="0"/>
              <a:t>range of influence &amp; domain of dependence</a:t>
            </a:r>
          </a:p>
        </p:txBody>
      </p:sp>
      <p:sp>
        <p:nvSpPr>
          <p:cNvPr id="46" name="AutoShape 29"/>
          <p:cNvSpPr>
            <a:spLocks noChangeArrowheads="1"/>
          </p:cNvSpPr>
          <p:nvPr/>
        </p:nvSpPr>
        <p:spPr bwMode="auto">
          <a:xfrm flipV="1">
            <a:off x="2315608" y="3615548"/>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wrap="none" anchor="ctr"/>
          <a:lstStyle/>
          <a:p>
            <a:endParaRPr lang="zh-TW" altLang="en-US"/>
          </a:p>
        </p:txBody>
      </p:sp>
      <p:sp>
        <p:nvSpPr>
          <p:cNvPr id="48" name="AutoShape 29"/>
          <p:cNvSpPr>
            <a:spLocks noChangeArrowheads="1"/>
          </p:cNvSpPr>
          <p:nvPr/>
        </p:nvSpPr>
        <p:spPr bwMode="auto">
          <a:xfrm flipV="1">
            <a:off x="2330318" y="4023225"/>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wrap="none" anchor="ctr"/>
          <a:lstStyle/>
          <a:p>
            <a:endParaRPr lang="zh-TW" altLang="en-US"/>
          </a:p>
        </p:txBody>
      </p:sp>
      <p:grpSp>
        <p:nvGrpSpPr>
          <p:cNvPr id="49" name="群組 48"/>
          <p:cNvGrpSpPr/>
          <p:nvPr/>
        </p:nvGrpSpPr>
        <p:grpSpPr>
          <a:xfrm>
            <a:off x="7534883" y="5589241"/>
            <a:ext cx="3611110" cy="1212003"/>
            <a:chOff x="1858962" y="3465464"/>
            <a:chExt cx="7038977" cy="2228845"/>
          </a:xfrm>
        </p:grpSpPr>
        <p:sp>
          <p:nvSpPr>
            <p:cNvPr id="50" name="Rectangle 2"/>
            <p:cNvSpPr>
              <a:spLocks noChangeArrowheads="1"/>
            </p:cNvSpPr>
            <p:nvPr/>
          </p:nvSpPr>
          <p:spPr bwMode="auto">
            <a:xfrm>
              <a:off x="4233863" y="4975176"/>
              <a:ext cx="1787525" cy="309562"/>
            </a:xfrm>
            <a:prstGeom prst="rect">
              <a:avLst/>
            </a:prstGeom>
            <a:solidFill>
              <a:srgbClr val="FFFF00"/>
            </a:solidFill>
            <a:ln w="12700" algn="ctr">
              <a:solidFill>
                <a:schemeClr val="tx1"/>
              </a:solidFill>
              <a:miter lim="800000"/>
              <a:headEnd/>
              <a:tailEnd/>
            </a:ln>
          </p:spPr>
          <p:txBody>
            <a:bodyPr wrap="none" anchor="ctr"/>
            <a:lstStyle/>
            <a:p>
              <a:endParaRPr lang="zh-TW" altLang="en-US"/>
            </a:p>
          </p:txBody>
        </p:sp>
        <p:sp>
          <p:nvSpPr>
            <p:cNvPr id="51" name="Rectangle 3"/>
            <p:cNvSpPr>
              <a:spLocks noChangeArrowheads="1"/>
            </p:cNvSpPr>
            <p:nvPr/>
          </p:nvSpPr>
          <p:spPr bwMode="auto">
            <a:xfrm>
              <a:off x="4233863" y="4978351"/>
              <a:ext cx="1800225" cy="144462"/>
            </a:xfrm>
            <a:prstGeom prst="rect">
              <a:avLst/>
            </a:prstGeom>
            <a:solidFill>
              <a:srgbClr val="FF9900"/>
            </a:solidFill>
            <a:ln w="12700" algn="ctr">
              <a:solidFill>
                <a:schemeClr val="tx1"/>
              </a:solidFill>
              <a:miter lim="800000"/>
              <a:headEnd/>
              <a:tailEnd/>
            </a:ln>
          </p:spPr>
          <p:txBody>
            <a:bodyPr wrap="none" anchor="ctr"/>
            <a:lstStyle/>
            <a:p>
              <a:endParaRPr lang="zh-TW" altLang="en-US"/>
            </a:p>
          </p:txBody>
        </p:sp>
        <p:sp>
          <p:nvSpPr>
            <p:cNvPr id="52" name="Rectangle 4"/>
            <p:cNvSpPr>
              <a:spLocks noChangeArrowheads="1"/>
            </p:cNvSpPr>
            <p:nvPr/>
          </p:nvSpPr>
          <p:spPr bwMode="auto">
            <a:xfrm>
              <a:off x="4233863" y="5121226"/>
              <a:ext cx="1800225" cy="144462"/>
            </a:xfrm>
            <a:prstGeom prst="rect">
              <a:avLst/>
            </a:prstGeom>
            <a:solidFill>
              <a:schemeClr val="accent1"/>
            </a:solidFill>
            <a:ln w="12700" algn="ctr">
              <a:solidFill>
                <a:schemeClr val="tx1"/>
              </a:solidFill>
              <a:miter lim="800000"/>
              <a:headEnd/>
              <a:tailEnd/>
            </a:ln>
          </p:spPr>
          <p:txBody>
            <a:bodyPr wrap="none" anchor="ctr"/>
            <a:lstStyle/>
            <a:p>
              <a:endParaRPr lang="zh-TW" altLang="en-US"/>
            </a:p>
          </p:txBody>
        </p:sp>
        <p:sp>
          <p:nvSpPr>
            <p:cNvPr id="54" name="Rectangle 13"/>
            <p:cNvSpPr>
              <a:spLocks noChangeArrowheads="1"/>
            </p:cNvSpPr>
            <p:nvPr/>
          </p:nvSpPr>
          <p:spPr bwMode="auto">
            <a:xfrm>
              <a:off x="4665663" y="4648151"/>
              <a:ext cx="1800225" cy="144462"/>
            </a:xfrm>
            <a:prstGeom prst="rect">
              <a:avLst/>
            </a:prstGeom>
            <a:solidFill>
              <a:schemeClr val="accent1"/>
            </a:solidFill>
            <a:ln w="12700" algn="ctr">
              <a:solidFill>
                <a:schemeClr val="tx1"/>
              </a:solidFill>
              <a:miter lim="800000"/>
              <a:headEnd/>
              <a:tailEnd/>
            </a:ln>
          </p:spPr>
          <p:txBody>
            <a:bodyPr wrap="none" anchor="ctr"/>
            <a:lstStyle/>
            <a:p>
              <a:endParaRPr lang="zh-TW" altLang="en-US"/>
            </a:p>
          </p:txBody>
        </p:sp>
        <p:grpSp>
          <p:nvGrpSpPr>
            <p:cNvPr id="55" name="Group 14"/>
            <p:cNvGrpSpPr>
              <a:grpSpLocks/>
            </p:cNvGrpSpPr>
            <p:nvPr/>
          </p:nvGrpSpPr>
          <p:grpSpPr bwMode="auto">
            <a:xfrm>
              <a:off x="1858963" y="4433833"/>
              <a:ext cx="6478588" cy="358775"/>
              <a:chOff x="1171" y="3292"/>
              <a:chExt cx="4081" cy="226"/>
            </a:xfrm>
          </p:grpSpPr>
          <p:sp>
            <p:nvSpPr>
              <p:cNvPr id="78" name="Line 15"/>
              <p:cNvSpPr>
                <a:spLocks noChangeShapeType="1"/>
              </p:cNvSpPr>
              <p:nvPr/>
            </p:nvSpPr>
            <p:spPr bwMode="auto">
              <a:xfrm flipV="1">
                <a:off x="3211" y="3292"/>
                <a:ext cx="0" cy="226"/>
              </a:xfrm>
              <a:prstGeom prst="line">
                <a:avLst/>
              </a:prstGeom>
              <a:noFill/>
              <a:ln w="19050">
                <a:solidFill>
                  <a:schemeClr val="tx1"/>
                </a:solidFill>
                <a:round/>
                <a:headEnd/>
                <a:tailEnd type="triangle" w="med" len="med"/>
              </a:ln>
            </p:spPr>
            <p:txBody>
              <a:bodyPr wrap="none" anchor="ctr"/>
              <a:lstStyle/>
              <a:p>
                <a:endParaRPr lang="zh-TW" altLang="en-US"/>
              </a:p>
            </p:txBody>
          </p:sp>
          <p:sp>
            <p:nvSpPr>
              <p:cNvPr id="79" name="Line 16"/>
              <p:cNvSpPr>
                <a:spLocks noChangeShapeType="1"/>
              </p:cNvSpPr>
              <p:nvPr/>
            </p:nvSpPr>
            <p:spPr bwMode="auto">
              <a:xfrm>
                <a:off x="1171" y="3518"/>
                <a:ext cx="4081" cy="0"/>
              </a:xfrm>
              <a:prstGeom prst="line">
                <a:avLst/>
              </a:prstGeom>
              <a:noFill/>
              <a:ln w="19050">
                <a:solidFill>
                  <a:schemeClr val="tx1"/>
                </a:solidFill>
                <a:round/>
                <a:headEnd/>
                <a:tailEnd type="triangle" w="med" len="med"/>
              </a:ln>
            </p:spPr>
            <p:txBody>
              <a:bodyPr wrap="none" anchor="ctr"/>
              <a:lstStyle/>
              <a:p>
                <a:endParaRPr lang="zh-TW" altLang="en-US"/>
              </a:p>
            </p:txBody>
          </p:sp>
        </p:grpSp>
        <p:grpSp>
          <p:nvGrpSpPr>
            <p:cNvPr id="56" name="Group 19"/>
            <p:cNvGrpSpPr>
              <a:grpSpLocks/>
            </p:cNvGrpSpPr>
            <p:nvPr/>
          </p:nvGrpSpPr>
          <p:grpSpPr bwMode="auto">
            <a:xfrm>
              <a:off x="1858962" y="3970291"/>
              <a:ext cx="6478588" cy="360363"/>
              <a:chOff x="1171" y="3000"/>
              <a:chExt cx="4081" cy="227"/>
            </a:xfrm>
          </p:grpSpPr>
          <p:sp>
            <p:nvSpPr>
              <p:cNvPr id="74" name="Rectangle 20"/>
              <p:cNvSpPr>
                <a:spLocks noChangeArrowheads="1"/>
              </p:cNvSpPr>
              <p:nvPr/>
            </p:nvSpPr>
            <p:spPr bwMode="auto">
              <a:xfrm>
                <a:off x="2077" y="3136"/>
                <a:ext cx="1134" cy="91"/>
              </a:xfrm>
              <a:prstGeom prst="rect">
                <a:avLst/>
              </a:prstGeom>
              <a:solidFill>
                <a:srgbClr val="FF9900"/>
              </a:solidFill>
              <a:ln w="12700" algn="ctr">
                <a:solidFill>
                  <a:schemeClr val="tx1"/>
                </a:solidFill>
                <a:miter lim="800000"/>
                <a:headEnd/>
                <a:tailEnd/>
              </a:ln>
            </p:spPr>
            <p:txBody>
              <a:bodyPr wrap="none" anchor="ctr"/>
              <a:lstStyle/>
              <a:p>
                <a:endParaRPr lang="zh-TW" altLang="en-US"/>
              </a:p>
            </p:txBody>
          </p:sp>
          <p:sp>
            <p:nvSpPr>
              <p:cNvPr id="75" name="Rectangle 21"/>
              <p:cNvSpPr>
                <a:spLocks noChangeArrowheads="1"/>
              </p:cNvSpPr>
              <p:nvPr/>
            </p:nvSpPr>
            <p:spPr bwMode="auto">
              <a:xfrm>
                <a:off x="3211" y="3135"/>
                <a:ext cx="1134" cy="91"/>
              </a:xfrm>
              <a:prstGeom prst="rect">
                <a:avLst/>
              </a:prstGeom>
              <a:solidFill>
                <a:schemeClr val="accent1"/>
              </a:solidFill>
              <a:ln w="12700" algn="ctr">
                <a:solidFill>
                  <a:schemeClr val="tx1"/>
                </a:solidFill>
                <a:miter lim="800000"/>
                <a:headEnd/>
                <a:tailEnd/>
              </a:ln>
            </p:spPr>
            <p:txBody>
              <a:bodyPr wrap="none" anchor="ctr"/>
              <a:lstStyle/>
              <a:p>
                <a:endParaRPr lang="zh-TW" altLang="en-US"/>
              </a:p>
            </p:txBody>
          </p:sp>
          <p:sp>
            <p:nvSpPr>
              <p:cNvPr id="76" name="Line 22"/>
              <p:cNvSpPr>
                <a:spLocks noChangeShapeType="1"/>
              </p:cNvSpPr>
              <p:nvPr/>
            </p:nvSpPr>
            <p:spPr bwMode="auto">
              <a:xfrm>
                <a:off x="1171" y="3226"/>
                <a:ext cx="4081" cy="0"/>
              </a:xfrm>
              <a:prstGeom prst="line">
                <a:avLst/>
              </a:prstGeom>
              <a:noFill/>
              <a:ln w="19050">
                <a:solidFill>
                  <a:schemeClr val="tx1"/>
                </a:solidFill>
                <a:round/>
                <a:headEnd/>
                <a:tailEnd type="triangle" w="med" len="med"/>
              </a:ln>
            </p:spPr>
            <p:txBody>
              <a:bodyPr wrap="none" anchor="ctr"/>
              <a:lstStyle/>
              <a:p>
                <a:endParaRPr lang="zh-TW" altLang="en-US"/>
              </a:p>
            </p:txBody>
          </p:sp>
          <p:sp>
            <p:nvSpPr>
              <p:cNvPr id="77" name="Line 23"/>
              <p:cNvSpPr>
                <a:spLocks noChangeShapeType="1"/>
              </p:cNvSpPr>
              <p:nvPr/>
            </p:nvSpPr>
            <p:spPr bwMode="auto">
              <a:xfrm flipV="1">
                <a:off x="3211" y="3000"/>
                <a:ext cx="0" cy="226"/>
              </a:xfrm>
              <a:prstGeom prst="line">
                <a:avLst/>
              </a:prstGeom>
              <a:noFill/>
              <a:ln w="19050">
                <a:solidFill>
                  <a:schemeClr val="tx1"/>
                </a:solidFill>
                <a:round/>
                <a:headEnd/>
                <a:tailEnd type="triangle" w="med" len="med"/>
              </a:ln>
            </p:spPr>
            <p:txBody>
              <a:bodyPr wrap="none" anchor="ctr"/>
              <a:lstStyle/>
              <a:p>
                <a:endParaRPr lang="zh-TW" altLang="en-US"/>
              </a:p>
            </p:txBody>
          </p:sp>
        </p:grpSp>
        <p:grpSp>
          <p:nvGrpSpPr>
            <p:cNvPr id="57" name="Group 26"/>
            <p:cNvGrpSpPr>
              <a:grpSpLocks/>
            </p:cNvGrpSpPr>
            <p:nvPr/>
          </p:nvGrpSpPr>
          <p:grpSpPr bwMode="auto">
            <a:xfrm>
              <a:off x="1858962" y="3465465"/>
              <a:ext cx="6478588" cy="360363"/>
              <a:chOff x="1171" y="2682"/>
              <a:chExt cx="4081" cy="227"/>
            </a:xfrm>
          </p:grpSpPr>
          <p:sp>
            <p:nvSpPr>
              <p:cNvPr id="70" name="Rectangle 27"/>
              <p:cNvSpPr>
                <a:spLocks noChangeArrowheads="1"/>
              </p:cNvSpPr>
              <p:nvPr/>
            </p:nvSpPr>
            <p:spPr bwMode="auto">
              <a:xfrm>
                <a:off x="1805" y="2818"/>
                <a:ext cx="1134" cy="91"/>
              </a:xfrm>
              <a:prstGeom prst="rect">
                <a:avLst/>
              </a:prstGeom>
              <a:solidFill>
                <a:srgbClr val="FF9900"/>
              </a:solidFill>
              <a:ln w="12700" algn="ctr">
                <a:solidFill>
                  <a:schemeClr val="tx1"/>
                </a:solidFill>
                <a:miter lim="800000"/>
                <a:headEnd/>
                <a:tailEnd/>
              </a:ln>
            </p:spPr>
            <p:txBody>
              <a:bodyPr wrap="none" anchor="ctr"/>
              <a:lstStyle/>
              <a:p>
                <a:endParaRPr lang="zh-TW" altLang="en-US"/>
              </a:p>
            </p:txBody>
          </p:sp>
          <p:sp>
            <p:nvSpPr>
              <p:cNvPr id="71" name="Rectangle 28"/>
              <p:cNvSpPr>
                <a:spLocks noChangeArrowheads="1"/>
              </p:cNvSpPr>
              <p:nvPr/>
            </p:nvSpPr>
            <p:spPr bwMode="auto">
              <a:xfrm>
                <a:off x="3483" y="2817"/>
                <a:ext cx="1134" cy="91"/>
              </a:xfrm>
              <a:prstGeom prst="rect">
                <a:avLst/>
              </a:prstGeom>
              <a:solidFill>
                <a:schemeClr val="accent1"/>
              </a:solidFill>
              <a:ln w="12700" algn="ctr">
                <a:solidFill>
                  <a:schemeClr val="tx1"/>
                </a:solidFill>
                <a:miter lim="800000"/>
                <a:headEnd/>
                <a:tailEnd/>
              </a:ln>
            </p:spPr>
            <p:txBody>
              <a:bodyPr wrap="none" anchor="ctr"/>
              <a:lstStyle/>
              <a:p>
                <a:endParaRPr lang="zh-TW" altLang="en-US"/>
              </a:p>
            </p:txBody>
          </p:sp>
          <p:sp>
            <p:nvSpPr>
              <p:cNvPr id="72" name="Line 29"/>
              <p:cNvSpPr>
                <a:spLocks noChangeShapeType="1"/>
              </p:cNvSpPr>
              <p:nvPr/>
            </p:nvSpPr>
            <p:spPr bwMode="auto">
              <a:xfrm>
                <a:off x="1171" y="2908"/>
                <a:ext cx="4081" cy="0"/>
              </a:xfrm>
              <a:prstGeom prst="line">
                <a:avLst/>
              </a:prstGeom>
              <a:noFill/>
              <a:ln w="19050">
                <a:solidFill>
                  <a:schemeClr val="tx1"/>
                </a:solidFill>
                <a:round/>
                <a:headEnd/>
                <a:tailEnd type="triangle" w="med" len="med"/>
              </a:ln>
            </p:spPr>
            <p:txBody>
              <a:bodyPr wrap="none" anchor="ctr"/>
              <a:lstStyle/>
              <a:p>
                <a:endParaRPr lang="zh-TW" altLang="en-US"/>
              </a:p>
            </p:txBody>
          </p:sp>
          <p:sp>
            <p:nvSpPr>
              <p:cNvPr id="73" name="Line 30"/>
              <p:cNvSpPr>
                <a:spLocks noChangeShapeType="1"/>
              </p:cNvSpPr>
              <p:nvPr/>
            </p:nvSpPr>
            <p:spPr bwMode="auto">
              <a:xfrm flipV="1">
                <a:off x="3211" y="2682"/>
                <a:ext cx="0" cy="226"/>
              </a:xfrm>
              <a:prstGeom prst="line">
                <a:avLst/>
              </a:prstGeom>
              <a:noFill/>
              <a:ln w="19050">
                <a:solidFill>
                  <a:schemeClr val="tx1"/>
                </a:solidFill>
                <a:round/>
                <a:headEnd/>
                <a:tailEnd type="triangle" w="med" len="med"/>
              </a:ln>
            </p:spPr>
            <p:txBody>
              <a:bodyPr wrap="none" anchor="ctr"/>
              <a:lstStyle/>
              <a:p>
                <a:endParaRPr lang="zh-TW" altLang="en-US"/>
              </a:p>
            </p:txBody>
          </p:sp>
        </p:grpSp>
        <p:grpSp>
          <p:nvGrpSpPr>
            <p:cNvPr id="58" name="Group 41"/>
            <p:cNvGrpSpPr>
              <a:grpSpLocks/>
            </p:cNvGrpSpPr>
            <p:nvPr/>
          </p:nvGrpSpPr>
          <p:grpSpPr bwMode="auto">
            <a:xfrm>
              <a:off x="1858963" y="4906909"/>
              <a:ext cx="7038976" cy="787400"/>
              <a:chOff x="1171" y="3590"/>
              <a:chExt cx="4434" cy="496"/>
            </a:xfrm>
          </p:grpSpPr>
          <p:sp>
            <p:nvSpPr>
              <p:cNvPr id="67" name="Line 42"/>
              <p:cNvSpPr>
                <a:spLocks noChangeShapeType="1"/>
              </p:cNvSpPr>
              <p:nvPr/>
            </p:nvSpPr>
            <p:spPr bwMode="auto">
              <a:xfrm flipV="1">
                <a:off x="3211" y="3590"/>
                <a:ext cx="0" cy="226"/>
              </a:xfrm>
              <a:prstGeom prst="line">
                <a:avLst/>
              </a:prstGeom>
              <a:noFill/>
              <a:ln w="19050">
                <a:solidFill>
                  <a:schemeClr val="tx1"/>
                </a:solidFill>
                <a:round/>
                <a:headEnd/>
                <a:tailEnd type="triangle" w="med" len="med"/>
              </a:ln>
            </p:spPr>
            <p:txBody>
              <a:bodyPr wrap="none" anchor="ctr"/>
              <a:lstStyle/>
              <a:p>
                <a:endParaRPr lang="zh-TW" altLang="en-US"/>
              </a:p>
            </p:txBody>
          </p:sp>
          <p:sp>
            <p:nvSpPr>
              <p:cNvPr id="68" name="Line 43"/>
              <p:cNvSpPr>
                <a:spLocks noChangeShapeType="1"/>
              </p:cNvSpPr>
              <p:nvPr/>
            </p:nvSpPr>
            <p:spPr bwMode="auto">
              <a:xfrm>
                <a:off x="1171" y="3816"/>
                <a:ext cx="4081" cy="0"/>
              </a:xfrm>
              <a:prstGeom prst="line">
                <a:avLst/>
              </a:prstGeom>
              <a:noFill/>
              <a:ln w="19050">
                <a:solidFill>
                  <a:schemeClr val="tx1"/>
                </a:solidFill>
                <a:round/>
                <a:headEnd/>
                <a:tailEnd type="triangle" w="med" len="med"/>
              </a:ln>
            </p:spPr>
            <p:txBody>
              <a:bodyPr wrap="none" anchor="ctr"/>
              <a:lstStyle/>
              <a:p>
                <a:endParaRPr lang="zh-TW" altLang="en-US"/>
              </a:p>
            </p:txBody>
          </p:sp>
          <p:sp>
            <p:nvSpPr>
              <p:cNvPr id="69" name="Text Box 44"/>
              <p:cNvSpPr txBox="1">
                <a:spLocks noChangeArrowheads="1"/>
              </p:cNvSpPr>
              <p:nvPr/>
            </p:nvSpPr>
            <p:spPr bwMode="auto">
              <a:xfrm>
                <a:off x="5197" y="3680"/>
                <a:ext cx="408" cy="406"/>
              </a:xfrm>
              <a:prstGeom prst="rect">
                <a:avLst/>
              </a:prstGeom>
              <a:noFill/>
              <a:ln w="12700" algn="ctr">
                <a:noFill/>
                <a:miter lim="800000"/>
                <a:headEnd/>
                <a:tailEnd/>
              </a:ln>
            </p:spPr>
            <p:txBody>
              <a:bodyPr wrap="none">
                <a:spAutoFit/>
              </a:bodyPr>
              <a:lstStyle/>
              <a:p>
                <a:pPr algn="ctr">
                  <a:lnSpc>
                    <a:spcPct val="60000"/>
                  </a:lnSpc>
                </a:pPr>
                <a:r>
                  <a:rPr lang="en-US" altLang="zh-TW" sz="2600" i="1" dirty="0"/>
                  <a:t>x</a:t>
                </a:r>
              </a:p>
            </p:txBody>
          </p:sp>
        </p:grpSp>
        <p:grpSp>
          <p:nvGrpSpPr>
            <p:cNvPr id="59" name="Group 48"/>
            <p:cNvGrpSpPr>
              <a:grpSpLocks/>
            </p:cNvGrpSpPr>
            <p:nvPr/>
          </p:nvGrpSpPr>
          <p:grpSpPr bwMode="auto">
            <a:xfrm>
              <a:off x="4232275" y="3465464"/>
              <a:ext cx="3200400" cy="1800225"/>
              <a:chOff x="2666" y="2682"/>
              <a:chExt cx="2016" cy="1134"/>
            </a:xfrm>
          </p:grpSpPr>
          <p:sp>
            <p:nvSpPr>
              <p:cNvPr id="65" name="Line 49"/>
              <p:cNvSpPr>
                <a:spLocks noChangeShapeType="1"/>
              </p:cNvSpPr>
              <p:nvPr/>
            </p:nvSpPr>
            <p:spPr bwMode="auto">
              <a:xfrm flipV="1">
                <a:off x="2666" y="2682"/>
                <a:ext cx="1029" cy="1134"/>
              </a:xfrm>
              <a:prstGeom prst="line">
                <a:avLst/>
              </a:prstGeom>
              <a:noFill/>
              <a:ln w="28575">
                <a:solidFill>
                  <a:srgbClr val="CC3300"/>
                </a:solidFill>
                <a:prstDash val="dash"/>
                <a:round/>
                <a:headEnd/>
                <a:tailEnd/>
              </a:ln>
            </p:spPr>
            <p:txBody>
              <a:bodyPr wrap="none" anchor="ctr"/>
              <a:lstStyle/>
              <a:p>
                <a:endParaRPr lang="zh-TW" altLang="en-US"/>
              </a:p>
            </p:txBody>
          </p:sp>
          <p:sp>
            <p:nvSpPr>
              <p:cNvPr id="66" name="Line 50"/>
              <p:cNvSpPr>
                <a:spLocks noChangeShapeType="1"/>
              </p:cNvSpPr>
              <p:nvPr/>
            </p:nvSpPr>
            <p:spPr bwMode="auto">
              <a:xfrm flipV="1">
                <a:off x="3800" y="2795"/>
                <a:ext cx="882" cy="995"/>
              </a:xfrm>
              <a:prstGeom prst="line">
                <a:avLst/>
              </a:prstGeom>
              <a:noFill/>
              <a:ln w="28575">
                <a:solidFill>
                  <a:srgbClr val="CC3300"/>
                </a:solidFill>
                <a:prstDash val="dash"/>
                <a:round/>
                <a:headEnd/>
                <a:tailEnd/>
              </a:ln>
            </p:spPr>
            <p:txBody>
              <a:bodyPr wrap="none" anchor="ctr"/>
              <a:lstStyle/>
              <a:p>
                <a:endParaRPr lang="zh-TW" altLang="en-US"/>
              </a:p>
            </p:txBody>
          </p:sp>
        </p:grpSp>
        <p:grpSp>
          <p:nvGrpSpPr>
            <p:cNvPr id="60" name="Group 51"/>
            <p:cNvGrpSpPr>
              <a:grpSpLocks/>
            </p:cNvGrpSpPr>
            <p:nvPr/>
          </p:nvGrpSpPr>
          <p:grpSpPr bwMode="auto">
            <a:xfrm>
              <a:off x="2733675" y="3465464"/>
              <a:ext cx="3298825" cy="1800225"/>
              <a:chOff x="1722" y="2682"/>
              <a:chExt cx="2078" cy="1134"/>
            </a:xfrm>
          </p:grpSpPr>
          <p:sp>
            <p:nvSpPr>
              <p:cNvPr id="63" name="Line 52"/>
              <p:cNvSpPr>
                <a:spLocks noChangeShapeType="1"/>
              </p:cNvSpPr>
              <p:nvPr/>
            </p:nvSpPr>
            <p:spPr bwMode="auto">
              <a:xfrm flipH="1" flipV="1">
                <a:off x="2667" y="2682"/>
                <a:ext cx="1133" cy="1134"/>
              </a:xfrm>
              <a:prstGeom prst="line">
                <a:avLst/>
              </a:prstGeom>
              <a:noFill/>
              <a:ln w="28575">
                <a:solidFill>
                  <a:srgbClr val="006600"/>
                </a:solidFill>
                <a:prstDash val="dash"/>
                <a:round/>
                <a:headEnd/>
                <a:tailEnd/>
              </a:ln>
            </p:spPr>
            <p:txBody>
              <a:bodyPr wrap="none" anchor="ctr"/>
              <a:lstStyle/>
              <a:p>
                <a:endParaRPr lang="zh-TW" altLang="en-US"/>
              </a:p>
            </p:txBody>
          </p:sp>
          <p:sp>
            <p:nvSpPr>
              <p:cNvPr id="64" name="Line 53"/>
              <p:cNvSpPr>
                <a:spLocks noChangeShapeType="1"/>
              </p:cNvSpPr>
              <p:nvPr/>
            </p:nvSpPr>
            <p:spPr bwMode="auto">
              <a:xfrm flipH="1" flipV="1">
                <a:off x="1722" y="2795"/>
                <a:ext cx="944" cy="995"/>
              </a:xfrm>
              <a:prstGeom prst="line">
                <a:avLst/>
              </a:prstGeom>
              <a:noFill/>
              <a:ln w="28575">
                <a:solidFill>
                  <a:srgbClr val="006600"/>
                </a:solidFill>
                <a:prstDash val="dash"/>
                <a:round/>
                <a:headEnd/>
                <a:tailEnd/>
              </a:ln>
            </p:spPr>
            <p:txBody>
              <a:bodyPr wrap="none" anchor="ctr"/>
              <a:lstStyle/>
              <a:p>
                <a:endParaRPr lang="zh-TW" altLang="en-US"/>
              </a:p>
            </p:txBody>
          </p:sp>
        </p:grpSp>
        <p:sp>
          <p:nvSpPr>
            <p:cNvPr id="61" name="Rectangle 56"/>
            <p:cNvSpPr>
              <a:spLocks noChangeArrowheads="1"/>
            </p:cNvSpPr>
            <p:nvPr/>
          </p:nvSpPr>
          <p:spPr bwMode="auto">
            <a:xfrm>
              <a:off x="3787775" y="4638626"/>
              <a:ext cx="863600" cy="144462"/>
            </a:xfrm>
            <a:prstGeom prst="rect">
              <a:avLst/>
            </a:prstGeom>
            <a:solidFill>
              <a:srgbClr val="FF9900"/>
            </a:solidFill>
            <a:ln w="12700" algn="ctr">
              <a:solidFill>
                <a:schemeClr val="tx1"/>
              </a:solidFill>
              <a:miter lim="800000"/>
              <a:headEnd/>
              <a:tailEnd/>
            </a:ln>
          </p:spPr>
          <p:txBody>
            <a:bodyPr wrap="none" anchor="ctr"/>
            <a:lstStyle/>
            <a:p>
              <a:endParaRPr lang="zh-TW" altLang="en-US"/>
            </a:p>
          </p:txBody>
        </p:sp>
        <p:sp>
          <p:nvSpPr>
            <p:cNvPr id="62" name="Rectangle 57"/>
            <p:cNvSpPr>
              <a:spLocks noChangeArrowheads="1"/>
            </p:cNvSpPr>
            <p:nvPr/>
          </p:nvSpPr>
          <p:spPr bwMode="auto">
            <a:xfrm>
              <a:off x="4646613" y="4489401"/>
              <a:ext cx="955675" cy="144462"/>
            </a:xfrm>
            <a:prstGeom prst="rect">
              <a:avLst/>
            </a:prstGeom>
            <a:solidFill>
              <a:srgbClr val="FF9900"/>
            </a:solidFill>
            <a:ln w="12700" algn="ctr">
              <a:solidFill>
                <a:schemeClr val="tx1"/>
              </a:solidFill>
              <a:miter lim="800000"/>
              <a:headEnd/>
              <a:tailEnd/>
            </a:ln>
          </p:spPr>
          <p:txBody>
            <a:bodyPr wrap="none" anchor="ctr"/>
            <a:lstStyle/>
            <a:p>
              <a:endParaRPr lang="zh-TW" altLang="en-US"/>
            </a:p>
          </p:txBody>
        </p:sp>
      </p:grpSp>
      <p:graphicFrame>
        <p:nvGraphicFramePr>
          <p:cNvPr id="80" name="Object 33"/>
          <p:cNvGraphicFramePr>
            <a:graphicFrameLocks noChangeAspect="1"/>
          </p:cNvGraphicFramePr>
          <p:nvPr>
            <p:extLst>
              <p:ext uri="{D42A27DB-BD31-4B8C-83A1-F6EECF244321}">
                <p14:modId xmlns:p14="http://schemas.microsoft.com/office/powerpoint/2010/main" val="2545869193"/>
              </p:ext>
            </p:extLst>
          </p:nvPr>
        </p:nvGraphicFramePr>
        <p:xfrm>
          <a:off x="9005628" y="1938487"/>
          <a:ext cx="1119744" cy="411480"/>
        </p:xfrm>
        <a:graphic>
          <a:graphicData uri="http://schemas.openxmlformats.org/presentationml/2006/ole">
            <mc:AlternateContent xmlns:mc="http://schemas.openxmlformats.org/markup-compatibility/2006">
              <mc:Choice xmlns:v="urn:schemas-microsoft-com:vml" Requires="v">
                <p:oleObj spid="_x0000_s1139788" name="方程式" r:id="rId18" imgW="622080" imgH="228600" progId="Equation.3">
                  <p:embed/>
                </p:oleObj>
              </mc:Choice>
              <mc:Fallback>
                <p:oleObj name="方程式" r:id="rId18" imgW="622080" imgH="228600" progId="Equation.3">
                  <p:embed/>
                  <p:pic>
                    <p:nvPicPr>
                      <p:cNvPr id="80" name="Object 33"/>
                      <p:cNvPicPr>
                        <a:picLocks noChangeAspect="1" noChangeArrowheads="1"/>
                      </p:cNvPicPr>
                      <p:nvPr/>
                    </p:nvPicPr>
                    <p:blipFill>
                      <a:blip r:embed="rId19"/>
                      <a:srcRect/>
                      <a:stretch>
                        <a:fillRect/>
                      </a:stretch>
                    </p:blipFill>
                    <p:spPr bwMode="auto">
                      <a:xfrm>
                        <a:off x="9005628" y="1938487"/>
                        <a:ext cx="1119744" cy="411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 name="Object 36"/>
          <p:cNvGraphicFramePr>
            <a:graphicFrameLocks noChangeAspect="1"/>
          </p:cNvGraphicFramePr>
          <p:nvPr>
            <p:extLst>
              <p:ext uri="{D42A27DB-BD31-4B8C-83A1-F6EECF244321}">
                <p14:modId xmlns:p14="http://schemas.microsoft.com/office/powerpoint/2010/main" val="2950902217"/>
              </p:ext>
            </p:extLst>
          </p:nvPr>
        </p:nvGraphicFramePr>
        <p:xfrm>
          <a:off x="6076092" y="1798395"/>
          <a:ext cx="1119744" cy="411480"/>
        </p:xfrm>
        <a:graphic>
          <a:graphicData uri="http://schemas.openxmlformats.org/presentationml/2006/ole">
            <mc:AlternateContent xmlns:mc="http://schemas.openxmlformats.org/markup-compatibility/2006">
              <mc:Choice xmlns:v="urn:schemas-microsoft-com:vml" Requires="v">
                <p:oleObj spid="_x0000_s1139789" name="方程式" r:id="rId20" imgW="622080" imgH="228600" progId="Equation.3">
                  <p:embed/>
                </p:oleObj>
              </mc:Choice>
              <mc:Fallback>
                <p:oleObj name="方程式" r:id="rId20" imgW="622080" imgH="228600" progId="Equation.3">
                  <p:embed/>
                  <p:pic>
                    <p:nvPicPr>
                      <p:cNvPr id="81" name="Object 36"/>
                      <p:cNvPicPr>
                        <a:picLocks noChangeAspect="1" noChangeArrowheads="1"/>
                      </p:cNvPicPr>
                      <p:nvPr/>
                    </p:nvPicPr>
                    <p:blipFill>
                      <a:blip r:embed="rId21"/>
                      <a:srcRect/>
                      <a:stretch>
                        <a:fillRect/>
                      </a:stretch>
                    </p:blipFill>
                    <p:spPr bwMode="auto">
                      <a:xfrm>
                        <a:off x="6076092" y="1798395"/>
                        <a:ext cx="1119744" cy="411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898601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26697"/>
                                        </p:tgtEl>
                                        <p:attrNameLst>
                                          <p:attrName>style.visibility</p:attrName>
                                        </p:attrNameLst>
                                      </p:cBhvr>
                                      <p:to>
                                        <p:strVal val="visible"/>
                                      </p:to>
                                    </p:set>
                                    <p:animEffect transition="in" filter="wipe(left)">
                                      <p:cBhvr>
                                        <p:cTn id="16" dur="500"/>
                                        <p:tgtEl>
                                          <p:spTgt spid="326697"/>
                                        </p:tgtEl>
                                      </p:cBhvr>
                                    </p:animEffect>
                                  </p:childTnLst>
                                </p:cTn>
                              </p:par>
                            </p:childTnLst>
                          </p:cTn>
                        </p:par>
                        <p:par>
                          <p:cTn id="17" fill="hold">
                            <p:stCondLst>
                              <p:cond delay="1000"/>
                            </p:stCondLst>
                            <p:childTnLst>
                              <p:par>
                                <p:cTn id="18" presetID="22" presetClass="entr" presetSubtype="8" fill="hold" grpId="0" nodeType="afterEffect">
                                  <p:stCondLst>
                                    <p:cond delay="300"/>
                                  </p:stCondLst>
                                  <p:childTnLst>
                                    <p:set>
                                      <p:cBhvr>
                                        <p:cTn id="19" dur="1" fill="hold">
                                          <p:stCondLst>
                                            <p:cond delay="0"/>
                                          </p:stCondLst>
                                        </p:cTn>
                                        <p:tgtEl>
                                          <p:spTgt spid="326699"/>
                                        </p:tgtEl>
                                        <p:attrNameLst>
                                          <p:attrName>style.visibility</p:attrName>
                                        </p:attrNameLst>
                                      </p:cBhvr>
                                      <p:to>
                                        <p:strVal val="visible"/>
                                      </p:to>
                                    </p:set>
                                    <p:animEffect transition="in" filter="wipe(left)">
                                      <p:cBhvr>
                                        <p:cTn id="20" dur="500"/>
                                        <p:tgtEl>
                                          <p:spTgt spid="326699"/>
                                        </p:tgtEl>
                                      </p:cBhvr>
                                    </p:animEffect>
                                  </p:childTnLst>
                                </p:cTn>
                              </p:par>
                            </p:childTnLst>
                          </p:cTn>
                        </p:par>
                        <p:par>
                          <p:cTn id="21" fill="hold">
                            <p:stCondLst>
                              <p:cond delay="1800"/>
                            </p:stCondLst>
                            <p:childTnLst>
                              <p:par>
                                <p:cTn id="22" presetID="22" presetClass="entr" presetSubtype="8" fill="hold" grpId="0" nodeType="afterEffect">
                                  <p:stCondLst>
                                    <p:cond delay="300"/>
                                  </p:stCondLst>
                                  <p:childTnLst>
                                    <p:set>
                                      <p:cBhvr>
                                        <p:cTn id="23" dur="1" fill="hold">
                                          <p:stCondLst>
                                            <p:cond delay="0"/>
                                          </p:stCondLst>
                                        </p:cTn>
                                        <p:tgtEl>
                                          <p:spTgt spid="326698"/>
                                        </p:tgtEl>
                                        <p:attrNameLst>
                                          <p:attrName>style.visibility</p:attrName>
                                        </p:attrNameLst>
                                      </p:cBhvr>
                                      <p:to>
                                        <p:strVal val="visible"/>
                                      </p:to>
                                    </p:set>
                                    <p:animEffect transition="in" filter="wipe(left)">
                                      <p:cBhvr>
                                        <p:cTn id="24" dur="500"/>
                                        <p:tgtEl>
                                          <p:spTgt spid="326698"/>
                                        </p:tgtEl>
                                      </p:cBhvr>
                                    </p:animEffect>
                                  </p:childTnLst>
                                </p:cTn>
                              </p:par>
                            </p:childTnLst>
                          </p:cTn>
                        </p:par>
                        <p:par>
                          <p:cTn id="25" fill="hold">
                            <p:stCondLst>
                              <p:cond delay="2600"/>
                            </p:stCondLst>
                            <p:childTnLst>
                              <p:par>
                                <p:cTn id="26" presetID="22" presetClass="entr" presetSubtype="8" fill="hold"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down)">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26682"/>
                                        </p:tgtEl>
                                        <p:attrNameLst>
                                          <p:attrName>style.visibility</p:attrName>
                                        </p:attrNameLst>
                                      </p:cBhvr>
                                      <p:to>
                                        <p:strVal val="visible"/>
                                      </p:to>
                                    </p:set>
                                    <p:animEffect transition="in" filter="wipe(down)">
                                      <p:cBhvr>
                                        <p:cTn id="58" dur="500"/>
                                        <p:tgtEl>
                                          <p:spTgt spid="32668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26683"/>
                                        </p:tgtEl>
                                        <p:attrNameLst>
                                          <p:attrName>style.visibility</p:attrName>
                                        </p:attrNameLst>
                                      </p:cBhvr>
                                      <p:to>
                                        <p:strVal val="visible"/>
                                      </p:to>
                                    </p:set>
                                    <p:animEffect transition="in" filter="wipe(left)">
                                      <p:cBhvr>
                                        <p:cTn id="63" dur="500"/>
                                        <p:tgtEl>
                                          <p:spTgt spid="32668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ipe(left)">
                                      <p:cBhvr>
                                        <p:cTn id="68" dur="5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wipe(up)">
                                      <p:cBhvr>
                                        <p:cTn id="73" dur="500"/>
                                        <p:tgtEl>
                                          <p:spTgt spid="8"/>
                                        </p:tgtEl>
                                      </p:cBhvr>
                                    </p:animEffect>
                                  </p:childTnLst>
                                </p:cTn>
                              </p:par>
                              <p:par>
                                <p:cTn id="74" presetID="22" presetClass="entr" presetSubtype="1" fill="hold" nodeType="with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up)">
                                      <p:cBhvr>
                                        <p:cTn id="76" dur="500"/>
                                        <p:tgtEl>
                                          <p:spTgt spid="7"/>
                                        </p:tgtEl>
                                      </p:cBhvr>
                                    </p:animEffect>
                                  </p:childTnLst>
                                </p:cTn>
                              </p:par>
                              <p:par>
                                <p:cTn id="77" presetID="22" presetClass="entr" presetSubtype="8" fill="hold" nodeType="with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par>
                                <p:cTn id="80" presetID="22" presetClass="entr" presetSubtype="8" fill="hold" nodeType="with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wipe(left)">
                                      <p:cBhvr>
                                        <p:cTn id="82" dur="500"/>
                                        <p:tgtEl>
                                          <p:spTgt spid="8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26685"/>
                                        </p:tgtEl>
                                        <p:attrNameLst>
                                          <p:attrName>style.visibility</p:attrName>
                                        </p:attrNameLst>
                                      </p:cBhvr>
                                      <p:to>
                                        <p:strVal val="visible"/>
                                      </p:to>
                                    </p:set>
                                    <p:animEffect transition="in" filter="wipe(left)">
                                      <p:cBhvr>
                                        <p:cTn id="87" dur="500"/>
                                        <p:tgtEl>
                                          <p:spTgt spid="326685"/>
                                        </p:tgtEl>
                                      </p:cBhvr>
                                    </p:animEffect>
                                  </p:childTnLst>
                                </p:cTn>
                              </p:par>
                              <p:par>
                                <p:cTn id="88" presetID="22" presetClass="entr" presetSubtype="8" fill="hold" nodeType="withEffect">
                                  <p:stCondLst>
                                    <p:cond delay="0"/>
                                  </p:stCondLst>
                                  <p:childTnLst>
                                    <p:set>
                                      <p:cBhvr>
                                        <p:cTn id="89" dur="1" fill="hold">
                                          <p:stCondLst>
                                            <p:cond delay="0"/>
                                          </p:stCondLst>
                                        </p:cTn>
                                        <p:tgtEl>
                                          <p:spTgt spid="326686"/>
                                        </p:tgtEl>
                                        <p:attrNameLst>
                                          <p:attrName>style.visibility</p:attrName>
                                        </p:attrNameLst>
                                      </p:cBhvr>
                                      <p:to>
                                        <p:strVal val="visible"/>
                                      </p:to>
                                    </p:set>
                                    <p:animEffect transition="in" filter="wipe(left)">
                                      <p:cBhvr>
                                        <p:cTn id="90" dur="500"/>
                                        <p:tgtEl>
                                          <p:spTgt spid="32668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326658"/>
                                        </p:tgtEl>
                                        <p:attrNameLst>
                                          <p:attrName>style.visibility</p:attrName>
                                        </p:attrNameLst>
                                      </p:cBhvr>
                                      <p:to>
                                        <p:strVal val="visible"/>
                                      </p:to>
                                    </p:set>
                                    <p:animEffect transition="in" filter="wipe(up)">
                                      <p:cBhvr>
                                        <p:cTn id="95" dur="500"/>
                                        <p:tgtEl>
                                          <p:spTgt spid="326658"/>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326684"/>
                                        </p:tgtEl>
                                        <p:attrNameLst>
                                          <p:attrName>style.visibility</p:attrName>
                                        </p:attrNameLst>
                                      </p:cBhvr>
                                      <p:to>
                                        <p:strVal val="visible"/>
                                      </p:to>
                                    </p:set>
                                    <p:animEffect transition="in" filter="wipe(left)">
                                      <p:cBhvr>
                                        <p:cTn id="98" dur="500"/>
                                        <p:tgtEl>
                                          <p:spTgt spid="326684"/>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326696"/>
                                        </p:tgtEl>
                                        <p:attrNameLst>
                                          <p:attrName>style.visibility</p:attrName>
                                        </p:attrNameLst>
                                      </p:cBhvr>
                                      <p:to>
                                        <p:strVal val="visible"/>
                                      </p:to>
                                    </p:set>
                                    <p:animEffect transition="in" filter="wipe(left)">
                                      <p:cBhvr>
                                        <p:cTn id="103" dur="500"/>
                                        <p:tgtEl>
                                          <p:spTgt spid="326696"/>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46"/>
                                        </p:tgtEl>
                                        <p:attrNameLst>
                                          <p:attrName>style.visibility</p:attrName>
                                        </p:attrNameLst>
                                      </p:cBhvr>
                                      <p:to>
                                        <p:strVal val="visible"/>
                                      </p:to>
                                    </p:set>
                                    <p:animEffect transition="in" filter="wipe(left)">
                                      <p:cBhvr>
                                        <p:cTn id="108" dur="500"/>
                                        <p:tgtEl>
                                          <p:spTgt spid="46"/>
                                        </p:tgtEl>
                                      </p:cBhvr>
                                    </p:animEffect>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326659"/>
                                        </p:tgtEl>
                                        <p:attrNameLst>
                                          <p:attrName>style.visibility</p:attrName>
                                        </p:attrNameLst>
                                      </p:cBhvr>
                                      <p:to>
                                        <p:strVal val="visible"/>
                                      </p:to>
                                    </p:set>
                                    <p:animEffect transition="in" filter="wipe(left)">
                                      <p:cBhvr>
                                        <p:cTn id="112" dur="500"/>
                                        <p:tgtEl>
                                          <p:spTgt spid="326659"/>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wipe(left)">
                                      <p:cBhvr>
                                        <p:cTn id="117" dur="500"/>
                                        <p:tgtEl>
                                          <p:spTgt spid="48"/>
                                        </p:tgtEl>
                                      </p:cBhvr>
                                    </p:animEffect>
                                  </p:childTnLst>
                                </p:cTn>
                              </p:par>
                            </p:childTnLst>
                          </p:cTn>
                        </p:par>
                        <p:par>
                          <p:cTn id="118" fill="hold">
                            <p:stCondLst>
                              <p:cond delay="500"/>
                            </p:stCondLst>
                            <p:childTnLst>
                              <p:par>
                                <p:cTn id="119" presetID="22" presetClass="entr" presetSubtype="8" fill="hold" grpId="0" nodeType="afterEffect">
                                  <p:stCondLst>
                                    <p:cond delay="0"/>
                                  </p:stCondLst>
                                  <p:childTnLst>
                                    <p:set>
                                      <p:cBhvr>
                                        <p:cTn id="120" dur="1" fill="hold">
                                          <p:stCondLst>
                                            <p:cond delay="0"/>
                                          </p:stCondLst>
                                        </p:cTn>
                                        <p:tgtEl>
                                          <p:spTgt spid="326675"/>
                                        </p:tgtEl>
                                        <p:attrNameLst>
                                          <p:attrName>style.visibility</p:attrName>
                                        </p:attrNameLst>
                                      </p:cBhvr>
                                      <p:to>
                                        <p:strVal val="visible"/>
                                      </p:to>
                                    </p:set>
                                    <p:animEffect transition="in" filter="wipe(left)">
                                      <p:cBhvr>
                                        <p:cTn id="121" dur="500"/>
                                        <p:tgtEl>
                                          <p:spTgt spid="326675"/>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326660"/>
                                        </p:tgtEl>
                                        <p:attrNameLst>
                                          <p:attrName>style.visibility</p:attrName>
                                        </p:attrNameLst>
                                      </p:cBhvr>
                                      <p:to>
                                        <p:strVal val="visible"/>
                                      </p:to>
                                    </p:set>
                                    <p:animEffect transition="in" filter="wipe(left)">
                                      <p:cBhvr>
                                        <p:cTn id="126" dur="500"/>
                                        <p:tgtEl>
                                          <p:spTgt spid="326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p:bldP spid="326660" grpId="0"/>
      <p:bldP spid="326675" grpId="0"/>
      <p:bldP spid="326698" grpId="0" animBg="1"/>
      <p:bldP spid="326699" grpId="0" animBg="1"/>
      <p:bldP spid="326658" grpId="0" animBg="1"/>
      <p:bldP spid="326682" grpId="0" animBg="1"/>
      <p:bldP spid="326683" grpId="0" animBg="1"/>
      <p:bldP spid="326684" grpId="0"/>
      <p:bldP spid="326696" grpId="0" animBg="1"/>
      <p:bldP spid="47" grpId="0"/>
      <p:bldP spid="46" grpId="0" animBg="1"/>
      <p:bldP spid="4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p:txBody>
          <a:bodyPr/>
          <a:lstStyle/>
          <a:p>
            <a:r>
              <a:rPr lang="en-US" altLang="zh-TW" dirty="0"/>
              <a:t>7.1 </a:t>
            </a:r>
            <a:r>
              <a:rPr lang="en-US" altLang="zh-TW" dirty="0" err="1"/>
              <a:t>D’Alembert’s</a:t>
            </a:r>
            <a:r>
              <a:rPr lang="en-US" altLang="zh-TW" dirty="0"/>
              <a:t> solution --  Remarks (3)</a:t>
            </a:r>
          </a:p>
        </p:txBody>
      </p:sp>
      <p:sp>
        <p:nvSpPr>
          <p:cNvPr id="33795" name="投影片編號版面配置區 4"/>
          <p:cNvSpPr>
            <a:spLocks noGrp="1"/>
          </p:cNvSpPr>
          <p:nvPr>
            <p:ph type="sldNum" sz="quarter" idx="10"/>
          </p:nvPr>
        </p:nvSpPr>
        <p:spPr/>
        <p:txBody>
          <a:bodyPr/>
          <a:lstStyle/>
          <a:p>
            <a:fld id="{3DDFB1CF-6F57-44F5-8F75-411FC46CA9FB}" type="slidenum">
              <a:rPr lang="en-US" altLang="zh-TW" smtClean="0"/>
              <a:pPr/>
              <a:t>76</a:t>
            </a:fld>
            <a:endParaRPr lang="en-US" altLang="zh-TW"/>
          </a:p>
        </p:txBody>
      </p:sp>
      <p:sp>
        <p:nvSpPr>
          <p:cNvPr id="33796" name="Text Box 2"/>
          <p:cNvSpPr txBox="1">
            <a:spLocks noChangeArrowheads="1"/>
          </p:cNvSpPr>
          <p:nvPr/>
        </p:nvSpPr>
        <p:spPr bwMode="auto">
          <a:xfrm>
            <a:off x="1847529" y="764705"/>
            <a:ext cx="8137525" cy="830997"/>
          </a:xfrm>
          <a:prstGeom prst="rect">
            <a:avLst/>
          </a:prstGeom>
          <a:noFill/>
          <a:ln w="12700" algn="ctr">
            <a:noFill/>
            <a:miter lim="800000"/>
            <a:headEnd/>
            <a:tailEnd/>
          </a:ln>
        </p:spPr>
        <p:txBody>
          <a:bodyPr>
            <a:spAutoFit/>
          </a:bodyPr>
          <a:lstStyle/>
          <a:p>
            <a:pPr marL="514350" indent="-514350">
              <a:spcBef>
                <a:spcPct val="50000"/>
              </a:spcBef>
              <a:buFont typeface="+mj-lt"/>
              <a:buAutoNum type="arabicPeriod" startAt="2"/>
            </a:pPr>
            <a:r>
              <a:rPr lang="en-US" altLang="zh-TW" dirty="0"/>
              <a:t>transverse wave (</a:t>
            </a:r>
            <a:r>
              <a:rPr lang="zh-TW" altLang="en-US" dirty="0"/>
              <a:t>橫波</a:t>
            </a:r>
            <a:r>
              <a:rPr lang="en-US" altLang="zh-TW" dirty="0"/>
              <a:t>)</a:t>
            </a:r>
            <a:r>
              <a:rPr lang="en-US" altLang="zh-TW" dirty="0">
                <a:ea typeface="新細明體" charset="-120"/>
              </a:rPr>
              <a:t>.</a:t>
            </a:r>
            <a:r>
              <a:rPr lang="en-US" altLang="zh-TW" dirty="0"/>
              <a:t> : displacement is perpendicular to the direction of the wave</a:t>
            </a:r>
          </a:p>
        </p:txBody>
      </p:sp>
      <p:sp>
        <p:nvSpPr>
          <p:cNvPr id="320516" name="Rectangle 4"/>
          <p:cNvSpPr>
            <a:spLocks noChangeArrowheads="1"/>
          </p:cNvSpPr>
          <p:nvPr/>
        </p:nvSpPr>
        <p:spPr bwMode="auto">
          <a:xfrm>
            <a:off x="2306514" y="3573017"/>
            <a:ext cx="8181975" cy="830997"/>
          </a:xfrm>
          <a:prstGeom prst="rect">
            <a:avLst/>
          </a:prstGeom>
          <a:noFill/>
          <a:ln w="12700" algn="ctr">
            <a:noFill/>
            <a:miter lim="800000"/>
            <a:headEnd/>
            <a:tailEnd/>
          </a:ln>
        </p:spPr>
        <p:txBody>
          <a:bodyPr>
            <a:spAutoFit/>
          </a:bodyPr>
          <a:lstStyle/>
          <a:p>
            <a:r>
              <a:rPr lang="en-US" altLang="zh-TW" dirty="0"/>
              <a:t>longitudinal wave (</a:t>
            </a:r>
            <a:r>
              <a:rPr lang="zh-TW" altLang="en-US" dirty="0"/>
              <a:t>縱波</a:t>
            </a:r>
            <a:r>
              <a:rPr lang="en-US" altLang="zh-TW" dirty="0"/>
              <a:t>): displacement is parallel to the direction of the wave.</a:t>
            </a:r>
          </a:p>
        </p:txBody>
      </p:sp>
      <p:pic>
        <p:nvPicPr>
          <p:cNvPr id="320517" name="Picture 5" descr="Twave"/>
          <p:cNvPicPr>
            <a:picLocks noChangeAspect="1" noChangeArrowheads="1"/>
          </p:cNvPicPr>
          <p:nvPr/>
        </p:nvPicPr>
        <p:blipFill>
          <a:blip r:embed="rId3" cstate="print"/>
          <a:srcRect/>
          <a:stretch>
            <a:fillRect/>
          </a:stretch>
        </p:blipFill>
        <p:spPr bwMode="auto">
          <a:xfrm>
            <a:off x="3052441" y="1844204"/>
            <a:ext cx="6061075" cy="1352550"/>
          </a:xfrm>
          <a:prstGeom prst="rect">
            <a:avLst/>
          </a:prstGeom>
          <a:noFill/>
          <a:ln w="9525">
            <a:noFill/>
            <a:miter lim="800000"/>
            <a:headEnd/>
            <a:tailEnd/>
          </a:ln>
        </p:spPr>
      </p:pic>
      <p:pic>
        <p:nvPicPr>
          <p:cNvPr id="320518" name="Picture 6" descr="Lwave"/>
          <p:cNvPicPr>
            <a:picLocks noChangeAspect="1" noChangeArrowheads="1"/>
          </p:cNvPicPr>
          <p:nvPr/>
        </p:nvPicPr>
        <p:blipFill>
          <a:blip r:embed="rId4" cstate="print"/>
          <a:srcRect/>
          <a:stretch>
            <a:fillRect/>
          </a:stretch>
        </p:blipFill>
        <p:spPr bwMode="auto">
          <a:xfrm>
            <a:off x="3033588" y="4512817"/>
            <a:ext cx="6227762" cy="1247775"/>
          </a:xfrm>
          <a:prstGeom prst="rect">
            <a:avLst/>
          </a:prstGeom>
          <a:noFill/>
          <a:ln w="9525">
            <a:noFill/>
            <a:miter lim="800000"/>
            <a:headEnd/>
            <a:tailEnd/>
          </a:ln>
        </p:spPr>
      </p:pic>
      <p:sp>
        <p:nvSpPr>
          <p:cNvPr id="320519" name="Rectangle 7"/>
          <p:cNvSpPr>
            <a:spLocks noChangeArrowheads="1"/>
          </p:cNvSpPr>
          <p:nvPr/>
        </p:nvSpPr>
        <p:spPr bwMode="auto">
          <a:xfrm>
            <a:off x="1770063" y="5993905"/>
            <a:ext cx="7901522" cy="461665"/>
          </a:xfrm>
          <a:prstGeom prst="rect">
            <a:avLst/>
          </a:prstGeom>
          <a:noFill/>
          <a:ln w="12700">
            <a:noFill/>
            <a:miter lim="800000"/>
            <a:headEnd/>
            <a:tailEnd/>
          </a:ln>
        </p:spPr>
        <p:txBody>
          <a:bodyPr wrap="none" anchor="ctr">
            <a:spAutoFit/>
          </a:bodyPr>
          <a:lstStyle/>
          <a:p>
            <a:pPr eaLnBrk="1" hangingPunct="1"/>
            <a:r>
              <a:rPr lang="en-US" altLang="zh-TW" dirty="0">
                <a:solidFill>
                  <a:srgbClr val="0000CC"/>
                </a:solidFill>
              </a:rPr>
              <a:t>Particles do not move along with waves; they simply oscillate. </a:t>
            </a:r>
          </a:p>
        </p:txBody>
      </p:sp>
    </p:spTree>
    <p:extLst>
      <p:ext uri="{BB962C8B-B14F-4D97-AF65-F5344CB8AC3E}">
        <p14:creationId xmlns:p14="http://schemas.microsoft.com/office/powerpoint/2010/main" val="3627709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33796"/>
                                        </p:tgtEl>
                                        <p:attrNameLst>
                                          <p:attrName>style.visibility</p:attrName>
                                        </p:attrNameLst>
                                      </p:cBhvr>
                                      <p:to>
                                        <p:strVal val="visible"/>
                                      </p:to>
                                    </p:set>
                                    <p:animEffect transition="in" filter="wipe(left)">
                                      <p:cBhvr>
                                        <p:cTn id="7" dur="500"/>
                                        <p:tgtEl>
                                          <p:spTgt spid="337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0517"/>
                                        </p:tgtEl>
                                        <p:attrNameLst>
                                          <p:attrName>style.visibility</p:attrName>
                                        </p:attrNameLst>
                                      </p:cBhvr>
                                      <p:to>
                                        <p:strVal val="visible"/>
                                      </p:to>
                                    </p:set>
                                    <p:animEffect transition="in" filter="wipe(left)">
                                      <p:cBhvr>
                                        <p:cTn id="12" dur="500"/>
                                        <p:tgtEl>
                                          <p:spTgt spid="3205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0516"/>
                                        </p:tgtEl>
                                        <p:attrNameLst>
                                          <p:attrName>style.visibility</p:attrName>
                                        </p:attrNameLst>
                                      </p:cBhvr>
                                      <p:to>
                                        <p:strVal val="visible"/>
                                      </p:to>
                                    </p:set>
                                    <p:animEffect transition="in" filter="wipe(left)">
                                      <p:cBhvr>
                                        <p:cTn id="17" dur="500"/>
                                        <p:tgtEl>
                                          <p:spTgt spid="320516"/>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20518"/>
                                        </p:tgtEl>
                                        <p:attrNameLst>
                                          <p:attrName>style.visibility</p:attrName>
                                        </p:attrNameLst>
                                      </p:cBhvr>
                                      <p:to>
                                        <p:strVal val="visible"/>
                                      </p:to>
                                    </p:set>
                                    <p:animEffect transition="in" filter="wipe(left)">
                                      <p:cBhvr>
                                        <p:cTn id="21" dur="500"/>
                                        <p:tgtEl>
                                          <p:spTgt spid="3205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20519"/>
                                        </p:tgtEl>
                                        <p:attrNameLst>
                                          <p:attrName>style.visibility</p:attrName>
                                        </p:attrNameLst>
                                      </p:cBhvr>
                                      <p:to>
                                        <p:strVal val="visible"/>
                                      </p:to>
                                    </p:set>
                                    <p:animEffect transition="in" filter="wipe(left)">
                                      <p:cBhvr>
                                        <p:cTn id="26" dur="1250"/>
                                        <p:tgtEl>
                                          <p:spTgt spid="320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320516" grpId="0"/>
      <p:bldP spid="32051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7" name="Rectangle 5"/>
          <p:cNvSpPr>
            <a:spLocks noGrp="1" noChangeArrowheads="1"/>
          </p:cNvSpPr>
          <p:nvPr>
            <p:ph type="title"/>
          </p:nvPr>
        </p:nvSpPr>
        <p:spPr/>
        <p:txBody>
          <a:bodyPr>
            <a:normAutofit/>
          </a:bodyPr>
          <a:lstStyle/>
          <a:p>
            <a:r>
              <a:rPr lang="en-US" altLang="zh-TW" sz="3000" dirty="0"/>
              <a:t>7.2 </a:t>
            </a:r>
            <a:r>
              <a:rPr lang="en-US" altLang="zh-TW" sz="3000" dirty="0">
                <a:solidFill>
                  <a:srgbClr val="C00000"/>
                </a:solidFill>
              </a:rPr>
              <a:t>semi-infinite</a:t>
            </a:r>
            <a:r>
              <a:rPr lang="en-US" altLang="zh-TW" sz="3000" dirty="0"/>
              <a:t> region: </a:t>
            </a:r>
            <a:r>
              <a:rPr lang="en-US" altLang="zh-TW" sz="3000" dirty="0" err="1"/>
              <a:t>D’Alembert’s</a:t>
            </a:r>
            <a:r>
              <a:rPr lang="en-US" altLang="zh-TW" sz="3000" dirty="0"/>
              <a:t> solution  --1</a:t>
            </a:r>
            <a:endParaRPr lang="zh-TW" altLang="zh-TW" sz="3000" dirty="0"/>
          </a:p>
        </p:txBody>
      </p:sp>
      <p:sp>
        <p:nvSpPr>
          <p:cNvPr id="13328" name="投影片編號版面配置區 6"/>
          <p:cNvSpPr>
            <a:spLocks noGrp="1"/>
          </p:cNvSpPr>
          <p:nvPr>
            <p:ph type="sldNum" sz="quarter" idx="10"/>
          </p:nvPr>
        </p:nvSpPr>
        <p:spPr/>
        <p:txBody>
          <a:bodyPr/>
          <a:lstStyle/>
          <a:p>
            <a:fld id="{476FB57E-9662-4227-AA28-D7B6EC238EE1}" type="slidenum">
              <a:rPr lang="en-US" altLang="zh-TW" smtClean="0"/>
              <a:pPr/>
              <a:t>77</a:t>
            </a:fld>
            <a:endParaRPr lang="en-US" altLang="zh-TW"/>
          </a:p>
        </p:txBody>
      </p:sp>
      <p:graphicFrame>
        <p:nvGraphicFramePr>
          <p:cNvPr id="328716" name="Object 12"/>
          <p:cNvGraphicFramePr>
            <a:graphicFrameLocks noGrp="1" noChangeAspect="1"/>
          </p:cNvGraphicFramePr>
          <p:nvPr>
            <p:ph sz="quarter" idx="4294967295"/>
            <p:extLst>
              <p:ext uri="{D42A27DB-BD31-4B8C-83A1-F6EECF244321}">
                <p14:modId xmlns:p14="http://schemas.microsoft.com/office/powerpoint/2010/main" val="327153094"/>
              </p:ext>
            </p:extLst>
          </p:nvPr>
        </p:nvGraphicFramePr>
        <p:xfrm>
          <a:off x="1938559" y="1138273"/>
          <a:ext cx="1881684" cy="1303020"/>
        </p:xfrm>
        <a:graphic>
          <a:graphicData uri="http://schemas.openxmlformats.org/presentationml/2006/ole">
            <mc:AlternateContent xmlns:mc="http://schemas.openxmlformats.org/markup-compatibility/2006">
              <mc:Choice xmlns:v="urn:schemas-microsoft-com:vml" Requires="v">
                <p:oleObj spid="_x0000_s1089051" name="Equation" r:id="rId4" imgW="990360" imgH="685800" progId="Equation.DSMT4">
                  <p:embed/>
                </p:oleObj>
              </mc:Choice>
              <mc:Fallback>
                <p:oleObj name="Equation" r:id="rId4" imgW="990360" imgH="685800" progId="Equation.DSMT4">
                  <p:embed/>
                  <p:pic>
                    <p:nvPicPr>
                      <p:cNvPr id="328716"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8559" y="1138273"/>
                        <a:ext cx="1881684" cy="13030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8706" name="Object 2"/>
          <p:cNvGraphicFramePr>
            <a:graphicFrameLocks noChangeAspect="1"/>
          </p:cNvGraphicFramePr>
          <p:nvPr>
            <p:extLst>
              <p:ext uri="{D42A27DB-BD31-4B8C-83A1-F6EECF244321}">
                <p14:modId xmlns:p14="http://schemas.microsoft.com/office/powerpoint/2010/main" val="3789492269"/>
              </p:ext>
            </p:extLst>
          </p:nvPr>
        </p:nvGraphicFramePr>
        <p:xfrm>
          <a:off x="1991544" y="2408968"/>
          <a:ext cx="1254456" cy="458280"/>
        </p:xfrm>
        <a:graphic>
          <a:graphicData uri="http://schemas.openxmlformats.org/presentationml/2006/ole">
            <mc:AlternateContent xmlns:mc="http://schemas.openxmlformats.org/markup-compatibility/2006">
              <mc:Choice xmlns:v="urn:schemas-microsoft-com:vml" Requires="v">
                <p:oleObj spid="_x0000_s1089052" name="Equation" r:id="rId6" imgW="660240" imgH="241200" progId="Equation.DSMT4">
                  <p:embed/>
                </p:oleObj>
              </mc:Choice>
              <mc:Fallback>
                <p:oleObj name="Equation" r:id="rId6" imgW="660240" imgH="241200" progId="Equation.DSMT4">
                  <p:embed/>
                  <p:pic>
                    <p:nvPicPr>
                      <p:cNvPr id="328706"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1544" y="2408968"/>
                        <a:ext cx="1254456" cy="458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8708" name="Text Box 4"/>
          <p:cNvSpPr txBox="1">
            <a:spLocks noChangeArrowheads="1"/>
          </p:cNvSpPr>
          <p:nvPr/>
        </p:nvSpPr>
        <p:spPr bwMode="auto">
          <a:xfrm>
            <a:off x="5045577" y="1273278"/>
            <a:ext cx="1314782" cy="329588"/>
          </a:xfrm>
          <a:prstGeom prst="rect">
            <a:avLst/>
          </a:prstGeom>
          <a:noFill/>
          <a:ln w="12700" algn="ctr">
            <a:noFill/>
            <a:miter lim="800000"/>
            <a:headEnd/>
            <a:tailEnd/>
          </a:ln>
        </p:spPr>
        <p:txBody>
          <a:bodyPr wrap="none" tIns="10800" bIns="10800">
            <a:spAutoFit/>
          </a:bodyPr>
          <a:lstStyle/>
          <a:p>
            <a:pPr algn="ctr"/>
            <a:r>
              <a:rPr lang="en-US" altLang="zh-TW" sz="2000" dirty="0"/>
              <a:t>(fixed end)</a:t>
            </a:r>
          </a:p>
        </p:txBody>
      </p:sp>
      <p:sp>
        <p:nvSpPr>
          <p:cNvPr id="328711" name="Text Box 7"/>
          <p:cNvSpPr txBox="1">
            <a:spLocks noChangeArrowheads="1"/>
          </p:cNvSpPr>
          <p:nvPr/>
        </p:nvSpPr>
        <p:spPr bwMode="auto">
          <a:xfrm>
            <a:off x="1475374" y="5776979"/>
            <a:ext cx="3828539" cy="461665"/>
          </a:xfrm>
          <a:prstGeom prst="rect">
            <a:avLst/>
          </a:prstGeom>
          <a:noFill/>
          <a:ln w="12700" algn="ctr">
            <a:noFill/>
            <a:miter lim="800000"/>
            <a:headEnd/>
            <a:tailEnd/>
          </a:ln>
        </p:spPr>
        <p:txBody>
          <a:bodyPr wrap="none" lIns="54000" rIns="18000">
            <a:spAutoFit/>
          </a:bodyPr>
          <a:lstStyle/>
          <a:p>
            <a:pPr>
              <a:spcBef>
                <a:spcPct val="50000"/>
              </a:spcBef>
            </a:pPr>
            <a:r>
              <a:rPr lang="en-US" altLang="zh-TW" dirty="0">
                <a:solidFill>
                  <a:srgbClr val="0000CC"/>
                </a:solidFill>
              </a:rPr>
              <a:t>same solution as infinite rod??</a:t>
            </a:r>
          </a:p>
        </p:txBody>
      </p:sp>
      <p:sp>
        <p:nvSpPr>
          <p:cNvPr id="328712" name="Text Box 8"/>
          <p:cNvSpPr txBox="1">
            <a:spLocks noChangeArrowheads="1"/>
          </p:cNvSpPr>
          <p:nvPr/>
        </p:nvSpPr>
        <p:spPr bwMode="auto">
          <a:xfrm>
            <a:off x="1496442" y="6207696"/>
            <a:ext cx="3530381" cy="461665"/>
          </a:xfrm>
          <a:prstGeom prst="rect">
            <a:avLst/>
          </a:prstGeom>
          <a:noFill/>
          <a:ln w="12700" algn="ctr">
            <a:noFill/>
            <a:miter lim="800000"/>
            <a:headEnd/>
            <a:tailEnd/>
          </a:ln>
        </p:spPr>
        <p:txBody>
          <a:bodyPr wrap="none" lIns="54000" rIns="18000">
            <a:spAutoFit/>
          </a:bodyPr>
          <a:lstStyle/>
          <a:p>
            <a:pPr>
              <a:spcBef>
                <a:spcPct val="50000"/>
              </a:spcBef>
            </a:pPr>
            <a:r>
              <a:rPr lang="en-US" altLang="zh-TW" dirty="0">
                <a:solidFill>
                  <a:srgbClr val="C00000"/>
                </a:solidFill>
              </a:rPr>
              <a:t>any contribution from BC??</a:t>
            </a:r>
          </a:p>
        </p:txBody>
      </p:sp>
      <p:sp>
        <p:nvSpPr>
          <p:cNvPr id="328713" name="Rectangle 9"/>
          <p:cNvSpPr>
            <a:spLocks noChangeArrowheads="1"/>
          </p:cNvSpPr>
          <p:nvPr/>
        </p:nvSpPr>
        <p:spPr bwMode="auto">
          <a:xfrm>
            <a:off x="2672955" y="3389452"/>
            <a:ext cx="1584325" cy="431800"/>
          </a:xfrm>
          <a:prstGeom prst="rect">
            <a:avLst/>
          </a:prstGeom>
          <a:solidFill>
            <a:srgbClr val="FFFF00"/>
          </a:solidFill>
          <a:ln w="12700" algn="ctr">
            <a:noFill/>
            <a:miter lim="800000"/>
            <a:headEnd/>
            <a:tailEnd/>
          </a:ln>
        </p:spPr>
        <p:txBody>
          <a:bodyPr wrap="none" anchor="ctr"/>
          <a:lstStyle/>
          <a:p>
            <a:pPr algn="ctr"/>
            <a:endParaRPr lang="zh-TW" altLang="zh-TW" sz="2600"/>
          </a:p>
        </p:txBody>
      </p:sp>
      <p:sp>
        <p:nvSpPr>
          <p:cNvPr id="328714" name="Rectangle 10"/>
          <p:cNvSpPr>
            <a:spLocks noChangeArrowheads="1"/>
          </p:cNvSpPr>
          <p:nvPr/>
        </p:nvSpPr>
        <p:spPr bwMode="auto">
          <a:xfrm>
            <a:off x="1437874" y="4333593"/>
            <a:ext cx="1800225" cy="431800"/>
          </a:xfrm>
          <a:prstGeom prst="rect">
            <a:avLst/>
          </a:prstGeom>
          <a:solidFill>
            <a:srgbClr val="FFFF00"/>
          </a:solidFill>
          <a:ln w="12700" algn="ctr">
            <a:noFill/>
            <a:miter lim="800000"/>
            <a:headEnd/>
            <a:tailEnd/>
          </a:ln>
        </p:spPr>
        <p:txBody>
          <a:bodyPr wrap="none" anchor="ctr"/>
          <a:lstStyle/>
          <a:p>
            <a:pPr algn="ctr"/>
            <a:endParaRPr lang="zh-TW" altLang="zh-TW" sz="2600"/>
          </a:p>
        </p:txBody>
      </p:sp>
      <p:sp>
        <p:nvSpPr>
          <p:cNvPr id="328715" name="Text Box 11"/>
          <p:cNvSpPr txBox="1">
            <a:spLocks noChangeArrowheads="1"/>
          </p:cNvSpPr>
          <p:nvPr/>
        </p:nvSpPr>
        <p:spPr bwMode="auto">
          <a:xfrm>
            <a:off x="1487488" y="1498314"/>
            <a:ext cx="380480" cy="461665"/>
          </a:xfrm>
          <a:prstGeom prst="rect">
            <a:avLst/>
          </a:prstGeom>
          <a:noFill/>
          <a:ln w="12700" algn="ctr">
            <a:noFill/>
            <a:miter lim="800000"/>
            <a:headEnd/>
            <a:tailEnd/>
          </a:ln>
        </p:spPr>
        <p:txBody>
          <a:bodyPr wrap="none" lIns="54000" rIns="18000">
            <a:spAutoFit/>
          </a:bodyPr>
          <a:lstStyle/>
          <a:p>
            <a:pPr>
              <a:spcBef>
                <a:spcPct val="50000"/>
              </a:spcBef>
            </a:pPr>
            <a:r>
              <a:rPr lang="en-US" altLang="zh-TW" dirty="0"/>
              <a:t>IC</a:t>
            </a:r>
          </a:p>
        </p:txBody>
      </p:sp>
      <p:graphicFrame>
        <p:nvGraphicFramePr>
          <p:cNvPr id="328721" name="Object 17"/>
          <p:cNvGraphicFramePr>
            <a:graphicFrameLocks noChangeAspect="1"/>
          </p:cNvGraphicFramePr>
          <p:nvPr>
            <p:extLst>
              <p:ext uri="{D42A27DB-BD31-4B8C-83A1-F6EECF244321}">
                <p14:modId xmlns:p14="http://schemas.microsoft.com/office/powerpoint/2010/main" val="3604918012"/>
              </p:ext>
            </p:extLst>
          </p:nvPr>
        </p:nvGraphicFramePr>
        <p:xfrm>
          <a:off x="1455338" y="4309781"/>
          <a:ext cx="4064598" cy="516816"/>
        </p:xfrm>
        <a:graphic>
          <a:graphicData uri="http://schemas.openxmlformats.org/presentationml/2006/ole">
            <mc:AlternateContent xmlns:mc="http://schemas.openxmlformats.org/markup-compatibility/2006">
              <mc:Choice xmlns:v="urn:schemas-microsoft-com:vml" Requires="v">
                <p:oleObj spid="_x0000_s1089053" name="Equation" r:id="rId8" imgW="2197080" imgH="279360" progId="Equation.DSMT4">
                  <p:embed/>
                </p:oleObj>
              </mc:Choice>
              <mc:Fallback>
                <p:oleObj name="Equation" r:id="rId8" imgW="2197080" imgH="279360" progId="Equation.DSMT4">
                  <p:embed/>
                  <p:pic>
                    <p:nvPicPr>
                      <p:cNvPr id="328721"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55338" y="4309781"/>
                        <a:ext cx="4064598" cy="5168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8722" name="Object 18"/>
          <p:cNvGraphicFramePr>
            <a:graphicFrameLocks noChangeAspect="1"/>
          </p:cNvGraphicFramePr>
          <p:nvPr>
            <p:extLst>
              <p:ext uri="{D42A27DB-BD31-4B8C-83A1-F6EECF244321}">
                <p14:modId xmlns:p14="http://schemas.microsoft.com/office/powerpoint/2010/main" val="2338683838"/>
              </p:ext>
            </p:extLst>
          </p:nvPr>
        </p:nvGraphicFramePr>
        <p:xfrm>
          <a:off x="1606551" y="4885846"/>
          <a:ext cx="3984625" cy="747713"/>
        </p:xfrm>
        <a:graphic>
          <a:graphicData uri="http://schemas.openxmlformats.org/presentationml/2006/ole">
            <mc:AlternateContent xmlns:mc="http://schemas.openxmlformats.org/markup-compatibility/2006">
              <mc:Choice xmlns:v="urn:schemas-microsoft-com:vml" Requires="v">
                <p:oleObj spid="_x0000_s1089054" name="Equation" r:id="rId10" imgW="2095200" imgH="393480" progId="Equation.DSMT4">
                  <p:embed/>
                </p:oleObj>
              </mc:Choice>
              <mc:Fallback>
                <p:oleObj name="Equation" r:id="rId10" imgW="2095200" imgH="393480" progId="Equation.DSMT4">
                  <p:embed/>
                  <p:pic>
                    <p:nvPicPr>
                      <p:cNvPr id="328722"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6551" y="4885846"/>
                        <a:ext cx="3984625" cy="747713"/>
                      </a:xfrm>
                      <a:prstGeom prst="rect">
                        <a:avLst/>
                      </a:prstGeom>
                      <a:solidFill>
                        <a:srgbClr val="CCFFFF"/>
                      </a:solidFill>
                    </p:spPr>
                  </p:pic>
                </p:oleObj>
              </mc:Fallback>
            </mc:AlternateContent>
          </a:graphicData>
        </a:graphic>
      </p:graphicFrame>
      <p:sp>
        <p:nvSpPr>
          <p:cNvPr id="328724" name="Text Box 20"/>
          <p:cNvSpPr txBox="1">
            <a:spLocks noChangeArrowheads="1"/>
          </p:cNvSpPr>
          <p:nvPr/>
        </p:nvSpPr>
        <p:spPr bwMode="auto">
          <a:xfrm>
            <a:off x="1416050" y="2424075"/>
            <a:ext cx="483072" cy="461665"/>
          </a:xfrm>
          <a:prstGeom prst="rect">
            <a:avLst/>
          </a:prstGeom>
          <a:noFill/>
          <a:ln w="12700" algn="ctr">
            <a:noFill/>
            <a:miter lim="800000"/>
            <a:headEnd/>
            <a:tailEnd/>
          </a:ln>
        </p:spPr>
        <p:txBody>
          <a:bodyPr wrap="none" lIns="54000" rIns="18000">
            <a:spAutoFit/>
          </a:bodyPr>
          <a:lstStyle/>
          <a:p>
            <a:pPr>
              <a:spcBef>
                <a:spcPct val="50000"/>
              </a:spcBef>
            </a:pPr>
            <a:r>
              <a:rPr lang="en-US" altLang="zh-TW" dirty="0"/>
              <a:t>BC</a:t>
            </a:r>
          </a:p>
        </p:txBody>
      </p:sp>
      <p:grpSp>
        <p:nvGrpSpPr>
          <p:cNvPr id="2" name="Group 21"/>
          <p:cNvGrpSpPr>
            <a:grpSpLocks/>
          </p:cNvGrpSpPr>
          <p:nvPr/>
        </p:nvGrpSpPr>
        <p:grpSpPr bwMode="auto">
          <a:xfrm>
            <a:off x="1199904" y="1700684"/>
            <a:ext cx="4610095" cy="4932365"/>
            <a:chOff x="-10" y="1523"/>
            <a:chExt cx="2904" cy="3107"/>
          </a:xfrm>
        </p:grpSpPr>
        <p:sp>
          <p:nvSpPr>
            <p:cNvPr id="13360" name="Line 22"/>
            <p:cNvSpPr>
              <a:spLocks noChangeShapeType="1"/>
            </p:cNvSpPr>
            <p:nvPr/>
          </p:nvSpPr>
          <p:spPr bwMode="auto">
            <a:xfrm>
              <a:off x="2893" y="1523"/>
              <a:ext cx="1" cy="3107"/>
            </a:xfrm>
            <a:prstGeom prst="line">
              <a:avLst/>
            </a:prstGeom>
            <a:noFill/>
            <a:ln w="12700">
              <a:solidFill>
                <a:srgbClr val="0000CC"/>
              </a:solidFill>
              <a:round/>
              <a:headEnd/>
              <a:tailEnd/>
            </a:ln>
          </p:spPr>
          <p:txBody>
            <a:bodyPr wrap="none" anchor="ctr"/>
            <a:lstStyle/>
            <a:p>
              <a:endParaRPr lang="zh-TW" altLang="en-US"/>
            </a:p>
          </p:txBody>
        </p:sp>
        <p:sp>
          <p:nvSpPr>
            <p:cNvPr id="13361" name="Line 23"/>
            <p:cNvSpPr>
              <a:spLocks noChangeShapeType="1"/>
            </p:cNvSpPr>
            <p:nvPr/>
          </p:nvSpPr>
          <p:spPr bwMode="auto">
            <a:xfrm>
              <a:off x="-10" y="2294"/>
              <a:ext cx="2903" cy="0"/>
            </a:xfrm>
            <a:prstGeom prst="line">
              <a:avLst/>
            </a:prstGeom>
            <a:noFill/>
            <a:ln w="12700">
              <a:solidFill>
                <a:srgbClr val="0000CC"/>
              </a:solidFill>
              <a:round/>
              <a:headEnd/>
              <a:tailEnd/>
            </a:ln>
          </p:spPr>
          <p:txBody>
            <a:bodyPr wrap="none" anchor="ctr"/>
            <a:lstStyle/>
            <a:p>
              <a:endParaRPr lang="zh-TW" altLang="en-US"/>
            </a:p>
          </p:txBody>
        </p:sp>
      </p:grpSp>
      <p:grpSp>
        <p:nvGrpSpPr>
          <p:cNvPr id="3" name="Group 24"/>
          <p:cNvGrpSpPr>
            <a:grpSpLocks/>
          </p:cNvGrpSpPr>
          <p:nvPr/>
        </p:nvGrpSpPr>
        <p:grpSpPr bwMode="auto">
          <a:xfrm>
            <a:off x="5516435" y="811999"/>
            <a:ext cx="5249863" cy="601663"/>
            <a:chOff x="2636" y="935"/>
            <a:chExt cx="3307" cy="379"/>
          </a:xfrm>
        </p:grpSpPr>
        <p:grpSp>
          <p:nvGrpSpPr>
            <p:cNvPr id="13354" name="Group 25"/>
            <p:cNvGrpSpPr>
              <a:grpSpLocks/>
            </p:cNvGrpSpPr>
            <p:nvPr/>
          </p:nvGrpSpPr>
          <p:grpSpPr bwMode="auto">
            <a:xfrm>
              <a:off x="2636" y="935"/>
              <a:ext cx="3069" cy="295"/>
              <a:chOff x="2636" y="935"/>
              <a:chExt cx="3069" cy="295"/>
            </a:xfrm>
          </p:grpSpPr>
          <p:sp>
            <p:nvSpPr>
              <p:cNvPr id="13356" name="Line 26"/>
              <p:cNvSpPr>
                <a:spLocks noChangeShapeType="1"/>
              </p:cNvSpPr>
              <p:nvPr/>
            </p:nvSpPr>
            <p:spPr bwMode="auto">
              <a:xfrm>
                <a:off x="2848" y="1207"/>
                <a:ext cx="2495" cy="0"/>
              </a:xfrm>
              <a:prstGeom prst="line">
                <a:avLst/>
              </a:prstGeom>
              <a:noFill/>
              <a:ln w="28575">
                <a:solidFill>
                  <a:schemeClr val="tx1"/>
                </a:solidFill>
                <a:round/>
                <a:headEnd/>
                <a:tailEnd/>
              </a:ln>
            </p:spPr>
            <p:txBody>
              <a:bodyPr wrap="none" anchor="ctr"/>
              <a:lstStyle/>
              <a:p>
                <a:endParaRPr lang="zh-TW" altLang="en-US"/>
              </a:p>
            </p:txBody>
          </p:sp>
          <p:sp>
            <p:nvSpPr>
              <p:cNvPr id="13357" name="Freeform 27"/>
              <p:cNvSpPr>
                <a:spLocks/>
              </p:cNvSpPr>
              <p:nvPr/>
            </p:nvSpPr>
            <p:spPr bwMode="auto">
              <a:xfrm>
                <a:off x="3075" y="981"/>
                <a:ext cx="771" cy="211"/>
              </a:xfrm>
              <a:custGeom>
                <a:avLst/>
                <a:gdLst>
                  <a:gd name="T0" fmla="*/ 0 w 771"/>
                  <a:gd name="T1" fmla="*/ 36 h 257"/>
                  <a:gd name="T2" fmla="*/ 227 w 771"/>
                  <a:gd name="T3" fmla="*/ 23 h 257"/>
                  <a:gd name="T4" fmla="*/ 363 w 771"/>
                  <a:gd name="T5" fmla="*/ 11 h 257"/>
                  <a:gd name="T6" fmla="*/ 499 w 771"/>
                  <a:gd name="T7" fmla="*/ 4 h 257"/>
                  <a:gd name="T8" fmla="*/ 771 w 771"/>
                  <a:gd name="T9" fmla="*/ 36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99FF99"/>
              </a:solidFill>
              <a:ln w="12700">
                <a:solidFill>
                  <a:schemeClr val="tx1"/>
                </a:solidFill>
                <a:round/>
                <a:headEnd/>
                <a:tailEnd/>
              </a:ln>
            </p:spPr>
            <p:txBody>
              <a:bodyPr wrap="none" anchor="ctr"/>
              <a:lstStyle/>
              <a:p>
                <a:endParaRPr lang="zh-TW" altLang="en-US"/>
              </a:p>
            </p:txBody>
          </p:sp>
          <p:sp>
            <p:nvSpPr>
              <p:cNvPr id="13358" name="Oval 28"/>
              <p:cNvSpPr>
                <a:spLocks noChangeAspect="1" noChangeArrowheads="1"/>
              </p:cNvSpPr>
              <p:nvPr/>
            </p:nvSpPr>
            <p:spPr bwMode="auto">
              <a:xfrm>
                <a:off x="2802" y="1162"/>
                <a:ext cx="68" cy="68"/>
              </a:xfrm>
              <a:prstGeom prst="ellipse">
                <a:avLst/>
              </a:prstGeom>
              <a:solidFill>
                <a:schemeClr val="tx1"/>
              </a:solidFill>
              <a:ln w="12700" algn="ctr">
                <a:solidFill>
                  <a:schemeClr val="tx1"/>
                </a:solidFill>
                <a:round/>
                <a:headEnd/>
                <a:tailEnd/>
              </a:ln>
            </p:spPr>
            <p:txBody>
              <a:bodyPr wrap="none" anchor="ctr"/>
              <a:lstStyle/>
              <a:p>
                <a:endParaRPr lang="zh-TW" altLang="en-US"/>
              </a:p>
            </p:txBody>
          </p:sp>
          <p:graphicFrame>
            <p:nvGraphicFramePr>
              <p:cNvPr id="13326" name="Object 29"/>
              <p:cNvGraphicFramePr>
                <a:graphicFrameLocks noChangeAspect="1"/>
              </p:cNvGraphicFramePr>
              <p:nvPr>
                <p:extLst/>
              </p:nvPr>
            </p:nvGraphicFramePr>
            <p:xfrm>
              <a:off x="2636" y="935"/>
              <a:ext cx="425" cy="212"/>
            </p:xfrm>
            <a:graphic>
              <a:graphicData uri="http://schemas.openxmlformats.org/presentationml/2006/ole">
                <mc:AlternateContent xmlns:mc="http://schemas.openxmlformats.org/markup-compatibility/2006">
                  <mc:Choice xmlns:v="urn:schemas-microsoft-com:vml" Requires="v">
                    <p:oleObj spid="_x0000_s1089055" name="Equation" r:id="rId12" imgW="355320" imgH="177480" progId="Equation.DSMT4">
                      <p:embed/>
                    </p:oleObj>
                  </mc:Choice>
                  <mc:Fallback>
                    <p:oleObj name="Equation" r:id="rId12" imgW="355320" imgH="177480" progId="Equation.DSMT4">
                      <p:embed/>
                      <p:pic>
                        <p:nvPicPr>
                          <p:cNvPr id="13326" name="Object 2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36" y="935"/>
                            <a:ext cx="425" cy="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59" name="Line 30"/>
              <p:cNvSpPr>
                <a:spLocks noChangeShapeType="1"/>
              </p:cNvSpPr>
              <p:nvPr/>
            </p:nvSpPr>
            <p:spPr bwMode="auto">
              <a:xfrm>
                <a:off x="5433" y="1207"/>
                <a:ext cx="272" cy="0"/>
              </a:xfrm>
              <a:prstGeom prst="line">
                <a:avLst/>
              </a:prstGeom>
              <a:noFill/>
              <a:ln w="12700">
                <a:solidFill>
                  <a:schemeClr val="tx1"/>
                </a:solidFill>
                <a:round/>
                <a:headEnd/>
                <a:tailEnd type="triangle" w="med" len="med"/>
              </a:ln>
            </p:spPr>
            <p:txBody>
              <a:bodyPr wrap="none" anchor="ctr"/>
              <a:lstStyle/>
              <a:p>
                <a:endParaRPr lang="zh-TW" altLang="en-US"/>
              </a:p>
            </p:txBody>
          </p:sp>
        </p:grpSp>
        <p:sp>
          <p:nvSpPr>
            <p:cNvPr id="13355" name="Text Box 31"/>
            <p:cNvSpPr txBox="1">
              <a:spLocks noChangeArrowheads="1"/>
            </p:cNvSpPr>
            <p:nvPr/>
          </p:nvSpPr>
          <p:spPr bwMode="auto">
            <a:xfrm>
              <a:off x="5741" y="1023"/>
              <a:ext cx="202" cy="291"/>
            </a:xfrm>
            <a:prstGeom prst="rect">
              <a:avLst/>
            </a:prstGeom>
            <a:noFill/>
            <a:ln w="12700" algn="ctr">
              <a:noFill/>
              <a:miter lim="800000"/>
              <a:headEnd/>
              <a:tailEnd/>
            </a:ln>
          </p:spPr>
          <p:txBody>
            <a:bodyPr wrap="none">
              <a:spAutoFit/>
            </a:bodyPr>
            <a:lstStyle/>
            <a:p>
              <a:pPr algn="ctr"/>
              <a:r>
                <a:rPr lang="en-US" altLang="zh-TW" i="1" dirty="0"/>
                <a:t>x</a:t>
              </a:r>
            </a:p>
          </p:txBody>
        </p:sp>
      </p:grpSp>
      <p:sp>
        <p:nvSpPr>
          <p:cNvPr id="328736" name="Line 32"/>
          <p:cNvSpPr>
            <a:spLocks noChangeShapeType="1"/>
          </p:cNvSpPr>
          <p:nvPr/>
        </p:nvSpPr>
        <p:spPr bwMode="auto">
          <a:xfrm>
            <a:off x="4367858" y="5446555"/>
            <a:ext cx="1008063" cy="0"/>
          </a:xfrm>
          <a:prstGeom prst="line">
            <a:avLst/>
          </a:prstGeom>
          <a:noFill/>
          <a:ln w="76200" cmpd="dbl">
            <a:solidFill>
              <a:srgbClr val="993300"/>
            </a:solidFill>
            <a:round/>
            <a:headEnd/>
            <a:tailEnd/>
          </a:ln>
        </p:spPr>
        <p:txBody>
          <a:bodyPr wrap="none" anchor="ctr"/>
          <a:lstStyle/>
          <a:p>
            <a:endParaRPr lang="zh-TW" altLang="en-US"/>
          </a:p>
        </p:txBody>
      </p:sp>
      <p:sp>
        <p:nvSpPr>
          <p:cNvPr id="328737" name="Text Box 33"/>
          <p:cNvSpPr txBox="1">
            <a:spLocks noChangeArrowheads="1"/>
          </p:cNvSpPr>
          <p:nvPr/>
        </p:nvSpPr>
        <p:spPr bwMode="auto">
          <a:xfrm>
            <a:off x="6032302" y="1853206"/>
            <a:ext cx="867793" cy="461665"/>
          </a:xfrm>
          <a:prstGeom prst="rect">
            <a:avLst/>
          </a:prstGeom>
          <a:noFill/>
          <a:ln w="12700" algn="ctr">
            <a:noFill/>
            <a:miter lim="800000"/>
            <a:headEnd/>
            <a:tailEnd/>
          </a:ln>
        </p:spPr>
        <p:txBody>
          <a:bodyPr wrap="none" lIns="54000" rIns="18000">
            <a:spAutoFit/>
          </a:bodyPr>
          <a:lstStyle/>
          <a:p>
            <a:pPr>
              <a:spcBef>
                <a:spcPct val="50000"/>
              </a:spcBef>
            </a:pPr>
            <a:r>
              <a:rPr lang="en-US" altLang="zh-TW" dirty="0"/>
              <a:t>by BC</a:t>
            </a:r>
          </a:p>
        </p:txBody>
      </p:sp>
      <p:graphicFrame>
        <p:nvGraphicFramePr>
          <p:cNvPr id="328738" name="Object 34"/>
          <p:cNvGraphicFramePr>
            <a:graphicFrameLocks noChangeAspect="1"/>
          </p:cNvGraphicFramePr>
          <p:nvPr>
            <p:extLst>
              <p:ext uri="{D42A27DB-BD31-4B8C-83A1-F6EECF244321}">
                <p14:modId xmlns:p14="http://schemas.microsoft.com/office/powerpoint/2010/main" val="268029898"/>
              </p:ext>
            </p:extLst>
          </p:nvPr>
        </p:nvGraphicFramePr>
        <p:xfrm>
          <a:off x="7032104" y="1700806"/>
          <a:ext cx="3691548" cy="747612"/>
        </p:xfrm>
        <a:graphic>
          <a:graphicData uri="http://schemas.openxmlformats.org/presentationml/2006/ole">
            <mc:AlternateContent xmlns:mc="http://schemas.openxmlformats.org/markup-compatibility/2006">
              <mc:Choice xmlns:v="urn:schemas-microsoft-com:vml" Requires="v">
                <p:oleObj spid="_x0000_s1089056" name="Equation" r:id="rId14" imgW="1942920" imgH="393480" progId="Equation.DSMT4">
                  <p:embed/>
                </p:oleObj>
              </mc:Choice>
              <mc:Fallback>
                <p:oleObj name="Equation" r:id="rId14" imgW="1942920" imgH="393480" progId="Equation.DSMT4">
                  <p:embed/>
                  <p:pic>
                    <p:nvPicPr>
                      <p:cNvPr id="328738" name="Object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32104" y="1700806"/>
                        <a:ext cx="3691548" cy="747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8739" name="Object 35"/>
          <p:cNvGraphicFramePr>
            <a:graphicFrameLocks noChangeAspect="1"/>
          </p:cNvGraphicFramePr>
          <p:nvPr>
            <p:extLst/>
          </p:nvPr>
        </p:nvGraphicFramePr>
        <p:xfrm>
          <a:off x="6632011" y="2407243"/>
          <a:ext cx="1954188" cy="482220"/>
        </p:xfrm>
        <a:graphic>
          <a:graphicData uri="http://schemas.openxmlformats.org/presentationml/2006/ole">
            <mc:AlternateContent xmlns:mc="http://schemas.openxmlformats.org/markup-compatibility/2006">
              <mc:Choice xmlns:v="urn:schemas-microsoft-com:vml" Requires="v">
                <p:oleObj spid="_x0000_s1089057" name="Equation" r:id="rId16" imgW="1028520" imgH="253800" progId="Equation.DSMT4">
                  <p:embed/>
                </p:oleObj>
              </mc:Choice>
              <mc:Fallback>
                <p:oleObj name="Equation" r:id="rId16" imgW="1028520" imgH="253800" progId="Equation.DSMT4">
                  <p:embed/>
                  <p:pic>
                    <p:nvPicPr>
                      <p:cNvPr id="328739" name="Object 3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32011" y="2407243"/>
                        <a:ext cx="1954188" cy="4822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8740" name="Text Box 36"/>
          <p:cNvSpPr txBox="1">
            <a:spLocks noChangeArrowheads="1"/>
          </p:cNvSpPr>
          <p:nvPr/>
        </p:nvSpPr>
        <p:spPr bwMode="auto">
          <a:xfrm>
            <a:off x="10444944" y="2377589"/>
            <a:ext cx="514350" cy="488950"/>
          </a:xfrm>
          <a:prstGeom prst="rect">
            <a:avLst/>
          </a:prstGeom>
          <a:noFill/>
          <a:ln w="12700" algn="ctr">
            <a:noFill/>
            <a:miter lim="800000"/>
            <a:headEnd/>
            <a:tailEnd/>
          </a:ln>
        </p:spPr>
        <p:txBody>
          <a:bodyPr wrap="none">
            <a:spAutoFit/>
          </a:bodyPr>
          <a:lstStyle/>
          <a:p>
            <a:pPr algn="ctr"/>
            <a:r>
              <a:rPr lang="en-US" altLang="zh-TW" sz="2600" b="1" dirty="0">
                <a:solidFill>
                  <a:srgbClr val="A50021"/>
                </a:solidFill>
              </a:rPr>
              <a:t>??</a:t>
            </a:r>
          </a:p>
        </p:txBody>
      </p:sp>
      <p:sp>
        <p:nvSpPr>
          <p:cNvPr id="328741" name="Text Box 37"/>
          <p:cNvSpPr txBox="1">
            <a:spLocks noChangeArrowheads="1"/>
          </p:cNvSpPr>
          <p:nvPr/>
        </p:nvSpPr>
        <p:spPr bwMode="auto">
          <a:xfrm>
            <a:off x="3930836" y="1373572"/>
            <a:ext cx="797013" cy="461665"/>
          </a:xfrm>
          <a:prstGeom prst="rect">
            <a:avLst/>
          </a:prstGeom>
          <a:solidFill>
            <a:srgbClr val="CCFFFF"/>
          </a:solidFill>
          <a:ln w="12700" algn="ctr">
            <a:noFill/>
            <a:miter lim="800000"/>
            <a:headEnd/>
            <a:tailEnd/>
          </a:ln>
        </p:spPr>
        <p:txBody>
          <a:bodyPr wrap="none">
            <a:spAutoFit/>
          </a:bodyPr>
          <a:lstStyle/>
          <a:p>
            <a:pPr algn="ctr"/>
            <a:r>
              <a:rPr lang="en-US" altLang="zh-TW" i="1" dirty="0"/>
              <a:t>x</a:t>
            </a:r>
            <a:r>
              <a:rPr lang="en-US" altLang="zh-TW" dirty="0"/>
              <a:t> </a:t>
            </a:r>
            <a:r>
              <a:rPr lang="en-US" altLang="zh-TW" dirty="0">
                <a:latin typeface="Symbol" pitchFamily="18" charset="2"/>
              </a:rPr>
              <a:t>&gt;</a:t>
            </a:r>
            <a:r>
              <a:rPr lang="en-US" altLang="zh-TW" dirty="0"/>
              <a:t> 0</a:t>
            </a:r>
            <a:endParaRPr lang="en-US" altLang="zh-TW" i="1" dirty="0"/>
          </a:p>
        </p:txBody>
      </p:sp>
      <p:sp>
        <p:nvSpPr>
          <p:cNvPr id="328742" name="Text Box 38"/>
          <p:cNvSpPr txBox="1">
            <a:spLocks noChangeArrowheads="1"/>
          </p:cNvSpPr>
          <p:nvPr/>
        </p:nvSpPr>
        <p:spPr bwMode="auto">
          <a:xfrm>
            <a:off x="3499518" y="2345742"/>
            <a:ext cx="745717" cy="461665"/>
          </a:xfrm>
          <a:prstGeom prst="rect">
            <a:avLst/>
          </a:prstGeom>
          <a:solidFill>
            <a:srgbClr val="FFCCFF"/>
          </a:solidFill>
          <a:ln w="12700" algn="ctr">
            <a:noFill/>
            <a:miter lim="800000"/>
            <a:headEnd/>
            <a:tailEnd/>
          </a:ln>
        </p:spPr>
        <p:txBody>
          <a:bodyPr wrap="none">
            <a:spAutoFit/>
          </a:bodyPr>
          <a:lstStyle/>
          <a:p>
            <a:pPr algn="ctr"/>
            <a:r>
              <a:rPr lang="en-US" altLang="zh-TW" i="1" dirty="0"/>
              <a:t>t</a:t>
            </a:r>
            <a:r>
              <a:rPr lang="en-US" altLang="zh-TW" dirty="0"/>
              <a:t> </a:t>
            </a:r>
            <a:r>
              <a:rPr lang="en-US" altLang="zh-TW" dirty="0">
                <a:latin typeface="Symbol" pitchFamily="18" charset="2"/>
              </a:rPr>
              <a:t>&gt;</a:t>
            </a:r>
            <a:r>
              <a:rPr lang="en-US" altLang="zh-TW" dirty="0"/>
              <a:t> 0</a:t>
            </a:r>
            <a:endParaRPr lang="en-US" altLang="zh-TW" i="1" dirty="0"/>
          </a:p>
        </p:txBody>
      </p:sp>
      <p:sp>
        <p:nvSpPr>
          <p:cNvPr id="328743" name="Rectangle 39"/>
          <p:cNvSpPr>
            <a:spLocks noChangeArrowheads="1"/>
          </p:cNvSpPr>
          <p:nvPr/>
        </p:nvSpPr>
        <p:spPr bwMode="auto">
          <a:xfrm>
            <a:off x="1263614" y="692697"/>
            <a:ext cx="2456122" cy="461665"/>
          </a:xfrm>
          <a:prstGeom prst="rect">
            <a:avLst/>
          </a:prstGeom>
          <a:noFill/>
          <a:ln w="12700" algn="ctr">
            <a:noFill/>
            <a:miter lim="800000"/>
            <a:headEnd/>
            <a:tailEnd/>
          </a:ln>
        </p:spPr>
        <p:txBody>
          <a:bodyPr wrap="none">
            <a:spAutoFit/>
          </a:bodyPr>
          <a:lstStyle/>
          <a:p>
            <a:pPr algn="ctr"/>
            <a:r>
              <a:rPr lang="en-US" altLang="zh-TW" dirty="0"/>
              <a:t>(a) fixed end, with</a:t>
            </a:r>
          </a:p>
        </p:txBody>
      </p:sp>
      <p:sp>
        <p:nvSpPr>
          <p:cNvPr id="328744" name="Rectangle 40"/>
          <p:cNvSpPr>
            <a:spLocks noChangeArrowheads="1"/>
          </p:cNvSpPr>
          <p:nvPr/>
        </p:nvSpPr>
        <p:spPr bwMode="auto">
          <a:xfrm>
            <a:off x="8544273" y="2391517"/>
            <a:ext cx="1909497" cy="461665"/>
          </a:xfrm>
          <a:prstGeom prst="rect">
            <a:avLst/>
          </a:prstGeom>
          <a:noFill/>
          <a:ln w="12700" algn="ctr">
            <a:noFill/>
            <a:miter lim="800000"/>
            <a:headEnd/>
            <a:tailEnd/>
          </a:ln>
        </p:spPr>
        <p:txBody>
          <a:bodyPr wrap="none">
            <a:spAutoFit/>
          </a:bodyPr>
          <a:lstStyle/>
          <a:p>
            <a:pPr algn="ctr"/>
            <a:r>
              <a:rPr lang="en-US" altLang="zh-TW" dirty="0"/>
              <a:t>: </a:t>
            </a:r>
            <a:r>
              <a:rPr lang="en-US" altLang="zh-TW" dirty="0">
                <a:solidFill>
                  <a:srgbClr val="C00000"/>
                </a:solidFill>
              </a:rPr>
              <a:t>odd</a:t>
            </a:r>
            <a:r>
              <a:rPr lang="en-US" altLang="zh-TW" dirty="0"/>
              <a:t> </a:t>
            </a:r>
            <a:r>
              <a:rPr lang="en-US" altLang="zh-TW" dirty="0">
                <a:solidFill>
                  <a:srgbClr val="C00000"/>
                </a:solidFill>
              </a:rPr>
              <a:t>function</a:t>
            </a:r>
          </a:p>
        </p:txBody>
      </p:sp>
      <p:graphicFrame>
        <p:nvGraphicFramePr>
          <p:cNvPr id="328745" name="Object 41"/>
          <p:cNvGraphicFramePr>
            <a:graphicFrameLocks noChangeAspect="1"/>
          </p:cNvGraphicFramePr>
          <p:nvPr>
            <p:extLst>
              <p:ext uri="{D42A27DB-BD31-4B8C-83A1-F6EECF244321}">
                <p14:modId xmlns:p14="http://schemas.microsoft.com/office/powerpoint/2010/main" val="539667489"/>
              </p:ext>
            </p:extLst>
          </p:nvPr>
        </p:nvGraphicFramePr>
        <p:xfrm>
          <a:off x="6614914" y="4292609"/>
          <a:ext cx="3933000" cy="747612"/>
        </p:xfrm>
        <a:graphic>
          <a:graphicData uri="http://schemas.openxmlformats.org/presentationml/2006/ole">
            <mc:AlternateContent xmlns:mc="http://schemas.openxmlformats.org/markup-compatibility/2006">
              <mc:Choice xmlns:v="urn:schemas-microsoft-com:vml" Requires="v">
                <p:oleObj spid="_x0000_s1089058" name="Equation" r:id="rId18" imgW="2070000" imgH="393480" progId="Equation.DSMT4">
                  <p:embed/>
                </p:oleObj>
              </mc:Choice>
              <mc:Fallback>
                <p:oleObj name="Equation" r:id="rId18" imgW="2070000" imgH="393480" progId="Equation.DSMT4">
                  <p:embed/>
                  <p:pic>
                    <p:nvPicPr>
                      <p:cNvPr id="328745" name="Object 4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14914" y="4292609"/>
                        <a:ext cx="3933000" cy="747612"/>
                      </a:xfrm>
                      <a:prstGeom prst="rect">
                        <a:avLst/>
                      </a:prstGeom>
                      <a:solidFill>
                        <a:srgbClr val="FFFF66"/>
                      </a:solidFill>
                    </p:spPr>
                  </p:pic>
                </p:oleObj>
              </mc:Fallback>
            </mc:AlternateContent>
          </a:graphicData>
        </a:graphic>
      </p:graphicFrame>
      <p:sp>
        <p:nvSpPr>
          <p:cNvPr id="328746" name="Text Box 42"/>
          <p:cNvSpPr txBox="1">
            <a:spLocks noChangeArrowheads="1"/>
          </p:cNvSpPr>
          <p:nvPr/>
        </p:nvSpPr>
        <p:spPr bwMode="auto">
          <a:xfrm>
            <a:off x="6040239" y="3861049"/>
            <a:ext cx="2087562" cy="461665"/>
          </a:xfrm>
          <a:prstGeom prst="rect">
            <a:avLst/>
          </a:prstGeom>
          <a:noFill/>
          <a:ln w="12700" algn="ctr">
            <a:noFill/>
            <a:miter lim="800000"/>
            <a:headEnd/>
            <a:tailEnd/>
          </a:ln>
        </p:spPr>
        <p:txBody>
          <a:bodyPr>
            <a:spAutoFit/>
          </a:bodyPr>
          <a:lstStyle/>
          <a:p>
            <a:pPr>
              <a:spcBef>
                <a:spcPct val="50000"/>
              </a:spcBef>
            </a:pPr>
            <a:r>
              <a:rPr lang="en-US" altLang="zh-TW" dirty="0"/>
              <a:t>for  </a:t>
            </a:r>
            <a:r>
              <a:rPr lang="en-US" altLang="zh-TW" i="1" dirty="0"/>
              <a:t>x</a:t>
            </a:r>
            <a:r>
              <a:rPr lang="en-US" altLang="zh-TW" dirty="0"/>
              <a:t> </a:t>
            </a:r>
            <a:r>
              <a:rPr lang="en-US" altLang="zh-TW" dirty="0">
                <a:latin typeface="Symbol" pitchFamily="18" charset="2"/>
              </a:rPr>
              <a:t>-</a:t>
            </a:r>
            <a:r>
              <a:rPr lang="en-US" altLang="zh-TW" dirty="0"/>
              <a:t> </a:t>
            </a:r>
            <a:r>
              <a:rPr lang="en-US" altLang="zh-TW" i="1" dirty="0" err="1"/>
              <a:t>ct</a:t>
            </a:r>
            <a:r>
              <a:rPr lang="en-US" altLang="zh-TW" i="1" dirty="0"/>
              <a:t> </a:t>
            </a:r>
            <a:r>
              <a:rPr lang="en-US" altLang="zh-TW" dirty="0">
                <a:latin typeface="Symbol" pitchFamily="18" charset="2"/>
              </a:rPr>
              <a:t>&gt;</a:t>
            </a:r>
            <a:r>
              <a:rPr lang="en-US" altLang="zh-TW" i="1" dirty="0">
                <a:latin typeface="Symbol" pitchFamily="18" charset="2"/>
              </a:rPr>
              <a:t> </a:t>
            </a:r>
            <a:r>
              <a:rPr lang="en-US" altLang="zh-TW" dirty="0"/>
              <a:t>0</a:t>
            </a:r>
          </a:p>
        </p:txBody>
      </p:sp>
      <p:sp>
        <p:nvSpPr>
          <p:cNvPr id="328747" name="Text Box 43"/>
          <p:cNvSpPr txBox="1">
            <a:spLocks noChangeArrowheads="1"/>
          </p:cNvSpPr>
          <p:nvPr/>
        </p:nvSpPr>
        <p:spPr bwMode="auto">
          <a:xfrm>
            <a:off x="7931854" y="3861049"/>
            <a:ext cx="1228221" cy="461665"/>
          </a:xfrm>
          <a:prstGeom prst="rect">
            <a:avLst/>
          </a:prstGeom>
          <a:noFill/>
          <a:ln w="12700" algn="ctr">
            <a:noFill/>
            <a:miter lim="800000"/>
            <a:headEnd/>
            <a:tailEnd/>
          </a:ln>
        </p:spPr>
        <p:txBody>
          <a:bodyPr wrap="none">
            <a:spAutoFit/>
          </a:bodyPr>
          <a:lstStyle/>
          <a:p>
            <a:pPr>
              <a:spcBef>
                <a:spcPct val="50000"/>
              </a:spcBef>
            </a:pPr>
            <a:r>
              <a:rPr lang="en-US" altLang="zh-TW" dirty="0"/>
              <a:t>( </a:t>
            </a:r>
            <a:r>
              <a:rPr lang="en-US" altLang="zh-TW" i="1" dirty="0"/>
              <a:t>x</a:t>
            </a:r>
            <a:r>
              <a:rPr lang="en-US" altLang="zh-TW" dirty="0"/>
              <a:t> &gt; </a:t>
            </a:r>
            <a:r>
              <a:rPr lang="en-US" altLang="zh-TW" i="1" dirty="0" err="1"/>
              <a:t>ct</a:t>
            </a:r>
            <a:r>
              <a:rPr lang="en-US" altLang="zh-TW" i="1" dirty="0"/>
              <a:t> </a:t>
            </a:r>
            <a:r>
              <a:rPr lang="en-US" altLang="zh-TW" dirty="0"/>
              <a:t>)</a:t>
            </a:r>
          </a:p>
        </p:txBody>
      </p:sp>
      <p:graphicFrame>
        <p:nvGraphicFramePr>
          <p:cNvPr id="328748" name="Object 44"/>
          <p:cNvGraphicFramePr>
            <a:graphicFrameLocks noChangeAspect="1"/>
          </p:cNvGraphicFramePr>
          <p:nvPr>
            <p:extLst>
              <p:ext uri="{D42A27DB-BD31-4B8C-83A1-F6EECF244321}">
                <p14:modId xmlns:p14="http://schemas.microsoft.com/office/powerpoint/2010/main" val="4255720011"/>
              </p:ext>
            </p:extLst>
          </p:nvPr>
        </p:nvGraphicFramePr>
        <p:xfrm>
          <a:off x="6614914" y="5468981"/>
          <a:ext cx="3933000" cy="747612"/>
        </p:xfrm>
        <a:graphic>
          <a:graphicData uri="http://schemas.openxmlformats.org/presentationml/2006/ole">
            <mc:AlternateContent xmlns:mc="http://schemas.openxmlformats.org/markup-compatibility/2006">
              <mc:Choice xmlns:v="urn:schemas-microsoft-com:vml" Requires="v">
                <p:oleObj spid="_x0000_s1089059" name="Equation" r:id="rId20" imgW="2070000" imgH="393480" progId="Equation.DSMT4">
                  <p:embed/>
                </p:oleObj>
              </mc:Choice>
              <mc:Fallback>
                <p:oleObj name="Equation" r:id="rId20" imgW="2070000" imgH="393480" progId="Equation.DSMT4">
                  <p:embed/>
                  <p:pic>
                    <p:nvPicPr>
                      <p:cNvPr id="328748" name="Object 4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14914" y="5468981"/>
                        <a:ext cx="3933000" cy="747612"/>
                      </a:xfrm>
                      <a:prstGeom prst="rect">
                        <a:avLst/>
                      </a:prstGeom>
                      <a:solidFill>
                        <a:srgbClr val="FFFF66"/>
                      </a:solidFill>
                    </p:spPr>
                  </p:pic>
                </p:oleObj>
              </mc:Fallback>
            </mc:AlternateContent>
          </a:graphicData>
        </a:graphic>
      </p:graphicFrame>
      <p:sp>
        <p:nvSpPr>
          <p:cNvPr id="328749" name="Text Box 45"/>
          <p:cNvSpPr txBox="1">
            <a:spLocks noChangeArrowheads="1"/>
          </p:cNvSpPr>
          <p:nvPr/>
        </p:nvSpPr>
        <p:spPr bwMode="auto">
          <a:xfrm>
            <a:off x="6040239" y="5012690"/>
            <a:ext cx="2087562" cy="461665"/>
          </a:xfrm>
          <a:prstGeom prst="rect">
            <a:avLst/>
          </a:prstGeom>
          <a:noFill/>
          <a:ln w="12700" algn="ctr">
            <a:noFill/>
            <a:miter lim="800000"/>
            <a:headEnd/>
            <a:tailEnd/>
          </a:ln>
        </p:spPr>
        <p:txBody>
          <a:bodyPr>
            <a:spAutoFit/>
          </a:bodyPr>
          <a:lstStyle/>
          <a:p>
            <a:pPr>
              <a:spcBef>
                <a:spcPct val="50000"/>
              </a:spcBef>
            </a:pPr>
            <a:r>
              <a:rPr lang="en-US" altLang="zh-TW"/>
              <a:t>for  </a:t>
            </a:r>
            <a:r>
              <a:rPr lang="en-US" altLang="zh-TW" i="1"/>
              <a:t>x</a:t>
            </a:r>
            <a:r>
              <a:rPr lang="en-US" altLang="zh-TW"/>
              <a:t> </a:t>
            </a:r>
            <a:r>
              <a:rPr lang="en-US" altLang="zh-TW">
                <a:latin typeface="Symbol" pitchFamily="18" charset="2"/>
              </a:rPr>
              <a:t>-</a:t>
            </a:r>
            <a:r>
              <a:rPr lang="en-US" altLang="zh-TW"/>
              <a:t> </a:t>
            </a:r>
            <a:r>
              <a:rPr lang="en-US" altLang="zh-TW" i="1"/>
              <a:t>ct </a:t>
            </a:r>
            <a:r>
              <a:rPr lang="en-US" altLang="zh-TW">
                <a:latin typeface="Symbol" pitchFamily="18" charset="2"/>
              </a:rPr>
              <a:t>&lt;</a:t>
            </a:r>
            <a:r>
              <a:rPr lang="en-US" altLang="zh-TW" i="1">
                <a:latin typeface="Symbol" pitchFamily="18" charset="2"/>
              </a:rPr>
              <a:t> </a:t>
            </a:r>
            <a:r>
              <a:rPr lang="en-US" altLang="zh-TW"/>
              <a:t>0</a:t>
            </a:r>
          </a:p>
        </p:txBody>
      </p:sp>
      <p:sp>
        <p:nvSpPr>
          <p:cNvPr id="328750" name="Text Box 46"/>
          <p:cNvSpPr txBox="1">
            <a:spLocks noChangeArrowheads="1"/>
          </p:cNvSpPr>
          <p:nvPr/>
        </p:nvSpPr>
        <p:spPr bwMode="auto">
          <a:xfrm>
            <a:off x="7931854" y="5012690"/>
            <a:ext cx="1228221" cy="461665"/>
          </a:xfrm>
          <a:prstGeom prst="rect">
            <a:avLst/>
          </a:prstGeom>
          <a:noFill/>
          <a:ln w="12700" algn="ctr">
            <a:noFill/>
            <a:miter lim="800000"/>
            <a:headEnd/>
            <a:tailEnd/>
          </a:ln>
        </p:spPr>
        <p:txBody>
          <a:bodyPr wrap="none">
            <a:spAutoFit/>
          </a:bodyPr>
          <a:lstStyle/>
          <a:p>
            <a:pPr>
              <a:spcBef>
                <a:spcPct val="50000"/>
              </a:spcBef>
            </a:pPr>
            <a:r>
              <a:rPr lang="en-US" altLang="zh-TW"/>
              <a:t>( </a:t>
            </a:r>
            <a:r>
              <a:rPr lang="en-US" altLang="zh-TW" i="1"/>
              <a:t>x</a:t>
            </a:r>
            <a:r>
              <a:rPr lang="en-US" altLang="zh-TW"/>
              <a:t> &lt; </a:t>
            </a:r>
            <a:r>
              <a:rPr lang="en-US" altLang="zh-TW" i="1"/>
              <a:t>ct </a:t>
            </a:r>
            <a:r>
              <a:rPr lang="en-US" altLang="zh-TW"/>
              <a:t>)</a:t>
            </a:r>
          </a:p>
        </p:txBody>
      </p:sp>
      <p:sp>
        <p:nvSpPr>
          <p:cNvPr id="328751" name="AutoShape 47"/>
          <p:cNvSpPr>
            <a:spLocks noChangeArrowheads="1"/>
          </p:cNvSpPr>
          <p:nvPr/>
        </p:nvSpPr>
        <p:spPr bwMode="auto">
          <a:xfrm flipV="1">
            <a:off x="1736329" y="3676790"/>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wrap="none" anchor="ctr"/>
          <a:lstStyle/>
          <a:p>
            <a:endParaRPr lang="zh-TW" altLang="en-US"/>
          </a:p>
        </p:txBody>
      </p:sp>
      <p:sp>
        <p:nvSpPr>
          <p:cNvPr id="328752" name="AutoShape 48"/>
          <p:cNvSpPr>
            <a:spLocks noChangeArrowheads="1"/>
          </p:cNvSpPr>
          <p:nvPr/>
        </p:nvSpPr>
        <p:spPr bwMode="auto">
          <a:xfrm flipV="1">
            <a:off x="1200150" y="5174770"/>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wrap="none" anchor="ctr"/>
          <a:lstStyle/>
          <a:p>
            <a:endParaRPr lang="zh-TW" altLang="en-US"/>
          </a:p>
        </p:txBody>
      </p:sp>
      <p:sp>
        <p:nvSpPr>
          <p:cNvPr id="328753" name="AutoShape 49"/>
          <p:cNvSpPr>
            <a:spLocks noChangeArrowheads="1"/>
          </p:cNvSpPr>
          <p:nvPr/>
        </p:nvSpPr>
        <p:spPr bwMode="auto">
          <a:xfrm flipV="1">
            <a:off x="6256139" y="2564405"/>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wrap="none" anchor="ctr"/>
          <a:lstStyle/>
          <a:p>
            <a:endParaRPr lang="zh-TW" altLang="en-US"/>
          </a:p>
        </p:txBody>
      </p:sp>
      <p:sp>
        <p:nvSpPr>
          <p:cNvPr id="50" name="Text Box 15"/>
          <p:cNvSpPr txBox="1">
            <a:spLocks noChangeArrowheads="1"/>
          </p:cNvSpPr>
          <p:nvPr/>
        </p:nvSpPr>
        <p:spPr bwMode="auto">
          <a:xfrm>
            <a:off x="3679393" y="1429135"/>
            <a:ext cx="268022" cy="492443"/>
          </a:xfrm>
          <a:prstGeom prst="rect">
            <a:avLst/>
          </a:prstGeom>
          <a:noFill/>
          <a:ln w="12700" algn="ctr">
            <a:noFill/>
            <a:miter lim="800000"/>
            <a:headEnd/>
            <a:tailEnd/>
          </a:ln>
        </p:spPr>
        <p:txBody>
          <a:bodyPr wrap="none">
            <a:spAutoFit/>
          </a:bodyPr>
          <a:lstStyle/>
          <a:p>
            <a:pPr>
              <a:spcBef>
                <a:spcPct val="50000"/>
              </a:spcBef>
            </a:pPr>
            <a:r>
              <a:rPr lang="en-US" altLang="zh-TW" sz="2600" dirty="0"/>
              <a:t>,</a:t>
            </a:r>
          </a:p>
        </p:txBody>
      </p:sp>
      <p:sp>
        <p:nvSpPr>
          <p:cNvPr id="51" name="Text Box 15"/>
          <p:cNvSpPr txBox="1">
            <a:spLocks noChangeArrowheads="1"/>
          </p:cNvSpPr>
          <p:nvPr/>
        </p:nvSpPr>
        <p:spPr bwMode="auto">
          <a:xfrm>
            <a:off x="3215680" y="2360029"/>
            <a:ext cx="268022" cy="492443"/>
          </a:xfrm>
          <a:prstGeom prst="rect">
            <a:avLst/>
          </a:prstGeom>
          <a:noFill/>
          <a:ln w="12700" algn="ctr">
            <a:noFill/>
            <a:miter lim="800000"/>
            <a:headEnd/>
            <a:tailEnd/>
          </a:ln>
        </p:spPr>
        <p:txBody>
          <a:bodyPr wrap="none">
            <a:spAutoFit/>
          </a:bodyPr>
          <a:lstStyle/>
          <a:p>
            <a:pPr>
              <a:spcBef>
                <a:spcPct val="50000"/>
              </a:spcBef>
            </a:pPr>
            <a:r>
              <a:rPr lang="en-US" altLang="zh-TW" sz="2600" dirty="0"/>
              <a:t>,</a:t>
            </a:r>
          </a:p>
        </p:txBody>
      </p:sp>
      <p:sp>
        <p:nvSpPr>
          <p:cNvPr id="52" name="Text Box 11"/>
          <p:cNvSpPr txBox="1">
            <a:spLocks noChangeArrowheads="1"/>
          </p:cNvSpPr>
          <p:nvPr/>
        </p:nvSpPr>
        <p:spPr bwMode="auto">
          <a:xfrm>
            <a:off x="1199456" y="3485745"/>
            <a:ext cx="380480" cy="461665"/>
          </a:xfrm>
          <a:prstGeom prst="rect">
            <a:avLst/>
          </a:prstGeom>
          <a:noFill/>
          <a:ln w="12700" algn="ctr">
            <a:noFill/>
            <a:miter lim="800000"/>
            <a:headEnd/>
            <a:tailEnd/>
          </a:ln>
        </p:spPr>
        <p:txBody>
          <a:bodyPr wrap="none" lIns="54000" rIns="18000">
            <a:spAutoFit/>
          </a:bodyPr>
          <a:lstStyle/>
          <a:p>
            <a:pPr>
              <a:spcBef>
                <a:spcPct val="50000"/>
              </a:spcBef>
            </a:pPr>
            <a:r>
              <a:rPr lang="en-US" altLang="zh-TW" dirty="0"/>
              <a:t>IC</a:t>
            </a:r>
          </a:p>
        </p:txBody>
      </p:sp>
      <p:graphicFrame>
        <p:nvGraphicFramePr>
          <p:cNvPr id="328717" name="Object 13"/>
          <p:cNvGraphicFramePr>
            <a:graphicFrameLocks noGrp="1" noChangeAspect="1"/>
          </p:cNvGraphicFramePr>
          <p:nvPr>
            <p:ph sz="quarter" idx="4294967295"/>
            <p:extLst>
              <p:ext uri="{D42A27DB-BD31-4B8C-83A1-F6EECF244321}">
                <p14:modId xmlns:p14="http://schemas.microsoft.com/office/powerpoint/2010/main" val="1998537797"/>
              </p:ext>
            </p:extLst>
          </p:nvPr>
        </p:nvGraphicFramePr>
        <p:xfrm>
          <a:off x="2133600" y="3302364"/>
          <a:ext cx="2992438" cy="965200"/>
        </p:xfrm>
        <a:graphic>
          <a:graphicData uri="http://schemas.openxmlformats.org/presentationml/2006/ole">
            <mc:AlternateContent xmlns:mc="http://schemas.openxmlformats.org/markup-compatibility/2006">
              <mc:Choice xmlns:v="urn:schemas-microsoft-com:vml" Requires="v">
                <p:oleObj spid="_x0000_s1089060" name="Equation" r:id="rId22" imgW="1574640" imgH="507960" progId="Equation.DSMT4">
                  <p:embed/>
                </p:oleObj>
              </mc:Choice>
              <mc:Fallback>
                <p:oleObj name="Equation" r:id="rId22" imgW="1574640" imgH="507960" progId="Equation.DSMT4">
                  <p:embed/>
                  <p:pic>
                    <p:nvPicPr>
                      <p:cNvPr id="328717" name="Object 13"/>
                      <p:cNvPicPr>
                        <a:picLocks noChangeAspect="1" noChangeArrowheads="1"/>
                      </p:cNvPicPr>
                      <p:nvPr/>
                    </p:nvPicPr>
                    <p:blipFill>
                      <a:blip r:embed="rId23"/>
                      <a:srcRect/>
                      <a:stretch>
                        <a:fillRect/>
                      </a:stretch>
                    </p:blipFill>
                    <p:spPr bwMode="auto">
                      <a:xfrm>
                        <a:off x="2133600" y="3302364"/>
                        <a:ext cx="2992438"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Rectangle 40"/>
          <p:cNvSpPr>
            <a:spLocks noChangeArrowheads="1"/>
          </p:cNvSpPr>
          <p:nvPr/>
        </p:nvSpPr>
        <p:spPr bwMode="auto">
          <a:xfrm>
            <a:off x="5933118" y="2838277"/>
            <a:ext cx="3259226" cy="461665"/>
          </a:xfrm>
          <a:prstGeom prst="rect">
            <a:avLst/>
          </a:prstGeom>
          <a:noFill/>
          <a:ln w="12700" algn="ctr">
            <a:noFill/>
            <a:miter lim="800000"/>
            <a:headEnd/>
            <a:tailEnd/>
          </a:ln>
        </p:spPr>
        <p:txBody>
          <a:bodyPr wrap="none">
            <a:spAutoFit/>
          </a:bodyPr>
          <a:lstStyle/>
          <a:p>
            <a:pPr algn="ctr"/>
            <a:r>
              <a:rPr lang="en-US" altLang="zh-TW" dirty="0">
                <a:solidFill>
                  <a:srgbClr val="0000CC"/>
                </a:solidFill>
              </a:rPr>
              <a:t>(</a:t>
            </a:r>
            <a:r>
              <a:rPr lang="en-US" altLang="zh-TW" i="1" dirty="0">
                <a:solidFill>
                  <a:srgbClr val="0000CC"/>
                </a:solidFill>
              </a:rPr>
              <a:t>h</a:t>
            </a:r>
            <a:r>
              <a:rPr lang="en-US" altLang="zh-TW" dirty="0">
                <a:solidFill>
                  <a:srgbClr val="0000CC"/>
                </a:solidFill>
              </a:rPr>
              <a:t>(</a:t>
            </a:r>
            <a:r>
              <a:rPr lang="en-US" altLang="zh-TW" i="1" dirty="0">
                <a:solidFill>
                  <a:srgbClr val="0000CC"/>
                </a:solidFill>
              </a:rPr>
              <a:t>x</a:t>
            </a:r>
            <a:r>
              <a:rPr lang="en-US" altLang="zh-TW" dirty="0">
                <a:solidFill>
                  <a:srgbClr val="0000CC"/>
                </a:solidFill>
              </a:rPr>
              <a:t>) is a given function)</a:t>
            </a:r>
          </a:p>
        </p:txBody>
      </p:sp>
      <p:sp>
        <p:nvSpPr>
          <p:cNvPr id="54" name="Rectangle 40"/>
          <p:cNvSpPr>
            <a:spLocks noChangeArrowheads="1"/>
          </p:cNvSpPr>
          <p:nvPr/>
        </p:nvSpPr>
        <p:spPr bwMode="auto">
          <a:xfrm>
            <a:off x="9062208" y="2852937"/>
            <a:ext cx="1930337" cy="461665"/>
          </a:xfrm>
          <a:prstGeom prst="rect">
            <a:avLst/>
          </a:prstGeom>
          <a:noFill/>
          <a:ln w="12700" algn="ctr">
            <a:noFill/>
            <a:miter lim="800000"/>
            <a:headEnd/>
            <a:tailEnd/>
          </a:ln>
        </p:spPr>
        <p:txBody>
          <a:bodyPr wrap="none">
            <a:spAutoFit/>
          </a:bodyPr>
          <a:lstStyle/>
          <a:p>
            <a:pPr algn="ctr"/>
            <a:r>
              <a:rPr lang="en-US" altLang="zh-TW" dirty="0">
                <a:solidFill>
                  <a:srgbClr val="0000CC"/>
                </a:solidFill>
              </a:rPr>
              <a:t>(only for </a:t>
            </a:r>
            <a:r>
              <a:rPr lang="en-US" altLang="zh-TW" i="1" dirty="0">
                <a:solidFill>
                  <a:srgbClr val="0000CC"/>
                </a:solidFill>
              </a:rPr>
              <a:t>x</a:t>
            </a:r>
            <a:r>
              <a:rPr lang="en-US" altLang="zh-TW" dirty="0">
                <a:solidFill>
                  <a:srgbClr val="0000CC"/>
                </a:solidFill>
              </a:rPr>
              <a:t>&gt;0)</a:t>
            </a:r>
          </a:p>
        </p:txBody>
      </p:sp>
      <p:sp>
        <p:nvSpPr>
          <p:cNvPr id="55" name="Rectangle 40"/>
          <p:cNvSpPr>
            <a:spLocks noChangeArrowheads="1"/>
          </p:cNvSpPr>
          <p:nvPr/>
        </p:nvSpPr>
        <p:spPr bwMode="auto">
          <a:xfrm>
            <a:off x="6398526" y="6197242"/>
            <a:ext cx="3722493" cy="400110"/>
          </a:xfrm>
          <a:prstGeom prst="rect">
            <a:avLst/>
          </a:prstGeom>
          <a:noFill/>
          <a:ln w="12700" algn="ctr">
            <a:noFill/>
            <a:miter lim="800000"/>
            <a:headEnd/>
            <a:tailEnd/>
          </a:ln>
        </p:spPr>
        <p:txBody>
          <a:bodyPr wrap="none">
            <a:spAutoFit/>
          </a:bodyPr>
          <a:lstStyle/>
          <a:p>
            <a:pPr algn="ctr"/>
            <a:r>
              <a:rPr lang="en-US" altLang="zh-TW" sz="2000" dirty="0">
                <a:solidFill>
                  <a:srgbClr val="0000CC"/>
                </a:solidFill>
              </a:rPr>
              <a:t>(check BC at </a:t>
            </a:r>
            <a:r>
              <a:rPr lang="en-US" altLang="zh-TW" sz="2000" i="1" dirty="0">
                <a:solidFill>
                  <a:srgbClr val="0000CC"/>
                </a:solidFill>
              </a:rPr>
              <a:t>x</a:t>
            </a:r>
            <a:r>
              <a:rPr lang="en-US" altLang="zh-TW" sz="2000" dirty="0">
                <a:solidFill>
                  <a:srgbClr val="0000CC"/>
                </a:solidFill>
                <a:latin typeface="Symbol" panose="05050102010706020507" pitchFamily="18" charset="2"/>
              </a:rPr>
              <a:t>=</a:t>
            </a:r>
            <a:r>
              <a:rPr lang="en-US" altLang="zh-TW" sz="2000" dirty="0">
                <a:solidFill>
                  <a:srgbClr val="0000CC"/>
                </a:solidFill>
              </a:rPr>
              <a:t>0,                         )</a:t>
            </a:r>
          </a:p>
        </p:txBody>
      </p:sp>
      <p:sp>
        <p:nvSpPr>
          <p:cNvPr id="56" name="Rectangle 40"/>
          <p:cNvSpPr>
            <a:spLocks noChangeArrowheads="1"/>
          </p:cNvSpPr>
          <p:nvPr/>
        </p:nvSpPr>
        <p:spPr bwMode="auto">
          <a:xfrm>
            <a:off x="8328249" y="6208593"/>
            <a:ext cx="726481" cy="400110"/>
          </a:xfrm>
          <a:prstGeom prst="rect">
            <a:avLst/>
          </a:prstGeom>
          <a:noFill/>
          <a:ln w="12700" algn="ctr">
            <a:noFill/>
            <a:miter lim="800000"/>
            <a:headEnd/>
            <a:tailEnd/>
          </a:ln>
        </p:spPr>
        <p:txBody>
          <a:bodyPr wrap="none">
            <a:spAutoFit/>
          </a:bodyPr>
          <a:lstStyle/>
          <a:p>
            <a:pPr algn="ctr"/>
            <a:r>
              <a:rPr lang="en-US" altLang="zh-TW" sz="2000" dirty="0">
                <a:solidFill>
                  <a:srgbClr val="0000CC"/>
                </a:solidFill>
              </a:rPr>
              <a:t>OK!!</a:t>
            </a:r>
          </a:p>
        </p:txBody>
      </p:sp>
      <p:sp>
        <p:nvSpPr>
          <p:cNvPr id="57" name="Rectangle 40"/>
          <p:cNvSpPr>
            <a:spLocks noChangeArrowheads="1"/>
          </p:cNvSpPr>
          <p:nvPr/>
        </p:nvSpPr>
        <p:spPr bwMode="auto">
          <a:xfrm>
            <a:off x="8998093" y="6230620"/>
            <a:ext cx="1039067" cy="400110"/>
          </a:xfrm>
          <a:prstGeom prst="rect">
            <a:avLst/>
          </a:prstGeom>
          <a:noFill/>
          <a:ln w="12700" algn="ctr">
            <a:noFill/>
            <a:miter lim="800000"/>
            <a:headEnd/>
            <a:tailEnd/>
          </a:ln>
        </p:spPr>
        <p:txBody>
          <a:bodyPr wrap="none">
            <a:spAutoFit/>
          </a:bodyPr>
          <a:lstStyle/>
          <a:p>
            <a:pPr algn="ctr"/>
            <a:r>
              <a:rPr lang="en-US" altLang="zh-TW" sz="2000" dirty="0">
                <a:solidFill>
                  <a:srgbClr val="C00000"/>
                </a:solidFill>
              </a:rPr>
              <a:t>But…??</a:t>
            </a:r>
          </a:p>
        </p:txBody>
      </p:sp>
      <p:sp>
        <p:nvSpPr>
          <p:cNvPr id="58" name="Rectangle 40"/>
          <p:cNvSpPr>
            <a:spLocks noChangeArrowheads="1"/>
          </p:cNvSpPr>
          <p:nvPr/>
        </p:nvSpPr>
        <p:spPr bwMode="auto">
          <a:xfrm>
            <a:off x="6023993" y="3327022"/>
            <a:ext cx="1021433" cy="461665"/>
          </a:xfrm>
          <a:prstGeom prst="rect">
            <a:avLst/>
          </a:prstGeom>
          <a:noFill/>
          <a:ln w="12700" algn="ctr">
            <a:noFill/>
            <a:miter lim="800000"/>
            <a:headEnd/>
            <a:tailEnd/>
          </a:ln>
        </p:spPr>
        <p:txBody>
          <a:bodyPr wrap="none">
            <a:spAutoFit/>
          </a:bodyPr>
          <a:lstStyle/>
          <a:p>
            <a:pPr algn="ctr"/>
            <a:r>
              <a:rPr lang="en-US" altLang="zh-TW" dirty="0">
                <a:solidFill>
                  <a:srgbClr val="0000CC"/>
                </a:solidFill>
              </a:rPr>
              <a:t>Define</a:t>
            </a:r>
          </a:p>
        </p:txBody>
      </p:sp>
      <p:graphicFrame>
        <p:nvGraphicFramePr>
          <p:cNvPr id="59" name="Object 35"/>
          <p:cNvGraphicFramePr>
            <a:graphicFrameLocks noChangeAspect="1"/>
          </p:cNvGraphicFramePr>
          <p:nvPr>
            <p:extLst>
              <p:ext uri="{D42A27DB-BD31-4B8C-83A1-F6EECF244321}">
                <p14:modId xmlns:p14="http://schemas.microsoft.com/office/powerpoint/2010/main" val="2629204501"/>
              </p:ext>
            </p:extLst>
          </p:nvPr>
        </p:nvGraphicFramePr>
        <p:xfrm>
          <a:off x="7187704" y="3357563"/>
          <a:ext cx="2652713" cy="482600"/>
        </p:xfrm>
        <a:graphic>
          <a:graphicData uri="http://schemas.openxmlformats.org/presentationml/2006/ole">
            <mc:AlternateContent xmlns:mc="http://schemas.openxmlformats.org/markup-compatibility/2006">
              <mc:Choice xmlns:v="urn:schemas-microsoft-com:vml" Requires="v">
                <p:oleObj spid="_x0000_s1089061" name="Equation" r:id="rId24" imgW="1396800" imgH="253800" progId="Equation.DSMT4">
                  <p:embed/>
                </p:oleObj>
              </mc:Choice>
              <mc:Fallback>
                <p:oleObj name="Equation" r:id="rId24" imgW="1396800" imgH="253800" progId="Equation.DSMT4">
                  <p:embed/>
                  <p:pic>
                    <p:nvPicPr>
                      <p:cNvPr id="0" name=""/>
                      <p:cNvPicPr>
                        <a:picLocks noChangeAspect="1" noChangeArrowheads="1"/>
                      </p:cNvPicPr>
                      <p:nvPr/>
                    </p:nvPicPr>
                    <p:blipFill>
                      <a:blip r:embed="rId25"/>
                      <a:srcRect/>
                      <a:stretch>
                        <a:fillRect/>
                      </a:stretch>
                    </p:blipFill>
                    <p:spPr bwMode="auto">
                      <a:xfrm>
                        <a:off x="7187704" y="3357563"/>
                        <a:ext cx="2652713"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0" name="直線接點 59"/>
          <p:cNvCxnSpPr/>
          <p:nvPr/>
        </p:nvCxnSpPr>
        <p:spPr bwMode="auto">
          <a:xfrm flipV="1">
            <a:off x="5809998" y="3840163"/>
            <a:ext cx="5200834" cy="0"/>
          </a:xfrm>
          <a:prstGeom prst="line">
            <a:avLst/>
          </a:prstGeom>
          <a:solidFill>
            <a:schemeClr val="accent1"/>
          </a:solidFill>
          <a:ln w="12700" cap="flat" cmpd="sng" algn="ctr">
            <a:solidFill>
              <a:srgbClr val="0000CC"/>
            </a:solidFill>
            <a:prstDash val="sysDash"/>
            <a:round/>
            <a:headEnd type="none" w="med" len="med"/>
            <a:tailEnd type="none" w="med" len="med"/>
          </a:ln>
          <a:effectLst/>
        </p:spPr>
      </p:cxnSp>
      <p:sp>
        <p:nvSpPr>
          <p:cNvPr id="4" name="動作按鈕: 上一項 3">
            <a:hlinkClick r:id="rId26" action="ppaction://hlinksldjump" highlightClick="1"/>
          </p:cNvPr>
          <p:cNvSpPr>
            <a:spLocks noChangeAspect="1"/>
          </p:cNvSpPr>
          <p:nvPr/>
        </p:nvSpPr>
        <p:spPr bwMode="auto">
          <a:xfrm>
            <a:off x="2524611" y="3071202"/>
            <a:ext cx="180000" cy="180000"/>
          </a:xfrm>
          <a:prstGeom prst="actionButtonBackPrevious">
            <a:avLst/>
          </a:prstGeom>
          <a:solidFill>
            <a:srgbClr val="CC99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61" name="Rectangle 39"/>
          <p:cNvSpPr>
            <a:spLocks noChangeArrowheads="1"/>
          </p:cNvSpPr>
          <p:nvPr/>
        </p:nvSpPr>
        <p:spPr bwMode="auto">
          <a:xfrm>
            <a:off x="1271465" y="2956882"/>
            <a:ext cx="1237839" cy="400110"/>
          </a:xfrm>
          <a:prstGeom prst="rect">
            <a:avLst/>
          </a:prstGeom>
          <a:noFill/>
          <a:ln w="12700" algn="ctr">
            <a:noFill/>
            <a:miter lim="800000"/>
            <a:headEnd/>
            <a:tailEnd/>
          </a:ln>
        </p:spPr>
        <p:txBody>
          <a:bodyPr wrap="none">
            <a:spAutoFit/>
          </a:bodyPr>
          <a:lstStyle/>
          <a:p>
            <a:pPr algn="ctr"/>
            <a:r>
              <a:rPr lang="en-US" altLang="zh-TW" sz="2000" dirty="0">
                <a:solidFill>
                  <a:srgbClr val="0000CC"/>
                </a:solidFill>
              </a:rPr>
              <a:t>as in p. 76</a:t>
            </a:r>
          </a:p>
        </p:txBody>
      </p:sp>
    </p:spTree>
    <p:extLst>
      <p:ext uri="{BB962C8B-B14F-4D97-AF65-F5344CB8AC3E}">
        <p14:creationId xmlns:p14="http://schemas.microsoft.com/office/powerpoint/2010/main" val="572098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8743"/>
                                        </p:tgtEl>
                                        <p:attrNameLst>
                                          <p:attrName>style.visibility</p:attrName>
                                        </p:attrNameLst>
                                      </p:cBhvr>
                                      <p:to>
                                        <p:strVal val="visible"/>
                                      </p:to>
                                    </p:set>
                                    <p:animEffect transition="in" filter="wipe(left)">
                                      <p:cBhvr>
                                        <p:cTn id="7" dur="500"/>
                                        <p:tgtEl>
                                          <p:spTgt spid="3287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8715"/>
                                        </p:tgtEl>
                                        <p:attrNameLst>
                                          <p:attrName>style.visibility</p:attrName>
                                        </p:attrNameLst>
                                      </p:cBhvr>
                                      <p:to>
                                        <p:strVal val="visible"/>
                                      </p:to>
                                    </p:set>
                                    <p:animEffect transition="in" filter="wipe(left)">
                                      <p:cBhvr>
                                        <p:cTn id="12" dur="500"/>
                                        <p:tgtEl>
                                          <p:spTgt spid="32871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28716"/>
                                        </p:tgtEl>
                                        <p:attrNameLst>
                                          <p:attrName>style.visibility</p:attrName>
                                        </p:attrNameLst>
                                      </p:cBhvr>
                                      <p:to>
                                        <p:strVal val="visible"/>
                                      </p:to>
                                    </p:set>
                                    <p:animEffect transition="in" filter="wipe(left)">
                                      <p:cBhvr>
                                        <p:cTn id="16" dur="500"/>
                                        <p:tgtEl>
                                          <p:spTgt spid="3287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28724"/>
                                        </p:tgtEl>
                                        <p:attrNameLst>
                                          <p:attrName>style.visibility</p:attrName>
                                        </p:attrNameLst>
                                      </p:cBhvr>
                                      <p:to>
                                        <p:strVal val="visible"/>
                                      </p:to>
                                    </p:set>
                                    <p:animEffect transition="in" filter="wipe(left)">
                                      <p:cBhvr>
                                        <p:cTn id="25" dur="500"/>
                                        <p:tgtEl>
                                          <p:spTgt spid="328724"/>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328706"/>
                                        </p:tgtEl>
                                        <p:attrNameLst>
                                          <p:attrName>style.visibility</p:attrName>
                                        </p:attrNameLst>
                                      </p:cBhvr>
                                      <p:to>
                                        <p:strVal val="visible"/>
                                      </p:to>
                                    </p:set>
                                    <p:animEffect transition="in" filter="wipe(left)">
                                      <p:cBhvr>
                                        <p:cTn id="29" dur="500"/>
                                        <p:tgtEl>
                                          <p:spTgt spid="328706"/>
                                        </p:tgtEl>
                                      </p:cBhvr>
                                    </p:animEffect>
                                  </p:childTnLst>
                                </p:cTn>
                              </p:par>
                            </p:childTnLst>
                          </p:cTn>
                        </p:par>
                        <p:par>
                          <p:cTn id="30" fill="hold">
                            <p:stCondLst>
                              <p:cond delay="1500"/>
                            </p:stCondLst>
                            <p:childTnLst>
                              <p:par>
                                <p:cTn id="31" presetID="22" presetClass="entr" presetSubtype="8" fill="hold" grpId="0" nodeType="afterEffect">
                                  <p:stCondLst>
                                    <p:cond delay="500"/>
                                  </p:stCondLst>
                                  <p:childTnLst>
                                    <p:set>
                                      <p:cBhvr>
                                        <p:cTn id="32" dur="1" fill="hold">
                                          <p:stCondLst>
                                            <p:cond delay="0"/>
                                          </p:stCondLst>
                                        </p:cTn>
                                        <p:tgtEl>
                                          <p:spTgt spid="328708"/>
                                        </p:tgtEl>
                                        <p:attrNameLst>
                                          <p:attrName>style.visibility</p:attrName>
                                        </p:attrNameLst>
                                      </p:cBhvr>
                                      <p:to>
                                        <p:strVal val="visible"/>
                                      </p:to>
                                    </p:set>
                                    <p:animEffect transition="in" filter="wipe(left)">
                                      <p:cBhvr>
                                        <p:cTn id="33" dur="500"/>
                                        <p:tgtEl>
                                          <p:spTgt spid="328708"/>
                                        </p:tgtEl>
                                      </p:cBhvr>
                                    </p:animEffect>
                                  </p:childTnLst>
                                </p:cTn>
                              </p:par>
                            </p:childTnLst>
                          </p:cTn>
                        </p:par>
                        <p:par>
                          <p:cTn id="34" fill="hold">
                            <p:stCondLst>
                              <p:cond delay="2500"/>
                            </p:stCondLst>
                            <p:childTnLst>
                              <p:par>
                                <p:cTn id="35" presetID="22" presetClass="entr" presetSubtype="8"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left)">
                                      <p:cBhvr>
                                        <p:cTn id="42" dur="500"/>
                                        <p:tgtEl>
                                          <p:spTgt spid="61"/>
                                        </p:tgtEl>
                                      </p:cBhvr>
                                    </p:animEffect>
                                  </p:childTnLst>
                                </p:cTn>
                              </p:par>
                            </p:childTnLst>
                          </p:cTn>
                        </p:par>
                        <p:par>
                          <p:cTn id="43" fill="hold">
                            <p:stCondLst>
                              <p:cond delay="500"/>
                            </p:stCondLst>
                            <p:childTnLst>
                              <p:par>
                                <p:cTn id="44" presetID="22" presetClass="entr" presetSubtype="2"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right)">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500"/>
                                        <p:tgtEl>
                                          <p:spTgt spid="52"/>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328751"/>
                                        </p:tgtEl>
                                        <p:attrNameLst>
                                          <p:attrName>style.visibility</p:attrName>
                                        </p:attrNameLst>
                                      </p:cBhvr>
                                      <p:to>
                                        <p:strVal val="visible"/>
                                      </p:to>
                                    </p:set>
                                    <p:animEffect transition="in" filter="wipe(left)">
                                      <p:cBhvr>
                                        <p:cTn id="55" dur="500"/>
                                        <p:tgtEl>
                                          <p:spTgt spid="328751"/>
                                        </p:tgtEl>
                                      </p:cBhvr>
                                    </p:animEffect>
                                  </p:childTnLst>
                                </p:cTn>
                              </p:par>
                            </p:childTnLst>
                          </p:cTn>
                        </p:par>
                        <p:par>
                          <p:cTn id="56" fill="hold">
                            <p:stCondLst>
                              <p:cond delay="1000"/>
                            </p:stCondLst>
                            <p:childTnLst>
                              <p:par>
                                <p:cTn id="57" presetID="22" presetClass="entr" presetSubtype="8" fill="hold" nodeType="afterEffect">
                                  <p:stCondLst>
                                    <p:cond delay="0"/>
                                  </p:stCondLst>
                                  <p:childTnLst>
                                    <p:set>
                                      <p:cBhvr>
                                        <p:cTn id="58" dur="1" fill="hold">
                                          <p:stCondLst>
                                            <p:cond delay="0"/>
                                          </p:stCondLst>
                                        </p:cTn>
                                        <p:tgtEl>
                                          <p:spTgt spid="328717"/>
                                        </p:tgtEl>
                                        <p:attrNameLst>
                                          <p:attrName>style.visibility</p:attrName>
                                        </p:attrNameLst>
                                      </p:cBhvr>
                                      <p:to>
                                        <p:strVal val="visible"/>
                                      </p:to>
                                    </p:set>
                                    <p:animEffect transition="in" filter="wipe(left)">
                                      <p:cBhvr>
                                        <p:cTn id="59" dur="500"/>
                                        <p:tgtEl>
                                          <p:spTgt spid="3287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28721"/>
                                        </p:tgtEl>
                                        <p:attrNameLst>
                                          <p:attrName>style.visibility</p:attrName>
                                        </p:attrNameLst>
                                      </p:cBhvr>
                                      <p:to>
                                        <p:strVal val="visible"/>
                                      </p:to>
                                    </p:set>
                                    <p:animEffect transition="in" filter="wipe(left)">
                                      <p:cBhvr>
                                        <p:cTn id="64" dur="500"/>
                                        <p:tgtEl>
                                          <p:spTgt spid="32872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28713"/>
                                        </p:tgtEl>
                                        <p:attrNameLst>
                                          <p:attrName>style.visibility</p:attrName>
                                        </p:attrNameLst>
                                      </p:cBhvr>
                                      <p:to>
                                        <p:strVal val="visible"/>
                                      </p:to>
                                    </p:set>
                                    <p:animEffect transition="in" filter="wipe(left)">
                                      <p:cBhvr>
                                        <p:cTn id="69" dur="500"/>
                                        <p:tgtEl>
                                          <p:spTgt spid="328713"/>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328714"/>
                                        </p:tgtEl>
                                        <p:attrNameLst>
                                          <p:attrName>style.visibility</p:attrName>
                                        </p:attrNameLst>
                                      </p:cBhvr>
                                      <p:to>
                                        <p:strVal val="visible"/>
                                      </p:to>
                                    </p:set>
                                    <p:animEffect transition="in" filter="wipe(left)">
                                      <p:cBhvr>
                                        <p:cTn id="73" dur="500"/>
                                        <p:tgtEl>
                                          <p:spTgt spid="328714"/>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328752"/>
                                        </p:tgtEl>
                                        <p:attrNameLst>
                                          <p:attrName>style.visibility</p:attrName>
                                        </p:attrNameLst>
                                      </p:cBhvr>
                                      <p:to>
                                        <p:strVal val="visible"/>
                                      </p:to>
                                    </p:set>
                                    <p:animEffect transition="in" filter="wipe(left)">
                                      <p:cBhvr>
                                        <p:cTn id="77" dur="500"/>
                                        <p:tgtEl>
                                          <p:spTgt spid="328752"/>
                                        </p:tgtEl>
                                      </p:cBhvr>
                                    </p:animEffect>
                                  </p:childTnLst>
                                </p:cTn>
                              </p:par>
                            </p:childTnLst>
                          </p:cTn>
                        </p:par>
                        <p:par>
                          <p:cTn id="78" fill="hold">
                            <p:stCondLst>
                              <p:cond delay="1500"/>
                            </p:stCondLst>
                            <p:childTnLst>
                              <p:par>
                                <p:cTn id="79" presetID="22" presetClass="entr" presetSubtype="8" fill="hold" nodeType="afterEffect">
                                  <p:stCondLst>
                                    <p:cond delay="0"/>
                                  </p:stCondLst>
                                  <p:childTnLst>
                                    <p:set>
                                      <p:cBhvr>
                                        <p:cTn id="80" dur="1" fill="hold">
                                          <p:stCondLst>
                                            <p:cond delay="0"/>
                                          </p:stCondLst>
                                        </p:cTn>
                                        <p:tgtEl>
                                          <p:spTgt spid="328722"/>
                                        </p:tgtEl>
                                        <p:attrNameLst>
                                          <p:attrName>style.visibility</p:attrName>
                                        </p:attrNameLst>
                                      </p:cBhvr>
                                      <p:to>
                                        <p:strVal val="visible"/>
                                      </p:to>
                                    </p:set>
                                    <p:animEffect transition="in" filter="wipe(left)">
                                      <p:cBhvr>
                                        <p:cTn id="81" dur="500"/>
                                        <p:tgtEl>
                                          <p:spTgt spid="328722"/>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28711"/>
                                        </p:tgtEl>
                                        <p:attrNameLst>
                                          <p:attrName>style.visibility</p:attrName>
                                        </p:attrNameLst>
                                      </p:cBhvr>
                                      <p:to>
                                        <p:strVal val="visible"/>
                                      </p:to>
                                    </p:set>
                                    <p:animEffect transition="in" filter="wipe(left)">
                                      <p:cBhvr>
                                        <p:cTn id="86" dur="500"/>
                                        <p:tgtEl>
                                          <p:spTgt spid="328711"/>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328712"/>
                                        </p:tgtEl>
                                        <p:attrNameLst>
                                          <p:attrName>style.visibility</p:attrName>
                                        </p:attrNameLst>
                                      </p:cBhvr>
                                      <p:to>
                                        <p:strVal val="visible"/>
                                      </p:to>
                                    </p:set>
                                    <p:animEffect transition="in" filter="wipe(left)">
                                      <p:cBhvr>
                                        <p:cTn id="91" dur="500"/>
                                        <p:tgtEl>
                                          <p:spTgt spid="328712"/>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328737"/>
                                        </p:tgtEl>
                                        <p:attrNameLst>
                                          <p:attrName>style.visibility</p:attrName>
                                        </p:attrNameLst>
                                      </p:cBhvr>
                                      <p:to>
                                        <p:strVal val="visible"/>
                                      </p:to>
                                    </p:set>
                                    <p:animEffect transition="in" filter="wipe(left)">
                                      <p:cBhvr>
                                        <p:cTn id="96" dur="500"/>
                                        <p:tgtEl>
                                          <p:spTgt spid="328737"/>
                                        </p:tgtEl>
                                      </p:cBhvr>
                                    </p:animEffect>
                                  </p:childTnLst>
                                </p:cTn>
                              </p:par>
                            </p:childTnLst>
                          </p:cTn>
                        </p:par>
                        <p:par>
                          <p:cTn id="97" fill="hold">
                            <p:stCondLst>
                              <p:cond delay="500"/>
                            </p:stCondLst>
                            <p:childTnLst>
                              <p:par>
                                <p:cTn id="98" presetID="22" presetClass="entr" presetSubtype="8" fill="hold" nodeType="afterEffect">
                                  <p:stCondLst>
                                    <p:cond delay="0"/>
                                  </p:stCondLst>
                                  <p:childTnLst>
                                    <p:set>
                                      <p:cBhvr>
                                        <p:cTn id="99" dur="1" fill="hold">
                                          <p:stCondLst>
                                            <p:cond delay="0"/>
                                          </p:stCondLst>
                                        </p:cTn>
                                        <p:tgtEl>
                                          <p:spTgt spid="328738"/>
                                        </p:tgtEl>
                                        <p:attrNameLst>
                                          <p:attrName>style.visibility</p:attrName>
                                        </p:attrNameLst>
                                      </p:cBhvr>
                                      <p:to>
                                        <p:strVal val="visible"/>
                                      </p:to>
                                    </p:set>
                                    <p:animEffect transition="in" filter="wipe(left)">
                                      <p:cBhvr>
                                        <p:cTn id="100" dur="500"/>
                                        <p:tgtEl>
                                          <p:spTgt spid="328738"/>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328753"/>
                                        </p:tgtEl>
                                        <p:attrNameLst>
                                          <p:attrName>style.visibility</p:attrName>
                                        </p:attrNameLst>
                                      </p:cBhvr>
                                      <p:to>
                                        <p:strVal val="visible"/>
                                      </p:to>
                                    </p:set>
                                    <p:animEffect transition="in" filter="wipe(left)">
                                      <p:cBhvr>
                                        <p:cTn id="105" dur="500"/>
                                        <p:tgtEl>
                                          <p:spTgt spid="328753"/>
                                        </p:tgtEl>
                                      </p:cBhvr>
                                    </p:animEffect>
                                  </p:childTnLst>
                                </p:cTn>
                              </p:par>
                            </p:childTnLst>
                          </p:cTn>
                        </p:par>
                        <p:par>
                          <p:cTn id="106" fill="hold">
                            <p:stCondLst>
                              <p:cond delay="500"/>
                            </p:stCondLst>
                            <p:childTnLst>
                              <p:par>
                                <p:cTn id="107" presetID="22" presetClass="entr" presetSubtype="8" fill="hold" nodeType="afterEffect">
                                  <p:stCondLst>
                                    <p:cond delay="0"/>
                                  </p:stCondLst>
                                  <p:childTnLst>
                                    <p:set>
                                      <p:cBhvr>
                                        <p:cTn id="108" dur="1" fill="hold">
                                          <p:stCondLst>
                                            <p:cond delay="0"/>
                                          </p:stCondLst>
                                        </p:cTn>
                                        <p:tgtEl>
                                          <p:spTgt spid="328739"/>
                                        </p:tgtEl>
                                        <p:attrNameLst>
                                          <p:attrName>style.visibility</p:attrName>
                                        </p:attrNameLst>
                                      </p:cBhvr>
                                      <p:to>
                                        <p:strVal val="visible"/>
                                      </p:to>
                                    </p:set>
                                    <p:animEffect transition="in" filter="wipe(left)">
                                      <p:cBhvr>
                                        <p:cTn id="109" dur="500"/>
                                        <p:tgtEl>
                                          <p:spTgt spid="328739"/>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328744"/>
                                        </p:tgtEl>
                                        <p:attrNameLst>
                                          <p:attrName>style.visibility</p:attrName>
                                        </p:attrNameLst>
                                      </p:cBhvr>
                                      <p:to>
                                        <p:strVal val="visible"/>
                                      </p:to>
                                    </p:set>
                                    <p:animEffect transition="in" filter="wipe(left)">
                                      <p:cBhvr>
                                        <p:cTn id="114" dur="500"/>
                                        <p:tgtEl>
                                          <p:spTgt spid="328744"/>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328740"/>
                                        </p:tgtEl>
                                        <p:attrNameLst>
                                          <p:attrName>style.visibility</p:attrName>
                                        </p:attrNameLst>
                                      </p:cBhvr>
                                      <p:to>
                                        <p:strVal val="visible"/>
                                      </p:to>
                                    </p:set>
                                    <p:animEffect transition="in" filter="wipe(left)">
                                      <p:cBhvr>
                                        <p:cTn id="119" dur="500"/>
                                        <p:tgtEl>
                                          <p:spTgt spid="328740"/>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wipe(left)">
                                      <p:cBhvr>
                                        <p:cTn id="124" dur="500"/>
                                        <p:tgtEl>
                                          <p:spTgt spid="53"/>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wipe(left)">
                                      <p:cBhvr>
                                        <p:cTn id="129" dur="500"/>
                                        <p:tgtEl>
                                          <p:spTgt spid="50"/>
                                        </p:tgtEl>
                                      </p:cBhvr>
                                    </p:animEffect>
                                  </p:childTnLst>
                                </p:cTn>
                              </p:par>
                            </p:childTnLst>
                          </p:cTn>
                        </p:par>
                        <p:par>
                          <p:cTn id="130" fill="hold">
                            <p:stCondLst>
                              <p:cond delay="500"/>
                            </p:stCondLst>
                            <p:childTnLst>
                              <p:par>
                                <p:cTn id="131" presetID="2" presetClass="entr" presetSubtype="6" fill="hold" grpId="0" nodeType="afterEffect">
                                  <p:stCondLst>
                                    <p:cond delay="0"/>
                                  </p:stCondLst>
                                  <p:childTnLst>
                                    <p:set>
                                      <p:cBhvr>
                                        <p:cTn id="132" dur="1" fill="hold">
                                          <p:stCondLst>
                                            <p:cond delay="0"/>
                                          </p:stCondLst>
                                        </p:cTn>
                                        <p:tgtEl>
                                          <p:spTgt spid="328741"/>
                                        </p:tgtEl>
                                        <p:attrNameLst>
                                          <p:attrName>style.visibility</p:attrName>
                                        </p:attrNameLst>
                                      </p:cBhvr>
                                      <p:to>
                                        <p:strVal val="visible"/>
                                      </p:to>
                                    </p:set>
                                    <p:anim calcmode="lin" valueType="num">
                                      <p:cBhvr additive="base">
                                        <p:cTn id="133" dur="500" fill="hold"/>
                                        <p:tgtEl>
                                          <p:spTgt spid="328741"/>
                                        </p:tgtEl>
                                        <p:attrNameLst>
                                          <p:attrName>ppt_x</p:attrName>
                                        </p:attrNameLst>
                                      </p:cBhvr>
                                      <p:tavLst>
                                        <p:tav tm="0">
                                          <p:val>
                                            <p:strVal val="1+#ppt_w/2"/>
                                          </p:val>
                                        </p:tav>
                                        <p:tav tm="100000">
                                          <p:val>
                                            <p:strVal val="#ppt_x"/>
                                          </p:val>
                                        </p:tav>
                                      </p:tavLst>
                                    </p:anim>
                                    <p:anim calcmode="lin" valueType="num">
                                      <p:cBhvr additive="base">
                                        <p:cTn id="134" dur="500" fill="hold"/>
                                        <p:tgtEl>
                                          <p:spTgt spid="328741"/>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54"/>
                                        </p:tgtEl>
                                        <p:attrNameLst>
                                          <p:attrName>style.visibility</p:attrName>
                                        </p:attrNameLst>
                                      </p:cBhvr>
                                      <p:to>
                                        <p:strVal val="visible"/>
                                      </p:to>
                                    </p:set>
                                    <p:animEffect transition="in" filter="wipe(left)">
                                      <p:cBhvr>
                                        <p:cTn id="139" dur="500"/>
                                        <p:tgtEl>
                                          <p:spTgt spid="54"/>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wipe(left)">
                                      <p:cBhvr>
                                        <p:cTn id="144" dur="500"/>
                                        <p:tgtEl>
                                          <p:spTgt spid="58"/>
                                        </p:tgtEl>
                                      </p:cBhvr>
                                    </p:animEffect>
                                  </p:childTnLst>
                                </p:cTn>
                              </p:par>
                            </p:childTnLst>
                          </p:cTn>
                        </p:par>
                        <p:par>
                          <p:cTn id="145" fill="hold">
                            <p:stCondLst>
                              <p:cond delay="500"/>
                            </p:stCondLst>
                            <p:childTnLst>
                              <p:par>
                                <p:cTn id="146" presetID="22" presetClass="entr" presetSubtype="8" fill="hold" nodeType="afterEffect">
                                  <p:stCondLst>
                                    <p:cond delay="0"/>
                                  </p:stCondLst>
                                  <p:childTnLst>
                                    <p:set>
                                      <p:cBhvr>
                                        <p:cTn id="147" dur="1" fill="hold">
                                          <p:stCondLst>
                                            <p:cond delay="0"/>
                                          </p:stCondLst>
                                        </p:cTn>
                                        <p:tgtEl>
                                          <p:spTgt spid="59"/>
                                        </p:tgtEl>
                                        <p:attrNameLst>
                                          <p:attrName>style.visibility</p:attrName>
                                        </p:attrNameLst>
                                      </p:cBhvr>
                                      <p:to>
                                        <p:strVal val="visible"/>
                                      </p:to>
                                    </p:set>
                                    <p:animEffect transition="in" filter="wipe(left)">
                                      <p:cBhvr>
                                        <p:cTn id="148" dur="500"/>
                                        <p:tgtEl>
                                          <p:spTgt spid="59"/>
                                        </p:tgtEl>
                                      </p:cBhvr>
                                    </p:animEffect>
                                  </p:childTnLst>
                                </p:cTn>
                              </p:par>
                            </p:childTnLst>
                          </p:cTn>
                        </p:par>
                        <p:par>
                          <p:cTn id="149" fill="hold">
                            <p:stCondLst>
                              <p:cond delay="1000"/>
                            </p:stCondLst>
                            <p:childTnLst>
                              <p:par>
                                <p:cTn id="150" presetID="22" presetClass="entr" presetSubtype="8" fill="hold" nodeType="afterEffect">
                                  <p:stCondLst>
                                    <p:cond delay="0"/>
                                  </p:stCondLst>
                                  <p:childTnLst>
                                    <p:set>
                                      <p:cBhvr>
                                        <p:cTn id="151" dur="1" fill="hold">
                                          <p:stCondLst>
                                            <p:cond delay="0"/>
                                          </p:stCondLst>
                                        </p:cTn>
                                        <p:tgtEl>
                                          <p:spTgt spid="60"/>
                                        </p:tgtEl>
                                        <p:attrNameLst>
                                          <p:attrName>style.visibility</p:attrName>
                                        </p:attrNameLst>
                                      </p:cBhvr>
                                      <p:to>
                                        <p:strVal val="visible"/>
                                      </p:to>
                                    </p:set>
                                    <p:animEffect transition="in" filter="wipe(left)">
                                      <p:cBhvr>
                                        <p:cTn id="152" dur="500"/>
                                        <p:tgtEl>
                                          <p:spTgt spid="60"/>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nodeType="clickEffect">
                                  <p:stCondLst>
                                    <p:cond delay="0"/>
                                  </p:stCondLst>
                                  <p:childTnLst>
                                    <p:set>
                                      <p:cBhvr>
                                        <p:cTn id="156" dur="1" fill="hold">
                                          <p:stCondLst>
                                            <p:cond delay="0"/>
                                          </p:stCondLst>
                                        </p:cTn>
                                        <p:tgtEl>
                                          <p:spTgt spid="51"/>
                                        </p:tgtEl>
                                        <p:attrNameLst>
                                          <p:attrName>style.visibility</p:attrName>
                                        </p:attrNameLst>
                                      </p:cBhvr>
                                      <p:to>
                                        <p:strVal val="visible"/>
                                      </p:to>
                                    </p:set>
                                    <p:animEffect transition="in" filter="wipe(left)">
                                      <p:cBhvr>
                                        <p:cTn id="157" dur="500"/>
                                        <p:tgtEl>
                                          <p:spTgt spid="51"/>
                                        </p:tgtEl>
                                      </p:cBhvr>
                                    </p:animEffect>
                                  </p:childTnLst>
                                </p:cTn>
                              </p:par>
                            </p:childTnLst>
                          </p:cTn>
                        </p:par>
                        <p:par>
                          <p:cTn id="158" fill="hold">
                            <p:stCondLst>
                              <p:cond delay="500"/>
                            </p:stCondLst>
                            <p:childTnLst>
                              <p:par>
                                <p:cTn id="159" presetID="2" presetClass="entr" presetSubtype="6" fill="hold" grpId="0" nodeType="afterEffect">
                                  <p:stCondLst>
                                    <p:cond delay="0"/>
                                  </p:stCondLst>
                                  <p:childTnLst>
                                    <p:set>
                                      <p:cBhvr>
                                        <p:cTn id="160" dur="1" fill="hold">
                                          <p:stCondLst>
                                            <p:cond delay="0"/>
                                          </p:stCondLst>
                                        </p:cTn>
                                        <p:tgtEl>
                                          <p:spTgt spid="328742"/>
                                        </p:tgtEl>
                                        <p:attrNameLst>
                                          <p:attrName>style.visibility</p:attrName>
                                        </p:attrNameLst>
                                      </p:cBhvr>
                                      <p:to>
                                        <p:strVal val="visible"/>
                                      </p:to>
                                    </p:set>
                                    <p:anim calcmode="lin" valueType="num">
                                      <p:cBhvr additive="base">
                                        <p:cTn id="161" dur="500" fill="hold"/>
                                        <p:tgtEl>
                                          <p:spTgt spid="328742"/>
                                        </p:tgtEl>
                                        <p:attrNameLst>
                                          <p:attrName>ppt_x</p:attrName>
                                        </p:attrNameLst>
                                      </p:cBhvr>
                                      <p:tavLst>
                                        <p:tav tm="0">
                                          <p:val>
                                            <p:strVal val="1+#ppt_w/2"/>
                                          </p:val>
                                        </p:tav>
                                        <p:tav tm="100000">
                                          <p:val>
                                            <p:strVal val="#ppt_x"/>
                                          </p:val>
                                        </p:tav>
                                      </p:tavLst>
                                    </p:anim>
                                    <p:anim calcmode="lin" valueType="num">
                                      <p:cBhvr additive="base">
                                        <p:cTn id="162" dur="500" fill="hold"/>
                                        <p:tgtEl>
                                          <p:spTgt spid="328742"/>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 presetClass="entr" presetSubtype="3" fill="hold" grpId="0" nodeType="clickEffect">
                                  <p:stCondLst>
                                    <p:cond delay="0"/>
                                  </p:stCondLst>
                                  <p:childTnLst>
                                    <p:set>
                                      <p:cBhvr>
                                        <p:cTn id="166" dur="1" fill="hold">
                                          <p:stCondLst>
                                            <p:cond delay="0"/>
                                          </p:stCondLst>
                                        </p:cTn>
                                        <p:tgtEl>
                                          <p:spTgt spid="328736"/>
                                        </p:tgtEl>
                                        <p:attrNameLst>
                                          <p:attrName>style.visibility</p:attrName>
                                        </p:attrNameLst>
                                      </p:cBhvr>
                                      <p:to>
                                        <p:strVal val="visible"/>
                                      </p:to>
                                    </p:set>
                                    <p:anim calcmode="lin" valueType="num">
                                      <p:cBhvr additive="base">
                                        <p:cTn id="167" dur="500" fill="hold"/>
                                        <p:tgtEl>
                                          <p:spTgt spid="328736"/>
                                        </p:tgtEl>
                                        <p:attrNameLst>
                                          <p:attrName>ppt_x</p:attrName>
                                        </p:attrNameLst>
                                      </p:cBhvr>
                                      <p:tavLst>
                                        <p:tav tm="0">
                                          <p:val>
                                            <p:strVal val="1+#ppt_w/2"/>
                                          </p:val>
                                        </p:tav>
                                        <p:tav tm="100000">
                                          <p:val>
                                            <p:strVal val="#ppt_x"/>
                                          </p:val>
                                        </p:tav>
                                      </p:tavLst>
                                    </p:anim>
                                    <p:anim calcmode="lin" valueType="num">
                                      <p:cBhvr additive="base">
                                        <p:cTn id="168" dur="500" fill="hold"/>
                                        <p:tgtEl>
                                          <p:spTgt spid="328736"/>
                                        </p:tgtEl>
                                        <p:attrNameLst>
                                          <p:attrName>ppt_y</p:attrName>
                                        </p:attrNameLst>
                                      </p:cBhvr>
                                      <p:tavLst>
                                        <p:tav tm="0">
                                          <p:val>
                                            <p:strVal val="0-#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grpId="0" nodeType="clickEffect">
                                  <p:stCondLst>
                                    <p:cond delay="0"/>
                                  </p:stCondLst>
                                  <p:childTnLst>
                                    <p:set>
                                      <p:cBhvr>
                                        <p:cTn id="172" dur="1" fill="hold">
                                          <p:stCondLst>
                                            <p:cond delay="0"/>
                                          </p:stCondLst>
                                        </p:cTn>
                                        <p:tgtEl>
                                          <p:spTgt spid="328746"/>
                                        </p:tgtEl>
                                        <p:attrNameLst>
                                          <p:attrName>style.visibility</p:attrName>
                                        </p:attrNameLst>
                                      </p:cBhvr>
                                      <p:to>
                                        <p:strVal val="visible"/>
                                      </p:to>
                                    </p:set>
                                    <p:animEffect transition="in" filter="wipe(left)">
                                      <p:cBhvr>
                                        <p:cTn id="173" dur="500"/>
                                        <p:tgtEl>
                                          <p:spTgt spid="328746"/>
                                        </p:tgtEl>
                                      </p:cBhvr>
                                    </p:animEffect>
                                  </p:childTnLst>
                                </p:cTn>
                              </p:par>
                            </p:childTnLst>
                          </p:cTn>
                        </p:par>
                        <p:par>
                          <p:cTn id="174" fill="hold">
                            <p:stCondLst>
                              <p:cond delay="500"/>
                            </p:stCondLst>
                            <p:childTnLst>
                              <p:par>
                                <p:cTn id="175" presetID="22" presetClass="entr" presetSubtype="8" fill="hold" grpId="0" nodeType="afterEffect">
                                  <p:stCondLst>
                                    <p:cond delay="0"/>
                                  </p:stCondLst>
                                  <p:childTnLst>
                                    <p:set>
                                      <p:cBhvr>
                                        <p:cTn id="176" dur="1" fill="hold">
                                          <p:stCondLst>
                                            <p:cond delay="0"/>
                                          </p:stCondLst>
                                        </p:cTn>
                                        <p:tgtEl>
                                          <p:spTgt spid="328747"/>
                                        </p:tgtEl>
                                        <p:attrNameLst>
                                          <p:attrName>style.visibility</p:attrName>
                                        </p:attrNameLst>
                                      </p:cBhvr>
                                      <p:to>
                                        <p:strVal val="visible"/>
                                      </p:to>
                                    </p:set>
                                    <p:animEffect transition="in" filter="wipe(left)">
                                      <p:cBhvr>
                                        <p:cTn id="177" dur="500"/>
                                        <p:tgtEl>
                                          <p:spTgt spid="328747"/>
                                        </p:tgtEl>
                                      </p:cBhvr>
                                    </p:animEffect>
                                  </p:childTnLst>
                                </p:cTn>
                              </p:par>
                            </p:childTnLst>
                          </p:cTn>
                        </p:par>
                        <p:par>
                          <p:cTn id="178" fill="hold">
                            <p:stCondLst>
                              <p:cond delay="1000"/>
                            </p:stCondLst>
                            <p:childTnLst>
                              <p:par>
                                <p:cTn id="179" presetID="22" presetClass="entr" presetSubtype="8" fill="hold" nodeType="afterEffect">
                                  <p:stCondLst>
                                    <p:cond delay="0"/>
                                  </p:stCondLst>
                                  <p:childTnLst>
                                    <p:set>
                                      <p:cBhvr>
                                        <p:cTn id="180" dur="1" fill="hold">
                                          <p:stCondLst>
                                            <p:cond delay="0"/>
                                          </p:stCondLst>
                                        </p:cTn>
                                        <p:tgtEl>
                                          <p:spTgt spid="328745"/>
                                        </p:tgtEl>
                                        <p:attrNameLst>
                                          <p:attrName>style.visibility</p:attrName>
                                        </p:attrNameLst>
                                      </p:cBhvr>
                                      <p:to>
                                        <p:strVal val="visible"/>
                                      </p:to>
                                    </p:set>
                                    <p:animEffect transition="in" filter="wipe(left)">
                                      <p:cBhvr>
                                        <p:cTn id="181" dur="500"/>
                                        <p:tgtEl>
                                          <p:spTgt spid="328745"/>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8" fill="hold" grpId="0" nodeType="clickEffect">
                                  <p:stCondLst>
                                    <p:cond delay="0"/>
                                  </p:stCondLst>
                                  <p:childTnLst>
                                    <p:set>
                                      <p:cBhvr>
                                        <p:cTn id="185" dur="1" fill="hold">
                                          <p:stCondLst>
                                            <p:cond delay="0"/>
                                          </p:stCondLst>
                                        </p:cTn>
                                        <p:tgtEl>
                                          <p:spTgt spid="328749"/>
                                        </p:tgtEl>
                                        <p:attrNameLst>
                                          <p:attrName>style.visibility</p:attrName>
                                        </p:attrNameLst>
                                      </p:cBhvr>
                                      <p:to>
                                        <p:strVal val="visible"/>
                                      </p:to>
                                    </p:set>
                                    <p:animEffect transition="in" filter="wipe(left)">
                                      <p:cBhvr>
                                        <p:cTn id="186" dur="500"/>
                                        <p:tgtEl>
                                          <p:spTgt spid="328749"/>
                                        </p:tgtEl>
                                      </p:cBhvr>
                                    </p:animEffect>
                                  </p:childTnLst>
                                </p:cTn>
                              </p:par>
                            </p:childTnLst>
                          </p:cTn>
                        </p:par>
                        <p:par>
                          <p:cTn id="187" fill="hold">
                            <p:stCondLst>
                              <p:cond delay="500"/>
                            </p:stCondLst>
                            <p:childTnLst>
                              <p:par>
                                <p:cTn id="188" presetID="22" presetClass="entr" presetSubtype="8" fill="hold" grpId="0" nodeType="afterEffect">
                                  <p:stCondLst>
                                    <p:cond delay="0"/>
                                  </p:stCondLst>
                                  <p:childTnLst>
                                    <p:set>
                                      <p:cBhvr>
                                        <p:cTn id="189" dur="1" fill="hold">
                                          <p:stCondLst>
                                            <p:cond delay="0"/>
                                          </p:stCondLst>
                                        </p:cTn>
                                        <p:tgtEl>
                                          <p:spTgt spid="328750"/>
                                        </p:tgtEl>
                                        <p:attrNameLst>
                                          <p:attrName>style.visibility</p:attrName>
                                        </p:attrNameLst>
                                      </p:cBhvr>
                                      <p:to>
                                        <p:strVal val="visible"/>
                                      </p:to>
                                    </p:set>
                                    <p:animEffect transition="in" filter="wipe(left)">
                                      <p:cBhvr>
                                        <p:cTn id="190" dur="500"/>
                                        <p:tgtEl>
                                          <p:spTgt spid="328750"/>
                                        </p:tgtEl>
                                      </p:cBhvr>
                                    </p:animEffect>
                                  </p:childTnLst>
                                </p:cTn>
                              </p:par>
                            </p:childTnLst>
                          </p:cTn>
                        </p:par>
                        <p:par>
                          <p:cTn id="191" fill="hold">
                            <p:stCondLst>
                              <p:cond delay="1000"/>
                            </p:stCondLst>
                            <p:childTnLst>
                              <p:par>
                                <p:cTn id="192" presetID="22" presetClass="entr" presetSubtype="8" fill="hold" nodeType="afterEffect">
                                  <p:stCondLst>
                                    <p:cond delay="0"/>
                                  </p:stCondLst>
                                  <p:childTnLst>
                                    <p:set>
                                      <p:cBhvr>
                                        <p:cTn id="193" dur="1" fill="hold">
                                          <p:stCondLst>
                                            <p:cond delay="0"/>
                                          </p:stCondLst>
                                        </p:cTn>
                                        <p:tgtEl>
                                          <p:spTgt spid="328748"/>
                                        </p:tgtEl>
                                        <p:attrNameLst>
                                          <p:attrName>style.visibility</p:attrName>
                                        </p:attrNameLst>
                                      </p:cBhvr>
                                      <p:to>
                                        <p:strVal val="visible"/>
                                      </p:to>
                                    </p:set>
                                    <p:animEffect transition="in" filter="wipe(left)">
                                      <p:cBhvr>
                                        <p:cTn id="194" dur="500"/>
                                        <p:tgtEl>
                                          <p:spTgt spid="328748"/>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grpId="0" nodeType="clickEffect">
                                  <p:stCondLst>
                                    <p:cond delay="0"/>
                                  </p:stCondLst>
                                  <p:childTnLst>
                                    <p:set>
                                      <p:cBhvr>
                                        <p:cTn id="198" dur="1" fill="hold">
                                          <p:stCondLst>
                                            <p:cond delay="0"/>
                                          </p:stCondLst>
                                        </p:cTn>
                                        <p:tgtEl>
                                          <p:spTgt spid="55"/>
                                        </p:tgtEl>
                                        <p:attrNameLst>
                                          <p:attrName>style.visibility</p:attrName>
                                        </p:attrNameLst>
                                      </p:cBhvr>
                                      <p:to>
                                        <p:strVal val="visible"/>
                                      </p:to>
                                    </p:set>
                                    <p:animEffect transition="in" filter="wipe(left)">
                                      <p:cBhvr>
                                        <p:cTn id="199" dur="500"/>
                                        <p:tgtEl>
                                          <p:spTgt spid="55"/>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8" fill="hold" grpId="0" nodeType="clickEffect">
                                  <p:stCondLst>
                                    <p:cond delay="0"/>
                                  </p:stCondLst>
                                  <p:childTnLst>
                                    <p:set>
                                      <p:cBhvr>
                                        <p:cTn id="203" dur="1" fill="hold">
                                          <p:stCondLst>
                                            <p:cond delay="0"/>
                                          </p:stCondLst>
                                        </p:cTn>
                                        <p:tgtEl>
                                          <p:spTgt spid="56"/>
                                        </p:tgtEl>
                                        <p:attrNameLst>
                                          <p:attrName>style.visibility</p:attrName>
                                        </p:attrNameLst>
                                      </p:cBhvr>
                                      <p:to>
                                        <p:strVal val="visible"/>
                                      </p:to>
                                    </p:set>
                                    <p:animEffect transition="in" filter="wipe(left)">
                                      <p:cBhvr>
                                        <p:cTn id="204" dur="500"/>
                                        <p:tgtEl>
                                          <p:spTgt spid="56"/>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8" fill="hold" grpId="0" nodeType="clickEffect">
                                  <p:stCondLst>
                                    <p:cond delay="0"/>
                                  </p:stCondLst>
                                  <p:childTnLst>
                                    <p:set>
                                      <p:cBhvr>
                                        <p:cTn id="208" dur="1" fill="hold">
                                          <p:stCondLst>
                                            <p:cond delay="0"/>
                                          </p:stCondLst>
                                        </p:cTn>
                                        <p:tgtEl>
                                          <p:spTgt spid="57"/>
                                        </p:tgtEl>
                                        <p:attrNameLst>
                                          <p:attrName>style.visibility</p:attrName>
                                        </p:attrNameLst>
                                      </p:cBhvr>
                                      <p:to>
                                        <p:strVal val="visible"/>
                                      </p:to>
                                    </p:set>
                                    <p:animEffect transition="in" filter="wipe(left)">
                                      <p:cBhvr>
                                        <p:cTn id="20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8" grpId="0"/>
      <p:bldP spid="328711" grpId="0"/>
      <p:bldP spid="328712" grpId="0"/>
      <p:bldP spid="328713" grpId="0" animBg="1"/>
      <p:bldP spid="328714" grpId="0" animBg="1"/>
      <p:bldP spid="328715" grpId="0"/>
      <p:bldP spid="328724" grpId="0"/>
      <p:bldP spid="328736" grpId="0" animBg="1"/>
      <p:bldP spid="328737" grpId="0"/>
      <p:bldP spid="328740" grpId="0"/>
      <p:bldP spid="328741" grpId="0" animBg="1"/>
      <p:bldP spid="328742" grpId="0" animBg="1"/>
      <p:bldP spid="328743" grpId="0"/>
      <p:bldP spid="328744" grpId="0"/>
      <p:bldP spid="328746" grpId="0"/>
      <p:bldP spid="328747" grpId="0"/>
      <p:bldP spid="328749" grpId="0"/>
      <p:bldP spid="328750" grpId="0"/>
      <p:bldP spid="328751" grpId="0" animBg="1"/>
      <p:bldP spid="328752" grpId="0" animBg="1"/>
      <p:bldP spid="328753" grpId="0" animBg="1"/>
      <p:bldP spid="52" grpId="0"/>
      <p:bldP spid="53" grpId="0"/>
      <p:bldP spid="54" grpId="0"/>
      <p:bldP spid="55" grpId="0"/>
      <p:bldP spid="56" grpId="0"/>
      <p:bldP spid="57" grpId="0"/>
      <p:bldP spid="58" grpId="0"/>
      <p:bldP spid="4" grpId="0" animBg="1"/>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3" name="Rectangle 2"/>
          <p:cNvSpPr>
            <a:spLocks noGrp="1" noChangeArrowheads="1"/>
          </p:cNvSpPr>
          <p:nvPr>
            <p:ph type="title"/>
          </p:nvPr>
        </p:nvSpPr>
        <p:spPr>
          <a:noFill/>
        </p:spPr>
        <p:txBody>
          <a:bodyPr>
            <a:normAutofit/>
          </a:bodyPr>
          <a:lstStyle/>
          <a:p>
            <a:pPr defTabSz="914400"/>
            <a:r>
              <a:rPr lang="en-US" altLang="zh-TW" sz="3000" dirty="0"/>
              <a:t>7.2 </a:t>
            </a:r>
            <a:r>
              <a:rPr lang="en-US" altLang="zh-TW" sz="3000" dirty="0">
                <a:solidFill>
                  <a:srgbClr val="C00000"/>
                </a:solidFill>
              </a:rPr>
              <a:t>semi-infinite</a:t>
            </a:r>
            <a:r>
              <a:rPr lang="en-US" altLang="zh-TW" sz="3000" dirty="0"/>
              <a:t> region: method of images --2</a:t>
            </a:r>
          </a:p>
        </p:txBody>
      </p:sp>
      <p:sp>
        <p:nvSpPr>
          <p:cNvPr id="14354" name="投影片編號版面配置區 6"/>
          <p:cNvSpPr>
            <a:spLocks noGrp="1"/>
          </p:cNvSpPr>
          <p:nvPr>
            <p:ph type="sldNum" sz="quarter" idx="10"/>
          </p:nvPr>
        </p:nvSpPr>
        <p:spPr>
          <a:noFill/>
        </p:spPr>
        <p:txBody>
          <a:bodyPr/>
          <a:lstStyle/>
          <a:p>
            <a:fld id="{1401E816-B188-4B22-B54D-18D5A3D4902F}" type="slidenum">
              <a:rPr lang="en-US" altLang="zh-TW" smtClean="0"/>
              <a:pPr/>
              <a:t>78</a:t>
            </a:fld>
            <a:endParaRPr lang="en-US" altLang="zh-TW"/>
          </a:p>
        </p:txBody>
      </p:sp>
      <p:graphicFrame>
        <p:nvGraphicFramePr>
          <p:cNvPr id="330777" name="Object 25"/>
          <p:cNvGraphicFramePr>
            <a:graphicFrameLocks noGrp="1" noChangeAspect="1"/>
          </p:cNvGraphicFramePr>
          <p:nvPr>
            <p:ph sz="quarter" idx="4294967295"/>
            <p:extLst/>
          </p:nvPr>
        </p:nvGraphicFramePr>
        <p:xfrm>
          <a:off x="5576447" y="2708920"/>
          <a:ext cx="3022056" cy="668916"/>
        </p:xfrm>
        <a:graphic>
          <a:graphicData uri="http://schemas.openxmlformats.org/presentationml/2006/ole">
            <mc:AlternateContent xmlns:mc="http://schemas.openxmlformats.org/markup-compatibility/2006">
              <mc:Choice xmlns:v="urn:schemas-microsoft-com:vml" Requires="v">
                <p:oleObj spid="_x0000_s1112504" name="Equation" r:id="rId4" imgW="1777680" imgH="393480" progId="Equation.DSMT4">
                  <p:embed/>
                </p:oleObj>
              </mc:Choice>
              <mc:Fallback>
                <p:oleObj name="Equation" r:id="rId4" imgW="1777680" imgH="393480" progId="Equation.DSMT4">
                  <p:embed/>
                  <p:pic>
                    <p:nvPicPr>
                      <p:cNvPr id="330777"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6447" y="2708920"/>
                        <a:ext cx="3022056" cy="6689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0756" name="Object 4"/>
          <p:cNvGraphicFramePr>
            <a:graphicFrameLocks noChangeAspect="1"/>
          </p:cNvGraphicFramePr>
          <p:nvPr>
            <p:extLst/>
          </p:nvPr>
        </p:nvGraphicFramePr>
        <p:xfrm>
          <a:off x="1343476" y="5751532"/>
          <a:ext cx="2019978" cy="845820"/>
        </p:xfrm>
        <a:graphic>
          <a:graphicData uri="http://schemas.openxmlformats.org/presentationml/2006/ole">
            <mc:AlternateContent xmlns:mc="http://schemas.openxmlformats.org/markup-compatibility/2006">
              <mc:Choice xmlns:v="urn:schemas-microsoft-com:vml" Requires="v">
                <p:oleObj spid="_x0000_s1112505" name="Equation" r:id="rId6" imgW="1091880" imgH="457200" progId="Equation.DSMT4">
                  <p:embed/>
                </p:oleObj>
              </mc:Choice>
              <mc:Fallback>
                <p:oleObj name="Equation" r:id="rId6" imgW="1091880" imgH="457200" progId="Equation.DSMT4">
                  <p:embed/>
                  <p:pic>
                    <p:nvPicPr>
                      <p:cNvPr id="33075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3476" y="5751532"/>
                        <a:ext cx="2019978" cy="845820"/>
                      </a:xfrm>
                      <a:prstGeom prst="rect">
                        <a:avLst/>
                      </a:prstGeom>
                      <a:solidFill>
                        <a:srgbClr val="FFC000"/>
                      </a:solidFill>
                    </p:spPr>
                  </p:pic>
                </p:oleObj>
              </mc:Fallback>
            </mc:AlternateContent>
          </a:graphicData>
        </a:graphic>
      </p:graphicFrame>
      <p:graphicFrame>
        <p:nvGraphicFramePr>
          <p:cNvPr id="330757" name="Object 5"/>
          <p:cNvGraphicFramePr>
            <a:graphicFrameLocks noChangeAspect="1"/>
          </p:cNvGraphicFramePr>
          <p:nvPr>
            <p:extLst/>
          </p:nvPr>
        </p:nvGraphicFramePr>
        <p:xfrm>
          <a:off x="5959673" y="1988841"/>
          <a:ext cx="4025900" cy="747713"/>
        </p:xfrm>
        <a:graphic>
          <a:graphicData uri="http://schemas.openxmlformats.org/presentationml/2006/ole">
            <mc:AlternateContent xmlns:mc="http://schemas.openxmlformats.org/markup-compatibility/2006">
              <mc:Choice xmlns:v="urn:schemas-microsoft-com:vml" Requires="v">
                <p:oleObj spid="_x0000_s1112506" name="Equation" r:id="rId8" imgW="2120760" imgH="393480" progId="Equation.DSMT4">
                  <p:embed/>
                </p:oleObj>
              </mc:Choice>
              <mc:Fallback>
                <p:oleObj name="Equation" r:id="rId8" imgW="2120760" imgH="393480" progId="Equation.DSMT4">
                  <p:embed/>
                  <p:pic>
                    <p:nvPicPr>
                      <p:cNvPr id="330757"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9673" y="1988841"/>
                        <a:ext cx="4025900" cy="747713"/>
                      </a:xfrm>
                      <a:prstGeom prst="rect">
                        <a:avLst/>
                      </a:prstGeom>
                      <a:noFill/>
                      <a:extLst>
                        <a:ext uri="{909E8E84-426E-40DD-AFC4-6F175D3DCCD1}">
                          <a14:hiddenFill xmlns:a14="http://schemas.microsoft.com/office/drawing/2010/main">
                            <a:solidFill>
                              <a:srgbClr val="FFFF66"/>
                            </a:solidFill>
                          </a14:hiddenFill>
                        </a:ext>
                      </a:extLst>
                    </p:spPr>
                  </p:pic>
                </p:oleObj>
              </mc:Fallback>
            </mc:AlternateContent>
          </a:graphicData>
        </a:graphic>
      </p:graphicFrame>
      <p:grpSp>
        <p:nvGrpSpPr>
          <p:cNvPr id="2" name="Group 6"/>
          <p:cNvGrpSpPr>
            <a:grpSpLocks/>
          </p:cNvGrpSpPr>
          <p:nvPr/>
        </p:nvGrpSpPr>
        <p:grpSpPr bwMode="auto">
          <a:xfrm>
            <a:off x="1144790" y="1916640"/>
            <a:ext cx="4297362" cy="3707364"/>
            <a:chOff x="46" y="1573"/>
            <a:chExt cx="2707" cy="2208"/>
          </a:xfrm>
        </p:grpSpPr>
        <p:sp>
          <p:nvSpPr>
            <p:cNvPr id="14383" name="Line 7"/>
            <p:cNvSpPr>
              <a:spLocks noChangeShapeType="1"/>
            </p:cNvSpPr>
            <p:nvPr/>
          </p:nvSpPr>
          <p:spPr bwMode="auto">
            <a:xfrm>
              <a:off x="2750" y="1573"/>
              <a:ext cx="0" cy="2208"/>
            </a:xfrm>
            <a:prstGeom prst="line">
              <a:avLst/>
            </a:prstGeom>
            <a:noFill/>
            <a:ln w="12700">
              <a:solidFill>
                <a:srgbClr val="0000CC"/>
              </a:solidFill>
              <a:round/>
              <a:headEnd/>
              <a:tailEnd/>
            </a:ln>
          </p:spPr>
          <p:txBody>
            <a:bodyPr wrap="none" anchor="ctr"/>
            <a:lstStyle/>
            <a:p>
              <a:endParaRPr lang="zh-TW" altLang="en-US"/>
            </a:p>
          </p:txBody>
        </p:sp>
        <p:sp>
          <p:nvSpPr>
            <p:cNvPr id="14384" name="Line 8"/>
            <p:cNvSpPr>
              <a:spLocks noChangeShapeType="1"/>
            </p:cNvSpPr>
            <p:nvPr/>
          </p:nvSpPr>
          <p:spPr bwMode="auto">
            <a:xfrm>
              <a:off x="46" y="2303"/>
              <a:ext cx="2707" cy="0"/>
            </a:xfrm>
            <a:prstGeom prst="line">
              <a:avLst/>
            </a:prstGeom>
            <a:noFill/>
            <a:ln w="12700">
              <a:solidFill>
                <a:srgbClr val="0000CC"/>
              </a:solidFill>
              <a:round/>
              <a:headEnd/>
              <a:tailEnd/>
            </a:ln>
          </p:spPr>
          <p:txBody>
            <a:bodyPr wrap="none" anchor="ctr"/>
            <a:lstStyle/>
            <a:p>
              <a:endParaRPr lang="zh-TW" altLang="en-US"/>
            </a:p>
          </p:txBody>
        </p:sp>
      </p:grpSp>
      <p:sp>
        <p:nvSpPr>
          <p:cNvPr id="330764" name="Text Box 12"/>
          <p:cNvSpPr txBox="1">
            <a:spLocks noChangeArrowheads="1"/>
          </p:cNvSpPr>
          <p:nvPr/>
        </p:nvSpPr>
        <p:spPr bwMode="auto">
          <a:xfrm>
            <a:off x="1199457" y="3417991"/>
            <a:ext cx="1008063" cy="461665"/>
          </a:xfrm>
          <a:prstGeom prst="rect">
            <a:avLst/>
          </a:prstGeom>
          <a:noFill/>
          <a:ln w="12700" algn="ctr">
            <a:noFill/>
            <a:miter lim="800000"/>
            <a:headEnd/>
            <a:tailEnd/>
          </a:ln>
        </p:spPr>
        <p:txBody>
          <a:bodyPr>
            <a:spAutoFit/>
          </a:bodyPr>
          <a:lstStyle/>
          <a:p>
            <a:pPr marL="457200" indent="-457200">
              <a:spcBef>
                <a:spcPct val="50000"/>
              </a:spcBef>
            </a:pPr>
            <a:r>
              <a:rPr lang="en-US" altLang="zh-TW" dirty="0"/>
              <a:t>define</a:t>
            </a:r>
          </a:p>
        </p:txBody>
      </p:sp>
      <p:graphicFrame>
        <p:nvGraphicFramePr>
          <p:cNvPr id="330765" name="Object 13"/>
          <p:cNvGraphicFramePr>
            <a:graphicFrameLocks noChangeAspect="1"/>
          </p:cNvGraphicFramePr>
          <p:nvPr>
            <p:extLst/>
          </p:nvPr>
        </p:nvGraphicFramePr>
        <p:xfrm>
          <a:off x="2331345" y="3202090"/>
          <a:ext cx="2889774" cy="892440"/>
        </p:xfrm>
        <a:graphic>
          <a:graphicData uri="http://schemas.openxmlformats.org/presentationml/2006/ole">
            <mc:AlternateContent xmlns:mc="http://schemas.openxmlformats.org/markup-compatibility/2006">
              <mc:Choice xmlns:v="urn:schemas-microsoft-com:vml" Requires="v">
                <p:oleObj spid="_x0000_s1112507" name="Equation" r:id="rId10" imgW="1562040" imgH="482400" progId="Equation.DSMT4">
                  <p:embed/>
                </p:oleObj>
              </mc:Choice>
              <mc:Fallback>
                <p:oleObj name="Equation" r:id="rId10" imgW="1562040" imgH="482400" progId="Equation.DSMT4">
                  <p:embed/>
                  <p:pic>
                    <p:nvPicPr>
                      <p:cNvPr id="330765"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31345" y="3202090"/>
                        <a:ext cx="2889774" cy="892440"/>
                      </a:xfrm>
                      <a:prstGeom prst="rect">
                        <a:avLst/>
                      </a:prstGeom>
                      <a:solidFill>
                        <a:srgbClr val="CCFFCC"/>
                      </a:solidFill>
                    </p:spPr>
                  </p:pic>
                </p:oleObj>
              </mc:Fallback>
            </mc:AlternateContent>
          </a:graphicData>
        </a:graphic>
      </p:graphicFrame>
      <p:graphicFrame>
        <p:nvGraphicFramePr>
          <p:cNvPr id="330767" name="Object 15"/>
          <p:cNvGraphicFramePr>
            <a:graphicFrameLocks noChangeAspect="1"/>
          </p:cNvGraphicFramePr>
          <p:nvPr>
            <p:extLst/>
          </p:nvPr>
        </p:nvGraphicFramePr>
        <p:xfrm>
          <a:off x="1631505" y="5058446"/>
          <a:ext cx="3649663" cy="458787"/>
        </p:xfrm>
        <a:graphic>
          <a:graphicData uri="http://schemas.openxmlformats.org/presentationml/2006/ole">
            <mc:AlternateContent xmlns:mc="http://schemas.openxmlformats.org/markup-compatibility/2006">
              <mc:Choice xmlns:v="urn:schemas-microsoft-com:vml" Requires="v">
                <p:oleObj spid="_x0000_s1112508" name="Equation" r:id="rId12" imgW="1917360" imgH="241200" progId="Equation.DSMT4">
                  <p:embed/>
                </p:oleObj>
              </mc:Choice>
              <mc:Fallback>
                <p:oleObj name="Equation" r:id="rId12" imgW="1917360" imgH="241200" progId="Equation.DSMT4">
                  <p:embed/>
                  <p:pic>
                    <p:nvPicPr>
                      <p:cNvPr id="330767"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31505" y="5058446"/>
                        <a:ext cx="3649663" cy="458787"/>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pSp>
        <p:nvGrpSpPr>
          <p:cNvPr id="3" name="Group 16"/>
          <p:cNvGrpSpPr>
            <a:grpSpLocks/>
          </p:cNvGrpSpPr>
          <p:nvPr/>
        </p:nvGrpSpPr>
        <p:grpSpPr bwMode="auto">
          <a:xfrm>
            <a:off x="6398320" y="1081426"/>
            <a:ext cx="4594225" cy="812800"/>
            <a:chOff x="3007" y="942"/>
            <a:chExt cx="2894" cy="512"/>
          </a:xfrm>
        </p:grpSpPr>
        <p:sp>
          <p:nvSpPr>
            <p:cNvPr id="14377" name="Text Box 17"/>
            <p:cNvSpPr txBox="1">
              <a:spLocks noChangeArrowheads="1"/>
            </p:cNvSpPr>
            <p:nvPr/>
          </p:nvSpPr>
          <p:spPr bwMode="auto">
            <a:xfrm>
              <a:off x="3007" y="1246"/>
              <a:ext cx="828" cy="208"/>
            </a:xfrm>
            <a:prstGeom prst="rect">
              <a:avLst/>
            </a:prstGeom>
            <a:noFill/>
            <a:ln w="12700" algn="ctr">
              <a:noFill/>
              <a:miter lim="800000"/>
              <a:headEnd/>
              <a:tailEnd/>
            </a:ln>
          </p:spPr>
          <p:txBody>
            <a:bodyPr wrap="none" tIns="10800" bIns="10800">
              <a:spAutoFit/>
            </a:bodyPr>
            <a:lstStyle/>
            <a:p>
              <a:pPr algn="ctr"/>
              <a:r>
                <a:rPr lang="en-US" altLang="zh-TW" sz="2000" dirty="0"/>
                <a:t>(fixed end)</a:t>
              </a:r>
            </a:p>
          </p:txBody>
        </p:sp>
        <p:sp>
          <p:nvSpPr>
            <p:cNvPr id="14378" name="Line 18"/>
            <p:cNvSpPr>
              <a:spLocks noChangeShapeType="1"/>
            </p:cNvSpPr>
            <p:nvPr/>
          </p:nvSpPr>
          <p:spPr bwMode="auto">
            <a:xfrm>
              <a:off x="3438" y="1207"/>
              <a:ext cx="1996" cy="0"/>
            </a:xfrm>
            <a:prstGeom prst="line">
              <a:avLst/>
            </a:prstGeom>
            <a:noFill/>
            <a:ln w="28575">
              <a:solidFill>
                <a:schemeClr val="tx1"/>
              </a:solidFill>
              <a:round/>
              <a:headEnd/>
              <a:tailEnd/>
            </a:ln>
          </p:spPr>
          <p:txBody>
            <a:bodyPr wrap="none" anchor="ctr"/>
            <a:lstStyle/>
            <a:p>
              <a:endParaRPr lang="zh-TW" altLang="en-US"/>
            </a:p>
          </p:txBody>
        </p:sp>
        <p:sp>
          <p:nvSpPr>
            <p:cNvPr id="14379" name="Oval 19"/>
            <p:cNvSpPr>
              <a:spLocks noChangeAspect="1" noChangeArrowheads="1"/>
            </p:cNvSpPr>
            <p:nvPr/>
          </p:nvSpPr>
          <p:spPr bwMode="auto">
            <a:xfrm>
              <a:off x="3392" y="1162"/>
              <a:ext cx="68" cy="68"/>
            </a:xfrm>
            <a:prstGeom prst="ellipse">
              <a:avLst/>
            </a:prstGeom>
            <a:solidFill>
              <a:schemeClr val="tx1"/>
            </a:solidFill>
            <a:ln w="12700" algn="ctr">
              <a:solidFill>
                <a:schemeClr val="tx1"/>
              </a:solidFill>
              <a:round/>
              <a:headEnd/>
              <a:tailEnd/>
            </a:ln>
          </p:spPr>
          <p:txBody>
            <a:bodyPr wrap="none" anchor="ctr"/>
            <a:lstStyle/>
            <a:p>
              <a:endParaRPr lang="zh-TW" altLang="en-US"/>
            </a:p>
          </p:txBody>
        </p:sp>
        <p:graphicFrame>
          <p:nvGraphicFramePr>
            <p:cNvPr id="14352" name="Object 20"/>
            <p:cNvGraphicFramePr>
              <a:graphicFrameLocks noChangeAspect="1"/>
            </p:cNvGraphicFramePr>
            <p:nvPr>
              <p:extLst/>
            </p:nvPr>
          </p:nvGraphicFramePr>
          <p:xfrm>
            <a:off x="3169" y="942"/>
            <a:ext cx="405" cy="202"/>
          </p:xfrm>
          <a:graphic>
            <a:graphicData uri="http://schemas.openxmlformats.org/presentationml/2006/ole">
              <mc:AlternateContent xmlns:mc="http://schemas.openxmlformats.org/markup-compatibility/2006">
                <mc:Choice xmlns:v="urn:schemas-microsoft-com:vml" Requires="v">
                  <p:oleObj spid="_x0000_s1112509" name="Equation" r:id="rId14" imgW="355320" imgH="177480" progId="Equation.DSMT4">
                    <p:embed/>
                  </p:oleObj>
                </mc:Choice>
                <mc:Fallback>
                  <p:oleObj name="Equation" r:id="rId14" imgW="355320" imgH="177480" progId="Equation.DSMT4">
                    <p:embed/>
                    <p:pic>
                      <p:nvPicPr>
                        <p:cNvPr id="14352" name="Object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69" y="942"/>
                          <a:ext cx="405" cy="2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80" name="Line 21"/>
            <p:cNvSpPr>
              <a:spLocks noChangeShapeType="1"/>
            </p:cNvSpPr>
            <p:nvPr/>
          </p:nvSpPr>
          <p:spPr bwMode="auto">
            <a:xfrm>
              <a:off x="5433" y="1207"/>
              <a:ext cx="272" cy="0"/>
            </a:xfrm>
            <a:prstGeom prst="line">
              <a:avLst/>
            </a:prstGeom>
            <a:noFill/>
            <a:ln w="12700">
              <a:solidFill>
                <a:schemeClr val="tx1"/>
              </a:solidFill>
              <a:round/>
              <a:headEnd/>
              <a:tailEnd type="triangle" w="med" len="med"/>
            </a:ln>
          </p:spPr>
          <p:txBody>
            <a:bodyPr wrap="none" anchor="ctr"/>
            <a:lstStyle/>
            <a:p>
              <a:endParaRPr lang="zh-TW" altLang="en-US"/>
            </a:p>
          </p:txBody>
        </p:sp>
        <p:sp>
          <p:nvSpPr>
            <p:cNvPr id="14381" name="Text Box 22"/>
            <p:cNvSpPr txBox="1">
              <a:spLocks noChangeArrowheads="1"/>
            </p:cNvSpPr>
            <p:nvPr/>
          </p:nvSpPr>
          <p:spPr bwMode="auto">
            <a:xfrm>
              <a:off x="5699" y="1038"/>
              <a:ext cx="202" cy="291"/>
            </a:xfrm>
            <a:prstGeom prst="rect">
              <a:avLst/>
            </a:prstGeom>
            <a:noFill/>
            <a:ln w="12700" algn="ctr">
              <a:noFill/>
              <a:miter lim="800000"/>
              <a:headEnd/>
              <a:tailEnd/>
            </a:ln>
          </p:spPr>
          <p:txBody>
            <a:bodyPr wrap="none">
              <a:spAutoFit/>
            </a:bodyPr>
            <a:lstStyle/>
            <a:p>
              <a:pPr algn="ctr"/>
              <a:r>
                <a:rPr lang="en-US" altLang="zh-TW" i="1" dirty="0"/>
                <a:t>x</a:t>
              </a:r>
            </a:p>
          </p:txBody>
        </p:sp>
        <p:sp>
          <p:nvSpPr>
            <p:cNvPr id="14382" name="Freeform 23"/>
            <p:cNvSpPr>
              <a:spLocks/>
            </p:cNvSpPr>
            <p:nvPr/>
          </p:nvSpPr>
          <p:spPr bwMode="auto">
            <a:xfrm>
              <a:off x="3846" y="981"/>
              <a:ext cx="771" cy="211"/>
            </a:xfrm>
            <a:custGeom>
              <a:avLst/>
              <a:gdLst>
                <a:gd name="T0" fmla="*/ 0 w 771"/>
                <a:gd name="T1" fmla="*/ 36 h 257"/>
                <a:gd name="T2" fmla="*/ 227 w 771"/>
                <a:gd name="T3" fmla="*/ 23 h 257"/>
                <a:gd name="T4" fmla="*/ 363 w 771"/>
                <a:gd name="T5" fmla="*/ 11 h 257"/>
                <a:gd name="T6" fmla="*/ 499 w 771"/>
                <a:gd name="T7" fmla="*/ 4 h 257"/>
                <a:gd name="T8" fmla="*/ 771 w 771"/>
                <a:gd name="T9" fmla="*/ 36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99FF99"/>
            </a:solidFill>
            <a:ln w="12700">
              <a:solidFill>
                <a:schemeClr val="tx1"/>
              </a:solidFill>
              <a:round/>
              <a:headEnd/>
              <a:tailEnd/>
            </a:ln>
          </p:spPr>
          <p:txBody>
            <a:bodyPr wrap="none" anchor="ctr"/>
            <a:lstStyle/>
            <a:p>
              <a:endParaRPr lang="zh-TW" altLang="en-US"/>
            </a:p>
          </p:txBody>
        </p:sp>
      </p:grpSp>
      <p:graphicFrame>
        <p:nvGraphicFramePr>
          <p:cNvPr id="330776" name="Object 24"/>
          <p:cNvGraphicFramePr>
            <a:graphicFrameLocks noChangeAspect="1"/>
          </p:cNvGraphicFramePr>
          <p:nvPr>
            <p:extLst/>
          </p:nvPr>
        </p:nvGraphicFramePr>
        <p:xfrm>
          <a:off x="1859856" y="4110140"/>
          <a:ext cx="3450096" cy="458280"/>
        </p:xfrm>
        <a:graphic>
          <a:graphicData uri="http://schemas.openxmlformats.org/presentationml/2006/ole">
            <mc:AlternateContent xmlns:mc="http://schemas.openxmlformats.org/markup-compatibility/2006">
              <mc:Choice xmlns:v="urn:schemas-microsoft-com:vml" Requires="v">
                <p:oleObj spid="_x0000_s1112510" name="Equation" r:id="rId16" imgW="1815840" imgH="241200" progId="Equation.DSMT4">
                  <p:embed/>
                </p:oleObj>
              </mc:Choice>
              <mc:Fallback>
                <p:oleObj name="Equation" r:id="rId16" imgW="1815840" imgH="241200" progId="Equation.DSMT4">
                  <p:embed/>
                  <p:pic>
                    <p:nvPicPr>
                      <p:cNvPr id="330776" name="Object 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59856" y="4110140"/>
                        <a:ext cx="3450096" cy="458280"/>
                      </a:xfrm>
                      <a:prstGeom prst="rect">
                        <a:avLst/>
                      </a:prstGeom>
                      <a:solidFill>
                        <a:srgbClr val="FFCCCC"/>
                      </a:solidFill>
                    </p:spPr>
                  </p:pic>
                </p:oleObj>
              </mc:Fallback>
            </mc:AlternateContent>
          </a:graphicData>
        </a:graphic>
      </p:graphicFrame>
      <p:graphicFrame>
        <p:nvGraphicFramePr>
          <p:cNvPr id="330778" name="Object 26"/>
          <p:cNvGraphicFramePr>
            <a:graphicFrameLocks noChangeAspect="1"/>
          </p:cNvGraphicFramePr>
          <p:nvPr>
            <p:extLst/>
          </p:nvPr>
        </p:nvGraphicFramePr>
        <p:xfrm>
          <a:off x="6050593" y="3381771"/>
          <a:ext cx="4555116" cy="431460"/>
        </p:xfrm>
        <a:graphic>
          <a:graphicData uri="http://schemas.openxmlformats.org/presentationml/2006/ole">
            <mc:AlternateContent xmlns:mc="http://schemas.openxmlformats.org/markup-compatibility/2006">
              <mc:Choice xmlns:v="urn:schemas-microsoft-com:vml" Requires="v">
                <p:oleObj spid="_x0000_s1112511" name="Equation" r:id="rId18" imgW="2679480" imgH="253800" progId="Equation.DSMT4">
                  <p:embed/>
                </p:oleObj>
              </mc:Choice>
              <mc:Fallback>
                <p:oleObj name="Equation" r:id="rId18" imgW="2679480" imgH="253800" progId="Equation.DSMT4">
                  <p:embed/>
                  <p:pic>
                    <p:nvPicPr>
                      <p:cNvPr id="330778" name="Object 2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50593" y="3381771"/>
                        <a:ext cx="4555116" cy="4314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27"/>
          <p:cNvGrpSpPr>
            <a:grpSpLocks/>
          </p:cNvGrpSpPr>
          <p:nvPr/>
        </p:nvGrpSpPr>
        <p:grpSpPr bwMode="auto">
          <a:xfrm>
            <a:off x="4777482" y="1502114"/>
            <a:ext cx="2232025" cy="360362"/>
            <a:chOff x="1986" y="1207"/>
            <a:chExt cx="1406" cy="227"/>
          </a:xfrm>
        </p:grpSpPr>
        <p:sp>
          <p:nvSpPr>
            <p:cNvPr id="14375" name="Line 28"/>
            <p:cNvSpPr>
              <a:spLocks noChangeShapeType="1"/>
            </p:cNvSpPr>
            <p:nvPr/>
          </p:nvSpPr>
          <p:spPr bwMode="auto">
            <a:xfrm flipH="1">
              <a:off x="1986" y="1207"/>
              <a:ext cx="1406" cy="0"/>
            </a:xfrm>
            <a:prstGeom prst="line">
              <a:avLst/>
            </a:prstGeom>
            <a:noFill/>
            <a:ln w="28575">
              <a:solidFill>
                <a:schemeClr val="tx1"/>
              </a:solidFill>
              <a:prstDash val="sysDot"/>
              <a:round/>
              <a:headEnd/>
              <a:tailEnd/>
            </a:ln>
          </p:spPr>
          <p:txBody>
            <a:bodyPr wrap="none" anchor="ctr"/>
            <a:lstStyle/>
            <a:p>
              <a:endParaRPr lang="zh-TW" altLang="en-US"/>
            </a:p>
          </p:txBody>
        </p:sp>
        <p:sp>
          <p:nvSpPr>
            <p:cNvPr id="14376" name="Freeform 29"/>
            <p:cNvSpPr>
              <a:spLocks/>
            </p:cNvSpPr>
            <p:nvPr/>
          </p:nvSpPr>
          <p:spPr bwMode="auto">
            <a:xfrm flipH="1" flipV="1">
              <a:off x="2258" y="1223"/>
              <a:ext cx="771" cy="211"/>
            </a:xfrm>
            <a:custGeom>
              <a:avLst/>
              <a:gdLst>
                <a:gd name="T0" fmla="*/ 0 w 771"/>
                <a:gd name="T1" fmla="*/ 36 h 257"/>
                <a:gd name="T2" fmla="*/ 227 w 771"/>
                <a:gd name="T3" fmla="*/ 23 h 257"/>
                <a:gd name="T4" fmla="*/ 363 w 771"/>
                <a:gd name="T5" fmla="*/ 11 h 257"/>
                <a:gd name="T6" fmla="*/ 499 w 771"/>
                <a:gd name="T7" fmla="*/ 4 h 257"/>
                <a:gd name="T8" fmla="*/ 771 w 771"/>
                <a:gd name="T9" fmla="*/ 36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FFFF00"/>
            </a:solidFill>
            <a:ln w="12700">
              <a:solidFill>
                <a:schemeClr val="tx1"/>
              </a:solidFill>
              <a:prstDash val="dash"/>
              <a:round/>
              <a:headEnd/>
              <a:tailEnd/>
            </a:ln>
          </p:spPr>
          <p:txBody>
            <a:bodyPr wrap="none" anchor="ctr"/>
            <a:lstStyle/>
            <a:p>
              <a:endParaRPr lang="zh-TW" altLang="en-US"/>
            </a:p>
          </p:txBody>
        </p:sp>
      </p:grpSp>
      <p:graphicFrame>
        <p:nvGraphicFramePr>
          <p:cNvPr id="330784" name="Object 32"/>
          <p:cNvGraphicFramePr>
            <a:graphicFrameLocks noChangeAspect="1"/>
          </p:cNvGraphicFramePr>
          <p:nvPr>
            <p:extLst/>
          </p:nvPr>
        </p:nvGraphicFramePr>
        <p:xfrm>
          <a:off x="8544272" y="2824558"/>
          <a:ext cx="2525724" cy="410040"/>
        </p:xfrm>
        <a:graphic>
          <a:graphicData uri="http://schemas.openxmlformats.org/presentationml/2006/ole">
            <mc:AlternateContent xmlns:mc="http://schemas.openxmlformats.org/markup-compatibility/2006">
              <mc:Choice xmlns:v="urn:schemas-microsoft-com:vml" Requires="v">
                <p:oleObj spid="_x0000_s1112512" name="Equation" r:id="rId20" imgW="1485720" imgH="241200" progId="Equation.DSMT4">
                  <p:embed/>
                </p:oleObj>
              </mc:Choice>
              <mc:Fallback>
                <p:oleObj name="Equation" r:id="rId20" imgW="1485720" imgH="241200" progId="Equation.DSMT4">
                  <p:embed/>
                  <p:pic>
                    <p:nvPicPr>
                      <p:cNvPr id="330784" name="Object 3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544272" y="2824558"/>
                        <a:ext cx="2525724" cy="41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0785" name="Object 33"/>
          <p:cNvGraphicFramePr>
            <a:graphicFrameLocks noChangeAspect="1"/>
          </p:cNvGraphicFramePr>
          <p:nvPr>
            <p:extLst/>
          </p:nvPr>
        </p:nvGraphicFramePr>
        <p:xfrm>
          <a:off x="5591945" y="3861050"/>
          <a:ext cx="5234544" cy="1485864"/>
        </p:xfrm>
        <a:graphic>
          <a:graphicData uri="http://schemas.openxmlformats.org/presentationml/2006/ole">
            <mc:AlternateContent xmlns:mc="http://schemas.openxmlformats.org/markup-compatibility/2006">
              <mc:Choice xmlns:v="urn:schemas-microsoft-com:vml" Requires="v">
                <p:oleObj spid="_x0000_s1112513" name="Equation" r:id="rId22" imgW="2908080" imgH="825480" progId="Equation.DSMT4">
                  <p:embed/>
                </p:oleObj>
              </mc:Choice>
              <mc:Fallback>
                <p:oleObj name="Equation" r:id="rId22" imgW="2908080" imgH="825480" progId="Equation.DSMT4">
                  <p:embed/>
                  <p:pic>
                    <p:nvPicPr>
                      <p:cNvPr id="330785" name="Object 3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91945" y="3861050"/>
                        <a:ext cx="5234544" cy="1485864"/>
                      </a:xfrm>
                      <a:prstGeom prst="rect">
                        <a:avLst/>
                      </a:prstGeom>
                      <a:solidFill>
                        <a:srgbClr val="FFFF66"/>
                      </a:solidFill>
                    </p:spPr>
                  </p:pic>
                </p:oleObj>
              </mc:Fallback>
            </mc:AlternateContent>
          </a:graphicData>
        </a:graphic>
      </p:graphicFrame>
      <p:sp>
        <p:nvSpPr>
          <p:cNvPr id="330786" name="Text Box 34"/>
          <p:cNvSpPr txBox="1">
            <a:spLocks noChangeArrowheads="1"/>
          </p:cNvSpPr>
          <p:nvPr/>
        </p:nvSpPr>
        <p:spPr bwMode="auto">
          <a:xfrm>
            <a:off x="10414694" y="5220240"/>
            <a:ext cx="514350" cy="488950"/>
          </a:xfrm>
          <a:prstGeom prst="rect">
            <a:avLst/>
          </a:prstGeom>
          <a:noFill/>
          <a:ln w="12700" algn="ctr">
            <a:noFill/>
            <a:miter lim="800000"/>
            <a:headEnd/>
            <a:tailEnd/>
          </a:ln>
        </p:spPr>
        <p:txBody>
          <a:bodyPr wrap="none">
            <a:spAutoFit/>
          </a:bodyPr>
          <a:lstStyle/>
          <a:p>
            <a:pPr algn="ctr"/>
            <a:r>
              <a:rPr lang="en-US" altLang="zh-TW" sz="2600" b="1" dirty="0">
                <a:solidFill>
                  <a:srgbClr val="CC3300"/>
                </a:solidFill>
              </a:rPr>
              <a:t>??</a:t>
            </a:r>
          </a:p>
        </p:txBody>
      </p:sp>
      <p:sp>
        <p:nvSpPr>
          <p:cNvPr id="330787" name="Line 35"/>
          <p:cNvSpPr>
            <a:spLocks noChangeShapeType="1"/>
          </p:cNvSpPr>
          <p:nvPr/>
        </p:nvSpPr>
        <p:spPr bwMode="auto">
          <a:xfrm flipV="1">
            <a:off x="6168008" y="2878980"/>
            <a:ext cx="2340000" cy="324000"/>
          </a:xfrm>
          <a:prstGeom prst="line">
            <a:avLst/>
          </a:prstGeom>
          <a:noFill/>
          <a:ln w="28575">
            <a:solidFill>
              <a:srgbClr val="0000CC"/>
            </a:solidFill>
            <a:round/>
            <a:headEnd/>
            <a:tailEnd type="triangle" w="med" len="med"/>
          </a:ln>
        </p:spPr>
        <p:txBody>
          <a:bodyPr wrap="none" anchor="ctr"/>
          <a:lstStyle/>
          <a:p>
            <a:endParaRPr lang="zh-TW" altLang="en-US"/>
          </a:p>
        </p:txBody>
      </p:sp>
      <p:grpSp>
        <p:nvGrpSpPr>
          <p:cNvPr id="5" name="Group 36"/>
          <p:cNvGrpSpPr>
            <a:grpSpLocks/>
          </p:cNvGrpSpPr>
          <p:nvPr/>
        </p:nvGrpSpPr>
        <p:grpSpPr bwMode="auto">
          <a:xfrm>
            <a:off x="2728221" y="4537857"/>
            <a:ext cx="2459040" cy="0"/>
            <a:chOff x="1089" y="-29092"/>
            <a:chExt cx="1549" cy="0"/>
          </a:xfrm>
        </p:grpSpPr>
        <p:sp>
          <p:nvSpPr>
            <p:cNvPr id="14373" name="Line 37"/>
            <p:cNvSpPr>
              <a:spLocks noChangeShapeType="1"/>
            </p:cNvSpPr>
            <p:nvPr/>
          </p:nvSpPr>
          <p:spPr bwMode="auto">
            <a:xfrm>
              <a:off x="1089" y="-29092"/>
              <a:ext cx="363" cy="0"/>
            </a:xfrm>
            <a:prstGeom prst="line">
              <a:avLst/>
            </a:prstGeom>
            <a:noFill/>
            <a:ln w="38100">
              <a:solidFill>
                <a:srgbClr val="0000CC"/>
              </a:solidFill>
              <a:round/>
              <a:headEnd/>
              <a:tailEnd/>
            </a:ln>
          </p:spPr>
          <p:txBody>
            <a:bodyPr wrap="none" anchor="ctr"/>
            <a:lstStyle/>
            <a:p>
              <a:endParaRPr lang="zh-TW" altLang="en-US"/>
            </a:p>
          </p:txBody>
        </p:sp>
        <p:sp>
          <p:nvSpPr>
            <p:cNvPr id="14374" name="Line 38"/>
            <p:cNvSpPr>
              <a:spLocks noChangeShapeType="1"/>
            </p:cNvSpPr>
            <p:nvPr/>
          </p:nvSpPr>
          <p:spPr bwMode="auto">
            <a:xfrm>
              <a:off x="2185" y="-29092"/>
              <a:ext cx="453" cy="0"/>
            </a:xfrm>
            <a:prstGeom prst="line">
              <a:avLst/>
            </a:prstGeom>
            <a:noFill/>
            <a:ln w="38100">
              <a:solidFill>
                <a:srgbClr val="0000CC"/>
              </a:solidFill>
              <a:round/>
              <a:headEnd/>
              <a:tailEnd/>
            </a:ln>
          </p:spPr>
          <p:txBody>
            <a:bodyPr wrap="none" anchor="ctr"/>
            <a:lstStyle/>
            <a:p>
              <a:endParaRPr lang="zh-TW" altLang="en-US"/>
            </a:p>
          </p:txBody>
        </p:sp>
      </p:grpSp>
      <p:sp>
        <p:nvSpPr>
          <p:cNvPr id="330799" name="AutoShape 47"/>
          <p:cNvSpPr>
            <a:spLocks noChangeArrowheads="1"/>
          </p:cNvSpPr>
          <p:nvPr/>
        </p:nvSpPr>
        <p:spPr bwMode="auto">
          <a:xfrm flipV="1">
            <a:off x="5519936" y="2277765"/>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wrap="none" anchor="ctr"/>
          <a:lstStyle/>
          <a:p>
            <a:endParaRPr lang="zh-TW" altLang="en-US"/>
          </a:p>
        </p:txBody>
      </p:sp>
      <p:sp>
        <p:nvSpPr>
          <p:cNvPr id="49" name="Rectangle 39"/>
          <p:cNvSpPr>
            <a:spLocks noChangeArrowheads="1"/>
          </p:cNvSpPr>
          <p:nvPr/>
        </p:nvSpPr>
        <p:spPr bwMode="auto">
          <a:xfrm>
            <a:off x="1181508" y="692697"/>
            <a:ext cx="4658648" cy="461665"/>
          </a:xfrm>
          <a:prstGeom prst="rect">
            <a:avLst/>
          </a:prstGeom>
          <a:noFill/>
          <a:ln w="12700" algn="ctr">
            <a:noFill/>
            <a:miter lim="800000"/>
            <a:headEnd/>
            <a:tailEnd/>
          </a:ln>
        </p:spPr>
        <p:txBody>
          <a:bodyPr wrap="none">
            <a:spAutoFit/>
          </a:bodyPr>
          <a:lstStyle/>
          <a:p>
            <a:pPr algn="ctr"/>
            <a:r>
              <a:rPr lang="en-US" altLang="zh-TW" dirty="0"/>
              <a:t>(b) fixed end: by </a:t>
            </a:r>
            <a:r>
              <a:rPr lang="en-US" altLang="zh-TW" dirty="0">
                <a:solidFill>
                  <a:srgbClr val="0000CC"/>
                </a:solidFill>
              </a:rPr>
              <a:t>method of images</a:t>
            </a:r>
          </a:p>
        </p:txBody>
      </p:sp>
      <p:grpSp>
        <p:nvGrpSpPr>
          <p:cNvPr id="7" name="群組 6"/>
          <p:cNvGrpSpPr/>
          <p:nvPr/>
        </p:nvGrpSpPr>
        <p:grpSpPr>
          <a:xfrm>
            <a:off x="1343026" y="1340768"/>
            <a:ext cx="3605213" cy="1754188"/>
            <a:chOff x="200025" y="1484315"/>
            <a:chExt cx="3605213" cy="1754188"/>
          </a:xfrm>
        </p:grpSpPr>
        <p:grpSp>
          <p:nvGrpSpPr>
            <p:cNvPr id="6" name="Group 39"/>
            <p:cNvGrpSpPr>
              <a:grpSpLocks/>
            </p:cNvGrpSpPr>
            <p:nvPr/>
          </p:nvGrpSpPr>
          <p:grpSpPr bwMode="auto">
            <a:xfrm>
              <a:off x="200025" y="1484315"/>
              <a:ext cx="3605213" cy="1754188"/>
              <a:chOff x="126" y="935"/>
              <a:chExt cx="2271" cy="1105"/>
            </a:xfrm>
          </p:grpSpPr>
          <p:sp>
            <p:nvSpPr>
              <p:cNvPr id="14368" name="Text Box 40"/>
              <p:cNvSpPr txBox="1">
                <a:spLocks noChangeArrowheads="1"/>
              </p:cNvSpPr>
              <p:nvPr/>
            </p:nvSpPr>
            <p:spPr bwMode="auto">
              <a:xfrm>
                <a:off x="1895" y="1162"/>
                <a:ext cx="502" cy="291"/>
              </a:xfrm>
              <a:prstGeom prst="rect">
                <a:avLst/>
              </a:prstGeom>
              <a:solidFill>
                <a:srgbClr val="CCFFFF"/>
              </a:solidFill>
              <a:ln w="12700" algn="ctr">
                <a:noFill/>
                <a:miter lim="800000"/>
                <a:headEnd/>
                <a:tailEnd/>
              </a:ln>
            </p:spPr>
            <p:txBody>
              <a:bodyPr wrap="none">
                <a:spAutoFit/>
              </a:bodyPr>
              <a:lstStyle/>
              <a:p>
                <a:pPr algn="ctr"/>
                <a:r>
                  <a:rPr lang="en-US" altLang="zh-TW" i="1" dirty="0"/>
                  <a:t>x</a:t>
                </a:r>
                <a:r>
                  <a:rPr lang="en-US" altLang="zh-TW" dirty="0"/>
                  <a:t> </a:t>
                </a:r>
                <a:r>
                  <a:rPr lang="en-US" altLang="zh-TW" dirty="0">
                    <a:latin typeface="Symbol" pitchFamily="18" charset="2"/>
                  </a:rPr>
                  <a:t>&gt;</a:t>
                </a:r>
                <a:r>
                  <a:rPr lang="en-US" altLang="zh-TW" dirty="0"/>
                  <a:t> 0</a:t>
                </a:r>
                <a:endParaRPr lang="en-US" altLang="zh-TW" i="1" dirty="0"/>
              </a:p>
            </p:txBody>
          </p:sp>
          <p:sp>
            <p:nvSpPr>
              <p:cNvPr id="14369" name="Text Box 41"/>
              <p:cNvSpPr txBox="1">
                <a:spLocks noChangeArrowheads="1"/>
              </p:cNvSpPr>
              <p:nvPr/>
            </p:nvSpPr>
            <p:spPr bwMode="auto">
              <a:xfrm>
                <a:off x="1623" y="1706"/>
                <a:ext cx="470" cy="291"/>
              </a:xfrm>
              <a:prstGeom prst="rect">
                <a:avLst/>
              </a:prstGeom>
              <a:solidFill>
                <a:srgbClr val="FFCCFF"/>
              </a:solidFill>
              <a:ln w="12700" algn="ctr">
                <a:noFill/>
                <a:miter lim="800000"/>
                <a:headEnd/>
                <a:tailEnd/>
              </a:ln>
            </p:spPr>
            <p:txBody>
              <a:bodyPr wrap="none">
                <a:spAutoFit/>
              </a:bodyPr>
              <a:lstStyle/>
              <a:p>
                <a:pPr algn="ctr"/>
                <a:r>
                  <a:rPr lang="en-US" altLang="zh-TW" i="1" dirty="0"/>
                  <a:t>t</a:t>
                </a:r>
                <a:r>
                  <a:rPr lang="en-US" altLang="zh-TW" dirty="0"/>
                  <a:t> </a:t>
                </a:r>
                <a:r>
                  <a:rPr lang="en-US" altLang="zh-TW" dirty="0">
                    <a:latin typeface="Symbol" pitchFamily="18" charset="2"/>
                  </a:rPr>
                  <a:t>&gt;</a:t>
                </a:r>
                <a:r>
                  <a:rPr lang="en-US" altLang="zh-TW" dirty="0"/>
                  <a:t> 0</a:t>
                </a:r>
                <a:endParaRPr lang="en-US" altLang="zh-TW" i="1" dirty="0"/>
              </a:p>
            </p:txBody>
          </p:sp>
          <p:grpSp>
            <p:nvGrpSpPr>
              <p:cNvPr id="14370" name="Group 42"/>
              <p:cNvGrpSpPr>
                <a:grpSpLocks/>
              </p:cNvGrpSpPr>
              <p:nvPr/>
            </p:nvGrpSpPr>
            <p:grpSpPr bwMode="auto">
              <a:xfrm>
                <a:off x="126" y="935"/>
                <a:ext cx="1584" cy="1105"/>
                <a:chOff x="126" y="935"/>
                <a:chExt cx="1584" cy="1105"/>
              </a:xfrm>
            </p:grpSpPr>
            <p:graphicFrame>
              <p:nvGraphicFramePr>
                <p:cNvPr id="14350" name="Object 43"/>
                <p:cNvGraphicFramePr>
                  <a:graphicFrameLocks noChangeAspect="1"/>
                </p:cNvGraphicFramePr>
                <p:nvPr>
                  <p:extLst/>
                </p:nvPr>
              </p:nvGraphicFramePr>
              <p:xfrm>
                <a:off x="625" y="1749"/>
                <a:ext cx="790" cy="289"/>
              </p:xfrm>
              <a:graphic>
                <a:graphicData uri="http://schemas.openxmlformats.org/presentationml/2006/ole">
                  <mc:AlternateContent xmlns:mc="http://schemas.openxmlformats.org/markup-compatibility/2006">
                    <mc:Choice xmlns:v="urn:schemas-microsoft-com:vml" Requires="v">
                      <p:oleObj spid="_x0000_s1112514" name="Equation" r:id="rId24" imgW="660240" imgH="241200" progId="Equation.DSMT4">
                        <p:embed/>
                      </p:oleObj>
                    </mc:Choice>
                    <mc:Fallback>
                      <p:oleObj name="Equation" r:id="rId24" imgW="660240" imgH="241200" progId="Equation.DSMT4">
                        <p:embed/>
                        <p:pic>
                          <p:nvPicPr>
                            <p:cNvPr id="14350" name="Object 43"/>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5" y="1749"/>
                              <a:ext cx="790" cy="2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71" name="Text Box 44"/>
                <p:cNvSpPr txBox="1">
                  <a:spLocks noChangeArrowheads="1"/>
                </p:cNvSpPr>
                <p:nvPr/>
              </p:nvSpPr>
              <p:spPr bwMode="auto">
                <a:xfrm>
                  <a:off x="126" y="1162"/>
                  <a:ext cx="409" cy="291"/>
                </a:xfrm>
                <a:prstGeom prst="rect">
                  <a:avLst/>
                </a:prstGeom>
                <a:noFill/>
                <a:ln w="12700" algn="ctr">
                  <a:noFill/>
                  <a:miter lim="800000"/>
                  <a:headEnd/>
                  <a:tailEnd/>
                </a:ln>
              </p:spPr>
              <p:txBody>
                <a:bodyPr lIns="54000" rIns="18000">
                  <a:spAutoFit/>
                </a:bodyPr>
                <a:lstStyle/>
                <a:p>
                  <a:pPr>
                    <a:spcBef>
                      <a:spcPct val="50000"/>
                    </a:spcBef>
                  </a:pPr>
                  <a:r>
                    <a:rPr lang="en-US" altLang="zh-TW" dirty="0"/>
                    <a:t>I.C.</a:t>
                  </a:r>
                </a:p>
              </p:txBody>
            </p:sp>
            <p:sp>
              <p:nvSpPr>
                <p:cNvPr id="14372" name="Text Box 45"/>
                <p:cNvSpPr txBox="1">
                  <a:spLocks noChangeArrowheads="1"/>
                </p:cNvSpPr>
                <p:nvPr/>
              </p:nvSpPr>
              <p:spPr bwMode="auto">
                <a:xfrm>
                  <a:off x="126" y="1749"/>
                  <a:ext cx="489" cy="291"/>
                </a:xfrm>
                <a:prstGeom prst="rect">
                  <a:avLst/>
                </a:prstGeom>
                <a:noFill/>
                <a:ln w="12700" algn="ctr">
                  <a:noFill/>
                  <a:miter lim="800000"/>
                  <a:headEnd/>
                  <a:tailEnd/>
                </a:ln>
              </p:spPr>
              <p:txBody>
                <a:bodyPr lIns="54000" rIns="18000">
                  <a:spAutoFit/>
                </a:bodyPr>
                <a:lstStyle/>
                <a:p>
                  <a:pPr>
                    <a:spcBef>
                      <a:spcPct val="50000"/>
                    </a:spcBef>
                  </a:pPr>
                  <a:r>
                    <a:rPr lang="en-US" altLang="zh-TW"/>
                    <a:t>B.C.</a:t>
                  </a:r>
                </a:p>
              </p:txBody>
            </p:sp>
            <p:graphicFrame>
              <p:nvGraphicFramePr>
                <p:cNvPr id="14351" name="Object 46"/>
                <p:cNvGraphicFramePr>
                  <a:graphicFrameLocks noChangeAspect="1"/>
                </p:cNvGraphicFramePr>
                <p:nvPr>
                  <p:extLst/>
                </p:nvPr>
              </p:nvGraphicFramePr>
              <p:xfrm>
                <a:off x="556" y="935"/>
                <a:ext cx="1154" cy="799"/>
              </p:xfrm>
              <a:graphic>
                <a:graphicData uri="http://schemas.openxmlformats.org/presentationml/2006/ole">
                  <mc:AlternateContent xmlns:mc="http://schemas.openxmlformats.org/markup-compatibility/2006">
                    <mc:Choice xmlns:v="urn:schemas-microsoft-com:vml" Requires="v">
                      <p:oleObj spid="_x0000_s1112515" name="Equation" r:id="rId26" imgW="990360" imgH="685800" progId="Equation.DSMT4">
                        <p:embed/>
                      </p:oleObj>
                    </mc:Choice>
                    <mc:Fallback>
                      <p:oleObj name="Equation" r:id="rId26" imgW="990360" imgH="685800" progId="Equation.DSMT4">
                        <p:embed/>
                        <p:pic>
                          <p:nvPicPr>
                            <p:cNvPr id="14351" name="Object 46"/>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56" y="935"/>
                              <a:ext cx="1154" cy="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50" name="Text Box 15"/>
            <p:cNvSpPr txBox="1">
              <a:spLocks noChangeArrowheads="1"/>
            </p:cNvSpPr>
            <p:nvPr/>
          </p:nvSpPr>
          <p:spPr bwMode="auto">
            <a:xfrm>
              <a:off x="2740762" y="1844824"/>
              <a:ext cx="268022" cy="492443"/>
            </a:xfrm>
            <a:prstGeom prst="rect">
              <a:avLst/>
            </a:prstGeom>
            <a:noFill/>
            <a:ln w="12700" algn="ctr">
              <a:noFill/>
              <a:miter lim="800000"/>
              <a:headEnd/>
              <a:tailEnd/>
            </a:ln>
          </p:spPr>
          <p:txBody>
            <a:bodyPr wrap="none">
              <a:spAutoFit/>
            </a:bodyPr>
            <a:lstStyle/>
            <a:p>
              <a:pPr>
                <a:spcBef>
                  <a:spcPct val="50000"/>
                </a:spcBef>
              </a:pPr>
              <a:r>
                <a:rPr lang="en-US" altLang="zh-TW" sz="2600" dirty="0"/>
                <a:t>,</a:t>
              </a:r>
            </a:p>
          </p:txBody>
        </p:sp>
        <p:sp>
          <p:nvSpPr>
            <p:cNvPr id="51" name="Text Box 15"/>
            <p:cNvSpPr txBox="1">
              <a:spLocks noChangeArrowheads="1"/>
            </p:cNvSpPr>
            <p:nvPr/>
          </p:nvSpPr>
          <p:spPr bwMode="auto">
            <a:xfrm>
              <a:off x="2229488" y="2673498"/>
              <a:ext cx="268022" cy="492443"/>
            </a:xfrm>
            <a:prstGeom prst="rect">
              <a:avLst/>
            </a:prstGeom>
            <a:noFill/>
            <a:ln w="12700" algn="ctr">
              <a:noFill/>
              <a:miter lim="800000"/>
              <a:headEnd/>
              <a:tailEnd/>
            </a:ln>
          </p:spPr>
          <p:txBody>
            <a:bodyPr wrap="none">
              <a:spAutoFit/>
            </a:bodyPr>
            <a:lstStyle/>
            <a:p>
              <a:pPr>
                <a:spcBef>
                  <a:spcPct val="50000"/>
                </a:spcBef>
              </a:pPr>
              <a:r>
                <a:rPr lang="en-US" altLang="zh-TW" sz="2600" dirty="0"/>
                <a:t>,</a:t>
              </a:r>
            </a:p>
          </p:txBody>
        </p:sp>
      </p:grpSp>
      <p:cxnSp>
        <p:nvCxnSpPr>
          <p:cNvPr id="8" name="直線接點 7"/>
          <p:cNvCxnSpPr/>
          <p:nvPr/>
        </p:nvCxnSpPr>
        <p:spPr bwMode="auto">
          <a:xfrm>
            <a:off x="1222376" y="5637182"/>
            <a:ext cx="9754369"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54" name="AutoShape 47"/>
          <p:cNvSpPr>
            <a:spLocks noChangeArrowheads="1"/>
          </p:cNvSpPr>
          <p:nvPr/>
        </p:nvSpPr>
        <p:spPr bwMode="auto">
          <a:xfrm flipV="1">
            <a:off x="3755768" y="6069230"/>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wrap="none" anchor="ctr"/>
          <a:lstStyle/>
          <a:p>
            <a:endParaRPr lang="zh-TW" altLang="en-US"/>
          </a:p>
        </p:txBody>
      </p:sp>
      <p:sp>
        <p:nvSpPr>
          <p:cNvPr id="55" name="AutoShape 47"/>
          <p:cNvSpPr>
            <a:spLocks noChangeArrowheads="1"/>
          </p:cNvSpPr>
          <p:nvPr/>
        </p:nvSpPr>
        <p:spPr bwMode="auto">
          <a:xfrm flipV="1">
            <a:off x="8256240" y="6069230"/>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wrap="none" anchor="ctr"/>
          <a:lstStyle/>
          <a:p>
            <a:endParaRPr lang="zh-TW" altLang="en-US"/>
          </a:p>
        </p:txBody>
      </p:sp>
      <p:graphicFrame>
        <p:nvGraphicFramePr>
          <p:cNvPr id="9" name="物件 8"/>
          <p:cNvGraphicFramePr>
            <a:graphicFrameLocks noChangeAspect="1"/>
          </p:cNvGraphicFramePr>
          <p:nvPr>
            <p:extLst/>
          </p:nvPr>
        </p:nvGraphicFramePr>
        <p:xfrm>
          <a:off x="8648241" y="5906839"/>
          <a:ext cx="1785546" cy="398934"/>
        </p:xfrm>
        <a:graphic>
          <a:graphicData uri="http://schemas.openxmlformats.org/presentationml/2006/ole">
            <mc:AlternateContent xmlns:mc="http://schemas.openxmlformats.org/markup-compatibility/2006">
              <mc:Choice xmlns:v="urn:schemas-microsoft-com:vml" Requires="v">
                <p:oleObj spid="_x0000_s1112516" name="方程式" r:id="rId28" imgW="965160" imgH="215640" progId="Equation.3">
                  <p:embed/>
                </p:oleObj>
              </mc:Choice>
              <mc:Fallback>
                <p:oleObj name="方程式" r:id="rId28" imgW="965160" imgH="215640" progId="Equation.3">
                  <p:embed/>
                  <p:pic>
                    <p:nvPicPr>
                      <p:cNvPr id="9" name="物件 8"/>
                      <p:cNvPicPr>
                        <a:picLocks noChangeAspect="1" noChangeArrowheads="1"/>
                      </p:cNvPicPr>
                      <p:nvPr/>
                    </p:nvPicPr>
                    <p:blipFill>
                      <a:blip r:embed="rId29"/>
                      <a:srcRect/>
                      <a:stretch>
                        <a:fillRect/>
                      </a:stretch>
                    </p:blipFill>
                    <p:spPr bwMode="auto">
                      <a:xfrm>
                        <a:off x="8648241" y="5906839"/>
                        <a:ext cx="1785546" cy="398934"/>
                      </a:xfrm>
                      <a:prstGeom prst="rect">
                        <a:avLst/>
                      </a:prstGeom>
                      <a:solidFill>
                        <a:srgbClr val="FFC000"/>
                      </a:solidFill>
                      <a:ln>
                        <a:noFill/>
                      </a:ln>
                    </p:spPr>
                  </p:pic>
                </p:oleObj>
              </mc:Fallback>
            </mc:AlternateContent>
          </a:graphicData>
        </a:graphic>
      </p:graphicFrame>
      <p:sp>
        <p:nvSpPr>
          <p:cNvPr id="53" name="AutoShape 47"/>
          <p:cNvSpPr>
            <a:spLocks noChangeArrowheads="1"/>
          </p:cNvSpPr>
          <p:nvPr/>
        </p:nvSpPr>
        <p:spPr bwMode="auto">
          <a:xfrm flipV="1">
            <a:off x="1244069" y="5220240"/>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wrap="none" anchor="ctr"/>
          <a:lstStyle/>
          <a:p>
            <a:endParaRPr lang="zh-TW" altLang="en-US"/>
          </a:p>
        </p:txBody>
      </p:sp>
      <p:sp>
        <p:nvSpPr>
          <p:cNvPr id="56" name="Text Box 12"/>
          <p:cNvSpPr txBox="1">
            <a:spLocks noChangeArrowheads="1"/>
          </p:cNvSpPr>
          <p:nvPr/>
        </p:nvSpPr>
        <p:spPr bwMode="auto">
          <a:xfrm>
            <a:off x="2727994" y="4507955"/>
            <a:ext cx="1960793" cy="369332"/>
          </a:xfrm>
          <a:prstGeom prst="rect">
            <a:avLst/>
          </a:prstGeom>
          <a:noFill/>
          <a:ln w="12700" algn="ctr">
            <a:noFill/>
            <a:miter lim="800000"/>
            <a:headEnd/>
            <a:tailEnd/>
          </a:ln>
        </p:spPr>
        <p:txBody>
          <a:bodyPr wrap="none">
            <a:spAutoFit/>
          </a:bodyPr>
          <a:lstStyle/>
          <a:p>
            <a:pPr marL="457200" indent="-457200">
              <a:spcBef>
                <a:spcPct val="50000"/>
              </a:spcBef>
            </a:pPr>
            <a:r>
              <a:rPr lang="en-US" altLang="zh-TW" sz="1800" dirty="0">
                <a:solidFill>
                  <a:srgbClr val="0000CC"/>
                </a:solidFill>
              </a:rPr>
              <a:t>Heaviside step fun.</a:t>
            </a:r>
          </a:p>
        </p:txBody>
      </p:sp>
      <p:graphicFrame>
        <p:nvGraphicFramePr>
          <p:cNvPr id="57" name="Object 37"/>
          <p:cNvGraphicFramePr>
            <a:graphicFrameLocks noChangeAspect="1"/>
          </p:cNvGraphicFramePr>
          <p:nvPr>
            <p:extLst/>
          </p:nvPr>
        </p:nvGraphicFramePr>
        <p:xfrm>
          <a:off x="4288461" y="5767616"/>
          <a:ext cx="2325688" cy="400050"/>
        </p:xfrm>
        <a:graphic>
          <a:graphicData uri="http://schemas.openxmlformats.org/presentationml/2006/ole">
            <mc:AlternateContent xmlns:mc="http://schemas.openxmlformats.org/markup-compatibility/2006">
              <mc:Choice xmlns:v="urn:schemas-microsoft-com:vml" Requires="v">
                <p:oleObj spid="_x0000_s1112517" name="方程式" r:id="rId30" imgW="1257120" imgH="215640" progId="Equation.3">
                  <p:embed/>
                </p:oleObj>
              </mc:Choice>
              <mc:Fallback>
                <p:oleObj name="方程式" r:id="rId30" imgW="1257120" imgH="215640" progId="Equation.3">
                  <p:embed/>
                  <p:pic>
                    <p:nvPicPr>
                      <p:cNvPr id="57" name="Object 37"/>
                      <p:cNvPicPr>
                        <a:picLocks noChangeAspect="1" noChangeArrowheads="1"/>
                      </p:cNvPicPr>
                      <p:nvPr/>
                    </p:nvPicPr>
                    <p:blipFill>
                      <a:blip r:embed="rId31"/>
                      <a:srcRect/>
                      <a:stretch>
                        <a:fillRect/>
                      </a:stretch>
                    </p:blipFill>
                    <p:spPr bwMode="auto">
                      <a:xfrm>
                        <a:off x="4288461" y="5767616"/>
                        <a:ext cx="2325688" cy="400050"/>
                      </a:xfrm>
                      <a:prstGeom prst="rect">
                        <a:avLst/>
                      </a:prstGeom>
                      <a:solidFill>
                        <a:srgbClr val="FFC000"/>
                      </a:solidFill>
                      <a:extLst/>
                    </p:spPr>
                  </p:pic>
                </p:oleObj>
              </mc:Fallback>
            </mc:AlternateContent>
          </a:graphicData>
        </a:graphic>
      </p:graphicFrame>
      <p:graphicFrame>
        <p:nvGraphicFramePr>
          <p:cNvPr id="58" name="Object 37"/>
          <p:cNvGraphicFramePr>
            <a:graphicFrameLocks noChangeAspect="1"/>
          </p:cNvGraphicFramePr>
          <p:nvPr>
            <p:extLst/>
          </p:nvPr>
        </p:nvGraphicFramePr>
        <p:xfrm>
          <a:off x="4948238" y="6189318"/>
          <a:ext cx="2560638" cy="400050"/>
        </p:xfrm>
        <a:graphic>
          <a:graphicData uri="http://schemas.openxmlformats.org/presentationml/2006/ole">
            <mc:AlternateContent xmlns:mc="http://schemas.openxmlformats.org/markup-compatibility/2006">
              <mc:Choice xmlns:v="urn:schemas-microsoft-com:vml" Requires="v">
                <p:oleObj spid="_x0000_s1112518" name="方程式" r:id="rId32" imgW="1384200" imgH="215640" progId="Equation.3">
                  <p:embed/>
                </p:oleObj>
              </mc:Choice>
              <mc:Fallback>
                <p:oleObj name="方程式" r:id="rId32" imgW="1384200" imgH="215640" progId="Equation.3">
                  <p:embed/>
                  <p:pic>
                    <p:nvPicPr>
                      <p:cNvPr id="58" name="Object 37"/>
                      <p:cNvPicPr>
                        <a:picLocks noChangeAspect="1" noChangeArrowheads="1"/>
                      </p:cNvPicPr>
                      <p:nvPr/>
                    </p:nvPicPr>
                    <p:blipFill>
                      <a:blip r:embed="rId33"/>
                      <a:srcRect/>
                      <a:stretch>
                        <a:fillRect/>
                      </a:stretch>
                    </p:blipFill>
                    <p:spPr bwMode="auto">
                      <a:xfrm>
                        <a:off x="4948238" y="6189318"/>
                        <a:ext cx="2560638" cy="400050"/>
                      </a:xfrm>
                      <a:prstGeom prst="rect">
                        <a:avLst/>
                      </a:prstGeom>
                      <a:solidFill>
                        <a:srgbClr val="FFC000"/>
                      </a:solidFill>
                      <a:extLst/>
                    </p:spPr>
                  </p:pic>
                </p:oleObj>
              </mc:Fallback>
            </mc:AlternateContent>
          </a:graphicData>
        </a:graphic>
      </p:graphicFrame>
    </p:spTree>
    <p:extLst>
      <p:ext uri="{BB962C8B-B14F-4D97-AF65-F5344CB8AC3E}">
        <p14:creationId xmlns:p14="http://schemas.microsoft.com/office/powerpoint/2010/main" val="10608981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330756"/>
                                        </p:tgtEl>
                                        <p:attrNameLst>
                                          <p:attrName>style.visibility</p:attrName>
                                        </p:attrNameLst>
                                      </p:cBhvr>
                                      <p:to>
                                        <p:strVal val="visible"/>
                                      </p:to>
                                    </p:set>
                                    <p:animEffect transition="in" filter="wipe(left)">
                                      <p:cBhvr>
                                        <p:cTn id="26" dur="500"/>
                                        <p:tgtEl>
                                          <p:spTgt spid="33075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left)">
                                      <p:cBhvr>
                                        <p:cTn id="31" dur="500"/>
                                        <p:tgtEl>
                                          <p:spTgt spid="54"/>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500"/>
                                        <p:tgtEl>
                                          <p:spTgt spid="57"/>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left)">
                                      <p:cBhvr>
                                        <p:cTn id="44" dur="500"/>
                                        <p:tgtEl>
                                          <p:spTgt spid="55"/>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30764"/>
                                        </p:tgtEl>
                                        <p:attrNameLst>
                                          <p:attrName>style.visibility</p:attrName>
                                        </p:attrNameLst>
                                      </p:cBhvr>
                                      <p:to>
                                        <p:strVal val="visible"/>
                                      </p:to>
                                    </p:set>
                                    <p:animEffect transition="in" filter="wipe(left)">
                                      <p:cBhvr>
                                        <p:cTn id="57" dur="500"/>
                                        <p:tgtEl>
                                          <p:spTgt spid="330764"/>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330765"/>
                                        </p:tgtEl>
                                        <p:attrNameLst>
                                          <p:attrName>style.visibility</p:attrName>
                                        </p:attrNameLst>
                                      </p:cBhvr>
                                      <p:to>
                                        <p:strVal val="visible"/>
                                      </p:to>
                                    </p:set>
                                    <p:animEffect transition="in" filter="wipe(left)">
                                      <p:cBhvr>
                                        <p:cTn id="61" dur="500"/>
                                        <p:tgtEl>
                                          <p:spTgt spid="330765"/>
                                        </p:tgtEl>
                                      </p:cBhvr>
                                    </p:animEffect>
                                  </p:childTnLst>
                                </p:cTn>
                              </p:par>
                            </p:childTnLst>
                          </p:cTn>
                        </p:par>
                        <p:par>
                          <p:cTn id="62" fill="hold">
                            <p:stCondLst>
                              <p:cond delay="1000"/>
                            </p:stCondLst>
                            <p:childTnLst>
                              <p:par>
                                <p:cTn id="63" presetID="2" presetClass="entr" presetSubtype="12" fill="hold" nodeType="afterEffect">
                                  <p:stCondLst>
                                    <p:cond delay="500"/>
                                  </p:stCondLst>
                                  <p:childTnLst>
                                    <p:set>
                                      <p:cBhvr>
                                        <p:cTn id="64" dur="1" fill="hold">
                                          <p:stCondLst>
                                            <p:cond delay="0"/>
                                          </p:stCondLst>
                                        </p:cTn>
                                        <p:tgtEl>
                                          <p:spTgt spid="4"/>
                                        </p:tgtEl>
                                        <p:attrNameLst>
                                          <p:attrName>style.visibility</p:attrName>
                                        </p:attrNameLst>
                                      </p:cBhvr>
                                      <p:to>
                                        <p:strVal val="visible"/>
                                      </p:to>
                                    </p:set>
                                    <p:anim calcmode="lin" valueType="num">
                                      <p:cBhvr additive="base">
                                        <p:cTn id="65" dur="1000" fill="hold"/>
                                        <p:tgtEl>
                                          <p:spTgt spid="4"/>
                                        </p:tgtEl>
                                        <p:attrNameLst>
                                          <p:attrName>ppt_x</p:attrName>
                                        </p:attrNameLst>
                                      </p:cBhvr>
                                      <p:tavLst>
                                        <p:tav tm="0">
                                          <p:val>
                                            <p:strVal val="0-#ppt_w/2"/>
                                          </p:val>
                                        </p:tav>
                                        <p:tav tm="100000">
                                          <p:val>
                                            <p:strVal val="#ppt_x"/>
                                          </p:val>
                                        </p:tav>
                                      </p:tavLst>
                                    </p:anim>
                                    <p:anim calcmode="lin" valueType="num">
                                      <p:cBhvr additive="base">
                                        <p:cTn id="6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30776"/>
                                        </p:tgtEl>
                                        <p:attrNameLst>
                                          <p:attrName>style.visibility</p:attrName>
                                        </p:attrNameLst>
                                      </p:cBhvr>
                                      <p:to>
                                        <p:strVal val="visible"/>
                                      </p:to>
                                    </p:set>
                                    <p:animEffect transition="in" filter="wipe(left)">
                                      <p:cBhvr>
                                        <p:cTn id="71" dur="500"/>
                                        <p:tgtEl>
                                          <p:spTgt spid="330776"/>
                                        </p:tgtEl>
                                      </p:cBhvr>
                                    </p:animEffect>
                                  </p:childTnLst>
                                </p:cTn>
                              </p:par>
                            </p:childTnLst>
                          </p:cTn>
                        </p:par>
                        <p:par>
                          <p:cTn id="72" fill="hold">
                            <p:stCondLst>
                              <p:cond delay="500"/>
                            </p:stCondLst>
                            <p:childTnLst>
                              <p:par>
                                <p:cTn id="73" presetID="22" presetClass="entr" presetSubtype="8" fill="hold" nodeType="afterEffect">
                                  <p:stCondLst>
                                    <p:cond delay="500"/>
                                  </p:stCondLst>
                                  <p:childTnLst>
                                    <p:set>
                                      <p:cBhvr>
                                        <p:cTn id="74" dur="1" fill="hold">
                                          <p:stCondLst>
                                            <p:cond delay="0"/>
                                          </p:stCondLst>
                                        </p:cTn>
                                        <p:tgtEl>
                                          <p:spTgt spid="5"/>
                                        </p:tgtEl>
                                        <p:attrNameLst>
                                          <p:attrName>style.visibility</p:attrName>
                                        </p:attrNameLst>
                                      </p:cBhvr>
                                      <p:to>
                                        <p:strVal val="visible"/>
                                      </p:to>
                                    </p:set>
                                    <p:animEffect transition="in" filter="wipe(left)">
                                      <p:cBhvr>
                                        <p:cTn id="75" dur="500"/>
                                        <p:tgtEl>
                                          <p:spTgt spid="5"/>
                                        </p:tgtEl>
                                      </p:cBhvr>
                                    </p:animEffect>
                                  </p:childTnLst>
                                </p:cTn>
                              </p:par>
                            </p:childTnLst>
                          </p:cTn>
                        </p:par>
                        <p:par>
                          <p:cTn id="76" fill="hold">
                            <p:stCondLst>
                              <p:cond delay="1500"/>
                            </p:stCondLst>
                            <p:childTnLst>
                              <p:par>
                                <p:cTn id="77" presetID="22" presetClass="entr" presetSubtype="8" fill="hold" grpId="0"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500"/>
                                        <p:tgtEl>
                                          <p:spTgt spid="5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wipe(left)">
                                      <p:cBhvr>
                                        <p:cTn id="84" dur="500"/>
                                        <p:tgtEl>
                                          <p:spTgt spid="53"/>
                                        </p:tgtEl>
                                      </p:cBhvr>
                                    </p:animEffect>
                                  </p:childTnLst>
                                </p:cTn>
                              </p:par>
                            </p:childTnLst>
                          </p:cTn>
                        </p:par>
                        <p:par>
                          <p:cTn id="85" fill="hold">
                            <p:stCondLst>
                              <p:cond delay="500"/>
                            </p:stCondLst>
                            <p:childTnLst>
                              <p:par>
                                <p:cTn id="86" presetID="22" presetClass="entr" presetSubtype="8" fill="hold" nodeType="afterEffect">
                                  <p:stCondLst>
                                    <p:cond delay="0"/>
                                  </p:stCondLst>
                                  <p:childTnLst>
                                    <p:set>
                                      <p:cBhvr>
                                        <p:cTn id="87" dur="1" fill="hold">
                                          <p:stCondLst>
                                            <p:cond delay="0"/>
                                          </p:stCondLst>
                                        </p:cTn>
                                        <p:tgtEl>
                                          <p:spTgt spid="330767"/>
                                        </p:tgtEl>
                                        <p:attrNameLst>
                                          <p:attrName>style.visibility</p:attrName>
                                        </p:attrNameLst>
                                      </p:cBhvr>
                                      <p:to>
                                        <p:strVal val="visible"/>
                                      </p:to>
                                    </p:set>
                                    <p:animEffect transition="in" filter="wipe(left)">
                                      <p:cBhvr>
                                        <p:cTn id="88" dur="500"/>
                                        <p:tgtEl>
                                          <p:spTgt spid="33076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330799"/>
                                        </p:tgtEl>
                                        <p:attrNameLst>
                                          <p:attrName>style.visibility</p:attrName>
                                        </p:attrNameLst>
                                      </p:cBhvr>
                                      <p:to>
                                        <p:strVal val="visible"/>
                                      </p:to>
                                    </p:set>
                                    <p:animEffect transition="in" filter="wipe(left)">
                                      <p:cBhvr>
                                        <p:cTn id="93" dur="500"/>
                                        <p:tgtEl>
                                          <p:spTgt spid="330799"/>
                                        </p:tgtEl>
                                      </p:cBhvr>
                                    </p:animEffect>
                                  </p:childTnLst>
                                </p:cTn>
                              </p:par>
                            </p:childTnLst>
                          </p:cTn>
                        </p:par>
                        <p:par>
                          <p:cTn id="94" fill="hold">
                            <p:stCondLst>
                              <p:cond delay="500"/>
                            </p:stCondLst>
                            <p:childTnLst>
                              <p:par>
                                <p:cTn id="95" presetID="22" presetClass="entr" presetSubtype="8" fill="hold" nodeType="afterEffect">
                                  <p:stCondLst>
                                    <p:cond delay="0"/>
                                  </p:stCondLst>
                                  <p:childTnLst>
                                    <p:set>
                                      <p:cBhvr>
                                        <p:cTn id="96" dur="1" fill="hold">
                                          <p:stCondLst>
                                            <p:cond delay="0"/>
                                          </p:stCondLst>
                                        </p:cTn>
                                        <p:tgtEl>
                                          <p:spTgt spid="330757"/>
                                        </p:tgtEl>
                                        <p:attrNameLst>
                                          <p:attrName>style.visibility</p:attrName>
                                        </p:attrNameLst>
                                      </p:cBhvr>
                                      <p:to>
                                        <p:strVal val="visible"/>
                                      </p:to>
                                    </p:set>
                                    <p:animEffect transition="in" filter="wipe(left)">
                                      <p:cBhvr>
                                        <p:cTn id="97" dur="500"/>
                                        <p:tgtEl>
                                          <p:spTgt spid="33075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330777"/>
                                        </p:tgtEl>
                                        <p:attrNameLst>
                                          <p:attrName>style.visibility</p:attrName>
                                        </p:attrNameLst>
                                      </p:cBhvr>
                                      <p:to>
                                        <p:strVal val="visible"/>
                                      </p:to>
                                    </p:set>
                                    <p:animEffect transition="in" filter="wipe(left)">
                                      <p:cBhvr>
                                        <p:cTn id="102" dur="500"/>
                                        <p:tgtEl>
                                          <p:spTgt spid="330777"/>
                                        </p:tgtEl>
                                      </p:cBhvr>
                                    </p:animEffect>
                                  </p:childTnLst>
                                </p:cTn>
                              </p:par>
                            </p:childTnLst>
                          </p:cTn>
                        </p:par>
                        <p:par>
                          <p:cTn id="103" fill="hold">
                            <p:stCondLst>
                              <p:cond delay="500"/>
                            </p:stCondLst>
                            <p:childTnLst>
                              <p:par>
                                <p:cTn id="104" presetID="22" presetClass="entr" presetSubtype="8" fill="hold" nodeType="afterEffect">
                                  <p:stCondLst>
                                    <p:cond delay="0"/>
                                  </p:stCondLst>
                                  <p:childTnLst>
                                    <p:set>
                                      <p:cBhvr>
                                        <p:cTn id="105" dur="1" fill="hold">
                                          <p:stCondLst>
                                            <p:cond delay="0"/>
                                          </p:stCondLst>
                                        </p:cTn>
                                        <p:tgtEl>
                                          <p:spTgt spid="330784"/>
                                        </p:tgtEl>
                                        <p:attrNameLst>
                                          <p:attrName>style.visibility</p:attrName>
                                        </p:attrNameLst>
                                      </p:cBhvr>
                                      <p:to>
                                        <p:strVal val="visible"/>
                                      </p:to>
                                    </p:set>
                                    <p:animEffect transition="in" filter="wipe(left)">
                                      <p:cBhvr>
                                        <p:cTn id="106" dur="500"/>
                                        <p:tgtEl>
                                          <p:spTgt spid="330784"/>
                                        </p:tgtEl>
                                      </p:cBhvr>
                                    </p:animEffect>
                                  </p:childTnLst>
                                </p:cTn>
                              </p:par>
                            </p:childTnLst>
                          </p:cTn>
                        </p:par>
                        <p:par>
                          <p:cTn id="107" fill="hold">
                            <p:stCondLst>
                              <p:cond delay="1000"/>
                            </p:stCondLst>
                            <p:childTnLst>
                              <p:par>
                                <p:cTn id="108" presetID="22" presetClass="entr" presetSubtype="8" fill="hold" nodeType="afterEffect">
                                  <p:stCondLst>
                                    <p:cond delay="0"/>
                                  </p:stCondLst>
                                  <p:childTnLst>
                                    <p:set>
                                      <p:cBhvr>
                                        <p:cTn id="109" dur="1" fill="hold">
                                          <p:stCondLst>
                                            <p:cond delay="0"/>
                                          </p:stCondLst>
                                        </p:cTn>
                                        <p:tgtEl>
                                          <p:spTgt spid="330778"/>
                                        </p:tgtEl>
                                        <p:attrNameLst>
                                          <p:attrName>style.visibility</p:attrName>
                                        </p:attrNameLst>
                                      </p:cBhvr>
                                      <p:to>
                                        <p:strVal val="visible"/>
                                      </p:to>
                                    </p:set>
                                    <p:animEffect transition="in" filter="wipe(left)">
                                      <p:cBhvr>
                                        <p:cTn id="110" dur="500"/>
                                        <p:tgtEl>
                                          <p:spTgt spid="330778"/>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330787"/>
                                        </p:tgtEl>
                                        <p:attrNameLst>
                                          <p:attrName>style.visibility</p:attrName>
                                        </p:attrNameLst>
                                      </p:cBhvr>
                                      <p:to>
                                        <p:strVal val="visible"/>
                                      </p:to>
                                    </p:set>
                                    <p:animEffect transition="in" filter="wipe(left)">
                                      <p:cBhvr>
                                        <p:cTn id="115" dur="500"/>
                                        <p:tgtEl>
                                          <p:spTgt spid="330787"/>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nodeType="clickEffect">
                                  <p:stCondLst>
                                    <p:cond delay="0"/>
                                  </p:stCondLst>
                                  <p:childTnLst>
                                    <p:set>
                                      <p:cBhvr>
                                        <p:cTn id="119" dur="1" fill="hold">
                                          <p:stCondLst>
                                            <p:cond delay="0"/>
                                          </p:stCondLst>
                                        </p:cTn>
                                        <p:tgtEl>
                                          <p:spTgt spid="330785"/>
                                        </p:tgtEl>
                                        <p:attrNameLst>
                                          <p:attrName>style.visibility</p:attrName>
                                        </p:attrNameLst>
                                      </p:cBhvr>
                                      <p:to>
                                        <p:strVal val="visible"/>
                                      </p:to>
                                    </p:set>
                                    <p:animEffect transition="in" filter="wipe(left)">
                                      <p:cBhvr>
                                        <p:cTn id="120" dur="500"/>
                                        <p:tgtEl>
                                          <p:spTgt spid="330785"/>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330786"/>
                                        </p:tgtEl>
                                        <p:attrNameLst>
                                          <p:attrName>style.visibility</p:attrName>
                                        </p:attrNameLst>
                                      </p:cBhvr>
                                      <p:to>
                                        <p:strVal val="visible"/>
                                      </p:to>
                                    </p:set>
                                    <p:animEffect transition="in" filter="wipe(left)">
                                      <p:cBhvr>
                                        <p:cTn id="125" dur="500"/>
                                        <p:tgtEl>
                                          <p:spTgt spid="330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64" grpId="0"/>
      <p:bldP spid="330786" grpId="0"/>
      <p:bldP spid="330787" grpId="0" animBg="1"/>
      <p:bldP spid="330799" grpId="0" animBg="1"/>
      <p:bldP spid="49" grpId="0"/>
      <p:bldP spid="54" grpId="0" animBg="1"/>
      <p:bldP spid="55" grpId="0" animBg="1"/>
      <p:bldP spid="53" grpId="0" animBg="1"/>
      <p:bldP spid="5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4" name="Rectangle 3"/>
          <p:cNvSpPr>
            <a:spLocks noGrp="1" noChangeArrowheads="1"/>
          </p:cNvSpPr>
          <p:nvPr>
            <p:ph type="title"/>
          </p:nvPr>
        </p:nvSpPr>
        <p:spPr>
          <a:noFill/>
        </p:spPr>
        <p:txBody>
          <a:bodyPr>
            <a:normAutofit/>
          </a:bodyPr>
          <a:lstStyle/>
          <a:p>
            <a:pPr defTabSz="914400"/>
            <a:r>
              <a:rPr lang="en-US" altLang="zh-TW" sz="3000" dirty="0"/>
              <a:t>7.2 </a:t>
            </a:r>
            <a:r>
              <a:rPr lang="en-US" altLang="zh-TW" sz="3000" dirty="0">
                <a:solidFill>
                  <a:srgbClr val="C00000"/>
                </a:solidFill>
              </a:rPr>
              <a:t>semi-infinite</a:t>
            </a:r>
            <a:r>
              <a:rPr lang="en-US" altLang="zh-TW" sz="3000" dirty="0"/>
              <a:t> region: method of images --3</a:t>
            </a:r>
          </a:p>
        </p:txBody>
      </p:sp>
      <p:sp>
        <p:nvSpPr>
          <p:cNvPr id="15375" name="投影片編號版面配置區 6"/>
          <p:cNvSpPr>
            <a:spLocks noGrp="1"/>
          </p:cNvSpPr>
          <p:nvPr>
            <p:ph type="sldNum" sz="quarter" idx="10"/>
          </p:nvPr>
        </p:nvSpPr>
        <p:spPr>
          <a:noFill/>
        </p:spPr>
        <p:txBody>
          <a:bodyPr/>
          <a:lstStyle/>
          <a:p>
            <a:fld id="{493D7AA5-90A9-4367-B0B7-358FA5F231C7}" type="slidenum">
              <a:rPr lang="en-US" altLang="zh-TW" smtClean="0"/>
              <a:pPr/>
              <a:t>79</a:t>
            </a:fld>
            <a:endParaRPr lang="en-US" altLang="zh-TW"/>
          </a:p>
        </p:txBody>
      </p:sp>
      <p:sp>
        <p:nvSpPr>
          <p:cNvPr id="332860" name="Text Box 60"/>
          <p:cNvSpPr txBox="1">
            <a:spLocks noChangeArrowheads="1"/>
          </p:cNvSpPr>
          <p:nvPr/>
        </p:nvSpPr>
        <p:spPr bwMode="auto">
          <a:xfrm>
            <a:off x="6098814" y="764705"/>
            <a:ext cx="3669594" cy="830997"/>
          </a:xfrm>
          <a:prstGeom prst="rect">
            <a:avLst/>
          </a:prstGeom>
          <a:noFill/>
          <a:ln w="12700" algn="ctr">
            <a:noFill/>
            <a:miter lim="800000"/>
            <a:headEnd/>
            <a:tailEnd/>
          </a:ln>
        </p:spPr>
        <p:txBody>
          <a:bodyPr wrap="none">
            <a:spAutoFit/>
          </a:bodyPr>
          <a:lstStyle/>
          <a:p>
            <a:pPr algn="ctr"/>
            <a:r>
              <a:rPr lang="en-US" altLang="zh-TW" dirty="0">
                <a:solidFill>
                  <a:srgbClr val="0000CC"/>
                </a:solidFill>
              </a:rPr>
              <a:t>reflected waves </a:t>
            </a:r>
          </a:p>
          <a:p>
            <a:pPr algn="ctr"/>
            <a:r>
              <a:rPr lang="en-US" altLang="zh-TW" dirty="0">
                <a:solidFill>
                  <a:srgbClr val="0000CC"/>
                </a:solidFill>
              </a:rPr>
              <a:t>turn around &amp; change sign!!</a:t>
            </a:r>
          </a:p>
        </p:txBody>
      </p:sp>
      <p:sp>
        <p:nvSpPr>
          <p:cNvPr id="15442" name="Freeform 9"/>
          <p:cNvSpPr>
            <a:spLocks/>
          </p:cNvSpPr>
          <p:nvPr/>
        </p:nvSpPr>
        <p:spPr bwMode="auto">
          <a:xfrm rot="10800000">
            <a:off x="1127126" y="2599210"/>
            <a:ext cx="1223963" cy="252413"/>
          </a:xfrm>
          <a:custGeom>
            <a:avLst/>
            <a:gdLst>
              <a:gd name="T0" fmla="*/ 0 w 771"/>
              <a:gd name="T1" fmla="*/ 2 h 257"/>
              <a:gd name="T2" fmla="*/ 227 w 771"/>
              <a:gd name="T3" fmla="*/ 1 h 257"/>
              <a:gd name="T4" fmla="*/ 363 w 771"/>
              <a:gd name="T5" fmla="*/ 1 h 257"/>
              <a:gd name="T6" fmla="*/ 499 w 771"/>
              <a:gd name="T7" fmla="*/ 1 h 257"/>
              <a:gd name="T8" fmla="*/ 771 w 771"/>
              <a:gd name="T9" fmla="*/ 2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FFFF00"/>
          </a:solidFill>
          <a:ln w="12700">
            <a:solidFill>
              <a:schemeClr val="tx1"/>
            </a:solidFill>
            <a:prstDash val="dash"/>
            <a:round/>
            <a:headEnd/>
            <a:tailEnd/>
          </a:ln>
        </p:spPr>
        <p:txBody>
          <a:bodyPr wrap="none" anchor="ctr"/>
          <a:lstStyle/>
          <a:p>
            <a:endParaRPr lang="zh-TW" altLang="en-US"/>
          </a:p>
        </p:txBody>
      </p:sp>
      <p:sp>
        <p:nvSpPr>
          <p:cNvPr id="15444" name="Line 11"/>
          <p:cNvSpPr>
            <a:spLocks noChangeShapeType="1"/>
          </p:cNvSpPr>
          <p:nvPr/>
        </p:nvSpPr>
        <p:spPr bwMode="auto">
          <a:xfrm flipH="1">
            <a:off x="1127125" y="2743671"/>
            <a:ext cx="503238" cy="0"/>
          </a:xfrm>
          <a:prstGeom prst="line">
            <a:avLst/>
          </a:prstGeom>
          <a:noFill/>
          <a:ln w="12700">
            <a:solidFill>
              <a:schemeClr val="tx1"/>
            </a:solidFill>
            <a:round/>
            <a:headEnd/>
            <a:tailEnd type="triangle" w="med" len="med"/>
          </a:ln>
        </p:spPr>
        <p:txBody>
          <a:bodyPr wrap="none" anchor="ctr"/>
          <a:lstStyle/>
          <a:p>
            <a:endParaRPr lang="zh-TW" altLang="en-US"/>
          </a:p>
        </p:txBody>
      </p:sp>
      <p:grpSp>
        <p:nvGrpSpPr>
          <p:cNvPr id="26" name="群組 25"/>
          <p:cNvGrpSpPr/>
          <p:nvPr/>
        </p:nvGrpSpPr>
        <p:grpSpPr>
          <a:xfrm>
            <a:off x="1631951" y="2311871"/>
            <a:ext cx="9288463" cy="414338"/>
            <a:chOff x="488950" y="2311871"/>
            <a:chExt cx="9288463" cy="414338"/>
          </a:xfrm>
        </p:grpSpPr>
        <p:sp>
          <p:nvSpPr>
            <p:cNvPr id="15438" name="Line 5"/>
            <p:cNvSpPr>
              <a:spLocks noChangeShapeType="1"/>
            </p:cNvSpPr>
            <p:nvPr/>
          </p:nvSpPr>
          <p:spPr bwMode="auto">
            <a:xfrm>
              <a:off x="2792413" y="2726209"/>
              <a:ext cx="0" cy="0"/>
            </a:xfrm>
            <a:prstGeom prst="line">
              <a:avLst/>
            </a:prstGeom>
            <a:noFill/>
            <a:ln w="12700">
              <a:solidFill>
                <a:schemeClr val="tx1"/>
              </a:solidFill>
              <a:round/>
              <a:headEnd/>
              <a:tailEnd/>
            </a:ln>
          </p:spPr>
          <p:txBody>
            <a:bodyPr wrap="none" anchor="ctr"/>
            <a:lstStyle/>
            <a:p>
              <a:endParaRPr lang="zh-TW" altLang="en-US"/>
            </a:p>
          </p:txBody>
        </p:sp>
        <p:sp>
          <p:nvSpPr>
            <p:cNvPr id="15439" name="Freeform 6"/>
            <p:cNvSpPr>
              <a:spLocks/>
            </p:cNvSpPr>
            <p:nvPr/>
          </p:nvSpPr>
          <p:spPr bwMode="auto">
            <a:xfrm>
              <a:off x="3657600" y="2311871"/>
              <a:ext cx="1223963" cy="252413"/>
            </a:xfrm>
            <a:custGeom>
              <a:avLst/>
              <a:gdLst>
                <a:gd name="T0" fmla="*/ 0 w 771"/>
                <a:gd name="T1" fmla="*/ 2 h 257"/>
                <a:gd name="T2" fmla="*/ 227 w 771"/>
                <a:gd name="T3" fmla="*/ 1 h 257"/>
                <a:gd name="T4" fmla="*/ 363 w 771"/>
                <a:gd name="T5" fmla="*/ 1 h 257"/>
                <a:gd name="T6" fmla="*/ 499 w 771"/>
                <a:gd name="T7" fmla="*/ 1 h 257"/>
                <a:gd name="T8" fmla="*/ 771 w 771"/>
                <a:gd name="T9" fmla="*/ 2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99FF99"/>
            </a:solidFill>
            <a:ln w="12700">
              <a:solidFill>
                <a:schemeClr val="tx1"/>
              </a:solidFill>
              <a:prstDash val="dash"/>
              <a:round/>
              <a:headEnd/>
              <a:tailEnd/>
            </a:ln>
          </p:spPr>
          <p:txBody>
            <a:bodyPr wrap="none" anchor="ctr"/>
            <a:lstStyle/>
            <a:p>
              <a:endParaRPr lang="zh-TW" altLang="en-US"/>
            </a:p>
          </p:txBody>
        </p:sp>
        <p:sp>
          <p:nvSpPr>
            <p:cNvPr id="15440" name="Freeform 7"/>
            <p:cNvSpPr>
              <a:spLocks/>
            </p:cNvSpPr>
            <p:nvPr/>
          </p:nvSpPr>
          <p:spPr bwMode="auto">
            <a:xfrm>
              <a:off x="8553450" y="2311871"/>
              <a:ext cx="1223963" cy="252413"/>
            </a:xfrm>
            <a:custGeom>
              <a:avLst/>
              <a:gdLst>
                <a:gd name="T0" fmla="*/ 0 w 771"/>
                <a:gd name="T1" fmla="*/ 2 h 257"/>
                <a:gd name="T2" fmla="*/ 227 w 771"/>
                <a:gd name="T3" fmla="*/ 1 h 257"/>
                <a:gd name="T4" fmla="*/ 363 w 771"/>
                <a:gd name="T5" fmla="*/ 1 h 257"/>
                <a:gd name="T6" fmla="*/ 499 w 771"/>
                <a:gd name="T7" fmla="*/ 1 h 257"/>
                <a:gd name="T8" fmla="*/ 771 w 771"/>
                <a:gd name="T9" fmla="*/ 2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99FF99"/>
            </a:solidFill>
            <a:ln w="12700">
              <a:solidFill>
                <a:schemeClr val="tx1"/>
              </a:solidFill>
              <a:round/>
              <a:headEnd/>
              <a:tailEnd/>
            </a:ln>
          </p:spPr>
          <p:txBody>
            <a:bodyPr wrap="none" anchor="ctr"/>
            <a:lstStyle/>
            <a:p>
              <a:endParaRPr lang="zh-TW" altLang="en-US"/>
            </a:p>
          </p:txBody>
        </p:sp>
        <p:sp>
          <p:nvSpPr>
            <p:cNvPr id="15443" name="Line 10"/>
            <p:cNvSpPr>
              <a:spLocks noChangeShapeType="1"/>
            </p:cNvSpPr>
            <p:nvPr/>
          </p:nvSpPr>
          <p:spPr bwMode="auto">
            <a:xfrm flipH="1">
              <a:off x="3944938" y="2454746"/>
              <a:ext cx="503238" cy="0"/>
            </a:xfrm>
            <a:prstGeom prst="line">
              <a:avLst/>
            </a:prstGeom>
            <a:noFill/>
            <a:ln w="12700">
              <a:solidFill>
                <a:schemeClr val="tx1"/>
              </a:solidFill>
              <a:round/>
              <a:headEnd/>
              <a:tailEnd type="triangle" w="med" len="med"/>
            </a:ln>
          </p:spPr>
          <p:txBody>
            <a:bodyPr wrap="none" anchor="ctr"/>
            <a:lstStyle/>
            <a:p>
              <a:endParaRPr lang="zh-TW" altLang="en-US"/>
            </a:p>
          </p:txBody>
        </p:sp>
        <p:sp>
          <p:nvSpPr>
            <p:cNvPr id="15445" name="Line 12"/>
            <p:cNvSpPr>
              <a:spLocks noChangeShapeType="1"/>
            </p:cNvSpPr>
            <p:nvPr/>
          </p:nvSpPr>
          <p:spPr bwMode="auto">
            <a:xfrm>
              <a:off x="9274175" y="2454746"/>
              <a:ext cx="503238" cy="0"/>
            </a:xfrm>
            <a:prstGeom prst="line">
              <a:avLst/>
            </a:prstGeom>
            <a:noFill/>
            <a:ln w="12700">
              <a:solidFill>
                <a:schemeClr val="tx1"/>
              </a:solidFill>
              <a:round/>
              <a:headEnd/>
              <a:tailEnd type="triangle" w="med" len="med"/>
            </a:ln>
          </p:spPr>
          <p:txBody>
            <a:bodyPr wrap="none" anchor="ctr"/>
            <a:lstStyle/>
            <a:p>
              <a:endParaRPr lang="zh-TW" altLang="en-US"/>
            </a:p>
          </p:txBody>
        </p:sp>
        <p:sp>
          <p:nvSpPr>
            <p:cNvPr id="15447" name="Line 14"/>
            <p:cNvSpPr>
              <a:spLocks noChangeShapeType="1"/>
            </p:cNvSpPr>
            <p:nvPr/>
          </p:nvSpPr>
          <p:spPr bwMode="auto">
            <a:xfrm>
              <a:off x="4881563" y="2581746"/>
              <a:ext cx="4392613" cy="0"/>
            </a:xfrm>
            <a:prstGeom prst="line">
              <a:avLst/>
            </a:prstGeom>
            <a:noFill/>
            <a:ln w="28575">
              <a:solidFill>
                <a:schemeClr val="tx1"/>
              </a:solidFill>
              <a:round/>
              <a:headEnd/>
              <a:tailEnd type="triangle" w="med" len="med"/>
            </a:ln>
          </p:spPr>
          <p:txBody>
            <a:bodyPr wrap="none" anchor="ctr"/>
            <a:lstStyle/>
            <a:p>
              <a:endParaRPr lang="zh-TW" altLang="en-US"/>
            </a:p>
          </p:txBody>
        </p:sp>
        <p:sp>
          <p:nvSpPr>
            <p:cNvPr id="15448" name="Line 15"/>
            <p:cNvSpPr>
              <a:spLocks noChangeShapeType="1"/>
            </p:cNvSpPr>
            <p:nvPr/>
          </p:nvSpPr>
          <p:spPr bwMode="auto">
            <a:xfrm flipH="1">
              <a:off x="488950" y="2581746"/>
              <a:ext cx="4321175" cy="0"/>
            </a:xfrm>
            <a:prstGeom prst="line">
              <a:avLst/>
            </a:prstGeom>
            <a:noFill/>
            <a:ln w="12700">
              <a:solidFill>
                <a:schemeClr val="tx1"/>
              </a:solidFill>
              <a:prstDash val="dash"/>
              <a:round/>
              <a:headEnd/>
              <a:tailEnd/>
            </a:ln>
          </p:spPr>
          <p:txBody>
            <a:bodyPr wrap="none" anchor="ctr"/>
            <a:lstStyle/>
            <a:p>
              <a:endParaRPr lang="zh-TW" altLang="en-US"/>
            </a:p>
          </p:txBody>
        </p:sp>
        <p:sp>
          <p:nvSpPr>
            <p:cNvPr id="15449" name="Oval 16"/>
            <p:cNvSpPr>
              <a:spLocks noChangeArrowheads="1"/>
            </p:cNvSpPr>
            <p:nvPr/>
          </p:nvSpPr>
          <p:spPr bwMode="auto">
            <a:xfrm>
              <a:off x="4810125" y="2527771"/>
              <a:ext cx="107950" cy="107950"/>
            </a:xfrm>
            <a:prstGeom prst="ellipse">
              <a:avLst/>
            </a:prstGeom>
            <a:solidFill>
              <a:schemeClr val="tx2"/>
            </a:solidFill>
            <a:ln w="12700" algn="ctr">
              <a:solidFill>
                <a:schemeClr val="tx1"/>
              </a:solidFill>
              <a:round/>
              <a:headEnd/>
              <a:tailEnd/>
            </a:ln>
          </p:spPr>
          <p:txBody>
            <a:bodyPr wrap="none" anchor="ctr"/>
            <a:lstStyle/>
            <a:p>
              <a:endParaRPr lang="zh-TW" altLang="en-US"/>
            </a:p>
          </p:txBody>
        </p:sp>
      </p:grpSp>
      <p:grpSp>
        <p:nvGrpSpPr>
          <p:cNvPr id="3" name="Group 17"/>
          <p:cNvGrpSpPr>
            <a:grpSpLocks/>
          </p:cNvGrpSpPr>
          <p:nvPr/>
        </p:nvGrpSpPr>
        <p:grpSpPr bwMode="auto">
          <a:xfrm>
            <a:off x="3935414" y="1591147"/>
            <a:ext cx="4537075" cy="3889375"/>
            <a:chOff x="1759" y="1162"/>
            <a:chExt cx="2858" cy="2450"/>
          </a:xfrm>
        </p:grpSpPr>
        <p:sp>
          <p:nvSpPr>
            <p:cNvPr id="15436" name="Line 18"/>
            <p:cNvSpPr>
              <a:spLocks noChangeShapeType="1"/>
            </p:cNvSpPr>
            <p:nvPr/>
          </p:nvSpPr>
          <p:spPr bwMode="auto">
            <a:xfrm>
              <a:off x="1759" y="1162"/>
              <a:ext cx="2086" cy="2449"/>
            </a:xfrm>
            <a:prstGeom prst="line">
              <a:avLst/>
            </a:prstGeom>
            <a:noFill/>
            <a:ln w="12700">
              <a:solidFill>
                <a:srgbClr val="0000CC"/>
              </a:solidFill>
              <a:round/>
              <a:headEnd/>
              <a:tailEnd/>
            </a:ln>
          </p:spPr>
          <p:txBody>
            <a:bodyPr wrap="none" anchor="ctr"/>
            <a:lstStyle/>
            <a:p>
              <a:endParaRPr lang="zh-TW" altLang="en-US"/>
            </a:p>
          </p:txBody>
        </p:sp>
        <p:sp>
          <p:nvSpPr>
            <p:cNvPr id="15437" name="Line 19"/>
            <p:cNvSpPr>
              <a:spLocks noChangeShapeType="1"/>
            </p:cNvSpPr>
            <p:nvPr/>
          </p:nvSpPr>
          <p:spPr bwMode="auto">
            <a:xfrm>
              <a:off x="2531" y="1163"/>
              <a:ext cx="2086" cy="2449"/>
            </a:xfrm>
            <a:prstGeom prst="line">
              <a:avLst/>
            </a:prstGeom>
            <a:noFill/>
            <a:ln w="12700">
              <a:solidFill>
                <a:srgbClr val="0000CC"/>
              </a:solidFill>
              <a:round/>
              <a:headEnd/>
              <a:tailEnd/>
            </a:ln>
          </p:spPr>
          <p:txBody>
            <a:bodyPr wrap="none" anchor="ctr"/>
            <a:lstStyle/>
            <a:p>
              <a:endParaRPr lang="zh-TW" altLang="en-US"/>
            </a:p>
          </p:txBody>
        </p:sp>
      </p:grpSp>
      <p:grpSp>
        <p:nvGrpSpPr>
          <p:cNvPr id="4" name="Group 20"/>
          <p:cNvGrpSpPr>
            <a:grpSpLocks/>
          </p:cNvGrpSpPr>
          <p:nvPr/>
        </p:nvGrpSpPr>
        <p:grpSpPr bwMode="auto">
          <a:xfrm>
            <a:off x="3575051" y="1591146"/>
            <a:ext cx="4537075" cy="3887788"/>
            <a:chOff x="1532" y="1162"/>
            <a:chExt cx="2858" cy="2449"/>
          </a:xfrm>
        </p:grpSpPr>
        <p:sp>
          <p:nvSpPr>
            <p:cNvPr id="15434" name="Line 21"/>
            <p:cNvSpPr>
              <a:spLocks noChangeShapeType="1"/>
            </p:cNvSpPr>
            <p:nvPr/>
          </p:nvSpPr>
          <p:spPr bwMode="auto">
            <a:xfrm flipH="1">
              <a:off x="2304" y="1162"/>
              <a:ext cx="2086" cy="2449"/>
            </a:xfrm>
            <a:prstGeom prst="line">
              <a:avLst/>
            </a:prstGeom>
            <a:noFill/>
            <a:ln w="12700">
              <a:solidFill>
                <a:srgbClr val="CC3300"/>
              </a:solidFill>
              <a:prstDash val="dash"/>
              <a:round/>
              <a:headEnd/>
              <a:tailEnd/>
            </a:ln>
          </p:spPr>
          <p:txBody>
            <a:bodyPr wrap="none" anchor="ctr"/>
            <a:lstStyle/>
            <a:p>
              <a:endParaRPr lang="zh-TW" altLang="en-US"/>
            </a:p>
          </p:txBody>
        </p:sp>
        <p:sp>
          <p:nvSpPr>
            <p:cNvPr id="15435" name="Line 22"/>
            <p:cNvSpPr>
              <a:spLocks noChangeShapeType="1"/>
            </p:cNvSpPr>
            <p:nvPr/>
          </p:nvSpPr>
          <p:spPr bwMode="auto">
            <a:xfrm flipH="1">
              <a:off x="1532" y="1162"/>
              <a:ext cx="2086" cy="2449"/>
            </a:xfrm>
            <a:prstGeom prst="line">
              <a:avLst/>
            </a:prstGeom>
            <a:noFill/>
            <a:ln w="12700">
              <a:solidFill>
                <a:srgbClr val="CC3300"/>
              </a:solidFill>
              <a:prstDash val="dash"/>
              <a:round/>
              <a:headEnd/>
              <a:tailEnd/>
            </a:ln>
          </p:spPr>
          <p:txBody>
            <a:bodyPr wrap="none" anchor="ctr"/>
            <a:lstStyle/>
            <a:p>
              <a:endParaRPr lang="zh-TW" altLang="en-US"/>
            </a:p>
          </p:txBody>
        </p:sp>
      </p:grpSp>
      <p:grpSp>
        <p:nvGrpSpPr>
          <p:cNvPr id="5" name="Group 23"/>
          <p:cNvGrpSpPr>
            <a:grpSpLocks/>
          </p:cNvGrpSpPr>
          <p:nvPr/>
        </p:nvGrpSpPr>
        <p:grpSpPr bwMode="auto">
          <a:xfrm>
            <a:off x="7246939" y="1592735"/>
            <a:ext cx="3673475" cy="3887787"/>
            <a:chOff x="3845" y="1163"/>
            <a:chExt cx="2314" cy="2449"/>
          </a:xfrm>
        </p:grpSpPr>
        <p:sp>
          <p:nvSpPr>
            <p:cNvPr id="15432" name="Line 24"/>
            <p:cNvSpPr>
              <a:spLocks noChangeShapeType="1"/>
            </p:cNvSpPr>
            <p:nvPr/>
          </p:nvSpPr>
          <p:spPr bwMode="auto">
            <a:xfrm flipH="1">
              <a:off x="4617" y="1797"/>
              <a:ext cx="1542" cy="1815"/>
            </a:xfrm>
            <a:prstGeom prst="line">
              <a:avLst/>
            </a:prstGeom>
            <a:noFill/>
            <a:ln w="12700">
              <a:solidFill>
                <a:srgbClr val="CC3300"/>
              </a:solidFill>
              <a:round/>
              <a:headEnd/>
              <a:tailEnd/>
            </a:ln>
          </p:spPr>
          <p:txBody>
            <a:bodyPr wrap="none" anchor="ctr"/>
            <a:lstStyle/>
            <a:p>
              <a:endParaRPr lang="zh-TW" altLang="en-US"/>
            </a:p>
          </p:txBody>
        </p:sp>
        <p:sp>
          <p:nvSpPr>
            <p:cNvPr id="15433" name="Line 25"/>
            <p:cNvSpPr>
              <a:spLocks noChangeShapeType="1"/>
            </p:cNvSpPr>
            <p:nvPr/>
          </p:nvSpPr>
          <p:spPr bwMode="auto">
            <a:xfrm flipH="1">
              <a:off x="3845" y="1163"/>
              <a:ext cx="2086" cy="2449"/>
            </a:xfrm>
            <a:prstGeom prst="line">
              <a:avLst/>
            </a:prstGeom>
            <a:noFill/>
            <a:ln w="12700">
              <a:solidFill>
                <a:srgbClr val="CC3300"/>
              </a:solidFill>
              <a:round/>
              <a:headEnd/>
              <a:tailEnd/>
            </a:ln>
          </p:spPr>
          <p:txBody>
            <a:bodyPr wrap="none" anchor="ctr"/>
            <a:lstStyle/>
            <a:p>
              <a:endParaRPr lang="zh-TW" altLang="en-US"/>
            </a:p>
          </p:txBody>
        </p:sp>
      </p:grpSp>
      <p:grpSp>
        <p:nvGrpSpPr>
          <p:cNvPr id="6" name="Group 26"/>
          <p:cNvGrpSpPr>
            <a:grpSpLocks/>
          </p:cNvGrpSpPr>
          <p:nvPr/>
        </p:nvGrpSpPr>
        <p:grpSpPr bwMode="auto">
          <a:xfrm>
            <a:off x="1127126" y="1592735"/>
            <a:ext cx="3673475" cy="3887787"/>
            <a:chOff x="-10" y="1163"/>
            <a:chExt cx="2314" cy="2449"/>
          </a:xfrm>
        </p:grpSpPr>
        <p:sp>
          <p:nvSpPr>
            <p:cNvPr id="15430" name="Line 27"/>
            <p:cNvSpPr>
              <a:spLocks noChangeShapeType="1"/>
            </p:cNvSpPr>
            <p:nvPr/>
          </p:nvSpPr>
          <p:spPr bwMode="auto">
            <a:xfrm>
              <a:off x="218" y="1163"/>
              <a:ext cx="2086" cy="2449"/>
            </a:xfrm>
            <a:prstGeom prst="line">
              <a:avLst/>
            </a:prstGeom>
            <a:noFill/>
            <a:ln w="12700">
              <a:solidFill>
                <a:srgbClr val="0000CC"/>
              </a:solidFill>
              <a:prstDash val="dash"/>
              <a:round/>
              <a:headEnd/>
              <a:tailEnd/>
            </a:ln>
          </p:spPr>
          <p:txBody>
            <a:bodyPr wrap="none" anchor="ctr"/>
            <a:lstStyle/>
            <a:p>
              <a:endParaRPr lang="zh-TW" altLang="en-US"/>
            </a:p>
          </p:txBody>
        </p:sp>
        <p:sp>
          <p:nvSpPr>
            <p:cNvPr id="15431" name="Line 28"/>
            <p:cNvSpPr>
              <a:spLocks noChangeShapeType="1"/>
            </p:cNvSpPr>
            <p:nvPr/>
          </p:nvSpPr>
          <p:spPr bwMode="auto">
            <a:xfrm>
              <a:off x="-10" y="1797"/>
              <a:ext cx="1542" cy="1815"/>
            </a:xfrm>
            <a:prstGeom prst="line">
              <a:avLst/>
            </a:prstGeom>
            <a:noFill/>
            <a:ln w="12700">
              <a:solidFill>
                <a:srgbClr val="0000CC"/>
              </a:solidFill>
              <a:prstDash val="dash"/>
              <a:round/>
              <a:headEnd/>
              <a:tailEnd/>
            </a:ln>
          </p:spPr>
          <p:txBody>
            <a:bodyPr wrap="none" anchor="ctr"/>
            <a:lstStyle/>
            <a:p>
              <a:endParaRPr lang="zh-TW" altLang="en-US"/>
            </a:p>
          </p:txBody>
        </p:sp>
      </p:grpSp>
      <p:graphicFrame>
        <p:nvGraphicFramePr>
          <p:cNvPr id="15370" name="Object 31"/>
          <p:cNvGraphicFramePr>
            <a:graphicFrameLocks noChangeAspect="1"/>
          </p:cNvGraphicFramePr>
          <p:nvPr>
            <p:extLst/>
          </p:nvPr>
        </p:nvGraphicFramePr>
        <p:xfrm>
          <a:off x="8847916" y="4103126"/>
          <a:ext cx="1240741" cy="603540"/>
        </p:xfrm>
        <a:graphic>
          <a:graphicData uri="http://schemas.openxmlformats.org/presentationml/2006/ole">
            <mc:AlternateContent xmlns:mc="http://schemas.openxmlformats.org/markup-compatibility/2006">
              <mc:Choice xmlns:v="urn:schemas-microsoft-com:vml" Requires="v">
                <p:oleObj spid="_x0000_s1091118" name="Equation" r:id="rId4" imgW="723600" imgH="393480" progId="Equation.DSMT4">
                  <p:embed/>
                </p:oleObj>
              </mc:Choice>
              <mc:Fallback>
                <p:oleObj name="Equation" r:id="rId4" imgW="72360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7916" y="4103126"/>
                        <a:ext cx="1240741" cy="603540"/>
                      </a:xfrm>
                      <a:prstGeom prst="rect">
                        <a:avLst/>
                      </a:prstGeom>
                      <a:noFill/>
                      <a:extLst>
                        <a:ext uri="{909E8E84-426E-40DD-AFC4-6F175D3DCCD1}">
                          <a14:hiddenFill xmlns:a14="http://schemas.microsoft.com/office/drawing/2010/main">
                            <a:solidFill>
                              <a:srgbClr val="FFCCCC"/>
                            </a:solidFill>
                          </a14:hiddenFill>
                        </a:ext>
                      </a:extLst>
                    </p:spPr>
                  </p:pic>
                </p:oleObj>
              </mc:Fallback>
            </mc:AlternateContent>
          </a:graphicData>
        </a:graphic>
      </p:graphicFrame>
      <p:graphicFrame>
        <p:nvGraphicFramePr>
          <p:cNvPr id="15371" name="Object 32"/>
          <p:cNvGraphicFramePr>
            <a:graphicFrameLocks noChangeAspect="1"/>
          </p:cNvGraphicFramePr>
          <p:nvPr>
            <p:extLst/>
          </p:nvPr>
        </p:nvGraphicFramePr>
        <p:xfrm>
          <a:off x="6321895" y="4039071"/>
          <a:ext cx="1347317" cy="667594"/>
        </p:xfrm>
        <a:graphic>
          <a:graphicData uri="http://schemas.openxmlformats.org/presentationml/2006/ole">
            <mc:AlternateContent xmlns:mc="http://schemas.openxmlformats.org/markup-compatibility/2006">
              <mc:Choice xmlns:v="urn:schemas-microsoft-com:vml" Requires="v">
                <p:oleObj spid="_x0000_s1091119" name="Equation" r:id="rId6" imgW="711000" imgH="393480" progId="Equation.DSMT4">
                  <p:embed/>
                </p:oleObj>
              </mc:Choice>
              <mc:Fallback>
                <p:oleObj name="Equation" r:id="rId6" imgW="71100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1895" y="4039071"/>
                        <a:ext cx="1347317" cy="667594"/>
                      </a:xfrm>
                      <a:prstGeom prst="rect">
                        <a:avLst/>
                      </a:prstGeom>
                      <a:noFill/>
                      <a:extLst>
                        <a:ext uri="{909E8E84-426E-40DD-AFC4-6F175D3DCCD1}">
                          <a14:hiddenFill xmlns:a14="http://schemas.microsoft.com/office/drawing/2010/main">
                            <a:solidFill>
                              <a:srgbClr val="FFCCCC"/>
                            </a:solidFill>
                          </a14:hiddenFill>
                        </a:ext>
                      </a:extLst>
                    </p:spPr>
                  </p:pic>
                </p:oleObj>
              </mc:Fallback>
            </mc:AlternateContent>
          </a:graphicData>
        </a:graphic>
      </p:graphicFrame>
      <p:sp>
        <p:nvSpPr>
          <p:cNvPr id="15423" name="Freeform 35"/>
          <p:cNvSpPr>
            <a:spLocks/>
          </p:cNvSpPr>
          <p:nvPr/>
        </p:nvSpPr>
        <p:spPr bwMode="auto">
          <a:xfrm>
            <a:off x="7909406" y="4523042"/>
            <a:ext cx="1226424" cy="226327"/>
          </a:xfrm>
          <a:custGeom>
            <a:avLst/>
            <a:gdLst>
              <a:gd name="T0" fmla="*/ 0 w 771"/>
              <a:gd name="T1" fmla="*/ 2 h 257"/>
              <a:gd name="T2" fmla="*/ 227 w 771"/>
              <a:gd name="T3" fmla="*/ 1 h 257"/>
              <a:gd name="T4" fmla="*/ 363 w 771"/>
              <a:gd name="T5" fmla="*/ 1 h 257"/>
              <a:gd name="T6" fmla="*/ 499 w 771"/>
              <a:gd name="T7" fmla="*/ 1 h 257"/>
              <a:gd name="T8" fmla="*/ 771 w 771"/>
              <a:gd name="T9" fmla="*/ 2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99FF99"/>
          </a:solidFill>
          <a:ln w="12700">
            <a:solidFill>
              <a:schemeClr val="tx1"/>
            </a:solidFill>
            <a:round/>
            <a:headEnd/>
            <a:tailEnd/>
          </a:ln>
        </p:spPr>
        <p:txBody>
          <a:bodyPr wrap="none" anchor="ctr"/>
          <a:lstStyle/>
          <a:p>
            <a:endParaRPr lang="zh-TW" altLang="en-US"/>
          </a:p>
        </p:txBody>
      </p:sp>
      <p:grpSp>
        <p:nvGrpSpPr>
          <p:cNvPr id="29" name="群組 28"/>
          <p:cNvGrpSpPr/>
          <p:nvPr/>
        </p:nvGrpSpPr>
        <p:grpSpPr>
          <a:xfrm>
            <a:off x="1632532" y="4555781"/>
            <a:ext cx="9200569" cy="321698"/>
            <a:chOff x="489531" y="4555781"/>
            <a:chExt cx="9200569" cy="321698"/>
          </a:xfrm>
        </p:grpSpPr>
        <p:graphicFrame>
          <p:nvGraphicFramePr>
            <p:cNvPr id="15373" name="Object 34"/>
            <p:cNvGraphicFramePr>
              <a:graphicFrameLocks noChangeAspect="1"/>
            </p:cNvGraphicFramePr>
            <p:nvPr>
              <p:extLst/>
            </p:nvPr>
          </p:nvGraphicFramePr>
          <p:xfrm>
            <a:off x="9364008" y="4555781"/>
            <a:ext cx="326092" cy="321698"/>
          </p:xfrm>
          <a:graphic>
            <a:graphicData uri="http://schemas.openxmlformats.org/presentationml/2006/ole">
              <mc:AlternateContent xmlns:mc="http://schemas.openxmlformats.org/markup-compatibility/2006">
                <mc:Choice xmlns:v="urn:schemas-microsoft-com:vml" Requires="v">
                  <p:oleObj spid="_x0000_s1091120" name="Equation" r:id="rId8" imgW="126720" imgH="139680" progId="Equation.DSMT4">
                    <p:embed/>
                  </p:oleObj>
                </mc:Choice>
                <mc:Fallback>
                  <p:oleObj name="Equation" r:id="rId8" imgW="126720" imgH="1396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4008" y="4555781"/>
                          <a:ext cx="326092" cy="3216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424" name="Line 36"/>
            <p:cNvSpPr>
              <a:spLocks noChangeShapeType="1"/>
            </p:cNvSpPr>
            <p:nvPr/>
          </p:nvSpPr>
          <p:spPr bwMode="auto">
            <a:xfrm>
              <a:off x="4890979" y="4733711"/>
              <a:ext cx="4401448" cy="0"/>
            </a:xfrm>
            <a:prstGeom prst="line">
              <a:avLst/>
            </a:prstGeom>
            <a:noFill/>
            <a:ln w="28575">
              <a:solidFill>
                <a:schemeClr val="tx1"/>
              </a:solidFill>
              <a:round/>
              <a:headEnd/>
              <a:tailEnd type="triangle" w="med" len="med"/>
            </a:ln>
          </p:spPr>
          <p:txBody>
            <a:bodyPr wrap="none" anchor="ctr"/>
            <a:lstStyle/>
            <a:p>
              <a:endParaRPr lang="zh-TW" altLang="en-US"/>
            </a:p>
          </p:txBody>
        </p:sp>
        <p:sp>
          <p:nvSpPr>
            <p:cNvPr id="15425" name="Line 37"/>
            <p:cNvSpPr>
              <a:spLocks noChangeShapeType="1"/>
            </p:cNvSpPr>
            <p:nvPr/>
          </p:nvSpPr>
          <p:spPr bwMode="auto">
            <a:xfrm flipH="1">
              <a:off x="489531" y="4733711"/>
              <a:ext cx="4329867" cy="0"/>
            </a:xfrm>
            <a:prstGeom prst="line">
              <a:avLst/>
            </a:prstGeom>
            <a:noFill/>
            <a:ln w="12700">
              <a:solidFill>
                <a:schemeClr val="tx1"/>
              </a:solidFill>
              <a:prstDash val="dash"/>
              <a:round/>
              <a:headEnd/>
              <a:tailEnd/>
            </a:ln>
          </p:spPr>
          <p:txBody>
            <a:bodyPr wrap="none" anchor="ctr"/>
            <a:lstStyle/>
            <a:p>
              <a:endParaRPr lang="zh-TW" altLang="en-US"/>
            </a:p>
          </p:txBody>
        </p:sp>
        <p:sp>
          <p:nvSpPr>
            <p:cNvPr id="15426" name="Oval 38"/>
            <p:cNvSpPr>
              <a:spLocks noChangeArrowheads="1"/>
            </p:cNvSpPr>
            <p:nvPr/>
          </p:nvSpPr>
          <p:spPr bwMode="auto">
            <a:xfrm>
              <a:off x="4819398" y="4685314"/>
              <a:ext cx="108167" cy="96794"/>
            </a:xfrm>
            <a:prstGeom prst="ellipse">
              <a:avLst/>
            </a:prstGeom>
            <a:solidFill>
              <a:schemeClr val="tx2"/>
            </a:solidFill>
            <a:ln w="12700" algn="ctr">
              <a:solidFill>
                <a:schemeClr val="tx1"/>
              </a:solidFill>
              <a:round/>
              <a:headEnd/>
              <a:tailEnd/>
            </a:ln>
          </p:spPr>
          <p:txBody>
            <a:bodyPr wrap="none" anchor="ctr"/>
            <a:lstStyle/>
            <a:p>
              <a:endParaRPr lang="zh-TW" altLang="en-US"/>
            </a:p>
          </p:txBody>
        </p:sp>
      </p:grpSp>
      <p:sp>
        <p:nvSpPr>
          <p:cNvPr id="15427" name="Freeform 39"/>
          <p:cNvSpPr>
            <a:spLocks/>
          </p:cNvSpPr>
          <p:nvPr/>
        </p:nvSpPr>
        <p:spPr bwMode="auto">
          <a:xfrm>
            <a:off x="6611401" y="4490303"/>
            <a:ext cx="1226424" cy="226327"/>
          </a:xfrm>
          <a:custGeom>
            <a:avLst/>
            <a:gdLst>
              <a:gd name="T0" fmla="*/ 0 w 771"/>
              <a:gd name="T1" fmla="*/ 2 h 257"/>
              <a:gd name="T2" fmla="*/ 227 w 771"/>
              <a:gd name="T3" fmla="*/ 1 h 257"/>
              <a:gd name="T4" fmla="*/ 363 w 771"/>
              <a:gd name="T5" fmla="*/ 1 h 257"/>
              <a:gd name="T6" fmla="*/ 499 w 771"/>
              <a:gd name="T7" fmla="*/ 1 h 257"/>
              <a:gd name="T8" fmla="*/ 771 w 771"/>
              <a:gd name="T9" fmla="*/ 2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99FF99"/>
          </a:solidFill>
          <a:ln w="12700">
            <a:solidFill>
              <a:schemeClr val="tx1"/>
            </a:solidFill>
            <a:round/>
            <a:headEnd/>
            <a:tailEnd/>
          </a:ln>
        </p:spPr>
        <p:txBody>
          <a:bodyPr wrap="none" anchor="ctr"/>
          <a:lstStyle/>
          <a:p>
            <a:endParaRPr lang="zh-TW" altLang="en-US"/>
          </a:p>
        </p:txBody>
      </p:sp>
      <p:graphicFrame>
        <p:nvGraphicFramePr>
          <p:cNvPr id="15369" name="Object 30"/>
          <p:cNvGraphicFramePr>
            <a:graphicFrameLocks noChangeAspect="1"/>
          </p:cNvGraphicFramePr>
          <p:nvPr>
            <p:extLst/>
          </p:nvPr>
        </p:nvGraphicFramePr>
        <p:xfrm>
          <a:off x="4230134" y="4152946"/>
          <a:ext cx="1442759" cy="556566"/>
        </p:xfrm>
        <a:graphic>
          <a:graphicData uri="http://schemas.openxmlformats.org/presentationml/2006/ole">
            <mc:AlternateContent xmlns:mc="http://schemas.openxmlformats.org/markup-compatibility/2006">
              <mc:Choice xmlns:v="urn:schemas-microsoft-com:vml" Requires="v">
                <p:oleObj spid="_x0000_s1091121" name="Equation" r:id="rId10" imgW="914400" imgH="393480" progId="Equation.DSMT4">
                  <p:embed/>
                </p:oleObj>
              </mc:Choice>
              <mc:Fallback>
                <p:oleObj name="Equation" r:id="rId10" imgW="914400" imgH="3934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30134" y="4152946"/>
                        <a:ext cx="1442759" cy="556566"/>
                      </a:xfrm>
                      <a:prstGeom prst="rect">
                        <a:avLst/>
                      </a:prstGeom>
                      <a:noFill/>
                      <a:extLst>
                        <a:ext uri="{909E8E84-426E-40DD-AFC4-6F175D3DCCD1}">
                          <a14:hiddenFill xmlns:a14="http://schemas.microsoft.com/office/drawing/2010/main">
                            <a:solidFill>
                              <a:srgbClr val="FFCCCC"/>
                            </a:solidFill>
                          </a14:hiddenFill>
                        </a:ext>
                      </a:extLst>
                    </p:spPr>
                  </p:pic>
                </p:oleObj>
              </mc:Fallback>
            </mc:AlternateContent>
          </a:graphicData>
        </a:graphic>
      </p:graphicFrame>
      <p:graphicFrame>
        <p:nvGraphicFramePr>
          <p:cNvPr id="15372" name="Object 33"/>
          <p:cNvGraphicFramePr>
            <a:graphicFrameLocks noChangeAspect="1"/>
          </p:cNvGraphicFramePr>
          <p:nvPr>
            <p:extLst/>
          </p:nvPr>
        </p:nvGraphicFramePr>
        <p:xfrm>
          <a:off x="1343026" y="4103126"/>
          <a:ext cx="1732265" cy="669018"/>
        </p:xfrm>
        <a:graphic>
          <a:graphicData uri="http://schemas.openxmlformats.org/presentationml/2006/ole">
            <mc:AlternateContent xmlns:mc="http://schemas.openxmlformats.org/markup-compatibility/2006">
              <mc:Choice xmlns:v="urn:schemas-microsoft-com:vml" Requires="v">
                <p:oleObj spid="_x0000_s1091122" name="Equation" r:id="rId12" imgW="914400" imgH="393480" progId="Equation.DSMT4">
                  <p:embed/>
                </p:oleObj>
              </mc:Choice>
              <mc:Fallback>
                <p:oleObj name="Equation" r:id="rId12" imgW="914400" imgH="3934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43026" y="4103126"/>
                        <a:ext cx="1732265" cy="669018"/>
                      </a:xfrm>
                      <a:prstGeom prst="rect">
                        <a:avLst/>
                      </a:prstGeom>
                      <a:noFill/>
                      <a:extLst>
                        <a:ext uri="{909E8E84-426E-40DD-AFC4-6F175D3DCCD1}">
                          <a14:hiddenFill xmlns:a14="http://schemas.microsoft.com/office/drawing/2010/main">
                            <a:solidFill>
                              <a:srgbClr val="FFCCCC"/>
                            </a:solidFill>
                          </a14:hiddenFill>
                        </a:ext>
                      </a:extLst>
                    </p:spPr>
                  </p:pic>
                </p:oleObj>
              </mc:Fallback>
            </mc:AlternateContent>
          </a:graphicData>
        </a:graphic>
      </p:graphicFrame>
      <p:sp>
        <p:nvSpPr>
          <p:cNvPr id="15429" name="Freeform 41"/>
          <p:cNvSpPr>
            <a:spLocks/>
          </p:cNvSpPr>
          <p:nvPr/>
        </p:nvSpPr>
        <p:spPr bwMode="auto">
          <a:xfrm rot="10800000">
            <a:off x="2930537" y="4749370"/>
            <a:ext cx="1226424" cy="226327"/>
          </a:xfrm>
          <a:custGeom>
            <a:avLst/>
            <a:gdLst>
              <a:gd name="T0" fmla="*/ 0 w 771"/>
              <a:gd name="T1" fmla="*/ 2 h 257"/>
              <a:gd name="T2" fmla="*/ 227 w 771"/>
              <a:gd name="T3" fmla="*/ 1 h 257"/>
              <a:gd name="T4" fmla="*/ 363 w 771"/>
              <a:gd name="T5" fmla="*/ 1 h 257"/>
              <a:gd name="T6" fmla="*/ 499 w 771"/>
              <a:gd name="T7" fmla="*/ 1 h 257"/>
              <a:gd name="T8" fmla="*/ 771 w 771"/>
              <a:gd name="T9" fmla="*/ 2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FFFF00"/>
          </a:solidFill>
          <a:ln w="12700">
            <a:solidFill>
              <a:schemeClr val="tx1"/>
            </a:solidFill>
            <a:prstDash val="dash"/>
            <a:round/>
            <a:headEnd/>
            <a:tailEnd/>
          </a:ln>
        </p:spPr>
        <p:txBody>
          <a:bodyPr wrap="none" anchor="ctr"/>
          <a:lstStyle/>
          <a:p>
            <a:endParaRPr lang="zh-TW" altLang="en-US"/>
          </a:p>
        </p:txBody>
      </p:sp>
      <p:grpSp>
        <p:nvGrpSpPr>
          <p:cNvPr id="27" name="群組 26"/>
          <p:cNvGrpSpPr/>
          <p:nvPr/>
        </p:nvGrpSpPr>
        <p:grpSpPr>
          <a:xfrm>
            <a:off x="1631951" y="1591147"/>
            <a:ext cx="9110663" cy="430213"/>
            <a:chOff x="488950" y="1591146"/>
            <a:chExt cx="9110663" cy="430213"/>
          </a:xfrm>
        </p:grpSpPr>
        <p:graphicFrame>
          <p:nvGraphicFramePr>
            <p:cNvPr id="15368" name="Object 43"/>
            <p:cNvGraphicFramePr>
              <a:graphicFrameLocks noChangeAspect="1"/>
            </p:cNvGraphicFramePr>
            <p:nvPr>
              <p:extLst/>
            </p:nvPr>
          </p:nvGraphicFramePr>
          <p:xfrm>
            <a:off x="9274175" y="1662584"/>
            <a:ext cx="325438" cy="358775"/>
          </p:xfrm>
          <a:graphic>
            <a:graphicData uri="http://schemas.openxmlformats.org/presentationml/2006/ole">
              <mc:AlternateContent xmlns:mc="http://schemas.openxmlformats.org/markup-compatibility/2006">
                <mc:Choice xmlns:v="urn:schemas-microsoft-com:vml" Requires="v">
                  <p:oleObj spid="_x0000_s1091123" name="Equation" r:id="rId14" imgW="126720" imgH="139680" progId="Equation.DSMT4">
                    <p:embed/>
                  </p:oleObj>
                </mc:Choice>
                <mc:Fallback>
                  <p:oleObj name="Equation" r:id="rId14" imgW="126720" imgH="1396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74175" y="1662584"/>
                          <a:ext cx="325438"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418" name="Line 44"/>
            <p:cNvSpPr>
              <a:spLocks noChangeShapeType="1"/>
            </p:cNvSpPr>
            <p:nvPr/>
          </p:nvSpPr>
          <p:spPr bwMode="auto">
            <a:xfrm>
              <a:off x="4881563" y="1861021"/>
              <a:ext cx="4392613" cy="0"/>
            </a:xfrm>
            <a:prstGeom prst="line">
              <a:avLst/>
            </a:prstGeom>
            <a:noFill/>
            <a:ln w="28575">
              <a:solidFill>
                <a:schemeClr val="tx1"/>
              </a:solidFill>
              <a:round/>
              <a:headEnd/>
              <a:tailEnd type="triangle" w="med" len="med"/>
            </a:ln>
          </p:spPr>
          <p:txBody>
            <a:bodyPr wrap="none" anchor="ctr"/>
            <a:lstStyle/>
            <a:p>
              <a:endParaRPr lang="zh-TW" altLang="en-US"/>
            </a:p>
          </p:txBody>
        </p:sp>
        <p:sp>
          <p:nvSpPr>
            <p:cNvPr id="15419" name="Line 45"/>
            <p:cNvSpPr>
              <a:spLocks noChangeShapeType="1"/>
            </p:cNvSpPr>
            <p:nvPr/>
          </p:nvSpPr>
          <p:spPr bwMode="auto">
            <a:xfrm flipH="1">
              <a:off x="488950" y="1861021"/>
              <a:ext cx="4321175" cy="0"/>
            </a:xfrm>
            <a:prstGeom prst="line">
              <a:avLst/>
            </a:prstGeom>
            <a:noFill/>
            <a:ln w="12700">
              <a:solidFill>
                <a:schemeClr val="tx1"/>
              </a:solidFill>
              <a:prstDash val="dash"/>
              <a:round/>
              <a:headEnd/>
              <a:tailEnd/>
            </a:ln>
          </p:spPr>
          <p:txBody>
            <a:bodyPr wrap="none" anchor="ctr"/>
            <a:lstStyle/>
            <a:p>
              <a:endParaRPr lang="zh-TW" altLang="en-US"/>
            </a:p>
          </p:txBody>
        </p:sp>
        <p:sp>
          <p:nvSpPr>
            <p:cNvPr id="15420" name="Oval 46"/>
            <p:cNvSpPr>
              <a:spLocks noChangeArrowheads="1"/>
            </p:cNvSpPr>
            <p:nvPr/>
          </p:nvSpPr>
          <p:spPr bwMode="auto">
            <a:xfrm>
              <a:off x="4810125" y="1807046"/>
              <a:ext cx="107950" cy="107950"/>
            </a:xfrm>
            <a:prstGeom prst="ellipse">
              <a:avLst/>
            </a:prstGeom>
            <a:solidFill>
              <a:schemeClr val="tx2"/>
            </a:solidFill>
            <a:ln w="12700" algn="ctr">
              <a:solidFill>
                <a:schemeClr val="tx1"/>
              </a:solidFill>
              <a:round/>
              <a:headEnd/>
              <a:tailEnd/>
            </a:ln>
          </p:spPr>
          <p:txBody>
            <a:bodyPr wrap="none" anchor="ctr"/>
            <a:lstStyle/>
            <a:p>
              <a:endParaRPr lang="zh-TW" altLang="en-US"/>
            </a:p>
          </p:txBody>
        </p:sp>
        <p:sp>
          <p:nvSpPr>
            <p:cNvPr id="15421" name="Freeform 47"/>
            <p:cNvSpPr>
              <a:spLocks/>
            </p:cNvSpPr>
            <p:nvPr/>
          </p:nvSpPr>
          <p:spPr bwMode="auto">
            <a:xfrm>
              <a:off x="3008313" y="1591146"/>
              <a:ext cx="1223963" cy="252413"/>
            </a:xfrm>
            <a:custGeom>
              <a:avLst/>
              <a:gdLst>
                <a:gd name="T0" fmla="*/ 0 w 771"/>
                <a:gd name="T1" fmla="*/ 2 h 257"/>
                <a:gd name="T2" fmla="*/ 227 w 771"/>
                <a:gd name="T3" fmla="*/ 1 h 257"/>
                <a:gd name="T4" fmla="*/ 363 w 771"/>
                <a:gd name="T5" fmla="*/ 1 h 257"/>
                <a:gd name="T6" fmla="*/ 499 w 771"/>
                <a:gd name="T7" fmla="*/ 1 h 257"/>
                <a:gd name="T8" fmla="*/ 771 w 771"/>
                <a:gd name="T9" fmla="*/ 2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99FF99"/>
            </a:solidFill>
            <a:ln w="12700">
              <a:solidFill>
                <a:schemeClr val="tx1"/>
              </a:solidFill>
              <a:prstDash val="dash"/>
              <a:round/>
              <a:headEnd/>
              <a:tailEnd/>
            </a:ln>
          </p:spPr>
          <p:txBody>
            <a:bodyPr wrap="none" anchor="ctr"/>
            <a:lstStyle/>
            <a:p>
              <a:endParaRPr lang="zh-TW" altLang="en-US"/>
            </a:p>
          </p:txBody>
        </p:sp>
      </p:grpSp>
      <p:sp>
        <p:nvSpPr>
          <p:cNvPr id="15414" name="Line 54"/>
          <p:cNvSpPr>
            <a:spLocks noChangeShapeType="1"/>
          </p:cNvSpPr>
          <p:nvPr/>
        </p:nvSpPr>
        <p:spPr bwMode="auto">
          <a:xfrm>
            <a:off x="6007101" y="1484784"/>
            <a:ext cx="17463" cy="3995738"/>
          </a:xfrm>
          <a:prstGeom prst="line">
            <a:avLst/>
          </a:prstGeom>
          <a:noFill/>
          <a:ln w="19050">
            <a:solidFill>
              <a:schemeClr val="tx1"/>
            </a:solidFill>
            <a:round/>
            <a:headEnd/>
            <a:tailEnd/>
          </a:ln>
        </p:spPr>
        <p:txBody>
          <a:bodyPr wrap="none" anchor="ctr"/>
          <a:lstStyle/>
          <a:p>
            <a:endParaRPr lang="zh-TW" altLang="en-US"/>
          </a:p>
        </p:txBody>
      </p:sp>
      <p:sp>
        <p:nvSpPr>
          <p:cNvPr id="15410" name="Freeform 70"/>
          <p:cNvSpPr>
            <a:spLocks/>
          </p:cNvSpPr>
          <p:nvPr/>
        </p:nvSpPr>
        <p:spPr bwMode="auto">
          <a:xfrm rot="10800000">
            <a:off x="2351089" y="4039073"/>
            <a:ext cx="1223963" cy="252413"/>
          </a:xfrm>
          <a:custGeom>
            <a:avLst/>
            <a:gdLst>
              <a:gd name="T0" fmla="*/ 0 w 771"/>
              <a:gd name="T1" fmla="*/ 2 h 257"/>
              <a:gd name="T2" fmla="*/ 227 w 771"/>
              <a:gd name="T3" fmla="*/ 1 h 257"/>
              <a:gd name="T4" fmla="*/ 363 w 771"/>
              <a:gd name="T5" fmla="*/ 1 h 257"/>
              <a:gd name="T6" fmla="*/ 499 w 771"/>
              <a:gd name="T7" fmla="*/ 1 h 257"/>
              <a:gd name="T8" fmla="*/ 771 w 771"/>
              <a:gd name="T9" fmla="*/ 2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FFFF00"/>
          </a:solidFill>
          <a:ln w="12700">
            <a:solidFill>
              <a:schemeClr val="tx1"/>
            </a:solidFill>
            <a:prstDash val="dash"/>
            <a:round/>
            <a:headEnd/>
            <a:tailEnd/>
          </a:ln>
        </p:spPr>
        <p:txBody>
          <a:bodyPr wrap="none" anchor="ctr"/>
          <a:lstStyle/>
          <a:p>
            <a:endParaRPr lang="zh-TW" altLang="en-US"/>
          </a:p>
        </p:txBody>
      </p:sp>
      <p:grpSp>
        <p:nvGrpSpPr>
          <p:cNvPr id="22" name="群組 21"/>
          <p:cNvGrpSpPr/>
          <p:nvPr/>
        </p:nvGrpSpPr>
        <p:grpSpPr>
          <a:xfrm>
            <a:off x="1631951" y="3751735"/>
            <a:ext cx="9182101" cy="430213"/>
            <a:chOff x="488950" y="3751734"/>
            <a:chExt cx="9182101" cy="430213"/>
          </a:xfrm>
        </p:grpSpPr>
        <p:sp>
          <p:nvSpPr>
            <p:cNvPr id="15403" name="Oval 62"/>
            <p:cNvSpPr>
              <a:spLocks noChangeArrowheads="1"/>
            </p:cNvSpPr>
            <p:nvPr/>
          </p:nvSpPr>
          <p:spPr bwMode="auto">
            <a:xfrm>
              <a:off x="4810125" y="3967634"/>
              <a:ext cx="107950" cy="107950"/>
            </a:xfrm>
            <a:prstGeom prst="ellipse">
              <a:avLst/>
            </a:prstGeom>
            <a:solidFill>
              <a:schemeClr val="tx2"/>
            </a:solidFill>
            <a:ln w="12700" algn="ctr">
              <a:solidFill>
                <a:schemeClr val="tx1"/>
              </a:solidFill>
              <a:round/>
              <a:headEnd/>
              <a:tailEnd/>
            </a:ln>
          </p:spPr>
          <p:txBody>
            <a:bodyPr wrap="none" anchor="ctr"/>
            <a:lstStyle/>
            <a:p>
              <a:endParaRPr lang="zh-TW" altLang="en-US"/>
            </a:p>
          </p:txBody>
        </p:sp>
        <p:sp>
          <p:nvSpPr>
            <p:cNvPr id="15404" name="Freeform 63"/>
            <p:cNvSpPr>
              <a:spLocks/>
            </p:cNvSpPr>
            <p:nvPr/>
          </p:nvSpPr>
          <p:spPr bwMode="auto">
            <a:xfrm>
              <a:off x="4881563" y="3786659"/>
              <a:ext cx="1223963" cy="252413"/>
            </a:xfrm>
            <a:custGeom>
              <a:avLst/>
              <a:gdLst>
                <a:gd name="T0" fmla="*/ 0 w 771"/>
                <a:gd name="T1" fmla="*/ 2 h 257"/>
                <a:gd name="T2" fmla="*/ 227 w 771"/>
                <a:gd name="T3" fmla="*/ 1 h 257"/>
                <a:gd name="T4" fmla="*/ 363 w 771"/>
                <a:gd name="T5" fmla="*/ 1 h 257"/>
                <a:gd name="T6" fmla="*/ 499 w 771"/>
                <a:gd name="T7" fmla="*/ 1 h 257"/>
                <a:gd name="T8" fmla="*/ 771 w 771"/>
                <a:gd name="T9" fmla="*/ 2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99FF99"/>
            </a:solidFill>
            <a:ln w="12700">
              <a:solidFill>
                <a:schemeClr val="tx1"/>
              </a:solidFill>
              <a:round/>
              <a:headEnd/>
              <a:tailEnd/>
            </a:ln>
          </p:spPr>
          <p:txBody>
            <a:bodyPr wrap="none" anchor="ctr"/>
            <a:lstStyle/>
            <a:p>
              <a:endParaRPr lang="zh-TW" altLang="en-US"/>
            </a:p>
          </p:txBody>
        </p:sp>
        <p:sp>
          <p:nvSpPr>
            <p:cNvPr id="15405" name="Freeform 64"/>
            <p:cNvSpPr>
              <a:spLocks/>
            </p:cNvSpPr>
            <p:nvPr/>
          </p:nvSpPr>
          <p:spPr bwMode="auto">
            <a:xfrm>
              <a:off x="7329488" y="3751734"/>
              <a:ext cx="1223963" cy="252413"/>
            </a:xfrm>
            <a:custGeom>
              <a:avLst/>
              <a:gdLst>
                <a:gd name="T0" fmla="*/ 0 w 771"/>
                <a:gd name="T1" fmla="*/ 2 h 257"/>
                <a:gd name="T2" fmla="*/ 227 w 771"/>
                <a:gd name="T3" fmla="*/ 1 h 257"/>
                <a:gd name="T4" fmla="*/ 363 w 771"/>
                <a:gd name="T5" fmla="*/ 1 h 257"/>
                <a:gd name="T6" fmla="*/ 499 w 771"/>
                <a:gd name="T7" fmla="*/ 1 h 257"/>
                <a:gd name="T8" fmla="*/ 771 w 771"/>
                <a:gd name="T9" fmla="*/ 2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99FF99"/>
            </a:solidFill>
            <a:ln w="12700">
              <a:solidFill>
                <a:schemeClr val="tx1"/>
              </a:solidFill>
              <a:round/>
              <a:headEnd/>
              <a:tailEnd/>
            </a:ln>
          </p:spPr>
          <p:txBody>
            <a:bodyPr wrap="none" anchor="ctr"/>
            <a:lstStyle/>
            <a:p>
              <a:endParaRPr lang="zh-TW" altLang="en-US"/>
            </a:p>
          </p:txBody>
        </p:sp>
        <p:graphicFrame>
          <p:nvGraphicFramePr>
            <p:cNvPr id="15365" name="Object 65"/>
            <p:cNvGraphicFramePr>
              <a:graphicFrameLocks noChangeAspect="1"/>
            </p:cNvGraphicFramePr>
            <p:nvPr>
              <p:extLst/>
            </p:nvPr>
          </p:nvGraphicFramePr>
          <p:xfrm>
            <a:off x="9345613" y="3823172"/>
            <a:ext cx="325438" cy="358775"/>
          </p:xfrm>
          <a:graphic>
            <a:graphicData uri="http://schemas.openxmlformats.org/presentationml/2006/ole">
              <mc:AlternateContent xmlns:mc="http://schemas.openxmlformats.org/markup-compatibility/2006">
                <mc:Choice xmlns:v="urn:schemas-microsoft-com:vml" Requires="v">
                  <p:oleObj spid="_x0000_s1091124" name="Equation" r:id="rId15" imgW="126720" imgH="139680" progId="Equation.DSMT4">
                    <p:embed/>
                  </p:oleObj>
                </mc:Choice>
                <mc:Fallback>
                  <p:oleObj name="Equation" r:id="rId15" imgW="126720" imgH="1396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45613" y="3823172"/>
                          <a:ext cx="325438"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406" name="Line 66"/>
            <p:cNvSpPr>
              <a:spLocks noChangeShapeType="1"/>
            </p:cNvSpPr>
            <p:nvPr/>
          </p:nvSpPr>
          <p:spPr bwMode="auto">
            <a:xfrm>
              <a:off x="4881563" y="4021609"/>
              <a:ext cx="4392613" cy="0"/>
            </a:xfrm>
            <a:prstGeom prst="line">
              <a:avLst/>
            </a:prstGeom>
            <a:noFill/>
            <a:ln w="28575">
              <a:solidFill>
                <a:schemeClr val="tx1"/>
              </a:solidFill>
              <a:round/>
              <a:headEnd/>
              <a:tailEnd type="triangle" w="med" len="med"/>
            </a:ln>
          </p:spPr>
          <p:txBody>
            <a:bodyPr wrap="none" anchor="ctr"/>
            <a:lstStyle/>
            <a:p>
              <a:endParaRPr lang="zh-TW" altLang="en-US"/>
            </a:p>
          </p:txBody>
        </p:sp>
        <p:sp>
          <p:nvSpPr>
            <p:cNvPr id="15407" name="Line 67"/>
            <p:cNvSpPr>
              <a:spLocks noChangeShapeType="1"/>
            </p:cNvSpPr>
            <p:nvPr/>
          </p:nvSpPr>
          <p:spPr bwMode="auto">
            <a:xfrm flipH="1">
              <a:off x="488950" y="4021609"/>
              <a:ext cx="4321175" cy="0"/>
            </a:xfrm>
            <a:prstGeom prst="line">
              <a:avLst/>
            </a:prstGeom>
            <a:noFill/>
            <a:ln w="12700">
              <a:solidFill>
                <a:schemeClr val="tx1"/>
              </a:solidFill>
              <a:prstDash val="dash"/>
              <a:round/>
              <a:headEnd/>
              <a:tailEnd/>
            </a:ln>
          </p:spPr>
          <p:txBody>
            <a:bodyPr wrap="none" anchor="ctr"/>
            <a:lstStyle/>
            <a:p>
              <a:endParaRPr lang="zh-TW" altLang="en-US"/>
            </a:p>
          </p:txBody>
        </p:sp>
      </p:grpSp>
      <p:sp>
        <p:nvSpPr>
          <p:cNvPr id="15408" name="Line 68"/>
          <p:cNvSpPr>
            <a:spLocks noChangeShapeType="1"/>
          </p:cNvSpPr>
          <p:nvPr/>
        </p:nvSpPr>
        <p:spPr bwMode="auto">
          <a:xfrm flipH="1">
            <a:off x="6311900" y="3896197"/>
            <a:ext cx="503238" cy="0"/>
          </a:xfrm>
          <a:prstGeom prst="line">
            <a:avLst/>
          </a:prstGeom>
          <a:noFill/>
          <a:ln w="12700">
            <a:solidFill>
              <a:schemeClr val="tx1"/>
            </a:solidFill>
            <a:round/>
            <a:headEnd/>
            <a:tailEnd type="triangle" w="med" len="med"/>
          </a:ln>
        </p:spPr>
        <p:txBody>
          <a:bodyPr wrap="none" anchor="ctr"/>
          <a:lstStyle/>
          <a:p>
            <a:endParaRPr lang="zh-TW" altLang="en-US"/>
          </a:p>
        </p:txBody>
      </p:sp>
      <p:sp>
        <p:nvSpPr>
          <p:cNvPr id="15409" name="Line 69"/>
          <p:cNvSpPr>
            <a:spLocks noChangeShapeType="1"/>
          </p:cNvSpPr>
          <p:nvPr/>
        </p:nvSpPr>
        <p:spPr bwMode="auto">
          <a:xfrm>
            <a:off x="9264650" y="3896197"/>
            <a:ext cx="503238" cy="0"/>
          </a:xfrm>
          <a:prstGeom prst="line">
            <a:avLst/>
          </a:prstGeom>
          <a:noFill/>
          <a:ln w="12700">
            <a:solidFill>
              <a:schemeClr val="tx1"/>
            </a:solidFill>
            <a:round/>
            <a:headEnd/>
            <a:tailEnd type="triangle" w="med" len="med"/>
          </a:ln>
        </p:spPr>
        <p:txBody>
          <a:bodyPr wrap="none" anchor="ctr"/>
          <a:lstStyle/>
          <a:p>
            <a:endParaRPr lang="zh-TW" altLang="en-US"/>
          </a:p>
        </p:txBody>
      </p:sp>
      <p:sp>
        <p:nvSpPr>
          <p:cNvPr id="15411" name="Line 71"/>
          <p:cNvSpPr>
            <a:spLocks noChangeShapeType="1"/>
          </p:cNvSpPr>
          <p:nvPr/>
        </p:nvSpPr>
        <p:spPr bwMode="auto">
          <a:xfrm flipH="1">
            <a:off x="2279650" y="4183534"/>
            <a:ext cx="503238" cy="0"/>
          </a:xfrm>
          <a:prstGeom prst="line">
            <a:avLst/>
          </a:prstGeom>
          <a:noFill/>
          <a:ln w="12700">
            <a:solidFill>
              <a:schemeClr val="tx1"/>
            </a:solidFill>
            <a:round/>
            <a:headEnd/>
            <a:tailEnd type="triangle" w="med" len="med"/>
          </a:ln>
        </p:spPr>
        <p:txBody>
          <a:bodyPr wrap="none" anchor="ctr"/>
          <a:lstStyle/>
          <a:p>
            <a:endParaRPr lang="zh-TW" altLang="en-US"/>
          </a:p>
        </p:txBody>
      </p:sp>
      <p:sp>
        <p:nvSpPr>
          <p:cNvPr id="15391" name="Freeform 76"/>
          <p:cNvSpPr>
            <a:spLocks/>
          </p:cNvSpPr>
          <p:nvPr/>
        </p:nvSpPr>
        <p:spPr bwMode="auto">
          <a:xfrm rot="10800000">
            <a:off x="1703389" y="3319934"/>
            <a:ext cx="1223963" cy="252412"/>
          </a:xfrm>
          <a:custGeom>
            <a:avLst/>
            <a:gdLst>
              <a:gd name="T0" fmla="*/ 0 w 771"/>
              <a:gd name="T1" fmla="*/ 2 h 257"/>
              <a:gd name="T2" fmla="*/ 227 w 771"/>
              <a:gd name="T3" fmla="*/ 1 h 257"/>
              <a:gd name="T4" fmla="*/ 363 w 771"/>
              <a:gd name="T5" fmla="*/ 1 h 257"/>
              <a:gd name="T6" fmla="*/ 499 w 771"/>
              <a:gd name="T7" fmla="*/ 1 h 257"/>
              <a:gd name="T8" fmla="*/ 771 w 771"/>
              <a:gd name="T9" fmla="*/ 2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FFFF00"/>
          </a:solidFill>
          <a:ln w="12700">
            <a:solidFill>
              <a:schemeClr val="tx1"/>
            </a:solidFill>
            <a:prstDash val="dash"/>
            <a:round/>
            <a:headEnd/>
            <a:tailEnd/>
          </a:ln>
        </p:spPr>
        <p:txBody>
          <a:bodyPr wrap="none" anchor="ctr"/>
          <a:lstStyle/>
          <a:p>
            <a:endParaRPr lang="zh-TW" altLang="en-US"/>
          </a:p>
        </p:txBody>
      </p:sp>
      <p:sp>
        <p:nvSpPr>
          <p:cNvPr id="15392" name="Line 78"/>
          <p:cNvSpPr>
            <a:spLocks noChangeShapeType="1"/>
          </p:cNvSpPr>
          <p:nvPr/>
        </p:nvSpPr>
        <p:spPr bwMode="auto">
          <a:xfrm flipH="1">
            <a:off x="1631950" y="3391371"/>
            <a:ext cx="503238" cy="0"/>
          </a:xfrm>
          <a:prstGeom prst="line">
            <a:avLst/>
          </a:prstGeom>
          <a:noFill/>
          <a:ln w="12700">
            <a:solidFill>
              <a:schemeClr val="tx1"/>
            </a:solidFill>
            <a:round/>
            <a:headEnd/>
            <a:tailEnd type="triangle" w="med" len="med"/>
          </a:ln>
        </p:spPr>
        <p:txBody>
          <a:bodyPr wrap="none" anchor="ctr"/>
          <a:lstStyle/>
          <a:p>
            <a:endParaRPr lang="zh-TW" altLang="en-US"/>
          </a:p>
        </p:txBody>
      </p:sp>
      <p:sp>
        <p:nvSpPr>
          <p:cNvPr id="15441" name="Freeform 8"/>
          <p:cNvSpPr>
            <a:spLocks/>
          </p:cNvSpPr>
          <p:nvPr/>
        </p:nvSpPr>
        <p:spPr bwMode="auto">
          <a:xfrm rot="10800000">
            <a:off x="6024564" y="2599210"/>
            <a:ext cx="1223963" cy="252413"/>
          </a:xfrm>
          <a:custGeom>
            <a:avLst/>
            <a:gdLst>
              <a:gd name="T0" fmla="*/ 0 w 771"/>
              <a:gd name="T1" fmla="*/ 2 h 257"/>
              <a:gd name="T2" fmla="*/ 227 w 771"/>
              <a:gd name="T3" fmla="*/ 1 h 257"/>
              <a:gd name="T4" fmla="*/ 363 w 771"/>
              <a:gd name="T5" fmla="*/ 1 h 257"/>
              <a:gd name="T6" fmla="*/ 499 w 771"/>
              <a:gd name="T7" fmla="*/ 1 h 257"/>
              <a:gd name="T8" fmla="*/ 771 w 771"/>
              <a:gd name="T9" fmla="*/ 2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FFFF00"/>
          </a:solidFill>
          <a:ln w="12700">
            <a:solidFill>
              <a:schemeClr val="tx1"/>
            </a:solidFill>
            <a:round/>
            <a:headEnd/>
            <a:tailEnd/>
          </a:ln>
        </p:spPr>
        <p:txBody>
          <a:bodyPr wrap="none" anchor="ctr"/>
          <a:lstStyle/>
          <a:p>
            <a:endParaRPr lang="zh-TW" altLang="en-US"/>
          </a:p>
        </p:txBody>
      </p:sp>
      <p:sp>
        <p:nvSpPr>
          <p:cNvPr id="15446" name="Line 13"/>
          <p:cNvSpPr>
            <a:spLocks noChangeShapeType="1"/>
          </p:cNvSpPr>
          <p:nvPr/>
        </p:nvSpPr>
        <p:spPr bwMode="auto">
          <a:xfrm>
            <a:off x="6600825" y="2743671"/>
            <a:ext cx="503238" cy="0"/>
          </a:xfrm>
          <a:prstGeom prst="line">
            <a:avLst/>
          </a:prstGeom>
          <a:noFill/>
          <a:ln w="12700">
            <a:solidFill>
              <a:schemeClr val="tx1"/>
            </a:solidFill>
            <a:round/>
            <a:headEnd/>
            <a:tailEnd type="triangle" w="med" len="med"/>
          </a:ln>
        </p:spPr>
        <p:txBody>
          <a:bodyPr wrap="none" anchor="ctr"/>
          <a:lstStyle/>
          <a:p>
            <a:endParaRPr lang="zh-TW" altLang="en-US"/>
          </a:p>
        </p:txBody>
      </p:sp>
      <p:sp>
        <p:nvSpPr>
          <p:cNvPr id="15428" name="Freeform 40"/>
          <p:cNvSpPr>
            <a:spLocks/>
          </p:cNvSpPr>
          <p:nvPr/>
        </p:nvSpPr>
        <p:spPr bwMode="auto">
          <a:xfrm rot="10800000">
            <a:off x="4230133" y="4749370"/>
            <a:ext cx="1226424" cy="226327"/>
          </a:xfrm>
          <a:custGeom>
            <a:avLst/>
            <a:gdLst>
              <a:gd name="T0" fmla="*/ 0 w 771"/>
              <a:gd name="T1" fmla="*/ 2 h 257"/>
              <a:gd name="T2" fmla="*/ 227 w 771"/>
              <a:gd name="T3" fmla="*/ 1 h 257"/>
              <a:gd name="T4" fmla="*/ 363 w 771"/>
              <a:gd name="T5" fmla="*/ 1 h 257"/>
              <a:gd name="T6" fmla="*/ 499 w 771"/>
              <a:gd name="T7" fmla="*/ 1 h 257"/>
              <a:gd name="T8" fmla="*/ 771 w 771"/>
              <a:gd name="T9" fmla="*/ 2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FFFF00"/>
          </a:solidFill>
          <a:ln w="12700">
            <a:solidFill>
              <a:schemeClr val="tx1"/>
            </a:solidFill>
            <a:prstDash val="dash"/>
            <a:round/>
            <a:headEnd/>
            <a:tailEnd/>
          </a:ln>
        </p:spPr>
        <p:txBody>
          <a:bodyPr wrap="none" anchor="ctr"/>
          <a:lstStyle/>
          <a:p>
            <a:endParaRPr lang="zh-TW" altLang="en-US"/>
          </a:p>
        </p:txBody>
      </p:sp>
      <p:sp>
        <p:nvSpPr>
          <p:cNvPr id="15422" name="Freeform 48"/>
          <p:cNvSpPr>
            <a:spLocks/>
          </p:cNvSpPr>
          <p:nvPr/>
        </p:nvSpPr>
        <p:spPr bwMode="auto">
          <a:xfrm rot="10800000">
            <a:off x="6672264" y="1880072"/>
            <a:ext cx="1223963" cy="252413"/>
          </a:xfrm>
          <a:custGeom>
            <a:avLst/>
            <a:gdLst>
              <a:gd name="T0" fmla="*/ 0 w 771"/>
              <a:gd name="T1" fmla="*/ 2 h 257"/>
              <a:gd name="T2" fmla="*/ 227 w 771"/>
              <a:gd name="T3" fmla="*/ 1 h 257"/>
              <a:gd name="T4" fmla="*/ 363 w 771"/>
              <a:gd name="T5" fmla="*/ 1 h 257"/>
              <a:gd name="T6" fmla="*/ 499 w 771"/>
              <a:gd name="T7" fmla="*/ 1 h 257"/>
              <a:gd name="T8" fmla="*/ 771 w 771"/>
              <a:gd name="T9" fmla="*/ 2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FFFF00"/>
          </a:solidFill>
          <a:ln w="12700">
            <a:solidFill>
              <a:schemeClr val="tx1"/>
            </a:solidFill>
            <a:round/>
            <a:headEnd/>
            <a:tailEnd/>
          </a:ln>
        </p:spPr>
        <p:txBody>
          <a:bodyPr wrap="none" anchor="ctr"/>
          <a:lstStyle/>
          <a:p>
            <a:endParaRPr lang="zh-TW" altLang="en-US"/>
          </a:p>
        </p:txBody>
      </p:sp>
      <p:sp>
        <p:nvSpPr>
          <p:cNvPr id="15412" name="Freeform 72"/>
          <p:cNvSpPr>
            <a:spLocks/>
          </p:cNvSpPr>
          <p:nvPr/>
        </p:nvSpPr>
        <p:spPr bwMode="auto">
          <a:xfrm rot="10800000">
            <a:off x="4800601" y="4039073"/>
            <a:ext cx="1223963" cy="252413"/>
          </a:xfrm>
          <a:custGeom>
            <a:avLst/>
            <a:gdLst>
              <a:gd name="T0" fmla="*/ 0 w 771"/>
              <a:gd name="T1" fmla="*/ 2 h 257"/>
              <a:gd name="T2" fmla="*/ 227 w 771"/>
              <a:gd name="T3" fmla="*/ 1 h 257"/>
              <a:gd name="T4" fmla="*/ 363 w 771"/>
              <a:gd name="T5" fmla="*/ 1 h 257"/>
              <a:gd name="T6" fmla="*/ 499 w 771"/>
              <a:gd name="T7" fmla="*/ 1 h 257"/>
              <a:gd name="T8" fmla="*/ 771 w 771"/>
              <a:gd name="T9" fmla="*/ 2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FFFF00"/>
          </a:solidFill>
          <a:ln w="12700">
            <a:solidFill>
              <a:schemeClr val="tx1"/>
            </a:solidFill>
            <a:prstDash val="dash"/>
            <a:round/>
            <a:headEnd/>
            <a:tailEnd/>
          </a:ln>
        </p:spPr>
        <p:txBody>
          <a:bodyPr wrap="none" anchor="ctr"/>
          <a:lstStyle/>
          <a:p>
            <a:endParaRPr lang="zh-TW" altLang="en-US"/>
          </a:p>
        </p:txBody>
      </p:sp>
      <p:sp>
        <p:nvSpPr>
          <p:cNvPr id="15413" name="Line 73"/>
          <p:cNvSpPr>
            <a:spLocks noChangeShapeType="1"/>
          </p:cNvSpPr>
          <p:nvPr/>
        </p:nvSpPr>
        <p:spPr bwMode="auto">
          <a:xfrm>
            <a:off x="5162550" y="4183534"/>
            <a:ext cx="503238" cy="0"/>
          </a:xfrm>
          <a:prstGeom prst="line">
            <a:avLst/>
          </a:prstGeom>
          <a:noFill/>
          <a:ln w="12700">
            <a:solidFill>
              <a:schemeClr val="tx1"/>
            </a:solidFill>
            <a:round/>
            <a:headEnd/>
            <a:tailEnd type="triangle" w="med" len="med"/>
          </a:ln>
        </p:spPr>
        <p:txBody>
          <a:bodyPr wrap="none" anchor="ctr"/>
          <a:lstStyle/>
          <a:p>
            <a:endParaRPr lang="zh-TW" altLang="en-US"/>
          </a:p>
        </p:txBody>
      </p:sp>
      <p:sp>
        <p:nvSpPr>
          <p:cNvPr id="15393" name="Line 79"/>
          <p:cNvSpPr>
            <a:spLocks noChangeShapeType="1"/>
          </p:cNvSpPr>
          <p:nvPr/>
        </p:nvSpPr>
        <p:spPr bwMode="auto">
          <a:xfrm>
            <a:off x="6137275" y="3464396"/>
            <a:ext cx="503238" cy="0"/>
          </a:xfrm>
          <a:prstGeom prst="line">
            <a:avLst/>
          </a:prstGeom>
          <a:noFill/>
          <a:ln w="12700">
            <a:solidFill>
              <a:schemeClr val="tx1"/>
            </a:solidFill>
            <a:round/>
            <a:headEnd/>
            <a:tailEnd type="triangle" w="med" len="med"/>
          </a:ln>
        </p:spPr>
        <p:txBody>
          <a:bodyPr wrap="none" anchor="ctr"/>
          <a:lstStyle/>
          <a:p>
            <a:endParaRPr lang="zh-TW" altLang="en-US"/>
          </a:p>
        </p:txBody>
      </p:sp>
      <p:sp>
        <p:nvSpPr>
          <p:cNvPr id="15396" name="Freeform 82"/>
          <p:cNvSpPr>
            <a:spLocks/>
          </p:cNvSpPr>
          <p:nvPr/>
        </p:nvSpPr>
        <p:spPr bwMode="auto">
          <a:xfrm rot="10800000">
            <a:off x="5375276" y="3319934"/>
            <a:ext cx="1223963" cy="252412"/>
          </a:xfrm>
          <a:custGeom>
            <a:avLst/>
            <a:gdLst>
              <a:gd name="T0" fmla="*/ 0 w 771"/>
              <a:gd name="T1" fmla="*/ 2 h 257"/>
              <a:gd name="T2" fmla="*/ 227 w 771"/>
              <a:gd name="T3" fmla="*/ 1 h 257"/>
              <a:gd name="T4" fmla="*/ 363 w 771"/>
              <a:gd name="T5" fmla="*/ 1 h 257"/>
              <a:gd name="T6" fmla="*/ 499 w 771"/>
              <a:gd name="T7" fmla="*/ 1 h 257"/>
              <a:gd name="T8" fmla="*/ 771 w 771"/>
              <a:gd name="T9" fmla="*/ 2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FFFF00"/>
          </a:solidFill>
          <a:ln w="12700">
            <a:solidFill>
              <a:schemeClr val="tx1"/>
            </a:solidFill>
            <a:prstDash val="dash"/>
            <a:round/>
            <a:headEnd/>
            <a:tailEnd/>
          </a:ln>
        </p:spPr>
        <p:txBody>
          <a:bodyPr wrap="none" anchor="ctr"/>
          <a:lstStyle/>
          <a:p>
            <a:endParaRPr lang="zh-TW" altLang="en-US"/>
          </a:p>
        </p:txBody>
      </p:sp>
      <p:grpSp>
        <p:nvGrpSpPr>
          <p:cNvPr id="24" name="群組 23"/>
          <p:cNvGrpSpPr/>
          <p:nvPr/>
        </p:nvGrpSpPr>
        <p:grpSpPr>
          <a:xfrm>
            <a:off x="1631951" y="3031010"/>
            <a:ext cx="9182101" cy="503237"/>
            <a:chOff x="488950" y="3031009"/>
            <a:chExt cx="9182101" cy="503237"/>
          </a:xfrm>
        </p:grpSpPr>
        <p:sp>
          <p:nvSpPr>
            <p:cNvPr id="15390" name="Freeform 75"/>
            <p:cNvSpPr>
              <a:spLocks/>
            </p:cNvSpPr>
            <p:nvPr/>
          </p:nvSpPr>
          <p:spPr bwMode="auto">
            <a:xfrm>
              <a:off x="7977188" y="3031009"/>
              <a:ext cx="1223963" cy="252412"/>
            </a:xfrm>
            <a:custGeom>
              <a:avLst/>
              <a:gdLst>
                <a:gd name="T0" fmla="*/ 0 w 771"/>
                <a:gd name="T1" fmla="*/ 2 h 257"/>
                <a:gd name="T2" fmla="*/ 227 w 771"/>
                <a:gd name="T3" fmla="*/ 1 h 257"/>
                <a:gd name="T4" fmla="*/ 363 w 771"/>
                <a:gd name="T5" fmla="*/ 1 h 257"/>
                <a:gd name="T6" fmla="*/ 499 w 771"/>
                <a:gd name="T7" fmla="*/ 1 h 257"/>
                <a:gd name="T8" fmla="*/ 771 w 771"/>
                <a:gd name="T9" fmla="*/ 2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99FF99"/>
            </a:solidFill>
            <a:ln w="12700">
              <a:solidFill>
                <a:schemeClr val="tx1"/>
              </a:solidFill>
              <a:round/>
              <a:headEnd/>
              <a:tailEnd/>
            </a:ln>
          </p:spPr>
          <p:txBody>
            <a:bodyPr wrap="none" anchor="ctr"/>
            <a:lstStyle/>
            <a:p>
              <a:endParaRPr lang="zh-TW" altLang="en-US"/>
            </a:p>
          </p:txBody>
        </p:sp>
        <p:graphicFrame>
          <p:nvGraphicFramePr>
            <p:cNvPr id="15364" name="Object 77"/>
            <p:cNvGraphicFramePr>
              <a:graphicFrameLocks noChangeAspect="1"/>
            </p:cNvGraphicFramePr>
            <p:nvPr>
              <p:extLst/>
            </p:nvPr>
          </p:nvGraphicFramePr>
          <p:xfrm>
            <a:off x="9345613" y="3175471"/>
            <a:ext cx="325438" cy="358775"/>
          </p:xfrm>
          <a:graphic>
            <a:graphicData uri="http://schemas.openxmlformats.org/presentationml/2006/ole">
              <mc:AlternateContent xmlns:mc="http://schemas.openxmlformats.org/markup-compatibility/2006">
                <mc:Choice xmlns:v="urn:schemas-microsoft-com:vml" Requires="v">
                  <p:oleObj spid="_x0000_s1091125" name="Equation" r:id="rId16" imgW="126720" imgH="139680" progId="Equation.DSMT4">
                    <p:embed/>
                  </p:oleObj>
                </mc:Choice>
                <mc:Fallback>
                  <p:oleObj name="Equation" r:id="rId16" imgW="126720" imgH="1396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45613" y="3175471"/>
                          <a:ext cx="325438"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94" name="Line 80"/>
            <p:cNvSpPr>
              <a:spLocks noChangeShapeType="1"/>
            </p:cNvSpPr>
            <p:nvPr/>
          </p:nvSpPr>
          <p:spPr bwMode="auto">
            <a:xfrm>
              <a:off x="8697913" y="3175471"/>
              <a:ext cx="503238" cy="0"/>
            </a:xfrm>
            <a:prstGeom prst="line">
              <a:avLst/>
            </a:prstGeom>
            <a:noFill/>
            <a:ln w="12700">
              <a:solidFill>
                <a:schemeClr val="tx1"/>
              </a:solidFill>
              <a:round/>
              <a:headEnd/>
              <a:tailEnd type="triangle" w="med" len="med"/>
            </a:ln>
          </p:spPr>
          <p:txBody>
            <a:bodyPr wrap="none" anchor="ctr"/>
            <a:lstStyle/>
            <a:p>
              <a:endParaRPr lang="zh-TW" altLang="en-US"/>
            </a:p>
          </p:txBody>
        </p:sp>
        <p:sp>
          <p:nvSpPr>
            <p:cNvPr id="15395" name="Freeform 81"/>
            <p:cNvSpPr>
              <a:spLocks/>
            </p:cNvSpPr>
            <p:nvPr/>
          </p:nvSpPr>
          <p:spPr bwMode="auto">
            <a:xfrm>
              <a:off x="4232275" y="3031009"/>
              <a:ext cx="1223963" cy="252412"/>
            </a:xfrm>
            <a:custGeom>
              <a:avLst/>
              <a:gdLst>
                <a:gd name="T0" fmla="*/ 0 w 771"/>
                <a:gd name="T1" fmla="*/ 2 h 257"/>
                <a:gd name="T2" fmla="*/ 227 w 771"/>
                <a:gd name="T3" fmla="*/ 1 h 257"/>
                <a:gd name="T4" fmla="*/ 363 w 771"/>
                <a:gd name="T5" fmla="*/ 1 h 257"/>
                <a:gd name="T6" fmla="*/ 499 w 771"/>
                <a:gd name="T7" fmla="*/ 1 h 257"/>
                <a:gd name="T8" fmla="*/ 771 w 771"/>
                <a:gd name="T9" fmla="*/ 2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99FF99"/>
            </a:solidFill>
            <a:ln w="12700">
              <a:solidFill>
                <a:schemeClr val="tx1"/>
              </a:solidFill>
              <a:round/>
              <a:headEnd/>
              <a:tailEnd/>
            </a:ln>
          </p:spPr>
          <p:txBody>
            <a:bodyPr wrap="none" anchor="ctr"/>
            <a:lstStyle/>
            <a:p>
              <a:endParaRPr lang="zh-TW" altLang="en-US"/>
            </a:p>
          </p:txBody>
        </p:sp>
        <p:sp>
          <p:nvSpPr>
            <p:cNvPr id="15397" name="Line 83"/>
            <p:cNvSpPr>
              <a:spLocks noChangeShapeType="1"/>
            </p:cNvSpPr>
            <p:nvPr/>
          </p:nvSpPr>
          <p:spPr bwMode="auto">
            <a:xfrm>
              <a:off x="4881563" y="3300884"/>
              <a:ext cx="4392613" cy="0"/>
            </a:xfrm>
            <a:prstGeom prst="line">
              <a:avLst/>
            </a:prstGeom>
            <a:noFill/>
            <a:ln w="28575">
              <a:solidFill>
                <a:schemeClr val="tx1"/>
              </a:solidFill>
              <a:round/>
              <a:headEnd/>
              <a:tailEnd type="triangle" w="med" len="med"/>
            </a:ln>
          </p:spPr>
          <p:txBody>
            <a:bodyPr wrap="none" anchor="ctr"/>
            <a:lstStyle/>
            <a:p>
              <a:endParaRPr lang="zh-TW" altLang="en-US"/>
            </a:p>
          </p:txBody>
        </p:sp>
        <p:sp>
          <p:nvSpPr>
            <p:cNvPr id="15398" name="Line 84"/>
            <p:cNvSpPr>
              <a:spLocks noChangeShapeType="1"/>
            </p:cNvSpPr>
            <p:nvPr/>
          </p:nvSpPr>
          <p:spPr bwMode="auto">
            <a:xfrm flipH="1">
              <a:off x="488950" y="3300884"/>
              <a:ext cx="4321175" cy="0"/>
            </a:xfrm>
            <a:prstGeom prst="line">
              <a:avLst/>
            </a:prstGeom>
            <a:noFill/>
            <a:ln w="12700">
              <a:solidFill>
                <a:schemeClr val="tx1"/>
              </a:solidFill>
              <a:prstDash val="dash"/>
              <a:round/>
              <a:headEnd/>
              <a:tailEnd/>
            </a:ln>
          </p:spPr>
          <p:txBody>
            <a:bodyPr wrap="none" anchor="ctr"/>
            <a:lstStyle/>
            <a:p>
              <a:endParaRPr lang="zh-TW" altLang="en-US"/>
            </a:p>
          </p:txBody>
        </p:sp>
        <p:sp>
          <p:nvSpPr>
            <p:cNvPr id="15399" name="Freeform 85"/>
            <p:cNvSpPr>
              <a:spLocks/>
            </p:cNvSpPr>
            <p:nvPr/>
          </p:nvSpPr>
          <p:spPr bwMode="auto">
            <a:xfrm>
              <a:off x="5024438" y="3246909"/>
              <a:ext cx="433388" cy="85725"/>
            </a:xfrm>
            <a:custGeom>
              <a:avLst/>
              <a:gdLst>
                <a:gd name="T0" fmla="*/ 273 w 273"/>
                <a:gd name="T1" fmla="*/ 14 h 62"/>
                <a:gd name="T2" fmla="*/ 182 w 273"/>
                <a:gd name="T3" fmla="*/ 3 h 62"/>
                <a:gd name="T4" fmla="*/ 136 w 273"/>
                <a:gd name="T5" fmla="*/ 3 h 62"/>
                <a:gd name="T6" fmla="*/ 91 w 273"/>
                <a:gd name="T7" fmla="*/ 14 h 62"/>
                <a:gd name="T8" fmla="*/ 46 w 273"/>
                <a:gd name="T9" fmla="*/ 14 h 62"/>
                <a:gd name="T10" fmla="*/ 0 w 273"/>
                <a:gd name="T11" fmla="*/ 14 h 62"/>
                <a:gd name="T12" fmla="*/ 0 60000 65536"/>
                <a:gd name="T13" fmla="*/ 0 60000 65536"/>
                <a:gd name="T14" fmla="*/ 0 60000 65536"/>
                <a:gd name="T15" fmla="*/ 0 60000 65536"/>
                <a:gd name="T16" fmla="*/ 0 60000 65536"/>
                <a:gd name="T17" fmla="*/ 0 60000 65536"/>
                <a:gd name="T18" fmla="*/ 0 w 273"/>
                <a:gd name="T19" fmla="*/ 0 h 62"/>
                <a:gd name="T20" fmla="*/ 273 w 273"/>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273" h="62">
                  <a:moveTo>
                    <a:pt x="273" y="54"/>
                  </a:moveTo>
                  <a:cubicBezTo>
                    <a:pt x="239" y="35"/>
                    <a:pt x="205" y="16"/>
                    <a:pt x="182" y="8"/>
                  </a:cubicBezTo>
                  <a:cubicBezTo>
                    <a:pt x="159" y="0"/>
                    <a:pt x="151" y="0"/>
                    <a:pt x="136" y="8"/>
                  </a:cubicBezTo>
                  <a:cubicBezTo>
                    <a:pt x="121" y="16"/>
                    <a:pt x="106" y="46"/>
                    <a:pt x="91" y="54"/>
                  </a:cubicBezTo>
                  <a:cubicBezTo>
                    <a:pt x="76" y="62"/>
                    <a:pt x="61" y="54"/>
                    <a:pt x="46" y="54"/>
                  </a:cubicBezTo>
                  <a:cubicBezTo>
                    <a:pt x="31" y="54"/>
                    <a:pt x="8" y="54"/>
                    <a:pt x="0" y="54"/>
                  </a:cubicBezTo>
                </a:path>
              </a:pathLst>
            </a:custGeom>
            <a:noFill/>
            <a:ln w="28575">
              <a:solidFill>
                <a:schemeClr val="accent2"/>
              </a:solidFill>
              <a:round/>
              <a:headEnd/>
              <a:tailEnd/>
            </a:ln>
          </p:spPr>
          <p:txBody>
            <a:bodyPr wrap="none" anchor="ctr"/>
            <a:lstStyle/>
            <a:p>
              <a:endParaRPr lang="zh-TW" altLang="en-US"/>
            </a:p>
          </p:txBody>
        </p:sp>
        <p:sp>
          <p:nvSpPr>
            <p:cNvPr id="15400" name="Line 86"/>
            <p:cNvSpPr>
              <a:spLocks noChangeShapeType="1"/>
            </p:cNvSpPr>
            <p:nvPr/>
          </p:nvSpPr>
          <p:spPr bwMode="auto">
            <a:xfrm flipH="1">
              <a:off x="4292600" y="3175471"/>
              <a:ext cx="503238" cy="0"/>
            </a:xfrm>
            <a:prstGeom prst="line">
              <a:avLst/>
            </a:prstGeom>
            <a:noFill/>
            <a:ln w="12700">
              <a:solidFill>
                <a:schemeClr val="tx1"/>
              </a:solidFill>
              <a:round/>
              <a:headEnd/>
              <a:tailEnd type="triangle" w="med" len="med"/>
            </a:ln>
          </p:spPr>
          <p:txBody>
            <a:bodyPr wrap="none" anchor="ctr"/>
            <a:lstStyle/>
            <a:p>
              <a:endParaRPr lang="zh-TW" altLang="en-US"/>
            </a:p>
          </p:txBody>
        </p:sp>
        <p:sp>
          <p:nvSpPr>
            <p:cNvPr id="15401" name="Oval 87"/>
            <p:cNvSpPr>
              <a:spLocks noChangeArrowheads="1"/>
            </p:cNvSpPr>
            <p:nvPr/>
          </p:nvSpPr>
          <p:spPr bwMode="auto">
            <a:xfrm>
              <a:off x="4810125" y="3246909"/>
              <a:ext cx="107950" cy="107950"/>
            </a:xfrm>
            <a:prstGeom prst="ellipse">
              <a:avLst/>
            </a:prstGeom>
            <a:solidFill>
              <a:schemeClr val="tx2"/>
            </a:solidFill>
            <a:ln w="12700" algn="ctr">
              <a:solidFill>
                <a:schemeClr val="tx1"/>
              </a:solidFill>
              <a:round/>
              <a:headEnd/>
              <a:tailEnd/>
            </a:ln>
          </p:spPr>
          <p:txBody>
            <a:bodyPr wrap="none" anchor="ctr"/>
            <a:lstStyle/>
            <a:p>
              <a:endParaRPr lang="zh-TW" altLang="en-US"/>
            </a:p>
          </p:txBody>
        </p:sp>
        <p:sp>
          <p:nvSpPr>
            <p:cNvPr id="15402" name="Freeform 88"/>
            <p:cNvSpPr>
              <a:spLocks/>
            </p:cNvSpPr>
            <p:nvPr/>
          </p:nvSpPr>
          <p:spPr bwMode="auto">
            <a:xfrm flipH="1" flipV="1">
              <a:off x="4303713" y="3305646"/>
              <a:ext cx="433388" cy="85725"/>
            </a:xfrm>
            <a:custGeom>
              <a:avLst/>
              <a:gdLst>
                <a:gd name="T0" fmla="*/ 273 w 273"/>
                <a:gd name="T1" fmla="*/ 14 h 62"/>
                <a:gd name="T2" fmla="*/ 182 w 273"/>
                <a:gd name="T3" fmla="*/ 3 h 62"/>
                <a:gd name="T4" fmla="*/ 136 w 273"/>
                <a:gd name="T5" fmla="*/ 3 h 62"/>
                <a:gd name="T6" fmla="*/ 91 w 273"/>
                <a:gd name="T7" fmla="*/ 14 h 62"/>
                <a:gd name="T8" fmla="*/ 46 w 273"/>
                <a:gd name="T9" fmla="*/ 14 h 62"/>
                <a:gd name="T10" fmla="*/ 0 w 273"/>
                <a:gd name="T11" fmla="*/ 14 h 62"/>
                <a:gd name="T12" fmla="*/ 0 60000 65536"/>
                <a:gd name="T13" fmla="*/ 0 60000 65536"/>
                <a:gd name="T14" fmla="*/ 0 60000 65536"/>
                <a:gd name="T15" fmla="*/ 0 60000 65536"/>
                <a:gd name="T16" fmla="*/ 0 60000 65536"/>
                <a:gd name="T17" fmla="*/ 0 60000 65536"/>
                <a:gd name="T18" fmla="*/ 0 w 273"/>
                <a:gd name="T19" fmla="*/ 0 h 62"/>
                <a:gd name="T20" fmla="*/ 273 w 273"/>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273" h="62">
                  <a:moveTo>
                    <a:pt x="273" y="54"/>
                  </a:moveTo>
                  <a:cubicBezTo>
                    <a:pt x="239" y="35"/>
                    <a:pt x="205" y="16"/>
                    <a:pt x="182" y="8"/>
                  </a:cubicBezTo>
                  <a:cubicBezTo>
                    <a:pt x="159" y="0"/>
                    <a:pt x="151" y="0"/>
                    <a:pt x="136" y="8"/>
                  </a:cubicBezTo>
                  <a:cubicBezTo>
                    <a:pt x="121" y="16"/>
                    <a:pt x="106" y="46"/>
                    <a:pt x="91" y="54"/>
                  </a:cubicBezTo>
                  <a:cubicBezTo>
                    <a:pt x="76" y="62"/>
                    <a:pt x="61" y="54"/>
                    <a:pt x="46" y="54"/>
                  </a:cubicBezTo>
                  <a:cubicBezTo>
                    <a:pt x="31" y="54"/>
                    <a:pt x="8" y="54"/>
                    <a:pt x="0" y="54"/>
                  </a:cubicBezTo>
                </a:path>
              </a:pathLst>
            </a:custGeom>
            <a:noFill/>
            <a:ln w="28575">
              <a:solidFill>
                <a:schemeClr val="accent2"/>
              </a:solidFill>
              <a:prstDash val="sysDot"/>
              <a:round/>
              <a:headEnd/>
              <a:tailEnd/>
            </a:ln>
          </p:spPr>
          <p:txBody>
            <a:bodyPr wrap="none" anchor="ctr"/>
            <a:lstStyle/>
            <a:p>
              <a:endParaRPr lang="zh-TW" altLang="en-US"/>
            </a:p>
          </p:txBody>
        </p:sp>
      </p:grpSp>
      <p:grpSp>
        <p:nvGrpSpPr>
          <p:cNvPr id="14" name="群組 13"/>
          <p:cNvGrpSpPr/>
          <p:nvPr/>
        </p:nvGrpSpPr>
        <p:grpSpPr>
          <a:xfrm>
            <a:off x="5303913" y="4974109"/>
            <a:ext cx="5510139" cy="1035050"/>
            <a:chOff x="4160912" y="4974109"/>
            <a:chExt cx="5510139" cy="1035050"/>
          </a:xfrm>
        </p:grpSpPr>
        <p:graphicFrame>
          <p:nvGraphicFramePr>
            <p:cNvPr id="15366" name="Object 55"/>
            <p:cNvGraphicFramePr>
              <a:graphicFrameLocks noChangeAspect="1"/>
            </p:cNvGraphicFramePr>
            <p:nvPr>
              <p:extLst/>
            </p:nvPr>
          </p:nvGraphicFramePr>
          <p:xfrm>
            <a:off x="9345613" y="5191597"/>
            <a:ext cx="325438" cy="358775"/>
          </p:xfrm>
          <a:graphic>
            <a:graphicData uri="http://schemas.openxmlformats.org/presentationml/2006/ole">
              <mc:AlternateContent xmlns:mc="http://schemas.openxmlformats.org/markup-compatibility/2006">
                <mc:Choice xmlns:v="urn:schemas-microsoft-com:vml" Requires="v">
                  <p:oleObj spid="_x0000_s1091126" name="Equation" r:id="rId17" imgW="126720" imgH="139680" progId="Equation.DSMT4">
                    <p:embed/>
                  </p:oleObj>
                </mc:Choice>
                <mc:Fallback>
                  <p:oleObj name="Equation" r:id="rId17" imgW="126720" imgH="1396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45613" y="5191597"/>
                          <a:ext cx="325438"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415" name="Freeform 56"/>
            <p:cNvSpPr>
              <a:spLocks/>
            </p:cNvSpPr>
            <p:nvPr/>
          </p:nvSpPr>
          <p:spPr bwMode="auto">
            <a:xfrm>
              <a:off x="6105525" y="4974109"/>
              <a:ext cx="1223963" cy="503238"/>
            </a:xfrm>
            <a:custGeom>
              <a:avLst/>
              <a:gdLst>
                <a:gd name="T0" fmla="*/ 0 w 771"/>
                <a:gd name="T1" fmla="*/ 2094 h 257"/>
                <a:gd name="T2" fmla="*/ 227 w 771"/>
                <a:gd name="T3" fmla="*/ 1357 h 257"/>
                <a:gd name="T4" fmla="*/ 363 w 771"/>
                <a:gd name="T5" fmla="*/ 617 h 257"/>
                <a:gd name="T6" fmla="*/ 499 w 771"/>
                <a:gd name="T7" fmla="*/ 247 h 257"/>
                <a:gd name="T8" fmla="*/ 771 w 771"/>
                <a:gd name="T9" fmla="*/ 2094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99FF99"/>
            </a:solidFill>
            <a:ln w="12700">
              <a:solidFill>
                <a:schemeClr val="tx1"/>
              </a:solidFill>
              <a:round/>
              <a:headEnd/>
              <a:tailEnd/>
            </a:ln>
          </p:spPr>
          <p:txBody>
            <a:bodyPr wrap="none" anchor="ctr"/>
            <a:lstStyle/>
            <a:p>
              <a:endParaRPr lang="zh-TW" altLang="en-US"/>
            </a:p>
          </p:txBody>
        </p:sp>
        <p:sp>
          <p:nvSpPr>
            <p:cNvPr id="15416" name="Line 57"/>
            <p:cNvSpPr>
              <a:spLocks noChangeShapeType="1"/>
            </p:cNvSpPr>
            <p:nvPr/>
          </p:nvSpPr>
          <p:spPr bwMode="auto">
            <a:xfrm>
              <a:off x="4881563" y="5461472"/>
              <a:ext cx="4392613" cy="0"/>
            </a:xfrm>
            <a:prstGeom prst="line">
              <a:avLst/>
            </a:prstGeom>
            <a:noFill/>
            <a:ln w="28575">
              <a:solidFill>
                <a:schemeClr val="tx1"/>
              </a:solidFill>
              <a:round/>
              <a:headEnd/>
              <a:tailEnd type="triangle" w="med" len="med"/>
            </a:ln>
          </p:spPr>
          <p:txBody>
            <a:bodyPr wrap="none" anchor="ctr"/>
            <a:lstStyle/>
            <a:p>
              <a:endParaRPr lang="zh-TW" altLang="en-US"/>
            </a:p>
          </p:txBody>
        </p:sp>
        <p:sp>
          <p:nvSpPr>
            <p:cNvPr id="15417" name="Oval 58"/>
            <p:cNvSpPr>
              <a:spLocks noChangeArrowheads="1"/>
            </p:cNvSpPr>
            <p:nvPr/>
          </p:nvSpPr>
          <p:spPr bwMode="auto">
            <a:xfrm>
              <a:off x="4810125" y="5407497"/>
              <a:ext cx="107950" cy="107950"/>
            </a:xfrm>
            <a:prstGeom prst="ellipse">
              <a:avLst/>
            </a:prstGeom>
            <a:solidFill>
              <a:schemeClr val="tx2"/>
            </a:solidFill>
            <a:ln w="12700" algn="ctr">
              <a:solidFill>
                <a:schemeClr val="tx1"/>
              </a:solidFill>
              <a:round/>
              <a:headEnd/>
              <a:tailEnd/>
            </a:ln>
          </p:spPr>
          <p:txBody>
            <a:bodyPr wrap="none" anchor="ctr"/>
            <a:lstStyle/>
            <a:p>
              <a:endParaRPr lang="zh-TW" altLang="en-US"/>
            </a:p>
          </p:txBody>
        </p:sp>
        <p:graphicFrame>
          <p:nvGraphicFramePr>
            <p:cNvPr id="15367" name="Object 59"/>
            <p:cNvGraphicFramePr>
              <a:graphicFrameLocks noChangeAspect="1"/>
            </p:cNvGraphicFramePr>
            <p:nvPr>
              <p:extLst/>
            </p:nvPr>
          </p:nvGraphicFramePr>
          <p:xfrm>
            <a:off x="6392863" y="5551959"/>
            <a:ext cx="647700" cy="457200"/>
          </p:xfrm>
          <a:graphic>
            <a:graphicData uri="http://schemas.openxmlformats.org/presentationml/2006/ole">
              <mc:AlternateContent xmlns:mc="http://schemas.openxmlformats.org/markup-compatibility/2006">
                <mc:Choice xmlns:v="urn:schemas-microsoft-com:vml" Requires="v">
                  <p:oleObj spid="_x0000_s1091127" name="Equation" r:id="rId18" imgW="342720" imgH="241200" progId="Equation.DSMT4">
                    <p:embed/>
                  </p:oleObj>
                </mc:Choice>
                <mc:Fallback>
                  <p:oleObj name="Equation" r:id="rId18" imgW="342720" imgH="2412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92863" y="5551959"/>
                          <a:ext cx="647700" cy="457200"/>
                        </a:xfrm>
                        <a:prstGeom prst="rect">
                          <a:avLst/>
                        </a:prstGeom>
                        <a:noFill/>
                        <a:extLst>
                          <a:ext uri="{909E8E84-426E-40DD-AFC4-6F175D3DCCD1}">
                            <a14:hiddenFill xmlns:a14="http://schemas.microsoft.com/office/drawing/2010/main">
                              <a:solidFill>
                                <a:srgbClr val="FFCCCC"/>
                              </a:solidFill>
                            </a14:hiddenFill>
                          </a:ext>
                        </a:extLst>
                      </p:spPr>
                    </p:pic>
                  </p:oleObj>
                </mc:Fallback>
              </mc:AlternateContent>
            </a:graphicData>
          </a:graphic>
        </p:graphicFrame>
        <p:sp>
          <p:nvSpPr>
            <p:cNvPr id="332889" name="Text Box 89"/>
            <p:cNvSpPr txBox="1">
              <a:spLocks noChangeArrowheads="1"/>
            </p:cNvSpPr>
            <p:nvPr/>
          </p:nvSpPr>
          <p:spPr bwMode="auto">
            <a:xfrm>
              <a:off x="4160912" y="5491302"/>
              <a:ext cx="1337226" cy="391143"/>
            </a:xfrm>
            <a:prstGeom prst="rect">
              <a:avLst/>
            </a:prstGeom>
            <a:noFill/>
            <a:ln w="12700" algn="ctr">
              <a:noFill/>
              <a:miter lim="800000"/>
              <a:headEnd/>
              <a:tailEnd/>
            </a:ln>
          </p:spPr>
          <p:txBody>
            <a:bodyPr wrap="none" tIns="10800" bIns="10800">
              <a:spAutoFit/>
            </a:bodyPr>
            <a:lstStyle/>
            <a:p>
              <a:pPr algn="ctr"/>
              <a:r>
                <a:rPr lang="en-US" altLang="zh-TW" dirty="0">
                  <a:solidFill>
                    <a:srgbClr val="0000CC"/>
                  </a:solidFill>
                </a:rPr>
                <a:t>fixed end</a:t>
              </a:r>
            </a:p>
          </p:txBody>
        </p:sp>
      </p:grpSp>
      <p:grpSp>
        <p:nvGrpSpPr>
          <p:cNvPr id="16" name="群組 15"/>
          <p:cNvGrpSpPr/>
          <p:nvPr/>
        </p:nvGrpSpPr>
        <p:grpSpPr>
          <a:xfrm>
            <a:off x="1631951" y="5461471"/>
            <a:ext cx="4321175" cy="522288"/>
            <a:chOff x="488950" y="5461471"/>
            <a:chExt cx="4321175" cy="522288"/>
          </a:xfrm>
        </p:grpSpPr>
        <p:sp>
          <p:nvSpPr>
            <p:cNvPr id="15383" name="Freeform 50"/>
            <p:cNvSpPr>
              <a:spLocks/>
            </p:cNvSpPr>
            <p:nvPr/>
          </p:nvSpPr>
          <p:spPr bwMode="auto">
            <a:xfrm flipH="1" flipV="1">
              <a:off x="2432050" y="5480521"/>
              <a:ext cx="1223963" cy="503238"/>
            </a:xfrm>
            <a:custGeom>
              <a:avLst/>
              <a:gdLst>
                <a:gd name="T0" fmla="*/ 0 w 771"/>
                <a:gd name="T1" fmla="*/ 2147483647 h 257"/>
                <a:gd name="T2" fmla="*/ 2147483647 w 771"/>
                <a:gd name="T3" fmla="*/ 2147483647 h 257"/>
                <a:gd name="T4" fmla="*/ 2147483647 w 771"/>
                <a:gd name="T5" fmla="*/ 2147483647 h 257"/>
                <a:gd name="T6" fmla="*/ 2147483647 w 771"/>
                <a:gd name="T7" fmla="*/ 2147483647 h 257"/>
                <a:gd name="T8" fmla="*/ 2147483647 w 771"/>
                <a:gd name="T9" fmla="*/ 2147483647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FFFF00"/>
            </a:solidFill>
            <a:ln w="12700">
              <a:solidFill>
                <a:schemeClr val="tx1"/>
              </a:solidFill>
              <a:prstDash val="dash"/>
              <a:round/>
              <a:headEnd/>
              <a:tailEnd/>
            </a:ln>
          </p:spPr>
          <p:txBody>
            <a:bodyPr wrap="none" anchor="ctr"/>
            <a:lstStyle/>
            <a:p>
              <a:endParaRPr lang="zh-TW" altLang="en-US"/>
            </a:p>
          </p:txBody>
        </p:sp>
        <p:sp>
          <p:nvSpPr>
            <p:cNvPr id="15384" name="Line 51"/>
            <p:cNvSpPr>
              <a:spLocks noChangeShapeType="1"/>
            </p:cNvSpPr>
            <p:nvPr/>
          </p:nvSpPr>
          <p:spPr bwMode="auto">
            <a:xfrm flipH="1">
              <a:off x="488950" y="5461471"/>
              <a:ext cx="4321175" cy="0"/>
            </a:xfrm>
            <a:prstGeom prst="line">
              <a:avLst/>
            </a:prstGeom>
            <a:noFill/>
            <a:ln w="12700">
              <a:solidFill>
                <a:schemeClr val="tx1"/>
              </a:solidFill>
              <a:prstDash val="dash"/>
              <a:round/>
              <a:headEnd/>
              <a:tailEnd/>
            </a:ln>
          </p:spPr>
          <p:txBody>
            <a:bodyPr wrap="none" anchor="ctr"/>
            <a:lstStyle/>
            <a:p>
              <a:endParaRPr lang="zh-TW" altLang="en-US"/>
            </a:p>
          </p:txBody>
        </p:sp>
        <p:graphicFrame>
          <p:nvGraphicFramePr>
            <p:cNvPr id="15363" name="Object 90"/>
            <p:cNvGraphicFramePr>
              <a:graphicFrameLocks noChangeAspect="1"/>
            </p:cNvGraphicFramePr>
            <p:nvPr>
              <p:extLst/>
            </p:nvPr>
          </p:nvGraphicFramePr>
          <p:xfrm>
            <a:off x="1639888" y="5550371"/>
            <a:ext cx="979487" cy="404813"/>
          </p:xfrm>
          <a:graphic>
            <a:graphicData uri="http://schemas.openxmlformats.org/presentationml/2006/ole">
              <mc:AlternateContent xmlns:mc="http://schemas.openxmlformats.org/markup-compatibility/2006">
                <mc:Choice xmlns:v="urn:schemas-microsoft-com:vml" Requires="v">
                  <p:oleObj spid="_x0000_s1091128" name="方程式" r:id="rId20" imgW="520560" imgH="215640" progId="Equation.3">
                    <p:embed/>
                  </p:oleObj>
                </mc:Choice>
                <mc:Fallback>
                  <p:oleObj name="方程式" r:id="rId20" imgW="520560" imgH="21564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39888" y="5550371"/>
                          <a:ext cx="979487"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1" name="Text Box 60"/>
          <p:cNvSpPr txBox="1">
            <a:spLocks noChangeArrowheads="1"/>
          </p:cNvSpPr>
          <p:nvPr/>
        </p:nvSpPr>
        <p:spPr bwMode="auto">
          <a:xfrm>
            <a:off x="2342666" y="6168262"/>
            <a:ext cx="2364751" cy="461665"/>
          </a:xfrm>
          <a:prstGeom prst="rect">
            <a:avLst/>
          </a:prstGeom>
          <a:noFill/>
          <a:ln w="12700" algn="ctr">
            <a:noFill/>
            <a:miter lim="800000"/>
            <a:headEnd/>
            <a:tailEnd/>
          </a:ln>
        </p:spPr>
        <p:txBody>
          <a:bodyPr wrap="none">
            <a:spAutoFit/>
          </a:bodyPr>
          <a:lstStyle/>
          <a:p>
            <a:pPr algn="ctr"/>
            <a:r>
              <a:rPr lang="en-US" altLang="zh-TW" dirty="0">
                <a:solidFill>
                  <a:srgbClr val="0000CC"/>
                </a:solidFill>
              </a:rPr>
              <a:t>How about BC as</a:t>
            </a:r>
          </a:p>
        </p:txBody>
      </p:sp>
      <p:graphicFrame>
        <p:nvGraphicFramePr>
          <p:cNvPr id="92" name="Object 43"/>
          <p:cNvGraphicFramePr>
            <a:graphicFrameLocks noChangeAspect="1"/>
          </p:cNvGraphicFramePr>
          <p:nvPr>
            <p:extLst/>
          </p:nvPr>
        </p:nvGraphicFramePr>
        <p:xfrm>
          <a:off x="4821238" y="6176963"/>
          <a:ext cx="1446212" cy="482600"/>
        </p:xfrm>
        <a:graphic>
          <a:graphicData uri="http://schemas.openxmlformats.org/presentationml/2006/ole">
            <mc:AlternateContent xmlns:mc="http://schemas.openxmlformats.org/markup-compatibility/2006">
              <mc:Choice xmlns:v="urn:schemas-microsoft-com:vml" Requires="v">
                <p:oleObj spid="_x0000_s1091129" name="Equation" r:id="rId22" imgW="761760" imgH="253800" progId="Equation.DSMT4">
                  <p:embed/>
                </p:oleObj>
              </mc:Choice>
              <mc:Fallback>
                <p:oleObj name="Equation" r:id="rId22" imgW="761760" imgH="253800" progId="Equation.DSMT4">
                  <p:embed/>
                  <p:pic>
                    <p:nvPicPr>
                      <p:cNvPr id="0" name=""/>
                      <p:cNvPicPr>
                        <a:picLocks noChangeArrowheads="1"/>
                      </p:cNvPicPr>
                      <p:nvPr/>
                    </p:nvPicPr>
                    <p:blipFill>
                      <a:blip r:embed="rId23"/>
                      <a:srcRect/>
                      <a:stretch>
                        <a:fillRect/>
                      </a:stretch>
                    </p:blipFill>
                    <p:spPr bwMode="auto">
                      <a:xfrm>
                        <a:off x="4821238" y="6176963"/>
                        <a:ext cx="1446212"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78167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423"/>
                                        </p:tgtEl>
                                        <p:attrNameLst>
                                          <p:attrName>style.visibility</p:attrName>
                                        </p:attrNameLst>
                                      </p:cBhvr>
                                      <p:to>
                                        <p:strVal val="visible"/>
                                      </p:to>
                                    </p:set>
                                    <p:animEffect transition="in" filter="wipe(left)">
                                      <p:cBhvr>
                                        <p:cTn id="31" dur="500"/>
                                        <p:tgtEl>
                                          <p:spTgt spid="15423"/>
                                        </p:tgtEl>
                                      </p:cBhvr>
                                    </p:animEffect>
                                  </p:childTnLst>
                                </p:cTn>
                              </p:par>
                            </p:childTnLst>
                          </p:cTn>
                        </p:par>
                        <p:par>
                          <p:cTn id="32" fill="hold">
                            <p:stCondLst>
                              <p:cond delay="500"/>
                            </p:stCondLst>
                            <p:childTnLst>
                              <p:par>
                                <p:cTn id="33" presetID="22" presetClass="entr" presetSubtype="2" fill="hold" grpId="0" nodeType="afterEffect">
                                  <p:stCondLst>
                                    <p:cond delay="0"/>
                                  </p:stCondLst>
                                  <p:childTnLst>
                                    <p:set>
                                      <p:cBhvr>
                                        <p:cTn id="34" dur="1" fill="hold">
                                          <p:stCondLst>
                                            <p:cond delay="0"/>
                                          </p:stCondLst>
                                        </p:cTn>
                                        <p:tgtEl>
                                          <p:spTgt spid="15427"/>
                                        </p:tgtEl>
                                        <p:attrNameLst>
                                          <p:attrName>style.visibility</p:attrName>
                                        </p:attrNameLst>
                                      </p:cBhvr>
                                      <p:to>
                                        <p:strVal val="visible"/>
                                      </p:to>
                                    </p:set>
                                    <p:animEffect transition="in" filter="wipe(right)">
                                      <p:cBhvr>
                                        <p:cTn id="35" dur="500"/>
                                        <p:tgtEl>
                                          <p:spTgt spid="154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5370"/>
                                        </p:tgtEl>
                                        <p:attrNameLst>
                                          <p:attrName>style.visibility</p:attrName>
                                        </p:attrNameLst>
                                      </p:cBhvr>
                                      <p:to>
                                        <p:strVal val="visible"/>
                                      </p:to>
                                    </p:set>
                                    <p:animEffect transition="in" filter="wipe(left)">
                                      <p:cBhvr>
                                        <p:cTn id="40" dur="500"/>
                                        <p:tgtEl>
                                          <p:spTgt spid="15370"/>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15371"/>
                                        </p:tgtEl>
                                        <p:attrNameLst>
                                          <p:attrName>style.visibility</p:attrName>
                                        </p:attrNameLst>
                                      </p:cBhvr>
                                      <p:to>
                                        <p:strVal val="visible"/>
                                      </p:to>
                                    </p:set>
                                    <p:animEffect transition="in" filter="wipe(left)">
                                      <p:cBhvr>
                                        <p:cTn id="44" dur="500"/>
                                        <p:tgtEl>
                                          <p:spTgt spid="1537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5409"/>
                                        </p:tgtEl>
                                        <p:attrNameLst>
                                          <p:attrName>style.visibility</p:attrName>
                                        </p:attrNameLst>
                                      </p:cBhvr>
                                      <p:to>
                                        <p:strVal val="visible"/>
                                      </p:to>
                                    </p:set>
                                    <p:animEffect transition="in" filter="wipe(left)">
                                      <p:cBhvr>
                                        <p:cTn id="54" dur="500"/>
                                        <p:tgtEl>
                                          <p:spTgt spid="15409"/>
                                        </p:tgtEl>
                                      </p:cBhvr>
                                    </p:animEffect>
                                  </p:childTnLst>
                                </p:cTn>
                              </p:par>
                            </p:childTnLst>
                          </p:cTn>
                        </p:par>
                        <p:par>
                          <p:cTn id="55" fill="hold">
                            <p:stCondLst>
                              <p:cond delay="500"/>
                            </p:stCondLst>
                            <p:childTnLst>
                              <p:par>
                                <p:cTn id="56" presetID="22" presetClass="entr" presetSubtype="2" fill="hold" grpId="0" nodeType="afterEffect">
                                  <p:stCondLst>
                                    <p:cond delay="0"/>
                                  </p:stCondLst>
                                  <p:childTnLst>
                                    <p:set>
                                      <p:cBhvr>
                                        <p:cTn id="57" dur="1" fill="hold">
                                          <p:stCondLst>
                                            <p:cond delay="0"/>
                                          </p:stCondLst>
                                        </p:cTn>
                                        <p:tgtEl>
                                          <p:spTgt spid="15408"/>
                                        </p:tgtEl>
                                        <p:attrNameLst>
                                          <p:attrName>style.visibility</p:attrName>
                                        </p:attrNameLst>
                                      </p:cBhvr>
                                      <p:to>
                                        <p:strVal val="visible"/>
                                      </p:to>
                                    </p:set>
                                    <p:animEffect transition="in" filter="wipe(right)">
                                      <p:cBhvr>
                                        <p:cTn id="58" dur="500"/>
                                        <p:tgtEl>
                                          <p:spTgt spid="1540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500"/>
                                        <p:tgtEl>
                                          <p:spTgt spid="26"/>
                                        </p:tgtEl>
                                      </p:cBhvr>
                                    </p:animEffect>
                                  </p:childTnLst>
                                </p:cTn>
                              </p:par>
                            </p:childTnLst>
                          </p:cTn>
                        </p:par>
                        <p:par>
                          <p:cTn id="68" fill="hold">
                            <p:stCondLst>
                              <p:cond delay="1000"/>
                            </p:stCondLst>
                            <p:childTnLst>
                              <p:par>
                                <p:cTn id="69" presetID="22" presetClass="entr" presetSubtype="8"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left)">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wipe(down)">
                                      <p:cBhvr>
                                        <p:cTn id="76" dur="500"/>
                                        <p:tgtEl>
                                          <p:spTgt spid="4"/>
                                        </p:tgtEl>
                                      </p:cBhvr>
                                    </p:animEffect>
                                  </p:childTnLst>
                                </p:cTn>
                              </p:par>
                            </p:childTnLst>
                          </p:cTn>
                        </p:par>
                        <p:par>
                          <p:cTn id="77" fill="hold">
                            <p:stCondLst>
                              <p:cond delay="500"/>
                            </p:stCondLst>
                            <p:childTnLst>
                              <p:par>
                                <p:cTn id="78" presetID="22" presetClass="entr" presetSubtype="4" fill="hold" nodeType="after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wipe(down)">
                                      <p:cBhvr>
                                        <p:cTn id="80" dur="500"/>
                                        <p:tgtEl>
                                          <p:spTgt spid="6"/>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5414"/>
                                        </p:tgtEl>
                                        <p:attrNameLst>
                                          <p:attrName>style.visibility</p:attrName>
                                        </p:attrNameLst>
                                      </p:cBhvr>
                                      <p:to>
                                        <p:strVal val="visible"/>
                                      </p:to>
                                    </p:set>
                                    <p:animEffect transition="in" filter="wipe(left)">
                                      <p:cBhvr>
                                        <p:cTn id="83" dur="500"/>
                                        <p:tgtEl>
                                          <p:spTgt spid="1541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5428"/>
                                        </p:tgtEl>
                                        <p:attrNameLst>
                                          <p:attrName>style.visibility</p:attrName>
                                        </p:attrNameLst>
                                      </p:cBhvr>
                                      <p:to>
                                        <p:strVal val="visible"/>
                                      </p:to>
                                    </p:set>
                                    <p:animEffect transition="in" filter="wipe(left)">
                                      <p:cBhvr>
                                        <p:cTn id="88" dur="500"/>
                                        <p:tgtEl>
                                          <p:spTgt spid="1542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15369"/>
                                        </p:tgtEl>
                                        <p:attrNameLst>
                                          <p:attrName>style.visibility</p:attrName>
                                        </p:attrNameLst>
                                      </p:cBhvr>
                                      <p:to>
                                        <p:strVal val="visible"/>
                                      </p:to>
                                    </p:set>
                                    <p:animEffect transition="in" filter="wipe(left)">
                                      <p:cBhvr>
                                        <p:cTn id="93" dur="500"/>
                                        <p:tgtEl>
                                          <p:spTgt spid="15369"/>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15412"/>
                                        </p:tgtEl>
                                        <p:attrNameLst>
                                          <p:attrName>style.visibility</p:attrName>
                                        </p:attrNameLst>
                                      </p:cBhvr>
                                      <p:to>
                                        <p:strVal val="visible"/>
                                      </p:to>
                                    </p:set>
                                    <p:animEffect transition="in" filter="wipe(left)">
                                      <p:cBhvr>
                                        <p:cTn id="97" dur="500"/>
                                        <p:tgtEl>
                                          <p:spTgt spid="15412"/>
                                        </p:tgtEl>
                                      </p:cBhvr>
                                    </p:animEffect>
                                  </p:childTnLst>
                                </p:cTn>
                              </p:par>
                            </p:childTnLst>
                          </p:cTn>
                        </p:par>
                        <p:par>
                          <p:cTn id="98" fill="hold">
                            <p:stCondLst>
                              <p:cond delay="1000"/>
                            </p:stCondLst>
                            <p:childTnLst>
                              <p:par>
                                <p:cTn id="99" presetID="22" presetClass="entr" presetSubtype="8" fill="hold" grpId="0" nodeType="afterEffect">
                                  <p:stCondLst>
                                    <p:cond delay="0"/>
                                  </p:stCondLst>
                                  <p:childTnLst>
                                    <p:set>
                                      <p:cBhvr>
                                        <p:cTn id="100" dur="1" fill="hold">
                                          <p:stCondLst>
                                            <p:cond delay="0"/>
                                          </p:stCondLst>
                                        </p:cTn>
                                        <p:tgtEl>
                                          <p:spTgt spid="15413"/>
                                        </p:tgtEl>
                                        <p:attrNameLst>
                                          <p:attrName>style.visibility</p:attrName>
                                        </p:attrNameLst>
                                      </p:cBhvr>
                                      <p:to>
                                        <p:strVal val="visible"/>
                                      </p:to>
                                    </p:set>
                                    <p:animEffect transition="in" filter="wipe(left)">
                                      <p:cBhvr>
                                        <p:cTn id="101" dur="500"/>
                                        <p:tgtEl>
                                          <p:spTgt spid="15413"/>
                                        </p:tgtEl>
                                      </p:cBhvr>
                                    </p:animEffect>
                                  </p:childTnLst>
                                </p:cTn>
                              </p:par>
                            </p:childTnLst>
                          </p:cTn>
                        </p:par>
                        <p:par>
                          <p:cTn id="102" fill="hold">
                            <p:stCondLst>
                              <p:cond delay="1500"/>
                            </p:stCondLst>
                            <p:childTnLst>
                              <p:par>
                                <p:cTn id="103" presetID="22" presetClass="entr" presetSubtype="8" fill="hold" grpId="0" nodeType="afterEffect">
                                  <p:stCondLst>
                                    <p:cond delay="0"/>
                                  </p:stCondLst>
                                  <p:childTnLst>
                                    <p:set>
                                      <p:cBhvr>
                                        <p:cTn id="104" dur="1" fill="hold">
                                          <p:stCondLst>
                                            <p:cond delay="0"/>
                                          </p:stCondLst>
                                        </p:cTn>
                                        <p:tgtEl>
                                          <p:spTgt spid="15396"/>
                                        </p:tgtEl>
                                        <p:attrNameLst>
                                          <p:attrName>style.visibility</p:attrName>
                                        </p:attrNameLst>
                                      </p:cBhvr>
                                      <p:to>
                                        <p:strVal val="visible"/>
                                      </p:to>
                                    </p:set>
                                    <p:animEffect transition="in" filter="wipe(left)">
                                      <p:cBhvr>
                                        <p:cTn id="105" dur="500"/>
                                        <p:tgtEl>
                                          <p:spTgt spid="15396"/>
                                        </p:tgtEl>
                                      </p:cBhvr>
                                    </p:animEffect>
                                  </p:childTnLst>
                                </p:cTn>
                              </p:par>
                            </p:childTnLst>
                          </p:cTn>
                        </p:par>
                        <p:par>
                          <p:cTn id="106" fill="hold">
                            <p:stCondLst>
                              <p:cond delay="2000"/>
                            </p:stCondLst>
                            <p:childTnLst>
                              <p:par>
                                <p:cTn id="107" presetID="22" presetClass="entr" presetSubtype="8" fill="hold" grpId="0" nodeType="afterEffect">
                                  <p:stCondLst>
                                    <p:cond delay="0"/>
                                  </p:stCondLst>
                                  <p:childTnLst>
                                    <p:set>
                                      <p:cBhvr>
                                        <p:cTn id="108" dur="1" fill="hold">
                                          <p:stCondLst>
                                            <p:cond delay="0"/>
                                          </p:stCondLst>
                                        </p:cTn>
                                        <p:tgtEl>
                                          <p:spTgt spid="15393"/>
                                        </p:tgtEl>
                                        <p:attrNameLst>
                                          <p:attrName>style.visibility</p:attrName>
                                        </p:attrNameLst>
                                      </p:cBhvr>
                                      <p:to>
                                        <p:strVal val="visible"/>
                                      </p:to>
                                    </p:set>
                                    <p:animEffect transition="in" filter="wipe(left)">
                                      <p:cBhvr>
                                        <p:cTn id="109" dur="500"/>
                                        <p:tgtEl>
                                          <p:spTgt spid="15393"/>
                                        </p:tgtEl>
                                      </p:cBhvr>
                                    </p:animEffect>
                                  </p:childTnLst>
                                </p:cTn>
                              </p:par>
                            </p:childTnLst>
                          </p:cTn>
                        </p:par>
                        <p:par>
                          <p:cTn id="110" fill="hold">
                            <p:stCondLst>
                              <p:cond delay="2500"/>
                            </p:stCondLst>
                            <p:childTnLst>
                              <p:par>
                                <p:cTn id="111" presetID="22" presetClass="entr" presetSubtype="8" fill="hold" grpId="0" nodeType="afterEffect">
                                  <p:stCondLst>
                                    <p:cond delay="0"/>
                                  </p:stCondLst>
                                  <p:childTnLst>
                                    <p:set>
                                      <p:cBhvr>
                                        <p:cTn id="112" dur="1" fill="hold">
                                          <p:stCondLst>
                                            <p:cond delay="0"/>
                                          </p:stCondLst>
                                        </p:cTn>
                                        <p:tgtEl>
                                          <p:spTgt spid="15441"/>
                                        </p:tgtEl>
                                        <p:attrNameLst>
                                          <p:attrName>style.visibility</p:attrName>
                                        </p:attrNameLst>
                                      </p:cBhvr>
                                      <p:to>
                                        <p:strVal val="visible"/>
                                      </p:to>
                                    </p:set>
                                    <p:animEffect transition="in" filter="wipe(left)">
                                      <p:cBhvr>
                                        <p:cTn id="113" dur="500"/>
                                        <p:tgtEl>
                                          <p:spTgt spid="15441"/>
                                        </p:tgtEl>
                                      </p:cBhvr>
                                    </p:animEffect>
                                  </p:childTnLst>
                                </p:cTn>
                              </p:par>
                            </p:childTnLst>
                          </p:cTn>
                        </p:par>
                        <p:par>
                          <p:cTn id="114" fill="hold">
                            <p:stCondLst>
                              <p:cond delay="3000"/>
                            </p:stCondLst>
                            <p:childTnLst>
                              <p:par>
                                <p:cTn id="115" presetID="22" presetClass="entr" presetSubtype="8" fill="hold" grpId="0" nodeType="afterEffect">
                                  <p:stCondLst>
                                    <p:cond delay="0"/>
                                  </p:stCondLst>
                                  <p:childTnLst>
                                    <p:set>
                                      <p:cBhvr>
                                        <p:cTn id="116" dur="1" fill="hold">
                                          <p:stCondLst>
                                            <p:cond delay="0"/>
                                          </p:stCondLst>
                                        </p:cTn>
                                        <p:tgtEl>
                                          <p:spTgt spid="15446"/>
                                        </p:tgtEl>
                                        <p:attrNameLst>
                                          <p:attrName>style.visibility</p:attrName>
                                        </p:attrNameLst>
                                      </p:cBhvr>
                                      <p:to>
                                        <p:strVal val="visible"/>
                                      </p:to>
                                    </p:set>
                                    <p:animEffect transition="in" filter="wipe(left)">
                                      <p:cBhvr>
                                        <p:cTn id="117" dur="500"/>
                                        <p:tgtEl>
                                          <p:spTgt spid="15446"/>
                                        </p:tgtEl>
                                      </p:cBhvr>
                                    </p:animEffect>
                                  </p:childTnLst>
                                </p:cTn>
                              </p:par>
                            </p:childTnLst>
                          </p:cTn>
                        </p:par>
                        <p:par>
                          <p:cTn id="118" fill="hold">
                            <p:stCondLst>
                              <p:cond delay="3500"/>
                            </p:stCondLst>
                            <p:childTnLst>
                              <p:par>
                                <p:cTn id="119" presetID="22" presetClass="entr" presetSubtype="8" fill="hold" grpId="0" nodeType="afterEffect">
                                  <p:stCondLst>
                                    <p:cond delay="0"/>
                                  </p:stCondLst>
                                  <p:childTnLst>
                                    <p:set>
                                      <p:cBhvr>
                                        <p:cTn id="120" dur="1" fill="hold">
                                          <p:stCondLst>
                                            <p:cond delay="0"/>
                                          </p:stCondLst>
                                        </p:cTn>
                                        <p:tgtEl>
                                          <p:spTgt spid="15422"/>
                                        </p:tgtEl>
                                        <p:attrNameLst>
                                          <p:attrName>style.visibility</p:attrName>
                                        </p:attrNameLst>
                                      </p:cBhvr>
                                      <p:to>
                                        <p:strVal val="visible"/>
                                      </p:to>
                                    </p:set>
                                    <p:animEffect transition="in" filter="wipe(left)">
                                      <p:cBhvr>
                                        <p:cTn id="121" dur="500"/>
                                        <p:tgtEl>
                                          <p:spTgt spid="15422"/>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2" fill="hold" grpId="0" nodeType="clickEffect">
                                  <p:stCondLst>
                                    <p:cond delay="0"/>
                                  </p:stCondLst>
                                  <p:childTnLst>
                                    <p:set>
                                      <p:cBhvr>
                                        <p:cTn id="125" dur="1" fill="hold">
                                          <p:stCondLst>
                                            <p:cond delay="0"/>
                                          </p:stCondLst>
                                        </p:cTn>
                                        <p:tgtEl>
                                          <p:spTgt spid="15429"/>
                                        </p:tgtEl>
                                        <p:attrNameLst>
                                          <p:attrName>style.visibility</p:attrName>
                                        </p:attrNameLst>
                                      </p:cBhvr>
                                      <p:to>
                                        <p:strVal val="visible"/>
                                      </p:to>
                                    </p:set>
                                    <p:animEffect transition="in" filter="wipe(right)">
                                      <p:cBhvr>
                                        <p:cTn id="126" dur="500"/>
                                        <p:tgtEl>
                                          <p:spTgt spid="15429"/>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2" fill="hold" nodeType="clickEffect">
                                  <p:stCondLst>
                                    <p:cond delay="0"/>
                                  </p:stCondLst>
                                  <p:childTnLst>
                                    <p:set>
                                      <p:cBhvr>
                                        <p:cTn id="130" dur="1" fill="hold">
                                          <p:stCondLst>
                                            <p:cond delay="0"/>
                                          </p:stCondLst>
                                        </p:cTn>
                                        <p:tgtEl>
                                          <p:spTgt spid="15372"/>
                                        </p:tgtEl>
                                        <p:attrNameLst>
                                          <p:attrName>style.visibility</p:attrName>
                                        </p:attrNameLst>
                                      </p:cBhvr>
                                      <p:to>
                                        <p:strVal val="visible"/>
                                      </p:to>
                                    </p:set>
                                    <p:animEffect transition="in" filter="wipe(right)">
                                      <p:cBhvr>
                                        <p:cTn id="131" dur="500"/>
                                        <p:tgtEl>
                                          <p:spTgt spid="15372"/>
                                        </p:tgtEl>
                                      </p:cBhvr>
                                    </p:animEffect>
                                  </p:childTnLst>
                                </p:cTn>
                              </p:par>
                            </p:childTnLst>
                          </p:cTn>
                        </p:par>
                        <p:par>
                          <p:cTn id="132" fill="hold">
                            <p:stCondLst>
                              <p:cond delay="500"/>
                            </p:stCondLst>
                            <p:childTnLst>
                              <p:par>
                                <p:cTn id="133" presetID="22" presetClass="entr" presetSubtype="2" fill="hold" grpId="0" nodeType="afterEffect">
                                  <p:stCondLst>
                                    <p:cond delay="0"/>
                                  </p:stCondLst>
                                  <p:childTnLst>
                                    <p:set>
                                      <p:cBhvr>
                                        <p:cTn id="134" dur="1" fill="hold">
                                          <p:stCondLst>
                                            <p:cond delay="0"/>
                                          </p:stCondLst>
                                        </p:cTn>
                                        <p:tgtEl>
                                          <p:spTgt spid="15410"/>
                                        </p:tgtEl>
                                        <p:attrNameLst>
                                          <p:attrName>style.visibility</p:attrName>
                                        </p:attrNameLst>
                                      </p:cBhvr>
                                      <p:to>
                                        <p:strVal val="visible"/>
                                      </p:to>
                                    </p:set>
                                    <p:animEffect transition="in" filter="wipe(right)">
                                      <p:cBhvr>
                                        <p:cTn id="135" dur="500"/>
                                        <p:tgtEl>
                                          <p:spTgt spid="15410"/>
                                        </p:tgtEl>
                                      </p:cBhvr>
                                    </p:animEffect>
                                  </p:childTnLst>
                                </p:cTn>
                              </p:par>
                            </p:childTnLst>
                          </p:cTn>
                        </p:par>
                        <p:par>
                          <p:cTn id="136" fill="hold">
                            <p:stCondLst>
                              <p:cond delay="1000"/>
                            </p:stCondLst>
                            <p:childTnLst>
                              <p:par>
                                <p:cTn id="137" presetID="22" presetClass="entr" presetSubtype="2" fill="hold" grpId="0" nodeType="afterEffect">
                                  <p:stCondLst>
                                    <p:cond delay="0"/>
                                  </p:stCondLst>
                                  <p:childTnLst>
                                    <p:set>
                                      <p:cBhvr>
                                        <p:cTn id="138" dur="1" fill="hold">
                                          <p:stCondLst>
                                            <p:cond delay="0"/>
                                          </p:stCondLst>
                                        </p:cTn>
                                        <p:tgtEl>
                                          <p:spTgt spid="15411"/>
                                        </p:tgtEl>
                                        <p:attrNameLst>
                                          <p:attrName>style.visibility</p:attrName>
                                        </p:attrNameLst>
                                      </p:cBhvr>
                                      <p:to>
                                        <p:strVal val="visible"/>
                                      </p:to>
                                    </p:set>
                                    <p:animEffect transition="in" filter="wipe(right)">
                                      <p:cBhvr>
                                        <p:cTn id="139" dur="500"/>
                                        <p:tgtEl>
                                          <p:spTgt spid="15411"/>
                                        </p:tgtEl>
                                      </p:cBhvr>
                                    </p:animEffect>
                                  </p:childTnLst>
                                </p:cTn>
                              </p:par>
                            </p:childTnLst>
                          </p:cTn>
                        </p:par>
                        <p:par>
                          <p:cTn id="140" fill="hold">
                            <p:stCondLst>
                              <p:cond delay="1500"/>
                            </p:stCondLst>
                            <p:childTnLst>
                              <p:par>
                                <p:cTn id="141" presetID="22" presetClass="entr" presetSubtype="2" fill="hold" grpId="0" nodeType="afterEffect">
                                  <p:stCondLst>
                                    <p:cond delay="0"/>
                                  </p:stCondLst>
                                  <p:childTnLst>
                                    <p:set>
                                      <p:cBhvr>
                                        <p:cTn id="142" dur="1" fill="hold">
                                          <p:stCondLst>
                                            <p:cond delay="0"/>
                                          </p:stCondLst>
                                        </p:cTn>
                                        <p:tgtEl>
                                          <p:spTgt spid="15391"/>
                                        </p:tgtEl>
                                        <p:attrNameLst>
                                          <p:attrName>style.visibility</p:attrName>
                                        </p:attrNameLst>
                                      </p:cBhvr>
                                      <p:to>
                                        <p:strVal val="visible"/>
                                      </p:to>
                                    </p:set>
                                    <p:animEffect transition="in" filter="wipe(right)">
                                      <p:cBhvr>
                                        <p:cTn id="143" dur="500"/>
                                        <p:tgtEl>
                                          <p:spTgt spid="15391"/>
                                        </p:tgtEl>
                                      </p:cBhvr>
                                    </p:animEffect>
                                  </p:childTnLst>
                                </p:cTn>
                              </p:par>
                            </p:childTnLst>
                          </p:cTn>
                        </p:par>
                        <p:par>
                          <p:cTn id="144" fill="hold">
                            <p:stCondLst>
                              <p:cond delay="2000"/>
                            </p:stCondLst>
                            <p:childTnLst>
                              <p:par>
                                <p:cTn id="145" presetID="22" presetClass="entr" presetSubtype="2" fill="hold" grpId="0" nodeType="afterEffect">
                                  <p:stCondLst>
                                    <p:cond delay="0"/>
                                  </p:stCondLst>
                                  <p:childTnLst>
                                    <p:set>
                                      <p:cBhvr>
                                        <p:cTn id="146" dur="1" fill="hold">
                                          <p:stCondLst>
                                            <p:cond delay="0"/>
                                          </p:stCondLst>
                                        </p:cTn>
                                        <p:tgtEl>
                                          <p:spTgt spid="15392"/>
                                        </p:tgtEl>
                                        <p:attrNameLst>
                                          <p:attrName>style.visibility</p:attrName>
                                        </p:attrNameLst>
                                      </p:cBhvr>
                                      <p:to>
                                        <p:strVal val="visible"/>
                                      </p:to>
                                    </p:set>
                                    <p:animEffect transition="in" filter="wipe(right)">
                                      <p:cBhvr>
                                        <p:cTn id="147" dur="500"/>
                                        <p:tgtEl>
                                          <p:spTgt spid="15392"/>
                                        </p:tgtEl>
                                      </p:cBhvr>
                                    </p:animEffect>
                                  </p:childTnLst>
                                </p:cTn>
                              </p:par>
                            </p:childTnLst>
                          </p:cTn>
                        </p:par>
                        <p:par>
                          <p:cTn id="148" fill="hold">
                            <p:stCondLst>
                              <p:cond delay="2500"/>
                            </p:stCondLst>
                            <p:childTnLst>
                              <p:par>
                                <p:cTn id="149" presetID="22" presetClass="entr" presetSubtype="2" fill="hold" grpId="0" nodeType="afterEffect">
                                  <p:stCondLst>
                                    <p:cond delay="0"/>
                                  </p:stCondLst>
                                  <p:childTnLst>
                                    <p:set>
                                      <p:cBhvr>
                                        <p:cTn id="150" dur="1" fill="hold">
                                          <p:stCondLst>
                                            <p:cond delay="0"/>
                                          </p:stCondLst>
                                        </p:cTn>
                                        <p:tgtEl>
                                          <p:spTgt spid="15442"/>
                                        </p:tgtEl>
                                        <p:attrNameLst>
                                          <p:attrName>style.visibility</p:attrName>
                                        </p:attrNameLst>
                                      </p:cBhvr>
                                      <p:to>
                                        <p:strVal val="visible"/>
                                      </p:to>
                                    </p:set>
                                    <p:animEffect transition="in" filter="wipe(right)">
                                      <p:cBhvr>
                                        <p:cTn id="151" dur="500"/>
                                        <p:tgtEl>
                                          <p:spTgt spid="15442"/>
                                        </p:tgtEl>
                                      </p:cBhvr>
                                    </p:animEffect>
                                  </p:childTnLst>
                                </p:cTn>
                              </p:par>
                            </p:childTnLst>
                          </p:cTn>
                        </p:par>
                        <p:par>
                          <p:cTn id="152" fill="hold">
                            <p:stCondLst>
                              <p:cond delay="3000"/>
                            </p:stCondLst>
                            <p:childTnLst>
                              <p:par>
                                <p:cTn id="153" presetID="22" presetClass="entr" presetSubtype="2" fill="hold" grpId="0" nodeType="afterEffect">
                                  <p:stCondLst>
                                    <p:cond delay="0"/>
                                  </p:stCondLst>
                                  <p:childTnLst>
                                    <p:set>
                                      <p:cBhvr>
                                        <p:cTn id="154" dur="1" fill="hold">
                                          <p:stCondLst>
                                            <p:cond delay="0"/>
                                          </p:stCondLst>
                                        </p:cTn>
                                        <p:tgtEl>
                                          <p:spTgt spid="15444"/>
                                        </p:tgtEl>
                                        <p:attrNameLst>
                                          <p:attrName>style.visibility</p:attrName>
                                        </p:attrNameLst>
                                      </p:cBhvr>
                                      <p:to>
                                        <p:strVal val="visible"/>
                                      </p:to>
                                    </p:set>
                                    <p:animEffect transition="in" filter="wipe(right)">
                                      <p:cBhvr>
                                        <p:cTn id="155" dur="500"/>
                                        <p:tgtEl>
                                          <p:spTgt spid="15444"/>
                                        </p:tgtEl>
                                      </p:cBhvr>
                                    </p:animEffect>
                                  </p:childTnLst>
                                </p:cTn>
                              </p:par>
                            </p:childTnLst>
                          </p:cTn>
                        </p:par>
                      </p:childTnLst>
                    </p:cTn>
                  </p:par>
                  <p:par>
                    <p:cTn id="156" fill="hold">
                      <p:stCondLst>
                        <p:cond delay="indefinite"/>
                      </p:stCondLst>
                      <p:childTnLst>
                        <p:par>
                          <p:cTn id="157" fill="hold">
                            <p:stCondLst>
                              <p:cond delay="0"/>
                            </p:stCondLst>
                            <p:childTnLst>
                              <p:par>
                                <p:cTn id="158" presetID="6" presetClass="entr" presetSubtype="32" fill="hold" grpId="0" nodeType="clickEffect">
                                  <p:stCondLst>
                                    <p:cond delay="0"/>
                                  </p:stCondLst>
                                  <p:childTnLst>
                                    <p:set>
                                      <p:cBhvr>
                                        <p:cTn id="159" dur="1" fill="hold">
                                          <p:stCondLst>
                                            <p:cond delay="0"/>
                                          </p:stCondLst>
                                        </p:cTn>
                                        <p:tgtEl>
                                          <p:spTgt spid="332860"/>
                                        </p:tgtEl>
                                        <p:attrNameLst>
                                          <p:attrName>style.visibility</p:attrName>
                                        </p:attrNameLst>
                                      </p:cBhvr>
                                      <p:to>
                                        <p:strVal val="visible"/>
                                      </p:to>
                                    </p:set>
                                    <p:animEffect transition="in" filter="circle(out)">
                                      <p:cBhvr>
                                        <p:cTn id="160" dur="500"/>
                                        <p:tgtEl>
                                          <p:spTgt spid="332860"/>
                                        </p:tgtEl>
                                      </p:cBhvr>
                                    </p:animEffect>
                                  </p:childTnLst>
                                </p:cTn>
                              </p:par>
                            </p:childTnLst>
                          </p:cTn>
                        </p:par>
                      </p:childTnLst>
                    </p:cTn>
                  </p:par>
                  <p:par>
                    <p:cTn id="161" fill="hold">
                      <p:stCondLst>
                        <p:cond delay="indefinite"/>
                      </p:stCondLst>
                      <p:childTnLst>
                        <p:par>
                          <p:cTn id="162" fill="hold">
                            <p:stCondLst>
                              <p:cond delay="0"/>
                            </p:stCondLst>
                            <p:childTnLst>
                              <p:par>
                                <p:cTn id="163" presetID="6" presetClass="entr" presetSubtype="32" fill="hold" grpId="0" nodeType="clickEffect">
                                  <p:stCondLst>
                                    <p:cond delay="0"/>
                                  </p:stCondLst>
                                  <p:childTnLst>
                                    <p:set>
                                      <p:cBhvr>
                                        <p:cTn id="164" dur="1" fill="hold">
                                          <p:stCondLst>
                                            <p:cond delay="0"/>
                                          </p:stCondLst>
                                        </p:cTn>
                                        <p:tgtEl>
                                          <p:spTgt spid="91"/>
                                        </p:tgtEl>
                                        <p:attrNameLst>
                                          <p:attrName>style.visibility</p:attrName>
                                        </p:attrNameLst>
                                      </p:cBhvr>
                                      <p:to>
                                        <p:strVal val="visible"/>
                                      </p:to>
                                    </p:set>
                                    <p:animEffect transition="in" filter="circle(out)">
                                      <p:cBhvr>
                                        <p:cTn id="165" dur="500"/>
                                        <p:tgtEl>
                                          <p:spTgt spid="91"/>
                                        </p:tgtEl>
                                      </p:cBhvr>
                                    </p:animEffect>
                                  </p:childTnLst>
                                </p:cTn>
                              </p:par>
                            </p:childTnLst>
                          </p:cTn>
                        </p:par>
                        <p:par>
                          <p:cTn id="166" fill="hold">
                            <p:stCondLst>
                              <p:cond delay="500"/>
                            </p:stCondLst>
                            <p:childTnLst>
                              <p:par>
                                <p:cTn id="167" presetID="22" presetClass="entr" presetSubtype="8" fill="hold" nodeType="afterEffect">
                                  <p:stCondLst>
                                    <p:cond delay="0"/>
                                  </p:stCondLst>
                                  <p:childTnLst>
                                    <p:set>
                                      <p:cBhvr>
                                        <p:cTn id="168" dur="1" fill="hold">
                                          <p:stCondLst>
                                            <p:cond delay="0"/>
                                          </p:stCondLst>
                                        </p:cTn>
                                        <p:tgtEl>
                                          <p:spTgt spid="92"/>
                                        </p:tgtEl>
                                        <p:attrNameLst>
                                          <p:attrName>style.visibility</p:attrName>
                                        </p:attrNameLst>
                                      </p:cBhvr>
                                      <p:to>
                                        <p:strVal val="visible"/>
                                      </p:to>
                                    </p:set>
                                    <p:animEffect transition="in" filter="wipe(left)">
                                      <p:cBhvr>
                                        <p:cTn id="16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60" grpId="0"/>
      <p:bldP spid="15442" grpId="0" animBg="1"/>
      <p:bldP spid="15444" grpId="0" animBg="1"/>
      <p:bldP spid="15423" grpId="0" animBg="1"/>
      <p:bldP spid="15427" grpId="0" animBg="1"/>
      <p:bldP spid="15429" grpId="0" animBg="1"/>
      <p:bldP spid="15414" grpId="0" animBg="1"/>
      <p:bldP spid="15410" grpId="0" animBg="1"/>
      <p:bldP spid="15408" grpId="0" animBg="1"/>
      <p:bldP spid="15409" grpId="0" animBg="1"/>
      <p:bldP spid="15411" grpId="0" animBg="1"/>
      <p:bldP spid="15391" grpId="0" animBg="1"/>
      <p:bldP spid="15392" grpId="0" animBg="1"/>
      <p:bldP spid="15441" grpId="0" animBg="1"/>
      <p:bldP spid="15446" grpId="0" animBg="1"/>
      <p:bldP spid="15428" grpId="0" animBg="1"/>
      <p:bldP spid="15422" grpId="0" animBg="1"/>
      <p:bldP spid="15412" grpId="0" animBg="1"/>
      <p:bldP spid="15413" grpId="0" animBg="1"/>
      <p:bldP spid="15393" grpId="0" animBg="1"/>
      <p:bldP spid="15396" grpId="0" animBg="1"/>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物件 80">
            <a:extLst>
              <a:ext uri="{FF2B5EF4-FFF2-40B4-BE49-F238E27FC236}">
                <a16:creationId xmlns:a16="http://schemas.microsoft.com/office/drawing/2014/main" id="{DEBDA7E6-0282-4236-BDFB-8EBB547DBE67}"/>
              </a:ext>
            </a:extLst>
          </p:cNvPr>
          <p:cNvGraphicFramePr>
            <a:graphicFrameLocks noChangeAspect="1"/>
          </p:cNvGraphicFramePr>
          <p:nvPr>
            <p:extLst>
              <p:ext uri="{D42A27DB-BD31-4B8C-83A1-F6EECF244321}">
                <p14:modId xmlns:p14="http://schemas.microsoft.com/office/powerpoint/2010/main" val="2229733590"/>
              </p:ext>
            </p:extLst>
          </p:nvPr>
        </p:nvGraphicFramePr>
        <p:xfrm>
          <a:off x="6713063" y="6070863"/>
          <a:ext cx="4827587" cy="585787"/>
        </p:xfrm>
        <a:graphic>
          <a:graphicData uri="http://schemas.openxmlformats.org/presentationml/2006/ole">
            <mc:AlternateContent xmlns:mc="http://schemas.openxmlformats.org/markup-compatibility/2006">
              <mc:Choice xmlns:v="urn:schemas-microsoft-com:vml" Requires="v">
                <p:oleObj spid="_x0000_s1135781" name="Equation" r:id="rId4" imgW="2298600" imgH="279360" progId="Equation.DSMT4">
                  <p:embed/>
                </p:oleObj>
              </mc:Choice>
              <mc:Fallback>
                <p:oleObj name="Equation" r:id="rId4" imgW="2298600" imgH="279360" progId="Equation.DSMT4">
                  <p:embed/>
                  <p:pic>
                    <p:nvPicPr>
                      <p:cNvPr id="38" name="物件 37"/>
                      <p:cNvPicPr>
                        <a:picLocks noChangeArrowheads="1"/>
                      </p:cNvPicPr>
                      <p:nvPr/>
                    </p:nvPicPr>
                    <p:blipFill>
                      <a:blip r:embed="rId5"/>
                      <a:srcRect t="-2985" b="-2985"/>
                      <a:stretch>
                        <a:fillRect/>
                      </a:stretch>
                    </p:blipFill>
                    <p:spPr bwMode="auto">
                      <a:xfrm>
                        <a:off x="6713063" y="6070863"/>
                        <a:ext cx="4827587" cy="58578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 Box 23"/>
          <p:cNvSpPr txBox="1">
            <a:spLocks noChangeArrowheads="1"/>
          </p:cNvSpPr>
          <p:nvPr/>
        </p:nvSpPr>
        <p:spPr bwMode="auto">
          <a:xfrm>
            <a:off x="2296676" y="2776127"/>
            <a:ext cx="2621230" cy="461665"/>
          </a:xfrm>
          <a:prstGeom prst="rect">
            <a:avLst/>
          </a:prstGeom>
          <a:noFill/>
          <a:ln>
            <a:noFill/>
          </a:ln>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 lower order terms</a:t>
            </a:r>
          </a:p>
        </p:txBody>
      </p:sp>
      <p:sp>
        <p:nvSpPr>
          <p:cNvPr id="7178" name="Rectangle 2"/>
          <p:cNvSpPr>
            <a:spLocks noGrp="1" noChangeArrowheads="1"/>
          </p:cNvSpPr>
          <p:nvPr>
            <p:ph type="title"/>
          </p:nvPr>
        </p:nvSpPr>
        <p:spPr/>
        <p:txBody>
          <a:bodyPr/>
          <a:lstStyle/>
          <a:p>
            <a:r>
              <a:rPr lang="en-US" altLang="zh-TW" dirty="0"/>
              <a:t>1.2.3 </a:t>
            </a:r>
            <a:r>
              <a:rPr lang="en-US" altLang="zh-TW" i="1" dirty="0"/>
              <a:t>b</a:t>
            </a:r>
            <a:r>
              <a:rPr lang="en-US" altLang="zh-TW" baseline="30000" dirty="0"/>
              <a:t>2</a:t>
            </a:r>
            <a:r>
              <a:rPr lang="en-US" altLang="zh-TW" dirty="0">
                <a:latin typeface="Symbol" panose="05050102010706020507" pitchFamily="18" charset="2"/>
              </a:rPr>
              <a:t>-</a:t>
            </a:r>
            <a:r>
              <a:rPr lang="en-US" altLang="zh-TW" i="1" dirty="0"/>
              <a:t>ac </a:t>
            </a:r>
            <a:r>
              <a:rPr lang="en-US" altLang="zh-TW" dirty="0">
                <a:latin typeface="Symbol" panose="05050102010706020507" pitchFamily="18" charset="2"/>
              </a:rPr>
              <a:t>=</a:t>
            </a:r>
            <a:r>
              <a:rPr lang="zh-TW" altLang="en-US" i="1" dirty="0">
                <a:latin typeface="+mn-lt"/>
              </a:rPr>
              <a:t> </a:t>
            </a:r>
            <a:r>
              <a:rPr lang="en-US" altLang="zh-TW" dirty="0">
                <a:latin typeface="+mn-lt"/>
              </a:rPr>
              <a:t>0</a:t>
            </a:r>
            <a:r>
              <a:rPr lang="en-US" altLang="zh-TW" dirty="0"/>
              <a:t>: Parabolic type PDE</a:t>
            </a:r>
          </a:p>
        </p:txBody>
      </p:sp>
      <p:graphicFrame>
        <p:nvGraphicFramePr>
          <p:cNvPr id="459782" name="Object 6"/>
          <p:cNvGraphicFramePr>
            <a:graphicFrameLocks noChangeAspect="1"/>
          </p:cNvGraphicFramePr>
          <p:nvPr>
            <p:extLst>
              <p:ext uri="{D42A27DB-BD31-4B8C-83A1-F6EECF244321}">
                <p14:modId xmlns:p14="http://schemas.microsoft.com/office/powerpoint/2010/main" val="472990580"/>
              </p:ext>
            </p:extLst>
          </p:nvPr>
        </p:nvGraphicFramePr>
        <p:xfrm>
          <a:off x="1720616" y="2742284"/>
          <a:ext cx="613116" cy="506520"/>
        </p:xfrm>
        <a:graphic>
          <a:graphicData uri="http://schemas.openxmlformats.org/presentationml/2006/ole">
            <mc:AlternateContent xmlns:mc="http://schemas.openxmlformats.org/markup-compatibility/2006">
              <mc:Choice xmlns:v="urn:schemas-microsoft-com:vml" Requires="v">
                <p:oleObj spid="_x0000_s1135782" name="方程式" r:id="rId6" imgW="291960" imgH="241200" progId="Equation.3">
                  <p:embed/>
                </p:oleObj>
              </mc:Choice>
              <mc:Fallback>
                <p:oleObj name="方程式" r:id="rId6" imgW="291960" imgH="241200" progId="Equation.3">
                  <p:embed/>
                  <p:pic>
                    <p:nvPicPr>
                      <p:cNvPr id="0" name=""/>
                      <p:cNvPicPr>
                        <a:picLocks noChangeAspect="1" noChangeArrowheads="1"/>
                      </p:cNvPicPr>
                      <p:nvPr/>
                    </p:nvPicPr>
                    <p:blipFill>
                      <a:blip r:embed="rId7"/>
                      <a:srcRect t="-2985" b="-2985"/>
                      <a:stretch>
                        <a:fillRect/>
                      </a:stretch>
                    </p:blipFill>
                    <p:spPr bwMode="auto">
                      <a:xfrm>
                        <a:off x="1720616" y="2742284"/>
                        <a:ext cx="613116" cy="506520"/>
                      </a:xfrm>
                      <a:prstGeom prst="rect">
                        <a:avLst/>
                      </a:prstGeom>
                      <a:noFill/>
                    </p:spPr>
                  </p:pic>
                </p:oleObj>
              </mc:Fallback>
            </mc:AlternateContent>
          </a:graphicData>
        </a:graphic>
      </p:graphicFrame>
      <p:sp>
        <p:nvSpPr>
          <p:cNvPr id="459784" name="Text Box 8"/>
          <p:cNvSpPr txBox="1">
            <a:spLocks noChangeArrowheads="1"/>
          </p:cNvSpPr>
          <p:nvPr/>
        </p:nvSpPr>
        <p:spPr bwMode="auto">
          <a:xfrm>
            <a:off x="617958" y="3853846"/>
            <a:ext cx="1872690" cy="507831"/>
          </a:xfrm>
          <a:prstGeom prst="rect">
            <a:avLst/>
          </a:prstGeom>
          <a:noFill/>
          <a:ln>
            <a:noFill/>
          </a:ln>
        </p:spPr>
        <p:txBody>
          <a:bodyPr wrap="squar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rgbClr val="C00000"/>
              </a:buClr>
              <a:buSzPct val="100000"/>
            </a:pPr>
            <a:r>
              <a:rPr lang="en-US" altLang="zh-TW" sz="2600" dirty="0"/>
              <a:t>e.g. </a:t>
            </a:r>
            <a:r>
              <a:rPr lang="en-US" altLang="zh-TW" sz="2600" dirty="0">
                <a:solidFill>
                  <a:srgbClr val="008000"/>
                </a:solidFill>
              </a:rPr>
              <a:t>heat eq.</a:t>
            </a:r>
            <a:r>
              <a:rPr lang="en-US" altLang="zh-TW" sz="2600" dirty="0"/>
              <a:t>:</a:t>
            </a:r>
          </a:p>
        </p:txBody>
      </p:sp>
      <p:graphicFrame>
        <p:nvGraphicFramePr>
          <p:cNvPr id="459785" name="Object 9"/>
          <p:cNvGraphicFramePr>
            <a:graphicFrameLocks noChangeAspect="1"/>
          </p:cNvGraphicFramePr>
          <p:nvPr>
            <p:extLst>
              <p:ext uri="{D42A27DB-BD31-4B8C-83A1-F6EECF244321}">
                <p14:modId xmlns:p14="http://schemas.microsoft.com/office/powerpoint/2010/main" val="1560127652"/>
              </p:ext>
            </p:extLst>
          </p:nvPr>
        </p:nvGraphicFramePr>
        <p:xfrm>
          <a:off x="2441088" y="3617580"/>
          <a:ext cx="1783080" cy="891540"/>
        </p:xfrm>
        <a:graphic>
          <a:graphicData uri="http://schemas.openxmlformats.org/presentationml/2006/ole">
            <mc:AlternateContent xmlns:mc="http://schemas.openxmlformats.org/markup-compatibility/2006">
              <mc:Choice xmlns:v="urn:schemas-microsoft-com:vml" Requires="v">
                <p:oleObj spid="_x0000_s1135783" name="Equation" r:id="rId8" imgW="914400" imgH="457200" progId="Equation.3">
                  <p:embed/>
                </p:oleObj>
              </mc:Choice>
              <mc:Fallback>
                <p:oleObj name="Equation" r:id="rId8" imgW="91440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r="-9842"/>
                      <a:stretch>
                        <a:fillRect/>
                      </a:stretch>
                    </p:blipFill>
                    <p:spPr bwMode="auto">
                      <a:xfrm>
                        <a:off x="2441088" y="3617580"/>
                        <a:ext cx="1783080" cy="891540"/>
                      </a:xfrm>
                      <a:prstGeom prst="rect">
                        <a:avLst/>
                      </a:prstGeom>
                      <a:noFill/>
                    </p:spPr>
                  </p:pic>
                </p:oleObj>
              </mc:Fallback>
            </mc:AlternateContent>
          </a:graphicData>
        </a:graphic>
      </p:graphicFrame>
      <p:sp>
        <p:nvSpPr>
          <p:cNvPr id="459793" name="AutoShape 17"/>
          <p:cNvSpPr>
            <a:spLocks noChangeArrowheads="1"/>
          </p:cNvSpPr>
          <p:nvPr/>
        </p:nvSpPr>
        <p:spPr bwMode="auto">
          <a:xfrm>
            <a:off x="1360572" y="2915468"/>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5" name="投影片編號版面配置區 4"/>
          <p:cNvSpPr>
            <a:spLocks noGrp="1"/>
          </p:cNvSpPr>
          <p:nvPr>
            <p:ph type="sldNum" sz="quarter" idx="10"/>
          </p:nvPr>
        </p:nvSpPr>
        <p:spPr/>
        <p:txBody>
          <a:bodyPr/>
          <a:lstStyle/>
          <a:p>
            <a:pPr>
              <a:defRPr/>
            </a:pPr>
            <a:fld id="{F4C3976D-8D47-445A-BD61-2F2C1E2596C6}" type="slidenum">
              <a:rPr lang="en-US" altLang="zh-TW" smtClean="0"/>
              <a:pPr>
                <a:defRPr/>
              </a:pPr>
              <a:t>8</a:t>
            </a:fld>
            <a:endParaRPr lang="en-US" altLang="zh-TW" dirty="0"/>
          </a:p>
        </p:txBody>
      </p:sp>
      <p:graphicFrame>
        <p:nvGraphicFramePr>
          <p:cNvPr id="21" name="Object 21"/>
          <p:cNvGraphicFramePr>
            <a:graphicFrameLocks noChangeAspect="1"/>
          </p:cNvGraphicFramePr>
          <p:nvPr>
            <p:extLst>
              <p:ext uri="{D42A27DB-BD31-4B8C-83A1-F6EECF244321}">
                <p14:modId xmlns:p14="http://schemas.microsoft.com/office/powerpoint/2010/main" val="2540803191"/>
              </p:ext>
            </p:extLst>
          </p:nvPr>
        </p:nvGraphicFramePr>
        <p:xfrm>
          <a:off x="590226" y="6033854"/>
          <a:ext cx="4641678" cy="491490"/>
        </p:xfrm>
        <a:graphic>
          <a:graphicData uri="http://schemas.openxmlformats.org/presentationml/2006/ole">
            <mc:AlternateContent xmlns:mc="http://schemas.openxmlformats.org/markup-compatibility/2006">
              <mc:Choice xmlns:v="urn:schemas-microsoft-com:vml" Requires="v">
                <p:oleObj spid="_x0000_s1135784" name="方程式" r:id="rId10" imgW="2158920" imgH="228600" progId="Equation.3">
                  <p:embed/>
                </p:oleObj>
              </mc:Choice>
              <mc:Fallback>
                <p:oleObj name="方程式" r:id="rId10" imgW="2158920" imgH="228600" progId="Equation.3">
                  <p:embed/>
                  <p:pic>
                    <p:nvPicPr>
                      <p:cNvPr id="0" name=""/>
                      <p:cNvPicPr>
                        <a:picLocks noChangeAspect="1" noChangeArrowheads="1"/>
                      </p:cNvPicPr>
                      <p:nvPr/>
                    </p:nvPicPr>
                    <p:blipFill>
                      <a:blip r:embed="rId11"/>
                      <a:srcRect t="-2702" b="-2702"/>
                      <a:stretch>
                        <a:fillRect/>
                      </a:stretch>
                    </p:blipFill>
                    <p:spPr bwMode="auto">
                      <a:xfrm>
                        <a:off x="590226" y="6033854"/>
                        <a:ext cx="4641678" cy="491490"/>
                      </a:xfrm>
                      <a:prstGeom prst="rect">
                        <a:avLst/>
                      </a:prstGeom>
                      <a:noFill/>
                    </p:spPr>
                  </p:pic>
                </p:oleObj>
              </mc:Fallback>
            </mc:AlternateContent>
          </a:graphicData>
        </a:graphic>
      </p:graphicFrame>
      <p:graphicFrame>
        <p:nvGraphicFramePr>
          <p:cNvPr id="22" name="Object 22"/>
          <p:cNvGraphicFramePr>
            <a:graphicFrameLocks noChangeAspect="1"/>
          </p:cNvGraphicFramePr>
          <p:nvPr>
            <p:extLst>
              <p:ext uri="{D42A27DB-BD31-4B8C-83A1-F6EECF244321}">
                <p14:modId xmlns:p14="http://schemas.microsoft.com/office/powerpoint/2010/main" val="2492648764"/>
              </p:ext>
            </p:extLst>
          </p:nvPr>
        </p:nvGraphicFramePr>
        <p:xfrm>
          <a:off x="6442420" y="1078656"/>
          <a:ext cx="1501560" cy="436536"/>
        </p:xfrm>
        <a:graphic>
          <a:graphicData uri="http://schemas.openxmlformats.org/presentationml/2006/ole">
            <mc:AlternateContent xmlns:mc="http://schemas.openxmlformats.org/markup-compatibility/2006">
              <mc:Choice xmlns:v="urn:schemas-microsoft-com:vml" Requires="v">
                <p:oleObj spid="_x0000_s1135785" name="方程式" r:id="rId12" imgW="698400" imgH="203040" progId="Equation.3">
                  <p:embed/>
                </p:oleObj>
              </mc:Choice>
              <mc:Fallback>
                <p:oleObj name="方程式" r:id="rId12" imgW="698400" imgH="203040" progId="Equation.3">
                  <p:embed/>
                  <p:pic>
                    <p:nvPicPr>
                      <p:cNvPr id="0" name=""/>
                      <p:cNvPicPr>
                        <a:picLocks noChangeAspect="1" noChangeArrowheads="1"/>
                      </p:cNvPicPr>
                      <p:nvPr/>
                    </p:nvPicPr>
                    <p:blipFill>
                      <a:blip r:embed="rId13"/>
                      <a:srcRect t="-2933" b="-2933"/>
                      <a:stretch>
                        <a:fillRect/>
                      </a:stretch>
                    </p:blipFill>
                    <p:spPr bwMode="auto">
                      <a:xfrm>
                        <a:off x="6442420" y="1078656"/>
                        <a:ext cx="1501560" cy="436536"/>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23" name="Object 23"/>
          <p:cNvGraphicFramePr>
            <a:graphicFrameLocks noChangeAspect="1"/>
          </p:cNvGraphicFramePr>
          <p:nvPr>
            <p:extLst>
              <p:ext uri="{D42A27DB-BD31-4B8C-83A1-F6EECF244321}">
                <p14:modId xmlns:p14="http://schemas.microsoft.com/office/powerpoint/2010/main" val="1765051607"/>
              </p:ext>
            </p:extLst>
          </p:nvPr>
        </p:nvGraphicFramePr>
        <p:xfrm>
          <a:off x="6464822" y="1587071"/>
          <a:ext cx="1501560" cy="436536"/>
        </p:xfrm>
        <a:graphic>
          <a:graphicData uri="http://schemas.openxmlformats.org/presentationml/2006/ole">
            <mc:AlternateContent xmlns:mc="http://schemas.openxmlformats.org/markup-compatibility/2006">
              <mc:Choice xmlns:v="urn:schemas-microsoft-com:vml" Requires="v">
                <p:oleObj spid="_x0000_s1135786" name="Equation" r:id="rId14" imgW="698400" imgH="203040" progId="Equation.3">
                  <p:embed/>
                </p:oleObj>
              </mc:Choice>
              <mc:Fallback>
                <p:oleObj name="Equation" r:id="rId14" imgW="698400" imgH="2030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t="-2933" b="-2933"/>
                      <a:stretch>
                        <a:fillRect/>
                      </a:stretch>
                    </p:blipFill>
                    <p:spPr bwMode="auto">
                      <a:xfrm>
                        <a:off x="6464822" y="1587071"/>
                        <a:ext cx="1501560" cy="436536"/>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sp>
        <p:nvSpPr>
          <p:cNvPr id="24" name="Text Box 24"/>
          <p:cNvSpPr txBox="1">
            <a:spLocks noChangeArrowheads="1"/>
          </p:cNvSpPr>
          <p:nvPr/>
        </p:nvSpPr>
        <p:spPr bwMode="auto">
          <a:xfrm>
            <a:off x="8432802" y="1071711"/>
            <a:ext cx="2415726" cy="492443"/>
          </a:xfrm>
          <a:prstGeom prst="rect">
            <a:avLst/>
          </a:prstGeom>
          <a:noFill/>
          <a:ln>
            <a:noFill/>
          </a:ln>
          <a:extLst/>
        </p:spPr>
        <p:txBody>
          <a:bodyPr wrap="none" lIns="0"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600" dirty="0">
                <a:solidFill>
                  <a:srgbClr val="C00000"/>
                </a:solidFill>
              </a:rPr>
              <a:t>hyperbola </a:t>
            </a:r>
            <a:r>
              <a:rPr lang="zh-TW" altLang="en-US" sz="2600" dirty="0">
                <a:solidFill>
                  <a:srgbClr val="C00000"/>
                </a:solidFill>
                <a:latin typeface="+mn-ea"/>
                <a:ea typeface="+mn-ea"/>
              </a:rPr>
              <a:t>雙曲線</a:t>
            </a:r>
            <a:endParaRPr lang="en-US" altLang="zh-TW" sz="2600" dirty="0">
              <a:solidFill>
                <a:srgbClr val="C00000"/>
              </a:solidFill>
              <a:latin typeface="+mn-ea"/>
              <a:ea typeface="+mn-ea"/>
            </a:endParaRPr>
          </a:p>
        </p:txBody>
      </p:sp>
      <p:sp>
        <p:nvSpPr>
          <p:cNvPr id="25" name="Text Box 25"/>
          <p:cNvSpPr txBox="1">
            <a:spLocks noChangeArrowheads="1"/>
          </p:cNvSpPr>
          <p:nvPr/>
        </p:nvSpPr>
        <p:spPr bwMode="auto">
          <a:xfrm>
            <a:off x="8389106" y="2072461"/>
            <a:ext cx="2229778" cy="492443"/>
          </a:xfrm>
          <a:prstGeom prst="rect">
            <a:avLst/>
          </a:prstGeom>
          <a:noFill/>
          <a:ln>
            <a:noFill/>
          </a:ln>
          <a:extLst/>
        </p:spPr>
        <p:txBody>
          <a:bodyPr wrap="none" lIns="0"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600" dirty="0">
                <a:solidFill>
                  <a:srgbClr val="006600"/>
                </a:solidFill>
              </a:rPr>
              <a:t>parabola </a:t>
            </a:r>
            <a:r>
              <a:rPr lang="zh-TW" altLang="en-US" sz="2600" dirty="0">
                <a:solidFill>
                  <a:srgbClr val="006600"/>
                </a:solidFill>
                <a:latin typeface="+mn-ea"/>
                <a:ea typeface="+mn-ea"/>
              </a:rPr>
              <a:t>拋物線</a:t>
            </a:r>
            <a:endParaRPr lang="en-US" altLang="zh-TW" sz="2600" dirty="0">
              <a:solidFill>
                <a:srgbClr val="006600"/>
              </a:solidFill>
              <a:latin typeface="+mn-ea"/>
              <a:ea typeface="+mn-ea"/>
            </a:endParaRPr>
          </a:p>
        </p:txBody>
      </p:sp>
      <p:sp>
        <p:nvSpPr>
          <p:cNvPr id="26" name="Text Box 26"/>
          <p:cNvSpPr txBox="1">
            <a:spLocks noChangeArrowheads="1"/>
          </p:cNvSpPr>
          <p:nvPr/>
        </p:nvSpPr>
        <p:spPr bwMode="auto">
          <a:xfrm>
            <a:off x="8405488" y="1575767"/>
            <a:ext cx="1620636" cy="492443"/>
          </a:xfrm>
          <a:prstGeom prst="rect">
            <a:avLst/>
          </a:prstGeom>
          <a:noFill/>
          <a:ln>
            <a:noFill/>
          </a:ln>
          <a:extLst/>
        </p:spPr>
        <p:txBody>
          <a:bodyPr wrap="none" lIns="0"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600" dirty="0">
                <a:solidFill>
                  <a:srgbClr val="0000CC"/>
                </a:solidFill>
              </a:rPr>
              <a:t>ellipse </a:t>
            </a:r>
            <a:r>
              <a:rPr lang="zh-TW" altLang="en-US" sz="2600" dirty="0">
                <a:solidFill>
                  <a:srgbClr val="0000CC"/>
                </a:solidFill>
                <a:latin typeface="+mn-ea"/>
                <a:ea typeface="+mn-ea"/>
              </a:rPr>
              <a:t>橢圓</a:t>
            </a:r>
            <a:endParaRPr lang="en-US" altLang="zh-TW" sz="2600" dirty="0">
              <a:solidFill>
                <a:srgbClr val="0000CC"/>
              </a:solidFill>
              <a:latin typeface="+mn-ea"/>
              <a:ea typeface="+mn-ea"/>
            </a:endParaRPr>
          </a:p>
        </p:txBody>
      </p:sp>
      <p:graphicFrame>
        <p:nvGraphicFramePr>
          <p:cNvPr id="6" name="物件 5"/>
          <p:cNvGraphicFramePr>
            <a:graphicFrameLocks noChangeAspect="1"/>
          </p:cNvGraphicFramePr>
          <p:nvPr>
            <p:extLst>
              <p:ext uri="{D42A27DB-BD31-4B8C-83A1-F6EECF244321}">
                <p14:modId xmlns:p14="http://schemas.microsoft.com/office/powerpoint/2010/main" val="57183063"/>
              </p:ext>
            </p:extLst>
          </p:nvPr>
        </p:nvGraphicFramePr>
        <p:xfrm>
          <a:off x="6477736" y="2079824"/>
          <a:ext cx="1501560" cy="436536"/>
        </p:xfrm>
        <a:graphic>
          <a:graphicData uri="http://schemas.openxmlformats.org/presentationml/2006/ole">
            <mc:AlternateContent xmlns:mc="http://schemas.openxmlformats.org/markup-compatibility/2006">
              <mc:Choice xmlns:v="urn:schemas-microsoft-com:vml" Requires="v">
                <p:oleObj spid="_x0000_s1135787" name="方程式" r:id="rId16" imgW="698400" imgH="203040" progId="Equation.3">
                  <p:embed/>
                </p:oleObj>
              </mc:Choice>
              <mc:Fallback>
                <p:oleObj name="方程式" r:id="rId16" imgW="698400" imgH="203040" progId="Equation.3">
                  <p:embed/>
                  <p:pic>
                    <p:nvPicPr>
                      <p:cNvPr id="0" name=""/>
                      <p:cNvPicPr>
                        <a:picLocks noChangeArrowheads="1"/>
                      </p:cNvPicPr>
                      <p:nvPr/>
                    </p:nvPicPr>
                    <p:blipFill>
                      <a:blip r:embed="rId17"/>
                      <a:srcRect t="-2933" b="-2933"/>
                      <a:stretch>
                        <a:fillRect/>
                      </a:stretch>
                    </p:blipFill>
                    <p:spPr bwMode="auto">
                      <a:xfrm>
                        <a:off x="6477736" y="2079824"/>
                        <a:ext cx="1501560" cy="43653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 Box 6"/>
          <p:cNvSpPr txBox="1">
            <a:spLocks noChangeArrowheads="1"/>
          </p:cNvSpPr>
          <p:nvPr/>
        </p:nvSpPr>
        <p:spPr bwMode="auto">
          <a:xfrm>
            <a:off x="196907" y="5549385"/>
            <a:ext cx="5440913" cy="492443"/>
          </a:xfrm>
          <a:prstGeom prst="rect">
            <a:avLst/>
          </a:prstGeom>
          <a:noFill/>
          <a:ln>
            <a:noFill/>
          </a:ln>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65113" indent="-265113">
              <a:buSzPct val="120000"/>
              <a:buFont typeface="Arial" panose="020B0604020202020204" pitchFamily="34" charset="0"/>
              <a:buChar char="•"/>
            </a:pPr>
            <a:r>
              <a:rPr lang="en-US" altLang="zh-TW" sz="2600" dirty="0"/>
              <a:t>recall: conic sections</a:t>
            </a:r>
            <a:r>
              <a:rPr lang="zh-TW" altLang="en-US" sz="2600" dirty="0">
                <a:latin typeface="+mn-ea"/>
                <a:ea typeface="+mn-ea"/>
              </a:rPr>
              <a:t>（圓錐曲線）</a:t>
            </a:r>
            <a:endParaRPr lang="en-US" altLang="zh-TW" sz="2600" dirty="0">
              <a:latin typeface="+mn-ea"/>
              <a:ea typeface="+mn-ea"/>
            </a:endParaRPr>
          </a:p>
        </p:txBody>
      </p:sp>
      <p:cxnSp>
        <p:nvCxnSpPr>
          <p:cNvPr id="8" name="直線接點 7"/>
          <p:cNvCxnSpPr/>
          <p:nvPr/>
        </p:nvCxnSpPr>
        <p:spPr bwMode="auto">
          <a:xfrm>
            <a:off x="6096000" y="692696"/>
            <a:ext cx="0" cy="5940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cxnSp>
        <p:nvCxnSpPr>
          <p:cNvPr id="34" name="直線接點 33"/>
          <p:cNvCxnSpPr>
            <a:cxnSpLocks noChangeShapeType="1"/>
          </p:cNvCxnSpPr>
          <p:nvPr/>
        </p:nvCxnSpPr>
        <p:spPr bwMode="auto">
          <a:xfrm>
            <a:off x="7668606" y="6021387"/>
            <a:ext cx="414337" cy="1587"/>
          </a:xfrm>
          <a:prstGeom prst="line">
            <a:avLst/>
          </a:prstGeom>
          <a:noFill/>
          <a:ln w="31750" algn="ctr">
            <a:solidFill>
              <a:srgbClr val="FF0000"/>
            </a:solidFill>
            <a:round/>
            <a:headEnd/>
            <a:tailEnd/>
          </a:ln>
          <a:extLst>
            <a:ext uri="{909E8E84-426E-40DD-AFC4-6F175D3DCCD1}">
              <a14:hiddenFill xmlns:a14="http://schemas.microsoft.com/office/drawing/2010/main">
                <a:noFill/>
              </a14:hiddenFill>
            </a:ext>
          </a:extLst>
        </p:spPr>
      </p:cxnSp>
      <p:cxnSp>
        <p:nvCxnSpPr>
          <p:cNvPr id="35" name="直線接點 34"/>
          <p:cNvCxnSpPr>
            <a:cxnSpLocks noChangeShapeType="1"/>
          </p:cNvCxnSpPr>
          <p:nvPr/>
        </p:nvCxnSpPr>
        <p:spPr bwMode="auto">
          <a:xfrm>
            <a:off x="10175976" y="6009800"/>
            <a:ext cx="414338" cy="1587"/>
          </a:xfrm>
          <a:prstGeom prst="line">
            <a:avLst/>
          </a:prstGeom>
          <a:noFill/>
          <a:ln w="31750" algn="ctr">
            <a:solidFill>
              <a:srgbClr val="FF0000"/>
            </a:solidFill>
            <a:round/>
            <a:headEnd/>
            <a:tailEnd/>
          </a:ln>
          <a:extLst>
            <a:ext uri="{909E8E84-426E-40DD-AFC4-6F175D3DCCD1}">
              <a14:hiddenFill xmlns:a14="http://schemas.microsoft.com/office/drawing/2010/main">
                <a:noFill/>
              </a14:hiddenFill>
            </a:ext>
          </a:extLst>
        </p:spPr>
      </p:cxnSp>
      <p:cxnSp>
        <p:nvCxnSpPr>
          <p:cNvPr id="36" name="直線接點 35"/>
          <p:cNvCxnSpPr>
            <a:cxnSpLocks noChangeShapeType="1"/>
          </p:cNvCxnSpPr>
          <p:nvPr/>
        </p:nvCxnSpPr>
        <p:spPr bwMode="auto">
          <a:xfrm>
            <a:off x="9256230" y="6003352"/>
            <a:ext cx="414337" cy="1588"/>
          </a:xfrm>
          <a:prstGeom prst="line">
            <a:avLst/>
          </a:prstGeom>
          <a:noFill/>
          <a:ln w="31750" algn="ctr">
            <a:solidFill>
              <a:srgbClr val="0000CC"/>
            </a:solidFill>
            <a:round/>
            <a:headEnd/>
            <a:tailEnd/>
          </a:ln>
          <a:extLst>
            <a:ext uri="{909E8E84-426E-40DD-AFC4-6F175D3DCCD1}">
              <a14:hiddenFill xmlns:a14="http://schemas.microsoft.com/office/drawing/2010/main">
                <a:noFill/>
              </a14:hiddenFill>
            </a:ext>
          </a:extLst>
        </p:spPr>
      </p:cxnSp>
      <p:cxnSp>
        <p:nvCxnSpPr>
          <p:cNvPr id="37" name="直線接點 36"/>
          <p:cNvCxnSpPr>
            <a:cxnSpLocks noChangeShapeType="1"/>
          </p:cNvCxnSpPr>
          <p:nvPr/>
        </p:nvCxnSpPr>
        <p:spPr bwMode="auto">
          <a:xfrm>
            <a:off x="11648662" y="6022973"/>
            <a:ext cx="414338" cy="1588"/>
          </a:xfrm>
          <a:prstGeom prst="line">
            <a:avLst/>
          </a:prstGeom>
          <a:noFill/>
          <a:ln w="31750" algn="ctr">
            <a:solidFill>
              <a:srgbClr val="0000CC"/>
            </a:solidFill>
            <a:round/>
            <a:headEnd/>
            <a:tailEnd/>
          </a:ln>
          <a:extLst>
            <a:ext uri="{909E8E84-426E-40DD-AFC4-6F175D3DCCD1}">
              <a14:hiddenFill xmlns:a14="http://schemas.microsoft.com/office/drawing/2010/main">
                <a:noFill/>
              </a14:hiddenFill>
            </a:ext>
          </a:extLst>
        </p:spPr>
      </p:cxnSp>
      <p:graphicFrame>
        <p:nvGraphicFramePr>
          <p:cNvPr id="38" name="物件 37"/>
          <p:cNvGraphicFramePr>
            <a:graphicFrameLocks noChangeAspect="1"/>
          </p:cNvGraphicFramePr>
          <p:nvPr>
            <p:extLst>
              <p:ext uri="{D42A27DB-BD31-4B8C-83A1-F6EECF244321}">
                <p14:modId xmlns:p14="http://schemas.microsoft.com/office/powerpoint/2010/main" val="1067393236"/>
              </p:ext>
            </p:extLst>
          </p:nvPr>
        </p:nvGraphicFramePr>
        <p:xfrm>
          <a:off x="6464088" y="5536852"/>
          <a:ext cx="5680584" cy="506520"/>
        </p:xfrm>
        <a:graphic>
          <a:graphicData uri="http://schemas.openxmlformats.org/presentationml/2006/ole">
            <mc:AlternateContent xmlns:mc="http://schemas.openxmlformats.org/markup-compatibility/2006">
              <mc:Choice xmlns:v="urn:schemas-microsoft-com:vml" Requires="v">
                <p:oleObj spid="_x0000_s1135788" name="方程式" r:id="rId18" imgW="2705040" imgH="241200" progId="Equation.3">
                  <p:embed/>
                </p:oleObj>
              </mc:Choice>
              <mc:Fallback>
                <p:oleObj name="方程式" r:id="rId18" imgW="2705040" imgH="241200" progId="Equation.3">
                  <p:embed/>
                  <p:pic>
                    <p:nvPicPr>
                      <p:cNvPr id="0" name=""/>
                      <p:cNvPicPr>
                        <a:picLocks noChangeArrowheads="1"/>
                      </p:cNvPicPr>
                      <p:nvPr/>
                    </p:nvPicPr>
                    <p:blipFill>
                      <a:blip r:embed="rId19"/>
                      <a:srcRect t="-2985" b="-2985"/>
                      <a:stretch>
                        <a:fillRect/>
                      </a:stretch>
                    </p:blipFill>
                    <p:spPr bwMode="auto">
                      <a:xfrm>
                        <a:off x="6464088" y="5536852"/>
                        <a:ext cx="5680584" cy="50652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9" name="直線單箭頭接點 38"/>
          <p:cNvCxnSpPr>
            <a:cxnSpLocks/>
          </p:cNvCxnSpPr>
          <p:nvPr/>
        </p:nvCxnSpPr>
        <p:spPr bwMode="auto">
          <a:xfrm flipV="1">
            <a:off x="7664458" y="6243269"/>
            <a:ext cx="1357219" cy="343768"/>
          </a:xfrm>
          <a:prstGeom prst="straightConnector1">
            <a:avLst/>
          </a:prstGeom>
          <a:solidFill>
            <a:schemeClr val="accent1"/>
          </a:solidFill>
          <a:ln w="28575" cap="flat" cmpd="sng" algn="ctr">
            <a:solidFill>
              <a:srgbClr val="C00000"/>
            </a:solidFill>
            <a:prstDash val="solid"/>
            <a:round/>
            <a:headEnd type="none" w="med" len="med"/>
            <a:tailEnd type="triangle" w="lg" len="lg"/>
          </a:ln>
          <a:effectLst/>
        </p:spPr>
      </p:cxnSp>
      <p:cxnSp>
        <p:nvCxnSpPr>
          <p:cNvPr id="41" name="直線單箭頭接點 40"/>
          <p:cNvCxnSpPr>
            <a:cxnSpLocks/>
          </p:cNvCxnSpPr>
          <p:nvPr/>
        </p:nvCxnSpPr>
        <p:spPr bwMode="auto">
          <a:xfrm>
            <a:off x="10028684" y="6136931"/>
            <a:ext cx="1349948" cy="434311"/>
          </a:xfrm>
          <a:prstGeom prst="straightConnector1">
            <a:avLst/>
          </a:prstGeom>
          <a:solidFill>
            <a:schemeClr val="accent1"/>
          </a:solidFill>
          <a:ln w="28575" cap="flat" cmpd="sng" algn="ctr">
            <a:solidFill>
              <a:srgbClr val="0000CC"/>
            </a:solidFill>
            <a:prstDash val="solid"/>
            <a:round/>
            <a:headEnd type="none" w="med" len="med"/>
            <a:tailEnd type="triangle" w="lg" len="lg"/>
          </a:ln>
          <a:effectLst/>
        </p:spPr>
      </p:cxnSp>
      <p:graphicFrame>
        <p:nvGraphicFramePr>
          <p:cNvPr id="2" name="物件 1"/>
          <p:cNvGraphicFramePr>
            <a:graphicFrameLocks noChangeAspect="1"/>
          </p:cNvGraphicFramePr>
          <p:nvPr>
            <p:extLst>
              <p:ext uri="{D42A27DB-BD31-4B8C-83A1-F6EECF244321}">
                <p14:modId xmlns:p14="http://schemas.microsoft.com/office/powerpoint/2010/main" val="1808868363"/>
              </p:ext>
            </p:extLst>
          </p:nvPr>
        </p:nvGraphicFramePr>
        <p:xfrm>
          <a:off x="9430232" y="3403946"/>
          <a:ext cx="2320164" cy="480060"/>
        </p:xfrm>
        <a:graphic>
          <a:graphicData uri="http://schemas.openxmlformats.org/presentationml/2006/ole">
            <mc:AlternateContent xmlns:mc="http://schemas.openxmlformats.org/markup-compatibility/2006">
              <mc:Choice xmlns:v="urn:schemas-microsoft-com:vml" Requires="v">
                <p:oleObj spid="_x0000_s1135789" name="方程式" r:id="rId20" imgW="1104840" imgH="228600" progId="Equation.3">
                  <p:embed/>
                </p:oleObj>
              </mc:Choice>
              <mc:Fallback>
                <p:oleObj name="方程式" r:id="rId20" imgW="1104840" imgH="228600" progId="Equation.3">
                  <p:embed/>
                  <p:pic>
                    <p:nvPicPr>
                      <p:cNvPr id="0" name=""/>
                      <p:cNvPicPr>
                        <a:picLocks noChangeArrowheads="1"/>
                      </p:cNvPicPr>
                      <p:nvPr/>
                    </p:nvPicPr>
                    <p:blipFill>
                      <a:blip r:embed="rId21"/>
                      <a:srcRect t="-3149" b="-3149"/>
                      <a:stretch>
                        <a:fillRect/>
                      </a:stretch>
                    </p:blipFill>
                    <p:spPr bwMode="auto">
                      <a:xfrm>
                        <a:off x="9430232" y="3403946"/>
                        <a:ext cx="2320164" cy="480060"/>
                      </a:xfrm>
                      <a:prstGeom prst="rect">
                        <a:avLst/>
                      </a:prstGeom>
                      <a:solidFill>
                        <a:srgbClr val="FFCC66"/>
                      </a:solidFill>
                      <a:ln>
                        <a:noFill/>
                      </a:ln>
                      <a:extLst/>
                    </p:spPr>
                  </p:pic>
                </p:oleObj>
              </mc:Fallback>
            </mc:AlternateContent>
          </a:graphicData>
        </a:graphic>
      </p:graphicFrame>
      <p:graphicFrame>
        <p:nvGraphicFramePr>
          <p:cNvPr id="10" name="物件 9"/>
          <p:cNvGraphicFramePr>
            <a:graphicFrameLocks noChangeAspect="1"/>
          </p:cNvGraphicFramePr>
          <p:nvPr>
            <p:extLst>
              <p:ext uri="{D42A27DB-BD31-4B8C-83A1-F6EECF244321}">
                <p14:modId xmlns:p14="http://schemas.microsoft.com/office/powerpoint/2010/main" val="3804708123"/>
              </p:ext>
            </p:extLst>
          </p:nvPr>
        </p:nvGraphicFramePr>
        <p:xfrm>
          <a:off x="1271464" y="2167209"/>
          <a:ext cx="1599696" cy="506520"/>
        </p:xfrm>
        <a:graphic>
          <a:graphicData uri="http://schemas.openxmlformats.org/presentationml/2006/ole">
            <mc:AlternateContent xmlns:mc="http://schemas.openxmlformats.org/markup-compatibility/2006">
              <mc:Choice xmlns:v="urn:schemas-microsoft-com:vml" Requires="v">
                <p:oleObj spid="_x0000_s1135790" name="方程式" r:id="rId22" imgW="761760" imgH="241200" progId="Equation.3">
                  <p:embed/>
                </p:oleObj>
              </mc:Choice>
              <mc:Fallback>
                <p:oleObj name="方程式" r:id="rId22" imgW="761760" imgH="241200" progId="Equation.3">
                  <p:embed/>
                  <p:pic>
                    <p:nvPicPr>
                      <p:cNvPr id="0" name=""/>
                      <p:cNvPicPr>
                        <a:picLocks noChangeArrowheads="1"/>
                      </p:cNvPicPr>
                      <p:nvPr/>
                    </p:nvPicPr>
                    <p:blipFill>
                      <a:blip r:embed="rId23">
                        <a:extLst>
                          <a:ext uri="{28A0092B-C50C-407E-A947-70E740481C1C}">
                            <a14:useLocalDpi xmlns:a14="http://schemas.microsoft.com/office/drawing/2010/main" val="0"/>
                          </a:ext>
                        </a:extLst>
                      </a:blip>
                      <a:srcRect t="-2431" r="-3635" b="-2431"/>
                      <a:stretch>
                        <a:fillRect/>
                      </a:stretch>
                    </p:blipFill>
                    <p:spPr bwMode="auto">
                      <a:xfrm>
                        <a:off x="1271464" y="2167209"/>
                        <a:ext cx="1599696" cy="506520"/>
                      </a:xfrm>
                      <a:prstGeom prst="rect">
                        <a:avLst/>
                      </a:prstGeom>
                      <a:solidFill>
                        <a:srgbClr val="CCECFF"/>
                      </a:solidFill>
                      <a:ln>
                        <a:noFill/>
                      </a:ln>
                    </p:spPr>
                  </p:pic>
                </p:oleObj>
              </mc:Fallback>
            </mc:AlternateContent>
          </a:graphicData>
        </a:graphic>
      </p:graphicFrame>
      <p:graphicFrame>
        <p:nvGraphicFramePr>
          <p:cNvPr id="47" name="Object 15"/>
          <p:cNvGraphicFramePr>
            <a:graphicFrameLocks noChangeAspect="1"/>
          </p:cNvGraphicFramePr>
          <p:nvPr>
            <p:extLst>
              <p:ext uri="{D42A27DB-BD31-4B8C-83A1-F6EECF244321}">
                <p14:modId xmlns:p14="http://schemas.microsoft.com/office/powerpoint/2010/main" val="2165315107"/>
              </p:ext>
            </p:extLst>
          </p:nvPr>
        </p:nvGraphicFramePr>
        <p:xfrm>
          <a:off x="1272209" y="1189468"/>
          <a:ext cx="1360044" cy="452844"/>
        </p:xfrm>
        <a:graphic>
          <a:graphicData uri="http://schemas.openxmlformats.org/presentationml/2006/ole">
            <mc:AlternateContent xmlns:mc="http://schemas.openxmlformats.org/markup-compatibility/2006">
              <mc:Choice xmlns:v="urn:schemas-microsoft-com:vml" Requires="v">
                <p:oleObj spid="_x0000_s1135791" name="方程式" r:id="rId24" imgW="647640" imgH="215640" progId="Equation.3">
                  <p:embed/>
                </p:oleObj>
              </mc:Choice>
              <mc:Fallback>
                <p:oleObj name="方程式" r:id="rId24" imgW="647640" imgH="215640" progId="Equation.3">
                  <p:embed/>
                  <p:pic>
                    <p:nvPicPr>
                      <p:cNvPr id="0" name=""/>
                      <p:cNvPicPr>
                        <a:picLocks noChangeAspect="1" noChangeArrowheads="1"/>
                      </p:cNvPicPr>
                      <p:nvPr/>
                    </p:nvPicPr>
                    <p:blipFill>
                      <a:blip r:embed="rId25"/>
                      <a:srcRect t="-2431" r="-3635" b="-2431"/>
                      <a:stretch>
                        <a:fillRect/>
                      </a:stretch>
                    </p:blipFill>
                    <p:spPr bwMode="auto">
                      <a:xfrm>
                        <a:off x="1272209" y="1189468"/>
                        <a:ext cx="1360044" cy="452844"/>
                      </a:xfrm>
                      <a:prstGeom prst="rect">
                        <a:avLst/>
                      </a:prstGeom>
                      <a:solidFill>
                        <a:srgbClr val="CCECFF"/>
                      </a:solidFill>
                    </p:spPr>
                  </p:pic>
                </p:oleObj>
              </mc:Fallback>
            </mc:AlternateContent>
          </a:graphicData>
        </a:graphic>
      </p:graphicFrame>
      <p:sp>
        <p:nvSpPr>
          <p:cNvPr id="48" name="AutoShape 30"/>
          <p:cNvSpPr>
            <a:spLocks noChangeArrowheads="1"/>
          </p:cNvSpPr>
          <p:nvPr/>
        </p:nvSpPr>
        <p:spPr bwMode="auto">
          <a:xfrm>
            <a:off x="2998904" y="2324896"/>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aphicFrame>
        <p:nvGraphicFramePr>
          <p:cNvPr id="51" name="物件 50"/>
          <p:cNvGraphicFramePr>
            <a:graphicFrameLocks noChangeAspect="1"/>
          </p:cNvGraphicFramePr>
          <p:nvPr>
            <p:extLst>
              <p:ext uri="{D42A27DB-BD31-4B8C-83A1-F6EECF244321}">
                <p14:modId xmlns:p14="http://schemas.microsoft.com/office/powerpoint/2010/main" val="2532199735"/>
              </p:ext>
            </p:extLst>
          </p:nvPr>
        </p:nvGraphicFramePr>
        <p:xfrm>
          <a:off x="2632481" y="1186920"/>
          <a:ext cx="985838" cy="452438"/>
        </p:xfrm>
        <a:graphic>
          <a:graphicData uri="http://schemas.openxmlformats.org/presentationml/2006/ole">
            <mc:AlternateContent xmlns:mc="http://schemas.openxmlformats.org/markup-compatibility/2006">
              <mc:Choice xmlns:v="urn:schemas-microsoft-com:vml" Requires="v">
                <p:oleObj spid="_x0000_s1135792" name="方程式" r:id="rId26" imgW="469800" imgH="215640" progId="Equation.3">
                  <p:embed/>
                </p:oleObj>
              </mc:Choice>
              <mc:Fallback>
                <p:oleObj name="方程式" r:id="rId26" imgW="469800" imgH="215640" progId="Equation.3">
                  <p:embed/>
                  <p:pic>
                    <p:nvPicPr>
                      <p:cNvPr id="0" name=""/>
                      <p:cNvPicPr>
                        <a:picLocks noChangeArrowheads="1"/>
                      </p:cNvPicPr>
                      <p:nvPr/>
                    </p:nvPicPr>
                    <p:blipFill>
                      <a:blip r:embed="rId27"/>
                      <a:srcRect t="-2431" r="-3635" b="-2431"/>
                      <a:stretch>
                        <a:fillRect/>
                      </a:stretch>
                    </p:blipFill>
                    <p:spPr bwMode="auto">
                      <a:xfrm>
                        <a:off x="2632481" y="1186920"/>
                        <a:ext cx="985838" cy="452438"/>
                      </a:xfrm>
                      <a:prstGeom prst="rect">
                        <a:avLst/>
                      </a:prstGeom>
                      <a:solidFill>
                        <a:srgbClr val="CCECFF"/>
                      </a:solidFill>
                      <a:ln>
                        <a:noFill/>
                      </a:ln>
                    </p:spPr>
                  </p:pic>
                </p:oleObj>
              </mc:Fallback>
            </mc:AlternateContent>
          </a:graphicData>
        </a:graphic>
      </p:graphicFrame>
      <p:cxnSp>
        <p:nvCxnSpPr>
          <p:cNvPr id="52" name="直線接點 51"/>
          <p:cNvCxnSpPr/>
          <p:nvPr/>
        </p:nvCxnSpPr>
        <p:spPr bwMode="auto">
          <a:xfrm>
            <a:off x="1319290" y="1658749"/>
            <a:ext cx="1290026" cy="0"/>
          </a:xfrm>
          <a:prstGeom prst="line">
            <a:avLst/>
          </a:prstGeom>
          <a:solidFill>
            <a:schemeClr val="accent1"/>
          </a:solidFill>
          <a:ln w="28575" cap="flat" cmpd="sng" algn="ctr">
            <a:solidFill>
              <a:srgbClr val="C00000"/>
            </a:solidFill>
            <a:prstDash val="solid"/>
            <a:round/>
            <a:headEnd type="none" w="med" len="med"/>
            <a:tailEnd type="none" w="med" len="med"/>
          </a:ln>
          <a:effectLst/>
        </p:spPr>
      </p:cxnSp>
      <p:graphicFrame>
        <p:nvGraphicFramePr>
          <p:cNvPr id="53" name="物件 52"/>
          <p:cNvGraphicFramePr>
            <a:graphicFrameLocks noChangeAspect="1"/>
          </p:cNvGraphicFramePr>
          <p:nvPr>
            <p:extLst>
              <p:ext uri="{D42A27DB-BD31-4B8C-83A1-F6EECF244321}">
                <p14:modId xmlns:p14="http://schemas.microsoft.com/office/powerpoint/2010/main" val="436418558"/>
              </p:ext>
            </p:extLst>
          </p:nvPr>
        </p:nvGraphicFramePr>
        <p:xfrm>
          <a:off x="3393138" y="2203630"/>
          <a:ext cx="799848" cy="372708"/>
        </p:xfrm>
        <a:graphic>
          <a:graphicData uri="http://schemas.openxmlformats.org/presentationml/2006/ole">
            <mc:AlternateContent xmlns:mc="http://schemas.openxmlformats.org/markup-compatibility/2006">
              <mc:Choice xmlns:v="urn:schemas-microsoft-com:vml" Requires="v">
                <p:oleObj spid="_x0000_s1135793" name="方程式" r:id="rId28" imgW="380880" imgH="177480" progId="Equation.3">
                  <p:embed/>
                </p:oleObj>
              </mc:Choice>
              <mc:Fallback>
                <p:oleObj name="方程式" r:id="rId28" imgW="380880" imgH="177480" progId="Equation.3">
                  <p:embed/>
                  <p:pic>
                    <p:nvPicPr>
                      <p:cNvPr id="0" name=""/>
                      <p:cNvPicPr>
                        <a:picLocks noChangeAspect="1" noChangeArrowheads="1"/>
                      </p:cNvPicPr>
                      <p:nvPr/>
                    </p:nvPicPr>
                    <p:blipFill>
                      <a:blip r:embed="rId29"/>
                      <a:srcRect t="-3546" b="-3546"/>
                      <a:stretch>
                        <a:fillRect/>
                      </a:stretch>
                    </p:blipFill>
                    <p:spPr bwMode="auto">
                      <a:xfrm>
                        <a:off x="3393138" y="2203630"/>
                        <a:ext cx="799848" cy="372708"/>
                      </a:xfrm>
                      <a:prstGeom prst="rect">
                        <a:avLst/>
                      </a:prstGeom>
                      <a:solidFill>
                        <a:srgbClr val="FFFF00"/>
                      </a:solidFill>
                      <a:ln>
                        <a:noFill/>
                      </a:ln>
                    </p:spPr>
                  </p:pic>
                </p:oleObj>
              </mc:Fallback>
            </mc:AlternateContent>
          </a:graphicData>
        </a:graphic>
      </p:graphicFrame>
      <p:graphicFrame>
        <p:nvGraphicFramePr>
          <p:cNvPr id="54" name="物件 53"/>
          <p:cNvGraphicFramePr>
            <a:graphicFrameLocks noChangeAspect="1"/>
          </p:cNvGraphicFramePr>
          <p:nvPr>
            <p:extLst>
              <p:ext uri="{D42A27DB-BD31-4B8C-83A1-F6EECF244321}">
                <p14:modId xmlns:p14="http://schemas.microsoft.com/office/powerpoint/2010/main" val="2850271174"/>
              </p:ext>
            </p:extLst>
          </p:nvPr>
        </p:nvGraphicFramePr>
        <p:xfrm>
          <a:off x="3685234" y="2208169"/>
          <a:ext cx="1039500" cy="372708"/>
        </p:xfrm>
        <a:graphic>
          <a:graphicData uri="http://schemas.openxmlformats.org/presentationml/2006/ole">
            <mc:AlternateContent xmlns:mc="http://schemas.openxmlformats.org/markup-compatibility/2006">
              <mc:Choice xmlns:v="urn:schemas-microsoft-com:vml" Requires="v">
                <p:oleObj spid="_x0000_s1135794" name="方程式" r:id="rId30" imgW="495000" imgH="177480" progId="Equation.3">
                  <p:embed/>
                </p:oleObj>
              </mc:Choice>
              <mc:Fallback>
                <p:oleObj name="方程式" r:id="rId30" imgW="495000" imgH="177480" progId="Equation.3">
                  <p:embed/>
                  <p:pic>
                    <p:nvPicPr>
                      <p:cNvPr id="0" name=""/>
                      <p:cNvPicPr>
                        <a:picLocks noChangeAspect="1" noChangeArrowheads="1"/>
                      </p:cNvPicPr>
                      <p:nvPr/>
                    </p:nvPicPr>
                    <p:blipFill>
                      <a:blip r:embed="rId31"/>
                      <a:srcRect t="-3546" b="-3546"/>
                      <a:stretch>
                        <a:fillRect/>
                      </a:stretch>
                    </p:blipFill>
                    <p:spPr bwMode="auto">
                      <a:xfrm>
                        <a:off x="3685234" y="2208169"/>
                        <a:ext cx="1039500" cy="372708"/>
                      </a:xfrm>
                      <a:prstGeom prst="rect">
                        <a:avLst/>
                      </a:prstGeom>
                      <a:solidFill>
                        <a:srgbClr val="FFFF00"/>
                      </a:solidFill>
                      <a:ln>
                        <a:noFill/>
                      </a:ln>
                    </p:spPr>
                  </p:pic>
                </p:oleObj>
              </mc:Fallback>
            </mc:AlternateContent>
          </a:graphicData>
        </a:graphic>
      </p:graphicFrame>
      <p:sp>
        <p:nvSpPr>
          <p:cNvPr id="55" name="Text Box 6"/>
          <p:cNvSpPr txBox="1">
            <a:spLocks noChangeArrowheads="1"/>
          </p:cNvSpPr>
          <p:nvPr/>
        </p:nvSpPr>
        <p:spPr bwMode="auto">
          <a:xfrm>
            <a:off x="771730" y="1703699"/>
            <a:ext cx="2112808" cy="461665"/>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take</a:t>
            </a:r>
            <a:r>
              <a:rPr lang="zh-TW" altLang="en-US" dirty="0"/>
              <a:t> </a:t>
            </a:r>
            <a:r>
              <a:rPr lang="en-US" altLang="zh-TW" i="1" dirty="0">
                <a:latin typeface="Symbol" panose="05050102010706020507" pitchFamily="18" charset="2"/>
              </a:rPr>
              <a:t>f</a:t>
            </a:r>
            <a:r>
              <a:rPr lang="en-US" altLang="zh-TW" dirty="0"/>
              <a:t>  such that</a:t>
            </a:r>
          </a:p>
        </p:txBody>
      </p:sp>
      <p:graphicFrame>
        <p:nvGraphicFramePr>
          <p:cNvPr id="27" name="物件 26"/>
          <p:cNvGraphicFramePr>
            <a:graphicFrameLocks noChangeAspect="1"/>
          </p:cNvGraphicFramePr>
          <p:nvPr>
            <p:extLst>
              <p:ext uri="{D42A27DB-BD31-4B8C-83A1-F6EECF244321}">
                <p14:modId xmlns:p14="http://schemas.microsoft.com/office/powerpoint/2010/main" val="2594077126"/>
              </p:ext>
            </p:extLst>
          </p:nvPr>
        </p:nvGraphicFramePr>
        <p:xfrm>
          <a:off x="6558024" y="4967297"/>
          <a:ext cx="5253444" cy="559440"/>
        </p:xfrm>
        <a:graphic>
          <a:graphicData uri="http://schemas.openxmlformats.org/presentationml/2006/ole">
            <mc:AlternateContent xmlns:mc="http://schemas.openxmlformats.org/markup-compatibility/2006">
              <mc:Choice xmlns:v="urn:schemas-microsoft-com:vml" Requires="v">
                <p:oleObj spid="_x0000_s1135795" name="方程式" r:id="rId32" imgW="2501640" imgH="266400" progId="Equation.3">
                  <p:embed/>
                </p:oleObj>
              </mc:Choice>
              <mc:Fallback>
                <p:oleObj name="方程式" r:id="rId32" imgW="2501640" imgH="266400" progId="Equation.3">
                  <p:embed/>
                  <p:pic>
                    <p:nvPicPr>
                      <p:cNvPr id="0" name=""/>
                      <p:cNvPicPr>
                        <a:picLocks noChangeArrowheads="1"/>
                      </p:cNvPicPr>
                      <p:nvPr/>
                    </p:nvPicPr>
                    <p:blipFill>
                      <a:blip r:embed="rId33"/>
                      <a:srcRect t="-2702" b="-2702"/>
                      <a:stretch>
                        <a:fillRect/>
                      </a:stretch>
                    </p:blipFill>
                    <p:spPr bwMode="auto">
                      <a:xfrm>
                        <a:off x="6558024" y="4967297"/>
                        <a:ext cx="5253444" cy="559440"/>
                      </a:xfrm>
                      <a:prstGeom prst="rect">
                        <a:avLst/>
                      </a:prstGeom>
                      <a:solidFill>
                        <a:srgbClr val="FFCC66"/>
                      </a:solidFill>
                      <a:ln>
                        <a:noFill/>
                      </a:ln>
                      <a:extLst/>
                    </p:spPr>
                  </p:pic>
                </p:oleObj>
              </mc:Fallback>
            </mc:AlternateContent>
          </a:graphicData>
        </a:graphic>
      </p:graphicFrame>
      <p:cxnSp>
        <p:nvCxnSpPr>
          <p:cNvPr id="12" name="直線接點 11"/>
          <p:cNvCxnSpPr/>
          <p:nvPr/>
        </p:nvCxnSpPr>
        <p:spPr bwMode="auto">
          <a:xfrm>
            <a:off x="2633632" y="1658749"/>
            <a:ext cx="1008000" cy="0"/>
          </a:xfrm>
          <a:prstGeom prst="line">
            <a:avLst/>
          </a:prstGeom>
          <a:solidFill>
            <a:schemeClr val="accent1"/>
          </a:solidFill>
          <a:ln w="28575" cap="flat" cmpd="sng" algn="ctr">
            <a:solidFill>
              <a:srgbClr val="0000CC"/>
            </a:solidFill>
            <a:prstDash val="solid"/>
            <a:round/>
            <a:headEnd type="none" w="med" len="med"/>
            <a:tailEnd type="none" w="med" len="med"/>
          </a:ln>
          <a:effectLst/>
        </p:spPr>
      </p:cxnSp>
      <p:sp>
        <p:nvSpPr>
          <p:cNvPr id="56" name="AutoShape 30"/>
          <p:cNvSpPr>
            <a:spLocks noChangeArrowheads="1"/>
          </p:cNvSpPr>
          <p:nvPr/>
        </p:nvSpPr>
        <p:spPr bwMode="auto">
          <a:xfrm>
            <a:off x="8055385" y="1251750"/>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57" name="AutoShape 30"/>
          <p:cNvSpPr>
            <a:spLocks noChangeArrowheads="1"/>
          </p:cNvSpPr>
          <p:nvPr/>
        </p:nvSpPr>
        <p:spPr bwMode="auto">
          <a:xfrm>
            <a:off x="8036931" y="1767108"/>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58" name="AutoShape 30"/>
          <p:cNvSpPr>
            <a:spLocks noChangeArrowheads="1"/>
          </p:cNvSpPr>
          <p:nvPr/>
        </p:nvSpPr>
        <p:spPr bwMode="auto">
          <a:xfrm>
            <a:off x="8040856" y="2226635"/>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62" name="Text Box 6"/>
          <p:cNvSpPr txBox="1">
            <a:spLocks noChangeArrowheads="1"/>
          </p:cNvSpPr>
          <p:nvPr/>
        </p:nvSpPr>
        <p:spPr bwMode="auto">
          <a:xfrm>
            <a:off x="218768" y="652913"/>
            <a:ext cx="5027068" cy="461665"/>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solidFill>
                  <a:srgbClr val="0000CC"/>
                </a:solidFill>
              </a:rPr>
              <a:t>(3) </a:t>
            </a:r>
            <a:r>
              <a:rPr lang="en-US" altLang="zh-TW" u="sng" dirty="0">
                <a:solidFill>
                  <a:srgbClr val="0000CC"/>
                </a:solidFill>
              </a:rPr>
              <a:t>a repeated real root </a:t>
            </a:r>
            <a:r>
              <a:rPr lang="en-US" altLang="zh-TW" i="1" u="sng" dirty="0">
                <a:solidFill>
                  <a:srgbClr val="0000CC"/>
                </a:solidFill>
                <a:latin typeface="Symbol" panose="05050102010706020507" pitchFamily="18" charset="2"/>
              </a:rPr>
              <a:t>l</a:t>
            </a:r>
            <a:r>
              <a:rPr lang="en-US" altLang="zh-TW" u="sng" baseline="-25000" dirty="0">
                <a:solidFill>
                  <a:srgbClr val="0000CC"/>
                </a:solidFill>
              </a:rPr>
              <a:t>1</a:t>
            </a:r>
            <a:r>
              <a:rPr lang="en-US" altLang="zh-TW" dirty="0">
                <a:solidFill>
                  <a:srgbClr val="0000CC"/>
                </a:solidFill>
              </a:rPr>
              <a:t> </a:t>
            </a:r>
            <a:r>
              <a:rPr lang="en-US" altLang="zh-TW" sz="2200" dirty="0"/>
              <a:t>(i.e. </a:t>
            </a:r>
            <a:r>
              <a:rPr lang="en-US" altLang="zh-TW" sz="2200" i="1" dirty="0"/>
              <a:t>b</a:t>
            </a:r>
            <a:r>
              <a:rPr lang="en-US" altLang="zh-TW" sz="2200" baseline="30000" dirty="0"/>
              <a:t>2</a:t>
            </a:r>
            <a:r>
              <a:rPr lang="en-US" altLang="zh-TW" sz="2200" dirty="0">
                <a:latin typeface="Symbol" panose="05050102010706020507" pitchFamily="18" charset="2"/>
              </a:rPr>
              <a:t>-</a:t>
            </a:r>
            <a:r>
              <a:rPr lang="en-US" altLang="zh-TW" sz="2200" i="1" dirty="0"/>
              <a:t>ac</a:t>
            </a:r>
            <a:r>
              <a:rPr lang="en-US" altLang="zh-TW" sz="2200" dirty="0">
                <a:latin typeface="Symbol" panose="05050102010706020507" pitchFamily="18" charset="2"/>
              </a:rPr>
              <a:t>=</a:t>
            </a:r>
            <a:r>
              <a:rPr lang="en-US" altLang="zh-TW" sz="2200" dirty="0"/>
              <a:t>0)</a:t>
            </a:r>
            <a:endParaRPr lang="en-US" altLang="zh-TW" sz="2200" dirty="0">
              <a:solidFill>
                <a:srgbClr val="0000CC"/>
              </a:solidFill>
            </a:endParaRPr>
          </a:p>
        </p:txBody>
      </p:sp>
      <p:sp>
        <p:nvSpPr>
          <p:cNvPr id="63" name="AutoShape 30"/>
          <p:cNvSpPr>
            <a:spLocks noChangeArrowheads="1"/>
          </p:cNvSpPr>
          <p:nvPr/>
        </p:nvSpPr>
        <p:spPr bwMode="auto">
          <a:xfrm>
            <a:off x="911424" y="1308615"/>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sp>
        <p:nvSpPr>
          <p:cNvPr id="65" name="Text Box 6"/>
          <p:cNvSpPr txBox="1">
            <a:spLocks noChangeArrowheads="1"/>
          </p:cNvSpPr>
          <p:nvPr/>
        </p:nvSpPr>
        <p:spPr bwMode="auto">
          <a:xfrm>
            <a:off x="551384" y="2823320"/>
            <a:ext cx="690945" cy="461665"/>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dirty="0"/>
              <a:t>PDE</a:t>
            </a:r>
          </a:p>
        </p:txBody>
      </p:sp>
      <p:graphicFrame>
        <p:nvGraphicFramePr>
          <p:cNvPr id="64" name="物件 63"/>
          <p:cNvGraphicFramePr>
            <a:graphicFrameLocks noChangeAspect="1"/>
          </p:cNvGraphicFramePr>
          <p:nvPr>
            <p:extLst>
              <p:ext uri="{D42A27DB-BD31-4B8C-83A1-F6EECF244321}">
                <p14:modId xmlns:p14="http://schemas.microsoft.com/office/powerpoint/2010/main" val="115646021"/>
              </p:ext>
            </p:extLst>
          </p:nvPr>
        </p:nvGraphicFramePr>
        <p:xfrm>
          <a:off x="1444030" y="5159777"/>
          <a:ext cx="2430463" cy="463550"/>
        </p:xfrm>
        <a:graphic>
          <a:graphicData uri="http://schemas.openxmlformats.org/presentationml/2006/ole">
            <mc:AlternateContent xmlns:mc="http://schemas.openxmlformats.org/markup-compatibility/2006">
              <mc:Choice xmlns:v="urn:schemas-microsoft-com:vml" Requires="v">
                <p:oleObj spid="_x0000_s1135796" name="方程式" r:id="rId34" imgW="1130040" imgH="215640" progId="Equation.3">
                  <p:embed/>
                </p:oleObj>
              </mc:Choice>
              <mc:Fallback>
                <p:oleObj name="方程式" r:id="rId34" imgW="1130040" imgH="215640" progId="Equation.3">
                  <p:embed/>
                  <p:pic>
                    <p:nvPicPr>
                      <p:cNvPr id="0" name=""/>
                      <p:cNvPicPr>
                        <a:picLocks noChangeAspect="1" noChangeArrowheads="1"/>
                      </p:cNvPicPr>
                      <p:nvPr/>
                    </p:nvPicPr>
                    <p:blipFill>
                      <a:blip r:embed="rId35"/>
                      <a:srcRect t="-3336" b="-3336"/>
                      <a:stretch>
                        <a:fillRect/>
                      </a:stretch>
                    </p:blipFill>
                    <p:spPr bwMode="auto">
                      <a:xfrm>
                        <a:off x="1444030" y="5159777"/>
                        <a:ext cx="2430463" cy="463550"/>
                      </a:xfrm>
                      <a:prstGeom prst="rect">
                        <a:avLst/>
                      </a:prstGeom>
                      <a:solidFill>
                        <a:srgbClr val="FFFF00"/>
                      </a:solidFill>
                      <a:ln>
                        <a:noFill/>
                      </a:ln>
                    </p:spPr>
                  </p:pic>
                </p:oleObj>
              </mc:Fallback>
            </mc:AlternateContent>
          </a:graphicData>
        </a:graphic>
      </p:graphicFrame>
      <p:sp>
        <p:nvSpPr>
          <p:cNvPr id="66" name="Text Box 6"/>
          <p:cNvSpPr txBox="1">
            <a:spLocks noChangeArrowheads="1"/>
          </p:cNvSpPr>
          <p:nvPr/>
        </p:nvSpPr>
        <p:spPr bwMode="auto">
          <a:xfrm>
            <a:off x="263352" y="4725144"/>
            <a:ext cx="5738801" cy="461665"/>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76213" indent="-176213">
              <a:buClr>
                <a:schemeClr val="tx1"/>
              </a:buClr>
              <a:buSzPct val="120000"/>
              <a:buFont typeface="Arial" panose="020B0604020202020204" pitchFamily="34" charset="0"/>
              <a:buChar char="•"/>
            </a:pPr>
            <a:r>
              <a:rPr lang="en-US" altLang="zh-TW" dirty="0"/>
              <a:t>only 1 set of characteristics, determined by</a:t>
            </a:r>
          </a:p>
        </p:txBody>
      </p:sp>
      <p:cxnSp>
        <p:nvCxnSpPr>
          <p:cNvPr id="68" name="直線接點 67"/>
          <p:cNvCxnSpPr/>
          <p:nvPr/>
        </p:nvCxnSpPr>
        <p:spPr bwMode="auto">
          <a:xfrm>
            <a:off x="47328" y="4653136"/>
            <a:ext cx="6048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aphicFrame>
        <p:nvGraphicFramePr>
          <p:cNvPr id="69" name="Object 4"/>
          <p:cNvGraphicFramePr>
            <a:graphicFrameLocks noChangeAspect="1"/>
          </p:cNvGraphicFramePr>
          <p:nvPr>
            <p:extLst>
              <p:ext uri="{D42A27DB-BD31-4B8C-83A1-F6EECF244321}">
                <p14:modId xmlns:p14="http://schemas.microsoft.com/office/powerpoint/2010/main" val="3502749211"/>
              </p:ext>
            </p:extLst>
          </p:nvPr>
        </p:nvGraphicFramePr>
        <p:xfrm>
          <a:off x="7164616" y="2855975"/>
          <a:ext cx="3171825" cy="533400"/>
        </p:xfrm>
        <a:graphic>
          <a:graphicData uri="http://schemas.openxmlformats.org/presentationml/2006/ole">
            <mc:AlternateContent xmlns:mc="http://schemas.openxmlformats.org/markup-compatibility/2006">
              <mc:Choice xmlns:v="urn:schemas-microsoft-com:vml" Requires="v">
                <p:oleObj spid="_x0000_s1135797" name="方程式" r:id="rId36" imgW="1434960" imgH="241200" progId="Equation.3">
                  <p:embed/>
                </p:oleObj>
              </mc:Choice>
              <mc:Fallback>
                <p:oleObj name="方程式" r:id="rId36" imgW="1434960" imgH="241200" progId="Equation.3">
                  <p:embed/>
                  <p:pic>
                    <p:nvPicPr>
                      <p:cNvPr id="0" name=""/>
                      <p:cNvPicPr>
                        <a:picLocks noChangeAspect="1" noChangeArrowheads="1"/>
                      </p:cNvPicPr>
                      <p:nvPr/>
                    </p:nvPicPr>
                    <p:blipFill>
                      <a:blip r:embed="rId37"/>
                      <a:srcRect t="-2985" b="-2985"/>
                      <a:stretch>
                        <a:fillRect/>
                      </a:stretch>
                    </p:blipFill>
                    <p:spPr bwMode="auto">
                      <a:xfrm>
                        <a:off x="7164616" y="2855975"/>
                        <a:ext cx="3171825" cy="533400"/>
                      </a:xfrm>
                      <a:prstGeom prst="rect">
                        <a:avLst/>
                      </a:prstGeom>
                      <a:solidFill>
                        <a:srgbClr val="FFCC66"/>
                      </a:solidFill>
                      <a:extLst/>
                    </p:spPr>
                  </p:pic>
                </p:oleObj>
              </mc:Fallback>
            </mc:AlternateContent>
          </a:graphicData>
        </a:graphic>
      </p:graphicFrame>
      <p:graphicFrame>
        <p:nvGraphicFramePr>
          <p:cNvPr id="70" name="Object 8"/>
          <p:cNvGraphicFramePr>
            <a:graphicFrameLocks noChangeAspect="1"/>
          </p:cNvGraphicFramePr>
          <p:nvPr>
            <p:extLst>
              <p:ext uri="{D42A27DB-BD31-4B8C-83A1-F6EECF244321}">
                <p14:modId xmlns:p14="http://schemas.microsoft.com/office/powerpoint/2010/main" val="3333850467"/>
              </p:ext>
            </p:extLst>
          </p:nvPr>
        </p:nvGraphicFramePr>
        <p:xfrm>
          <a:off x="6976498" y="4214797"/>
          <a:ext cx="3548063" cy="530225"/>
        </p:xfrm>
        <a:graphic>
          <a:graphicData uri="http://schemas.openxmlformats.org/presentationml/2006/ole">
            <mc:AlternateContent xmlns:mc="http://schemas.openxmlformats.org/markup-compatibility/2006">
              <mc:Choice xmlns:v="urn:schemas-microsoft-com:vml" Requires="v">
                <p:oleObj spid="_x0000_s1135798" name="方程式" r:id="rId38" imgW="1612800" imgH="241200" progId="Equation.3">
                  <p:embed/>
                </p:oleObj>
              </mc:Choice>
              <mc:Fallback>
                <p:oleObj name="方程式" r:id="rId38" imgW="1612800" imgH="241200" progId="Equation.3">
                  <p:embed/>
                  <p:pic>
                    <p:nvPicPr>
                      <p:cNvPr id="0" name=""/>
                      <p:cNvPicPr>
                        <a:picLocks noChangeAspect="1" noChangeArrowheads="1"/>
                      </p:cNvPicPr>
                      <p:nvPr/>
                    </p:nvPicPr>
                    <p:blipFill>
                      <a:blip r:embed="rId39"/>
                      <a:srcRect t="-2985" b="-2985"/>
                      <a:stretch>
                        <a:fillRect/>
                      </a:stretch>
                    </p:blipFill>
                    <p:spPr bwMode="auto">
                      <a:xfrm>
                        <a:off x="6976498" y="4214797"/>
                        <a:ext cx="3548063" cy="530225"/>
                      </a:xfrm>
                      <a:prstGeom prst="rect">
                        <a:avLst/>
                      </a:prstGeom>
                      <a:solidFill>
                        <a:srgbClr val="FFCC66"/>
                      </a:solidFill>
                      <a:extLst/>
                    </p:spPr>
                  </p:pic>
                </p:oleObj>
              </mc:Fallback>
            </mc:AlternateContent>
          </a:graphicData>
        </a:graphic>
      </p:graphicFrame>
      <p:sp>
        <p:nvSpPr>
          <p:cNvPr id="71" name="AutoShape 28"/>
          <p:cNvSpPr>
            <a:spLocks noChangeArrowheads="1"/>
          </p:cNvSpPr>
          <p:nvPr/>
        </p:nvSpPr>
        <p:spPr bwMode="auto">
          <a:xfrm>
            <a:off x="6616457" y="4416869"/>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cxnSp>
        <p:nvCxnSpPr>
          <p:cNvPr id="74" name="直線接點 73"/>
          <p:cNvCxnSpPr/>
          <p:nvPr/>
        </p:nvCxnSpPr>
        <p:spPr bwMode="auto">
          <a:xfrm>
            <a:off x="6078000" y="2727896"/>
            <a:ext cx="6120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61" name="Text Box 6"/>
          <p:cNvSpPr txBox="1">
            <a:spLocks noChangeArrowheads="1"/>
          </p:cNvSpPr>
          <p:nvPr/>
        </p:nvSpPr>
        <p:spPr bwMode="auto">
          <a:xfrm>
            <a:off x="3863752" y="3140969"/>
            <a:ext cx="1998996" cy="430887"/>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solidFill>
                  <a:srgbClr val="0000CC"/>
                </a:solidFill>
              </a:rPr>
              <a:t>(canonical form)</a:t>
            </a:r>
          </a:p>
        </p:txBody>
      </p:sp>
      <p:sp>
        <p:nvSpPr>
          <p:cNvPr id="75" name="Text Box 6"/>
          <p:cNvSpPr txBox="1">
            <a:spLocks noChangeArrowheads="1"/>
          </p:cNvSpPr>
          <p:nvPr/>
        </p:nvSpPr>
        <p:spPr bwMode="auto">
          <a:xfrm>
            <a:off x="3705743" y="2491876"/>
            <a:ext cx="2318249" cy="400110"/>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solidFill>
                  <a:srgbClr val="0000CC"/>
                </a:solidFill>
              </a:rPr>
              <a:t>(not only </a:t>
            </a:r>
            <a:r>
              <a:rPr lang="en-US" altLang="zh-TW" sz="2000" i="1" dirty="0">
                <a:solidFill>
                  <a:srgbClr val="0000CC"/>
                </a:solidFill>
              </a:rPr>
              <a:t>A</a:t>
            </a:r>
            <a:r>
              <a:rPr lang="en-US" altLang="zh-TW" sz="2000" dirty="0">
                <a:solidFill>
                  <a:srgbClr val="0000CC"/>
                </a:solidFill>
              </a:rPr>
              <a:t>=0, why?)</a:t>
            </a:r>
          </a:p>
        </p:txBody>
      </p:sp>
      <p:sp>
        <p:nvSpPr>
          <p:cNvPr id="76" name="Text Box 6"/>
          <p:cNvSpPr txBox="1">
            <a:spLocks noChangeArrowheads="1"/>
          </p:cNvSpPr>
          <p:nvPr/>
        </p:nvSpPr>
        <p:spPr bwMode="auto">
          <a:xfrm>
            <a:off x="6154403" y="2766118"/>
            <a:ext cx="907350" cy="430887"/>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t>Recall:</a:t>
            </a:r>
          </a:p>
        </p:txBody>
      </p:sp>
      <p:sp>
        <p:nvSpPr>
          <p:cNvPr id="77" name="Text Box 6"/>
          <p:cNvSpPr txBox="1">
            <a:spLocks noChangeArrowheads="1"/>
          </p:cNvSpPr>
          <p:nvPr/>
        </p:nvSpPr>
        <p:spPr bwMode="auto">
          <a:xfrm>
            <a:off x="6211560" y="3355130"/>
            <a:ext cx="3190026" cy="430887"/>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t>for types of PDE, consider</a:t>
            </a:r>
          </a:p>
        </p:txBody>
      </p:sp>
      <p:sp>
        <p:nvSpPr>
          <p:cNvPr id="78" name="Text Box 6"/>
          <p:cNvSpPr txBox="1">
            <a:spLocks noChangeArrowheads="1"/>
          </p:cNvSpPr>
          <p:nvPr/>
        </p:nvSpPr>
        <p:spPr bwMode="auto">
          <a:xfrm>
            <a:off x="6154403" y="3819878"/>
            <a:ext cx="4252818" cy="430887"/>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200" dirty="0"/>
              <a:t>introduce new independent variables</a:t>
            </a:r>
          </a:p>
        </p:txBody>
      </p:sp>
      <p:sp>
        <p:nvSpPr>
          <p:cNvPr id="79" name="Text Box 6">
            <a:extLst>
              <a:ext uri="{FF2B5EF4-FFF2-40B4-BE49-F238E27FC236}">
                <a16:creationId xmlns:a16="http://schemas.microsoft.com/office/drawing/2014/main" id="{5EE82A23-5181-4056-81DB-4270F38097A3}"/>
              </a:ext>
            </a:extLst>
          </p:cNvPr>
          <p:cNvSpPr txBox="1">
            <a:spLocks noChangeArrowheads="1"/>
          </p:cNvSpPr>
          <p:nvPr/>
        </p:nvSpPr>
        <p:spPr bwMode="auto">
          <a:xfrm>
            <a:off x="6157646" y="4608872"/>
            <a:ext cx="735829" cy="400110"/>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t>where</a:t>
            </a:r>
          </a:p>
        </p:txBody>
      </p:sp>
      <p:sp>
        <p:nvSpPr>
          <p:cNvPr id="80" name="Text Box 6">
            <a:extLst>
              <a:ext uri="{FF2B5EF4-FFF2-40B4-BE49-F238E27FC236}">
                <a16:creationId xmlns:a16="http://schemas.microsoft.com/office/drawing/2014/main" id="{A2FEFD7F-F2BF-45D9-99AE-5CB85631F813}"/>
              </a:ext>
            </a:extLst>
          </p:cNvPr>
          <p:cNvSpPr txBox="1">
            <a:spLocks noChangeArrowheads="1"/>
          </p:cNvSpPr>
          <p:nvPr/>
        </p:nvSpPr>
        <p:spPr bwMode="auto">
          <a:xfrm>
            <a:off x="6157300" y="628078"/>
            <a:ext cx="3393608" cy="400110"/>
          </a:xfrm>
          <a:prstGeom prst="rect">
            <a:avLst/>
          </a:prstGeom>
          <a:noFill/>
          <a:ln>
            <a:noFill/>
          </a:ln>
        </p:spPr>
        <p:txBody>
          <a:bodyPr wrap="none" lIns="72000" rIns="360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buClr>
                <a:schemeClr val="accent2"/>
              </a:buClr>
              <a:buSzPct val="120000"/>
              <a:buFont typeface="Wingdings" pitchFamily="2" charset="2"/>
              <a:buNone/>
            </a:pPr>
            <a:r>
              <a:rPr lang="en-US" altLang="zh-TW" sz="2000" dirty="0">
                <a:solidFill>
                  <a:srgbClr val="0000CC"/>
                </a:solidFill>
              </a:rPr>
              <a:t>knowing that for conic sections:</a:t>
            </a:r>
          </a:p>
        </p:txBody>
      </p:sp>
    </p:spTree>
    <p:extLst>
      <p:ext uri="{BB962C8B-B14F-4D97-AF65-F5344CB8AC3E}">
        <p14:creationId xmlns:p14="http://schemas.microsoft.com/office/powerpoint/2010/main" val="128970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wipe(left)">
                                      <p:cBhvr>
                                        <p:cTn id="15" dur="500"/>
                                        <p:tgtEl>
                                          <p:spTgt spid="7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wipe(left)">
                                      <p:cBhvr>
                                        <p:cTn id="19" dur="500"/>
                                        <p:tgtEl>
                                          <p:spTgt spid="6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wipe(left)">
                                      <p:cBhvr>
                                        <p:cTn id="24" dur="500"/>
                                        <p:tgtEl>
                                          <p:spTgt spid="77"/>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wipe(left)">
                                      <p:cBhvr>
                                        <p:cTn id="33" dur="500"/>
                                        <p:tgtEl>
                                          <p:spTgt spid="7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wipe(left)">
                                      <p:cBhvr>
                                        <p:cTn id="37" dur="500"/>
                                        <p:tgtEl>
                                          <p:spTgt spid="71"/>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wipe(left)">
                                      <p:cBhvr>
                                        <p:cTn id="41" dur="500"/>
                                        <p:tgtEl>
                                          <p:spTgt spid="7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wipe(left)">
                                      <p:cBhvr>
                                        <p:cTn id="46" dur="500"/>
                                        <p:tgtEl>
                                          <p:spTgt spid="79"/>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left)">
                                      <p:cBhvr>
                                        <p:cTn id="55" dur="500"/>
                                        <p:tgtEl>
                                          <p:spTgt spid="3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wipe(left)">
                                      <p:cBhvr>
                                        <p:cTn id="60" dur="500"/>
                                        <p:tgtEl>
                                          <p:spTgt spid="6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wipe(left)">
                                      <p:cBhvr>
                                        <p:cTn id="65" dur="500"/>
                                        <p:tgtEl>
                                          <p:spTgt spid="63"/>
                                        </p:tgtEl>
                                      </p:cBhvr>
                                    </p:animEffect>
                                  </p:childTnLst>
                                </p:cTn>
                              </p:par>
                            </p:childTnLst>
                          </p:cTn>
                        </p:par>
                        <p:par>
                          <p:cTn id="66" fill="hold">
                            <p:stCondLst>
                              <p:cond delay="500"/>
                            </p:stCondLst>
                            <p:childTnLst>
                              <p:par>
                                <p:cTn id="67" presetID="22" presetClass="entr" presetSubtype="8" fill="hold" nodeType="after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wipe(left)">
                                      <p:cBhvr>
                                        <p:cTn id="69" dur="500"/>
                                        <p:tgtEl>
                                          <p:spTgt spid="4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wipe(left)">
                                      <p:cBhvr>
                                        <p:cTn id="74" dur="500"/>
                                        <p:tgtEl>
                                          <p:spTgt spid="55"/>
                                        </p:tgtEl>
                                      </p:cBhvr>
                                    </p:animEffect>
                                  </p:childTnLst>
                                </p:cTn>
                              </p:par>
                            </p:childTnLst>
                          </p:cTn>
                        </p:par>
                        <p:par>
                          <p:cTn id="75" fill="hold">
                            <p:stCondLst>
                              <p:cond delay="500"/>
                            </p:stCondLst>
                            <p:childTnLst>
                              <p:par>
                                <p:cTn id="76" presetID="22" presetClass="entr" presetSubtype="8" fill="hold" nodeType="after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wipe(left)">
                                      <p:cBhvr>
                                        <p:cTn id="83" dur="500"/>
                                        <p:tgtEl>
                                          <p:spTgt spid="48"/>
                                        </p:tgtEl>
                                      </p:cBhvr>
                                    </p:animEffect>
                                  </p:childTnLst>
                                </p:cTn>
                              </p:par>
                            </p:childTnLst>
                          </p:cTn>
                        </p:par>
                        <p:par>
                          <p:cTn id="84" fill="hold">
                            <p:stCondLst>
                              <p:cond delay="500"/>
                            </p:stCondLst>
                            <p:childTnLst>
                              <p:par>
                                <p:cTn id="85" presetID="22" presetClass="entr" presetSubtype="8"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left)">
                                      <p:cBhvr>
                                        <p:cTn id="87" dur="500"/>
                                        <p:tgtEl>
                                          <p:spTgt spid="5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5"/>
                                        </p:tgtEl>
                                        <p:attrNameLst>
                                          <p:attrName>style.visibility</p:attrName>
                                        </p:attrNameLst>
                                      </p:cBhvr>
                                      <p:to>
                                        <p:strVal val="visible"/>
                                      </p:to>
                                    </p:set>
                                    <p:animEffect transition="in" filter="wipe(left)">
                                      <p:cBhvr>
                                        <p:cTn id="92" dur="500"/>
                                        <p:tgtEl>
                                          <p:spTgt spid="7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wipe(left)">
                                      <p:cBhvr>
                                        <p:cTn id="97" dur="500"/>
                                        <p:tgtEl>
                                          <p:spTgt spid="34"/>
                                        </p:tgtEl>
                                      </p:cBhvr>
                                    </p:animEffect>
                                  </p:childTnLst>
                                </p:cTn>
                              </p:par>
                            </p:childTnLst>
                          </p:cTn>
                        </p:par>
                        <p:par>
                          <p:cTn id="98" fill="hold">
                            <p:stCondLst>
                              <p:cond delay="500"/>
                            </p:stCondLst>
                            <p:childTnLst>
                              <p:par>
                                <p:cTn id="99" presetID="22" presetClass="entr" presetSubtype="8" fill="hold"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left)">
                                      <p:cBhvr>
                                        <p:cTn id="101" dur="500"/>
                                        <p:tgtEl>
                                          <p:spTgt spid="35"/>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wipe(left)">
                                      <p:cBhvr>
                                        <p:cTn id="106" dur="500"/>
                                        <p:tgtEl>
                                          <p:spTgt spid="36"/>
                                        </p:tgtEl>
                                      </p:cBhvr>
                                    </p:animEffect>
                                  </p:childTnLst>
                                </p:cTn>
                              </p:par>
                            </p:childTnLst>
                          </p:cTn>
                        </p:par>
                        <p:par>
                          <p:cTn id="107" fill="hold">
                            <p:stCondLst>
                              <p:cond delay="500"/>
                            </p:stCondLst>
                            <p:childTnLst>
                              <p:par>
                                <p:cTn id="108" presetID="22" presetClass="entr" presetSubtype="8" fill="hold" nodeType="afterEffect">
                                  <p:stCondLst>
                                    <p:cond delay="0"/>
                                  </p:stCondLst>
                                  <p:childTnLst>
                                    <p:set>
                                      <p:cBhvr>
                                        <p:cTn id="109" dur="1" fill="hold">
                                          <p:stCondLst>
                                            <p:cond delay="0"/>
                                          </p:stCondLst>
                                        </p:cTn>
                                        <p:tgtEl>
                                          <p:spTgt spid="37"/>
                                        </p:tgtEl>
                                        <p:attrNameLst>
                                          <p:attrName>style.visibility</p:attrName>
                                        </p:attrNameLst>
                                      </p:cBhvr>
                                      <p:to>
                                        <p:strVal val="visible"/>
                                      </p:to>
                                    </p:set>
                                    <p:animEffect transition="in" filter="wipe(left)">
                                      <p:cBhvr>
                                        <p:cTn id="110" dur="500"/>
                                        <p:tgtEl>
                                          <p:spTgt spid="37"/>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left)">
                                      <p:cBhvr>
                                        <p:cTn id="115" dur="500"/>
                                        <p:tgtEl>
                                          <p:spTgt spid="81"/>
                                        </p:tgtEl>
                                      </p:cBhvr>
                                    </p:animEffect>
                                  </p:childTnLst>
                                </p:cTn>
                              </p:par>
                            </p:childTnLst>
                          </p:cTn>
                        </p:par>
                      </p:childTnLst>
                    </p:cTn>
                  </p:par>
                  <p:par>
                    <p:cTn id="116" fill="hold">
                      <p:stCondLst>
                        <p:cond delay="indefinite"/>
                      </p:stCondLst>
                      <p:childTnLst>
                        <p:par>
                          <p:cTn id="117" fill="hold">
                            <p:stCondLst>
                              <p:cond delay="0"/>
                            </p:stCondLst>
                            <p:childTnLst>
                              <p:par>
                                <p:cTn id="118" presetID="2" presetClass="entr" presetSubtype="6" fill="hold" nodeType="clickEffect">
                                  <p:stCondLst>
                                    <p:cond delay="0"/>
                                  </p:stCondLst>
                                  <p:childTnLst>
                                    <p:set>
                                      <p:cBhvr>
                                        <p:cTn id="119" dur="1" fill="hold">
                                          <p:stCondLst>
                                            <p:cond delay="0"/>
                                          </p:stCondLst>
                                        </p:cTn>
                                        <p:tgtEl>
                                          <p:spTgt spid="52"/>
                                        </p:tgtEl>
                                        <p:attrNameLst>
                                          <p:attrName>style.visibility</p:attrName>
                                        </p:attrNameLst>
                                      </p:cBhvr>
                                      <p:to>
                                        <p:strVal val="visible"/>
                                      </p:to>
                                    </p:set>
                                    <p:anim calcmode="lin" valueType="num">
                                      <p:cBhvr additive="base">
                                        <p:cTn id="120" dur="500" fill="hold"/>
                                        <p:tgtEl>
                                          <p:spTgt spid="52"/>
                                        </p:tgtEl>
                                        <p:attrNameLst>
                                          <p:attrName>ppt_x</p:attrName>
                                        </p:attrNameLst>
                                      </p:cBhvr>
                                      <p:tavLst>
                                        <p:tav tm="0">
                                          <p:val>
                                            <p:strVal val="1+#ppt_w/2"/>
                                          </p:val>
                                        </p:tav>
                                        <p:tav tm="100000">
                                          <p:val>
                                            <p:strVal val="#ppt_x"/>
                                          </p:val>
                                        </p:tav>
                                      </p:tavLst>
                                    </p:anim>
                                    <p:anim calcmode="lin" valueType="num">
                                      <p:cBhvr additive="base">
                                        <p:cTn id="12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9" fill="hold" nodeType="clickEffect">
                                  <p:stCondLst>
                                    <p:cond delay="0"/>
                                  </p:stCondLst>
                                  <p:childTnLst>
                                    <p:set>
                                      <p:cBhvr>
                                        <p:cTn id="125" dur="1" fill="hold">
                                          <p:stCondLst>
                                            <p:cond delay="0"/>
                                          </p:stCondLst>
                                        </p:cTn>
                                        <p:tgtEl>
                                          <p:spTgt spid="39"/>
                                        </p:tgtEl>
                                        <p:attrNameLst>
                                          <p:attrName>style.visibility</p:attrName>
                                        </p:attrNameLst>
                                      </p:cBhvr>
                                      <p:to>
                                        <p:strVal val="visible"/>
                                      </p:to>
                                    </p:set>
                                    <p:anim calcmode="lin" valueType="num">
                                      <p:cBhvr additive="base">
                                        <p:cTn id="126" dur="500" fill="hold"/>
                                        <p:tgtEl>
                                          <p:spTgt spid="39"/>
                                        </p:tgtEl>
                                        <p:attrNameLst>
                                          <p:attrName>ppt_x</p:attrName>
                                        </p:attrNameLst>
                                      </p:cBhvr>
                                      <p:tavLst>
                                        <p:tav tm="0">
                                          <p:val>
                                            <p:strVal val="0-#ppt_w/2"/>
                                          </p:val>
                                        </p:tav>
                                        <p:tav tm="100000">
                                          <p:val>
                                            <p:strVal val="#ppt_x"/>
                                          </p:val>
                                        </p:tav>
                                      </p:tavLst>
                                    </p:anim>
                                    <p:anim calcmode="lin" valueType="num">
                                      <p:cBhvr additive="base">
                                        <p:cTn id="127" dur="500" fill="hold"/>
                                        <p:tgtEl>
                                          <p:spTgt spid="39"/>
                                        </p:tgtEl>
                                        <p:attrNameLst>
                                          <p:attrName>ppt_y</p:attrName>
                                        </p:attrNameLst>
                                      </p:cBhvr>
                                      <p:tavLst>
                                        <p:tav tm="0">
                                          <p:val>
                                            <p:strVal val="0-#ppt_h/2"/>
                                          </p:val>
                                        </p:tav>
                                        <p:tav tm="100000">
                                          <p:val>
                                            <p:strVal val="#ppt_y"/>
                                          </p:val>
                                        </p:tav>
                                      </p:tavLst>
                                    </p:anim>
                                  </p:childTnLst>
                                </p:cTn>
                              </p:par>
                            </p:childTnLst>
                          </p:cTn>
                        </p:par>
                        <p:par>
                          <p:cTn id="128" fill="hold">
                            <p:stCondLst>
                              <p:cond delay="500"/>
                            </p:stCondLst>
                            <p:childTnLst>
                              <p:par>
                                <p:cTn id="129" presetID="22" presetClass="entr" presetSubtype="8" fill="hold" nodeType="afterEffect">
                                  <p:stCondLst>
                                    <p:cond delay="0"/>
                                  </p:stCondLst>
                                  <p:childTnLst>
                                    <p:set>
                                      <p:cBhvr>
                                        <p:cTn id="130" dur="1" fill="hold">
                                          <p:stCondLst>
                                            <p:cond delay="0"/>
                                          </p:stCondLst>
                                        </p:cTn>
                                        <p:tgtEl>
                                          <p:spTgt spid="51"/>
                                        </p:tgtEl>
                                        <p:attrNameLst>
                                          <p:attrName>style.visibility</p:attrName>
                                        </p:attrNameLst>
                                      </p:cBhvr>
                                      <p:to>
                                        <p:strVal val="visible"/>
                                      </p:to>
                                    </p:set>
                                    <p:animEffect transition="in" filter="wipe(left)">
                                      <p:cBhvr>
                                        <p:cTn id="131" dur="750"/>
                                        <p:tgtEl>
                                          <p:spTgt spid="51"/>
                                        </p:tgtEl>
                                      </p:cBhvr>
                                    </p:animEffect>
                                  </p:childTnLst>
                                </p:cTn>
                              </p:par>
                            </p:childTnLst>
                          </p:cTn>
                        </p:par>
                      </p:childTnLst>
                    </p:cTn>
                  </p:par>
                  <p:par>
                    <p:cTn id="132" fill="hold">
                      <p:stCondLst>
                        <p:cond delay="indefinite"/>
                      </p:stCondLst>
                      <p:childTnLst>
                        <p:par>
                          <p:cTn id="133" fill="hold">
                            <p:stCondLst>
                              <p:cond delay="0"/>
                            </p:stCondLst>
                            <p:childTnLst>
                              <p:par>
                                <p:cTn id="134" presetID="2" presetClass="entr" presetSubtype="6" fill="hold" nodeType="clickEffect">
                                  <p:stCondLst>
                                    <p:cond delay="0"/>
                                  </p:stCondLst>
                                  <p:childTnLst>
                                    <p:set>
                                      <p:cBhvr>
                                        <p:cTn id="135" dur="1" fill="hold">
                                          <p:stCondLst>
                                            <p:cond delay="0"/>
                                          </p:stCondLst>
                                        </p:cTn>
                                        <p:tgtEl>
                                          <p:spTgt spid="12"/>
                                        </p:tgtEl>
                                        <p:attrNameLst>
                                          <p:attrName>style.visibility</p:attrName>
                                        </p:attrNameLst>
                                      </p:cBhvr>
                                      <p:to>
                                        <p:strVal val="visible"/>
                                      </p:to>
                                    </p:set>
                                    <p:anim calcmode="lin" valueType="num">
                                      <p:cBhvr additive="base">
                                        <p:cTn id="136" dur="500" fill="hold"/>
                                        <p:tgtEl>
                                          <p:spTgt spid="12"/>
                                        </p:tgtEl>
                                        <p:attrNameLst>
                                          <p:attrName>ppt_x</p:attrName>
                                        </p:attrNameLst>
                                      </p:cBhvr>
                                      <p:tavLst>
                                        <p:tav tm="0">
                                          <p:val>
                                            <p:strVal val="1+#ppt_w/2"/>
                                          </p:val>
                                        </p:tav>
                                        <p:tav tm="100000">
                                          <p:val>
                                            <p:strVal val="#ppt_x"/>
                                          </p:val>
                                        </p:tav>
                                      </p:tavLst>
                                    </p:anim>
                                    <p:anim calcmode="lin" valueType="num">
                                      <p:cBhvr additive="base">
                                        <p:cTn id="1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 presetClass="entr" presetSubtype="9" fill="hold" nodeType="click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additive="base">
                                        <p:cTn id="142" dur="500" fill="hold"/>
                                        <p:tgtEl>
                                          <p:spTgt spid="41"/>
                                        </p:tgtEl>
                                        <p:attrNameLst>
                                          <p:attrName>ppt_x</p:attrName>
                                        </p:attrNameLst>
                                      </p:cBhvr>
                                      <p:tavLst>
                                        <p:tav tm="0">
                                          <p:val>
                                            <p:strVal val="0-#ppt_w/2"/>
                                          </p:val>
                                        </p:tav>
                                        <p:tav tm="100000">
                                          <p:val>
                                            <p:strVal val="#ppt_x"/>
                                          </p:val>
                                        </p:tav>
                                      </p:tavLst>
                                    </p:anim>
                                    <p:anim calcmode="lin" valueType="num">
                                      <p:cBhvr additive="base">
                                        <p:cTn id="143"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nodeType="click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wipe(left)">
                                      <p:cBhvr>
                                        <p:cTn id="148" dur="500"/>
                                        <p:tgtEl>
                                          <p:spTgt spid="54"/>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65"/>
                                        </p:tgtEl>
                                        <p:attrNameLst>
                                          <p:attrName>style.visibility</p:attrName>
                                        </p:attrNameLst>
                                      </p:cBhvr>
                                      <p:to>
                                        <p:strVal val="visible"/>
                                      </p:to>
                                    </p:set>
                                    <p:animEffect transition="in" filter="wipe(left)">
                                      <p:cBhvr>
                                        <p:cTn id="153" dur="500"/>
                                        <p:tgtEl>
                                          <p:spTgt spid="65"/>
                                        </p:tgtEl>
                                      </p:cBhvr>
                                    </p:animEffect>
                                  </p:childTnLst>
                                </p:cTn>
                              </p:par>
                            </p:childTnLst>
                          </p:cTn>
                        </p:par>
                        <p:par>
                          <p:cTn id="154" fill="hold">
                            <p:stCondLst>
                              <p:cond delay="500"/>
                            </p:stCondLst>
                            <p:childTnLst>
                              <p:par>
                                <p:cTn id="155" presetID="22" presetClass="entr" presetSubtype="8" fill="hold" grpId="0" nodeType="afterEffect">
                                  <p:stCondLst>
                                    <p:cond delay="0"/>
                                  </p:stCondLst>
                                  <p:childTnLst>
                                    <p:set>
                                      <p:cBhvr>
                                        <p:cTn id="156" dur="1" fill="hold">
                                          <p:stCondLst>
                                            <p:cond delay="0"/>
                                          </p:stCondLst>
                                        </p:cTn>
                                        <p:tgtEl>
                                          <p:spTgt spid="459793"/>
                                        </p:tgtEl>
                                        <p:attrNameLst>
                                          <p:attrName>style.visibility</p:attrName>
                                        </p:attrNameLst>
                                      </p:cBhvr>
                                      <p:to>
                                        <p:strVal val="visible"/>
                                      </p:to>
                                    </p:set>
                                    <p:animEffect transition="in" filter="wipe(left)">
                                      <p:cBhvr>
                                        <p:cTn id="157" dur="500"/>
                                        <p:tgtEl>
                                          <p:spTgt spid="459793"/>
                                        </p:tgtEl>
                                      </p:cBhvr>
                                    </p:animEffect>
                                  </p:childTnLst>
                                </p:cTn>
                              </p:par>
                            </p:childTnLst>
                          </p:cTn>
                        </p:par>
                        <p:par>
                          <p:cTn id="158" fill="hold">
                            <p:stCondLst>
                              <p:cond delay="1000"/>
                            </p:stCondLst>
                            <p:childTnLst>
                              <p:par>
                                <p:cTn id="159" presetID="22" presetClass="entr" presetSubtype="8" fill="hold" nodeType="afterEffect">
                                  <p:stCondLst>
                                    <p:cond delay="0"/>
                                  </p:stCondLst>
                                  <p:childTnLst>
                                    <p:set>
                                      <p:cBhvr>
                                        <p:cTn id="160" dur="1" fill="hold">
                                          <p:stCondLst>
                                            <p:cond delay="0"/>
                                          </p:stCondLst>
                                        </p:cTn>
                                        <p:tgtEl>
                                          <p:spTgt spid="459782"/>
                                        </p:tgtEl>
                                        <p:attrNameLst>
                                          <p:attrName>style.visibility</p:attrName>
                                        </p:attrNameLst>
                                      </p:cBhvr>
                                      <p:to>
                                        <p:strVal val="visible"/>
                                      </p:to>
                                    </p:set>
                                    <p:animEffect transition="in" filter="wipe(left)">
                                      <p:cBhvr>
                                        <p:cTn id="161" dur="500"/>
                                        <p:tgtEl>
                                          <p:spTgt spid="459782"/>
                                        </p:tgtEl>
                                      </p:cBhvr>
                                    </p:animEffect>
                                  </p:childTnLst>
                                </p:cTn>
                              </p:par>
                            </p:childTnLst>
                          </p:cTn>
                        </p:par>
                        <p:par>
                          <p:cTn id="162" fill="hold">
                            <p:stCondLst>
                              <p:cond delay="1500"/>
                            </p:stCondLst>
                            <p:childTnLst>
                              <p:par>
                                <p:cTn id="163" presetID="22" presetClass="entr" presetSubtype="8" fill="hold" grpId="0" nodeType="afterEffect">
                                  <p:stCondLst>
                                    <p:cond delay="0"/>
                                  </p:stCondLst>
                                  <p:childTnLst>
                                    <p:set>
                                      <p:cBhvr>
                                        <p:cTn id="164" dur="1" fill="hold">
                                          <p:stCondLst>
                                            <p:cond delay="0"/>
                                          </p:stCondLst>
                                        </p:cTn>
                                        <p:tgtEl>
                                          <p:spTgt spid="30"/>
                                        </p:tgtEl>
                                        <p:attrNameLst>
                                          <p:attrName>style.visibility</p:attrName>
                                        </p:attrNameLst>
                                      </p:cBhvr>
                                      <p:to>
                                        <p:strVal val="visible"/>
                                      </p:to>
                                    </p:set>
                                    <p:animEffect transition="in" filter="wipe(left)">
                                      <p:cBhvr>
                                        <p:cTn id="165" dur="500"/>
                                        <p:tgtEl>
                                          <p:spTgt spid="30"/>
                                        </p:tgtEl>
                                      </p:cBhvr>
                                    </p:animEffect>
                                  </p:childTnLst>
                                </p:cTn>
                              </p:par>
                            </p:childTnLst>
                          </p:cTn>
                        </p:par>
                        <p:par>
                          <p:cTn id="166" fill="hold">
                            <p:stCondLst>
                              <p:cond delay="2000"/>
                            </p:stCondLst>
                            <p:childTnLst>
                              <p:par>
                                <p:cTn id="167" presetID="22" presetClass="entr" presetSubtype="8"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wipe(left)">
                                      <p:cBhvr>
                                        <p:cTn id="169" dur="500"/>
                                        <p:tgtEl>
                                          <p:spTgt spid="61"/>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grpId="0" nodeType="clickEffect">
                                  <p:stCondLst>
                                    <p:cond delay="0"/>
                                  </p:stCondLst>
                                  <p:childTnLst>
                                    <p:set>
                                      <p:cBhvr>
                                        <p:cTn id="173" dur="1" fill="hold">
                                          <p:stCondLst>
                                            <p:cond delay="0"/>
                                          </p:stCondLst>
                                        </p:cTn>
                                        <p:tgtEl>
                                          <p:spTgt spid="459784"/>
                                        </p:tgtEl>
                                        <p:attrNameLst>
                                          <p:attrName>style.visibility</p:attrName>
                                        </p:attrNameLst>
                                      </p:cBhvr>
                                      <p:to>
                                        <p:strVal val="visible"/>
                                      </p:to>
                                    </p:set>
                                    <p:animEffect transition="in" filter="wipe(left)">
                                      <p:cBhvr>
                                        <p:cTn id="174" dur="500"/>
                                        <p:tgtEl>
                                          <p:spTgt spid="459784"/>
                                        </p:tgtEl>
                                      </p:cBhvr>
                                    </p:animEffect>
                                  </p:childTnLst>
                                </p:cTn>
                              </p:par>
                            </p:childTnLst>
                          </p:cTn>
                        </p:par>
                        <p:par>
                          <p:cTn id="175" fill="hold">
                            <p:stCondLst>
                              <p:cond delay="500"/>
                            </p:stCondLst>
                            <p:childTnLst>
                              <p:par>
                                <p:cTn id="176" presetID="22" presetClass="entr" presetSubtype="8" fill="hold" nodeType="afterEffect">
                                  <p:stCondLst>
                                    <p:cond delay="0"/>
                                  </p:stCondLst>
                                  <p:childTnLst>
                                    <p:set>
                                      <p:cBhvr>
                                        <p:cTn id="177" dur="1" fill="hold">
                                          <p:stCondLst>
                                            <p:cond delay="0"/>
                                          </p:stCondLst>
                                        </p:cTn>
                                        <p:tgtEl>
                                          <p:spTgt spid="459785"/>
                                        </p:tgtEl>
                                        <p:attrNameLst>
                                          <p:attrName>style.visibility</p:attrName>
                                        </p:attrNameLst>
                                      </p:cBhvr>
                                      <p:to>
                                        <p:strVal val="visible"/>
                                      </p:to>
                                    </p:set>
                                    <p:animEffect transition="in" filter="wipe(left)">
                                      <p:cBhvr>
                                        <p:cTn id="178" dur="500"/>
                                        <p:tgtEl>
                                          <p:spTgt spid="459785"/>
                                        </p:tgtEl>
                                      </p:cBhvr>
                                    </p:animEffect>
                                  </p:childTnLst>
                                </p:cTn>
                              </p:par>
                            </p:childTnLst>
                          </p:cTn>
                        </p:par>
                        <p:par>
                          <p:cTn id="179" fill="hold">
                            <p:stCondLst>
                              <p:cond delay="1000"/>
                            </p:stCondLst>
                            <p:childTnLst>
                              <p:par>
                                <p:cTn id="180" presetID="22" presetClass="entr" presetSubtype="8" fill="hold" nodeType="afterEffect">
                                  <p:stCondLst>
                                    <p:cond delay="0"/>
                                  </p:stCondLst>
                                  <p:childTnLst>
                                    <p:set>
                                      <p:cBhvr>
                                        <p:cTn id="181" dur="1" fill="hold">
                                          <p:stCondLst>
                                            <p:cond delay="0"/>
                                          </p:stCondLst>
                                        </p:cTn>
                                        <p:tgtEl>
                                          <p:spTgt spid="68"/>
                                        </p:tgtEl>
                                        <p:attrNameLst>
                                          <p:attrName>style.visibility</p:attrName>
                                        </p:attrNameLst>
                                      </p:cBhvr>
                                      <p:to>
                                        <p:strVal val="visible"/>
                                      </p:to>
                                    </p:set>
                                    <p:animEffect transition="in" filter="wipe(left)">
                                      <p:cBhvr>
                                        <p:cTn id="182" dur="500"/>
                                        <p:tgtEl>
                                          <p:spTgt spid="68"/>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grpId="0" nodeType="clickEffect">
                                  <p:stCondLst>
                                    <p:cond delay="0"/>
                                  </p:stCondLst>
                                  <p:childTnLst>
                                    <p:set>
                                      <p:cBhvr>
                                        <p:cTn id="186" dur="1" fill="hold">
                                          <p:stCondLst>
                                            <p:cond delay="0"/>
                                          </p:stCondLst>
                                        </p:cTn>
                                        <p:tgtEl>
                                          <p:spTgt spid="66"/>
                                        </p:tgtEl>
                                        <p:attrNameLst>
                                          <p:attrName>style.visibility</p:attrName>
                                        </p:attrNameLst>
                                      </p:cBhvr>
                                      <p:to>
                                        <p:strVal val="visible"/>
                                      </p:to>
                                    </p:set>
                                    <p:animEffect transition="in" filter="wipe(left)">
                                      <p:cBhvr>
                                        <p:cTn id="187" dur="500"/>
                                        <p:tgtEl>
                                          <p:spTgt spid="66"/>
                                        </p:tgtEl>
                                      </p:cBhvr>
                                    </p:animEffect>
                                  </p:childTnLst>
                                </p:cTn>
                              </p:par>
                            </p:childTnLst>
                          </p:cTn>
                        </p:par>
                        <p:par>
                          <p:cTn id="188" fill="hold">
                            <p:stCondLst>
                              <p:cond delay="500"/>
                            </p:stCondLst>
                            <p:childTnLst>
                              <p:par>
                                <p:cTn id="189" presetID="22" presetClass="entr" presetSubtype="8" fill="hold" nodeType="afterEffect">
                                  <p:stCondLst>
                                    <p:cond delay="0"/>
                                  </p:stCondLst>
                                  <p:childTnLst>
                                    <p:set>
                                      <p:cBhvr>
                                        <p:cTn id="190" dur="1" fill="hold">
                                          <p:stCondLst>
                                            <p:cond delay="0"/>
                                          </p:stCondLst>
                                        </p:cTn>
                                        <p:tgtEl>
                                          <p:spTgt spid="64"/>
                                        </p:tgtEl>
                                        <p:attrNameLst>
                                          <p:attrName>style.visibility</p:attrName>
                                        </p:attrNameLst>
                                      </p:cBhvr>
                                      <p:to>
                                        <p:strVal val="visible"/>
                                      </p:to>
                                    </p:set>
                                    <p:animEffect transition="in" filter="wipe(left)">
                                      <p:cBhvr>
                                        <p:cTn id="191" dur="500"/>
                                        <p:tgtEl>
                                          <p:spTgt spid="64"/>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8" fill="hold" grpId="0" nodeType="clickEffect">
                                  <p:stCondLst>
                                    <p:cond delay="0"/>
                                  </p:stCondLst>
                                  <p:childTnLst>
                                    <p:set>
                                      <p:cBhvr>
                                        <p:cTn id="195" dur="1" fill="hold">
                                          <p:stCondLst>
                                            <p:cond delay="0"/>
                                          </p:stCondLst>
                                        </p:cTn>
                                        <p:tgtEl>
                                          <p:spTgt spid="28"/>
                                        </p:tgtEl>
                                        <p:attrNameLst>
                                          <p:attrName>style.visibility</p:attrName>
                                        </p:attrNameLst>
                                      </p:cBhvr>
                                      <p:to>
                                        <p:strVal val="visible"/>
                                      </p:to>
                                    </p:set>
                                    <p:animEffect transition="in" filter="wipe(left)">
                                      <p:cBhvr>
                                        <p:cTn id="196" dur="500"/>
                                        <p:tgtEl>
                                          <p:spTgt spid="28"/>
                                        </p:tgtEl>
                                      </p:cBhvr>
                                    </p:animEffect>
                                  </p:childTnLst>
                                </p:cTn>
                              </p:par>
                            </p:childTnLst>
                          </p:cTn>
                        </p:par>
                        <p:par>
                          <p:cTn id="197" fill="hold">
                            <p:stCondLst>
                              <p:cond delay="500"/>
                            </p:stCondLst>
                            <p:childTnLst>
                              <p:par>
                                <p:cTn id="198" presetID="22" presetClass="entr" presetSubtype="8" fill="hold" nodeType="afterEffect">
                                  <p:stCondLst>
                                    <p:cond delay="0"/>
                                  </p:stCondLst>
                                  <p:childTnLst>
                                    <p:set>
                                      <p:cBhvr>
                                        <p:cTn id="199" dur="1" fill="hold">
                                          <p:stCondLst>
                                            <p:cond delay="0"/>
                                          </p:stCondLst>
                                        </p:cTn>
                                        <p:tgtEl>
                                          <p:spTgt spid="21"/>
                                        </p:tgtEl>
                                        <p:attrNameLst>
                                          <p:attrName>style.visibility</p:attrName>
                                        </p:attrNameLst>
                                      </p:cBhvr>
                                      <p:to>
                                        <p:strVal val="visible"/>
                                      </p:to>
                                    </p:set>
                                    <p:animEffect transition="in" filter="wipe(left)">
                                      <p:cBhvr>
                                        <p:cTn id="200" dur="500"/>
                                        <p:tgtEl>
                                          <p:spTgt spid="21"/>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8" fill="hold" grpId="0" nodeType="clickEffect">
                                  <p:stCondLst>
                                    <p:cond delay="0"/>
                                  </p:stCondLst>
                                  <p:childTnLst>
                                    <p:set>
                                      <p:cBhvr>
                                        <p:cTn id="204" dur="1" fill="hold">
                                          <p:stCondLst>
                                            <p:cond delay="0"/>
                                          </p:stCondLst>
                                        </p:cTn>
                                        <p:tgtEl>
                                          <p:spTgt spid="80"/>
                                        </p:tgtEl>
                                        <p:attrNameLst>
                                          <p:attrName>style.visibility</p:attrName>
                                        </p:attrNameLst>
                                      </p:cBhvr>
                                      <p:to>
                                        <p:strVal val="visible"/>
                                      </p:to>
                                    </p:set>
                                    <p:animEffect transition="in" filter="wipe(left)">
                                      <p:cBhvr>
                                        <p:cTn id="205" dur="500"/>
                                        <p:tgtEl>
                                          <p:spTgt spid="80"/>
                                        </p:tgtEl>
                                      </p:cBhvr>
                                    </p:animEffect>
                                  </p:childTnLst>
                                </p:cTn>
                              </p:par>
                            </p:childTnLst>
                          </p:cTn>
                        </p:par>
                      </p:childTnLst>
                    </p:cTn>
                  </p:par>
                  <p:par>
                    <p:cTn id="206" fill="hold">
                      <p:stCondLst>
                        <p:cond delay="indefinite"/>
                      </p:stCondLst>
                      <p:childTnLst>
                        <p:par>
                          <p:cTn id="207" fill="hold">
                            <p:stCondLst>
                              <p:cond delay="0"/>
                            </p:stCondLst>
                            <p:childTnLst>
                              <p:par>
                                <p:cTn id="208" presetID="22" presetClass="entr" presetSubtype="8" fill="hold" nodeType="clickEffect">
                                  <p:stCondLst>
                                    <p:cond delay="0"/>
                                  </p:stCondLst>
                                  <p:childTnLst>
                                    <p:set>
                                      <p:cBhvr>
                                        <p:cTn id="209" dur="1" fill="hold">
                                          <p:stCondLst>
                                            <p:cond delay="0"/>
                                          </p:stCondLst>
                                        </p:cTn>
                                        <p:tgtEl>
                                          <p:spTgt spid="22"/>
                                        </p:tgtEl>
                                        <p:attrNameLst>
                                          <p:attrName>style.visibility</p:attrName>
                                        </p:attrNameLst>
                                      </p:cBhvr>
                                      <p:to>
                                        <p:strVal val="visible"/>
                                      </p:to>
                                    </p:set>
                                    <p:animEffect transition="in" filter="wipe(left)">
                                      <p:cBhvr>
                                        <p:cTn id="210" dur="500"/>
                                        <p:tgtEl>
                                          <p:spTgt spid="22"/>
                                        </p:tgtEl>
                                      </p:cBhvr>
                                    </p:animEffect>
                                  </p:childTnLst>
                                </p:cTn>
                              </p:par>
                            </p:childTnLst>
                          </p:cTn>
                        </p:par>
                        <p:par>
                          <p:cTn id="211" fill="hold">
                            <p:stCondLst>
                              <p:cond delay="500"/>
                            </p:stCondLst>
                            <p:childTnLst>
                              <p:par>
                                <p:cTn id="212" presetID="22" presetClass="entr" presetSubtype="8" fill="hold" nodeType="afterEffect">
                                  <p:stCondLst>
                                    <p:cond delay="250"/>
                                  </p:stCondLst>
                                  <p:childTnLst>
                                    <p:set>
                                      <p:cBhvr>
                                        <p:cTn id="213" dur="1" fill="hold">
                                          <p:stCondLst>
                                            <p:cond delay="0"/>
                                          </p:stCondLst>
                                        </p:cTn>
                                        <p:tgtEl>
                                          <p:spTgt spid="23"/>
                                        </p:tgtEl>
                                        <p:attrNameLst>
                                          <p:attrName>style.visibility</p:attrName>
                                        </p:attrNameLst>
                                      </p:cBhvr>
                                      <p:to>
                                        <p:strVal val="visible"/>
                                      </p:to>
                                    </p:set>
                                    <p:animEffect transition="in" filter="wipe(left)">
                                      <p:cBhvr>
                                        <p:cTn id="214" dur="500"/>
                                        <p:tgtEl>
                                          <p:spTgt spid="23"/>
                                        </p:tgtEl>
                                      </p:cBhvr>
                                    </p:animEffect>
                                  </p:childTnLst>
                                </p:cTn>
                              </p:par>
                            </p:childTnLst>
                          </p:cTn>
                        </p:par>
                        <p:par>
                          <p:cTn id="215" fill="hold">
                            <p:stCondLst>
                              <p:cond delay="1250"/>
                            </p:stCondLst>
                            <p:childTnLst>
                              <p:par>
                                <p:cTn id="216" presetID="22" presetClass="entr" presetSubtype="8" fill="hold" nodeType="afterEffect">
                                  <p:stCondLst>
                                    <p:cond delay="250"/>
                                  </p:stCondLst>
                                  <p:childTnLst>
                                    <p:set>
                                      <p:cBhvr>
                                        <p:cTn id="217" dur="1" fill="hold">
                                          <p:stCondLst>
                                            <p:cond delay="0"/>
                                          </p:stCondLst>
                                        </p:cTn>
                                        <p:tgtEl>
                                          <p:spTgt spid="6"/>
                                        </p:tgtEl>
                                        <p:attrNameLst>
                                          <p:attrName>style.visibility</p:attrName>
                                        </p:attrNameLst>
                                      </p:cBhvr>
                                      <p:to>
                                        <p:strVal val="visible"/>
                                      </p:to>
                                    </p:set>
                                    <p:animEffect transition="in" filter="wipe(left)">
                                      <p:cBhvr>
                                        <p:cTn id="218" dur="500"/>
                                        <p:tgtEl>
                                          <p:spTgt spid="6"/>
                                        </p:tgtEl>
                                      </p:cBhvr>
                                    </p:animEffect>
                                  </p:childTnLst>
                                </p:cTn>
                              </p:par>
                            </p:childTnLst>
                          </p:cTn>
                        </p:par>
                      </p:childTnLst>
                    </p:cTn>
                  </p:par>
                  <p:par>
                    <p:cTn id="219" fill="hold">
                      <p:stCondLst>
                        <p:cond delay="indefinite"/>
                      </p:stCondLst>
                      <p:childTnLst>
                        <p:par>
                          <p:cTn id="220" fill="hold">
                            <p:stCondLst>
                              <p:cond delay="0"/>
                            </p:stCondLst>
                            <p:childTnLst>
                              <p:par>
                                <p:cTn id="221" presetID="22" presetClass="entr" presetSubtype="8" fill="hold" grpId="0" nodeType="clickEffect">
                                  <p:stCondLst>
                                    <p:cond delay="0"/>
                                  </p:stCondLst>
                                  <p:childTnLst>
                                    <p:set>
                                      <p:cBhvr>
                                        <p:cTn id="222" dur="1" fill="hold">
                                          <p:stCondLst>
                                            <p:cond delay="0"/>
                                          </p:stCondLst>
                                        </p:cTn>
                                        <p:tgtEl>
                                          <p:spTgt spid="56"/>
                                        </p:tgtEl>
                                        <p:attrNameLst>
                                          <p:attrName>style.visibility</p:attrName>
                                        </p:attrNameLst>
                                      </p:cBhvr>
                                      <p:to>
                                        <p:strVal val="visible"/>
                                      </p:to>
                                    </p:set>
                                    <p:animEffect transition="in" filter="wipe(left)">
                                      <p:cBhvr>
                                        <p:cTn id="223" dur="500"/>
                                        <p:tgtEl>
                                          <p:spTgt spid="56"/>
                                        </p:tgtEl>
                                      </p:cBhvr>
                                    </p:animEffect>
                                  </p:childTnLst>
                                </p:cTn>
                              </p:par>
                            </p:childTnLst>
                          </p:cTn>
                        </p:par>
                        <p:par>
                          <p:cTn id="224" fill="hold">
                            <p:stCondLst>
                              <p:cond delay="500"/>
                            </p:stCondLst>
                            <p:childTnLst>
                              <p:par>
                                <p:cTn id="225" presetID="22" presetClass="entr" presetSubtype="8" fill="hold" grpId="0" nodeType="afterEffect">
                                  <p:stCondLst>
                                    <p:cond delay="0"/>
                                  </p:stCondLst>
                                  <p:childTnLst>
                                    <p:set>
                                      <p:cBhvr>
                                        <p:cTn id="226" dur="1" fill="hold">
                                          <p:stCondLst>
                                            <p:cond delay="0"/>
                                          </p:stCondLst>
                                        </p:cTn>
                                        <p:tgtEl>
                                          <p:spTgt spid="24"/>
                                        </p:tgtEl>
                                        <p:attrNameLst>
                                          <p:attrName>style.visibility</p:attrName>
                                        </p:attrNameLst>
                                      </p:cBhvr>
                                      <p:to>
                                        <p:strVal val="visible"/>
                                      </p:to>
                                    </p:set>
                                    <p:animEffect transition="in" filter="wipe(left)">
                                      <p:cBhvr>
                                        <p:cTn id="227" dur="500"/>
                                        <p:tgtEl>
                                          <p:spTgt spid="24"/>
                                        </p:tgtEl>
                                      </p:cBhvr>
                                    </p:animEffect>
                                  </p:childTnLst>
                                </p:cTn>
                              </p:par>
                            </p:childTnLst>
                          </p:cTn>
                        </p:par>
                      </p:childTnLst>
                    </p:cTn>
                  </p:par>
                  <p:par>
                    <p:cTn id="228" fill="hold">
                      <p:stCondLst>
                        <p:cond delay="indefinite"/>
                      </p:stCondLst>
                      <p:childTnLst>
                        <p:par>
                          <p:cTn id="229" fill="hold">
                            <p:stCondLst>
                              <p:cond delay="0"/>
                            </p:stCondLst>
                            <p:childTnLst>
                              <p:par>
                                <p:cTn id="230" presetID="22" presetClass="entr" presetSubtype="8" fill="hold" grpId="0" nodeType="clickEffect">
                                  <p:stCondLst>
                                    <p:cond delay="0"/>
                                  </p:stCondLst>
                                  <p:childTnLst>
                                    <p:set>
                                      <p:cBhvr>
                                        <p:cTn id="231" dur="1" fill="hold">
                                          <p:stCondLst>
                                            <p:cond delay="0"/>
                                          </p:stCondLst>
                                        </p:cTn>
                                        <p:tgtEl>
                                          <p:spTgt spid="57"/>
                                        </p:tgtEl>
                                        <p:attrNameLst>
                                          <p:attrName>style.visibility</p:attrName>
                                        </p:attrNameLst>
                                      </p:cBhvr>
                                      <p:to>
                                        <p:strVal val="visible"/>
                                      </p:to>
                                    </p:set>
                                    <p:animEffect transition="in" filter="wipe(left)">
                                      <p:cBhvr>
                                        <p:cTn id="232" dur="500"/>
                                        <p:tgtEl>
                                          <p:spTgt spid="57"/>
                                        </p:tgtEl>
                                      </p:cBhvr>
                                    </p:animEffect>
                                  </p:childTnLst>
                                </p:cTn>
                              </p:par>
                            </p:childTnLst>
                          </p:cTn>
                        </p:par>
                        <p:par>
                          <p:cTn id="233" fill="hold">
                            <p:stCondLst>
                              <p:cond delay="500"/>
                            </p:stCondLst>
                            <p:childTnLst>
                              <p:par>
                                <p:cTn id="234" presetID="22" presetClass="entr" presetSubtype="8" fill="hold" grpId="0" nodeType="afterEffect">
                                  <p:stCondLst>
                                    <p:cond delay="0"/>
                                  </p:stCondLst>
                                  <p:childTnLst>
                                    <p:set>
                                      <p:cBhvr>
                                        <p:cTn id="235" dur="1" fill="hold">
                                          <p:stCondLst>
                                            <p:cond delay="0"/>
                                          </p:stCondLst>
                                        </p:cTn>
                                        <p:tgtEl>
                                          <p:spTgt spid="26"/>
                                        </p:tgtEl>
                                        <p:attrNameLst>
                                          <p:attrName>style.visibility</p:attrName>
                                        </p:attrNameLst>
                                      </p:cBhvr>
                                      <p:to>
                                        <p:strVal val="visible"/>
                                      </p:to>
                                    </p:set>
                                    <p:animEffect transition="in" filter="wipe(left)">
                                      <p:cBhvr>
                                        <p:cTn id="236" dur="500"/>
                                        <p:tgtEl>
                                          <p:spTgt spid="26"/>
                                        </p:tgtEl>
                                      </p:cBhvr>
                                    </p:animEffect>
                                  </p:childTnLst>
                                </p:cTn>
                              </p:par>
                            </p:childTnLst>
                          </p:cTn>
                        </p:par>
                      </p:childTnLst>
                    </p:cTn>
                  </p:par>
                  <p:par>
                    <p:cTn id="237" fill="hold">
                      <p:stCondLst>
                        <p:cond delay="indefinite"/>
                      </p:stCondLst>
                      <p:childTnLst>
                        <p:par>
                          <p:cTn id="238" fill="hold">
                            <p:stCondLst>
                              <p:cond delay="0"/>
                            </p:stCondLst>
                            <p:childTnLst>
                              <p:par>
                                <p:cTn id="239" presetID="22" presetClass="entr" presetSubtype="8" fill="hold" grpId="0" nodeType="clickEffect">
                                  <p:stCondLst>
                                    <p:cond delay="0"/>
                                  </p:stCondLst>
                                  <p:childTnLst>
                                    <p:set>
                                      <p:cBhvr>
                                        <p:cTn id="240" dur="1" fill="hold">
                                          <p:stCondLst>
                                            <p:cond delay="0"/>
                                          </p:stCondLst>
                                        </p:cTn>
                                        <p:tgtEl>
                                          <p:spTgt spid="58"/>
                                        </p:tgtEl>
                                        <p:attrNameLst>
                                          <p:attrName>style.visibility</p:attrName>
                                        </p:attrNameLst>
                                      </p:cBhvr>
                                      <p:to>
                                        <p:strVal val="visible"/>
                                      </p:to>
                                    </p:set>
                                    <p:animEffect transition="in" filter="wipe(left)">
                                      <p:cBhvr>
                                        <p:cTn id="241" dur="500"/>
                                        <p:tgtEl>
                                          <p:spTgt spid="58"/>
                                        </p:tgtEl>
                                      </p:cBhvr>
                                    </p:animEffect>
                                  </p:childTnLst>
                                </p:cTn>
                              </p:par>
                            </p:childTnLst>
                          </p:cTn>
                        </p:par>
                        <p:par>
                          <p:cTn id="242" fill="hold">
                            <p:stCondLst>
                              <p:cond delay="500"/>
                            </p:stCondLst>
                            <p:childTnLst>
                              <p:par>
                                <p:cTn id="243" presetID="22" presetClass="entr" presetSubtype="8" fill="hold" grpId="0" nodeType="afterEffect">
                                  <p:stCondLst>
                                    <p:cond delay="0"/>
                                  </p:stCondLst>
                                  <p:childTnLst>
                                    <p:set>
                                      <p:cBhvr>
                                        <p:cTn id="244" dur="1" fill="hold">
                                          <p:stCondLst>
                                            <p:cond delay="0"/>
                                          </p:stCondLst>
                                        </p:cTn>
                                        <p:tgtEl>
                                          <p:spTgt spid="25"/>
                                        </p:tgtEl>
                                        <p:attrNameLst>
                                          <p:attrName>style.visibility</p:attrName>
                                        </p:attrNameLst>
                                      </p:cBhvr>
                                      <p:to>
                                        <p:strVal val="visible"/>
                                      </p:to>
                                    </p:set>
                                    <p:animEffect transition="in" filter="wipe(left)">
                                      <p:cBhvr>
                                        <p:cTn id="2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59784" grpId="0"/>
      <p:bldP spid="459793" grpId="0" animBg="1"/>
      <p:bldP spid="24" grpId="0"/>
      <p:bldP spid="25" grpId="0"/>
      <p:bldP spid="26" grpId="0"/>
      <p:bldP spid="28" grpId="0"/>
      <p:bldP spid="48" grpId="0" animBg="1"/>
      <p:bldP spid="55" grpId="0"/>
      <p:bldP spid="56" grpId="0" animBg="1"/>
      <p:bldP spid="57" grpId="0" animBg="1"/>
      <p:bldP spid="58" grpId="0" animBg="1"/>
      <p:bldP spid="62" grpId="0"/>
      <p:bldP spid="63" grpId="0" animBg="1"/>
      <p:bldP spid="65" grpId="0"/>
      <p:bldP spid="66" grpId="0"/>
      <p:bldP spid="71" grpId="0" animBg="1"/>
      <p:bldP spid="61" grpId="0"/>
      <p:bldP spid="75" grpId="0"/>
      <p:bldP spid="76" grpId="0"/>
      <p:bldP spid="77" grpId="0"/>
      <p:bldP spid="78" grpId="0"/>
      <p:bldP spid="79" grpId="0"/>
      <p:bldP spid="8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ChangeArrowheads="1"/>
          </p:cNvSpPr>
          <p:nvPr/>
        </p:nvSpPr>
        <p:spPr bwMode="auto">
          <a:xfrm>
            <a:off x="3950151" y="1546569"/>
            <a:ext cx="981364" cy="431800"/>
          </a:xfrm>
          <a:prstGeom prst="rect">
            <a:avLst/>
          </a:prstGeom>
          <a:solidFill>
            <a:srgbClr val="FFFF00"/>
          </a:solidFill>
          <a:ln w="12700" algn="ctr">
            <a:noFill/>
            <a:miter lim="800000"/>
            <a:headEnd/>
            <a:tailEnd/>
          </a:ln>
        </p:spPr>
        <p:txBody>
          <a:bodyPr wrap="none" anchor="ctr"/>
          <a:lstStyle/>
          <a:p>
            <a:endParaRPr lang="zh-TW" altLang="en-US"/>
          </a:p>
        </p:txBody>
      </p:sp>
      <p:graphicFrame>
        <p:nvGraphicFramePr>
          <p:cNvPr id="336910" name="Object 14"/>
          <p:cNvGraphicFramePr>
            <a:graphicFrameLocks noChangeAspect="1"/>
          </p:cNvGraphicFramePr>
          <p:nvPr>
            <p:extLst>
              <p:ext uri="{D42A27DB-BD31-4B8C-83A1-F6EECF244321}">
                <p14:modId xmlns:p14="http://schemas.microsoft.com/office/powerpoint/2010/main" val="3551677234"/>
              </p:ext>
            </p:extLst>
          </p:nvPr>
        </p:nvGraphicFramePr>
        <p:xfrm>
          <a:off x="1847850" y="692696"/>
          <a:ext cx="3909060" cy="2606040"/>
        </p:xfrm>
        <a:graphic>
          <a:graphicData uri="http://schemas.openxmlformats.org/presentationml/2006/ole">
            <mc:AlternateContent xmlns:mc="http://schemas.openxmlformats.org/markup-compatibility/2006">
              <mc:Choice xmlns:v="urn:schemas-microsoft-com:vml" Requires="v">
                <p:oleObj spid="_x0000_s1066759" name="Equation" r:id="rId4" imgW="2057400" imgH="1371600" progId="Equation.DSMT4">
                  <p:embed/>
                </p:oleObj>
              </mc:Choice>
              <mc:Fallback>
                <p:oleObj name="Equation" r:id="rId4" imgW="2057400" imgH="1371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692696"/>
                        <a:ext cx="3909060" cy="2606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3" name="Rectangle 5"/>
          <p:cNvSpPr>
            <a:spLocks noGrp="1" noChangeArrowheads="1"/>
          </p:cNvSpPr>
          <p:nvPr>
            <p:ph type="title"/>
          </p:nvPr>
        </p:nvSpPr>
        <p:spPr>
          <a:noFill/>
        </p:spPr>
        <p:txBody>
          <a:bodyPr/>
          <a:lstStyle/>
          <a:p>
            <a:pPr defTabSz="914400"/>
            <a:r>
              <a:rPr lang="en-US" altLang="zh-TW" dirty="0"/>
              <a:t>7.3 </a:t>
            </a:r>
            <a:r>
              <a:rPr lang="en-US" altLang="zh-TW" dirty="0">
                <a:solidFill>
                  <a:srgbClr val="0000CC"/>
                </a:solidFill>
              </a:rPr>
              <a:t>finite </a:t>
            </a:r>
            <a:r>
              <a:rPr lang="en-US" altLang="zh-TW" sz="3600" dirty="0"/>
              <a:t>region</a:t>
            </a:r>
            <a:r>
              <a:rPr lang="en-US" altLang="zh-TW" dirty="0">
                <a:solidFill>
                  <a:srgbClr val="C00000"/>
                </a:solidFill>
              </a:rPr>
              <a:t> </a:t>
            </a:r>
            <a:r>
              <a:rPr lang="en-US" altLang="zh-TW" dirty="0">
                <a:solidFill>
                  <a:schemeClr val="tx1"/>
                </a:solidFill>
              </a:rPr>
              <a:t>--1</a:t>
            </a:r>
            <a:endParaRPr lang="en-US" altLang="zh-TW" dirty="0"/>
          </a:p>
        </p:txBody>
      </p:sp>
      <p:sp>
        <p:nvSpPr>
          <p:cNvPr id="17424" name="投影片編號版面配置區 6"/>
          <p:cNvSpPr>
            <a:spLocks noGrp="1"/>
          </p:cNvSpPr>
          <p:nvPr>
            <p:ph type="sldNum" sz="quarter" idx="10"/>
          </p:nvPr>
        </p:nvSpPr>
        <p:spPr>
          <a:noFill/>
        </p:spPr>
        <p:txBody>
          <a:bodyPr/>
          <a:lstStyle/>
          <a:p>
            <a:fld id="{82B22C8B-8EF5-44EE-B429-4AC911ED1497}" type="slidenum">
              <a:rPr lang="en-US" altLang="zh-TW" smtClean="0"/>
              <a:pPr/>
              <a:t>80</a:t>
            </a:fld>
            <a:endParaRPr lang="en-US" altLang="zh-TW"/>
          </a:p>
        </p:txBody>
      </p:sp>
      <p:graphicFrame>
        <p:nvGraphicFramePr>
          <p:cNvPr id="336900" name="Object 4"/>
          <p:cNvGraphicFramePr>
            <a:graphicFrameLocks noGrp="1" noChangeAspect="1"/>
          </p:cNvGraphicFramePr>
          <p:nvPr>
            <p:ph sz="quarter" idx="4294967295"/>
            <p:extLst>
              <p:ext uri="{D42A27DB-BD31-4B8C-83A1-F6EECF244321}">
                <p14:modId xmlns:p14="http://schemas.microsoft.com/office/powerpoint/2010/main" val="2704194571"/>
              </p:ext>
            </p:extLst>
          </p:nvPr>
        </p:nvGraphicFramePr>
        <p:xfrm>
          <a:off x="1993916" y="3852884"/>
          <a:ext cx="4101948" cy="747612"/>
        </p:xfrm>
        <a:graphic>
          <a:graphicData uri="http://schemas.openxmlformats.org/presentationml/2006/ole">
            <mc:AlternateContent xmlns:mc="http://schemas.openxmlformats.org/markup-compatibility/2006">
              <mc:Choice xmlns:v="urn:schemas-microsoft-com:vml" Requires="v">
                <p:oleObj spid="_x0000_s1066760" name="Equation" r:id="rId6" imgW="2158920" imgH="393480" progId="Equation.DSMT4">
                  <p:embed/>
                </p:oleObj>
              </mc:Choice>
              <mc:Fallback>
                <p:oleObj name="Equation" r:id="rId6" imgW="215892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3916" y="3852884"/>
                        <a:ext cx="4101948" cy="747612"/>
                      </a:xfrm>
                      <a:prstGeom prst="rect">
                        <a:avLst/>
                      </a:prstGeom>
                      <a:solidFill>
                        <a:srgbClr val="FFFF00"/>
                      </a:solidFill>
                      <a:extLst/>
                    </p:spPr>
                  </p:pic>
                </p:oleObj>
              </mc:Fallback>
            </mc:AlternateContent>
          </a:graphicData>
        </a:graphic>
      </p:graphicFrame>
      <p:sp>
        <p:nvSpPr>
          <p:cNvPr id="336902" name="Text Box 6"/>
          <p:cNvSpPr txBox="1">
            <a:spLocks noChangeArrowheads="1"/>
          </p:cNvSpPr>
          <p:nvPr/>
        </p:nvSpPr>
        <p:spPr bwMode="auto">
          <a:xfrm>
            <a:off x="1343025" y="1642022"/>
            <a:ext cx="380480" cy="461665"/>
          </a:xfrm>
          <a:prstGeom prst="rect">
            <a:avLst/>
          </a:prstGeom>
          <a:noFill/>
          <a:ln w="12700" algn="ctr">
            <a:noFill/>
            <a:miter lim="800000"/>
            <a:headEnd/>
            <a:tailEnd/>
          </a:ln>
        </p:spPr>
        <p:txBody>
          <a:bodyPr wrap="none" lIns="54000" rIns="18000">
            <a:spAutoFit/>
          </a:bodyPr>
          <a:lstStyle/>
          <a:p>
            <a:pPr>
              <a:spcBef>
                <a:spcPct val="50000"/>
              </a:spcBef>
            </a:pPr>
            <a:r>
              <a:rPr lang="en-US" altLang="zh-TW" dirty="0"/>
              <a:t>IC</a:t>
            </a:r>
          </a:p>
        </p:txBody>
      </p:sp>
      <p:sp>
        <p:nvSpPr>
          <p:cNvPr id="336903" name="Text Box 7"/>
          <p:cNvSpPr txBox="1">
            <a:spLocks noChangeArrowheads="1"/>
          </p:cNvSpPr>
          <p:nvPr/>
        </p:nvSpPr>
        <p:spPr bwMode="auto">
          <a:xfrm>
            <a:off x="1271588" y="2721522"/>
            <a:ext cx="483072" cy="461665"/>
          </a:xfrm>
          <a:prstGeom prst="rect">
            <a:avLst/>
          </a:prstGeom>
          <a:noFill/>
          <a:ln w="12700" algn="ctr">
            <a:noFill/>
            <a:miter lim="800000"/>
            <a:headEnd/>
            <a:tailEnd/>
          </a:ln>
        </p:spPr>
        <p:txBody>
          <a:bodyPr wrap="none" lIns="54000" rIns="18000">
            <a:spAutoFit/>
          </a:bodyPr>
          <a:lstStyle/>
          <a:p>
            <a:pPr>
              <a:spcBef>
                <a:spcPct val="50000"/>
              </a:spcBef>
            </a:pPr>
            <a:r>
              <a:rPr lang="en-US" altLang="zh-TW" dirty="0"/>
              <a:t>BC</a:t>
            </a:r>
          </a:p>
        </p:txBody>
      </p:sp>
      <p:sp>
        <p:nvSpPr>
          <p:cNvPr id="336904" name="Text Box 8"/>
          <p:cNvSpPr txBox="1">
            <a:spLocks noChangeArrowheads="1"/>
          </p:cNvSpPr>
          <p:nvPr/>
        </p:nvSpPr>
        <p:spPr bwMode="auto">
          <a:xfrm>
            <a:off x="4644424" y="2795242"/>
            <a:ext cx="745717" cy="461665"/>
          </a:xfrm>
          <a:prstGeom prst="rect">
            <a:avLst/>
          </a:prstGeom>
          <a:solidFill>
            <a:srgbClr val="CCFFFF"/>
          </a:solidFill>
          <a:ln w="12700" algn="ctr">
            <a:noFill/>
            <a:miter lim="800000"/>
            <a:headEnd/>
            <a:tailEnd/>
          </a:ln>
        </p:spPr>
        <p:txBody>
          <a:bodyPr wrap="none">
            <a:spAutoFit/>
          </a:bodyPr>
          <a:lstStyle/>
          <a:p>
            <a:pPr algn="ctr"/>
            <a:r>
              <a:rPr lang="en-US" altLang="zh-TW" i="1" dirty="0"/>
              <a:t>t</a:t>
            </a:r>
            <a:r>
              <a:rPr lang="en-US" altLang="zh-TW" dirty="0"/>
              <a:t> </a:t>
            </a:r>
            <a:r>
              <a:rPr lang="en-US" altLang="zh-TW" dirty="0">
                <a:latin typeface="Symbol" pitchFamily="18" charset="2"/>
              </a:rPr>
              <a:t>&gt;</a:t>
            </a:r>
            <a:r>
              <a:rPr lang="en-US" altLang="zh-TW" dirty="0"/>
              <a:t> 0</a:t>
            </a:r>
            <a:endParaRPr lang="en-US" altLang="zh-TW" i="1" dirty="0"/>
          </a:p>
        </p:txBody>
      </p:sp>
      <p:grpSp>
        <p:nvGrpSpPr>
          <p:cNvPr id="2" name="Group 9"/>
          <p:cNvGrpSpPr>
            <a:grpSpLocks/>
          </p:cNvGrpSpPr>
          <p:nvPr/>
        </p:nvGrpSpPr>
        <p:grpSpPr bwMode="auto">
          <a:xfrm>
            <a:off x="1200149" y="1570039"/>
            <a:ext cx="4895852" cy="5075239"/>
            <a:chOff x="-168" y="1126"/>
            <a:chExt cx="3084" cy="3197"/>
          </a:xfrm>
        </p:grpSpPr>
        <p:sp>
          <p:nvSpPr>
            <p:cNvPr id="17454" name="Line 10"/>
            <p:cNvSpPr>
              <a:spLocks noChangeShapeType="1"/>
            </p:cNvSpPr>
            <p:nvPr/>
          </p:nvSpPr>
          <p:spPr bwMode="auto">
            <a:xfrm>
              <a:off x="2916" y="1126"/>
              <a:ext cx="0" cy="3197"/>
            </a:xfrm>
            <a:prstGeom prst="line">
              <a:avLst/>
            </a:prstGeom>
            <a:noFill/>
            <a:ln w="12700">
              <a:solidFill>
                <a:srgbClr val="0000CC"/>
              </a:solidFill>
              <a:round/>
              <a:headEnd/>
              <a:tailEnd/>
            </a:ln>
          </p:spPr>
          <p:txBody>
            <a:bodyPr wrap="none" anchor="ctr"/>
            <a:lstStyle/>
            <a:p>
              <a:endParaRPr lang="zh-TW" altLang="en-US"/>
            </a:p>
          </p:txBody>
        </p:sp>
        <p:sp>
          <p:nvSpPr>
            <p:cNvPr id="17455" name="Line 11"/>
            <p:cNvSpPr>
              <a:spLocks noChangeShapeType="1"/>
            </p:cNvSpPr>
            <p:nvPr/>
          </p:nvSpPr>
          <p:spPr bwMode="auto">
            <a:xfrm>
              <a:off x="-168" y="2252"/>
              <a:ext cx="3084" cy="0"/>
            </a:xfrm>
            <a:prstGeom prst="line">
              <a:avLst/>
            </a:prstGeom>
            <a:noFill/>
            <a:ln w="12700">
              <a:solidFill>
                <a:srgbClr val="0000CC"/>
              </a:solidFill>
              <a:round/>
              <a:headEnd/>
              <a:tailEnd/>
            </a:ln>
          </p:spPr>
          <p:txBody>
            <a:bodyPr wrap="none" anchor="ctr"/>
            <a:lstStyle/>
            <a:p>
              <a:endParaRPr lang="zh-TW" altLang="en-US"/>
            </a:p>
          </p:txBody>
        </p:sp>
      </p:grpSp>
      <p:sp>
        <p:nvSpPr>
          <p:cNvPr id="336911" name="Line 15"/>
          <p:cNvSpPr>
            <a:spLocks noChangeShapeType="1"/>
          </p:cNvSpPr>
          <p:nvPr/>
        </p:nvSpPr>
        <p:spPr bwMode="auto">
          <a:xfrm>
            <a:off x="4798357" y="4408735"/>
            <a:ext cx="949960" cy="0"/>
          </a:xfrm>
          <a:prstGeom prst="line">
            <a:avLst/>
          </a:prstGeom>
          <a:noFill/>
          <a:ln w="76200" cmpd="dbl">
            <a:solidFill>
              <a:srgbClr val="993300"/>
            </a:solidFill>
            <a:round/>
            <a:headEnd/>
            <a:tailEnd/>
          </a:ln>
        </p:spPr>
        <p:txBody>
          <a:bodyPr wrap="none" anchor="ctr"/>
          <a:lstStyle/>
          <a:p>
            <a:endParaRPr lang="zh-TW" altLang="en-US"/>
          </a:p>
        </p:txBody>
      </p:sp>
      <p:sp>
        <p:nvSpPr>
          <p:cNvPr id="336912" name="Text Box 16"/>
          <p:cNvSpPr txBox="1">
            <a:spLocks noChangeArrowheads="1"/>
          </p:cNvSpPr>
          <p:nvPr/>
        </p:nvSpPr>
        <p:spPr bwMode="auto">
          <a:xfrm>
            <a:off x="1271588" y="4581129"/>
            <a:ext cx="1723796" cy="461665"/>
          </a:xfrm>
          <a:prstGeom prst="rect">
            <a:avLst/>
          </a:prstGeom>
          <a:noFill/>
          <a:ln w="12700" algn="ctr">
            <a:noFill/>
            <a:miter lim="800000"/>
            <a:headEnd/>
            <a:tailEnd/>
          </a:ln>
        </p:spPr>
        <p:txBody>
          <a:bodyPr wrap="none" lIns="54000" rIns="18000">
            <a:spAutoFit/>
          </a:bodyPr>
          <a:lstStyle/>
          <a:p>
            <a:pPr>
              <a:spcBef>
                <a:spcPct val="50000"/>
              </a:spcBef>
            </a:pPr>
            <a:r>
              <a:rPr lang="en-US" altLang="zh-TW" dirty="0"/>
              <a:t>by BC at </a:t>
            </a:r>
            <a:r>
              <a:rPr lang="en-US" altLang="zh-TW" i="1" dirty="0"/>
              <a:t>x</a:t>
            </a:r>
            <a:r>
              <a:rPr lang="en-US" altLang="zh-TW" dirty="0">
                <a:latin typeface="Symbol" panose="05050102010706020507" pitchFamily="18" charset="2"/>
              </a:rPr>
              <a:t>=</a:t>
            </a:r>
            <a:r>
              <a:rPr lang="en-US" altLang="zh-TW" dirty="0"/>
              <a:t>0</a:t>
            </a:r>
          </a:p>
        </p:txBody>
      </p:sp>
      <p:grpSp>
        <p:nvGrpSpPr>
          <p:cNvPr id="3" name="Group 17"/>
          <p:cNvGrpSpPr>
            <a:grpSpLocks/>
          </p:cNvGrpSpPr>
          <p:nvPr/>
        </p:nvGrpSpPr>
        <p:grpSpPr bwMode="auto">
          <a:xfrm>
            <a:off x="5879976" y="836713"/>
            <a:ext cx="2303462" cy="466725"/>
            <a:chOff x="2939" y="845"/>
            <a:chExt cx="1451" cy="294"/>
          </a:xfrm>
        </p:grpSpPr>
        <p:sp>
          <p:nvSpPr>
            <p:cNvPr id="17450" name="Freeform 18"/>
            <p:cNvSpPr>
              <a:spLocks noChangeAspect="1"/>
            </p:cNvSpPr>
            <p:nvPr/>
          </p:nvSpPr>
          <p:spPr bwMode="auto">
            <a:xfrm>
              <a:off x="3507" y="935"/>
              <a:ext cx="349" cy="163"/>
            </a:xfrm>
            <a:custGeom>
              <a:avLst/>
              <a:gdLst>
                <a:gd name="T0" fmla="*/ 0 w 771"/>
                <a:gd name="T1" fmla="*/ 3 h 257"/>
                <a:gd name="T2" fmla="*/ 0 w 771"/>
                <a:gd name="T3" fmla="*/ 2 h 257"/>
                <a:gd name="T4" fmla="*/ 0 w 771"/>
                <a:gd name="T5" fmla="*/ 1 h 257"/>
                <a:gd name="T6" fmla="*/ 0 w 771"/>
                <a:gd name="T7" fmla="*/ 1 h 257"/>
                <a:gd name="T8" fmla="*/ 0 w 771"/>
                <a:gd name="T9" fmla="*/ 3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CCFFCC"/>
            </a:solidFill>
            <a:ln w="12700">
              <a:solidFill>
                <a:schemeClr val="tx1"/>
              </a:solidFill>
              <a:round/>
              <a:headEnd/>
              <a:tailEnd/>
            </a:ln>
          </p:spPr>
          <p:txBody>
            <a:bodyPr wrap="none" anchor="ctr"/>
            <a:lstStyle/>
            <a:p>
              <a:endParaRPr lang="zh-TW" altLang="en-US"/>
            </a:p>
          </p:txBody>
        </p:sp>
        <p:sp>
          <p:nvSpPr>
            <p:cNvPr id="17451" name="Oval 19"/>
            <p:cNvSpPr>
              <a:spLocks noChangeAspect="1" noChangeArrowheads="1"/>
            </p:cNvSpPr>
            <p:nvPr/>
          </p:nvSpPr>
          <p:spPr bwMode="auto">
            <a:xfrm>
              <a:off x="3256" y="1071"/>
              <a:ext cx="68" cy="68"/>
            </a:xfrm>
            <a:prstGeom prst="ellipse">
              <a:avLst/>
            </a:prstGeom>
            <a:solidFill>
              <a:schemeClr val="tx1"/>
            </a:solidFill>
            <a:ln w="12700" algn="ctr">
              <a:solidFill>
                <a:schemeClr val="tx1"/>
              </a:solidFill>
              <a:round/>
              <a:headEnd/>
              <a:tailEnd/>
            </a:ln>
          </p:spPr>
          <p:txBody>
            <a:bodyPr wrap="none" anchor="ctr"/>
            <a:lstStyle/>
            <a:p>
              <a:endParaRPr lang="zh-TW" altLang="en-US"/>
            </a:p>
          </p:txBody>
        </p:sp>
        <p:sp>
          <p:nvSpPr>
            <p:cNvPr id="17452" name="Oval 20"/>
            <p:cNvSpPr>
              <a:spLocks noChangeAspect="1" noChangeArrowheads="1"/>
            </p:cNvSpPr>
            <p:nvPr/>
          </p:nvSpPr>
          <p:spPr bwMode="auto">
            <a:xfrm>
              <a:off x="3914" y="1071"/>
              <a:ext cx="68" cy="68"/>
            </a:xfrm>
            <a:prstGeom prst="ellipse">
              <a:avLst/>
            </a:prstGeom>
            <a:solidFill>
              <a:schemeClr val="tx1"/>
            </a:solidFill>
            <a:ln w="12700" algn="ctr">
              <a:solidFill>
                <a:schemeClr val="tx1"/>
              </a:solidFill>
              <a:round/>
              <a:headEnd/>
              <a:tailEnd/>
            </a:ln>
          </p:spPr>
          <p:txBody>
            <a:bodyPr wrap="none" anchor="ctr"/>
            <a:lstStyle/>
            <a:p>
              <a:endParaRPr lang="zh-TW" altLang="en-US"/>
            </a:p>
          </p:txBody>
        </p:sp>
        <p:sp>
          <p:nvSpPr>
            <p:cNvPr id="17453" name="Line 21"/>
            <p:cNvSpPr>
              <a:spLocks noChangeShapeType="1"/>
            </p:cNvSpPr>
            <p:nvPr/>
          </p:nvSpPr>
          <p:spPr bwMode="auto">
            <a:xfrm flipV="1">
              <a:off x="3301" y="1116"/>
              <a:ext cx="636" cy="1"/>
            </a:xfrm>
            <a:prstGeom prst="line">
              <a:avLst/>
            </a:prstGeom>
            <a:noFill/>
            <a:ln w="38100">
              <a:solidFill>
                <a:schemeClr val="tx1"/>
              </a:solidFill>
              <a:round/>
              <a:headEnd/>
              <a:tailEnd/>
            </a:ln>
          </p:spPr>
          <p:txBody>
            <a:bodyPr wrap="none" anchor="ctr"/>
            <a:lstStyle/>
            <a:p>
              <a:endParaRPr lang="zh-TW" altLang="en-US"/>
            </a:p>
          </p:txBody>
        </p:sp>
        <p:graphicFrame>
          <p:nvGraphicFramePr>
            <p:cNvPr id="17421" name="Object 22"/>
            <p:cNvGraphicFramePr>
              <a:graphicFrameLocks noChangeAspect="1"/>
            </p:cNvGraphicFramePr>
            <p:nvPr/>
          </p:nvGraphicFramePr>
          <p:xfrm>
            <a:off x="2939" y="845"/>
            <a:ext cx="447" cy="224"/>
          </p:xfrm>
          <a:graphic>
            <a:graphicData uri="http://schemas.openxmlformats.org/presentationml/2006/ole">
              <mc:AlternateContent xmlns:mc="http://schemas.openxmlformats.org/markup-compatibility/2006">
                <mc:Choice xmlns:v="urn:schemas-microsoft-com:vml" Requires="v">
                  <p:oleObj spid="_x0000_s1066761" name="Equation" r:id="rId8" imgW="355320" imgH="177480" progId="Equation.DSMT4">
                    <p:embed/>
                  </p:oleObj>
                </mc:Choice>
                <mc:Fallback>
                  <p:oleObj name="Equation" r:id="rId8" imgW="355320" imgH="177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9" y="845"/>
                          <a:ext cx="447" cy="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22" name="Object 23"/>
            <p:cNvGraphicFramePr>
              <a:graphicFrameLocks noChangeAspect="1"/>
            </p:cNvGraphicFramePr>
            <p:nvPr/>
          </p:nvGraphicFramePr>
          <p:xfrm>
            <a:off x="3959" y="847"/>
            <a:ext cx="431" cy="224"/>
          </p:xfrm>
          <a:graphic>
            <a:graphicData uri="http://schemas.openxmlformats.org/presentationml/2006/ole">
              <mc:AlternateContent xmlns:mc="http://schemas.openxmlformats.org/markup-compatibility/2006">
                <mc:Choice xmlns:v="urn:schemas-microsoft-com:vml" Requires="v">
                  <p:oleObj spid="_x0000_s1066762" name="Equation" r:id="rId10" imgW="342720" imgH="177480" progId="Equation.DSMT4">
                    <p:embed/>
                  </p:oleObj>
                </mc:Choice>
                <mc:Fallback>
                  <p:oleObj name="Equation" r:id="rId10" imgW="342720" imgH="1774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59" y="847"/>
                          <a:ext cx="431" cy="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336920" name="Object 24"/>
          <p:cNvGraphicFramePr>
            <a:graphicFrameLocks noChangeAspect="1"/>
          </p:cNvGraphicFramePr>
          <p:nvPr>
            <p:extLst>
              <p:ext uri="{D42A27DB-BD31-4B8C-83A1-F6EECF244321}">
                <p14:modId xmlns:p14="http://schemas.microsoft.com/office/powerpoint/2010/main" val="3947401031"/>
              </p:ext>
            </p:extLst>
          </p:nvPr>
        </p:nvGraphicFramePr>
        <p:xfrm>
          <a:off x="2904411" y="5576883"/>
          <a:ext cx="2717280" cy="482400"/>
        </p:xfrm>
        <a:graphic>
          <a:graphicData uri="http://schemas.openxmlformats.org/presentationml/2006/ole">
            <mc:AlternateContent xmlns:mc="http://schemas.openxmlformats.org/markup-compatibility/2006">
              <mc:Choice xmlns:v="urn:schemas-microsoft-com:vml" Requires="v">
                <p:oleObj spid="_x0000_s1066763" name="Equation" r:id="rId12" imgW="1358640" imgH="241200" progId="Equation.DSMT4">
                  <p:embed/>
                </p:oleObj>
              </mc:Choice>
              <mc:Fallback>
                <p:oleObj name="Equation" r:id="rId12" imgW="1358640" imgH="2412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04411" y="5576883"/>
                        <a:ext cx="2717280" cy="482400"/>
                      </a:xfrm>
                      <a:prstGeom prst="rect">
                        <a:avLst/>
                      </a:prstGeom>
                      <a:noFill/>
                    </p:spPr>
                  </p:pic>
                </p:oleObj>
              </mc:Fallback>
            </mc:AlternateContent>
          </a:graphicData>
        </a:graphic>
      </p:graphicFrame>
      <p:sp>
        <p:nvSpPr>
          <p:cNvPr id="336921" name="Line 25"/>
          <p:cNvSpPr>
            <a:spLocks noChangeShapeType="1"/>
          </p:cNvSpPr>
          <p:nvPr/>
        </p:nvSpPr>
        <p:spPr bwMode="auto">
          <a:xfrm>
            <a:off x="3430001" y="4408735"/>
            <a:ext cx="1044956" cy="0"/>
          </a:xfrm>
          <a:prstGeom prst="line">
            <a:avLst/>
          </a:prstGeom>
          <a:noFill/>
          <a:ln w="76200" cmpd="dbl">
            <a:solidFill>
              <a:srgbClr val="0000CC"/>
            </a:solidFill>
            <a:round/>
            <a:headEnd/>
            <a:tailEnd/>
          </a:ln>
        </p:spPr>
        <p:txBody>
          <a:bodyPr wrap="none" anchor="ctr"/>
          <a:lstStyle/>
          <a:p>
            <a:endParaRPr lang="zh-TW" altLang="en-US"/>
          </a:p>
        </p:txBody>
      </p:sp>
      <p:grpSp>
        <p:nvGrpSpPr>
          <p:cNvPr id="4" name="Group 26"/>
          <p:cNvGrpSpPr>
            <a:grpSpLocks/>
          </p:cNvGrpSpPr>
          <p:nvPr/>
        </p:nvGrpSpPr>
        <p:grpSpPr bwMode="auto">
          <a:xfrm>
            <a:off x="6312024" y="1700810"/>
            <a:ext cx="4654300" cy="461963"/>
            <a:chOff x="2848" y="1344"/>
            <a:chExt cx="2404" cy="291"/>
          </a:xfrm>
        </p:grpSpPr>
        <p:sp>
          <p:nvSpPr>
            <p:cNvPr id="17449" name="Text Box 27"/>
            <p:cNvSpPr txBox="1">
              <a:spLocks noChangeArrowheads="1"/>
            </p:cNvSpPr>
            <p:nvPr/>
          </p:nvSpPr>
          <p:spPr bwMode="auto">
            <a:xfrm>
              <a:off x="2848" y="1344"/>
              <a:ext cx="2404" cy="291"/>
            </a:xfrm>
            <a:prstGeom prst="rect">
              <a:avLst/>
            </a:prstGeom>
            <a:noFill/>
            <a:ln w="12700" algn="ctr">
              <a:noFill/>
              <a:miter lim="800000"/>
              <a:headEnd/>
              <a:tailEnd/>
            </a:ln>
          </p:spPr>
          <p:txBody>
            <a:bodyPr>
              <a:spAutoFit/>
            </a:bodyPr>
            <a:lstStyle/>
            <a:p>
              <a:pPr>
                <a:spcBef>
                  <a:spcPct val="50000"/>
                </a:spcBef>
              </a:pPr>
              <a:r>
                <a:rPr lang="en-US" altLang="zh-TW" dirty="0"/>
                <a:t>Hence, for  </a:t>
              </a:r>
              <a:r>
                <a:rPr lang="en-US" altLang="zh-TW" i="1" dirty="0"/>
                <a:t>x</a:t>
              </a:r>
              <a:r>
                <a:rPr lang="en-US" altLang="zh-TW" dirty="0"/>
                <a:t> </a:t>
              </a:r>
              <a:r>
                <a:rPr lang="en-US" altLang="zh-TW" dirty="0">
                  <a:latin typeface="Symbol" pitchFamily="18" charset="2"/>
                </a:rPr>
                <a:t>-</a:t>
              </a:r>
              <a:r>
                <a:rPr lang="en-US" altLang="zh-TW" dirty="0"/>
                <a:t> </a:t>
              </a:r>
              <a:r>
                <a:rPr lang="en-US" altLang="zh-TW" i="1" dirty="0" err="1"/>
                <a:t>ct</a:t>
              </a:r>
              <a:r>
                <a:rPr lang="en-US" altLang="zh-TW" i="1" dirty="0"/>
                <a:t> </a:t>
              </a:r>
              <a:r>
                <a:rPr lang="en-US" altLang="zh-TW" dirty="0">
                  <a:latin typeface="Symbol" pitchFamily="18" charset="2"/>
                </a:rPr>
                <a:t>&gt;</a:t>
              </a:r>
              <a:r>
                <a:rPr lang="en-US" altLang="zh-TW" i="1" dirty="0">
                  <a:latin typeface="Symbol" pitchFamily="18" charset="2"/>
                </a:rPr>
                <a:t> </a:t>
              </a:r>
              <a:r>
                <a:rPr lang="en-US" altLang="zh-TW" dirty="0"/>
                <a:t>0,  &amp;  </a:t>
              </a:r>
              <a:r>
                <a:rPr lang="en-US" altLang="zh-TW" i="1" dirty="0"/>
                <a:t>x</a:t>
              </a:r>
              <a:r>
                <a:rPr lang="en-US" altLang="zh-TW" dirty="0"/>
                <a:t> </a:t>
              </a:r>
              <a:r>
                <a:rPr lang="en-US" altLang="zh-TW" dirty="0">
                  <a:latin typeface="Symbol" pitchFamily="18" charset="2"/>
                </a:rPr>
                <a:t>+</a:t>
              </a:r>
              <a:r>
                <a:rPr lang="en-US" altLang="zh-TW" dirty="0"/>
                <a:t> </a:t>
              </a:r>
              <a:r>
                <a:rPr lang="en-US" altLang="zh-TW" i="1" dirty="0" err="1"/>
                <a:t>ct</a:t>
              </a:r>
              <a:r>
                <a:rPr lang="en-US" altLang="zh-TW" i="1" dirty="0"/>
                <a:t> </a:t>
              </a:r>
              <a:r>
                <a:rPr lang="en-US" altLang="zh-TW" dirty="0">
                  <a:latin typeface="Symbol" pitchFamily="18" charset="2"/>
                </a:rPr>
                <a:t>&lt;</a:t>
              </a:r>
              <a:endParaRPr lang="en-US" altLang="zh-TW" dirty="0"/>
            </a:p>
          </p:txBody>
        </p:sp>
        <p:graphicFrame>
          <p:nvGraphicFramePr>
            <p:cNvPr id="17420" name="Object 28"/>
            <p:cNvGraphicFramePr>
              <a:graphicFrameLocks noChangeAspect="1"/>
            </p:cNvGraphicFramePr>
            <p:nvPr>
              <p:extLst/>
            </p:nvPr>
          </p:nvGraphicFramePr>
          <p:xfrm>
            <a:off x="5066" y="1413"/>
            <a:ext cx="136" cy="196"/>
          </p:xfrm>
          <a:graphic>
            <a:graphicData uri="http://schemas.openxmlformats.org/presentationml/2006/ole">
              <mc:AlternateContent xmlns:mc="http://schemas.openxmlformats.org/markup-compatibility/2006">
                <mc:Choice xmlns:v="urn:schemas-microsoft-com:vml" Requires="v">
                  <p:oleObj spid="_x0000_s1066764" name="Equation" r:id="rId14" imgW="114120" imgH="164880" progId="Equation.DSMT4">
                    <p:embed/>
                  </p:oleObj>
                </mc:Choice>
                <mc:Fallback>
                  <p:oleObj name="Equation" r:id="rId14" imgW="114120" imgH="1648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66" y="1413"/>
                          <a:ext cx="136" cy="1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 name="群組 6"/>
          <p:cNvGrpSpPr/>
          <p:nvPr/>
        </p:nvGrpSpPr>
        <p:grpSpPr>
          <a:xfrm>
            <a:off x="7007038" y="2184095"/>
            <a:ext cx="2879725" cy="461963"/>
            <a:chOff x="5889567" y="3071886"/>
            <a:chExt cx="2879725" cy="461963"/>
          </a:xfrm>
        </p:grpSpPr>
        <p:sp>
          <p:nvSpPr>
            <p:cNvPr id="17448" name="Text Box 31"/>
            <p:cNvSpPr txBox="1">
              <a:spLocks noChangeArrowheads="1"/>
            </p:cNvSpPr>
            <p:nvPr/>
          </p:nvSpPr>
          <p:spPr bwMode="auto">
            <a:xfrm>
              <a:off x="5889567" y="3071886"/>
              <a:ext cx="2879725" cy="461963"/>
            </a:xfrm>
            <a:prstGeom prst="rect">
              <a:avLst/>
            </a:prstGeom>
            <a:noFill/>
            <a:ln w="12700" algn="ctr">
              <a:noFill/>
              <a:miter lim="800000"/>
              <a:headEnd/>
              <a:tailEnd/>
            </a:ln>
          </p:spPr>
          <p:txBody>
            <a:bodyPr>
              <a:spAutoFit/>
            </a:bodyPr>
            <a:lstStyle/>
            <a:p>
              <a:pPr>
                <a:spcBef>
                  <a:spcPct val="50000"/>
                </a:spcBef>
              </a:pPr>
              <a:r>
                <a:rPr lang="en-US" altLang="zh-TW" dirty="0"/>
                <a:t>( i.e. </a:t>
              </a:r>
              <a:r>
                <a:rPr lang="en-US" altLang="zh-TW" i="1" dirty="0" err="1"/>
                <a:t>ct</a:t>
              </a:r>
              <a:r>
                <a:rPr lang="en-US" altLang="zh-TW" dirty="0"/>
                <a:t> </a:t>
              </a:r>
              <a:r>
                <a:rPr lang="en-US" altLang="zh-TW" dirty="0">
                  <a:latin typeface="Symbol" pitchFamily="18" charset="2"/>
                </a:rPr>
                <a:t>&lt;</a:t>
              </a:r>
              <a:r>
                <a:rPr lang="en-US" altLang="zh-TW" dirty="0"/>
                <a:t> </a:t>
              </a:r>
              <a:r>
                <a:rPr lang="en-US" altLang="zh-TW" i="1" dirty="0"/>
                <a:t>x</a:t>
              </a:r>
              <a:r>
                <a:rPr lang="en-US" altLang="zh-TW" dirty="0"/>
                <a:t> </a:t>
              </a:r>
              <a:r>
                <a:rPr lang="en-US" altLang="zh-TW" dirty="0">
                  <a:latin typeface="Symbol" pitchFamily="18" charset="2"/>
                </a:rPr>
                <a:t>&lt;    - </a:t>
              </a:r>
              <a:r>
                <a:rPr lang="en-US" altLang="zh-TW" i="1" dirty="0" err="1"/>
                <a:t>ct</a:t>
              </a:r>
              <a:r>
                <a:rPr lang="en-US" altLang="zh-TW" dirty="0"/>
                <a:t> )</a:t>
              </a:r>
            </a:p>
          </p:txBody>
        </p:sp>
        <p:graphicFrame>
          <p:nvGraphicFramePr>
            <p:cNvPr id="17419" name="Object 32"/>
            <p:cNvGraphicFramePr>
              <a:graphicFrameLocks noChangeAspect="1"/>
            </p:cNvGraphicFramePr>
            <p:nvPr>
              <p:extLst/>
            </p:nvPr>
          </p:nvGraphicFramePr>
          <p:xfrm>
            <a:off x="7570844" y="3160589"/>
            <a:ext cx="215900" cy="311150"/>
          </p:xfrm>
          <a:graphic>
            <a:graphicData uri="http://schemas.openxmlformats.org/presentationml/2006/ole">
              <mc:AlternateContent xmlns:mc="http://schemas.openxmlformats.org/markup-compatibility/2006">
                <mc:Choice xmlns:v="urn:schemas-microsoft-com:vml" Requires="v">
                  <p:oleObj spid="_x0000_s1066765" name="Equation" r:id="rId16" imgW="114120" imgH="164880" progId="Equation.DSMT4">
                    <p:embed/>
                  </p:oleObj>
                </mc:Choice>
                <mc:Fallback>
                  <p:oleObj name="Equation" r:id="rId16" imgW="114120" imgH="1648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70844" y="3160589"/>
                          <a:ext cx="215900"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336929" name="Object 33"/>
          <p:cNvGraphicFramePr>
            <a:graphicFrameLocks noChangeAspect="1"/>
          </p:cNvGraphicFramePr>
          <p:nvPr>
            <p:extLst>
              <p:ext uri="{D42A27DB-BD31-4B8C-83A1-F6EECF244321}">
                <p14:modId xmlns:p14="http://schemas.microsoft.com/office/powerpoint/2010/main" val="223808855"/>
              </p:ext>
            </p:extLst>
          </p:nvPr>
        </p:nvGraphicFramePr>
        <p:xfrm>
          <a:off x="6864930" y="2636912"/>
          <a:ext cx="4101948" cy="747612"/>
        </p:xfrm>
        <a:graphic>
          <a:graphicData uri="http://schemas.openxmlformats.org/presentationml/2006/ole">
            <mc:AlternateContent xmlns:mc="http://schemas.openxmlformats.org/markup-compatibility/2006">
              <mc:Choice xmlns:v="urn:schemas-microsoft-com:vml" Requires="v">
                <p:oleObj spid="_x0000_s1066766" name="Equation" r:id="rId17" imgW="2158920" imgH="393480" progId="Equation.DSMT4">
                  <p:embed/>
                </p:oleObj>
              </mc:Choice>
              <mc:Fallback>
                <p:oleObj name="Equation" r:id="rId17" imgW="215892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64930" y="2636912"/>
                        <a:ext cx="4101948" cy="747612"/>
                      </a:xfrm>
                      <a:prstGeom prst="rect">
                        <a:avLst/>
                      </a:prstGeom>
                      <a:noFill/>
                    </p:spPr>
                  </p:pic>
                </p:oleObj>
              </mc:Fallback>
            </mc:AlternateContent>
          </a:graphicData>
        </a:graphic>
      </p:graphicFrame>
      <p:sp>
        <p:nvSpPr>
          <p:cNvPr id="336930" name="Text Box 34"/>
          <p:cNvSpPr txBox="1">
            <a:spLocks noChangeArrowheads="1"/>
          </p:cNvSpPr>
          <p:nvPr/>
        </p:nvSpPr>
        <p:spPr bwMode="auto">
          <a:xfrm>
            <a:off x="6456488" y="3488356"/>
            <a:ext cx="2087562" cy="461665"/>
          </a:xfrm>
          <a:prstGeom prst="rect">
            <a:avLst/>
          </a:prstGeom>
          <a:noFill/>
          <a:ln w="12700" algn="ctr">
            <a:noFill/>
            <a:miter lim="800000"/>
            <a:headEnd/>
            <a:tailEnd/>
          </a:ln>
        </p:spPr>
        <p:txBody>
          <a:bodyPr>
            <a:spAutoFit/>
          </a:bodyPr>
          <a:lstStyle/>
          <a:p>
            <a:pPr>
              <a:spcBef>
                <a:spcPct val="50000"/>
              </a:spcBef>
            </a:pPr>
            <a:r>
              <a:rPr lang="en-US" altLang="zh-TW"/>
              <a:t>for  </a:t>
            </a:r>
            <a:r>
              <a:rPr lang="en-US" altLang="zh-TW" i="1"/>
              <a:t>x</a:t>
            </a:r>
            <a:r>
              <a:rPr lang="en-US" altLang="zh-TW"/>
              <a:t> </a:t>
            </a:r>
            <a:r>
              <a:rPr lang="en-US" altLang="zh-TW">
                <a:latin typeface="Symbol" pitchFamily="18" charset="2"/>
              </a:rPr>
              <a:t>-</a:t>
            </a:r>
            <a:r>
              <a:rPr lang="en-US" altLang="zh-TW"/>
              <a:t> </a:t>
            </a:r>
            <a:r>
              <a:rPr lang="en-US" altLang="zh-TW" i="1"/>
              <a:t>ct </a:t>
            </a:r>
            <a:r>
              <a:rPr lang="en-US" altLang="zh-TW">
                <a:latin typeface="Symbol" pitchFamily="18" charset="2"/>
              </a:rPr>
              <a:t>&lt;</a:t>
            </a:r>
            <a:r>
              <a:rPr lang="en-US" altLang="zh-TW" i="1">
                <a:latin typeface="Symbol" pitchFamily="18" charset="2"/>
              </a:rPr>
              <a:t> </a:t>
            </a:r>
            <a:r>
              <a:rPr lang="en-US" altLang="zh-TW"/>
              <a:t>0</a:t>
            </a:r>
          </a:p>
        </p:txBody>
      </p:sp>
      <p:sp>
        <p:nvSpPr>
          <p:cNvPr id="336931" name="Text Box 35"/>
          <p:cNvSpPr txBox="1">
            <a:spLocks noChangeArrowheads="1"/>
          </p:cNvSpPr>
          <p:nvPr/>
        </p:nvSpPr>
        <p:spPr bwMode="auto">
          <a:xfrm>
            <a:off x="8292184" y="3488356"/>
            <a:ext cx="1228221" cy="461665"/>
          </a:xfrm>
          <a:prstGeom prst="rect">
            <a:avLst/>
          </a:prstGeom>
          <a:noFill/>
          <a:ln w="12700" algn="ctr">
            <a:noFill/>
            <a:miter lim="800000"/>
            <a:headEnd/>
            <a:tailEnd/>
          </a:ln>
        </p:spPr>
        <p:txBody>
          <a:bodyPr wrap="none">
            <a:spAutoFit/>
          </a:bodyPr>
          <a:lstStyle/>
          <a:p>
            <a:pPr>
              <a:spcBef>
                <a:spcPct val="50000"/>
              </a:spcBef>
            </a:pPr>
            <a:r>
              <a:rPr lang="en-US" altLang="zh-TW" dirty="0"/>
              <a:t>( </a:t>
            </a:r>
            <a:r>
              <a:rPr lang="en-US" altLang="zh-TW" i="1" dirty="0"/>
              <a:t>x</a:t>
            </a:r>
            <a:r>
              <a:rPr lang="en-US" altLang="zh-TW" dirty="0"/>
              <a:t> &lt; </a:t>
            </a:r>
            <a:r>
              <a:rPr lang="en-US" altLang="zh-TW" i="1" dirty="0" err="1"/>
              <a:t>ct</a:t>
            </a:r>
            <a:r>
              <a:rPr lang="en-US" altLang="zh-TW" i="1" dirty="0"/>
              <a:t> </a:t>
            </a:r>
            <a:r>
              <a:rPr lang="en-US" altLang="zh-TW" dirty="0"/>
              <a:t>)</a:t>
            </a:r>
          </a:p>
        </p:txBody>
      </p:sp>
      <p:graphicFrame>
        <p:nvGraphicFramePr>
          <p:cNvPr id="336932" name="Object 36"/>
          <p:cNvGraphicFramePr>
            <a:graphicFrameLocks noChangeAspect="1"/>
          </p:cNvGraphicFramePr>
          <p:nvPr>
            <p:extLst>
              <p:ext uri="{D42A27DB-BD31-4B8C-83A1-F6EECF244321}">
                <p14:modId xmlns:p14="http://schemas.microsoft.com/office/powerpoint/2010/main" val="2178638476"/>
              </p:ext>
            </p:extLst>
          </p:nvPr>
        </p:nvGraphicFramePr>
        <p:xfrm>
          <a:off x="6916863" y="3993180"/>
          <a:ext cx="3933000" cy="747612"/>
        </p:xfrm>
        <a:graphic>
          <a:graphicData uri="http://schemas.openxmlformats.org/presentationml/2006/ole">
            <mc:AlternateContent xmlns:mc="http://schemas.openxmlformats.org/markup-compatibility/2006">
              <mc:Choice xmlns:v="urn:schemas-microsoft-com:vml" Requires="v">
                <p:oleObj spid="_x0000_s1066767" name="Equation" r:id="rId18" imgW="2070000" imgH="393480" progId="Equation.DSMT4">
                  <p:embed/>
                </p:oleObj>
              </mc:Choice>
              <mc:Fallback>
                <p:oleObj name="Equation" r:id="rId18" imgW="2070000" imgH="3934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16863" y="3993180"/>
                        <a:ext cx="3933000" cy="747612"/>
                      </a:xfrm>
                      <a:prstGeom prst="rect">
                        <a:avLst/>
                      </a:prstGeom>
                      <a:noFill/>
                    </p:spPr>
                  </p:pic>
                </p:oleObj>
              </mc:Fallback>
            </mc:AlternateContent>
          </a:graphicData>
        </a:graphic>
      </p:graphicFrame>
      <p:sp>
        <p:nvSpPr>
          <p:cNvPr id="336933" name="Text Box 37"/>
          <p:cNvSpPr txBox="1">
            <a:spLocks noChangeArrowheads="1"/>
          </p:cNvSpPr>
          <p:nvPr/>
        </p:nvSpPr>
        <p:spPr bwMode="auto">
          <a:xfrm>
            <a:off x="6520130" y="4731066"/>
            <a:ext cx="543739" cy="461665"/>
          </a:xfrm>
          <a:prstGeom prst="rect">
            <a:avLst/>
          </a:prstGeom>
          <a:noFill/>
          <a:ln w="12700" algn="ctr">
            <a:noFill/>
            <a:miter lim="800000"/>
            <a:headEnd/>
            <a:tailEnd/>
          </a:ln>
        </p:spPr>
        <p:txBody>
          <a:bodyPr wrap="none">
            <a:spAutoFit/>
          </a:bodyPr>
          <a:lstStyle/>
          <a:p>
            <a:pPr>
              <a:spcBef>
                <a:spcPct val="50000"/>
              </a:spcBef>
            </a:pPr>
            <a:r>
              <a:rPr lang="en-US" altLang="zh-TW" dirty="0"/>
              <a:t>for</a:t>
            </a:r>
          </a:p>
        </p:txBody>
      </p:sp>
      <p:sp>
        <p:nvSpPr>
          <p:cNvPr id="336938" name="Text Box 42"/>
          <p:cNvSpPr txBox="1">
            <a:spLocks noChangeArrowheads="1"/>
          </p:cNvSpPr>
          <p:nvPr/>
        </p:nvSpPr>
        <p:spPr bwMode="auto">
          <a:xfrm>
            <a:off x="6996040" y="4699344"/>
            <a:ext cx="877163" cy="461665"/>
          </a:xfrm>
          <a:prstGeom prst="rect">
            <a:avLst/>
          </a:prstGeom>
          <a:noFill/>
          <a:ln w="12700" algn="ctr">
            <a:noFill/>
            <a:miter lim="800000"/>
            <a:headEnd/>
            <a:tailEnd/>
          </a:ln>
        </p:spPr>
        <p:txBody>
          <a:bodyPr wrap="none">
            <a:spAutoFit/>
          </a:bodyPr>
          <a:lstStyle/>
          <a:p>
            <a:pPr>
              <a:spcBef>
                <a:spcPct val="50000"/>
              </a:spcBef>
            </a:pPr>
            <a:r>
              <a:rPr lang="en-US" altLang="zh-TW" dirty="0"/>
              <a:t>…….</a:t>
            </a:r>
          </a:p>
        </p:txBody>
      </p:sp>
      <p:sp>
        <p:nvSpPr>
          <p:cNvPr id="336939" name="Line 43"/>
          <p:cNvSpPr>
            <a:spLocks noChangeShapeType="1"/>
          </p:cNvSpPr>
          <p:nvPr/>
        </p:nvSpPr>
        <p:spPr bwMode="auto">
          <a:xfrm>
            <a:off x="9805975" y="4572384"/>
            <a:ext cx="863600" cy="0"/>
          </a:xfrm>
          <a:prstGeom prst="line">
            <a:avLst/>
          </a:prstGeom>
          <a:noFill/>
          <a:ln w="76200" cmpd="dbl">
            <a:solidFill>
              <a:srgbClr val="008080"/>
            </a:solidFill>
            <a:round/>
            <a:headEnd/>
            <a:tailEnd/>
          </a:ln>
        </p:spPr>
        <p:txBody>
          <a:bodyPr wrap="none" anchor="ctr"/>
          <a:lstStyle/>
          <a:p>
            <a:endParaRPr lang="zh-TW" altLang="en-US"/>
          </a:p>
        </p:txBody>
      </p:sp>
      <p:sp>
        <p:nvSpPr>
          <p:cNvPr id="336940" name="Text Box 44"/>
          <p:cNvSpPr txBox="1">
            <a:spLocks noChangeArrowheads="1"/>
          </p:cNvSpPr>
          <p:nvPr/>
        </p:nvSpPr>
        <p:spPr bwMode="auto">
          <a:xfrm>
            <a:off x="1285875" y="849859"/>
            <a:ext cx="483072" cy="461665"/>
          </a:xfrm>
          <a:prstGeom prst="rect">
            <a:avLst/>
          </a:prstGeom>
          <a:noFill/>
          <a:ln w="12700" algn="ctr">
            <a:noFill/>
            <a:miter lim="800000"/>
            <a:headEnd/>
            <a:tailEnd/>
          </a:ln>
        </p:spPr>
        <p:txBody>
          <a:bodyPr wrap="none" lIns="54000" rIns="18000">
            <a:spAutoFit/>
          </a:bodyPr>
          <a:lstStyle/>
          <a:p>
            <a:pPr>
              <a:spcBef>
                <a:spcPct val="50000"/>
              </a:spcBef>
            </a:pPr>
            <a:r>
              <a:rPr lang="en-US" altLang="zh-TW" dirty="0"/>
              <a:t>DE</a:t>
            </a:r>
          </a:p>
        </p:txBody>
      </p:sp>
      <p:sp>
        <p:nvSpPr>
          <p:cNvPr id="34" name="AutoShape 12"/>
          <p:cNvSpPr>
            <a:spLocks noChangeArrowheads="1"/>
          </p:cNvSpPr>
          <p:nvPr/>
        </p:nvSpPr>
        <p:spPr bwMode="auto">
          <a:xfrm flipV="1">
            <a:off x="3011643" y="4760218"/>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rot="10800000" wrap="none" anchor="ctr"/>
          <a:lstStyle/>
          <a:p>
            <a:endParaRPr lang="zh-TW" altLang="en-US"/>
          </a:p>
        </p:txBody>
      </p:sp>
      <p:graphicFrame>
        <p:nvGraphicFramePr>
          <p:cNvPr id="300049" name="Object 17"/>
          <p:cNvGraphicFramePr>
            <a:graphicFrameLocks noChangeAspect="1"/>
          </p:cNvGraphicFramePr>
          <p:nvPr>
            <p:extLst>
              <p:ext uri="{D42A27DB-BD31-4B8C-83A1-F6EECF244321}">
                <p14:modId xmlns:p14="http://schemas.microsoft.com/office/powerpoint/2010/main" val="2273233931"/>
              </p:ext>
            </p:extLst>
          </p:nvPr>
        </p:nvGraphicFramePr>
        <p:xfrm>
          <a:off x="3519148" y="4652666"/>
          <a:ext cx="1931202" cy="420498"/>
        </p:xfrm>
        <a:graphic>
          <a:graphicData uri="http://schemas.openxmlformats.org/presentationml/2006/ole">
            <mc:AlternateContent xmlns:mc="http://schemas.openxmlformats.org/markup-compatibility/2006">
              <mc:Choice xmlns:v="urn:schemas-microsoft-com:vml" Requires="v">
                <p:oleObj spid="_x0000_s1066768" name="方程式" r:id="rId20" imgW="990360" imgH="215640" progId="Equation.3">
                  <p:embed/>
                </p:oleObj>
              </mc:Choice>
              <mc:Fallback>
                <p:oleObj name="方程式" r:id="rId20" imgW="990360" imgH="215640" progId="Equation.3">
                  <p:embed/>
                  <p:pic>
                    <p:nvPicPr>
                      <p:cNvPr id="0" name=""/>
                      <p:cNvPicPr>
                        <a:picLocks noChangeArrowheads="1"/>
                      </p:cNvPicPr>
                      <p:nvPr/>
                    </p:nvPicPr>
                    <p:blipFill>
                      <a:blip r:embed="rId21"/>
                      <a:srcRect/>
                      <a:stretch>
                        <a:fillRect/>
                      </a:stretch>
                    </p:blipFill>
                    <p:spPr bwMode="auto">
                      <a:xfrm>
                        <a:off x="3519148" y="4652666"/>
                        <a:ext cx="1931202" cy="420498"/>
                      </a:xfrm>
                      <a:prstGeom prst="rect">
                        <a:avLst/>
                      </a:prstGeom>
                      <a:noFill/>
                    </p:spPr>
                  </p:pic>
                </p:oleObj>
              </mc:Fallback>
            </mc:AlternateContent>
          </a:graphicData>
        </a:graphic>
      </p:graphicFrame>
      <p:sp>
        <p:nvSpPr>
          <p:cNvPr id="48" name="Rectangle 10"/>
          <p:cNvSpPr>
            <a:spLocks noChangeArrowheads="1"/>
          </p:cNvSpPr>
          <p:nvPr/>
        </p:nvSpPr>
        <p:spPr bwMode="auto">
          <a:xfrm>
            <a:off x="2863126" y="3375355"/>
            <a:ext cx="2944076" cy="461665"/>
          </a:xfrm>
          <a:prstGeom prst="rect">
            <a:avLst/>
          </a:prstGeom>
          <a:noFill/>
          <a:ln w="12700" algn="ctr">
            <a:noFill/>
            <a:miter lim="800000"/>
            <a:headEnd/>
            <a:tailEnd/>
          </a:ln>
        </p:spPr>
        <p:txBody>
          <a:bodyPr wrap="none">
            <a:spAutoFit/>
          </a:bodyPr>
          <a:lstStyle/>
          <a:p>
            <a:pPr algn="ctr">
              <a:spcBef>
                <a:spcPct val="50000"/>
              </a:spcBef>
            </a:pPr>
            <a:r>
              <a:rPr lang="en-US" altLang="zh-TW" u="sng" dirty="0">
                <a:solidFill>
                  <a:srgbClr val="0000CC"/>
                </a:solidFill>
              </a:rPr>
              <a:t>D’Alembert’s solution</a:t>
            </a:r>
          </a:p>
        </p:txBody>
      </p:sp>
      <p:sp>
        <p:nvSpPr>
          <p:cNvPr id="47" name="AutoShape 12"/>
          <p:cNvSpPr>
            <a:spLocks noChangeArrowheads="1"/>
          </p:cNvSpPr>
          <p:nvPr/>
        </p:nvSpPr>
        <p:spPr bwMode="auto">
          <a:xfrm flipV="1">
            <a:off x="2473480" y="5761752"/>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rot="10800000" wrap="none" anchor="ctr"/>
          <a:lstStyle/>
          <a:p>
            <a:endParaRPr lang="zh-TW" altLang="en-US"/>
          </a:p>
        </p:txBody>
      </p:sp>
      <p:sp>
        <p:nvSpPr>
          <p:cNvPr id="49" name="Rectangle 39"/>
          <p:cNvSpPr>
            <a:spLocks noChangeArrowheads="1"/>
          </p:cNvSpPr>
          <p:nvPr/>
        </p:nvSpPr>
        <p:spPr bwMode="auto">
          <a:xfrm>
            <a:off x="1241736" y="3363324"/>
            <a:ext cx="1611339" cy="461665"/>
          </a:xfrm>
          <a:prstGeom prst="rect">
            <a:avLst/>
          </a:prstGeom>
          <a:noFill/>
          <a:ln w="12700" algn="ctr">
            <a:noFill/>
            <a:miter lim="800000"/>
            <a:headEnd/>
            <a:tailEnd/>
          </a:ln>
        </p:spPr>
        <p:txBody>
          <a:bodyPr wrap="none">
            <a:spAutoFit/>
          </a:bodyPr>
          <a:lstStyle/>
          <a:p>
            <a:pPr algn="ctr"/>
            <a:r>
              <a:rPr lang="en-US" altLang="zh-TW" dirty="0"/>
              <a:t>[Method I]:</a:t>
            </a:r>
          </a:p>
        </p:txBody>
      </p:sp>
      <p:sp>
        <p:nvSpPr>
          <p:cNvPr id="50" name="Rectangle 10"/>
          <p:cNvSpPr>
            <a:spLocks noChangeArrowheads="1"/>
          </p:cNvSpPr>
          <p:nvPr/>
        </p:nvSpPr>
        <p:spPr bwMode="auto">
          <a:xfrm>
            <a:off x="6345786" y="5548321"/>
            <a:ext cx="1944186" cy="461665"/>
          </a:xfrm>
          <a:prstGeom prst="rect">
            <a:avLst/>
          </a:prstGeom>
          <a:noFill/>
          <a:ln w="12700" algn="ctr">
            <a:noFill/>
            <a:miter lim="800000"/>
            <a:headEnd/>
            <a:tailEnd/>
          </a:ln>
        </p:spPr>
        <p:txBody>
          <a:bodyPr wrap="none">
            <a:spAutoFit/>
          </a:bodyPr>
          <a:lstStyle/>
          <a:p>
            <a:pPr algn="ctr">
              <a:spcBef>
                <a:spcPct val="50000"/>
              </a:spcBef>
            </a:pPr>
            <a:r>
              <a:rPr lang="en-US" altLang="zh-TW" u="sng" dirty="0">
                <a:solidFill>
                  <a:srgbClr val="0000CC"/>
                </a:solidFill>
              </a:rPr>
              <a:t>Wave solution</a:t>
            </a:r>
          </a:p>
        </p:txBody>
      </p:sp>
      <p:sp>
        <p:nvSpPr>
          <p:cNvPr id="51" name="Text Box 15"/>
          <p:cNvSpPr txBox="1">
            <a:spLocks noChangeArrowheads="1"/>
          </p:cNvSpPr>
          <p:nvPr/>
        </p:nvSpPr>
        <p:spPr bwMode="auto">
          <a:xfrm>
            <a:off x="4355560" y="2788383"/>
            <a:ext cx="261610" cy="461665"/>
          </a:xfrm>
          <a:prstGeom prst="rect">
            <a:avLst/>
          </a:prstGeom>
          <a:noFill/>
          <a:ln w="12700" algn="ctr">
            <a:noFill/>
            <a:miter lim="800000"/>
            <a:headEnd/>
            <a:tailEnd/>
          </a:ln>
        </p:spPr>
        <p:txBody>
          <a:bodyPr wrap="none">
            <a:spAutoFit/>
          </a:bodyPr>
          <a:lstStyle/>
          <a:p>
            <a:pPr>
              <a:spcBef>
                <a:spcPct val="50000"/>
              </a:spcBef>
            </a:pPr>
            <a:r>
              <a:rPr lang="en-US" altLang="zh-TW" dirty="0"/>
              <a:t>,</a:t>
            </a:r>
          </a:p>
        </p:txBody>
      </p:sp>
      <p:sp>
        <p:nvSpPr>
          <p:cNvPr id="52" name="Text Box 6"/>
          <p:cNvSpPr txBox="1">
            <a:spLocks noChangeArrowheads="1"/>
          </p:cNvSpPr>
          <p:nvPr/>
        </p:nvSpPr>
        <p:spPr bwMode="auto">
          <a:xfrm>
            <a:off x="1201832" y="3956990"/>
            <a:ext cx="380480" cy="461665"/>
          </a:xfrm>
          <a:prstGeom prst="rect">
            <a:avLst/>
          </a:prstGeom>
          <a:noFill/>
          <a:ln w="12700" algn="ctr">
            <a:noFill/>
            <a:miter lim="800000"/>
            <a:headEnd/>
            <a:tailEnd/>
          </a:ln>
        </p:spPr>
        <p:txBody>
          <a:bodyPr wrap="none" lIns="54000" rIns="18000">
            <a:spAutoFit/>
          </a:bodyPr>
          <a:lstStyle/>
          <a:p>
            <a:pPr>
              <a:spcBef>
                <a:spcPct val="50000"/>
              </a:spcBef>
            </a:pPr>
            <a:r>
              <a:rPr lang="en-US" altLang="zh-TW" dirty="0"/>
              <a:t>IC</a:t>
            </a:r>
          </a:p>
        </p:txBody>
      </p:sp>
      <p:sp>
        <p:nvSpPr>
          <p:cNvPr id="53" name="AutoShape 12"/>
          <p:cNvSpPr>
            <a:spLocks noChangeArrowheads="1"/>
          </p:cNvSpPr>
          <p:nvPr/>
        </p:nvSpPr>
        <p:spPr bwMode="auto">
          <a:xfrm flipV="1">
            <a:off x="1636840" y="4113210"/>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rot="10800000" wrap="none" anchor="ctr"/>
          <a:lstStyle/>
          <a:p>
            <a:endParaRPr lang="zh-TW" altLang="en-US"/>
          </a:p>
        </p:txBody>
      </p:sp>
      <p:sp>
        <p:nvSpPr>
          <p:cNvPr id="54" name="Text Box 16"/>
          <p:cNvSpPr txBox="1">
            <a:spLocks noChangeArrowheads="1"/>
          </p:cNvSpPr>
          <p:nvPr/>
        </p:nvSpPr>
        <p:spPr bwMode="auto">
          <a:xfrm>
            <a:off x="1416148" y="5603102"/>
            <a:ext cx="675432" cy="461665"/>
          </a:xfrm>
          <a:prstGeom prst="rect">
            <a:avLst/>
          </a:prstGeom>
          <a:noFill/>
          <a:ln w="12700" algn="ctr">
            <a:noFill/>
            <a:miter lim="800000"/>
            <a:headEnd/>
            <a:tailEnd/>
          </a:ln>
        </p:spPr>
        <p:txBody>
          <a:bodyPr wrap="none" lIns="54000" rIns="18000">
            <a:spAutoFit/>
          </a:bodyPr>
          <a:lstStyle/>
          <a:p>
            <a:pPr>
              <a:spcBef>
                <a:spcPct val="50000"/>
              </a:spcBef>
            </a:pPr>
            <a:r>
              <a:rPr lang="en-US" altLang="zh-TW" dirty="0"/>
              <a:t>at </a:t>
            </a:r>
            <a:r>
              <a:rPr lang="en-US" altLang="zh-TW" i="1" dirty="0"/>
              <a:t>x</a:t>
            </a:r>
            <a:r>
              <a:rPr lang="en-US" altLang="zh-TW" dirty="0">
                <a:latin typeface="Symbol" panose="05050102010706020507" pitchFamily="18" charset="2"/>
              </a:rPr>
              <a:t>=</a:t>
            </a:r>
            <a:endParaRPr lang="en-US" altLang="zh-TW" dirty="0"/>
          </a:p>
        </p:txBody>
      </p:sp>
      <p:graphicFrame>
        <p:nvGraphicFramePr>
          <p:cNvPr id="55" name="Object 28"/>
          <p:cNvGraphicFramePr>
            <a:graphicFrameLocks noChangeAspect="1"/>
          </p:cNvGraphicFramePr>
          <p:nvPr>
            <p:extLst>
              <p:ext uri="{D42A27DB-BD31-4B8C-83A1-F6EECF244321}">
                <p14:modId xmlns:p14="http://schemas.microsoft.com/office/powerpoint/2010/main" val="398896949"/>
              </p:ext>
            </p:extLst>
          </p:nvPr>
        </p:nvGraphicFramePr>
        <p:xfrm>
          <a:off x="2069119" y="5710773"/>
          <a:ext cx="215900" cy="311150"/>
        </p:xfrm>
        <a:graphic>
          <a:graphicData uri="http://schemas.openxmlformats.org/presentationml/2006/ole">
            <mc:AlternateContent xmlns:mc="http://schemas.openxmlformats.org/markup-compatibility/2006">
              <mc:Choice xmlns:v="urn:schemas-microsoft-com:vml" Requires="v">
                <p:oleObj spid="_x0000_s1066769" name="Equation" r:id="rId22" imgW="114120" imgH="164880" progId="Equation.DSMT4">
                  <p:embed/>
                </p:oleObj>
              </mc:Choice>
              <mc:Fallback>
                <p:oleObj name="Equation" r:id="rId22" imgW="114120" imgH="1648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69119" y="5710773"/>
                        <a:ext cx="215900"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 name="Object 35"/>
          <p:cNvGraphicFramePr>
            <a:graphicFrameLocks noChangeAspect="1"/>
          </p:cNvGraphicFramePr>
          <p:nvPr>
            <p:extLst>
              <p:ext uri="{D42A27DB-BD31-4B8C-83A1-F6EECF244321}">
                <p14:modId xmlns:p14="http://schemas.microsoft.com/office/powerpoint/2010/main" val="1984597206"/>
              </p:ext>
            </p:extLst>
          </p:nvPr>
        </p:nvGraphicFramePr>
        <p:xfrm>
          <a:off x="2939230" y="5045258"/>
          <a:ext cx="2723760" cy="494910"/>
        </p:xfrm>
        <a:graphic>
          <a:graphicData uri="http://schemas.openxmlformats.org/presentationml/2006/ole">
            <mc:AlternateContent xmlns:mc="http://schemas.openxmlformats.org/markup-compatibility/2006">
              <mc:Choice xmlns:v="urn:schemas-microsoft-com:vml" Requires="v">
                <p:oleObj spid="_x0000_s1066770" name="Equation" r:id="rId23" imgW="1396800" imgH="253800" progId="Equation.DSMT4">
                  <p:embed/>
                </p:oleObj>
              </mc:Choice>
              <mc:Fallback>
                <p:oleObj name="Equation" r:id="rId23" imgW="1396800" imgH="253800" progId="Equation.DSMT4">
                  <p:embed/>
                  <p:pic>
                    <p:nvPicPr>
                      <p:cNvPr id="0" name=""/>
                      <p:cNvPicPr>
                        <a:picLocks noChangeAspect="1" noChangeArrowheads="1"/>
                      </p:cNvPicPr>
                      <p:nvPr/>
                    </p:nvPicPr>
                    <p:blipFill>
                      <a:blip r:embed="rId24"/>
                      <a:srcRect/>
                      <a:stretch>
                        <a:fillRect/>
                      </a:stretch>
                    </p:blipFill>
                    <p:spPr bwMode="auto">
                      <a:xfrm>
                        <a:off x="2939230" y="5045258"/>
                        <a:ext cx="2723760" cy="494910"/>
                      </a:xfrm>
                      <a:prstGeom prst="rect">
                        <a:avLst/>
                      </a:prstGeom>
                      <a:solidFill>
                        <a:srgbClr val="99FF99"/>
                      </a:solidFill>
                      <a:extLst/>
                    </p:spPr>
                  </p:pic>
                </p:oleObj>
              </mc:Fallback>
            </mc:AlternateContent>
          </a:graphicData>
        </a:graphic>
      </p:graphicFrame>
      <p:sp>
        <p:nvSpPr>
          <p:cNvPr id="57" name="AutoShape 12"/>
          <p:cNvSpPr>
            <a:spLocks noChangeArrowheads="1"/>
          </p:cNvSpPr>
          <p:nvPr/>
        </p:nvSpPr>
        <p:spPr bwMode="auto">
          <a:xfrm flipV="1">
            <a:off x="1548044" y="5196558"/>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rot="10800000" wrap="none" anchor="ctr"/>
          <a:lstStyle/>
          <a:p>
            <a:endParaRPr lang="zh-TW" altLang="en-US"/>
          </a:p>
        </p:txBody>
      </p:sp>
      <p:sp>
        <p:nvSpPr>
          <p:cNvPr id="58" name="AutoShape 12"/>
          <p:cNvSpPr>
            <a:spLocks noChangeArrowheads="1"/>
          </p:cNvSpPr>
          <p:nvPr/>
        </p:nvSpPr>
        <p:spPr bwMode="auto">
          <a:xfrm flipV="1">
            <a:off x="1479104" y="6247985"/>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rot="10800000" wrap="none" anchor="ctr"/>
          <a:lstStyle/>
          <a:p>
            <a:endParaRPr lang="zh-TW" altLang="en-US"/>
          </a:p>
        </p:txBody>
      </p:sp>
      <p:graphicFrame>
        <p:nvGraphicFramePr>
          <p:cNvPr id="59" name="Object 24"/>
          <p:cNvGraphicFramePr>
            <a:graphicFrameLocks noChangeAspect="1"/>
          </p:cNvGraphicFramePr>
          <p:nvPr>
            <p:extLst>
              <p:ext uri="{D42A27DB-BD31-4B8C-83A1-F6EECF244321}">
                <p14:modId xmlns:p14="http://schemas.microsoft.com/office/powerpoint/2010/main" val="2912537928"/>
              </p:ext>
            </p:extLst>
          </p:nvPr>
        </p:nvGraphicFramePr>
        <p:xfrm>
          <a:off x="2808732" y="6110370"/>
          <a:ext cx="3149280" cy="507600"/>
        </p:xfrm>
        <a:graphic>
          <a:graphicData uri="http://schemas.openxmlformats.org/presentationml/2006/ole">
            <mc:AlternateContent xmlns:mc="http://schemas.openxmlformats.org/markup-compatibility/2006">
              <mc:Choice xmlns:v="urn:schemas-microsoft-com:vml" Requires="v">
                <p:oleObj spid="_x0000_s1066771" name="Equation" r:id="rId25" imgW="1574640" imgH="253800" progId="Equation.DSMT4">
                  <p:embed/>
                </p:oleObj>
              </mc:Choice>
              <mc:Fallback>
                <p:oleObj name="Equation" r:id="rId25" imgW="1574640" imgH="253800" progId="Equation.DSMT4">
                  <p:embed/>
                  <p:pic>
                    <p:nvPicPr>
                      <p:cNvPr id="0" name=""/>
                      <p:cNvPicPr>
                        <a:picLocks noChangeAspect="1" noChangeArrowheads="1"/>
                      </p:cNvPicPr>
                      <p:nvPr/>
                    </p:nvPicPr>
                    <p:blipFill>
                      <a:blip r:embed="rId26"/>
                      <a:srcRect/>
                      <a:stretch>
                        <a:fillRect/>
                      </a:stretch>
                    </p:blipFill>
                    <p:spPr bwMode="auto">
                      <a:xfrm>
                        <a:off x="2808732" y="6110370"/>
                        <a:ext cx="3149280" cy="507600"/>
                      </a:xfrm>
                      <a:prstGeom prst="rect">
                        <a:avLst/>
                      </a:prstGeom>
                      <a:solidFill>
                        <a:srgbClr val="FFFF66"/>
                      </a:solidFill>
                    </p:spPr>
                  </p:pic>
                </p:oleObj>
              </mc:Fallback>
            </mc:AlternateContent>
          </a:graphicData>
        </a:graphic>
      </p:graphicFrame>
      <p:sp>
        <p:nvSpPr>
          <p:cNvPr id="61" name="Text Box 16"/>
          <p:cNvSpPr txBox="1">
            <a:spLocks noChangeArrowheads="1"/>
          </p:cNvSpPr>
          <p:nvPr/>
        </p:nvSpPr>
        <p:spPr bwMode="auto">
          <a:xfrm>
            <a:off x="1924279" y="5013177"/>
            <a:ext cx="840542" cy="461665"/>
          </a:xfrm>
          <a:prstGeom prst="rect">
            <a:avLst/>
          </a:prstGeom>
          <a:noFill/>
          <a:ln w="12700" algn="ctr">
            <a:noFill/>
            <a:miter lim="800000"/>
            <a:headEnd/>
            <a:tailEnd/>
          </a:ln>
        </p:spPr>
        <p:txBody>
          <a:bodyPr wrap="none" lIns="54000" rIns="18000">
            <a:spAutoFit/>
          </a:bodyPr>
          <a:lstStyle/>
          <a:p>
            <a:pPr>
              <a:spcBef>
                <a:spcPct val="50000"/>
              </a:spcBef>
            </a:pPr>
            <a:r>
              <a:rPr lang="en-US" altLang="zh-TW" dirty="0"/>
              <a:t>define</a:t>
            </a:r>
          </a:p>
        </p:txBody>
      </p:sp>
      <p:sp>
        <p:nvSpPr>
          <p:cNvPr id="62" name="Text Box 16"/>
          <p:cNvSpPr txBox="1">
            <a:spLocks noChangeArrowheads="1"/>
          </p:cNvSpPr>
          <p:nvPr/>
        </p:nvSpPr>
        <p:spPr bwMode="auto">
          <a:xfrm>
            <a:off x="1806188" y="6107931"/>
            <a:ext cx="840542" cy="461665"/>
          </a:xfrm>
          <a:prstGeom prst="rect">
            <a:avLst/>
          </a:prstGeom>
          <a:noFill/>
          <a:ln w="12700" algn="ctr">
            <a:noFill/>
            <a:miter lim="800000"/>
            <a:headEnd/>
            <a:tailEnd/>
          </a:ln>
        </p:spPr>
        <p:txBody>
          <a:bodyPr wrap="none" lIns="54000" rIns="18000">
            <a:spAutoFit/>
          </a:bodyPr>
          <a:lstStyle/>
          <a:p>
            <a:pPr>
              <a:spcBef>
                <a:spcPct val="50000"/>
              </a:spcBef>
            </a:pPr>
            <a:r>
              <a:rPr lang="en-US" altLang="zh-TW" dirty="0"/>
              <a:t>define</a:t>
            </a:r>
          </a:p>
        </p:txBody>
      </p:sp>
    </p:spTree>
    <p:extLst>
      <p:ext uri="{BB962C8B-B14F-4D97-AF65-F5344CB8AC3E}">
        <p14:creationId xmlns:p14="http://schemas.microsoft.com/office/powerpoint/2010/main" val="29895617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6910"/>
                                        </p:tgtEl>
                                        <p:attrNameLst>
                                          <p:attrName>style.visibility</p:attrName>
                                        </p:attrNameLst>
                                      </p:cBhvr>
                                      <p:to>
                                        <p:strVal val="visible"/>
                                      </p:to>
                                    </p:set>
                                    <p:animEffect transition="in" filter="wipe(left)">
                                      <p:cBhvr>
                                        <p:cTn id="11" dur="500"/>
                                        <p:tgtEl>
                                          <p:spTgt spid="336910"/>
                                        </p:tgtEl>
                                      </p:cBhvr>
                                    </p:animEffect>
                                  </p:childTnLst>
                                </p:cTn>
                              </p:par>
                            </p:childTnLst>
                          </p:cTn>
                        </p:par>
                        <p:par>
                          <p:cTn id="12" fill="hold">
                            <p:stCondLst>
                              <p:cond delay="1000"/>
                            </p:stCondLst>
                            <p:childTnLst>
                              <p:par>
                                <p:cTn id="13" presetID="22" presetClass="entr" presetSubtype="8" fill="hold" grpId="0" nodeType="afterEffect">
                                  <p:stCondLst>
                                    <p:cond delay="500"/>
                                  </p:stCondLst>
                                  <p:childTnLst>
                                    <p:set>
                                      <p:cBhvr>
                                        <p:cTn id="14" dur="1" fill="hold">
                                          <p:stCondLst>
                                            <p:cond delay="0"/>
                                          </p:stCondLst>
                                        </p:cTn>
                                        <p:tgtEl>
                                          <p:spTgt spid="336940"/>
                                        </p:tgtEl>
                                        <p:attrNameLst>
                                          <p:attrName>style.visibility</p:attrName>
                                        </p:attrNameLst>
                                      </p:cBhvr>
                                      <p:to>
                                        <p:strVal val="visible"/>
                                      </p:to>
                                    </p:set>
                                    <p:animEffect transition="in" filter="wipe(left)">
                                      <p:cBhvr>
                                        <p:cTn id="15" dur="500"/>
                                        <p:tgtEl>
                                          <p:spTgt spid="336940"/>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36902"/>
                                        </p:tgtEl>
                                        <p:attrNameLst>
                                          <p:attrName>style.visibility</p:attrName>
                                        </p:attrNameLst>
                                      </p:cBhvr>
                                      <p:to>
                                        <p:strVal val="visible"/>
                                      </p:to>
                                    </p:set>
                                    <p:animEffect transition="in" filter="wipe(left)">
                                      <p:cBhvr>
                                        <p:cTn id="19" dur="500"/>
                                        <p:tgtEl>
                                          <p:spTgt spid="33690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36903"/>
                                        </p:tgtEl>
                                        <p:attrNameLst>
                                          <p:attrName>style.visibility</p:attrName>
                                        </p:attrNameLst>
                                      </p:cBhvr>
                                      <p:to>
                                        <p:strVal val="visible"/>
                                      </p:to>
                                    </p:set>
                                    <p:animEffect transition="in" filter="wipe(left)">
                                      <p:cBhvr>
                                        <p:cTn id="23" dur="500"/>
                                        <p:tgtEl>
                                          <p:spTgt spid="336903"/>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500"/>
                                        <p:tgtEl>
                                          <p:spTgt spid="4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wipe(left)">
                                      <p:cBhvr>
                                        <p:cTn id="41" dur="500"/>
                                        <p:tgtEl>
                                          <p:spTgt spid="52"/>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left)">
                                      <p:cBhvr>
                                        <p:cTn id="45" dur="500"/>
                                        <p:tgtEl>
                                          <p:spTgt spid="53"/>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336900"/>
                                        </p:tgtEl>
                                        <p:attrNameLst>
                                          <p:attrName>style.visibility</p:attrName>
                                        </p:attrNameLst>
                                      </p:cBhvr>
                                      <p:to>
                                        <p:strVal val="visible"/>
                                      </p:to>
                                    </p:set>
                                    <p:animEffect transition="in" filter="wipe(left)">
                                      <p:cBhvr>
                                        <p:cTn id="49" dur="500"/>
                                        <p:tgtEl>
                                          <p:spTgt spid="33690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wipe(left)">
                                      <p:cBhvr>
                                        <p:cTn id="54" dur="500"/>
                                        <p:tgtEl>
                                          <p:spTgt spid="51"/>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336904"/>
                                        </p:tgtEl>
                                        <p:attrNameLst>
                                          <p:attrName>style.visibility</p:attrName>
                                        </p:attrNameLst>
                                      </p:cBhvr>
                                      <p:to>
                                        <p:strVal val="visible"/>
                                      </p:to>
                                    </p:set>
                                    <p:animEffect transition="in" filter="wipe(left)">
                                      <p:cBhvr>
                                        <p:cTn id="58" dur="500"/>
                                        <p:tgtEl>
                                          <p:spTgt spid="336904"/>
                                        </p:tgtEl>
                                      </p:cBhvr>
                                    </p:animEffect>
                                  </p:childTnLst>
                                </p:cTn>
                              </p:par>
                            </p:childTnLst>
                          </p:cTn>
                        </p:par>
                        <p:par>
                          <p:cTn id="59" fill="hold">
                            <p:stCondLst>
                              <p:cond delay="1000"/>
                            </p:stCondLst>
                            <p:childTnLst>
                              <p:par>
                                <p:cTn id="60" presetID="22" presetClass="entr" presetSubtype="8" fill="hold" grpId="0" nodeType="afterEffect">
                                  <p:stCondLst>
                                    <p:cond delay="500"/>
                                  </p:stCondLst>
                                  <p:childTnLst>
                                    <p:set>
                                      <p:cBhvr>
                                        <p:cTn id="61" dur="1" fill="hold">
                                          <p:stCondLst>
                                            <p:cond delay="0"/>
                                          </p:stCondLst>
                                        </p:cTn>
                                        <p:tgtEl>
                                          <p:spTgt spid="336898"/>
                                        </p:tgtEl>
                                        <p:attrNameLst>
                                          <p:attrName>style.visibility</p:attrName>
                                        </p:attrNameLst>
                                      </p:cBhvr>
                                      <p:to>
                                        <p:strVal val="visible"/>
                                      </p:to>
                                    </p:set>
                                    <p:animEffect transition="in" filter="wipe(left)">
                                      <p:cBhvr>
                                        <p:cTn id="62" dur="500"/>
                                        <p:tgtEl>
                                          <p:spTgt spid="33689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36921"/>
                                        </p:tgtEl>
                                        <p:attrNameLst>
                                          <p:attrName>style.visibility</p:attrName>
                                        </p:attrNameLst>
                                      </p:cBhvr>
                                      <p:to>
                                        <p:strVal val="visible"/>
                                      </p:to>
                                    </p:set>
                                    <p:animEffect transition="in" filter="wipe(left)">
                                      <p:cBhvr>
                                        <p:cTn id="67" dur="500"/>
                                        <p:tgtEl>
                                          <p:spTgt spid="336921"/>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336911"/>
                                        </p:tgtEl>
                                        <p:attrNameLst>
                                          <p:attrName>style.visibility</p:attrName>
                                        </p:attrNameLst>
                                      </p:cBhvr>
                                      <p:to>
                                        <p:strVal val="visible"/>
                                      </p:to>
                                    </p:set>
                                    <p:animEffect transition="in" filter="wipe(left)">
                                      <p:cBhvr>
                                        <p:cTn id="71" dur="500"/>
                                        <p:tgtEl>
                                          <p:spTgt spid="33691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336912"/>
                                        </p:tgtEl>
                                        <p:attrNameLst>
                                          <p:attrName>style.visibility</p:attrName>
                                        </p:attrNameLst>
                                      </p:cBhvr>
                                      <p:to>
                                        <p:strVal val="visible"/>
                                      </p:to>
                                    </p:set>
                                    <p:animEffect transition="in" filter="wipe(left)">
                                      <p:cBhvr>
                                        <p:cTn id="76" dur="500"/>
                                        <p:tgtEl>
                                          <p:spTgt spid="336912"/>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wipe(left)">
                                      <p:cBhvr>
                                        <p:cTn id="80" dur="500"/>
                                        <p:tgtEl>
                                          <p:spTgt spid="34"/>
                                        </p:tgtEl>
                                      </p:cBhvr>
                                    </p:animEffect>
                                  </p:childTnLst>
                                </p:cTn>
                              </p:par>
                            </p:childTnLst>
                          </p:cTn>
                        </p:par>
                        <p:par>
                          <p:cTn id="81" fill="hold">
                            <p:stCondLst>
                              <p:cond delay="1000"/>
                            </p:stCondLst>
                            <p:childTnLst>
                              <p:par>
                                <p:cTn id="82" presetID="22" presetClass="entr" presetSubtype="8" fill="hold" nodeType="afterEffect">
                                  <p:stCondLst>
                                    <p:cond delay="500"/>
                                  </p:stCondLst>
                                  <p:childTnLst>
                                    <p:set>
                                      <p:cBhvr>
                                        <p:cTn id="83" dur="1" fill="hold">
                                          <p:stCondLst>
                                            <p:cond delay="0"/>
                                          </p:stCondLst>
                                        </p:cTn>
                                        <p:tgtEl>
                                          <p:spTgt spid="300049"/>
                                        </p:tgtEl>
                                        <p:attrNameLst>
                                          <p:attrName>style.visibility</p:attrName>
                                        </p:attrNameLst>
                                      </p:cBhvr>
                                      <p:to>
                                        <p:strVal val="visible"/>
                                      </p:to>
                                    </p:set>
                                    <p:animEffect transition="in" filter="wipe(left)">
                                      <p:cBhvr>
                                        <p:cTn id="84" dur="500"/>
                                        <p:tgtEl>
                                          <p:spTgt spid="30004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wipe(left)">
                                      <p:cBhvr>
                                        <p:cTn id="89" dur="500"/>
                                        <p:tgtEl>
                                          <p:spTgt spid="57"/>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Effect transition="in" filter="wipe(left)">
                                      <p:cBhvr>
                                        <p:cTn id="93" dur="500"/>
                                        <p:tgtEl>
                                          <p:spTgt spid="61"/>
                                        </p:tgtEl>
                                      </p:cBhvr>
                                    </p:animEffect>
                                  </p:childTnLst>
                                </p:cTn>
                              </p:par>
                            </p:childTnLst>
                          </p:cTn>
                        </p:par>
                        <p:par>
                          <p:cTn id="94" fill="hold">
                            <p:stCondLst>
                              <p:cond delay="1000"/>
                            </p:stCondLst>
                            <p:childTnLst>
                              <p:par>
                                <p:cTn id="95" presetID="22" presetClass="entr" presetSubtype="8" fill="hold"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left)">
                                      <p:cBhvr>
                                        <p:cTn id="97" dur="500"/>
                                        <p:tgtEl>
                                          <p:spTgt spid="5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wipe(left)">
                                      <p:cBhvr>
                                        <p:cTn id="102" dur="500"/>
                                        <p:tgtEl>
                                          <p:spTgt spid="54"/>
                                        </p:tgtEl>
                                      </p:cBhvr>
                                    </p:animEffect>
                                  </p:childTnLst>
                                </p:cTn>
                              </p:par>
                            </p:childTnLst>
                          </p:cTn>
                        </p:par>
                        <p:par>
                          <p:cTn id="103" fill="hold">
                            <p:stCondLst>
                              <p:cond delay="500"/>
                            </p:stCondLst>
                            <p:childTnLst>
                              <p:par>
                                <p:cTn id="104" presetID="22" presetClass="entr" presetSubtype="8" fill="hold"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left)">
                                      <p:cBhvr>
                                        <p:cTn id="106" dur="500"/>
                                        <p:tgtEl>
                                          <p:spTgt spid="55"/>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wipe(left)">
                                      <p:cBhvr>
                                        <p:cTn id="111" dur="500"/>
                                        <p:tgtEl>
                                          <p:spTgt spid="47"/>
                                        </p:tgtEl>
                                      </p:cBhvr>
                                    </p:animEffect>
                                  </p:childTnLst>
                                </p:cTn>
                              </p:par>
                            </p:childTnLst>
                          </p:cTn>
                        </p:par>
                        <p:par>
                          <p:cTn id="112" fill="hold">
                            <p:stCondLst>
                              <p:cond delay="500"/>
                            </p:stCondLst>
                            <p:childTnLst>
                              <p:par>
                                <p:cTn id="113" presetID="22" presetClass="entr" presetSubtype="8" fill="hold" nodeType="afterEffect">
                                  <p:stCondLst>
                                    <p:cond delay="0"/>
                                  </p:stCondLst>
                                  <p:childTnLst>
                                    <p:set>
                                      <p:cBhvr>
                                        <p:cTn id="114" dur="1" fill="hold">
                                          <p:stCondLst>
                                            <p:cond delay="0"/>
                                          </p:stCondLst>
                                        </p:cTn>
                                        <p:tgtEl>
                                          <p:spTgt spid="336920"/>
                                        </p:tgtEl>
                                        <p:attrNameLst>
                                          <p:attrName>style.visibility</p:attrName>
                                        </p:attrNameLst>
                                      </p:cBhvr>
                                      <p:to>
                                        <p:strVal val="visible"/>
                                      </p:to>
                                    </p:set>
                                    <p:animEffect transition="in" filter="wipe(left)">
                                      <p:cBhvr>
                                        <p:cTn id="115" dur="500"/>
                                        <p:tgtEl>
                                          <p:spTgt spid="336920"/>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58"/>
                                        </p:tgtEl>
                                        <p:attrNameLst>
                                          <p:attrName>style.visibility</p:attrName>
                                        </p:attrNameLst>
                                      </p:cBhvr>
                                      <p:to>
                                        <p:strVal val="visible"/>
                                      </p:to>
                                    </p:set>
                                    <p:animEffect transition="in" filter="wipe(left)">
                                      <p:cBhvr>
                                        <p:cTn id="120" dur="500"/>
                                        <p:tgtEl>
                                          <p:spTgt spid="58"/>
                                        </p:tgtEl>
                                      </p:cBhvr>
                                    </p:animEffect>
                                  </p:child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62"/>
                                        </p:tgtEl>
                                        <p:attrNameLst>
                                          <p:attrName>style.visibility</p:attrName>
                                        </p:attrNameLst>
                                      </p:cBhvr>
                                      <p:to>
                                        <p:strVal val="visible"/>
                                      </p:to>
                                    </p:set>
                                    <p:animEffect transition="in" filter="wipe(left)">
                                      <p:cBhvr>
                                        <p:cTn id="124" dur="500"/>
                                        <p:tgtEl>
                                          <p:spTgt spid="62"/>
                                        </p:tgtEl>
                                      </p:cBhvr>
                                    </p:animEffect>
                                  </p:childTnLst>
                                </p:cTn>
                              </p:par>
                            </p:childTnLst>
                          </p:cTn>
                        </p:par>
                        <p:par>
                          <p:cTn id="125" fill="hold">
                            <p:stCondLst>
                              <p:cond delay="1000"/>
                            </p:stCondLst>
                            <p:childTnLst>
                              <p:par>
                                <p:cTn id="126" presetID="22" presetClass="entr" presetSubtype="8" fill="hold" nodeType="afterEffect">
                                  <p:stCondLst>
                                    <p:cond delay="0"/>
                                  </p:stCondLst>
                                  <p:childTnLst>
                                    <p:set>
                                      <p:cBhvr>
                                        <p:cTn id="127" dur="1" fill="hold">
                                          <p:stCondLst>
                                            <p:cond delay="0"/>
                                          </p:stCondLst>
                                        </p:cTn>
                                        <p:tgtEl>
                                          <p:spTgt spid="59"/>
                                        </p:tgtEl>
                                        <p:attrNameLst>
                                          <p:attrName>style.visibility</p:attrName>
                                        </p:attrNameLst>
                                      </p:cBhvr>
                                      <p:to>
                                        <p:strVal val="visible"/>
                                      </p:to>
                                    </p:set>
                                    <p:animEffect transition="in" filter="wipe(left)">
                                      <p:cBhvr>
                                        <p:cTn id="128" dur="500"/>
                                        <p:tgtEl>
                                          <p:spTgt spid="59"/>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4"/>
                                        </p:tgtEl>
                                        <p:attrNameLst>
                                          <p:attrName>style.visibility</p:attrName>
                                        </p:attrNameLst>
                                      </p:cBhvr>
                                      <p:to>
                                        <p:strVal val="visible"/>
                                      </p:to>
                                    </p:set>
                                    <p:animEffect transition="in" filter="wipe(left)">
                                      <p:cBhvr>
                                        <p:cTn id="133" dur="500"/>
                                        <p:tgtEl>
                                          <p:spTgt spid="4"/>
                                        </p:tgtEl>
                                      </p:cBhvr>
                                    </p:animEffect>
                                  </p:childTnLst>
                                </p:cTn>
                              </p:par>
                            </p:childTnLst>
                          </p:cTn>
                        </p:par>
                        <p:par>
                          <p:cTn id="134" fill="hold">
                            <p:stCondLst>
                              <p:cond delay="500"/>
                            </p:stCondLst>
                            <p:childTnLst>
                              <p:par>
                                <p:cTn id="135" presetID="22" presetClass="entr" presetSubtype="8" fill="hold" nodeType="afterEffect">
                                  <p:stCondLst>
                                    <p:cond delay="0"/>
                                  </p:stCondLst>
                                  <p:childTnLst>
                                    <p:set>
                                      <p:cBhvr>
                                        <p:cTn id="136" dur="1" fill="hold">
                                          <p:stCondLst>
                                            <p:cond delay="0"/>
                                          </p:stCondLst>
                                        </p:cTn>
                                        <p:tgtEl>
                                          <p:spTgt spid="7"/>
                                        </p:tgtEl>
                                        <p:attrNameLst>
                                          <p:attrName>style.visibility</p:attrName>
                                        </p:attrNameLst>
                                      </p:cBhvr>
                                      <p:to>
                                        <p:strVal val="visible"/>
                                      </p:to>
                                    </p:set>
                                    <p:animEffect transition="in" filter="wipe(left)">
                                      <p:cBhvr>
                                        <p:cTn id="137" dur="500"/>
                                        <p:tgtEl>
                                          <p:spTgt spid="7"/>
                                        </p:tgtEl>
                                      </p:cBhvr>
                                    </p:animEffect>
                                  </p:childTnLst>
                                </p:cTn>
                              </p:par>
                            </p:childTnLst>
                          </p:cTn>
                        </p:par>
                        <p:par>
                          <p:cTn id="138" fill="hold">
                            <p:stCondLst>
                              <p:cond delay="1000"/>
                            </p:stCondLst>
                            <p:childTnLst>
                              <p:par>
                                <p:cTn id="139" presetID="22" presetClass="entr" presetSubtype="8" fill="hold" nodeType="afterEffect">
                                  <p:stCondLst>
                                    <p:cond delay="0"/>
                                  </p:stCondLst>
                                  <p:childTnLst>
                                    <p:set>
                                      <p:cBhvr>
                                        <p:cTn id="140" dur="1" fill="hold">
                                          <p:stCondLst>
                                            <p:cond delay="0"/>
                                          </p:stCondLst>
                                        </p:cTn>
                                        <p:tgtEl>
                                          <p:spTgt spid="336929"/>
                                        </p:tgtEl>
                                        <p:attrNameLst>
                                          <p:attrName>style.visibility</p:attrName>
                                        </p:attrNameLst>
                                      </p:cBhvr>
                                      <p:to>
                                        <p:strVal val="visible"/>
                                      </p:to>
                                    </p:set>
                                    <p:animEffect transition="in" filter="wipe(left)">
                                      <p:cBhvr>
                                        <p:cTn id="141" dur="500"/>
                                        <p:tgtEl>
                                          <p:spTgt spid="336929"/>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336930"/>
                                        </p:tgtEl>
                                        <p:attrNameLst>
                                          <p:attrName>style.visibility</p:attrName>
                                        </p:attrNameLst>
                                      </p:cBhvr>
                                      <p:to>
                                        <p:strVal val="visible"/>
                                      </p:to>
                                    </p:set>
                                    <p:animEffect transition="in" filter="wipe(left)">
                                      <p:cBhvr>
                                        <p:cTn id="146" dur="500"/>
                                        <p:tgtEl>
                                          <p:spTgt spid="336930"/>
                                        </p:tgtEl>
                                      </p:cBhvr>
                                    </p:animEffect>
                                  </p:childTnLst>
                                </p:cTn>
                              </p:par>
                            </p:childTnLst>
                          </p:cTn>
                        </p:par>
                        <p:par>
                          <p:cTn id="147" fill="hold">
                            <p:stCondLst>
                              <p:cond delay="500"/>
                            </p:stCondLst>
                            <p:childTnLst>
                              <p:par>
                                <p:cTn id="148" presetID="22" presetClass="entr" presetSubtype="8" fill="hold" grpId="0" nodeType="afterEffect">
                                  <p:stCondLst>
                                    <p:cond delay="0"/>
                                  </p:stCondLst>
                                  <p:childTnLst>
                                    <p:set>
                                      <p:cBhvr>
                                        <p:cTn id="149" dur="1" fill="hold">
                                          <p:stCondLst>
                                            <p:cond delay="0"/>
                                          </p:stCondLst>
                                        </p:cTn>
                                        <p:tgtEl>
                                          <p:spTgt spid="336931"/>
                                        </p:tgtEl>
                                        <p:attrNameLst>
                                          <p:attrName>style.visibility</p:attrName>
                                        </p:attrNameLst>
                                      </p:cBhvr>
                                      <p:to>
                                        <p:strVal val="visible"/>
                                      </p:to>
                                    </p:set>
                                    <p:animEffect transition="in" filter="wipe(left)">
                                      <p:cBhvr>
                                        <p:cTn id="150" dur="500"/>
                                        <p:tgtEl>
                                          <p:spTgt spid="336931"/>
                                        </p:tgtEl>
                                      </p:cBhvr>
                                    </p:animEffect>
                                  </p:childTnLst>
                                </p:cTn>
                              </p:par>
                            </p:childTnLst>
                          </p:cTn>
                        </p:par>
                        <p:par>
                          <p:cTn id="151" fill="hold">
                            <p:stCondLst>
                              <p:cond delay="1000"/>
                            </p:stCondLst>
                            <p:childTnLst>
                              <p:par>
                                <p:cTn id="152" presetID="22" presetClass="entr" presetSubtype="8" fill="hold" nodeType="afterEffect">
                                  <p:stCondLst>
                                    <p:cond delay="500"/>
                                  </p:stCondLst>
                                  <p:childTnLst>
                                    <p:set>
                                      <p:cBhvr>
                                        <p:cTn id="153" dur="1" fill="hold">
                                          <p:stCondLst>
                                            <p:cond delay="0"/>
                                          </p:stCondLst>
                                        </p:cTn>
                                        <p:tgtEl>
                                          <p:spTgt spid="336932"/>
                                        </p:tgtEl>
                                        <p:attrNameLst>
                                          <p:attrName>style.visibility</p:attrName>
                                        </p:attrNameLst>
                                      </p:cBhvr>
                                      <p:to>
                                        <p:strVal val="visible"/>
                                      </p:to>
                                    </p:set>
                                    <p:animEffect transition="in" filter="wipe(left)">
                                      <p:cBhvr>
                                        <p:cTn id="154" dur="500"/>
                                        <p:tgtEl>
                                          <p:spTgt spid="336932"/>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grpId="0" nodeType="clickEffect">
                                  <p:stCondLst>
                                    <p:cond delay="0"/>
                                  </p:stCondLst>
                                  <p:childTnLst>
                                    <p:set>
                                      <p:cBhvr>
                                        <p:cTn id="158" dur="1" fill="hold">
                                          <p:stCondLst>
                                            <p:cond delay="0"/>
                                          </p:stCondLst>
                                        </p:cTn>
                                        <p:tgtEl>
                                          <p:spTgt spid="336939"/>
                                        </p:tgtEl>
                                        <p:attrNameLst>
                                          <p:attrName>style.visibility</p:attrName>
                                        </p:attrNameLst>
                                      </p:cBhvr>
                                      <p:to>
                                        <p:strVal val="visible"/>
                                      </p:to>
                                    </p:set>
                                    <p:animEffect transition="in" filter="wipe(left)">
                                      <p:cBhvr>
                                        <p:cTn id="159" dur="500"/>
                                        <p:tgtEl>
                                          <p:spTgt spid="336939"/>
                                        </p:tgtEl>
                                      </p:cBhvr>
                                    </p:animEffect>
                                  </p:childTnLst>
                                </p:cTn>
                              </p:par>
                            </p:childTnLst>
                          </p:cTn>
                        </p:par>
                        <p:par>
                          <p:cTn id="160" fill="hold">
                            <p:stCondLst>
                              <p:cond delay="500"/>
                            </p:stCondLst>
                            <p:childTnLst>
                              <p:par>
                                <p:cTn id="161" presetID="22" presetClass="entr" presetSubtype="8" fill="hold" grpId="0" nodeType="afterEffect">
                                  <p:stCondLst>
                                    <p:cond delay="500"/>
                                  </p:stCondLst>
                                  <p:childTnLst>
                                    <p:set>
                                      <p:cBhvr>
                                        <p:cTn id="162" dur="1" fill="hold">
                                          <p:stCondLst>
                                            <p:cond delay="0"/>
                                          </p:stCondLst>
                                        </p:cTn>
                                        <p:tgtEl>
                                          <p:spTgt spid="336933"/>
                                        </p:tgtEl>
                                        <p:attrNameLst>
                                          <p:attrName>style.visibility</p:attrName>
                                        </p:attrNameLst>
                                      </p:cBhvr>
                                      <p:to>
                                        <p:strVal val="visible"/>
                                      </p:to>
                                    </p:set>
                                    <p:animEffect transition="in" filter="wipe(left)">
                                      <p:cBhvr>
                                        <p:cTn id="163" dur="500"/>
                                        <p:tgtEl>
                                          <p:spTgt spid="336933"/>
                                        </p:tgtEl>
                                      </p:cBhvr>
                                    </p:animEffect>
                                  </p:childTnLst>
                                </p:cTn>
                              </p:par>
                            </p:childTnLst>
                          </p:cTn>
                        </p:par>
                        <p:par>
                          <p:cTn id="164" fill="hold">
                            <p:stCondLst>
                              <p:cond delay="1500"/>
                            </p:stCondLst>
                            <p:childTnLst>
                              <p:par>
                                <p:cTn id="165" presetID="22" presetClass="entr" presetSubtype="8" fill="hold" grpId="0" nodeType="afterEffect">
                                  <p:stCondLst>
                                    <p:cond delay="0"/>
                                  </p:stCondLst>
                                  <p:childTnLst>
                                    <p:set>
                                      <p:cBhvr>
                                        <p:cTn id="166" dur="1" fill="hold">
                                          <p:stCondLst>
                                            <p:cond delay="0"/>
                                          </p:stCondLst>
                                        </p:cTn>
                                        <p:tgtEl>
                                          <p:spTgt spid="336938"/>
                                        </p:tgtEl>
                                        <p:attrNameLst>
                                          <p:attrName>style.visibility</p:attrName>
                                        </p:attrNameLst>
                                      </p:cBhvr>
                                      <p:to>
                                        <p:strVal val="visible"/>
                                      </p:to>
                                    </p:set>
                                    <p:animEffect transition="in" filter="wipe(left)">
                                      <p:cBhvr>
                                        <p:cTn id="167" dur="500"/>
                                        <p:tgtEl>
                                          <p:spTgt spid="336938"/>
                                        </p:tgtEl>
                                      </p:cBhvr>
                                    </p:animEffect>
                                  </p:childTnLst>
                                </p:cTn>
                              </p:par>
                            </p:childTnLst>
                          </p:cTn>
                        </p:par>
                        <p:par>
                          <p:cTn id="168" fill="hold">
                            <p:stCondLst>
                              <p:cond delay="2000"/>
                            </p:stCondLst>
                            <p:childTnLst>
                              <p:par>
                                <p:cTn id="169" presetID="22" presetClass="entr" presetSubtype="8" fill="hold" grpId="0" nodeType="afterEffect">
                                  <p:stCondLst>
                                    <p:cond delay="0"/>
                                  </p:stCondLst>
                                  <p:childTnLst>
                                    <p:set>
                                      <p:cBhvr>
                                        <p:cTn id="170" dur="1" fill="hold">
                                          <p:stCondLst>
                                            <p:cond delay="0"/>
                                          </p:stCondLst>
                                        </p:cTn>
                                        <p:tgtEl>
                                          <p:spTgt spid="50"/>
                                        </p:tgtEl>
                                        <p:attrNameLst>
                                          <p:attrName>style.visibility</p:attrName>
                                        </p:attrNameLst>
                                      </p:cBhvr>
                                      <p:to>
                                        <p:strVal val="visible"/>
                                      </p:to>
                                    </p:set>
                                    <p:animEffect transition="in" filter="wipe(left)">
                                      <p:cBhvr>
                                        <p:cTn id="1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8" grpId="0" animBg="1"/>
      <p:bldP spid="336902" grpId="0"/>
      <p:bldP spid="336903" grpId="0"/>
      <p:bldP spid="336904" grpId="0" animBg="1"/>
      <p:bldP spid="336911" grpId="0" animBg="1"/>
      <p:bldP spid="336912" grpId="0"/>
      <p:bldP spid="336921" grpId="0" animBg="1"/>
      <p:bldP spid="336930" grpId="0"/>
      <p:bldP spid="336931" grpId="0"/>
      <p:bldP spid="336933" grpId="0"/>
      <p:bldP spid="336938" grpId="0"/>
      <p:bldP spid="336939" grpId="0" animBg="1"/>
      <p:bldP spid="336940" grpId="0"/>
      <p:bldP spid="34" grpId="0" animBg="1"/>
      <p:bldP spid="48" grpId="0"/>
      <p:bldP spid="47" grpId="0" animBg="1"/>
      <p:bldP spid="49" grpId="0"/>
      <p:bldP spid="50" grpId="0"/>
      <p:bldP spid="52" grpId="0"/>
      <p:bldP spid="53" grpId="0" animBg="1"/>
      <p:bldP spid="54" grpId="0"/>
      <p:bldP spid="57" grpId="0" animBg="1"/>
      <p:bldP spid="58" grpId="0" animBg="1"/>
      <p:bldP spid="61" grpId="0"/>
      <p:bldP spid="6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ChangeArrowheads="1"/>
          </p:cNvSpPr>
          <p:nvPr/>
        </p:nvSpPr>
        <p:spPr bwMode="auto">
          <a:xfrm>
            <a:off x="4146797" y="5747800"/>
            <a:ext cx="1440000" cy="396000"/>
          </a:xfrm>
          <a:prstGeom prst="rect">
            <a:avLst/>
          </a:prstGeom>
          <a:solidFill>
            <a:srgbClr val="CCFFFF"/>
          </a:solidFill>
          <a:ln w="12700" algn="ctr">
            <a:noFill/>
            <a:miter lim="800000"/>
            <a:headEnd/>
            <a:tailEnd/>
          </a:ln>
        </p:spPr>
        <p:txBody>
          <a:bodyPr wrap="none" anchor="ctr"/>
          <a:lstStyle/>
          <a:p>
            <a:endParaRPr lang="zh-TW" altLang="en-US"/>
          </a:p>
        </p:txBody>
      </p:sp>
      <p:sp>
        <p:nvSpPr>
          <p:cNvPr id="18442" name="Rectangle 10"/>
          <p:cNvSpPr>
            <a:spLocks noGrp="1" noChangeArrowheads="1"/>
          </p:cNvSpPr>
          <p:nvPr>
            <p:ph type="title"/>
          </p:nvPr>
        </p:nvSpPr>
        <p:spPr>
          <a:noFill/>
        </p:spPr>
        <p:txBody>
          <a:bodyPr/>
          <a:lstStyle/>
          <a:p>
            <a:pPr defTabSz="914400"/>
            <a:r>
              <a:rPr lang="en-US" altLang="zh-TW" dirty="0"/>
              <a:t>7.3 </a:t>
            </a:r>
            <a:r>
              <a:rPr lang="en-US" altLang="zh-TW" dirty="0">
                <a:solidFill>
                  <a:srgbClr val="0000CC"/>
                </a:solidFill>
              </a:rPr>
              <a:t>finite </a:t>
            </a:r>
            <a:r>
              <a:rPr lang="en-US" altLang="zh-TW" sz="3600" dirty="0"/>
              <a:t>region</a:t>
            </a:r>
            <a:r>
              <a:rPr lang="en-US" altLang="zh-TW" dirty="0"/>
              <a:t> --2</a:t>
            </a:r>
          </a:p>
        </p:txBody>
      </p:sp>
      <p:sp>
        <p:nvSpPr>
          <p:cNvPr id="18443" name="投影片編號版面配置區 6"/>
          <p:cNvSpPr>
            <a:spLocks noGrp="1"/>
          </p:cNvSpPr>
          <p:nvPr>
            <p:ph type="sldNum" sz="quarter" idx="10"/>
          </p:nvPr>
        </p:nvSpPr>
        <p:spPr>
          <a:noFill/>
        </p:spPr>
        <p:txBody>
          <a:bodyPr/>
          <a:lstStyle/>
          <a:p>
            <a:fld id="{E4F4AFD5-9354-440C-A212-16A24E6A8E1D}" type="slidenum">
              <a:rPr lang="en-US" altLang="zh-TW" smtClean="0"/>
              <a:pPr/>
              <a:t>81</a:t>
            </a:fld>
            <a:endParaRPr lang="en-US" altLang="zh-TW"/>
          </a:p>
        </p:txBody>
      </p:sp>
      <p:graphicFrame>
        <p:nvGraphicFramePr>
          <p:cNvPr id="338949" name="Object 5"/>
          <p:cNvGraphicFramePr>
            <a:graphicFrameLocks noGrp="1" noChangeAspect="1"/>
          </p:cNvGraphicFramePr>
          <p:nvPr>
            <p:ph sz="quarter" idx="4294967295"/>
            <p:extLst>
              <p:ext uri="{D42A27DB-BD31-4B8C-83A1-F6EECF244321}">
                <p14:modId xmlns:p14="http://schemas.microsoft.com/office/powerpoint/2010/main" val="2070637771"/>
              </p:ext>
            </p:extLst>
          </p:nvPr>
        </p:nvGraphicFramePr>
        <p:xfrm>
          <a:off x="1795873" y="5244563"/>
          <a:ext cx="3863106" cy="1386450"/>
        </p:xfrm>
        <a:graphic>
          <a:graphicData uri="http://schemas.openxmlformats.org/presentationml/2006/ole">
            <mc:AlternateContent xmlns:mc="http://schemas.openxmlformats.org/markup-compatibility/2006">
              <mc:Choice xmlns:v="urn:schemas-microsoft-com:vml" Requires="v">
                <p:oleObj spid="_x0000_s997218" name="Equation" r:id="rId4" imgW="1981080" imgH="711000" progId="Equation.DSMT4">
                  <p:embed/>
                </p:oleObj>
              </mc:Choice>
              <mc:Fallback>
                <p:oleObj name="Equation" r:id="rId4" imgW="1981080" imgH="711000" progId="Equation.DSMT4">
                  <p:embed/>
                  <p:pic>
                    <p:nvPicPr>
                      <p:cNvPr id="33894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873" y="5244563"/>
                        <a:ext cx="3863106" cy="138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8953" name="Object 9"/>
          <p:cNvGraphicFramePr>
            <a:graphicFrameLocks noGrp="1" noChangeAspect="1"/>
          </p:cNvGraphicFramePr>
          <p:nvPr>
            <p:ph sz="quarter" idx="4294967295"/>
            <p:extLst>
              <p:ext uri="{D42A27DB-BD31-4B8C-83A1-F6EECF244321}">
                <p14:modId xmlns:p14="http://schemas.microsoft.com/office/powerpoint/2010/main" val="1183422953"/>
              </p:ext>
            </p:extLst>
          </p:nvPr>
        </p:nvGraphicFramePr>
        <p:xfrm>
          <a:off x="6516510" y="3027098"/>
          <a:ext cx="4444560" cy="507600"/>
        </p:xfrm>
        <a:graphic>
          <a:graphicData uri="http://schemas.openxmlformats.org/presentationml/2006/ole">
            <mc:AlternateContent xmlns:mc="http://schemas.openxmlformats.org/markup-compatibility/2006">
              <mc:Choice xmlns:v="urn:schemas-microsoft-com:vml" Requires="v">
                <p:oleObj spid="_x0000_s997219" name="Equation" r:id="rId6" imgW="2222280" imgH="253800" progId="Equation.DSMT4">
                  <p:embed/>
                </p:oleObj>
              </mc:Choice>
              <mc:Fallback>
                <p:oleObj name="Equation" r:id="rId6" imgW="2222280" imgH="253800" progId="Equation.DSMT4">
                  <p:embed/>
                  <p:pic>
                    <p:nvPicPr>
                      <p:cNvPr id="338953"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510" y="3027098"/>
                        <a:ext cx="4444560" cy="507600"/>
                      </a:xfrm>
                      <a:prstGeom prst="rect">
                        <a:avLst/>
                      </a:prstGeom>
                      <a:solidFill>
                        <a:srgbClr val="FFFF00"/>
                      </a:solidFill>
                    </p:spPr>
                  </p:pic>
                </p:oleObj>
              </mc:Fallback>
            </mc:AlternateContent>
          </a:graphicData>
        </a:graphic>
      </p:graphicFrame>
      <p:sp>
        <p:nvSpPr>
          <p:cNvPr id="338951" name="Text Box 7"/>
          <p:cNvSpPr txBox="1">
            <a:spLocks noChangeArrowheads="1"/>
          </p:cNvSpPr>
          <p:nvPr/>
        </p:nvSpPr>
        <p:spPr bwMode="auto">
          <a:xfrm>
            <a:off x="6240984" y="1854797"/>
            <a:ext cx="790575" cy="461665"/>
          </a:xfrm>
          <a:prstGeom prst="rect">
            <a:avLst/>
          </a:prstGeom>
          <a:noFill/>
          <a:ln w="12700" algn="ctr">
            <a:noFill/>
            <a:miter lim="800000"/>
            <a:headEnd/>
            <a:tailEnd/>
          </a:ln>
        </p:spPr>
        <p:txBody>
          <a:bodyPr>
            <a:spAutoFit/>
          </a:bodyPr>
          <a:lstStyle/>
          <a:p>
            <a:pPr>
              <a:spcBef>
                <a:spcPct val="50000"/>
              </a:spcBef>
            </a:pPr>
            <a:r>
              <a:rPr lang="en-US" altLang="zh-TW" dirty="0"/>
              <a:t>with</a:t>
            </a:r>
          </a:p>
        </p:txBody>
      </p:sp>
      <p:sp>
        <p:nvSpPr>
          <p:cNvPr id="338952" name="Text Box 8"/>
          <p:cNvSpPr txBox="1">
            <a:spLocks noChangeArrowheads="1"/>
          </p:cNvSpPr>
          <p:nvPr/>
        </p:nvSpPr>
        <p:spPr bwMode="auto">
          <a:xfrm>
            <a:off x="6240984" y="2564905"/>
            <a:ext cx="720725" cy="461665"/>
          </a:xfrm>
          <a:prstGeom prst="rect">
            <a:avLst/>
          </a:prstGeom>
          <a:noFill/>
          <a:ln w="12700" algn="ctr">
            <a:noFill/>
            <a:miter lim="800000"/>
            <a:headEnd/>
            <a:tailEnd/>
          </a:ln>
        </p:spPr>
        <p:txBody>
          <a:bodyPr>
            <a:spAutoFit/>
          </a:bodyPr>
          <a:lstStyle/>
          <a:p>
            <a:pPr algn="ctr">
              <a:spcBef>
                <a:spcPct val="50000"/>
              </a:spcBef>
            </a:pPr>
            <a:r>
              <a:rPr lang="en-US" altLang="zh-TW" dirty="0"/>
              <a:t>and</a:t>
            </a:r>
          </a:p>
        </p:txBody>
      </p:sp>
      <p:sp>
        <p:nvSpPr>
          <p:cNvPr id="338955" name="Text Box 11"/>
          <p:cNvSpPr txBox="1">
            <a:spLocks noChangeArrowheads="1"/>
          </p:cNvSpPr>
          <p:nvPr/>
        </p:nvSpPr>
        <p:spPr bwMode="auto">
          <a:xfrm>
            <a:off x="6168009" y="3876032"/>
            <a:ext cx="865187" cy="461665"/>
          </a:xfrm>
          <a:prstGeom prst="rect">
            <a:avLst/>
          </a:prstGeom>
          <a:noFill/>
          <a:ln w="12700" algn="ctr">
            <a:noFill/>
            <a:miter lim="800000"/>
            <a:headEnd/>
            <a:tailEnd/>
          </a:ln>
        </p:spPr>
        <p:txBody>
          <a:bodyPr>
            <a:spAutoFit/>
          </a:bodyPr>
          <a:lstStyle/>
          <a:p>
            <a:pPr>
              <a:spcBef>
                <a:spcPct val="50000"/>
              </a:spcBef>
            </a:pPr>
            <a:r>
              <a:rPr lang="en-US" altLang="zh-TW" dirty="0"/>
              <a:t>then:</a:t>
            </a:r>
          </a:p>
        </p:txBody>
      </p:sp>
      <p:graphicFrame>
        <p:nvGraphicFramePr>
          <p:cNvPr id="338956" name="Object 12"/>
          <p:cNvGraphicFramePr>
            <a:graphicFrameLocks noChangeAspect="1"/>
          </p:cNvGraphicFramePr>
          <p:nvPr>
            <p:extLst>
              <p:ext uri="{D42A27DB-BD31-4B8C-83A1-F6EECF244321}">
                <p14:modId xmlns:p14="http://schemas.microsoft.com/office/powerpoint/2010/main" val="3480208369"/>
              </p:ext>
            </p:extLst>
          </p:nvPr>
        </p:nvGraphicFramePr>
        <p:xfrm>
          <a:off x="6732087" y="4357242"/>
          <a:ext cx="4036500" cy="767286"/>
        </p:xfrm>
        <a:graphic>
          <a:graphicData uri="http://schemas.openxmlformats.org/presentationml/2006/ole">
            <mc:AlternateContent xmlns:mc="http://schemas.openxmlformats.org/markup-compatibility/2006">
              <mc:Choice xmlns:v="urn:schemas-microsoft-com:vml" Requires="v">
                <p:oleObj spid="_x0000_s997220" name="Equation" r:id="rId8" imgW="2070000" imgH="393480" progId="Equation.DSMT4">
                  <p:embed/>
                </p:oleObj>
              </mc:Choice>
              <mc:Fallback>
                <p:oleObj name="Equation" r:id="rId8" imgW="2070000" imgH="393480" progId="Equation.DSMT4">
                  <p:embed/>
                  <p:pic>
                    <p:nvPicPr>
                      <p:cNvPr id="338956"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2087" y="4357242"/>
                        <a:ext cx="4036500" cy="767286"/>
                      </a:xfrm>
                      <a:prstGeom prst="rect">
                        <a:avLst/>
                      </a:prstGeom>
                      <a:solidFill>
                        <a:srgbClr val="CCFFCC"/>
                      </a:solidFill>
                    </p:spPr>
                  </p:pic>
                </p:oleObj>
              </mc:Fallback>
            </mc:AlternateContent>
          </a:graphicData>
        </a:graphic>
      </p:graphicFrame>
      <p:grpSp>
        <p:nvGrpSpPr>
          <p:cNvPr id="8" name="群組 7"/>
          <p:cNvGrpSpPr/>
          <p:nvPr/>
        </p:nvGrpSpPr>
        <p:grpSpPr>
          <a:xfrm>
            <a:off x="5463267" y="805117"/>
            <a:ext cx="1783025" cy="455831"/>
            <a:chOff x="4320266" y="919614"/>
            <a:chExt cx="1783025" cy="455831"/>
          </a:xfrm>
        </p:grpSpPr>
        <p:sp>
          <p:nvSpPr>
            <p:cNvPr id="18448" name="Freeform 13"/>
            <p:cNvSpPr>
              <a:spLocks noChangeAspect="1"/>
            </p:cNvSpPr>
            <p:nvPr/>
          </p:nvSpPr>
          <p:spPr bwMode="auto">
            <a:xfrm>
              <a:off x="4991770" y="1051595"/>
              <a:ext cx="554037" cy="258762"/>
            </a:xfrm>
            <a:custGeom>
              <a:avLst/>
              <a:gdLst>
                <a:gd name="T0" fmla="*/ 0 w 771"/>
                <a:gd name="T1" fmla="*/ 2147483647 h 257"/>
                <a:gd name="T2" fmla="*/ 2147483647 w 771"/>
                <a:gd name="T3" fmla="*/ 2147483647 h 257"/>
                <a:gd name="T4" fmla="*/ 2147483647 w 771"/>
                <a:gd name="T5" fmla="*/ 2147483647 h 257"/>
                <a:gd name="T6" fmla="*/ 2147483647 w 771"/>
                <a:gd name="T7" fmla="*/ 2147483647 h 257"/>
                <a:gd name="T8" fmla="*/ 2147483647 w 771"/>
                <a:gd name="T9" fmla="*/ 2147483647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CCFFCC"/>
            </a:solidFill>
            <a:ln w="12700">
              <a:solidFill>
                <a:schemeClr val="tx1"/>
              </a:solidFill>
              <a:round/>
              <a:headEnd/>
              <a:tailEnd/>
            </a:ln>
          </p:spPr>
          <p:txBody>
            <a:bodyPr wrap="none" anchor="ctr"/>
            <a:lstStyle/>
            <a:p>
              <a:endParaRPr lang="zh-TW" altLang="en-US"/>
            </a:p>
          </p:txBody>
        </p:sp>
        <p:sp>
          <p:nvSpPr>
            <p:cNvPr id="18449" name="Oval 14"/>
            <p:cNvSpPr>
              <a:spLocks noChangeAspect="1" noChangeArrowheads="1"/>
            </p:cNvSpPr>
            <p:nvPr/>
          </p:nvSpPr>
          <p:spPr bwMode="auto">
            <a:xfrm>
              <a:off x="4593307" y="1267495"/>
              <a:ext cx="107950" cy="107950"/>
            </a:xfrm>
            <a:prstGeom prst="ellipse">
              <a:avLst/>
            </a:prstGeom>
            <a:solidFill>
              <a:schemeClr val="tx1"/>
            </a:solidFill>
            <a:ln w="12700" algn="ctr">
              <a:solidFill>
                <a:schemeClr val="tx1"/>
              </a:solidFill>
              <a:round/>
              <a:headEnd/>
              <a:tailEnd/>
            </a:ln>
          </p:spPr>
          <p:txBody>
            <a:bodyPr wrap="none" anchor="ctr"/>
            <a:lstStyle/>
            <a:p>
              <a:endParaRPr lang="zh-TW" altLang="en-US"/>
            </a:p>
          </p:txBody>
        </p:sp>
        <p:sp>
          <p:nvSpPr>
            <p:cNvPr id="18450" name="Oval 15"/>
            <p:cNvSpPr>
              <a:spLocks noChangeAspect="1" noChangeArrowheads="1"/>
            </p:cNvSpPr>
            <p:nvPr/>
          </p:nvSpPr>
          <p:spPr bwMode="auto">
            <a:xfrm>
              <a:off x="5637882" y="1267495"/>
              <a:ext cx="107950" cy="107950"/>
            </a:xfrm>
            <a:prstGeom prst="ellipse">
              <a:avLst/>
            </a:prstGeom>
            <a:solidFill>
              <a:schemeClr val="tx1"/>
            </a:solidFill>
            <a:ln w="12700" algn="ctr">
              <a:solidFill>
                <a:schemeClr val="tx1"/>
              </a:solidFill>
              <a:round/>
              <a:headEnd/>
              <a:tailEnd/>
            </a:ln>
          </p:spPr>
          <p:txBody>
            <a:bodyPr wrap="none" anchor="ctr"/>
            <a:lstStyle/>
            <a:p>
              <a:endParaRPr lang="zh-TW" altLang="en-US"/>
            </a:p>
          </p:txBody>
        </p:sp>
        <p:sp>
          <p:nvSpPr>
            <p:cNvPr id="18451" name="Line 16"/>
            <p:cNvSpPr>
              <a:spLocks noChangeShapeType="1"/>
            </p:cNvSpPr>
            <p:nvPr/>
          </p:nvSpPr>
          <p:spPr bwMode="auto">
            <a:xfrm flipV="1">
              <a:off x="4664745" y="1338932"/>
              <a:ext cx="1009650" cy="1588"/>
            </a:xfrm>
            <a:prstGeom prst="line">
              <a:avLst/>
            </a:prstGeom>
            <a:noFill/>
            <a:ln w="38100">
              <a:solidFill>
                <a:schemeClr val="tx1"/>
              </a:solidFill>
              <a:round/>
              <a:headEnd/>
              <a:tailEnd/>
            </a:ln>
          </p:spPr>
          <p:txBody>
            <a:bodyPr wrap="none" anchor="ctr"/>
            <a:lstStyle/>
            <a:p>
              <a:endParaRPr lang="zh-TW" altLang="en-US"/>
            </a:p>
          </p:txBody>
        </p:sp>
        <p:graphicFrame>
          <p:nvGraphicFramePr>
            <p:cNvPr id="18438" name="Object 17"/>
            <p:cNvGraphicFramePr>
              <a:graphicFrameLocks noChangeAspect="1"/>
            </p:cNvGraphicFramePr>
            <p:nvPr>
              <p:extLst/>
            </p:nvPr>
          </p:nvGraphicFramePr>
          <p:xfrm>
            <a:off x="4320266" y="952272"/>
            <a:ext cx="639576" cy="319464"/>
          </p:xfrm>
          <a:graphic>
            <a:graphicData uri="http://schemas.openxmlformats.org/presentationml/2006/ole">
              <mc:AlternateContent xmlns:mc="http://schemas.openxmlformats.org/markup-compatibility/2006">
                <mc:Choice xmlns:v="urn:schemas-microsoft-com:vml" Requires="v">
                  <p:oleObj spid="_x0000_s997221" name="Equation" r:id="rId10" imgW="355320" imgH="177480" progId="Equation.DSMT4">
                    <p:embed/>
                  </p:oleObj>
                </mc:Choice>
                <mc:Fallback>
                  <p:oleObj name="Equation" r:id="rId10" imgW="355320" imgH="177480" progId="Equation.DSMT4">
                    <p:embed/>
                    <p:pic>
                      <p:nvPicPr>
                        <p:cNvPr id="18438"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20266" y="952272"/>
                          <a:ext cx="639576" cy="3194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9" name="Object 18"/>
            <p:cNvGraphicFramePr>
              <a:graphicFrameLocks noChangeAspect="1"/>
            </p:cNvGraphicFramePr>
            <p:nvPr>
              <p:extLst/>
            </p:nvPr>
          </p:nvGraphicFramePr>
          <p:xfrm>
            <a:off x="5486395" y="919614"/>
            <a:ext cx="616896" cy="319464"/>
          </p:xfrm>
          <a:graphic>
            <a:graphicData uri="http://schemas.openxmlformats.org/presentationml/2006/ole">
              <mc:AlternateContent xmlns:mc="http://schemas.openxmlformats.org/markup-compatibility/2006">
                <mc:Choice xmlns:v="urn:schemas-microsoft-com:vml" Requires="v">
                  <p:oleObj spid="_x0000_s997222" name="Equation" r:id="rId12" imgW="342720" imgH="177480" progId="Equation.DSMT4">
                    <p:embed/>
                  </p:oleObj>
                </mc:Choice>
                <mc:Fallback>
                  <p:oleObj name="Equation" r:id="rId12" imgW="342720" imgH="177480" progId="Equation.DSMT4">
                    <p:embed/>
                    <p:pic>
                      <p:nvPicPr>
                        <p:cNvPr id="18439"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6395" y="919614"/>
                          <a:ext cx="616896" cy="3194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 name="Group 19"/>
          <p:cNvGrpSpPr>
            <a:grpSpLocks/>
          </p:cNvGrpSpPr>
          <p:nvPr/>
        </p:nvGrpSpPr>
        <p:grpSpPr bwMode="auto">
          <a:xfrm>
            <a:off x="9047832" y="1152998"/>
            <a:ext cx="1081088" cy="331787"/>
            <a:chOff x="5342" y="1071"/>
            <a:chExt cx="681" cy="209"/>
          </a:xfrm>
        </p:grpSpPr>
        <p:sp>
          <p:nvSpPr>
            <p:cNvPr id="18473" name="Freeform 20"/>
            <p:cNvSpPr>
              <a:spLocks noChangeAspect="1"/>
            </p:cNvSpPr>
            <p:nvPr/>
          </p:nvSpPr>
          <p:spPr bwMode="auto">
            <a:xfrm flipH="1" flipV="1">
              <a:off x="5402" y="1117"/>
              <a:ext cx="349" cy="163"/>
            </a:xfrm>
            <a:custGeom>
              <a:avLst/>
              <a:gdLst>
                <a:gd name="T0" fmla="*/ 0 w 771"/>
                <a:gd name="T1" fmla="*/ 3 h 257"/>
                <a:gd name="T2" fmla="*/ 0 w 771"/>
                <a:gd name="T3" fmla="*/ 2 h 257"/>
                <a:gd name="T4" fmla="*/ 0 w 771"/>
                <a:gd name="T5" fmla="*/ 1 h 257"/>
                <a:gd name="T6" fmla="*/ 0 w 771"/>
                <a:gd name="T7" fmla="*/ 1 h 257"/>
                <a:gd name="T8" fmla="*/ 0 w 771"/>
                <a:gd name="T9" fmla="*/ 3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CCECFF"/>
            </a:solidFill>
            <a:ln w="12700">
              <a:solidFill>
                <a:schemeClr val="tx1"/>
              </a:solidFill>
              <a:prstDash val="dash"/>
              <a:round/>
              <a:headEnd/>
              <a:tailEnd/>
            </a:ln>
          </p:spPr>
          <p:txBody>
            <a:bodyPr wrap="none" anchor="ctr"/>
            <a:lstStyle/>
            <a:p>
              <a:endParaRPr lang="zh-TW" altLang="en-US"/>
            </a:p>
          </p:txBody>
        </p:sp>
        <p:sp>
          <p:nvSpPr>
            <p:cNvPr id="18474" name="Line 21"/>
            <p:cNvSpPr>
              <a:spLocks noChangeShapeType="1"/>
            </p:cNvSpPr>
            <p:nvPr/>
          </p:nvSpPr>
          <p:spPr bwMode="auto">
            <a:xfrm flipV="1">
              <a:off x="5342" y="1116"/>
              <a:ext cx="636" cy="1"/>
            </a:xfrm>
            <a:prstGeom prst="line">
              <a:avLst/>
            </a:prstGeom>
            <a:noFill/>
            <a:ln w="38100">
              <a:solidFill>
                <a:schemeClr val="tx1"/>
              </a:solidFill>
              <a:round/>
              <a:headEnd/>
              <a:tailEnd/>
            </a:ln>
          </p:spPr>
          <p:txBody>
            <a:bodyPr wrap="none" anchor="ctr"/>
            <a:lstStyle/>
            <a:p>
              <a:endParaRPr lang="zh-TW" altLang="en-US"/>
            </a:p>
          </p:txBody>
        </p:sp>
        <p:sp>
          <p:nvSpPr>
            <p:cNvPr id="18475" name="Oval 22"/>
            <p:cNvSpPr>
              <a:spLocks noChangeAspect="1" noChangeArrowheads="1"/>
            </p:cNvSpPr>
            <p:nvPr/>
          </p:nvSpPr>
          <p:spPr bwMode="auto">
            <a:xfrm>
              <a:off x="5955" y="1071"/>
              <a:ext cx="68" cy="68"/>
            </a:xfrm>
            <a:prstGeom prst="ellipse">
              <a:avLst/>
            </a:prstGeom>
            <a:solidFill>
              <a:schemeClr val="hlink"/>
            </a:solidFill>
            <a:ln w="12700" algn="ctr">
              <a:solidFill>
                <a:schemeClr val="tx1"/>
              </a:solidFill>
              <a:round/>
              <a:headEnd/>
              <a:tailEnd/>
            </a:ln>
          </p:spPr>
          <p:txBody>
            <a:bodyPr wrap="none" anchor="ctr"/>
            <a:lstStyle/>
            <a:p>
              <a:endParaRPr lang="zh-TW" altLang="en-US"/>
            </a:p>
          </p:txBody>
        </p:sp>
      </p:grpSp>
      <p:grpSp>
        <p:nvGrpSpPr>
          <p:cNvPr id="3" name="Group 23"/>
          <p:cNvGrpSpPr>
            <a:grpSpLocks/>
          </p:cNvGrpSpPr>
          <p:nvPr/>
        </p:nvGrpSpPr>
        <p:grpSpPr bwMode="auto">
          <a:xfrm>
            <a:off x="3575720" y="937097"/>
            <a:ext cx="5473700" cy="323850"/>
            <a:chOff x="1895" y="935"/>
            <a:chExt cx="3448" cy="204"/>
          </a:xfrm>
        </p:grpSpPr>
        <p:sp>
          <p:nvSpPr>
            <p:cNvPr id="18467" name="Freeform 24"/>
            <p:cNvSpPr>
              <a:spLocks noChangeAspect="1"/>
            </p:cNvSpPr>
            <p:nvPr/>
          </p:nvSpPr>
          <p:spPr bwMode="auto">
            <a:xfrm>
              <a:off x="4868" y="935"/>
              <a:ext cx="349" cy="163"/>
            </a:xfrm>
            <a:custGeom>
              <a:avLst/>
              <a:gdLst>
                <a:gd name="T0" fmla="*/ 0 w 771"/>
                <a:gd name="T1" fmla="*/ 3 h 257"/>
                <a:gd name="T2" fmla="*/ 0 w 771"/>
                <a:gd name="T3" fmla="*/ 2 h 257"/>
                <a:gd name="T4" fmla="*/ 0 w 771"/>
                <a:gd name="T5" fmla="*/ 1 h 257"/>
                <a:gd name="T6" fmla="*/ 0 w 771"/>
                <a:gd name="T7" fmla="*/ 1 h 257"/>
                <a:gd name="T8" fmla="*/ 0 w 771"/>
                <a:gd name="T9" fmla="*/ 3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FF9999"/>
            </a:solidFill>
            <a:ln w="12700">
              <a:solidFill>
                <a:schemeClr val="tx1"/>
              </a:solidFill>
              <a:prstDash val="dash"/>
              <a:round/>
              <a:headEnd/>
              <a:tailEnd/>
            </a:ln>
          </p:spPr>
          <p:txBody>
            <a:bodyPr wrap="none" anchor="ctr"/>
            <a:lstStyle/>
            <a:p>
              <a:endParaRPr lang="zh-TW" altLang="en-US"/>
            </a:p>
          </p:txBody>
        </p:sp>
        <p:sp>
          <p:nvSpPr>
            <p:cNvPr id="18468" name="Oval 25"/>
            <p:cNvSpPr>
              <a:spLocks noChangeAspect="1" noChangeArrowheads="1"/>
            </p:cNvSpPr>
            <p:nvPr/>
          </p:nvSpPr>
          <p:spPr bwMode="auto">
            <a:xfrm>
              <a:off x="5275" y="1071"/>
              <a:ext cx="68" cy="68"/>
            </a:xfrm>
            <a:prstGeom prst="ellipse">
              <a:avLst/>
            </a:prstGeom>
            <a:solidFill>
              <a:schemeClr val="hlink"/>
            </a:solidFill>
            <a:ln w="12700" algn="ctr">
              <a:solidFill>
                <a:schemeClr val="tx1"/>
              </a:solidFill>
              <a:round/>
              <a:headEnd/>
              <a:tailEnd/>
            </a:ln>
          </p:spPr>
          <p:txBody>
            <a:bodyPr wrap="none" anchor="ctr"/>
            <a:lstStyle/>
            <a:p>
              <a:endParaRPr lang="zh-TW" altLang="en-US"/>
            </a:p>
          </p:txBody>
        </p:sp>
        <p:sp>
          <p:nvSpPr>
            <p:cNvPr id="18469" name="Line 26"/>
            <p:cNvSpPr>
              <a:spLocks noChangeShapeType="1"/>
            </p:cNvSpPr>
            <p:nvPr/>
          </p:nvSpPr>
          <p:spPr bwMode="auto">
            <a:xfrm flipV="1">
              <a:off x="4662" y="1116"/>
              <a:ext cx="636" cy="1"/>
            </a:xfrm>
            <a:prstGeom prst="line">
              <a:avLst/>
            </a:prstGeom>
            <a:noFill/>
            <a:ln w="38100">
              <a:solidFill>
                <a:schemeClr val="tx1"/>
              </a:solidFill>
              <a:round/>
              <a:headEnd/>
              <a:tailEnd/>
            </a:ln>
          </p:spPr>
          <p:txBody>
            <a:bodyPr wrap="none" anchor="ctr"/>
            <a:lstStyle/>
            <a:p>
              <a:endParaRPr lang="zh-TW" altLang="en-US"/>
            </a:p>
          </p:txBody>
        </p:sp>
        <p:sp>
          <p:nvSpPr>
            <p:cNvPr id="18470" name="Oval 27"/>
            <p:cNvSpPr>
              <a:spLocks noChangeAspect="1" noChangeArrowheads="1"/>
            </p:cNvSpPr>
            <p:nvPr/>
          </p:nvSpPr>
          <p:spPr bwMode="auto">
            <a:xfrm>
              <a:off x="1895" y="1071"/>
              <a:ext cx="68" cy="68"/>
            </a:xfrm>
            <a:prstGeom prst="ellipse">
              <a:avLst/>
            </a:prstGeom>
            <a:solidFill>
              <a:schemeClr val="hlink"/>
            </a:solidFill>
            <a:ln w="12700" algn="ctr">
              <a:solidFill>
                <a:schemeClr val="tx1"/>
              </a:solidFill>
              <a:round/>
              <a:headEnd/>
              <a:tailEnd/>
            </a:ln>
          </p:spPr>
          <p:txBody>
            <a:bodyPr wrap="none" anchor="ctr"/>
            <a:lstStyle/>
            <a:p>
              <a:endParaRPr lang="zh-TW" altLang="en-US"/>
            </a:p>
          </p:txBody>
        </p:sp>
        <p:sp>
          <p:nvSpPr>
            <p:cNvPr id="18471" name="Freeform 28"/>
            <p:cNvSpPr>
              <a:spLocks noChangeAspect="1"/>
            </p:cNvSpPr>
            <p:nvPr/>
          </p:nvSpPr>
          <p:spPr bwMode="auto">
            <a:xfrm>
              <a:off x="2169" y="935"/>
              <a:ext cx="349" cy="163"/>
            </a:xfrm>
            <a:custGeom>
              <a:avLst/>
              <a:gdLst>
                <a:gd name="T0" fmla="*/ 0 w 771"/>
                <a:gd name="T1" fmla="*/ 3 h 257"/>
                <a:gd name="T2" fmla="*/ 0 w 771"/>
                <a:gd name="T3" fmla="*/ 2 h 257"/>
                <a:gd name="T4" fmla="*/ 0 w 771"/>
                <a:gd name="T5" fmla="*/ 1 h 257"/>
                <a:gd name="T6" fmla="*/ 0 w 771"/>
                <a:gd name="T7" fmla="*/ 1 h 257"/>
                <a:gd name="T8" fmla="*/ 0 w 771"/>
                <a:gd name="T9" fmla="*/ 3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FF9999"/>
            </a:solidFill>
            <a:ln w="12700">
              <a:solidFill>
                <a:schemeClr val="tx1"/>
              </a:solidFill>
              <a:prstDash val="dash"/>
              <a:round/>
              <a:headEnd/>
              <a:tailEnd/>
            </a:ln>
          </p:spPr>
          <p:txBody>
            <a:bodyPr wrap="none" anchor="ctr"/>
            <a:lstStyle/>
            <a:p>
              <a:endParaRPr lang="zh-TW" altLang="en-US"/>
            </a:p>
          </p:txBody>
        </p:sp>
        <p:sp>
          <p:nvSpPr>
            <p:cNvPr id="18472" name="Line 29"/>
            <p:cNvSpPr>
              <a:spLocks noChangeShapeType="1"/>
            </p:cNvSpPr>
            <p:nvPr/>
          </p:nvSpPr>
          <p:spPr bwMode="auto">
            <a:xfrm flipV="1">
              <a:off x="1963" y="1116"/>
              <a:ext cx="636" cy="1"/>
            </a:xfrm>
            <a:prstGeom prst="line">
              <a:avLst/>
            </a:prstGeom>
            <a:noFill/>
            <a:ln w="38100">
              <a:solidFill>
                <a:schemeClr val="tx1"/>
              </a:solidFill>
              <a:round/>
              <a:headEnd/>
              <a:tailEnd/>
            </a:ln>
          </p:spPr>
          <p:txBody>
            <a:bodyPr wrap="none" anchor="ctr"/>
            <a:lstStyle/>
            <a:p>
              <a:endParaRPr lang="zh-TW" altLang="en-US"/>
            </a:p>
          </p:txBody>
        </p:sp>
      </p:grpSp>
      <p:grpSp>
        <p:nvGrpSpPr>
          <p:cNvPr id="4" name="Group 30"/>
          <p:cNvGrpSpPr>
            <a:grpSpLocks/>
          </p:cNvGrpSpPr>
          <p:nvPr/>
        </p:nvGrpSpPr>
        <p:grpSpPr bwMode="auto">
          <a:xfrm>
            <a:off x="4656808" y="1152998"/>
            <a:ext cx="3311525" cy="331787"/>
            <a:chOff x="2576" y="1071"/>
            <a:chExt cx="2086" cy="209"/>
          </a:xfrm>
        </p:grpSpPr>
        <p:sp>
          <p:nvSpPr>
            <p:cNvPr id="18461" name="Freeform 31"/>
            <p:cNvSpPr>
              <a:spLocks noChangeAspect="1"/>
            </p:cNvSpPr>
            <p:nvPr/>
          </p:nvSpPr>
          <p:spPr bwMode="auto">
            <a:xfrm flipH="1" flipV="1">
              <a:off x="4041" y="1117"/>
              <a:ext cx="349" cy="163"/>
            </a:xfrm>
            <a:custGeom>
              <a:avLst/>
              <a:gdLst>
                <a:gd name="T0" fmla="*/ 0 w 771"/>
                <a:gd name="T1" fmla="*/ 3 h 257"/>
                <a:gd name="T2" fmla="*/ 0 w 771"/>
                <a:gd name="T3" fmla="*/ 2 h 257"/>
                <a:gd name="T4" fmla="*/ 0 w 771"/>
                <a:gd name="T5" fmla="*/ 1 h 257"/>
                <a:gd name="T6" fmla="*/ 0 w 771"/>
                <a:gd name="T7" fmla="*/ 1 h 257"/>
                <a:gd name="T8" fmla="*/ 0 w 771"/>
                <a:gd name="T9" fmla="*/ 3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FFFF00"/>
            </a:solidFill>
            <a:ln w="12700">
              <a:solidFill>
                <a:schemeClr val="tx1"/>
              </a:solidFill>
              <a:prstDash val="dash"/>
              <a:round/>
              <a:headEnd/>
              <a:tailEnd/>
            </a:ln>
          </p:spPr>
          <p:txBody>
            <a:bodyPr wrap="none" anchor="ctr"/>
            <a:lstStyle/>
            <a:p>
              <a:endParaRPr lang="zh-TW" altLang="en-US"/>
            </a:p>
          </p:txBody>
        </p:sp>
        <p:sp>
          <p:nvSpPr>
            <p:cNvPr id="18462" name="Line 32"/>
            <p:cNvSpPr>
              <a:spLocks noChangeShapeType="1"/>
            </p:cNvSpPr>
            <p:nvPr/>
          </p:nvSpPr>
          <p:spPr bwMode="auto">
            <a:xfrm flipV="1">
              <a:off x="3981" y="1116"/>
              <a:ext cx="636" cy="1"/>
            </a:xfrm>
            <a:prstGeom prst="line">
              <a:avLst/>
            </a:prstGeom>
            <a:noFill/>
            <a:ln w="38100">
              <a:solidFill>
                <a:schemeClr val="tx1"/>
              </a:solidFill>
              <a:round/>
              <a:headEnd/>
              <a:tailEnd/>
            </a:ln>
          </p:spPr>
          <p:txBody>
            <a:bodyPr wrap="none" anchor="ctr"/>
            <a:lstStyle/>
            <a:p>
              <a:endParaRPr lang="zh-TW" altLang="en-US"/>
            </a:p>
          </p:txBody>
        </p:sp>
        <p:sp>
          <p:nvSpPr>
            <p:cNvPr id="18463" name="Oval 33"/>
            <p:cNvSpPr>
              <a:spLocks noChangeAspect="1" noChangeArrowheads="1"/>
            </p:cNvSpPr>
            <p:nvPr/>
          </p:nvSpPr>
          <p:spPr bwMode="auto">
            <a:xfrm>
              <a:off x="4594" y="1071"/>
              <a:ext cx="68" cy="68"/>
            </a:xfrm>
            <a:prstGeom prst="ellipse">
              <a:avLst/>
            </a:prstGeom>
            <a:solidFill>
              <a:schemeClr val="hlink"/>
            </a:solidFill>
            <a:ln w="12700" algn="ctr">
              <a:solidFill>
                <a:schemeClr val="tx1"/>
              </a:solidFill>
              <a:round/>
              <a:headEnd/>
              <a:tailEnd/>
            </a:ln>
          </p:spPr>
          <p:txBody>
            <a:bodyPr wrap="none" anchor="ctr"/>
            <a:lstStyle/>
            <a:p>
              <a:endParaRPr lang="zh-TW" altLang="en-US"/>
            </a:p>
          </p:txBody>
        </p:sp>
        <p:sp>
          <p:nvSpPr>
            <p:cNvPr id="18464" name="Oval 34"/>
            <p:cNvSpPr>
              <a:spLocks noChangeAspect="1" noChangeArrowheads="1"/>
            </p:cNvSpPr>
            <p:nvPr/>
          </p:nvSpPr>
          <p:spPr bwMode="auto">
            <a:xfrm>
              <a:off x="2576" y="1071"/>
              <a:ext cx="68" cy="68"/>
            </a:xfrm>
            <a:prstGeom prst="ellipse">
              <a:avLst/>
            </a:prstGeom>
            <a:solidFill>
              <a:schemeClr val="hlink"/>
            </a:solidFill>
            <a:ln w="12700" algn="ctr">
              <a:solidFill>
                <a:schemeClr val="tx1"/>
              </a:solidFill>
              <a:round/>
              <a:headEnd/>
              <a:tailEnd/>
            </a:ln>
          </p:spPr>
          <p:txBody>
            <a:bodyPr wrap="none" anchor="ctr"/>
            <a:lstStyle/>
            <a:p>
              <a:endParaRPr lang="zh-TW" altLang="en-US"/>
            </a:p>
          </p:txBody>
        </p:sp>
        <p:sp>
          <p:nvSpPr>
            <p:cNvPr id="18465" name="Freeform 35"/>
            <p:cNvSpPr>
              <a:spLocks noChangeAspect="1"/>
            </p:cNvSpPr>
            <p:nvPr/>
          </p:nvSpPr>
          <p:spPr bwMode="auto">
            <a:xfrm flipH="1" flipV="1">
              <a:off x="2703" y="1117"/>
              <a:ext cx="349" cy="163"/>
            </a:xfrm>
            <a:custGeom>
              <a:avLst/>
              <a:gdLst>
                <a:gd name="T0" fmla="*/ 0 w 771"/>
                <a:gd name="T1" fmla="*/ 3 h 257"/>
                <a:gd name="T2" fmla="*/ 0 w 771"/>
                <a:gd name="T3" fmla="*/ 2 h 257"/>
                <a:gd name="T4" fmla="*/ 0 w 771"/>
                <a:gd name="T5" fmla="*/ 1 h 257"/>
                <a:gd name="T6" fmla="*/ 0 w 771"/>
                <a:gd name="T7" fmla="*/ 1 h 257"/>
                <a:gd name="T8" fmla="*/ 0 w 771"/>
                <a:gd name="T9" fmla="*/ 3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FFFF00"/>
            </a:solidFill>
            <a:ln w="12700">
              <a:solidFill>
                <a:schemeClr val="tx1"/>
              </a:solidFill>
              <a:prstDash val="dash"/>
              <a:round/>
              <a:headEnd/>
              <a:tailEnd/>
            </a:ln>
          </p:spPr>
          <p:txBody>
            <a:bodyPr wrap="none" anchor="ctr"/>
            <a:lstStyle/>
            <a:p>
              <a:endParaRPr lang="zh-TW" altLang="en-US"/>
            </a:p>
          </p:txBody>
        </p:sp>
        <p:sp>
          <p:nvSpPr>
            <p:cNvPr id="18466" name="Line 36"/>
            <p:cNvSpPr>
              <a:spLocks noChangeShapeType="1"/>
            </p:cNvSpPr>
            <p:nvPr/>
          </p:nvSpPr>
          <p:spPr bwMode="auto">
            <a:xfrm flipV="1">
              <a:off x="2643" y="1116"/>
              <a:ext cx="636" cy="1"/>
            </a:xfrm>
            <a:prstGeom prst="line">
              <a:avLst/>
            </a:prstGeom>
            <a:noFill/>
            <a:ln w="38100">
              <a:solidFill>
                <a:schemeClr val="tx1"/>
              </a:solidFill>
              <a:round/>
              <a:headEnd/>
              <a:tailEnd/>
            </a:ln>
          </p:spPr>
          <p:txBody>
            <a:bodyPr wrap="none" anchor="ctr"/>
            <a:lstStyle/>
            <a:p>
              <a:endParaRPr lang="zh-TW" altLang="en-US"/>
            </a:p>
          </p:txBody>
        </p:sp>
      </p:grpSp>
      <p:sp>
        <p:nvSpPr>
          <p:cNvPr id="18459" name="Text Box 38"/>
          <p:cNvSpPr txBox="1">
            <a:spLocks noChangeArrowheads="1"/>
          </p:cNvSpPr>
          <p:nvPr/>
        </p:nvSpPr>
        <p:spPr bwMode="auto">
          <a:xfrm>
            <a:off x="1416052" y="4392048"/>
            <a:ext cx="4464051" cy="837152"/>
          </a:xfrm>
          <a:prstGeom prst="rect">
            <a:avLst/>
          </a:prstGeom>
          <a:noFill/>
          <a:ln w="12700" algn="ctr">
            <a:noFill/>
            <a:miter lim="800000"/>
            <a:headEnd/>
            <a:tailEnd/>
          </a:ln>
        </p:spPr>
        <p:txBody>
          <a:bodyPr>
            <a:spAutoFit/>
          </a:bodyPr>
          <a:lstStyle/>
          <a:p>
            <a:pPr>
              <a:lnSpc>
                <a:spcPct val="110000"/>
              </a:lnSpc>
              <a:spcBef>
                <a:spcPct val="50000"/>
              </a:spcBef>
            </a:pPr>
            <a:r>
              <a:rPr lang="en-US" altLang="zh-TW" sz="2200" dirty="0"/>
              <a:t>extend the finite rod to be an infinite rod, with modified I.C’s as</a:t>
            </a:r>
          </a:p>
        </p:txBody>
      </p:sp>
      <p:sp>
        <p:nvSpPr>
          <p:cNvPr id="18460" name="Rectangle 39"/>
          <p:cNvSpPr>
            <a:spLocks noChangeArrowheads="1"/>
          </p:cNvSpPr>
          <p:nvPr/>
        </p:nvSpPr>
        <p:spPr bwMode="auto">
          <a:xfrm>
            <a:off x="1199457" y="3903440"/>
            <a:ext cx="1713931" cy="461665"/>
          </a:xfrm>
          <a:prstGeom prst="rect">
            <a:avLst/>
          </a:prstGeom>
          <a:noFill/>
          <a:ln w="12700" algn="ctr">
            <a:noFill/>
            <a:miter lim="800000"/>
            <a:headEnd/>
            <a:tailEnd/>
          </a:ln>
        </p:spPr>
        <p:txBody>
          <a:bodyPr wrap="none">
            <a:spAutoFit/>
          </a:bodyPr>
          <a:lstStyle/>
          <a:p>
            <a:pPr algn="ctr"/>
            <a:r>
              <a:rPr lang="en-US" altLang="zh-TW" dirty="0"/>
              <a:t>[Method II]:</a:t>
            </a:r>
          </a:p>
        </p:txBody>
      </p:sp>
      <p:grpSp>
        <p:nvGrpSpPr>
          <p:cNvPr id="6" name="Group 40"/>
          <p:cNvGrpSpPr>
            <a:grpSpLocks/>
          </p:cNvGrpSpPr>
          <p:nvPr/>
        </p:nvGrpSpPr>
        <p:grpSpPr bwMode="auto">
          <a:xfrm>
            <a:off x="1266826" y="1556763"/>
            <a:ext cx="4829176" cy="5076465"/>
            <a:chOff x="78" y="1305"/>
            <a:chExt cx="3042" cy="3038"/>
          </a:xfrm>
        </p:grpSpPr>
        <p:sp>
          <p:nvSpPr>
            <p:cNvPr id="18457" name="Line 41"/>
            <p:cNvSpPr>
              <a:spLocks noChangeShapeType="1"/>
            </p:cNvSpPr>
            <p:nvPr/>
          </p:nvSpPr>
          <p:spPr bwMode="auto">
            <a:xfrm>
              <a:off x="3120" y="1305"/>
              <a:ext cx="0" cy="3038"/>
            </a:xfrm>
            <a:prstGeom prst="line">
              <a:avLst/>
            </a:prstGeom>
            <a:noFill/>
            <a:ln w="12700">
              <a:solidFill>
                <a:srgbClr val="0000CC"/>
              </a:solidFill>
              <a:round/>
              <a:headEnd/>
              <a:tailEnd/>
            </a:ln>
          </p:spPr>
          <p:txBody>
            <a:bodyPr wrap="none" anchor="ctr"/>
            <a:lstStyle/>
            <a:p>
              <a:endParaRPr lang="zh-TW" altLang="en-US"/>
            </a:p>
          </p:txBody>
        </p:sp>
        <p:sp>
          <p:nvSpPr>
            <p:cNvPr id="18458" name="Line 42"/>
            <p:cNvSpPr>
              <a:spLocks noChangeShapeType="1"/>
            </p:cNvSpPr>
            <p:nvPr/>
          </p:nvSpPr>
          <p:spPr bwMode="auto">
            <a:xfrm>
              <a:off x="78" y="2684"/>
              <a:ext cx="3039" cy="0"/>
            </a:xfrm>
            <a:prstGeom prst="line">
              <a:avLst/>
            </a:prstGeom>
            <a:noFill/>
            <a:ln w="12700">
              <a:solidFill>
                <a:srgbClr val="0000CC"/>
              </a:solidFill>
              <a:round/>
              <a:headEnd/>
              <a:tailEnd/>
            </a:ln>
          </p:spPr>
          <p:txBody>
            <a:bodyPr wrap="none" anchor="ctr"/>
            <a:lstStyle/>
            <a:p>
              <a:endParaRPr lang="zh-TW" altLang="en-US"/>
            </a:p>
          </p:txBody>
        </p:sp>
      </p:grpSp>
      <p:graphicFrame>
        <p:nvGraphicFramePr>
          <p:cNvPr id="44" name="Object 45"/>
          <p:cNvGraphicFramePr>
            <a:graphicFrameLocks noChangeAspect="1"/>
          </p:cNvGraphicFramePr>
          <p:nvPr>
            <p:extLst>
              <p:ext uri="{D42A27DB-BD31-4B8C-83A1-F6EECF244321}">
                <p14:modId xmlns:p14="http://schemas.microsoft.com/office/powerpoint/2010/main" val="2722569913"/>
              </p:ext>
            </p:extLst>
          </p:nvPr>
        </p:nvGraphicFramePr>
        <p:xfrm>
          <a:off x="7076014" y="1700808"/>
          <a:ext cx="3466476" cy="891540"/>
        </p:xfrm>
        <a:graphic>
          <a:graphicData uri="http://schemas.openxmlformats.org/presentationml/2006/ole">
            <mc:AlternateContent xmlns:mc="http://schemas.openxmlformats.org/markup-compatibility/2006">
              <mc:Choice xmlns:v="urn:schemas-microsoft-com:vml" Requires="v">
                <p:oleObj spid="_x0000_s997223" name="Equation" r:id="rId14" imgW="1777680" imgH="457200" progId="Equation.3">
                  <p:embed/>
                </p:oleObj>
              </mc:Choice>
              <mc:Fallback>
                <p:oleObj name="Equation" r:id="rId14" imgW="1777680" imgH="457200" progId="Equation.3">
                  <p:embed/>
                  <p:pic>
                    <p:nvPicPr>
                      <p:cNvPr id="44" name="Object 4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76014" y="1700808"/>
                        <a:ext cx="3466476" cy="8915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矩形 6"/>
          <p:cNvSpPr/>
          <p:nvPr/>
        </p:nvSpPr>
        <p:spPr>
          <a:xfrm>
            <a:off x="2821500" y="3891522"/>
            <a:ext cx="2387192" cy="461665"/>
          </a:xfrm>
          <a:prstGeom prst="rect">
            <a:avLst/>
          </a:prstGeom>
        </p:spPr>
        <p:txBody>
          <a:bodyPr wrap="none">
            <a:spAutoFit/>
          </a:bodyPr>
          <a:lstStyle/>
          <a:p>
            <a:r>
              <a:rPr lang="en-US" altLang="zh-TW" u="sng" dirty="0">
                <a:solidFill>
                  <a:srgbClr val="0000CC"/>
                </a:solidFill>
              </a:rPr>
              <a:t>method of images</a:t>
            </a:r>
            <a:endParaRPr lang="zh-TW" altLang="en-US" u="sng" dirty="0">
              <a:solidFill>
                <a:srgbClr val="0000CC"/>
              </a:solidFill>
            </a:endParaRPr>
          </a:p>
        </p:txBody>
      </p:sp>
      <p:grpSp>
        <p:nvGrpSpPr>
          <p:cNvPr id="12" name="群組 11"/>
          <p:cNvGrpSpPr/>
          <p:nvPr/>
        </p:nvGrpSpPr>
        <p:grpSpPr>
          <a:xfrm>
            <a:off x="1210320" y="1569323"/>
            <a:ext cx="493192" cy="2177327"/>
            <a:chOff x="67320" y="1569322"/>
            <a:chExt cx="493192" cy="2177327"/>
          </a:xfrm>
        </p:grpSpPr>
        <p:sp>
          <p:nvSpPr>
            <p:cNvPr id="45" name="Text Box 6"/>
            <p:cNvSpPr txBox="1">
              <a:spLocks noChangeArrowheads="1"/>
            </p:cNvSpPr>
            <p:nvPr/>
          </p:nvSpPr>
          <p:spPr bwMode="auto">
            <a:xfrm>
              <a:off x="124470" y="2361485"/>
              <a:ext cx="380480" cy="461665"/>
            </a:xfrm>
            <a:prstGeom prst="rect">
              <a:avLst/>
            </a:prstGeom>
            <a:noFill/>
            <a:ln w="12700" algn="ctr">
              <a:noFill/>
              <a:miter lim="800000"/>
              <a:headEnd/>
              <a:tailEnd/>
            </a:ln>
          </p:spPr>
          <p:txBody>
            <a:bodyPr wrap="none" lIns="54000" rIns="18000">
              <a:spAutoFit/>
            </a:bodyPr>
            <a:lstStyle/>
            <a:p>
              <a:pPr>
                <a:spcBef>
                  <a:spcPct val="50000"/>
                </a:spcBef>
              </a:pPr>
              <a:r>
                <a:rPr lang="en-US" altLang="zh-TW" dirty="0"/>
                <a:t>IC</a:t>
              </a:r>
            </a:p>
          </p:txBody>
        </p:sp>
        <p:sp>
          <p:nvSpPr>
            <p:cNvPr id="46" name="Text Box 7"/>
            <p:cNvSpPr txBox="1">
              <a:spLocks noChangeArrowheads="1"/>
            </p:cNvSpPr>
            <p:nvPr/>
          </p:nvSpPr>
          <p:spPr bwMode="auto">
            <a:xfrm>
              <a:off x="77440" y="3284984"/>
              <a:ext cx="483072" cy="461665"/>
            </a:xfrm>
            <a:prstGeom prst="rect">
              <a:avLst/>
            </a:prstGeom>
            <a:noFill/>
            <a:ln w="12700" algn="ctr">
              <a:noFill/>
              <a:miter lim="800000"/>
              <a:headEnd/>
              <a:tailEnd/>
            </a:ln>
          </p:spPr>
          <p:txBody>
            <a:bodyPr wrap="none" lIns="54000" rIns="18000">
              <a:spAutoFit/>
            </a:bodyPr>
            <a:lstStyle/>
            <a:p>
              <a:pPr>
                <a:spcBef>
                  <a:spcPct val="50000"/>
                </a:spcBef>
              </a:pPr>
              <a:r>
                <a:rPr lang="en-US" altLang="zh-TW" dirty="0"/>
                <a:t>BC</a:t>
              </a:r>
            </a:p>
          </p:txBody>
        </p:sp>
        <p:sp>
          <p:nvSpPr>
            <p:cNvPr id="47" name="Text Box 44"/>
            <p:cNvSpPr txBox="1">
              <a:spLocks noChangeArrowheads="1"/>
            </p:cNvSpPr>
            <p:nvPr/>
          </p:nvSpPr>
          <p:spPr bwMode="auto">
            <a:xfrm>
              <a:off x="67320" y="1569322"/>
              <a:ext cx="483072" cy="461665"/>
            </a:xfrm>
            <a:prstGeom prst="rect">
              <a:avLst/>
            </a:prstGeom>
            <a:noFill/>
            <a:ln w="12700" algn="ctr">
              <a:noFill/>
              <a:miter lim="800000"/>
              <a:headEnd/>
              <a:tailEnd/>
            </a:ln>
          </p:spPr>
          <p:txBody>
            <a:bodyPr wrap="none" lIns="54000" rIns="18000">
              <a:spAutoFit/>
            </a:bodyPr>
            <a:lstStyle/>
            <a:p>
              <a:pPr>
                <a:spcBef>
                  <a:spcPct val="50000"/>
                </a:spcBef>
              </a:pPr>
              <a:r>
                <a:rPr lang="en-US" altLang="zh-TW" dirty="0"/>
                <a:t>DE</a:t>
              </a:r>
            </a:p>
          </p:txBody>
        </p:sp>
      </p:grpSp>
      <p:graphicFrame>
        <p:nvGraphicFramePr>
          <p:cNvPr id="11" name="物件 10"/>
          <p:cNvGraphicFramePr>
            <a:graphicFrameLocks noChangeAspect="1"/>
          </p:cNvGraphicFramePr>
          <p:nvPr>
            <p:extLst/>
          </p:nvPr>
        </p:nvGraphicFramePr>
        <p:xfrm>
          <a:off x="1738315" y="1522038"/>
          <a:ext cx="3758904" cy="2255076"/>
        </p:xfrm>
        <a:graphic>
          <a:graphicData uri="http://schemas.openxmlformats.org/presentationml/2006/ole">
            <mc:AlternateContent xmlns:mc="http://schemas.openxmlformats.org/markup-compatibility/2006">
              <mc:Choice xmlns:v="urn:schemas-microsoft-com:vml" Requires="v">
                <p:oleObj spid="_x0000_s997224" name="方程式" r:id="rId16" imgW="2031840" imgH="1218960" progId="Equation.3">
                  <p:embed/>
                </p:oleObj>
              </mc:Choice>
              <mc:Fallback>
                <p:oleObj name="方程式" r:id="rId16" imgW="2031840" imgH="1218960" progId="Equation.3">
                  <p:embed/>
                  <p:pic>
                    <p:nvPicPr>
                      <p:cNvPr id="11" name="物件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38315" y="1522038"/>
                        <a:ext cx="3758904" cy="2255076"/>
                      </a:xfrm>
                      <a:prstGeom prst="rect">
                        <a:avLst/>
                      </a:prstGeom>
                      <a:noFill/>
                      <a:ln>
                        <a:noFill/>
                      </a:ln>
                    </p:spPr>
                  </p:pic>
                </p:oleObj>
              </mc:Fallback>
            </mc:AlternateContent>
          </a:graphicData>
        </a:graphic>
      </p:graphicFrame>
      <p:grpSp>
        <p:nvGrpSpPr>
          <p:cNvPr id="55" name="Group 8"/>
          <p:cNvGrpSpPr>
            <a:grpSpLocks/>
          </p:cNvGrpSpPr>
          <p:nvPr/>
        </p:nvGrpSpPr>
        <p:grpSpPr bwMode="auto">
          <a:xfrm>
            <a:off x="6819134" y="3543102"/>
            <a:ext cx="1868489" cy="461963"/>
            <a:chOff x="2007" y="1407"/>
            <a:chExt cx="1177" cy="291"/>
          </a:xfrm>
        </p:grpSpPr>
        <p:sp>
          <p:nvSpPr>
            <p:cNvPr id="56" name="Rectangle 9"/>
            <p:cNvSpPr>
              <a:spLocks noChangeArrowheads="1"/>
            </p:cNvSpPr>
            <p:nvPr/>
          </p:nvSpPr>
          <p:spPr bwMode="auto">
            <a:xfrm>
              <a:off x="2007" y="1407"/>
              <a:ext cx="896" cy="291"/>
            </a:xfrm>
            <a:prstGeom prst="rect">
              <a:avLst/>
            </a:prstGeom>
            <a:noFill/>
            <a:ln w="12700" algn="ctr">
              <a:noFill/>
              <a:miter lim="800000"/>
              <a:headEnd/>
              <a:tailEnd/>
            </a:ln>
          </p:spPr>
          <p:txBody>
            <a:bodyPr wrap="none">
              <a:spAutoFit/>
            </a:bodyPr>
            <a:lstStyle/>
            <a:p>
              <a:pPr algn="ctr">
                <a:spcBef>
                  <a:spcPct val="50000"/>
                </a:spcBef>
              </a:pPr>
              <a:r>
                <a:rPr lang="en-US" altLang="zh-TW" dirty="0"/>
                <a:t>i.e. period</a:t>
              </a:r>
            </a:p>
          </p:txBody>
        </p:sp>
        <p:graphicFrame>
          <p:nvGraphicFramePr>
            <p:cNvPr id="57" name="Object 10"/>
            <p:cNvGraphicFramePr>
              <a:graphicFrameLocks noChangeAspect="1"/>
            </p:cNvGraphicFramePr>
            <p:nvPr>
              <p:extLst/>
            </p:nvPr>
          </p:nvGraphicFramePr>
          <p:xfrm>
            <a:off x="2948" y="1460"/>
            <a:ext cx="236" cy="205"/>
          </p:xfrm>
          <a:graphic>
            <a:graphicData uri="http://schemas.openxmlformats.org/presentationml/2006/ole">
              <mc:AlternateContent xmlns:mc="http://schemas.openxmlformats.org/markup-compatibility/2006">
                <mc:Choice xmlns:v="urn:schemas-microsoft-com:vml" Requires="v">
                  <p:oleObj spid="_x0000_s997225" name="Equation" r:id="rId18" imgW="190440" imgH="164880" progId="Equation.DSMT4">
                    <p:embed/>
                  </p:oleObj>
                </mc:Choice>
                <mc:Fallback>
                  <p:oleObj name="Equation" r:id="rId18" imgW="190440" imgH="164880" progId="Equation.DSMT4">
                    <p:embed/>
                    <p:pic>
                      <p:nvPicPr>
                        <p:cNvPr id="57"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48" y="1460"/>
                          <a:ext cx="236" cy="2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8" name="動作按鈕: 返回 57">
            <a:hlinkClick r:id="" action="ppaction://hlinkshowjump?jump=lastslideviewed" highlightClick="1"/>
          </p:cNvPr>
          <p:cNvSpPr>
            <a:spLocks noChangeAspect="1"/>
          </p:cNvSpPr>
          <p:nvPr/>
        </p:nvSpPr>
        <p:spPr bwMode="auto">
          <a:xfrm>
            <a:off x="9265467" y="3665177"/>
            <a:ext cx="180000" cy="180000"/>
          </a:xfrm>
          <a:prstGeom prst="actionButtonReturn">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52" name="AutoShape 12"/>
          <p:cNvSpPr>
            <a:spLocks noChangeArrowheads="1"/>
          </p:cNvSpPr>
          <p:nvPr/>
        </p:nvSpPr>
        <p:spPr bwMode="auto">
          <a:xfrm flipV="1">
            <a:off x="1457595" y="5841390"/>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rot="10800000" wrap="none" anchor="ctr"/>
          <a:lstStyle/>
          <a:p>
            <a:endParaRPr lang="zh-TW" altLang="en-US"/>
          </a:p>
        </p:txBody>
      </p:sp>
      <p:sp>
        <p:nvSpPr>
          <p:cNvPr id="53" name="Rectangle 10"/>
          <p:cNvSpPr>
            <a:spLocks noChangeArrowheads="1"/>
          </p:cNvSpPr>
          <p:nvPr/>
        </p:nvSpPr>
        <p:spPr bwMode="auto">
          <a:xfrm>
            <a:off x="6345786" y="5301209"/>
            <a:ext cx="1944186" cy="461665"/>
          </a:xfrm>
          <a:prstGeom prst="rect">
            <a:avLst/>
          </a:prstGeom>
          <a:noFill/>
          <a:ln w="12700" algn="ctr">
            <a:noFill/>
            <a:miter lim="800000"/>
            <a:headEnd/>
            <a:tailEnd/>
          </a:ln>
        </p:spPr>
        <p:txBody>
          <a:bodyPr wrap="none">
            <a:spAutoFit/>
          </a:bodyPr>
          <a:lstStyle/>
          <a:p>
            <a:pPr algn="ctr">
              <a:spcBef>
                <a:spcPct val="50000"/>
              </a:spcBef>
            </a:pPr>
            <a:r>
              <a:rPr lang="en-US" altLang="zh-TW" u="sng" dirty="0">
                <a:solidFill>
                  <a:srgbClr val="0000CC"/>
                </a:solidFill>
              </a:rPr>
              <a:t>Wave solution</a:t>
            </a:r>
          </a:p>
        </p:txBody>
      </p:sp>
      <p:sp>
        <p:nvSpPr>
          <p:cNvPr id="54" name="Text Box 2"/>
          <p:cNvSpPr txBox="1">
            <a:spLocks noChangeArrowheads="1"/>
          </p:cNvSpPr>
          <p:nvPr/>
        </p:nvSpPr>
        <p:spPr bwMode="auto">
          <a:xfrm>
            <a:off x="6536433" y="5693186"/>
            <a:ext cx="3283271" cy="400110"/>
          </a:xfrm>
          <a:prstGeom prst="rect">
            <a:avLst/>
          </a:prstGeom>
          <a:noFill/>
          <a:ln w="12700" algn="ctr">
            <a:noFill/>
            <a:miter lim="800000"/>
            <a:headEnd/>
            <a:tailEnd/>
          </a:ln>
        </p:spPr>
        <p:txBody>
          <a:bodyPr wrap="none">
            <a:spAutoFit/>
          </a:bodyPr>
          <a:lstStyle/>
          <a:p>
            <a:pPr marL="609600" indent="-609600">
              <a:spcBef>
                <a:spcPct val="50000"/>
              </a:spcBef>
            </a:pPr>
            <a:r>
              <a:rPr lang="en-US" altLang="zh-TW" sz="2000" dirty="0">
                <a:solidFill>
                  <a:srgbClr val="C00000"/>
                </a:solidFill>
              </a:rPr>
              <a:t>(good </a:t>
            </a:r>
            <a:r>
              <a:rPr lang="en-US" altLang="zh-TW" sz="2000">
                <a:solidFill>
                  <a:srgbClr val="C00000"/>
                </a:solidFill>
              </a:rPr>
              <a:t>for short </a:t>
            </a:r>
            <a:r>
              <a:rPr lang="en-US" altLang="zh-TW" sz="2000" dirty="0">
                <a:solidFill>
                  <a:srgbClr val="C00000"/>
                </a:solidFill>
              </a:rPr>
              <a:t>time response)</a:t>
            </a:r>
          </a:p>
        </p:txBody>
      </p:sp>
    </p:spTree>
    <p:extLst>
      <p:ext uri="{BB962C8B-B14F-4D97-AF65-F5344CB8AC3E}">
        <p14:creationId xmlns:p14="http://schemas.microsoft.com/office/powerpoint/2010/main" val="32934624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460"/>
                                        </p:tgtEl>
                                        <p:attrNameLst>
                                          <p:attrName>style.visibility</p:attrName>
                                        </p:attrNameLst>
                                      </p:cBhvr>
                                      <p:to>
                                        <p:strVal val="visible"/>
                                      </p:to>
                                    </p:set>
                                    <p:animEffect transition="in" filter="wipe(left)">
                                      <p:cBhvr>
                                        <p:cTn id="26" dur="500"/>
                                        <p:tgtEl>
                                          <p:spTgt spid="1846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8459"/>
                                        </p:tgtEl>
                                        <p:attrNameLst>
                                          <p:attrName>style.visibility</p:attrName>
                                        </p:attrNameLst>
                                      </p:cBhvr>
                                      <p:to>
                                        <p:strVal val="visible"/>
                                      </p:to>
                                    </p:set>
                                    <p:animEffect transition="in" filter="wipe(left)">
                                      <p:cBhvr>
                                        <p:cTn id="34" dur="500"/>
                                        <p:tgtEl>
                                          <p:spTgt spid="1845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500"/>
                            </p:stCondLst>
                            <p:childTnLst>
                              <p:par>
                                <p:cTn id="41" presetID="22" presetClass="entr" presetSubtype="8" fill="hold" nodeType="afterEffect">
                                  <p:stCondLst>
                                    <p:cond delay="50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childTnLst>
                          </p:cTn>
                        </p:par>
                        <p:par>
                          <p:cTn id="44" fill="hold">
                            <p:stCondLst>
                              <p:cond delay="1500"/>
                            </p:stCondLst>
                            <p:childTnLst>
                              <p:par>
                                <p:cTn id="45" presetID="22" presetClass="entr" presetSubtype="8" fill="hold" nodeType="afterEffect">
                                  <p:stCondLst>
                                    <p:cond delay="100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left)">
                                      <p:cBhvr>
                                        <p:cTn id="52" dur="500"/>
                                        <p:tgtEl>
                                          <p:spTgt spid="52"/>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338949"/>
                                        </p:tgtEl>
                                        <p:attrNameLst>
                                          <p:attrName>style.visibility</p:attrName>
                                        </p:attrNameLst>
                                      </p:cBhvr>
                                      <p:to>
                                        <p:strVal val="visible"/>
                                      </p:to>
                                    </p:set>
                                    <p:animEffect transition="in" filter="wipe(left)">
                                      <p:cBhvr>
                                        <p:cTn id="56" dur="500"/>
                                        <p:tgtEl>
                                          <p:spTgt spid="338949"/>
                                        </p:tgtEl>
                                      </p:cBhvr>
                                    </p:animEffect>
                                  </p:childTnLst>
                                </p:cTn>
                              </p:par>
                            </p:childTnLst>
                          </p:cTn>
                        </p:par>
                        <p:par>
                          <p:cTn id="57" fill="hold">
                            <p:stCondLst>
                              <p:cond delay="1000"/>
                            </p:stCondLst>
                            <p:childTnLst>
                              <p:par>
                                <p:cTn id="58" presetID="22" presetClass="entr" presetSubtype="8" fill="hold" grpId="0" nodeType="afterEffect">
                                  <p:stCondLst>
                                    <p:cond delay="500"/>
                                  </p:stCondLst>
                                  <p:childTnLst>
                                    <p:set>
                                      <p:cBhvr>
                                        <p:cTn id="59" dur="1" fill="hold">
                                          <p:stCondLst>
                                            <p:cond delay="0"/>
                                          </p:stCondLst>
                                        </p:cTn>
                                        <p:tgtEl>
                                          <p:spTgt spid="338951"/>
                                        </p:tgtEl>
                                        <p:attrNameLst>
                                          <p:attrName>style.visibility</p:attrName>
                                        </p:attrNameLst>
                                      </p:cBhvr>
                                      <p:to>
                                        <p:strVal val="visible"/>
                                      </p:to>
                                    </p:set>
                                    <p:animEffect transition="in" filter="wipe(left)">
                                      <p:cBhvr>
                                        <p:cTn id="60" dur="500"/>
                                        <p:tgtEl>
                                          <p:spTgt spid="338951"/>
                                        </p:tgtEl>
                                      </p:cBhvr>
                                    </p:animEffect>
                                  </p:childTnLst>
                                </p:cTn>
                              </p:par>
                            </p:childTnLst>
                          </p:cTn>
                        </p:par>
                        <p:par>
                          <p:cTn id="61" fill="hold">
                            <p:stCondLst>
                              <p:cond delay="2000"/>
                            </p:stCondLst>
                            <p:childTnLst>
                              <p:par>
                                <p:cTn id="62" presetID="22" presetClass="entr" presetSubtype="8" fill="hold" nodeType="after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left)">
                                      <p:cBhvr>
                                        <p:cTn id="64" dur="500"/>
                                        <p:tgtEl>
                                          <p:spTgt spid="44"/>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338946"/>
                                        </p:tgtEl>
                                        <p:attrNameLst>
                                          <p:attrName>style.visibility</p:attrName>
                                        </p:attrNameLst>
                                      </p:cBhvr>
                                      <p:to>
                                        <p:strVal val="visible"/>
                                      </p:to>
                                    </p:set>
                                    <p:animEffect transition="in" filter="wipe(left)">
                                      <p:cBhvr>
                                        <p:cTn id="68" dur="500"/>
                                        <p:tgtEl>
                                          <p:spTgt spid="33894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38952"/>
                                        </p:tgtEl>
                                        <p:attrNameLst>
                                          <p:attrName>style.visibility</p:attrName>
                                        </p:attrNameLst>
                                      </p:cBhvr>
                                      <p:to>
                                        <p:strVal val="visible"/>
                                      </p:to>
                                    </p:set>
                                    <p:animEffect transition="in" filter="wipe(left)">
                                      <p:cBhvr>
                                        <p:cTn id="73" dur="500"/>
                                        <p:tgtEl>
                                          <p:spTgt spid="338952"/>
                                        </p:tgtEl>
                                      </p:cBhvr>
                                    </p:animEffect>
                                  </p:childTnLst>
                                </p:cTn>
                              </p:par>
                            </p:childTnLst>
                          </p:cTn>
                        </p:par>
                        <p:par>
                          <p:cTn id="74" fill="hold">
                            <p:stCondLst>
                              <p:cond delay="500"/>
                            </p:stCondLst>
                            <p:childTnLst>
                              <p:par>
                                <p:cTn id="75" presetID="22" presetClass="entr" presetSubtype="8" fill="hold" nodeType="afterEffect">
                                  <p:stCondLst>
                                    <p:cond delay="0"/>
                                  </p:stCondLst>
                                  <p:childTnLst>
                                    <p:set>
                                      <p:cBhvr>
                                        <p:cTn id="76" dur="1" fill="hold">
                                          <p:stCondLst>
                                            <p:cond delay="0"/>
                                          </p:stCondLst>
                                        </p:cTn>
                                        <p:tgtEl>
                                          <p:spTgt spid="338953"/>
                                        </p:tgtEl>
                                        <p:attrNameLst>
                                          <p:attrName>style.visibility</p:attrName>
                                        </p:attrNameLst>
                                      </p:cBhvr>
                                      <p:to>
                                        <p:strVal val="visible"/>
                                      </p:to>
                                    </p:set>
                                    <p:animEffect transition="in" filter="wipe(left)">
                                      <p:cBhvr>
                                        <p:cTn id="77" dur="500"/>
                                        <p:tgtEl>
                                          <p:spTgt spid="33895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wipe(left)">
                                      <p:cBhvr>
                                        <p:cTn id="82" dur="500"/>
                                        <p:tgtEl>
                                          <p:spTgt spid="55"/>
                                        </p:tgtEl>
                                      </p:cBhvr>
                                    </p:animEffect>
                                  </p:childTnLst>
                                </p:cTn>
                              </p:par>
                            </p:childTnLst>
                          </p:cTn>
                        </p:par>
                        <p:par>
                          <p:cTn id="83" fill="hold">
                            <p:stCondLst>
                              <p:cond delay="500"/>
                            </p:stCondLst>
                            <p:childTnLst>
                              <p:par>
                                <p:cTn id="84" presetID="22" presetClass="entr" presetSubtype="4"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wipe(down)">
                                      <p:cBhvr>
                                        <p:cTn id="86" dur="500"/>
                                        <p:tgtEl>
                                          <p:spTgt spid="5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338955"/>
                                        </p:tgtEl>
                                        <p:attrNameLst>
                                          <p:attrName>style.visibility</p:attrName>
                                        </p:attrNameLst>
                                      </p:cBhvr>
                                      <p:to>
                                        <p:strVal val="visible"/>
                                      </p:to>
                                    </p:set>
                                    <p:animEffect transition="in" filter="wipe(left)">
                                      <p:cBhvr>
                                        <p:cTn id="91" dur="500"/>
                                        <p:tgtEl>
                                          <p:spTgt spid="338955"/>
                                        </p:tgtEl>
                                      </p:cBhvr>
                                    </p:animEffect>
                                  </p:childTnLst>
                                </p:cTn>
                              </p:par>
                            </p:childTnLst>
                          </p:cTn>
                        </p:par>
                        <p:par>
                          <p:cTn id="92" fill="hold">
                            <p:stCondLst>
                              <p:cond delay="500"/>
                            </p:stCondLst>
                            <p:childTnLst>
                              <p:par>
                                <p:cTn id="93" presetID="22" presetClass="entr" presetSubtype="8" fill="hold" nodeType="afterEffect">
                                  <p:stCondLst>
                                    <p:cond delay="0"/>
                                  </p:stCondLst>
                                  <p:childTnLst>
                                    <p:set>
                                      <p:cBhvr>
                                        <p:cTn id="94" dur="1" fill="hold">
                                          <p:stCondLst>
                                            <p:cond delay="0"/>
                                          </p:stCondLst>
                                        </p:cTn>
                                        <p:tgtEl>
                                          <p:spTgt spid="338956"/>
                                        </p:tgtEl>
                                        <p:attrNameLst>
                                          <p:attrName>style.visibility</p:attrName>
                                        </p:attrNameLst>
                                      </p:cBhvr>
                                      <p:to>
                                        <p:strVal val="visible"/>
                                      </p:to>
                                    </p:set>
                                    <p:animEffect transition="in" filter="wipe(left)">
                                      <p:cBhvr>
                                        <p:cTn id="95" dur="500"/>
                                        <p:tgtEl>
                                          <p:spTgt spid="33895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wipe(left)">
                                      <p:cBhvr>
                                        <p:cTn id="10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6" grpId="0" animBg="1"/>
      <p:bldP spid="338951" grpId="0"/>
      <p:bldP spid="338952" grpId="0"/>
      <p:bldP spid="338955" grpId="0"/>
      <p:bldP spid="18459" grpId="0"/>
      <p:bldP spid="18460" grpId="0"/>
      <p:bldP spid="7" grpId="0"/>
      <p:bldP spid="58" grpId="0" animBg="1"/>
      <p:bldP spid="52" grpId="0" animBg="1"/>
      <p:bldP spid="53" grpId="0"/>
      <p:bldP spid="5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Rectangle 6"/>
          <p:cNvSpPr>
            <a:spLocks noGrp="1" noChangeArrowheads="1"/>
          </p:cNvSpPr>
          <p:nvPr>
            <p:ph type="title"/>
          </p:nvPr>
        </p:nvSpPr>
        <p:spPr>
          <a:noFill/>
        </p:spPr>
        <p:txBody>
          <a:bodyPr/>
          <a:lstStyle/>
          <a:p>
            <a:pPr defTabSz="914400"/>
            <a:r>
              <a:rPr lang="en-US" altLang="zh-TW" dirty="0"/>
              <a:t>7.3 Remarks (1) – method of images</a:t>
            </a:r>
          </a:p>
        </p:txBody>
      </p:sp>
      <p:sp>
        <p:nvSpPr>
          <p:cNvPr id="19465" name="投影片編號版面配置區 6"/>
          <p:cNvSpPr>
            <a:spLocks noGrp="1"/>
          </p:cNvSpPr>
          <p:nvPr>
            <p:ph type="sldNum" sz="quarter" idx="10"/>
          </p:nvPr>
        </p:nvSpPr>
        <p:spPr>
          <a:noFill/>
        </p:spPr>
        <p:txBody>
          <a:bodyPr/>
          <a:lstStyle/>
          <a:p>
            <a:fld id="{2F80039D-2F50-4E2D-9615-911FC692A44C}" type="slidenum">
              <a:rPr lang="en-US" altLang="zh-TW" smtClean="0"/>
              <a:pPr/>
              <a:t>82</a:t>
            </a:fld>
            <a:endParaRPr lang="en-US" altLang="zh-TW"/>
          </a:p>
        </p:txBody>
      </p:sp>
      <p:sp>
        <p:nvSpPr>
          <p:cNvPr id="19466" name="Text Box 3"/>
          <p:cNvSpPr txBox="1">
            <a:spLocks noChangeArrowheads="1"/>
          </p:cNvSpPr>
          <p:nvPr/>
        </p:nvSpPr>
        <p:spPr bwMode="auto">
          <a:xfrm>
            <a:off x="1775520" y="994942"/>
            <a:ext cx="1834156" cy="461665"/>
          </a:xfrm>
          <a:prstGeom prst="rect">
            <a:avLst/>
          </a:prstGeom>
          <a:noFill/>
          <a:ln w="12700" algn="ctr">
            <a:noFill/>
            <a:miter lim="800000"/>
            <a:headEnd/>
            <a:tailEnd/>
          </a:ln>
        </p:spPr>
        <p:txBody>
          <a:bodyPr wrap="none">
            <a:spAutoFit/>
          </a:bodyPr>
          <a:lstStyle/>
          <a:p>
            <a:pPr marL="457200" indent="-457200">
              <a:spcBef>
                <a:spcPct val="50000"/>
              </a:spcBef>
              <a:buFontTx/>
              <a:buAutoNum type="arabicPeriod"/>
            </a:pPr>
            <a:r>
              <a:rPr lang="en-US" altLang="zh-TW" dirty="0"/>
              <a:t> if BC is  </a:t>
            </a:r>
          </a:p>
        </p:txBody>
      </p:sp>
      <p:sp>
        <p:nvSpPr>
          <p:cNvPr id="340999" name="Text Box 7"/>
          <p:cNvSpPr txBox="1">
            <a:spLocks noChangeArrowheads="1"/>
          </p:cNvSpPr>
          <p:nvPr/>
        </p:nvSpPr>
        <p:spPr bwMode="auto">
          <a:xfrm>
            <a:off x="1775521" y="4004346"/>
            <a:ext cx="3124573" cy="461665"/>
          </a:xfrm>
          <a:prstGeom prst="rect">
            <a:avLst/>
          </a:prstGeom>
          <a:noFill/>
          <a:ln w="12700" algn="ctr">
            <a:noFill/>
            <a:miter lim="800000"/>
            <a:headEnd/>
            <a:tailEnd/>
          </a:ln>
        </p:spPr>
        <p:txBody>
          <a:bodyPr wrap="none">
            <a:spAutoFit/>
          </a:bodyPr>
          <a:lstStyle/>
          <a:p>
            <a:pPr marL="457200" indent="-457200">
              <a:spcBef>
                <a:spcPct val="50000"/>
              </a:spcBef>
              <a:buFontTx/>
              <a:buAutoNum type="arabicPeriod" startAt="2"/>
            </a:pPr>
            <a:r>
              <a:rPr lang="en-US" altLang="zh-TW" dirty="0"/>
              <a:t> how about if BC is </a:t>
            </a:r>
          </a:p>
        </p:txBody>
      </p:sp>
      <p:sp>
        <p:nvSpPr>
          <p:cNvPr id="19490" name="Rectangle 9"/>
          <p:cNvSpPr>
            <a:spLocks noChangeArrowheads="1"/>
          </p:cNvSpPr>
          <p:nvPr/>
        </p:nvSpPr>
        <p:spPr bwMode="auto">
          <a:xfrm>
            <a:off x="2573194" y="1861221"/>
            <a:ext cx="6707285" cy="461665"/>
          </a:xfrm>
          <a:prstGeom prst="rect">
            <a:avLst/>
          </a:prstGeom>
          <a:noFill/>
          <a:ln w="12700" algn="ctr">
            <a:noFill/>
            <a:miter lim="800000"/>
            <a:headEnd/>
            <a:tailEnd/>
          </a:ln>
        </p:spPr>
        <p:txBody>
          <a:bodyPr wrap="none">
            <a:spAutoFit/>
          </a:bodyPr>
          <a:lstStyle/>
          <a:p>
            <a:pPr algn="ctr">
              <a:spcBef>
                <a:spcPct val="50000"/>
              </a:spcBef>
            </a:pPr>
            <a:r>
              <a:rPr lang="en-US" altLang="zh-TW" dirty="0"/>
              <a:t>then the extended IC is an even function with  period</a:t>
            </a:r>
          </a:p>
        </p:txBody>
      </p:sp>
      <p:grpSp>
        <p:nvGrpSpPr>
          <p:cNvPr id="4" name="群組 3"/>
          <p:cNvGrpSpPr/>
          <p:nvPr/>
        </p:nvGrpSpPr>
        <p:grpSpPr>
          <a:xfrm>
            <a:off x="4656835" y="2593058"/>
            <a:ext cx="1761990" cy="709558"/>
            <a:chOff x="3513835" y="2593058"/>
            <a:chExt cx="1761990" cy="709558"/>
          </a:xfrm>
        </p:grpSpPr>
        <p:graphicFrame>
          <p:nvGraphicFramePr>
            <p:cNvPr id="19458" name="Object 2"/>
            <p:cNvGraphicFramePr>
              <a:graphicFrameLocks noChangeAspect="1"/>
            </p:cNvGraphicFramePr>
            <p:nvPr>
              <p:extLst/>
            </p:nvPr>
          </p:nvGraphicFramePr>
          <p:xfrm>
            <a:off x="4752082" y="2834358"/>
            <a:ext cx="114300" cy="177800"/>
          </p:xfrm>
          <a:graphic>
            <a:graphicData uri="http://schemas.openxmlformats.org/presentationml/2006/ole">
              <mc:AlternateContent xmlns:mc="http://schemas.openxmlformats.org/markup-compatibility/2006">
                <mc:Choice xmlns:v="urn:schemas-microsoft-com:vml" Requires="v">
                  <p:oleObj spid="_x0000_s1058174" name="Equation" r:id="rId4" imgW="114120" imgH="177480" progId="Equation.DSMT4">
                    <p:embed/>
                  </p:oleObj>
                </mc:Choice>
                <mc:Fallback>
                  <p:oleObj name="Equation" r:id="rId4" imgW="114120" imgH="177480" progId="Equation.DSMT4">
                    <p:embed/>
                    <p:pic>
                      <p:nvPicPr>
                        <p:cNvPr id="1945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2082" y="2834358"/>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9" name="Freeform 11"/>
            <p:cNvSpPr>
              <a:spLocks noChangeAspect="1"/>
            </p:cNvSpPr>
            <p:nvPr/>
          </p:nvSpPr>
          <p:spPr bwMode="auto">
            <a:xfrm>
              <a:off x="4128195" y="2593058"/>
              <a:ext cx="554037" cy="258762"/>
            </a:xfrm>
            <a:custGeom>
              <a:avLst/>
              <a:gdLst>
                <a:gd name="T0" fmla="*/ 0 w 771"/>
                <a:gd name="T1" fmla="*/ 2147483647 h 257"/>
                <a:gd name="T2" fmla="*/ 2147483647 w 771"/>
                <a:gd name="T3" fmla="*/ 2147483647 h 257"/>
                <a:gd name="T4" fmla="*/ 2147483647 w 771"/>
                <a:gd name="T5" fmla="*/ 2147483647 h 257"/>
                <a:gd name="T6" fmla="*/ 2147483647 w 771"/>
                <a:gd name="T7" fmla="*/ 2147483647 h 257"/>
                <a:gd name="T8" fmla="*/ 2147483647 w 771"/>
                <a:gd name="T9" fmla="*/ 2147483647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CCFFCC"/>
            </a:solidFill>
            <a:ln w="12700">
              <a:solidFill>
                <a:schemeClr val="tx1"/>
              </a:solidFill>
              <a:round/>
              <a:headEnd/>
              <a:tailEnd/>
            </a:ln>
          </p:spPr>
          <p:txBody>
            <a:bodyPr wrap="none" anchor="ctr"/>
            <a:lstStyle/>
            <a:p>
              <a:endParaRPr lang="zh-TW" altLang="en-US"/>
            </a:p>
          </p:txBody>
        </p:sp>
        <p:sp>
          <p:nvSpPr>
            <p:cNvPr id="19470" name="Oval 12"/>
            <p:cNvSpPr>
              <a:spLocks noChangeAspect="1" noChangeArrowheads="1"/>
            </p:cNvSpPr>
            <p:nvPr/>
          </p:nvSpPr>
          <p:spPr bwMode="auto">
            <a:xfrm>
              <a:off x="3729732" y="2808958"/>
              <a:ext cx="107950" cy="107950"/>
            </a:xfrm>
            <a:prstGeom prst="ellipse">
              <a:avLst/>
            </a:prstGeom>
            <a:solidFill>
              <a:schemeClr val="tx1"/>
            </a:solidFill>
            <a:ln w="12700" algn="ctr">
              <a:solidFill>
                <a:schemeClr val="tx1"/>
              </a:solidFill>
              <a:round/>
              <a:headEnd/>
              <a:tailEnd/>
            </a:ln>
          </p:spPr>
          <p:txBody>
            <a:bodyPr wrap="none" anchor="ctr"/>
            <a:lstStyle/>
            <a:p>
              <a:endParaRPr lang="zh-TW" altLang="en-US"/>
            </a:p>
          </p:txBody>
        </p:sp>
        <p:sp>
          <p:nvSpPr>
            <p:cNvPr id="19471" name="Oval 13"/>
            <p:cNvSpPr>
              <a:spLocks noChangeAspect="1" noChangeArrowheads="1"/>
            </p:cNvSpPr>
            <p:nvPr/>
          </p:nvSpPr>
          <p:spPr bwMode="auto">
            <a:xfrm>
              <a:off x="4774307" y="2808958"/>
              <a:ext cx="107950" cy="107950"/>
            </a:xfrm>
            <a:prstGeom prst="ellipse">
              <a:avLst/>
            </a:prstGeom>
            <a:solidFill>
              <a:schemeClr val="tx1"/>
            </a:solidFill>
            <a:ln w="12700" algn="ctr">
              <a:solidFill>
                <a:schemeClr val="tx1"/>
              </a:solidFill>
              <a:round/>
              <a:headEnd/>
              <a:tailEnd/>
            </a:ln>
          </p:spPr>
          <p:txBody>
            <a:bodyPr wrap="none" anchor="ctr"/>
            <a:lstStyle/>
            <a:p>
              <a:endParaRPr lang="zh-TW" altLang="en-US"/>
            </a:p>
          </p:txBody>
        </p:sp>
        <p:sp>
          <p:nvSpPr>
            <p:cNvPr id="19472" name="Line 14"/>
            <p:cNvSpPr>
              <a:spLocks noChangeShapeType="1"/>
            </p:cNvSpPr>
            <p:nvPr/>
          </p:nvSpPr>
          <p:spPr bwMode="auto">
            <a:xfrm flipV="1">
              <a:off x="3801170" y="2880395"/>
              <a:ext cx="1009650" cy="1588"/>
            </a:xfrm>
            <a:prstGeom prst="line">
              <a:avLst/>
            </a:prstGeom>
            <a:noFill/>
            <a:ln w="38100">
              <a:solidFill>
                <a:schemeClr val="tx1"/>
              </a:solidFill>
              <a:round/>
              <a:headEnd/>
              <a:tailEnd/>
            </a:ln>
          </p:spPr>
          <p:txBody>
            <a:bodyPr wrap="none" anchor="ctr"/>
            <a:lstStyle/>
            <a:p>
              <a:endParaRPr lang="zh-TW" altLang="en-US"/>
            </a:p>
          </p:txBody>
        </p:sp>
        <p:graphicFrame>
          <p:nvGraphicFramePr>
            <p:cNvPr id="19461" name="Object 15"/>
            <p:cNvGraphicFramePr>
              <a:graphicFrameLocks noChangeAspect="1"/>
            </p:cNvGraphicFramePr>
            <p:nvPr>
              <p:extLst/>
            </p:nvPr>
          </p:nvGraphicFramePr>
          <p:xfrm>
            <a:off x="3513835" y="2952743"/>
            <a:ext cx="678661" cy="338987"/>
          </p:xfrm>
          <a:graphic>
            <a:graphicData uri="http://schemas.openxmlformats.org/presentationml/2006/ole">
              <mc:AlternateContent xmlns:mc="http://schemas.openxmlformats.org/markup-compatibility/2006">
                <mc:Choice xmlns:v="urn:schemas-microsoft-com:vml" Requires="v">
                  <p:oleObj spid="_x0000_s1058175" name="Equation" r:id="rId6" imgW="355320" imgH="177480" progId="Equation.DSMT4">
                    <p:embed/>
                  </p:oleObj>
                </mc:Choice>
                <mc:Fallback>
                  <p:oleObj name="Equation" r:id="rId6" imgW="355320" imgH="177480" progId="Equation.DSMT4">
                    <p:embed/>
                    <p:pic>
                      <p:nvPicPr>
                        <p:cNvPr id="19461"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3835" y="2952743"/>
                          <a:ext cx="678661" cy="338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2" name="Object 16"/>
            <p:cNvGraphicFramePr>
              <a:graphicFrameLocks noChangeAspect="1"/>
            </p:cNvGraphicFramePr>
            <p:nvPr>
              <p:extLst/>
            </p:nvPr>
          </p:nvGraphicFramePr>
          <p:xfrm>
            <a:off x="4621230" y="2963629"/>
            <a:ext cx="654595" cy="338987"/>
          </p:xfrm>
          <a:graphic>
            <a:graphicData uri="http://schemas.openxmlformats.org/presentationml/2006/ole">
              <mc:AlternateContent xmlns:mc="http://schemas.openxmlformats.org/markup-compatibility/2006">
                <mc:Choice xmlns:v="urn:schemas-microsoft-com:vml" Requires="v">
                  <p:oleObj spid="_x0000_s1058176" name="Equation" r:id="rId8" imgW="342720" imgH="177480" progId="Equation.DSMT4">
                    <p:embed/>
                  </p:oleObj>
                </mc:Choice>
                <mc:Fallback>
                  <p:oleObj name="Equation" r:id="rId8" imgW="342720" imgH="177480" progId="Equation.DSMT4">
                    <p:embed/>
                    <p:pic>
                      <p:nvPicPr>
                        <p:cNvPr id="19462"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21230" y="2963629"/>
                          <a:ext cx="654595" cy="338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群組 8"/>
          <p:cNvGrpSpPr/>
          <p:nvPr/>
        </p:nvGrpSpPr>
        <p:grpSpPr>
          <a:xfrm>
            <a:off x="6023670" y="2594646"/>
            <a:ext cx="1081088" cy="322262"/>
            <a:chOff x="4880670" y="2594646"/>
            <a:chExt cx="1081088" cy="322262"/>
          </a:xfrm>
        </p:grpSpPr>
        <p:sp>
          <p:nvSpPr>
            <p:cNvPr id="19475" name="Freeform 18"/>
            <p:cNvSpPr>
              <a:spLocks noChangeAspect="1"/>
            </p:cNvSpPr>
            <p:nvPr/>
          </p:nvSpPr>
          <p:spPr bwMode="auto">
            <a:xfrm flipH="1">
              <a:off x="4975920" y="2594646"/>
              <a:ext cx="554038" cy="258763"/>
            </a:xfrm>
            <a:custGeom>
              <a:avLst/>
              <a:gdLst>
                <a:gd name="T0" fmla="*/ 0 w 771"/>
                <a:gd name="T1" fmla="*/ 3 h 257"/>
                <a:gd name="T2" fmla="*/ 0 w 771"/>
                <a:gd name="T3" fmla="*/ 2 h 257"/>
                <a:gd name="T4" fmla="*/ 0 w 771"/>
                <a:gd name="T5" fmla="*/ 1 h 257"/>
                <a:gd name="T6" fmla="*/ 0 w 771"/>
                <a:gd name="T7" fmla="*/ 1 h 257"/>
                <a:gd name="T8" fmla="*/ 0 w 771"/>
                <a:gd name="T9" fmla="*/ 3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FFFF00"/>
            </a:solidFill>
            <a:ln w="12700">
              <a:solidFill>
                <a:schemeClr val="tx1"/>
              </a:solidFill>
              <a:prstDash val="dash"/>
              <a:round/>
              <a:headEnd/>
              <a:tailEnd/>
            </a:ln>
          </p:spPr>
          <p:txBody>
            <a:bodyPr wrap="none" anchor="ctr"/>
            <a:lstStyle/>
            <a:p>
              <a:endParaRPr lang="zh-TW" altLang="en-US"/>
            </a:p>
          </p:txBody>
        </p:sp>
        <p:sp>
          <p:nvSpPr>
            <p:cNvPr id="19476" name="Line 19"/>
            <p:cNvSpPr>
              <a:spLocks noChangeShapeType="1"/>
            </p:cNvSpPr>
            <p:nvPr/>
          </p:nvSpPr>
          <p:spPr bwMode="auto">
            <a:xfrm flipV="1">
              <a:off x="4880670" y="2880396"/>
              <a:ext cx="1009650" cy="1588"/>
            </a:xfrm>
            <a:prstGeom prst="line">
              <a:avLst/>
            </a:prstGeom>
            <a:noFill/>
            <a:ln w="38100">
              <a:solidFill>
                <a:schemeClr val="tx1"/>
              </a:solidFill>
              <a:round/>
              <a:headEnd/>
              <a:tailEnd/>
            </a:ln>
          </p:spPr>
          <p:txBody>
            <a:bodyPr wrap="none" anchor="ctr"/>
            <a:lstStyle/>
            <a:p>
              <a:endParaRPr lang="zh-TW" altLang="en-US"/>
            </a:p>
          </p:txBody>
        </p:sp>
        <p:sp>
          <p:nvSpPr>
            <p:cNvPr id="19477" name="Oval 20"/>
            <p:cNvSpPr>
              <a:spLocks noChangeAspect="1" noChangeArrowheads="1"/>
            </p:cNvSpPr>
            <p:nvPr/>
          </p:nvSpPr>
          <p:spPr bwMode="auto">
            <a:xfrm>
              <a:off x="5853808" y="2808958"/>
              <a:ext cx="107950" cy="107950"/>
            </a:xfrm>
            <a:prstGeom prst="ellipse">
              <a:avLst/>
            </a:prstGeom>
            <a:solidFill>
              <a:schemeClr val="hlink"/>
            </a:solidFill>
            <a:ln w="12700" algn="ctr">
              <a:solidFill>
                <a:schemeClr val="tx1"/>
              </a:solidFill>
              <a:round/>
              <a:headEnd/>
              <a:tailEnd/>
            </a:ln>
          </p:spPr>
          <p:txBody>
            <a:bodyPr wrap="none" anchor="ctr"/>
            <a:lstStyle/>
            <a:p>
              <a:endParaRPr lang="zh-TW" altLang="en-US"/>
            </a:p>
          </p:txBody>
        </p:sp>
      </p:grpSp>
      <p:grpSp>
        <p:nvGrpSpPr>
          <p:cNvPr id="10" name="群組 9"/>
          <p:cNvGrpSpPr/>
          <p:nvPr/>
        </p:nvGrpSpPr>
        <p:grpSpPr>
          <a:xfrm>
            <a:off x="7104759" y="2808959"/>
            <a:ext cx="1081087" cy="357971"/>
            <a:chOff x="5961758" y="2808958"/>
            <a:chExt cx="1081087" cy="357971"/>
          </a:xfrm>
        </p:grpSpPr>
        <p:sp>
          <p:nvSpPr>
            <p:cNvPr id="19478" name="Freeform 21"/>
            <p:cNvSpPr>
              <a:spLocks noChangeAspect="1"/>
            </p:cNvSpPr>
            <p:nvPr/>
          </p:nvSpPr>
          <p:spPr bwMode="auto">
            <a:xfrm flipV="1">
              <a:off x="6288783" y="2908166"/>
              <a:ext cx="554038" cy="258763"/>
            </a:xfrm>
            <a:custGeom>
              <a:avLst/>
              <a:gdLst>
                <a:gd name="T0" fmla="*/ 0 w 771"/>
                <a:gd name="T1" fmla="*/ 3 h 257"/>
                <a:gd name="T2" fmla="*/ 0 w 771"/>
                <a:gd name="T3" fmla="*/ 2 h 257"/>
                <a:gd name="T4" fmla="*/ 0 w 771"/>
                <a:gd name="T5" fmla="*/ 1 h 257"/>
                <a:gd name="T6" fmla="*/ 0 w 771"/>
                <a:gd name="T7" fmla="*/ 1 h 257"/>
                <a:gd name="T8" fmla="*/ 0 w 771"/>
                <a:gd name="T9" fmla="*/ 3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FF9999"/>
            </a:solidFill>
            <a:ln w="12700">
              <a:solidFill>
                <a:schemeClr val="tx1"/>
              </a:solidFill>
              <a:prstDash val="dash"/>
              <a:round/>
              <a:headEnd/>
              <a:tailEnd/>
            </a:ln>
          </p:spPr>
          <p:txBody>
            <a:bodyPr wrap="none" anchor="ctr"/>
            <a:lstStyle/>
            <a:p>
              <a:endParaRPr lang="zh-TW" altLang="en-US"/>
            </a:p>
          </p:txBody>
        </p:sp>
        <p:sp>
          <p:nvSpPr>
            <p:cNvPr id="19479" name="Oval 22"/>
            <p:cNvSpPr>
              <a:spLocks noChangeAspect="1" noChangeArrowheads="1"/>
            </p:cNvSpPr>
            <p:nvPr/>
          </p:nvSpPr>
          <p:spPr bwMode="auto">
            <a:xfrm>
              <a:off x="6934895" y="2808958"/>
              <a:ext cx="107950" cy="107950"/>
            </a:xfrm>
            <a:prstGeom prst="ellipse">
              <a:avLst/>
            </a:prstGeom>
            <a:solidFill>
              <a:schemeClr val="hlink"/>
            </a:solidFill>
            <a:ln w="12700" algn="ctr">
              <a:solidFill>
                <a:schemeClr val="tx1"/>
              </a:solidFill>
              <a:round/>
              <a:headEnd/>
              <a:tailEnd/>
            </a:ln>
          </p:spPr>
          <p:txBody>
            <a:bodyPr wrap="none" anchor="ctr"/>
            <a:lstStyle/>
            <a:p>
              <a:endParaRPr lang="zh-TW" altLang="en-US"/>
            </a:p>
          </p:txBody>
        </p:sp>
        <p:sp>
          <p:nvSpPr>
            <p:cNvPr id="19480" name="Line 23"/>
            <p:cNvSpPr>
              <a:spLocks noChangeShapeType="1"/>
            </p:cNvSpPr>
            <p:nvPr/>
          </p:nvSpPr>
          <p:spPr bwMode="auto">
            <a:xfrm flipV="1">
              <a:off x="5961758" y="2880396"/>
              <a:ext cx="1009650" cy="1588"/>
            </a:xfrm>
            <a:prstGeom prst="line">
              <a:avLst/>
            </a:prstGeom>
            <a:noFill/>
            <a:ln w="38100">
              <a:solidFill>
                <a:schemeClr val="tx1"/>
              </a:solidFill>
              <a:round/>
              <a:headEnd/>
              <a:tailEnd/>
            </a:ln>
          </p:spPr>
          <p:txBody>
            <a:bodyPr wrap="none" anchor="ctr"/>
            <a:lstStyle/>
            <a:p>
              <a:endParaRPr lang="zh-TW" altLang="en-US"/>
            </a:p>
          </p:txBody>
        </p:sp>
      </p:grpSp>
      <p:grpSp>
        <p:nvGrpSpPr>
          <p:cNvPr id="11" name="群組 10"/>
          <p:cNvGrpSpPr/>
          <p:nvPr/>
        </p:nvGrpSpPr>
        <p:grpSpPr>
          <a:xfrm>
            <a:off x="8184259" y="2808959"/>
            <a:ext cx="1081087" cy="359559"/>
            <a:chOff x="7041258" y="2808958"/>
            <a:chExt cx="1081087" cy="359559"/>
          </a:xfrm>
        </p:grpSpPr>
        <p:sp>
          <p:nvSpPr>
            <p:cNvPr id="19481" name="Freeform 24"/>
            <p:cNvSpPr>
              <a:spLocks noChangeAspect="1"/>
            </p:cNvSpPr>
            <p:nvPr/>
          </p:nvSpPr>
          <p:spPr bwMode="auto">
            <a:xfrm flipH="1" flipV="1">
              <a:off x="7136508" y="2909754"/>
              <a:ext cx="554038" cy="258763"/>
            </a:xfrm>
            <a:custGeom>
              <a:avLst/>
              <a:gdLst>
                <a:gd name="T0" fmla="*/ 0 w 771"/>
                <a:gd name="T1" fmla="*/ 3 h 257"/>
                <a:gd name="T2" fmla="*/ 0 w 771"/>
                <a:gd name="T3" fmla="*/ 2 h 257"/>
                <a:gd name="T4" fmla="*/ 0 w 771"/>
                <a:gd name="T5" fmla="*/ 1 h 257"/>
                <a:gd name="T6" fmla="*/ 0 w 771"/>
                <a:gd name="T7" fmla="*/ 1 h 257"/>
                <a:gd name="T8" fmla="*/ 0 w 771"/>
                <a:gd name="T9" fmla="*/ 3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CCECFF"/>
            </a:solidFill>
            <a:ln w="12700">
              <a:solidFill>
                <a:schemeClr val="tx1"/>
              </a:solidFill>
              <a:prstDash val="dash"/>
              <a:round/>
              <a:headEnd/>
              <a:tailEnd/>
            </a:ln>
          </p:spPr>
          <p:txBody>
            <a:bodyPr wrap="none" anchor="ctr"/>
            <a:lstStyle/>
            <a:p>
              <a:endParaRPr lang="zh-TW" altLang="en-US"/>
            </a:p>
          </p:txBody>
        </p:sp>
        <p:sp>
          <p:nvSpPr>
            <p:cNvPr id="19482" name="Line 25"/>
            <p:cNvSpPr>
              <a:spLocks noChangeShapeType="1"/>
            </p:cNvSpPr>
            <p:nvPr/>
          </p:nvSpPr>
          <p:spPr bwMode="auto">
            <a:xfrm flipV="1">
              <a:off x="7041258" y="2880396"/>
              <a:ext cx="1009650" cy="1588"/>
            </a:xfrm>
            <a:prstGeom prst="line">
              <a:avLst/>
            </a:prstGeom>
            <a:noFill/>
            <a:ln w="38100">
              <a:solidFill>
                <a:schemeClr val="tx1"/>
              </a:solidFill>
              <a:round/>
              <a:headEnd/>
              <a:tailEnd/>
            </a:ln>
          </p:spPr>
          <p:txBody>
            <a:bodyPr wrap="none" anchor="ctr"/>
            <a:lstStyle/>
            <a:p>
              <a:endParaRPr lang="zh-TW" altLang="en-US"/>
            </a:p>
          </p:txBody>
        </p:sp>
        <p:sp>
          <p:nvSpPr>
            <p:cNvPr id="19483" name="Oval 26"/>
            <p:cNvSpPr>
              <a:spLocks noChangeAspect="1" noChangeArrowheads="1"/>
            </p:cNvSpPr>
            <p:nvPr/>
          </p:nvSpPr>
          <p:spPr bwMode="auto">
            <a:xfrm>
              <a:off x="8014395" y="2808958"/>
              <a:ext cx="107950" cy="107950"/>
            </a:xfrm>
            <a:prstGeom prst="ellipse">
              <a:avLst/>
            </a:prstGeom>
            <a:solidFill>
              <a:schemeClr val="hlink"/>
            </a:solidFill>
            <a:ln w="12700" algn="ctr">
              <a:solidFill>
                <a:schemeClr val="tx1"/>
              </a:solidFill>
              <a:round/>
              <a:headEnd/>
              <a:tailEnd/>
            </a:ln>
          </p:spPr>
          <p:txBody>
            <a:bodyPr wrap="none" anchor="ctr"/>
            <a:lstStyle/>
            <a:p>
              <a:endParaRPr lang="zh-TW" altLang="en-US"/>
            </a:p>
          </p:txBody>
        </p:sp>
      </p:grpSp>
      <p:grpSp>
        <p:nvGrpSpPr>
          <p:cNvPr id="13" name="群組 12"/>
          <p:cNvGrpSpPr/>
          <p:nvPr/>
        </p:nvGrpSpPr>
        <p:grpSpPr>
          <a:xfrm>
            <a:off x="2712145" y="2808958"/>
            <a:ext cx="1117600" cy="330422"/>
            <a:chOff x="1569145" y="2808958"/>
            <a:chExt cx="1117600" cy="330422"/>
          </a:xfrm>
        </p:grpSpPr>
        <p:sp>
          <p:nvSpPr>
            <p:cNvPr id="19484" name="Oval 27"/>
            <p:cNvSpPr>
              <a:spLocks noChangeAspect="1" noChangeArrowheads="1"/>
            </p:cNvSpPr>
            <p:nvPr/>
          </p:nvSpPr>
          <p:spPr bwMode="auto">
            <a:xfrm>
              <a:off x="1569145" y="2808958"/>
              <a:ext cx="107950" cy="107950"/>
            </a:xfrm>
            <a:prstGeom prst="ellipse">
              <a:avLst/>
            </a:prstGeom>
            <a:solidFill>
              <a:schemeClr val="hlink"/>
            </a:solidFill>
            <a:ln w="12700" algn="ctr">
              <a:solidFill>
                <a:schemeClr val="tx1"/>
              </a:solidFill>
              <a:round/>
              <a:headEnd/>
              <a:tailEnd/>
            </a:ln>
          </p:spPr>
          <p:txBody>
            <a:bodyPr wrap="none" anchor="ctr"/>
            <a:lstStyle/>
            <a:p>
              <a:endParaRPr lang="zh-TW" altLang="en-US"/>
            </a:p>
          </p:txBody>
        </p:sp>
        <p:sp>
          <p:nvSpPr>
            <p:cNvPr id="19485" name="Freeform 28"/>
            <p:cNvSpPr>
              <a:spLocks noChangeAspect="1"/>
            </p:cNvSpPr>
            <p:nvPr/>
          </p:nvSpPr>
          <p:spPr bwMode="auto">
            <a:xfrm flipV="1">
              <a:off x="2004120" y="2880617"/>
              <a:ext cx="554038" cy="258763"/>
            </a:xfrm>
            <a:custGeom>
              <a:avLst/>
              <a:gdLst>
                <a:gd name="T0" fmla="*/ 0 w 771"/>
                <a:gd name="T1" fmla="*/ 3 h 257"/>
                <a:gd name="T2" fmla="*/ 0 w 771"/>
                <a:gd name="T3" fmla="*/ 2 h 257"/>
                <a:gd name="T4" fmla="*/ 0 w 771"/>
                <a:gd name="T5" fmla="*/ 1 h 257"/>
                <a:gd name="T6" fmla="*/ 0 w 771"/>
                <a:gd name="T7" fmla="*/ 1 h 257"/>
                <a:gd name="T8" fmla="*/ 0 w 771"/>
                <a:gd name="T9" fmla="*/ 3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FF9999"/>
            </a:solidFill>
            <a:ln w="12700">
              <a:solidFill>
                <a:schemeClr val="tx1"/>
              </a:solidFill>
              <a:prstDash val="dash"/>
              <a:round/>
              <a:headEnd/>
              <a:tailEnd/>
            </a:ln>
          </p:spPr>
          <p:txBody>
            <a:bodyPr wrap="none" anchor="ctr"/>
            <a:lstStyle/>
            <a:p>
              <a:endParaRPr lang="zh-TW" altLang="en-US"/>
            </a:p>
          </p:txBody>
        </p:sp>
        <p:sp>
          <p:nvSpPr>
            <p:cNvPr id="19487" name="Line 30"/>
            <p:cNvSpPr>
              <a:spLocks noChangeShapeType="1"/>
            </p:cNvSpPr>
            <p:nvPr/>
          </p:nvSpPr>
          <p:spPr bwMode="auto">
            <a:xfrm flipV="1">
              <a:off x="1677095" y="2880396"/>
              <a:ext cx="1009650" cy="1588"/>
            </a:xfrm>
            <a:prstGeom prst="line">
              <a:avLst/>
            </a:prstGeom>
            <a:noFill/>
            <a:ln w="38100">
              <a:solidFill>
                <a:schemeClr val="tx1"/>
              </a:solidFill>
              <a:round/>
              <a:headEnd/>
              <a:tailEnd/>
            </a:ln>
          </p:spPr>
          <p:txBody>
            <a:bodyPr wrap="none" anchor="ctr"/>
            <a:lstStyle/>
            <a:p>
              <a:endParaRPr lang="zh-TW" altLang="en-US"/>
            </a:p>
          </p:txBody>
        </p:sp>
      </p:grpSp>
      <p:grpSp>
        <p:nvGrpSpPr>
          <p:cNvPr id="12" name="群組 11"/>
          <p:cNvGrpSpPr/>
          <p:nvPr/>
        </p:nvGrpSpPr>
        <p:grpSpPr>
          <a:xfrm>
            <a:off x="3793233" y="2808959"/>
            <a:ext cx="1116012" cy="330421"/>
            <a:chOff x="2650233" y="2808958"/>
            <a:chExt cx="1116012" cy="330421"/>
          </a:xfrm>
        </p:grpSpPr>
        <p:sp>
          <p:nvSpPr>
            <p:cNvPr id="19486" name="Oval 29"/>
            <p:cNvSpPr>
              <a:spLocks noChangeAspect="1" noChangeArrowheads="1"/>
            </p:cNvSpPr>
            <p:nvPr/>
          </p:nvSpPr>
          <p:spPr bwMode="auto">
            <a:xfrm>
              <a:off x="2650233" y="2808958"/>
              <a:ext cx="107950" cy="107288"/>
            </a:xfrm>
            <a:prstGeom prst="ellipse">
              <a:avLst/>
            </a:prstGeom>
            <a:solidFill>
              <a:schemeClr val="hlink"/>
            </a:solidFill>
            <a:ln w="12700" algn="ctr">
              <a:solidFill>
                <a:schemeClr val="tx1"/>
              </a:solidFill>
              <a:round/>
              <a:headEnd/>
              <a:tailEnd/>
            </a:ln>
          </p:spPr>
          <p:txBody>
            <a:bodyPr wrap="none" anchor="ctr"/>
            <a:lstStyle/>
            <a:p>
              <a:endParaRPr lang="zh-TW" altLang="en-US"/>
            </a:p>
          </p:txBody>
        </p:sp>
        <p:sp>
          <p:nvSpPr>
            <p:cNvPr id="19488" name="Freeform 31"/>
            <p:cNvSpPr>
              <a:spLocks noChangeAspect="1"/>
            </p:cNvSpPr>
            <p:nvPr/>
          </p:nvSpPr>
          <p:spPr bwMode="auto">
            <a:xfrm flipH="1" flipV="1">
              <a:off x="2851845" y="2882204"/>
              <a:ext cx="554038" cy="257175"/>
            </a:xfrm>
            <a:custGeom>
              <a:avLst/>
              <a:gdLst>
                <a:gd name="T0" fmla="*/ 0 w 771"/>
                <a:gd name="T1" fmla="*/ 3 h 257"/>
                <a:gd name="T2" fmla="*/ 0 w 771"/>
                <a:gd name="T3" fmla="*/ 2 h 257"/>
                <a:gd name="T4" fmla="*/ 0 w 771"/>
                <a:gd name="T5" fmla="*/ 1 h 257"/>
                <a:gd name="T6" fmla="*/ 0 w 771"/>
                <a:gd name="T7" fmla="*/ 1 h 257"/>
                <a:gd name="T8" fmla="*/ 0 w 771"/>
                <a:gd name="T9" fmla="*/ 3 h 257"/>
                <a:gd name="T10" fmla="*/ 0 60000 65536"/>
                <a:gd name="T11" fmla="*/ 0 60000 65536"/>
                <a:gd name="T12" fmla="*/ 0 60000 65536"/>
                <a:gd name="T13" fmla="*/ 0 60000 65536"/>
                <a:gd name="T14" fmla="*/ 0 60000 65536"/>
                <a:gd name="T15" fmla="*/ 0 w 771"/>
                <a:gd name="T16" fmla="*/ 0 h 257"/>
                <a:gd name="T17" fmla="*/ 771 w 771"/>
                <a:gd name="T18" fmla="*/ 257 h 257"/>
              </a:gdLst>
              <a:ahLst/>
              <a:cxnLst>
                <a:cxn ang="T10">
                  <a:pos x="T0" y="T1"/>
                </a:cxn>
                <a:cxn ang="T11">
                  <a:pos x="T2" y="T3"/>
                </a:cxn>
                <a:cxn ang="T12">
                  <a:pos x="T4" y="T5"/>
                </a:cxn>
                <a:cxn ang="T13">
                  <a:pos x="T6" y="T7"/>
                </a:cxn>
                <a:cxn ang="T14">
                  <a:pos x="T8" y="T9"/>
                </a:cxn>
              </a:cxnLst>
              <a:rect l="T15" t="T16" r="T17" b="T18"/>
              <a:pathLst>
                <a:path w="771" h="257">
                  <a:moveTo>
                    <a:pt x="0" y="257"/>
                  </a:moveTo>
                  <a:cubicBezTo>
                    <a:pt x="83" y="226"/>
                    <a:pt x="167" y="196"/>
                    <a:pt x="227" y="166"/>
                  </a:cubicBezTo>
                  <a:cubicBezTo>
                    <a:pt x="287" y="136"/>
                    <a:pt x="318" y="98"/>
                    <a:pt x="363" y="75"/>
                  </a:cubicBezTo>
                  <a:cubicBezTo>
                    <a:pt x="408" y="52"/>
                    <a:pt x="431" y="0"/>
                    <a:pt x="499" y="30"/>
                  </a:cubicBezTo>
                  <a:cubicBezTo>
                    <a:pt x="567" y="60"/>
                    <a:pt x="726" y="219"/>
                    <a:pt x="771" y="257"/>
                  </a:cubicBezTo>
                </a:path>
              </a:pathLst>
            </a:custGeom>
            <a:solidFill>
              <a:srgbClr val="FFFF00"/>
            </a:solidFill>
            <a:ln w="12700">
              <a:solidFill>
                <a:schemeClr val="tx1"/>
              </a:solidFill>
              <a:prstDash val="dash"/>
              <a:round/>
              <a:headEnd/>
              <a:tailEnd/>
            </a:ln>
          </p:spPr>
          <p:txBody>
            <a:bodyPr wrap="none" anchor="ctr"/>
            <a:lstStyle/>
            <a:p>
              <a:endParaRPr lang="zh-TW" altLang="en-US"/>
            </a:p>
          </p:txBody>
        </p:sp>
        <p:sp>
          <p:nvSpPr>
            <p:cNvPr id="19489" name="Line 32"/>
            <p:cNvSpPr>
              <a:spLocks noChangeShapeType="1"/>
            </p:cNvSpPr>
            <p:nvPr/>
          </p:nvSpPr>
          <p:spPr bwMode="auto">
            <a:xfrm flipV="1">
              <a:off x="2756595" y="2880396"/>
              <a:ext cx="1009650" cy="1578"/>
            </a:xfrm>
            <a:prstGeom prst="line">
              <a:avLst/>
            </a:prstGeom>
            <a:noFill/>
            <a:ln w="38100">
              <a:solidFill>
                <a:schemeClr val="tx1"/>
              </a:solidFill>
              <a:round/>
              <a:headEnd/>
              <a:tailEnd/>
            </a:ln>
          </p:spPr>
          <p:txBody>
            <a:bodyPr wrap="none" anchor="ctr"/>
            <a:lstStyle/>
            <a:p>
              <a:endParaRPr lang="zh-TW" altLang="en-US"/>
            </a:p>
          </p:txBody>
        </p:sp>
      </p:grpSp>
      <p:graphicFrame>
        <p:nvGraphicFramePr>
          <p:cNvPr id="5" name="物件 4"/>
          <p:cNvGraphicFramePr>
            <a:graphicFrameLocks noChangeAspect="1"/>
          </p:cNvGraphicFramePr>
          <p:nvPr>
            <p:extLst/>
          </p:nvPr>
        </p:nvGraphicFramePr>
        <p:xfrm>
          <a:off x="4871864" y="3869566"/>
          <a:ext cx="3088640" cy="820420"/>
        </p:xfrm>
        <a:graphic>
          <a:graphicData uri="http://schemas.openxmlformats.org/presentationml/2006/ole">
            <mc:AlternateContent xmlns:mc="http://schemas.openxmlformats.org/markup-compatibility/2006">
              <mc:Choice xmlns:v="urn:schemas-microsoft-com:vml" Requires="v">
                <p:oleObj spid="_x0000_s1058177" name="Equation" r:id="rId10" imgW="1625600" imgH="431800" progId="Equation.DSMT4">
                  <p:embed/>
                </p:oleObj>
              </mc:Choice>
              <mc:Fallback>
                <p:oleObj name="Equation" r:id="rId10" imgW="1625600" imgH="431800" progId="Equation.DSMT4">
                  <p:embed/>
                  <p:pic>
                    <p:nvPicPr>
                      <p:cNvPr id="5" name="物件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1864" y="3869566"/>
                        <a:ext cx="3088640" cy="82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物件 5"/>
          <p:cNvGraphicFramePr>
            <a:graphicFrameLocks noChangeAspect="1"/>
          </p:cNvGraphicFramePr>
          <p:nvPr>
            <p:extLst/>
          </p:nvPr>
        </p:nvGraphicFramePr>
        <p:xfrm>
          <a:off x="3464302" y="846427"/>
          <a:ext cx="2919730" cy="820420"/>
        </p:xfrm>
        <a:graphic>
          <a:graphicData uri="http://schemas.openxmlformats.org/presentationml/2006/ole">
            <mc:AlternateContent xmlns:mc="http://schemas.openxmlformats.org/markup-compatibility/2006">
              <mc:Choice xmlns:v="urn:schemas-microsoft-com:vml" Requires="v">
                <p:oleObj spid="_x0000_s1058178" name="Equation" r:id="rId12" imgW="1536700" imgH="431800" progId="Equation.DSMT4">
                  <p:embed/>
                </p:oleObj>
              </mc:Choice>
              <mc:Fallback>
                <p:oleObj name="Equation" r:id="rId12" imgW="1536700" imgH="431800" progId="Equation.DSMT4">
                  <p:embed/>
                  <p:pic>
                    <p:nvPicPr>
                      <p:cNvPr id="6" name="物件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64302" y="846427"/>
                        <a:ext cx="2919730" cy="82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物件 6"/>
          <p:cNvGraphicFramePr>
            <a:graphicFrameLocks noChangeAspect="1"/>
          </p:cNvGraphicFramePr>
          <p:nvPr>
            <p:extLst/>
          </p:nvPr>
        </p:nvGraphicFramePr>
        <p:xfrm>
          <a:off x="9264355" y="1922478"/>
          <a:ext cx="371358" cy="346086"/>
        </p:xfrm>
        <a:graphic>
          <a:graphicData uri="http://schemas.openxmlformats.org/presentationml/2006/ole">
            <mc:AlternateContent xmlns:mc="http://schemas.openxmlformats.org/markup-compatibility/2006">
              <mc:Choice xmlns:v="urn:schemas-microsoft-com:vml" Requires="v">
                <p:oleObj spid="_x0000_s1058179" name="方程式" r:id="rId14" imgW="190440" imgH="177480" progId="Equation.3">
                  <p:embed/>
                </p:oleObj>
              </mc:Choice>
              <mc:Fallback>
                <p:oleObj name="方程式" r:id="rId14" imgW="190440" imgH="177480" progId="Equation.3">
                  <p:embed/>
                  <p:pic>
                    <p:nvPicPr>
                      <p:cNvPr id="7" name="物件 6"/>
                      <p:cNvPicPr/>
                      <p:nvPr/>
                    </p:nvPicPr>
                    <p:blipFill>
                      <a:blip r:embed="rId15"/>
                      <a:stretch>
                        <a:fillRect/>
                      </a:stretch>
                    </p:blipFill>
                    <p:spPr>
                      <a:xfrm>
                        <a:off x="9264355" y="1922478"/>
                        <a:ext cx="371358" cy="346086"/>
                      </a:xfrm>
                      <a:prstGeom prst="rect">
                        <a:avLst/>
                      </a:prstGeom>
                    </p:spPr>
                  </p:pic>
                </p:oleObj>
              </mc:Fallback>
            </mc:AlternateContent>
          </a:graphicData>
        </a:graphic>
      </p:graphicFrame>
    </p:spTree>
    <p:extLst>
      <p:ext uri="{BB962C8B-B14F-4D97-AF65-F5344CB8AC3E}">
        <p14:creationId xmlns:p14="http://schemas.microsoft.com/office/powerpoint/2010/main" val="1247620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66"/>
                                        </p:tgtEl>
                                        <p:attrNameLst>
                                          <p:attrName>style.visibility</p:attrName>
                                        </p:attrNameLst>
                                      </p:cBhvr>
                                      <p:to>
                                        <p:strVal val="visible"/>
                                      </p:to>
                                    </p:set>
                                    <p:animEffect transition="in" filter="wipe(left)">
                                      <p:cBhvr>
                                        <p:cTn id="12" dur="500"/>
                                        <p:tgtEl>
                                          <p:spTgt spid="19466"/>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righ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right)">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490"/>
                                        </p:tgtEl>
                                        <p:attrNameLst>
                                          <p:attrName>style.visibility</p:attrName>
                                        </p:attrNameLst>
                                      </p:cBhvr>
                                      <p:to>
                                        <p:strVal val="visible"/>
                                      </p:to>
                                    </p:set>
                                    <p:animEffect transition="in" filter="wipe(left)">
                                      <p:cBhvr>
                                        <p:cTn id="45" dur="500"/>
                                        <p:tgtEl>
                                          <p:spTgt spid="19490"/>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40999"/>
                                        </p:tgtEl>
                                        <p:attrNameLst>
                                          <p:attrName>style.visibility</p:attrName>
                                        </p:attrNameLst>
                                      </p:cBhvr>
                                      <p:to>
                                        <p:strVal val="visible"/>
                                      </p:to>
                                    </p:set>
                                    <p:animEffect transition="in" filter="wipe(left)">
                                      <p:cBhvr>
                                        <p:cTn id="54" dur="500"/>
                                        <p:tgtEl>
                                          <p:spTgt spid="340999"/>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left)">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p:bldP spid="340999" grpId="0"/>
      <p:bldP spid="1949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6" name="Rectangle 9"/>
          <p:cNvSpPr>
            <a:spLocks noGrp="1" noChangeArrowheads="1"/>
          </p:cNvSpPr>
          <p:nvPr>
            <p:ph type="title"/>
          </p:nvPr>
        </p:nvSpPr>
        <p:spPr>
          <a:noFill/>
        </p:spPr>
        <p:txBody>
          <a:bodyPr/>
          <a:lstStyle/>
          <a:p>
            <a:pPr defTabSz="914400"/>
            <a:r>
              <a:rPr lang="en-US" altLang="zh-TW" dirty="0"/>
              <a:t>7.3 </a:t>
            </a:r>
            <a:r>
              <a:rPr lang="en-US" altLang="zh-TW" dirty="0">
                <a:solidFill>
                  <a:srgbClr val="0000CC"/>
                </a:solidFill>
              </a:rPr>
              <a:t>finite </a:t>
            </a:r>
            <a:r>
              <a:rPr lang="en-US" altLang="zh-TW" sz="3600" dirty="0"/>
              <a:t>region</a:t>
            </a:r>
            <a:r>
              <a:rPr lang="en-US" altLang="zh-TW" dirty="0"/>
              <a:t> --3</a:t>
            </a:r>
          </a:p>
        </p:txBody>
      </p:sp>
      <p:sp>
        <p:nvSpPr>
          <p:cNvPr id="20497" name="投影片編號版面配置區 6"/>
          <p:cNvSpPr>
            <a:spLocks noGrp="1"/>
          </p:cNvSpPr>
          <p:nvPr>
            <p:ph type="sldNum" sz="quarter" idx="10"/>
          </p:nvPr>
        </p:nvSpPr>
        <p:spPr>
          <a:noFill/>
        </p:spPr>
        <p:txBody>
          <a:bodyPr/>
          <a:lstStyle/>
          <a:p>
            <a:fld id="{225E720A-0567-456E-8738-EAAD6247101B}" type="slidenum">
              <a:rPr lang="en-US" altLang="zh-TW" smtClean="0"/>
              <a:pPr/>
              <a:t>83</a:t>
            </a:fld>
            <a:endParaRPr lang="en-US" altLang="zh-TW"/>
          </a:p>
        </p:txBody>
      </p:sp>
      <p:sp>
        <p:nvSpPr>
          <p:cNvPr id="20498" name="Text Box 2"/>
          <p:cNvSpPr txBox="1">
            <a:spLocks noChangeArrowheads="1"/>
          </p:cNvSpPr>
          <p:nvPr/>
        </p:nvSpPr>
        <p:spPr bwMode="auto">
          <a:xfrm>
            <a:off x="6384032" y="6238474"/>
            <a:ext cx="2229200" cy="430887"/>
          </a:xfrm>
          <a:prstGeom prst="rect">
            <a:avLst/>
          </a:prstGeom>
          <a:noFill/>
          <a:ln w="12700" algn="ctr">
            <a:noFill/>
            <a:miter lim="800000"/>
            <a:headEnd/>
            <a:tailEnd/>
          </a:ln>
        </p:spPr>
        <p:txBody>
          <a:bodyPr wrap="none">
            <a:spAutoFit/>
          </a:bodyPr>
          <a:lstStyle/>
          <a:p>
            <a:pPr marL="609600" indent="-609600">
              <a:spcBef>
                <a:spcPct val="50000"/>
              </a:spcBef>
            </a:pPr>
            <a:r>
              <a:rPr lang="en-US" altLang="zh-TW" sz="2200" u="sng" dirty="0">
                <a:solidFill>
                  <a:srgbClr val="0000CC"/>
                </a:solidFill>
              </a:rPr>
              <a:t>Vibration solution</a:t>
            </a:r>
            <a:endParaRPr lang="en-US" altLang="zh-TW" sz="2200" dirty="0">
              <a:solidFill>
                <a:srgbClr val="0000CC"/>
              </a:solidFill>
            </a:endParaRPr>
          </a:p>
        </p:txBody>
      </p:sp>
      <p:graphicFrame>
        <p:nvGraphicFramePr>
          <p:cNvPr id="343058" name="Object 18"/>
          <p:cNvGraphicFramePr>
            <a:graphicFrameLocks noChangeAspect="1"/>
          </p:cNvGraphicFramePr>
          <p:nvPr>
            <p:extLst>
              <p:ext uri="{D42A27DB-BD31-4B8C-83A1-F6EECF244321}">
                <p14:modId xmlns:p14="http://schemas.microsoft.com/office/powerpoint/2010/main" val="3092972919"/>
              </p:ext>
            </p:extLst>
          </p:nvPr>
        </p:nvGraphicFramePr>
        <p:xfrm>
          <a:off x="2005014" y="5776914"/>
          <a:ext cx="3089275" cy="820737"/>
        </p:xfrm>
        <a:graphic>
          <a:graphicData uri="http://schemas.openxmlformats.org/presentationml/2006/ole">
            <mc:AlternateContent xmlns:mc="http://schemas.openxmlformats.org/markup-compatibility/2006">
              <mc:Choice xmlns:v="urn:schemas-microsoft-com:vml" Requires="v">
                <p:oleObj spid="_x0000_s1121508" name="Equation" r:id="rId4" imgW="1625400" imgH="431640" progId="Equation.DSMT4">
                  <p:embed/>
                </p:oleObj>
              </mc:Choice>
              <mc:Fallback>
                <p:oleObj name="Equation" r:id="rId4" imgW="1625400" imgH="431640" progId="Equation.DSMT4">
                  <p:embed/>
                  <p:pic>
                    <p:nvPicPr>
                      <p:cNvPr id="0" name=""/>
                      <p:cNvPicPr>
                        <a:picLocks noChangeAspect="1" noChangeArrowheads="1"/>
                      </p:cNvPicPr>
                      <p:nvPr/>
                    </p:nvPicPr>
                    <p:blipFill>
                      <a:blip r:embed="rId5"/>
                      <a:srcRect/>
                      <a:stretch>
                        <a:fillRect/>
                      </a:stretch>
                    </p:blipFill>
                    <p:spPr bwMode="auto">
                      <a:xfrm>
                        <a:off x="2005014" y="5776914"/>
                        <a:ext cx="3089275" cy="820737"/>
                      </a:xfrm>
                      <a:prstGeom prst="rect">
                        <a:avLst/>
                      </a:prstGeom>
                      <a:solidFill>
                        <a:srgbClr val="CCFFFF"/>
                      </a:solidFill>
                    </p:spPr>
                  </p:pic>
                </p:oleObj>
              </mc:Fallback>
            </mc:AlternateContent>
          </a:graphicData>
        </a:graphic>
      </p:graphicFrame>
      <p:sp>
        <p:nvSpPr>
          <p:cNvPr id="343060" name="Text Box 20"/>
          <p:cNvSpPr txBox="1">
            <a:spLocks noChangeArrowheads="1"/>
          </p:cNvSpPr>
          <p:nvPr/>
        </p:nvSpPr>
        <p:spPr bwMode="auto">
          <a:xfrm>
            <a:off x="6422572" y="3327301"/>
            <a:ext cx="4281941" cy="461665"/>
          </a:xfrm>
          <a:prstGeom prst="rect">
            <a:avLst/>
          </a:prstGeom>
          <a:noFill/>
          <a:ln w="12700" algn="ctr">
            <a:noFill/>
            <a:miter lim="800000"/>
            <a:headEnd/>
            <a:tailEnd/>
          </a:ln>
        </p:spPr>
        <p:txBody>
          <a:bodyPr wrap="none">
            <a:spAutoFit/>
          </a:bodyPr>
          <a:lstStyle/>
          <a:p>
            <a:pPr>
              <a:spcBef>
                <a:spcPct val="50000"/>
              </a:spcBef>
            </a:pPr>
            <a:r>
              <a:rPr lang="en-US" altLang="zh-TW" i="1" dirty="0"/>
              <a:t>A</a:t>
            </a:r>
            <a:r>
              <a:rPr lang="en-US" altLang="zh-TW" i="1" baseline="-25000" dirty="0"/>
              <a:t>n</a:t>
            </a:r>
            <a:r>
              <a:rPr lang="en-US" altLang="zh-TW" dirty="0"/>
              <a:t> &amp; </a:t>
            </a:r>
            <a:r>
              <a:rPr lang="en-US" altLang="zh-TW" i="1" dirty="0" err="1"/>
              <a:t>B</a:t>
            </a:r>
            <a:r>
              <a:rPr lang="en-US" altLang="zh-TW" i="1" baseline="-25000" dirty="0" err="1"/>
              <a:t>n</a:t>
            </a:r>
            <a:r>
              <a:rPr lang="en-US" altLang="zh-TW" dirty="0"/>
              <a:t> are determined from  IC.</a:t>
            </a:r>
          </a:p>
        </p:txBody>
      </p:sp>
      <p:sp>
        <p:nvSpPr>
          <p:cNvPr id="343061" name="Rectangle 21"/>
          <p:cNvSpPr>
            <a:spLocks noChangeArrowheads="1"/>
          </p:cNvSpPr>
          <p:nvPr/>
        </p:nvSpPr>
        <p:spPr bwMode="auto">
          <a:xfrm>
            <a:off x="6168008" y="4021480"/>
            <a:ext cx="3520516" cy="329514"/>
          </a:xfrm>
          <a:prstGeom prst="rect">
            <a:avLst/>
          </a:prstGeom>
          <a:noFill/>
          <a:ln w="12700" algn="ctr">
            <a:noFill/>
            <a:miter lim="800000"/>
            <a:headEnd/>
            <a:tailEnd/>
          </a:ln>
        </p:spPr>
        <p:txBody>
          <a:bodyPr wrap="none">
            <a:spAutoFit/>
          </a:bodyPr>
          <a:lstStyle/>
          <a:p>
            <a:pPr algn="ctr">
              <a:lnSpc>
                <a:spcPct val="60000"/>
              </a:lnSpc>
              <a:spcBef>
                <a:spcPct val="50000"/>
              </a:spcBef>
            </a:pPr>
            <a:r>
              <a:rPr lang="en-US" altLang="zh-TW" dirty="0"/>
              <a:t>In this example, </a:t>
            </a:r>
            <a:r>
              <a:rPr lang="en-US" altLang="zh-TW" i="1" dirty="0" err="1"/>
              <a:t>B</a:t>
            </a:r>
            <a:r>
              <a:rPr lang="en-US" altLang="zh-TW" i="1" baseline="-25000" dirty="0" err="1"/>
              <a:t>n</a:t>
            </a:r>
            <a:r>
              <a:rPr lang="en-US" altLang="zh-TW" i="1" dirty="0">
                <a:latin typeface="Symbol" pitchFamily="18" charset="2"/>
              </a:rPr>
              <a:t>=</a:t>
            </a:r>
            <a:r>
              <a:rPr lang="en-US" altLang="zh-TW" i="1" dirty="0"/>
              <a:t> </a:t>
            </a:r>
            <a:r>
              <a:rPr lang="en-US" altLang="zh-TW" dirty="0"/>
              <a:t>0, and</a:t>
            </a:r>
          </a:p>
        </p:txBody>
      </p:sp>
      <p:graphicFrame>
        <p:nvGraphicFramePr>
          <p:cNvPr id="343062" name="Object 22"/>
          <p:cNvGraphicFramePr>
            <a:graphicFrameLocks noChangeAspect="1"/>
          </p:cNvGraphicFramePr>
          <p:nvPr>
            <p:extLst>
              <p:ext uri="{D42A27DB-BD31-4B8C-83A1-F6EECF244321}">
                <p14:modId xmlns:p14="http://schemas.microsoft.com/office/powerpoint/2010/main" val="2000840452"/>
              </p:ext>
            </p:extLst>
          </p:nvPr>
        </p:nvGraphicFramePr>
        <p:xfrm>
          <a:off x="6854951" y="5127500"/>
          <a:ext cx="2967876" cy="747612"/>
        </p:xfrm>
        <a:graphic>
          <a:graphicData uri="http://schemas.openxmlformats.org/presentationml/2006/ole">
            <mc:AlternateContent xmlns:mc="http://schemas.openxmlformats.org/markup-compatibility/2006">
              <mc:Choice xmlns:v="urn:schemas-microsoft-com:vml" Requires="v">
                <p:oleObj spid="_x0000_s1121509" name="Equation" r:id="rId6" imgW="1562040" imgH="393480" progId="Equation.DSMT4">
                  <p:embed/>
                </p:oleObj>
              </mc:Choice>
              <mc:Fallback>
                <p:oleObj name="Equation" r:id="rId6" imgW="156204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4951" y="5127500"/>
                        <a:ext cx="2967876" cy="747612"/>
                      </a:xfrm>
                      <a:prstGeom prst="rect">
                        <a:avLst/>
                      </a:prstGeom>
                      <a:solidFill>
                        <a:srgbClr val="CCFFFF"/>
                      </a:solidFill>
                    </p:spPr>
                  </p:pic>
                </p:oleObj>
              </mc:Fallback>
            </mc:AlternateContent>
          </a:graphicData>
        </a:graphic>
      </p:graphicFrame>
      <p:cxnSp>
        <p:nvCxnSpPr>
          <p:cNvPr id="26" name="直線接點 25"/>
          <p:cNvCxnSpPr/>
          <p:nvPr/>
        </p:nvCxnSpPr>
        <p:spPr bwMode="auto">
          <a:xfrm flipV="1">
            <a:off x="6094416" y="692696"/>
            <a:ext cx="1585" cy="5940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aphicFrame>
        <p:nvGraphicFramePr>
          <p:cNvPr id="22555" name="Object 27"/>
          <p:cNvGraphicFramePr>
            <a:graphicFrameLocks noChangeAspect="1"/>
          </p:cNvGraphicFramePr>
          <p:nvPr>
            <p:extLst>
              <p:ext uri="{D42A27DB-BD31-4B8C-83A1-F6EECF244321}">
                <p14:modId xmlns:p14="http://schemas.microsoft.com/office/powerpoint/2010/main" val="3545833337"/>
              </p:ext>
            </p:extLst>
          </p:nvPr>
        </p:nvGraphicFramePr>
        <p:xfrm>
          <a:off x="1511314" y="4933302"/>
          <a:ext cx="820738" cy="409575"/>
        </p:xfrm>
        <a:graphic>
          <a:graphicData uri="http://schemas.openxmlformats.org/presentationml/2006/ole">
            <mc:AlternateContent xmlns:mc="http://schemas.openxmlformats.org/markup-compatibility/2006">
              <mc:Choice xmlns:v="urn:schemas-microsoft-com:vml" Requires="v">
                <p:oleObj spid="_x0000_s1121510" name="方程式" r:id="rId8" imgW="431640" imgH="215640" progId="Equation.3">
                  <p:embed/>
                </p:oleObj>
              </mc:Choice>
              <mc:Fallback>
                <p:oleObj name="方程式" r:id="rId8" imgW="431640" imgH="215640" progId="Equation.3">
                  <p:embed/>
                  <p:pic>
                    <p:nvPicPr>
                      <p:cNvPr id="0" name=""/>
                      <p:cNvPicPr>
                        <a:picLocks noChangeAspect="1" noChangeArrowheads="1"/>
                      </p:cNvPicPr>
                      <p:nvPr/>
                    </p:nvPicPr>
                    <p:blipFill>
                      <a:blip r:embed="rId9"/>
                      <a:srcRect/>
                      <a:stretch>
                        <a:fillRect/>
                      </a:stretch>
                    </p:blipFill>
                    <p:spPr bwMode="auto">
                      <a:xfrm>
                        <a:off x="1511314" y="4933302"/>
                        <a:ext cx="820738"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9804" name="AutoShape 12"/>
          <p:cNvSpPr>
            <a:spLocks noChangeArrowheads="1"/>
          </p:cNvSpPr>
          <p:nvPr/>
        </p:nvSpPr>
        <p:spPr bwMode="auto">
          <a:xfrm flipV="1">
            <a:off x="1163480" y="5068598"/>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rot="10800000" wrap="none" anchor="ctr"/>
          <a:lstStyle/>
          <a:p>
            <a:endParaRPr lang="zh-TW" altLang="en-US"/>
          </a:p>
        </p:txBody>
      </p:sp>
      <p:graphicFrame>
        <p:nvGraphicFramePr>
          <p:cNvPr id="22557" name="Object 29"/>
          <p:cNvGraphicFramePr>
            <a:graphicFrameLocks noChangeAspect="1"/>
          </p:cNvGraphicFramePr>
          <p:nvPr>
            <p:extLst>
              <p:ext uri="{D42A27DB-BD31-4B8C-83A1-F6EECF244321}">
                <p14:modId xmlns:p14="http://schemas.microsoft.com/office/powerpoint/2010/main" val="3974916843"/>
              </p:ext>
            </p:extLst>
          </p:nvPr>
        </p:nvGraphicFramePr>
        <p:xfrm>
          <a:off x="2351584" y="4747929"/>
          <a:ext cx="963036" cy="727938"/>
        </p:xfrm>
        <a:graphic>
          <a:graphicData uri="http://schemas.openxmlformats.org/presentationml/2006/ole">
            <mc:AlternateContent xmlns:mc="http://schemas.openxmlformats.org/markup-compatibility/2006">
              <mc:Choice xmlns:v="urn:schemas-microsoft-com:vml" Requires="v">
                <p:oleObj spid="_x0000_s1121511" name="方程式" r:id="rId10" imgW="520560" imgH="393480" progId="Equation.3">
                  <p:embed/>
                </p:oleObj>
              </mc:Choice>
              <mc:Fallback>
                <p:oleObj name="方程式" r:id="rId10" imgW="520560" imgH="393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51584" y="4747929"/>
                        <a:ext cx="963036" cy="727938"/>
                      </a:xfrm>
                      <a:prstGeom prst="rect">
                        <a:avLst/>
                      </a:prstGeom>
                      <a:solidFill>
                        <a:srgbClr val="FFFF66"/>
                      </a:solidFill>
                    </p:spPr>
                  </p:pic>
                </p:oleObj>
              </mc:Fallback>
            </mc:AlternateContent>
          </a:graphicData>
        </a:graphic>
      </p:graphicFrame>
      <p:graphicFrame>
        <p:nvGraphicFramePr>
          <p:cNvPr id="22558" name="Object 30"/>
          <p:cNvGraphicFramePr>
            <a:graphicFrameLocks noChangeAspect="1"/>
          </p:cNvGraphicFramePr>
          <p:nvPr>
            <p:extLst>
              <p:ext uri="{D42A27DB-BD31-4B8C-83A1-F6EECF244321}">
                <p14:modId xmlns:p14="http://schemas.microsoft.com/office/powerpoint/2010/main" val="948482593"/>
              </p:ext>
            </p:extLst>
          </p:nvPr>
        </p:nvGraphicFramePr>
        <p:xfrm>
          <a:off x="4527564" y="4674539"/>
          <a:ext cx="1187280" cy="798660"/>
        </p:xfrm>
        <a:graphic>
          <a:graphicData uri="http://schemas.openxmlformats.org/presentationml/2006/ole">
            <mc:AlternateContent xmlns:mc="http://schemas.openxmlformats.org/markup-compatibility/2006">
              <mc:Choice xmlns:v="urn:schemas-microsoft-com:vml" Requires="v">
                <p:oleObj spid="_x0000_s1121512" name="方程式" r:id="rId12" imgW="698400" imgH="469800" progId="Equation.3">
                  <p:embed/>
                </p:oleObj>
              </mc:Choice>
              <mc:Fallback>
                <p:oleObj name="方程式" r:id="rId12" imgW="698400" imgH="469800" progId="Equation.3">
                  <p:embed/>
                  <p:pic>
                    <p:nvPicPr>
                      <p:cNvPr id="0" name=""/>
                      <p:cNvPicPr>
                        <a:picLocks noChangeAspect="1" noChangeArrowheads="1"/>
                      </p:cNvPicPr>
                      <p:nvPr/>
                    </p:nvPicPr>
                    <p:blipFill>
                      <a:blip r:embed="rId13"/>
                      <a:srcRect/>
                      <a:stretch>
                        <a:fillRect/>
                      </a:stretch>
                    </p:blipFill>
                    <p:spPr bwMode="auto">
                      <a:xfrm>
                        <a:off x="4527564" y="4674539"/>
                        <a:ext cx="1187280" cy="798660"/>
                      </a:xfrm>
                      <a:prstGeom prst="rect">
                        <a:avLst/>
                      </a:prstGeom>
                      <a:solidFill>
                        <a:srgbClr val="99FF99"/>
                      </a:solidFill>
                    </p:spPr>
                  </p:pic>
                </p:oleObj>
              </mc:Fallback>
            </mc:AlternateContent>
          </a:graphicData>
        </a:graphic>
      </p:graphicFrame>
      <p:sp>
        <p:nvSpPr>
          <p:cNvPr id="22559" name="Rectangle 31"/>
          <p:cNvSpPr>
            <a:spLocks noChangeArrowheads="1"/>
          </p:cNvSpPr>
          <p:nvPr/>
        </p:nvSpPr>
        <p:spPr bwMode="auto">
          <a:xfrm>
            <a:off x="6818906" y="2383603"/>
            <a:ext cx="928688" cy="457200"/>
          </a:xfrm>
          <a:prstGeom prst="rect">
            <a:avLst/>
          </a:prstGeom>
          <a:noFill/>
          <a:ln w="12700">
            <a:noFill/>
            <a:miter lim="800000"/>
            <a:headEnd/>
            <a:tailEnd/>
          </a:ln>
        </p:spPr>
        <p:txBody>
          <a:bodyPr wrap="none">
            <a:spAutoFit/>
          </a:bodyPr>
          <a:lstStyle/>
          <a:p>
            <a:r>
              <a:rPr lang="en-US" altLang="zh-TW"/>
              <a:t>where</a:t>
            </a:r>
            <a:endParaRPr lang="zh-TW" altLang="en-US"/>
          </a:p>
        </p:txBody>
      </p:sp>
      <p:graphicFrame>
        <p:nvGraphicFramePr>
          <p:cNvPr id="22560" name="Object 32"/>
          <p:cNvGraphicFramePr>
            <a:graphicFrameLocks noChangeAspect="1"/>
          </p:cNvGraphicFramePr>
          <p:nvPr>
            <p:extLst>
              <p:ext uri="{D42A27DB-BD31-4B8C-83A1-F6EECF244321}">
                <p14:modId xmlns:p14="http://schemas.microsoft.com/office/powerpoint/2010/main" val="883663388"/>
              </p:ext>
            </p:extLst>
          </p:nvPr>
        </p:nvGraphicFramePr>
        <p:xfrm>
          <a:off x="7676033" y="2413659"/>
          <a:ext cx="1363662" cy="422275"/>
        </p:xfrm>
        <a:graphic>
          <a:graphicData uri="http://schemas.openxmlformats.org/presentationml/2006/ole">
            <mc:AlternateContent xmlns:mc="http://schemas.openxmlformats.org/markup-compatibility/2006">
              <mc:Choice xmlns:v="urn:schemas-microsoft-com:vml" Requires="v">
                <p:oleObj spid="_x0000_s1121513" name="Equation" r:id="rId14" imgW="736560" imgH="228600" progId="Equation.DSMT4">
                  <p:embed/>
                </p:oleObj>
              </mc:Choice>
              <mc:Fallback>
                <p:oleObj name="Equation" r:id="rId14" imgW="736560" imgH="228600" progId="Equation.DSMT4">
                  <p:embed/>
                  <p:pic>
                    <p:nvPicPr>
                      <p:cNvPr id="0" name=""/>
                      <p:cNvPicPr>
                        <a:picLocks noChangeAspect="1" noChangeArrowheads="1"/>
                      </p:cNvPicPr>
                      <p:nvPr/>
                    </p:nvPicPr>
                    <p:blipFill>
                      <a:blip r:embed="rId15"/>
                      <a:srcRect/>
                      <a:stretch>
                        <a:fillRect/>
                      </a:stretch>
                    </p:blipFill>
                    <p:spPr bwMode="auto">
                      <a:xfrm>
                        <a:off x="7676033" y="2413659"/>
                        <a:ext cx="1363662" cy="422275"/>
                      </a:xfrm>
                      <a:prstGeom prst="rect">
                        <a:avLst/>
                      </a:prstGeom>
                      <a:solidFill>
                        <a:srgbClr val="99FF99"/>
                      </a:solidFill>
                    </p:spPr>
                  </p:pic>
                </p:oleObj>
              </mc:Fallback>
            </mc:AlternateContent>
          </a:graphicData>
        </a:graphic>
      </p:graphicFrame>
      <p:sp>
        <p:nvSpPr>
          <p:cNvPr id="2" name="AutoShape 12"/>
          <p:cNvSpPr>
            <a:spLocks noChangeArrowheads="1"/>
          </p:cNvSpPr>
          <p:nvPr/>
        </p:nvSpPr>
        <p:spPr bwMode="auto">
          <a:xfrm flipV="1">
            <a:off x="6353299" y="5483096"/>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rot="10800000" wrap="none" anchor="ctr"/>
          <a:lstStyle/>
          <a:p>
            <a:endParaRPr lang="zh-TW" altLang="en-US"/>
          </a:p>
        </p:txBody>
      </p:sp>
      <p:graphicFrame>
        <p:nvGraphicFramePr>
          <p:cNvPr id="22565" name="Object 37"/>
          <p:cNvGraphicFramePr>
            <a:graphicFrameLocks noChangeAspect="1"/>
          </p:cNvGraphicFramePr>
          <p:nvPr>
            <p:extLst>
              <p:ext uri="{D42A27DB-BD31-4B8C-83A1-F6EECF244321}">
                <p14:modId xmlns:p14="http://schemas.microsoft.com/office/powerpoint/2010/main" val="2236714066"/>
              </p:ext>
            </p:extLst>
          </p:nvPr>
        </p:nvGraphicFramePr>
        <p:xfrm>
          <a:off x="6960094" y="4328965"/>
          <a:ext cx="2484972" cy="820116"/>
        </p:xfrm>
        <a:graphic>
          <a:graphicData uri="http://schemas.openxmlformats.org/presentationml/2006/ole">
            <mc:AlternateContent xmlns:mc="http://schemas.openxmlformats.org/markup-compatibility/2006">
              <mc:Choice xmlns:v="urn:schemas-microsoft-com:vml" Requires="v">
                <p:oleObj spid="_x0000_s1121514" name="方程式" r:id="rId16" imgW="1307880" imgH="431640" progId="Equation.3">
                  <p:embed/>
                </p:oleObj>
              </mc:Choice>
              <mc:Fallback>
                <p:oleObj name="方程式" r:id="rId16" imgW="1307880" imgH="4316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60094" y="4328965"/>
                        <a:ext cx="2484972" cy="820116"/>
                      </a:xfrm>
                      <a:prstGeom prst="rect">
                        <a:avLst/>
                      </a:prstGeom>
                      <a:noFill/>
                      <a:extLst>
                        <a:ext uri="{909E8E84-426E-40DD-AFC4-6F175D3DCCD1}">
                          <a14:hiddenFill xmlns:a14="http://schemas.microsoft.com/office/drawing/2010/main">
                            <a:solidFill>
                              <a:srgbClr val="99FF99"/>
                            </a:solidFill>
                          </a14:hiddenFill>
                        </a:ext>
                      </a:extLst>
                    </p:spPr>
                  </p:pic>
                </p:oleObj>
              </mc:Fallback>
            </mc:AlternateContent>
          </a:graphicData>
        </a:graphic>
      </p:graphicFrame>
      <p:sp>
        <p:nvSpPr>
          <p:cNvPr id="32" name="Text Box 15"/>
          <p:cNvSpPr txBox="1">
            <a:spLocks noChangeArrowheads="1"/>
          </p:cNvSpPr>
          <p:nvPr/>
        </p:nvSpPr>
        <p:spPr bwMode="auto">
          <a:xfrm>
            <a:off x="3384242" y="4888964"/>
            <a:ext cx="1167307" cy="461665"/>
          </a:xfrm>
          <a:prstGeom prst="rect">
            <a:avLst/>
          </a:prstGeom>
          <a:noFill/>
          <a:ln w="12700" algn="ctr">
            <a:noFill/>
            <a:miter lim="800000"/>
            <a:headEnd/>
            <a:tailEnd/>
          </a:ln>
        </p:spPr>
        <p:txBody>
          <a:bodyPr wrap="none">
            <a:spAutoFit/>
          </a:bodyPr>
          <a:lstStyle/>
          <a:p>
            <a:pPr>
              <a:spcBef>
                <a:spcPct val="50000"/>
              </a:spcBef>
            </a:pPr>
            <a:r>
              <a:rPr lang="en-US" altLang="zh-TW" dirty="0"/>
              <a:t>,  where</a:t>
            </a:r>
          </a:p>
        </p:txBody>
      </p:sp>
      <p:graphicFrame>
        <p:nvGraphicFramePr>
          <p:cNvPr id="4" name="物件 3"/>
          <p:cNvGraphicFramePr>
            <a:graphicFrameLocks noChangeAspect="1"/>
          </p:cNvGraphicFramePr>
          <p:nvPr>
            <p:extLst>
              <p:ext uri="{D42A27DB-BD31-4B8C-83A1-F6EECF244321}">
                <p14:modId xmlns:p14="http://schemas.microsoft.com/office/powerpoint/2010/main" val="3778109135"/>
              </p:ext>
            </p:extLst>
          </p:nvPr>
        </p:nvGraphicFramePr>
        <p:xfrm>
          <a:off x="1415480" y="764704"/>
          <a:ext cx="3860496" cy="2123136"/>
        </p:xfrm>
        <a:graphic>
          <a:graphicData uri="http://schemas.openxmlformats.org/presentationml/2006/ole">
            <mc:AlternateContent xmlns:mc="http://schemas.openxmlformats.org/markup-compatibility/2006">
              <mc:Choice xmlns:v="urn:schemas-microsoft-com:vml" Requires="v">
                <p:oleObj spid="_x0000_s1121515" name="方程式" r:id="rId18" imgW="2031840" imgH="1117440" progId="Equation.3">
                  <p:embed/>
                </p:oleObj>
              </mc:Choice>
              <mc:Fallback>
                <p:oleObj name="方程式" r:id="rId18" imgW="2031840" imgH="1117440" progId="Equation.3">
                  <p:embed/>
                  <p:pic>
                    <p:nvPicPr>
                      <p:cNvPr id="0" name=""/>
                      <p:cNvPicPr/>
                      <p:nvPr/>
                    </p:nvPicPr>
                    <p:blipFill>
                      <a:blip r:embed="rId19"/>
                      <a:stretch>
                        <a:fillRect/>
                      </a:stretch>
                    </p:blipFill>
                    <p:spPr>
                      <a:xfrm>
                        <a:off x="1415480" y="764704"/>
                        <a:ext cx="3860496" cy="2123136"/>
                      </a:xfrm>
                      <a:prstGeom prst="rect">
                        <a:avLst/>
                      </a:prstGeom>
                      <a:noFill/>
                    </p:spPr>
                  </p:pic>
                </p:oleObj>
              </mc:Fallback>
            </mc:AlternateContent>
          </a:graphicData>
        </a:graphic>
      </p:graphicFrame>
      <p:sp>
        <p:nvSpPr>
          <p:cNvPr id="8" name="動作按鈕: 返回 7">
            <a:hlinkClick r:id="" action="ppaction://hlinkshowjump?jump=lastslideviewed" highlightClick="1"/>
          </p:cNvPr>
          <p:cNvSpPr>
            <a:spLocks noChangeAspect="1"/>
          </p:cNvSpPr>
          <p:nvPr/>
        </p:nvSpPr>
        <p:spPr bwMode="auto">
          <a:xfrm>
            <a:off x="10614512" y="6174381"/>
            <a:ext cx="180000" cy="180000"/>
          </a:xfrm>
          <a:prstGeom prst="actionButtonRetur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42" name="Rectangle 21"/>
          <p:cNvSpPr>
            <a:spLocks noChangeArrowheads="1"/>
          </p:cNvSpPr>
          <p:nvPr/>
        </p:nvSpPr>
        <p:spPr bwMode="auto">
          <a:xfrm>
            <a:off x="2130573" y="5497504"/>
            <a:ext cx="1762022" cy="290913"/>
          </a:xfrm>
          <a:prstGeom prst="rect">
            <a:avLst/>
          </a:prstGeom>
          <a:noFill/>
          <a:ln w="12700" algn="ctr">
            <a:noFill/>
            <a:miter lim="800000"/>
            <a:headEnd/>
            <a:tailEnd/>
          </a:ln>
        </p:spPr>
        <p:txBody>
          <a:bodyPr wrap="none">
            <a:spAutoFit/>
          </a:bodyPr>
          <a:lstStyle/>
          <a:p>
            <a:pPr algn="ctr">
              <a:lnSpc>
                <a:spcPct val="60000"/>
              </a:lnSpc>
              <a:spcBef>
                <a:spcPct val="50000"/>
              </a:spcBef>
            </a:pPr>
            <a:r>
              <a:rPr lang="en-US" altLang="zh-TW" sz="2000" dirty="0">
                <a:solidFill>
                  <a:srgbClr val="0000CC"/>
                </a:solidFill>
              </a:rPr>
              <a:t>(eigenfunction)</a:t>
            </a:r>
          </a:p>
        </p:txBody>
      </p:sp>
      <p:sp>
        <p:nvSpPr>
          <p:cNvPr id="43" name="Rectangle 21"/>
          <p:cNvSpPr>
            <a:spLocks noChangeArrowheads="1"/>
          </p:cNvSpPr>
          <p:nvPr/>
        </p:nvSpPr>
        <p:spPr bwMode="auto">
          <a:xfrm>
            <a:off x="4511226" y="5485606"/>
            <a:ext cx="1463862" cy="290913"/>
          </a:xfrm>
          <a:prstGeom prst="rect">
            <a:avLst/>
          </a:prstGeom>
          <a:noFill/>
          <a:ln w="12700" algn="ctr">
            <a:noFill/>
            <a:miter lim="800000"/>
            <a:headEnd/>
            <a:tailEnd/>
          </a:ln>
        </p:spPr>
        <p:txBody>
          <a:bodyPr wrap="none">
            <a:spAutoFit/>
          </a:bodyPr>
          <a:lstStyle/>
          <a:p>
            <a:pPr algn="ctr">
              <a:lnSpc>
                <a:spcPct val="60000"/>
              </a:lnSpc>
              <a:spcBef>
                <a:spcPct val="50000"/>
              </a:spcBef>
            </a:pPr>
            <a:r>
              <a:rPr lang="en-US" altLang="zh-TW" sz="2000" dirty="0">
                <a:solidFill>
                  <a:srgbClr val="0000CC"/>
                </a:solidFill>
              </a:rPr>
              <a:t>(eigenvalue)</a:t>
            </a:r>
          </a:p>
        </p:txBody>
      </p:sp>
      <p:sp>
        <p:nvSpPr>
          <p:cNvPr id="44" name="Text Box 5"/>
          <p:cNvSpPr txBox="1">
            <a:spLocks noChangeArrowheads="1"/>
          </p:cNvSpPr>
          <p:nvPr/>
        </p:nvSpPr>
        <p:spPr bwMode="auto">
          <a:xfrm>
            <a:off x="1203060" y="2924945"/>
            <a:ext cx="4536000" cy="830997"/>
          </a:xfrm>
          <a:prstGeom prst="rect">
            <a:avLst/>
          </a:prstGeom>
          <a:noFill/>
          <a:ln w="12700" algn="ctr">
            <a:noFill/>
            <a:miter lim="800000"/>
            <a:headEnd/>
            <a:tailEnd/>
          </a:ln>
        </p:spPr>
        <p:txBody>
          <a:bodyPr wrap="square">
            <a:spAutoFit/>
          </a:bodyPr>
          <a:lstStyle/>
          <a:p>
            <a:pPr>
              <a:spcBef>
                <a:spcPct val="50000"/>
              </a:spcBef>
            </a:pPr>
            <a:r>
              <a:rPr lang="en-US" altLang="zh-TW" dirty="0"/>
              <a:t>by </a:t>
            </a:r>
            <a:r>
              <a:rPr lang="en-US" altLang="zh-TW" dirty="0">
                <a:solidFill>
                  <a:srgbClr val="0000CC"/>
                </a:solidFill>
              </a:rPr>
              <a:t>partial eigenfunction expansion in </a:t>
            </a:r>
            <a:r>
              <a:rPr lang="en-US" altLang="zh-TW" i="1" dirty="0">
                <a:solidFill>
                  <a:srgbClr val="0000CC"/>
                </a:solidFill>
              </a:rPr>
              <a:t>x</a:t>
            </a:r>
          </a:p>
        </p:txBody>
      </p:sp>
      <p:graphicFrame>
        <p:nvGraphicFramePr>
          <p:cNvPr id="46" name="Object 5"/>
          <p:cNvGraphicFramePr>
            <a:graphicFrameLocks noChangeAspect="1"/>
          </p:cNvGraphicFramePr>
          <p:nvPr>
            <p:extLst>
              <p:ext uri="{D42A27DB-BD31-4B8C-83A1-F6EECF244321}">
                <p14:modId xmlns:p14="http://schemas.microsoft.com/office/powerpoint/2010/main" val="3288643850"/>
              </p:ext>
            </p:extLst>
          </p:nvPr>
        </p:nvGraphicFramePr>
        <p:xfrm>
          <a:off x="1956916" y="3573016"/>
          <a:ext cx="2986956" cy="1066716"/>
        </p:xfrm>
        <a:graphic>
          <a:graphicData uri="http://schemas.openxmlformats.org/presentationml/2006/ole">
            <mc:AlternateContent xmlns:mc="http://schemas.openxmlformats.org/markup-compatibility/2006">
              <mc:Choice xmlns:v="urn:schemas-microsoft-com:vml" Requires="v">
                <p:oleObj spid="_x0000_s1121516" name="Equation" r:id="rId20" imgW="1422360" imgH="507960" progId="Equation.DSMT4">
                  <p:embed/>
                </p:oleObj>
              </mc:Choice>
              <mc:Fallback>
                <p:oleObj name="Equation" r:id="rId20" imgW="1422360" imgH="507960" progId="Equation.DSMT4">
                  <p:embed/>
                  <p:pic>
                    <p:nvPicPr>
                      <p:cNvPr id="0" name=""/>
                      <p:cNvPicPr>
                        <a:picLocks noChangeArrowheads="1"/>
                      </p:cNvPicPr>
                      <p:nvPr/>
                    </p:nvPicPr>
                    <p:blipFill>
                      <a:blip r:embed="rId21"/>
                      <a:srcRect/>
                      <a:stretch>
                        <a:fillRect/>
                      </a:stretch>
                    </p:blipFill>
                    <p:spPr bwMode="auto">
                      <a:xfrm>
                        <a:off x="1956916" y="3573016"/>
                        <a:ext cx="2986956" cy="1066716"/>
                      </a:xfrm>
                      <a:prstGeom prst="rect">
                        <a:avLst/>
                      </a:prstGeom>
                      <a:solidFill>
                        <a:srgbClr val="FFFF00"/>
                      </a:solidFill>
                      <a:ln>
                        <a:noFill/>
                      </a:ln>
                      <a:extLst/>
                    </p:spPr>
                  </p:pic>
                </p:oleObj>
              </mc:Fallback>
            </mc:AlternateContent>
          </a:graphicData>
        </a:graphic>
      </p:graphicFrame>
      <p:sp>
        <p:nvSpPr>
          <p:cNvPr id="31" name="AutoShape 12"/>
          <p:cNvSpPr>
            <a:spLocks noChangeArrowheads="1"/>
          </p:cNvSpPr>
          <p:nvPr/>
        </p:nvSpPr>
        <p:spPr bwMode="auto">
          <a:xfrm flipV="1">
            <a:off x="1529603" y="3994594"/>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rot="10800000" wrap="none" anchor="ctr"/>
          <a:lstStyle/>
          <a:p>
            <a:endParaRPr lang="zh-TW" altLang="en-US"/>
          </a:p>
        </p:txBody>
      </p:sp>
      <p:sp>
        <p:nvSpPr>
          <p:cNvPr id="33" name="AutoShape 12"/>
          <p:cNvSpPr>
            <a:spLocks noChangeArrowheads="1"/>
          </p:cNvSpPr>
          <p:nvPr/>
        </p:nvSpPr>
        <p:spPr bwMode="auto">
          <a:xfrm flipV="1">
            <a:off x="1595528" y="6165304"/>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rot="10800000" wrap="none" anchor="ctr"/>
          <a:lstStyle/>
          <a:p>
            <a:endParaRPr lang="zh-TW" altLang="en-US"/>
          </a:p>
        </p:txBody>
      </p:sp>
      <p:sp>
        <p:nvSpPr>
          <p:cNvPr id="35" name="Text Box 5"/>
          <p:cNvSpPr txBox="1">
            <a:spLocks noChangeArrowheads="1"/>
          </p:cNvSpPr>
          <p:nvPr/>
        </p:nvSpPr>
        <p:spPr bwMode="auto">
          <a:xfrm>
            <a:off x="6168008" y="692697"/>
            <a:ext cx="3831242" cy="430887"/>
          </a:xfrm>
          <a:prstGeom prst="rect">
            <a:avLst/>
          </a:prstGeom>
          <a:noFill/>
          <a:ln w="12700" algn="ctr">
            <a:noFill/>
            <a:miter lim="800000"/>
            <a:headEnd/>
            <a:tailEnd/>
          </a:ln>
        </p:spPr>
        <p:txBody>
          <a:bodyPr wrap="none">
            <a:spAutoFit/>
          </a:bodyPr>
          <a:lstStyle/>
          <a:p>
            <a:pPr>
              <a:spcBef>
                <a:spcPct val="50000"/>
              </a:spcBef>
            </a:pPr>
            <a:r>
              <a:rPr lang="en-US" altLang="zh-TW" sz="2200" dirty="0">
                <a:solidFill>
                  <a:srgbClr val="0000CC"/>
                </a:solidFill>
              </a:rPr>
              <a:t>uniformly convergent series in </a:t>
            </a:r>
            <a:r>
              <a:rPr lang="en-US" altLang="zh-TW" sz="2200" i="1" dirty="0">
                <a:solidFill>
                  <a:srgbClr val="0000CC"/>
                </a:solidFill>
              </a:rPr>
              <a:t>x</a:t>
            </a:r>
          </a:p>
        </p:txBody>
      </p:sp>
      <p:sp>
        <p:nvSpPr>
          <p:cNvPr id="36" name="Text Box 5"/>
          <p:cNvSpPr txBox="1">
            <a:spLocks noChangeArrowheads="1"/>
          </p:cNvSpPr>
          <p:nvPr/>
        </p:nvSpPr>
        <p:spPr bwMode="auto">
          <a:xfrm>
            <a:off x="6168009" y="1075384"/>
            <a:ext cx="4964821" cy="769441"/>
          </a:xfrm>
          <a:prstGeom prst="rect">
            <a:avLst/>
          </a:prstGeom>
          <a:noFill/>
          <a:ln w="12700" algn="ctr">
            <a:noFill/>
            <a:miter lim="800000"/>
            <a:headEnd/>
            <a:tailEnd/>
          </a:ln>
        </p:spPr>
        <p:txBody>
          <a:bodyPr wrap="none">
            <a:spAutoFit/>
          </a:bodyPr>
          <a:lstStyle/>
          <a:p>
            <a:pPr>
              <a:spcBef>
                <a:spcPts val="0"/>
              </a:spcBef>
            </a:pPr>
            <a:r>
              <a:rPr lang="en-US" altLang="zh-TW" sz="2200" dirty="0">
                <a:solidFill>
                  <a:srgbClr val="0000CC"/>
                </a:solidFill>
              </a:rPr>
              <a:t>substitute into PDE, and use orthogonality</a:t>
            </a:r>
          </a:p>
          <a:p>
            <a:pPr>
              <a:spcBef>
                <a:spcPts val="0"/>
              </a:spcBef>
            </a:pPr>
            <a:r>
              <a:rPr lang="en-US" altLang="zh-TW" sz="2200" dirty="0">
                <a:solidFill>
                  <a:srgbClr val="0000CC"/>
                </a:solidFill>
              </a:rPr>
              <a:t>of eigenfunctions, leads to</a:t>
            </a:r>
          </a:p>
        </p:txBody>
      </p:sp>
      <p:sp>
        <p:nvSpPr>
          <p:cNvPr id="37" name="AutoShape 12"/>
          <p:cNvSpPr>
            <a:spLocks noChangeArrowheads="1"/>
          </p:cNvSpPr>
          <p:nvPr/>
        </p:nvSpPr>
        <p:spPr bwMode="auto">
          <a:xfrm flipV="1">
            <a:off x="6528048" y="1989559"/>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rot="10800000" wrap="none" anchor="ctr"/>
          <a:lstStyle/>
          <a:p>
            <a:endParaRPr lang="zh-TW" altLang="en-US"/>
          </a:p>
        </p:txBody>
      </p:sp>
      <p:graphicFrame>
        <p:nvGraphicFramePr>
          <p:cNvPr id="38" name="Object 18"/>
          <p:cNvGraphicFramePr>
            <a:graphicFrameLocks noChangeAspect="1"/>
          </p:cNvGraphicFramePr>
          <p:nvPr>
            <p:extLst>
              <p:ext uri="{D42A27DB-BD31-4B8C-83A1-F6EECF244321}">
                <p14:modId xmlns:p14="http://schemas.microsoft.com/office/powerpoint/2010/main" val="1386762597"/>
              </p:ext>
            </p:extLst>
          </p:nvPr>
        </p:nvGraphicFramePr>
        <p:xfrm>
          <a:off x="6921500" y="1844824"/>
          <a:ext cx="2565400" cy="508000"/>
        </p:xfrm>
        <a:graphic>
          <a:graphicData uri="http://schemas.openxmlformats.org/presentationml/2006/ole">
            <mc:AlternateContent xmlns:mc="http://schemas.openxmlformats.org/markup-compatibility/2006">
              <mc:Choice xmlns:v="urn:schemas-microsoft-com:vml" Requires="v">
                <p:oleObj spid="_x0000_s1121517" name="Equation" r:id="rId22" imgW="1282680" imgH="253800" progId="Equation.DSMT4">
                  <p:embed/>
                </p:oleObj>
              </mc:Choice>
              <mc:Fallback>
                <p:oleObj name="Equation" r:id="rId22" imgW="1282680" imgH="253800" progId="Equation.DSMT4">
                  <p:embed/>
                  <p:pic>
                    <p:nvPicPr>
                      <p:cNvPr id="343058" name="Object 18"/>
                      <p:cNvPicPr>
                        <a:picLocks noChangeAspect="1" noChangeArrowheads="1"/>
                      </p:cNvPicPr>
                      <p:nvPr/>
                    </p:nvPicPr>
                    <p:blipFill>
                      <a:blip r:embed="rId23"/>
                      <a:srcRect/>
                      <a:stretch>
                        <a:fillRect/>
                      </a:stretch>
                    </p:blipFill>
                    <p:spPr bwMode="auto">
                      <a:xfrm>
                        <a:off x="6921500" y="1844824"/>
                        <a:ext cx="2565400" cy="508000"/>
                      </a:xfrm>
                      <a:prstGeom prst="rect">
                        <a:avLst/>
                      </a:prstGeom>
                      <a:noFill/>
                    </p:spPr>
                  </p:pic>
                </p:oleObj>
              </mc:Fallback>
            </mc:AlternateContent>
          </a:graphicData>
        </a:graphic>
      </p:graphicFrame>
      <p:sp>
        <p:nvSpPr>
          <p:cNvPr id="39" name="AutoShape 12"/>
          <p:cNvSpPr>
            <a:spLocks noChangeArrowheads="1"/>
          </p:cNvSpPr>
          <p:nvPr/>
        </p:nvSpPr>
        <p:spPr bwMode="auto">
          <a:xfrm flipV="1">
            <a:off x="6440916" y="2999029"/>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rot="10800000" wrap="none" anchor="ctr"/>
          <a:lstStyle/>
          <a:p>
            <a:endParaRPr lang="zh-TW" altLang="en-US"/>
          </a:p>
        </p:txBody>
      </p:sp>
      <p:graphicFrame>
        <p:nvGraphicFramePr>
          <p:cNvPr id="40" name="Object 18"/>
          <p:cNvGraphicFramePr>
            <a:graphicFrameLocks noChangeAspect="1"/>
          </p:cNvGraphicFramePr>
          <p:nvPr>
            <p:extLst>
              <p:ext uri="{D42A27DB-BD31-4B8C-83A1-F6EECF244321}">
                <p14:modId xmlns:p14="http://schemas.microsoft.com/office/powerpoint/2010/main" val="629819963"/>
              </p:ext>
            </p:extLst>
          </p:nvPr>
        </p:nvGraphicFramePr>
        <p:xfrm>
          <a:off x="6708080" y="2853655"/>
          <a:ext cx="3708400" cy="508000"/>
        </p:xfrm>
        <a:graphic>
          <a:graphicData uri="http://schemas.openxmlformats.org/presentationml/2006/ole">
            <mc:AlternateContent xmlns:mc="http://schemas.openxmlformats.org/markup-compatibility/2006">
              <mc:Choice xmlns:v="urn:schemas-microsoft-com:vml" Requires="v">
                <p:oleObj spid="_x0000_s1121518" name="Equation" r:id="rId24" imgW="1854000" imgH="253800" progId="Equation.DSMT4">
                  <p:embed/>
                </p:oleObj>
              </mc:Choice>
              <mc:Fallback>
                <p:oleObj name="Equation" r:id="rId24" imgW="1854000" imgH="253800" progId="Equation.DSMT4">
                  <p:embed/>
                  <p:pic>
                    <p:nvPicPr>
                      <p:cNvPr id="38" name="Object 18"/>
                      <p:cNvPicPr>
                        <a:picLocks noChangeAspect="1" noChangeArrowheads="1"/>
                      </p:cNvPicPr>
                      <p:nvPr/>
                    </p:nvPicPr>
                    <p:blipFill>
                      <a:blip r:embed="rId25"/>
                      <a:srcRect/>
                      <a:stretch>
                        <a:fillRect/>
                      </a:stretch>
                    </p:blipFill>
                    <p:spPr bwMode="auto">
                      <a:xfrm>
                        <a:off x="6708080" y="2853655"/>
                        <a:ext cx="3708400" cy="508000"/>
                      </a:xfrm>
                      <a:prstGeom prst="rect">
                        <a:avLst/>
                      </a:prstGeom>
                      <a:noFill/>
                    </p:spPr>
                  </p:pic>
                </p:oleObj>
              </mc:Fallback>
            </mc:AlternateContent>
          </a:graphicData>
        </a:graphic>
      </p:graphicFrame>
      <p:sp>
        <p:nvSpPr>
          <p:cNvPr id="41" name="Text Box 2"/>
          <p:cNvSpPr txBox="1">
            <a:spLocks noChangeArrowheads="1"/>
          </p:cNvSpPr>
          <p:nvPr/>
        </p:nvSpPr>
        <p:spPr bwMode="auto">
          <a:xfrm>
            <a:off x="6536433" y="5877272"/>
            <a:ext cx="3227165" cy="400110"/>
          </a:xfrm>
          <a:prstGeom prst="rect">
            <a:avLst/>
          </a:prstGeom>
          <a:noFill/>
          <a:ln w="12700" algn="ctr">
            <a:noFill/>
            <a:miter lim="800000"/>
            <a:headEnd/>
            <a:tailEnd/>
          </a:ln>
        </p:spPr>
        <p:txBody>
          <a:bodyPr wrap="none">
            <a:spAutoFit/>
          </a:bodyPr>
          <a:lstStyle/>
          <a:p>
            <a:pPr marL="609600" indent="-609600">
              <a:spcBef>
                <a:spcPct val="50000"/>
              </a:spcBef>
            </a:pPr>
            <a:r>
              <a:rPr lang="en-US" altLang="zh-TW" sz="2000" dirty="0">
                <a:solidFill>
                  <a:srgbClr val="C00000"/>
                </a:solidFill>
              </a:rPr>
              <a:t>(good for long time response)</a:t>
            </a:r>
          </a:p>
        </p:txBody>
      </p:sp>
    </p:spTree>
    <p:extLst>
      <p:ext uri="{BB962C8B-B14F-4D97-AF65-F5344CB8AC3E}">
        <p14:creationId xmlns:p14="http://schemas.microsoft.com/office/powerpoint/2010/main" val="5130348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left)">
                                      <p:cBhvr>
                                        <p:cTn id="21" dur="500"/>
                                        <p:tgtEl>
                                          <p:spTgt spid="4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89804"/>
                                        </p:tgtEl>
                                        <p:attrNameLst>
                                          <p:attrName>style.visibility</p:attrName>
                                        </p:attrNameLst>
                                      </p:cBhvr>
                                      <p:to>
                                        <p:strVal val="visible"/>
                                      </p:to>
                                    </p:set>
                                    <p:animEffect transition="in" filter="wipe(left)">
                                      <p:cBhvr>
                                        <p:cTn id="26" dur="500"/>
                                        <p:tgtEl>
                                          <p:spTgt spid="289804"/>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2555"/>
                                        </p:tgtEl>
                                        <p:attrNameLst>
                                          <p:attrName>style.visibility</p:attrName>
                                        </p:attrNameLst>
                                      </p:cBhvr>
                                      <p:to>
                                        <p:strVal val="visible"/>
                                      </p:to>
                                    </p:set>
                                    <p:animEffect transition="in" filter="wipe(left)">
                                      <p:cBhvr>
                                        <p:cTn id="30" dur="500"/>
                                        <p:tgtEl>
                                          <p:spTgt spid="2255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2557"/>
                                        </p:tgtEl>
                                        <p:attrNameLst>
                                          <p:attrName>style.visibility</p:attrName>
                                        </p:attrNameLst>
                                      </p:cBhvr>
                                      <p:to>
                                        <p:strVal val="visible"/>
                                      </p:to>
                                    </p:set>
                                    <p:animEffect transition="in" filter="wipe(left)">
                                      <p:cBhvr>
                                        <p:cTn id="35" dur="500"/>
                                        <p:tgtEl>
                                          <p:spTgt spid="22557"/>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22558"/>
                                        </p:tgtEl>
                                        <p:attrNameLst>
                                          <p:attrName>style.visibility</p:attrName>
                                        </p:attrNameLst>
                                      </p:cBhvr>
                                      <p:to>
                                        <p:strVal val="visible"/>
                                      </p:to>
                                    </p:set>
                                    <p:animEffect transition="in" filter="wipe(left)">
                                      <p:cBhvr>
                                        <p:cTn id="48" dur="500"/>
                                        <p:tgtEl>
                                          <p:spTgt spid="22558"/>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left)">
                                      <p:cBhvr>
                                        <p:cTn id="57" dur="500"/>
                                        <p:tgtEl>
                                          <p:spTgt spid="33"/>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343058"/>
                                        </p:tgtEl>
                                        <p:attrNameLst>
                                          <p:attrName>style.visibility</p:attrName>
                                        </p:attrNameLst>
                                      </p:cBhvr>
                                      <p:to>
                                        <p:strVal val="visible"/>
                                      </p:to>
                                    </p:set>
                                    <p:animEffect transition="in" filter="wipe(left)">
                                      <p:cBhvr>
                                        <p:cTn id="61" dur="500"/>
                                        <p:tgtEl>
                                          <p:spTgt spid="343058"/>
                                        </p:tgtEl>
                                      </p:cBhvr>
                                    </p:animEffect>
                                  </p:childTnLst>
                                </p:cTn>
                              </p:par>
                            </p:childTnLst>
                          </p:cTn>
                        </p:par>
                        <p:par>
                          <p:cTn id="62" fill="hold">
                            <p:stCondLst>
                              <p:cond delay="1000"/>
                            </p:stCondLst>
                            <p:childTnLst>
                              <p:par>
                                <p:cTn id="63" presetID="22" presetClass="entr" presetSubtype="1"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up)">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500"/>
                                        <p:tgtEl>
                                          <p:spTgt spid="3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500"/>
                                        <p:tgtEl>
                                          <p:spTgt spid="3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500"/>
                            </p:stCondLst>
                            <p:childTnLst>
                              <p:par>
                                <p:cTn id="82" presetID="22" presetClass="entr" presetSubtype="8" fill="hold"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wipe(left)">
                                      <p:cBhvr>
                                        <p:cTn id="84" dur="500"/>
                                        <p:tgtEl>
                                          <p:spTgt spid="3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2559"/>
                                        </p:tgtEl>
                                        <p:attrNameLst>
                                          <p:attrName>style.visibility</p:attrName>
                                        </p:attrNameLst>
                                      </p:cBhvr>
                                      <p:to>
                                        <p:strVal val="visible"/>
                                      </p:to>
                                    </p:set>
                                    <p:animEffect transition="in" filter="wipe(left)">
                                      <p:cBhvr>
                                        <p:cTn id="89" dur="500"/>
                                        <p:tgtEl>
                                          <p:spTgt spid="22559"/>
                                        </p:tgtEl>
                                      </p:cBhvr>
                                    </p:animEffect>
                                  </p:childTnLst>
                                </p:cTn>
                              </p:par>
                            </p:childTnLst>
                          </p:cTn>
                        </p:par>
                        <p:par>
                          <p:cTn id="90" fill="hold">
                            <p:stCondLst>
                              <p:cond delay="500"/>
                            </p:stCondLst>
                            <p:childTnLst>
                              <p:par>
                                <p:cTn id="91" presetID="22" presetClass="entr" presetSubtype="8" fill="hold" nodeType="afterEffect">
                                  <p:stCondLst>
                                    <p:cond delay="0"/>
                                  </p:stCondLst>
                                  <p:childTnLst>
                                    <p:set>
                                      <p:cBhvr>
                                        <p:cTn id="92" dur="1" fill="hold">
                                          <p:stCondLst>
                                            <p:cond delay="0"/>
                                          </p:stCondLst>
                                        </p:cTn>
                                        <p:tgtEl>
                                          <p:spTgt spid="22560"/>
                                        </p:tgtEl>
                                        <p:attrNameLst>
                                          <p:attrName>style.visibility</p:attrName>
                                        </p:attrNameLst>
                                      </p:cBhvr>
                                      <p:to>
                                        <p:strVal val="visible"/>
                                      </p:to>
                                    </p:set>
                                    <p:animEffect transition="in" filter="wipe(left)">
                                      <p:cBhvr>
                                        <p:cTn id="93" dur="500"/>
                                        <p:tgtEl>
                                          <p:spTgt spid="2256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wipe(left)">
                                      <p:cBhvr>
                                        <p:cTn id="98" dur="500"/>
                                        <p:tgtEl>
                                          <p:spTgt spid="39"/>
                                        </p:tgtEl>
                                      </p:cBhvr>
                                    </p:animEffect>
                                  </p:childTnLst>
                                </p:cTn>
                              </p:par>
                            </p:childTnLst>
                          </p:cTn>
                        </p:par>
                        <p:par>
                          <p:cTn id="99" fill="hold">
                            <p:stCondLst>
                              <p:cond delay="500"/>
                            </p:stCondLst>
                            <p:childTnLst>
                              <p:par>
                                <p:cTn id="100" presetID="22" presetClass="entr" presetSubtype="8" fill="hold" nodeType="after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wipe(left)">
                                      <p:cBhvr>
                                        <p:cTn id="102" dur="500"/>
                                        <p:tgtEl>
                                          <p:spTgt spid="40"/>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343060"/>
                                        </p:tgtEl>
                                        <p:attrNameLst>
                                          <p:attrName>style.visibility</p:attrName>
                                        </p:attrNameLst>
                                      </p:cBhvr>
                                      <p:to>
                                        <p:strVal val="visible"/>
                                      </p:to>
                                    </p:set>
                                    <p:animEffect transition="in" filter="wipe(left)">
                                      <p:cBhvr>
                                        <p:cTn id="107" dur="500"/>
                                        <p:tgtEl>
                                          <p:spTgt spid="34306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343061"/>
                                        </p:tgtEl>
                                        <p:attrNameLst>
                                          <p:attrName>style.visibility</p:attrName>
                                        </p:attrNameLst>
                                      </p:cBhvr>
                                      <p:to>
                                        <p:strVal val="visible"/>
                                      </p:to>
                                    </p:set>
                                    <p:animEffect transition="in" filter="wipe(left)">
                                      <p:cBhvr>
                                        <p:cTn id="112" dur="500"/>
                                        <p:tgtEl>
                                          <p:spTgt spid="343061"/>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22565"/>
                                        </p:tgtEl>
                                        <p:attrNameLst>
                                          <p:attrName>style.visibility</p:attrName>
                                        </p:attrNameLst>
                                      </p:cBhvr>
                                      <p:to>
                                        <p:strVal val="visible"/>
                                      </p:to>
                                    </p:set>
                                    <p:animEffect transition="in" filter="wipe(left)">
                                      <p:cBhvr>
                                        <p:cTn id="117" dur="500"/>
                                        <p:tgtEl>
                                          <p:spTgt spid="22565"/>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2"/>
                                        </p:tgtEl>
                                        <p:attrNameLst>
                                          <p:attrName>style.visibility</p:attrName>
                                        </p:attrNameLst>
                                      </p:cBhvr>
                                      <p:to>
                                        <p:strVal val="visible"/>
                                      </p:to>
                                    </p:set>
                                    <p:animEffect transition="in" filter="wipe(left)">
                                      <p:cBhvr>
                                        <p:cTn id="122" dur="500"/>
                                        <p:tgtEl>
                                          <p:spTgt spid="2"/>
                                        </p:tgtEl>
                                      </p:cBhvr>
                                    </p:animEffect>
                                  </p:childTnLst>
                                </p:cTn>
                              </p:par>
                            </p:childTnLst>
                          </p:cTn>
                        </p:par>
                        <p:par>
                          <p:cTn id="123" fill="hold">
                            <p:stCondLst>
                              <p:cond delay="500"/>
                            </p:stCondLst>
                            <p:childTnLst>
                              <p:par>
                                <p:cTn id="124" presetID="22" presetClass="entr" presetSubtype="8" fill="hold" nodeType="afterEffect">
                                  <p:stCondLst>
                                    <p:cond delay="500"/>
                                  </p:stCondLst>
                                  <p:childTnLst>
                                    <p:set>
                                      <p:cBhvr>
                                        <p:cTn id="125" dur="1" fill="hold">
                                          <p:stCondLst>
                                            <p:cond delay="0"/>
                                          </p:stCondLst>
                                        </p:cTn>
                                        <p:tgtEl>
                                          <p:spTgt spid="343062"/>
                                        </p:tgtEl>
                                        <p:attrNameLst>
                                          <p:attrName>style.visibility</p:attrName>
                                        </p:attrNameLst>
                                      </p:cBhvr>
                                      <p:to>
                                        <p:strVal val="visible"/>
                                      </p:to>
                                    </p:set>
                                    <p:animEffect transition="in" filter="wipe(left)">
                                      <p:cBhvr>
                                        <p:cTn id="126" dur="500"/>
                                        <p:tgtEl>
                                          <p:spTgt spid="343062"/>
                                        </p:tgtEl>
                                      </p:cBhvr>
                                    </p:animEffect>
                                  </p:childTnLst>
                                </p:cTn>
                              </p:par>
                            </p:childTnLst>
                          </p:cTn>
                        </p:par>
                        <p:par>
                          <p:cTn id="127" fill="hold">
                            <p:stCondLst>
                              <p:cond delay="1500"/>
                            </p:stCondLst>
                            <p:childTnLst>
                              <p:par>
                                <p:cTn id="128" presetID="22" presetClass="entr" presetSubtype="4" fill="hold" grpId="0" nodeType="afterEffect">
                                  <p:stCondLst>
                                    <p:cond delay="0"/>
                                  </p:stCondLst>
                                  <p:childTnLst>
                                    <p:set>
                                      <p:cBhvr>
                                        <p:cTn id="129" dur="1" fill="hold">
                                          <p:stCondLst>
                                            <p:cond delay="0"/>
                                          </p:stCondLst>
                                        </p:cTn>
                                        <p:tgtEl>
                                          <p:spTgt spid="8"/>
                                        </p:tgtEl>
                                        <p:attrNameLst>
                                          <p:attrName>style.visibility</p:attrName>
                                        </p:attrNameLst>
                                      </p:cBhvr>
                                      <p:to>
                                        <p:strVal val="visible"/>
                                      </p:to>
                                    </p:set>
                                    <p:animEffect transition="in" filter="wipe(down)">
                                      <p:cBhvr>
                                        <p:cTn id="130" dur="500"/>
                                        <p:tgtEl>
                                          <p:spTgt spid="8"/>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wipe(left)">
                                      <p:cBhvr>
                                        <p:cTn id="135" dur="500"/>
                                        <p:tgtEl>
                                          <p:spTgt spid="41"/>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20498"/>
                                        </p:tgtEl>
                                        <p:attrNameLst>
                                          <p:attrName>style.visibility</p:attrName>
                                        </p:attrNameLst>
                                      </p:cBhvr>
                                      <p:to>
                                        <p:strVal val="visible"/>
                                      </p:to>
                                    </p:set>
                                    <p:animEffect transition="in" filter="wipe(left)">
                                      <p:cBhvr>
                                        <p:cTn id="140" dur="500"/>
                                        <p:tgtEl>
                                          <p:spTgt spid="20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8" grpId="0"/>
      <p:bldP spid="343060" grpId="0"/>
      <p:bldP spid="343061" grpId="0"/>
      <p:bldP spid="289804" grpId="0" animBg="1"/>
      <p:bldP spid="22559" grpId="0"/>
      <p:bldP spid="2" grpId="0" animBg="1"/>
      <p:bldP spid="8" grpId="0" animBg="1"/>
      <p:bldP spid="42" grpId="0"/>
      <p:bldP spid="43" grpId="0"/>
      <p:bldP spid="44" grpId="0"/>
      <p:bldP spid="31" grpId="0" animBg="1"/>
      <p:bldP spid="33" grpId="0" animBg="1"/>
      <p:bldP spid="35" grpId="0"/>
      <p:bldP spid="36" grpId="0"/>
      <p:bldP spid="37" grpId="0" animBg="1"/>
      <p:bldP spid="39" grpId="0" animBg="1"/>
      <p:bldP spid="41"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4" name="Rectangle 27"/>
          <p:cNvSpPr>
            <a:spLocks noGrp="1" noChangeArrowheads="1"/>
          </p:cNvSpPr>
          <p:nvPr>
            <p:ph type="title"/>
          </p:nvPr>
        </p:nvSpPr>
        <p:spPr/>
        <p:txBody>
          <a:bodyPr/>
          <a:lstStyle/>
          <a:p>
            <a:r>
              <a:rPr lang="en-US" altLang="zh-TW" dirty="0"/>
              <a:t>7.3  Remarks (2)</a:t>
            </a:r>
          </a:p>
        </p:txBody>
      </p:sp>
      <p:sp>
        <p:nvSpPr>
          <p:cNvPr id="22545" name="投影片編號版面配置區 4"/>
          <p:cNvSpPr>
            <a:spLocks noGrp="1"/>
          </p:cNvSpPr>
          <p:nvPr>
            <p:ph type="sldNum" sz="quarter" idx="10"/>
          </p:nvPr>
        </p:nvSpPr>
        <p:spPr/>
        <p:txBody>
          <a:bodyPr/>
          <a:lstStyle/>
          <a:p>
            <a:fld id="{5094E7D5-35F9-4DFE-A33B-08E198A50F01}" type="slidenum">
              <a:rPr lang="en-US" altLang="zh-TW" smtClean="0"/>
              <a:pPr/>
              <a:t>84</a:t>
            </a:fld>
            <a:endParaRPr lang="en-US" altLang="zh-TW"/>
          </a:p>
        </p:txBody>
      </p:sp>
      <p:sp>
        <p:nvSpPr>
          <p:cNvPr id="345090" name="Rectangle 2"/>
          <p:cNvSpPr>
            <a:spLocks noChangeArrowheads="1"/>
          </p:cNvSpPr>
          <p:nvPr/>
        </p:nvSpPr>
        <p:spPr bwMode="auto">
          <a:xfrm>
            <a:off x="5594651" y="3605670"/>
            <a:ext cx="215900" cy="360000"/>
          </a:xfrm>
          <a:prstGeom prst="rect">
            <a:avLst/>
          </a:prstGeom>
          <a:solidFill>
            <a:srgbClr val="FFFF00"/>
          </a:solidFill>
          <a:ln w="12700" algn="ctr">
            <a:noFill/>
            <a:miter lim="800000"/>
            <a:headEnd/>
            <a:tailEnd/>
          </a:ln>
        </p:spPr>
        <p:txBody>
          <a:bodyPr wrap="none" anchor="ctr"/>
          <a:lstStyle/>
          <a:p>
            <a:endParaRPr lang="zh-TW" altLang="en-US"/>
          </a:p>
        </p:txBody>
      </p:sp>
      <p:sp>
        <p:nvSpPr>
          <p:cNvPr id="345091" name="Rectangle 3"/>
          <p:cNvSpPr>
            <a:spLocks noChangeArrowheads="1"/>
          </p:cNvSpPr>
          <p:nvPr/>
        </p:nvSpPr>
        <p:spPr bwMode="auto">
          <a:xfrm>
            <a:off x="4701383" y="3792530"/>
            <a:ext cx="287337" cy="396000"/>
          </a:xfrm>
          <a:prstGeom prst="rect">
            <a:avLst/>
          </a:prstGeom>
          <a:solidFill>
            <a:srgbClr val="FFFF00"/>
          </a:solidFill>
          <a:ln w="12700" algn="ctr">
            <a:noFill/>
            <a:miter lim="800000"/>
            <a:headEnd/>
            <a:tailEnd/>
          </a:ln>
        </p:spPr>
        <p:txBody>
          <a:bodyPr wrap="none" anchor="ctr"/>
          <a:lstStyle/>
          <a:p>
            <a:endParaRPr lang="zh-TW" altLang="en-US"/>
          </a:p>
        </p:txBody>
      </p:sp>
      <p:sp>
        <p:nvSpPr>
          <p:cNvPr id="345093" name="Text Box 5"/>
          <p:cNvSpPr txBox="1">
            <a:spLocks noChangeArrowheads="1"/>
          </p:cNvSpPr>
          <p:nvPr/>
        </p:nvSpPr>
        <p:spPr bwMode="auto">
          <a:xfrm>
            <a:off x="1847528" y="836713"/>
            <a:ext cx="5695950" cy="461665"/>
          </a:xfrm>
          <a:prstGeom prst="rect">
            <a:avLst/>
          </a:prstGeom>
          <a:noFill/>
          <a:ln w="12700" algn="ctr">
            <a:noFill/>
            <a:miter lim="800000"/>
            <a:headEnd/>
            <a:tailEnd/>
          </a:ln>
        </p:spPr>
        <p:txBody>
          <a:bodyPr>
            <a:spAutoFit/>
          </a:bodyPr>
          <a:lstStyle/>
          <a:p>
            <a:pPr marL="514350" indent="-514350">
              <a:buFont typeface="+mj-lt"/>
              <a:buAutoNum type="arabicPeriod"/>
            </a:pPr>
            <a:r>
              <a:rPr lang="en-US" altLang="zh-TW" dirty="0">
                <a:solidFill>
                  <a:srgbClr val="0000CC"/>
                </a:solidFill>
              </a:rPr>
              <a:t>superposition of vibration modes</a:t>
            </a:r>
            <a:r>
              <a:rPr lang="en-US" altLang="zh-TW" dirty="0"/>
              <a:t>! </a:t>
            </a:r>
            <a:r>
              <a:rPr lang="en-US" altLang="zh-TW" dirty="0">
                <a:ea typeface="新細明體" charset="-120"/>
              </a:rPr>
              <a:t>     </a:t>
            </a:r>
            <a:endParaRPr lang="en-US" altLang="zh-TW" dirty="0"/>
          </a:p>
        </p:txBody>
      </p:sp>
      <p:sp>
        <p:nvSpPr>
          <p:cNvPr id="345094" name="Text Box 6"/>
          <p:cNvSpPr txBox="1">
            <a:spLocks noChangeArrowheads="1"/>
          </p:cNvSpPr>
          <p:nvPr/>
        </p:nvSpPr>
        <p:spPr bwMode="auto">
          <a:xfrm>
            <a:off x="1703389" y="5073998"/>
            <a:ext cx="7056437" cy="461665"/>
          </a:xfrm>
          <a:prstGeom prst="rect">
            <a:avLst/>
          </a:prstGeom>
          <a:noFill/>
          <a:ln w="12700" algn="ctr">
            <a:noFill/>
            <a:miter lim="800000"/>
            <a:headEnd/>
            <a:tailEnd/>
          </a:ln>
        </p:spPr>
        <p:txBody>
          <a:bodyPr>
            <a:spAutoFit/>
          </a:bodyPr>
          <a:lstStyle/>
          <a:p>
            <a:pPr marL="457200" indent="-457200">
              <a:spcBef>
                <a:spcPct val="50000"/>
              </a:spcBef>
              <a:buFontTx/>
              <a:buAutoNum type="arabicPeriod" startAt="3"/>
            </a:pPr>
            <a:r>
              <a:rPr lang="en-US" altLang="zh-TW" dirty="0">
                <a:solidFill>
                  <a:srgbClr val="0000CC"/>
                </a:solidFill>
              </a:rPr>
              <a:t>standing wave</a:t>
            </a:r>
            <a:r>
              <a:rPr lang="en-US" altLang="zh-TW" dirty="0"/>
              <a:t> (</a:t>
            </a:r>
            <a:r>
              <a:rPr lang="zh-TW" altLang="en-US" dirty="0"/>
              <a:t>駐波</a:t>
            </a:r>
            <a:r>
              <a:rPr lang="en-US" altLang="zh-TW" dirty="0"/>
              <a:t>)  </a:t>
            </a:r>
            <a:r>
              <a:rPr lang="en-US" altLang="zh-TW" dirty="0">
                <a:sym typeface="Wingdings" pitchFamily="2" charset="2"/>
              </a:rPr>
              <a:t> traveling wave</a:t>
            </a:r>
            <a:endParaRPr lang="en-US" altLang="zh-TW" dirty="0"/>
          </a:p>
        </p:txBody>
      </p:sp>
      <p:graphicFrame>
        <p:nvGraphicFramePr>
          <p:cNvPr id="345095" name="Object 7"/>
          <p:cNvGraphicFramePr>
            <a:graphicFrameLocks noChangeAspect="1"/>
          </p:cNvGraphicFramePr>
          <p:nvPr>
            <p:extLst/>
          </p:nvPr>
        </p:nvGraphicFramePr>
        <p:xfrm>
          <a:off x="2369820" y="1164334"/>
          <a:ext cx="2774304" cy="747612"/>
        </p:xfrm>
        <a:graphic>
          <a:graphicData uri="http://schemas.openxmlformats.org/presentationml/2006/ole">
            <mc:AlternateContent xmlns:mc="http://schemas.openxmlformats.org/markup-compatibility/2006">
              <mc:Choice xmlns:v="urn:schemas-microsoft-com:vml" Requires="v">
                <p:oleObj spid="_x0000_s1118540" name="Equation" r:id="rId4" imgW="1460160" imgH="393480" progId="Equation.DSMT4">
                  <p:embed/>
                </p:oleObj>
              </mc:Choice>
              <mc:Fallback>
                <p:oleObj name="Equation" r:id="rId4" imgW="1460160" imgH="393480" progId="Equation.DSMT4">
                  <p:embed/>
                  <p:pic>
                    <p:nvPicPr>
                      <p:cNvPr id="345095"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9820" y="1164334"/>
                        <a:ext cx="2774304" cy="747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8"/>
          <p:cNvGrpSpPr>
            <a:grpSpLocks/>
          </p:cNvGrpSpPr>
          <p:nvPr/>
        </p:nvGrpSpPr>
        <p:grpSpPr bwMode="auto">
          <a:xfrm>
            <a:off x="6640190" y="2641244"/>
            <a:ext cx="2505075" cy="1038225"/>
            <a:chOff x="4481" y="2459"/>
            <a:chExt cx="1578" cy="654"/>
          </a:xfrm>
        </p:grpSpPr>
        <p:graphicFrame>
          <p:nvGraphicFramePr>
            <p:cNvPr id="22541" name="Object 9"/>
            <p:cNvGraphicFramePr>
              <a:graphicFrameLocks noChangeAspect="1"/>
            </p:cNvGraphicFramePr>
            <p:nvPr>
              <p:extLst/>
            </p:nvPr>
          </p:nvGraphicFramePr>
          <p:xfrm>
            <a:off x="5142" y="2459"/>
            <a:ext cx="340" cy="245"/>
          </p:xfrm>
          <a:graphic>
            <a:graphicData uri="http://schemas.openxmlformats.org/presentationml/2006/ole">
              <mc:AlternateContent xmlns:mc="http://schemas.openxmlformats.org/markup-compatibility/2006">
                <mc:Choice xmlns:v="urn:schemas-microsoft-com:vml" Requires="v">
                  <p:oleObj spid="_x0000_s1118541" name="Equation" r:id="rId6" imgW="317160" imgH="228600" progId="Equation.DSMT4">
                    <p:embed/>
                  </p:oleObj>
                </mc:Choice>
                <mc:Fallback>
                  <p:oleObj name="Equation" r:id="rId6" imgW="317160" imgH="228600" progId="Equation.DSMT4">
                    <p:embed/>
                    <p:pic>
                      <p:nvPicPr>
                        <p:cNvPr id="2254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2" y="2459"/>
                          <a:ext cx="340" cy="2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74" name="Freeform 10"/>
            <p:cNvSpPr>
              <a:spLocks/>
            </p:cNvSpPr>
            <p:nvPr/>
          </p:nvSpPr>
          <p:spPr bwMode="auto">
            <a:xfrm>
              <a:off x="4481" y="2523"/>
              <a:ext cx="1578" cy="590"/>
            </a:xfrm>
            <a:custGeom>
              <a:avLst/>
              <a:gdLst>
                <a:gd name="T0" fmla="*/ 0 w 1315"/>
                <a:gd name="T1" fmla="*/ 23434 h 363"/>
                <a:gd name="T2" fmla="*/ 2528 w 1315"/>
                <a:gd name="T3" fmla="*/ 0 h 363"/>
                <a:gd name="T4" fmla="*/ 4210 w 1315"/>
                <a:gd name="T5" fmla="*/ 23434 h 363"/>
                <a:gd name="T6" fmla="*/ 6169 w 1315"/>
                <a:gd name="T7" fmla="*/ 46724 h 363"/>
                <a:gd name="T8" fmla="*/ 8148 w 1315"/>
                <a:gd name="T9" fmla="*/ 23434 h 363"/>
                <a:gd name="T10" fmla="*/ 0 60000 65536"/>
                <a:gd name="T11" fmla="*/ 0 60000 65536"/>
                <a:gd name="T12" fmla="*/ 0 60000 65536"/>
                <a:gd name="T13" fmla="*/ 0 60000 65536"/>
                <a:gd name="T14" fmla="*/ 0 60000 65536"/>
                <a:gd name="T15" fmla="*/ 0 w 1315"/>
                <a:gd name="T16" fmla="*/ 0 h 363"/>
                <a:gd name="T17" fmla="*/ 1315 w 1315"/>
                <a:gd name="T18" fmla="*/ 363 h 363"/>
              </a:gdLst>
              <a:ahLst/>
              <a:cxnLst>
                <a:cxn ang="T10">
                  <a:pos x="T0" y="T1"/>
                </a:cxn>
                <a:cxn ang="T11">
                  <a:pos x="T2" y="T3"/>
                </a:cxn>
                <a:cxn ang="T12">
                  <a:pos x="T4" y="T5"/>
                </a:cxn>
                <a:cxn ang="T13">
                  <a:pos x="T6" y="T7"/>
                </a:cxn>
                <a:cxn ang="T14">
                  <a:pos x="T8" y="T9"/>
                </a:cxn>
              </a:cxnLst>
              <a:rect l="T15" t="T16" r="T17" b="T18"/>
              <a:pathLst>
                <a:path w="1315" h="363">
                  <a:moveTo>
                    <a:pt x="0" y="182"/>
                  </a:moveTo>
                  <a:cubicBezTo>
                    <a:pt x="147" y="91"/>
                    <a:pt x="295" y="0"/>
                    <a:pt x="408" y="0"/>
                  </a:cubicBezTo>
                  <a:cubicBezTo>
                    <a:pt x="521" y="0"/>
                    <a:pt x="582" y="121"/>
                    <a:pt x="680" y="182"/>
                  </a:cubicBezTo>
                  <a:cubicBezTo>
                    <a:pt x="778" y="243"/>
                    <a:pt x="891" y="363"/>
                    <a:pt x="997" y="363"/>
                  </a:cubicBezTo>
                  <a:cubicBezTo>
                    <a:pt x="1103" y="363"/>
                    <a:pt x="1262" y="212"/>
                    <a:pt x="1315" y="182"/>
                  </a:cubicBezTo>
                </a:path>
              </a:pathLst>
            </a:custGeom>
            <a:noFill/>
            <a:ln w="28575">
              <a:solidFill>
                <a:srgbClr val="000099"/>
              </a:solidFill>
              <a:round/>
              <a:headEnd/>
              <a:tailEnd/>
            </a:ln>
          </p:spPr>
          <p:txBody>
            <a:bodyPr wrap="none" anchor="ctr"/>
            <a:lstStyle/>
            <a:p>
              <a:endParaRPr lang="zh-TW" altLang="en-US"/>
            </a:p>
          </p:txBody>
        </p:sp>
      </p:grpSp>
      <p:grpSp>
        <p:nvGrpSpPr>
          <p:cNvPr id="3" name="Group 11"/>
          <p:cNvGrpSpPr>
            <a:grpSpLocks/>
          </p:cNvGrpSpPr>
          <p:nvPr/>
        </p:nvGrpSpPr>
        <p:grpSpPr bwMode="auto">
          <a:xfrm>
            <a:off x="6640190" y="2811105"/>
            <a:ext cx="2633663" cy="503238"/>
            <a:chOff x="4481" y="2566"/>
            <a:chExt cx="1659" cy="317"/>
          </a:xfrm>
        </p:grpSpPr>
        <p:graphicFrame>
          <p:nvGraphicFramePr>
            <p:cNvPr id="22540" name="Object 12"/>
            <p:cNvGraphicFramePr>
              <a:graphicFrameLocks noChangeAspect="1"/>
            </p:cNvGraphicFramePr>
            <p:nvPr/>
          </p:nvGraphicFramePr>
          <p:xfrm>
            <a:off x="5787" y="2566"/>
            <a:ext cx="353" cy="245"/>
          </p:xfrm>
          <a:graphic>
            <a:graphicData uri="http://schemas.openxmlformats.org/presentationml/2006/ole">
              <mc:AlternateContent xmlns:mc="http://schemas.openxmlformats.org/markup-compatibility/2006">
                <mc:Choice xmlns:v="urn:schemas-microsoft-com:vml" Requires="v">
                  <p:oleObj spid="_x0000_s1118542" name="Equation" r:id="rId8" imgW="330120" imgH="228600" progId="Equation.DSMT4">
                    <p:embed/>
                  </p:oleObj>
                </mc:Choice>
                <mc:Fallback>
                  <p:oleObj name="Equation" r:id="rId8" imgW="330120" imgH="228600" progId="Equation.DSMT4">
                    <p:embed/>
                    <p:pic>
                      <p:nvPicPr>
                        <p:cNvPr id="2254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87" y="2566"/>
                          <a:ext cx="353" cy="2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73" name="Freeform 13"/>
            <p:cNvSpPr>
              <a:spLocks/>
            </p:cNvSpPr>
            <p:nvPr/>
          </p:nvSpPr>
          <p:spPr bwMode="auto">
            <a:xfrm flipV="1">
              <a:off x="4481" y="2753"/>
              <a:ext cx="1578" cy="130"/>
            </a:xfrm>
            <a:custGeom>
              <a:avLst/>
              <a:gdLst>
                <a:gd name="T0" fmla="*/ 0 w 1315"/>
                <a:gd name="T1" fmla="*/ 0 h 363"/>
                <a:gd name="T2" fmla="*/ 2528 w 1315"/>
                <a:gd name="T3" fmla="*/ 0 h 363"/>
                <a:gd name="T4" fmla="*/ 4210 w 1315"/>
                <a:gd name="T5" fmla="*/ 0 h 363"/>
                <a:gd name="T6" fmla="*/ 6169 w 1315"/>
                <a:gd name="T7" fmla="*/ 0 h 363"/>
                <a:gd name="T8" fmla="*/ 8148 w 1315"/>
                <a:gd name="T9" fmla="*/ 0 h 363"/>
                <a:gd name="T10" fmla="*/ 0 60000 65536"/>
                <a:gd name="T11" fmla="*/ 0 60000 65536"/>
                <a:gd name="T12" fmla="*/ 0 60000 65536"/>
                <a:gd name="T13" fmla="*/ 0 60000 65536"/>
                <a:gd name="T14" fmla="*/ 0 60000 65536"/>
                <a:gd name="T15" fmla="*/ 0 w 1315"/>
                <a:gd name="T16" fmla="*/ 0 h 363"/>
                <a:gd name="T17" fmla="*/ 1315 w 1315"/>
                <a:gd name="T18" fmla="*/ 363 h 363"/>
              </a:gdLst>
              <a:ahLst/>
              <a:cxnLst>
                <a:cxn ang="T10">
                  <a:pos x="T0" y="T1"/>
                </a:cxn>
                <a:cxn ang="T11">
                  <a:pos x="T2" y="T3"/>
                </a:cxn>
                <a:cxn ang="T12">
                  <a:pos x="T4" y="T5"/>
                </a:cxn>
                <a:cxn ang="T13">
                  <a:pos x="T6" y="T7"/>
                </a:cxn>
                <a:cxn ang="T14">
                  <a:pos x="T8" y="T9"/>
                </a:cxn>
              </a:cxnLst>
              <a:rect l="T15" t="T16" r="T17" b="T18"/>
              <a:pathLst>
                <a:path w="1315" h="363">
                  <a:moveTo>
                    <a:pt x="0" y="182"/>
                  </a:moveTo>
                  <a:cubicBezTo>
                    <a:pt x="147" y="91"/>
                    <a:pt x="295" y="0"/>
                    <a:pt x="408" y="0"/>
                  </a:cubicBezTo>
                  <a:cubicBezTo>
                    <a:pt x="521" y="0"/>
                    <a:pt x="582" y="121"/>
                    <a:pt x="680" y="182"/>
                  </a:cubicBezTo>
                  <a:cubicBezTo>
                    <a:pt x="778" y="243"/>
                    <a:pt x="891" y="363"/>
                    <a:pt x="997" y="363"/>
                  </a:cubicBezTo>
                  <a:cubicBezTo>
                    <a:pt x="1103" y="363"/>
                    <a:pt x="1262" y="212"/>
                    <a:pt x="1315" y="182"/>
                  </a:cubicBezTo>
                </a:path>
              </a:pathLst>
            </a:custGeom>
            <a:noFill/>
            <a:ln w="28575">
              <a:solidFill>
                <a:srgbClr val="A50021"/>
              </a:solidFill>
              <a:prstDash val="dash"/>
              <a:round/>
              <a:headEnd/>
              <a:tailEnd/>
            </a:ln>
          </p:spPr>
          <p:txBody>
            <a:bodyPr rot="10800000" wrap="none" anchor="ctr"/>
            <a:lstStyle/>
            <a:p>
              <a:endParaRPr lang="zh-TW" altLang="en-US"/>
            </a:p>
          </p:txBody>
        </p:sp>
      </p:grpSp>
      <p:grpSp>
        <p:nvGrpSpPr>
          <p:cNvPr id="4" name="Group 14"/>
          <p:cNvGrpSpPr>
            <a:grpSpLocks/>
          </p:cNvGrpSpPr>
          <p:nvPr/>
        </p:nvGrpSpPr>
        <p:grpSpPr bwMode="auto">
          <a:xfrm>
            <a:off x="6665590" y="2887305"/>
            <a:ext cx="2505075" cy="592138"/>
            <a:chOff x="4497" y="2614"/>
            <a:chExt cx="1578" cy="373"/>
          </a:xfrm>
        </p:grpSpPr>
        <p:graphicFrame>
          <p:nvGraphicFramePr>
            <p:cNvPr id="22539" name="Object 15"/>
            <p:cNvGraphicFramePr>
              <a:graphicFrameLocks noChangeAspect="1"/>
            </p:cNvGraphicFramePr>
            <p:nvPr/>
          </p:nvGraphicFramePr>
          <p:xfrm>
            <a:off x="4798" y="2614"/>
            <a:ext cx="353" cy="245"/>
          </p:xfrm>
          <a:graphic>
            <a:graphicData uri="http://schemas.openxmlformats.org/presentationml/2006/ole">
              <mc:AlternateContent xmlns:mc="http://schemas.openxmlformats.org/markup-compatibility/2006">
                <mc:Choice xmlns:v="urn:schemas-microsoft-com:vml" Requires="v">
                  <p:oleObj spid="_x0000_s1118543" name="Equation" r:id="rId10" imgW="330120" imgH="228600" progId="Equation.DSMT4">
                    <p:embed/>
                  </p:oleObj>
                </mc:Choice>
                <mc:Fallback>
                  <p:oleObj name="Equation" r:id="rId10" imgW="330120" imgH="228600" progId="Equation.DSMT4">
                    <p:embed/>
                    <p:pic>
                      <p:nvPicPr>
                        <p:cNvPr id="22539"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98" y="2614"/>
                          <a:ext cx="35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6666"/>
                              </a:solidFill>
                              <a:miter lim="800000"/>
                              <a:headEnd/>
                              <a:tailEnd/>
                            </a14:hiddenLine>
                          </a:ext>
                        </a:extLst>
                      </p:spPr>
                    </p:pic>
                  </p:oleObj>
                </mc:Fallback>
              </mc:AlternateContent>
            </a:graphicData>
          </a:graphic>
        </p:graphicFrame>
        <p:sp>
          <p:nvSpPr>
            <p:cNvPr id="22572" name="Freeform 16"/>
            <p:cNvSpPr>
              <a:spLocks/>
            </p:cNvSpPr>
            <p:nvPr/>
          </p:nvSpPr>
          <p:spPr bwMode="auto">
            <a:xfrm>
              <a:off x="4497" y="2643"/>
              <a:ext cx="1578" cy="344"/>
            </a:xfrm>
            <a:custGeom>
              <a:avLst/>
              <a:gdLst>
                <a:gd name="T0" fmla="*/ 0 w 1315"/>
                <a:gd name="T1" fmla="*/ 106 h 363"/>
                <a:gd name="T2" fmla="*/ 2528 w 1315"/>
                <a:gd name="T3" fmla="*/ 0 h 363"/>
                <a:gd name="T4" fmla="*/ 4210 w 1315"/>
                <a:gd name="T5" fmla="*/ 106 h 363"/>
                <a:gd name="T6" fmla="*/ 6169 w 1315"/>
                <a:gd name="T7" fmla="*/ 212 h 363"/>
                <a:gd name="T8" fmla="*/ 8148 w 1315"/>
                <a:gd name="T9" fmla="*/ 106 h 363"/>
                <a:gd name="T10" fmla="*/ 0 60000 65536"/>
                <a:gd name="T11" fmla="*/ 0 60000 65536"/>
                <a:gd name="T12" fmla="*/ 0 60000 65536"/>
                <a:gd name="T13" fmla="*/ 0 60000 65536"/>
                <a:gd name="T14" fmla="*/ 0 60000 65536"/>
                <a:gd name="T15" fmla="*/ 0 w 1315"/>
                <a:gd name="T16" fmla="*/ 0 h 363"/>
                <a:gd name="T17" fmla="*/ 1315 w 1315"/>
                <a:gd name="T18" fmla="*/ 363 h 363"/>
              </a:gdLst>
              <a:ahLst/>
              <a:cxnLst>
                <a:cxn ang="T10">
                  <a:pos x="T0" y="T1"/>
                </a:cxn>
                <a:cxn ang="T11">
                  <a:pos x="T2" y="T3"/>
                </a:cxn>
                <a:cxn ang="T12">
                  <a:pos x="T4" y="T5"/>
                </a:cxn>
                <a:cxn ang="T13">
                  <a:pos x="T6" y="T7"/>
                </a:cxn>
                <a:cxn ang="T14">
                  <a:pos x="T8" y="T9"/>
                </a:cxn>
              </a:cxnLst>
              <a:rect l="T15" t="T16" r="T17" b="T18"/>
              <a:pathLst>
                <a:path w="1315" h="363">
                  <a:moveTo>
                    <a:pt x="0" y="182"/>
                  </a:moveTo>
                  <a:cubicBezTo>
                    <a:pt x="147" y="91"/>
                    <a:pt x="295" y="0"/>
                    <a:pt x="408" y="0"/>
                  </a:cubicBezTo>
                  <a:cubicBezTo>
                    <a:pt x="521" y="0"/>
                    <a:pt x="582" y="121"/>
                    <a:pt x="680" y="182"/>
                  </a:cubicBezTo>
                  <a:cubicBezTo>
                    <a:pt x="778" y="243"/>
                    <a:pt x="891" y="363"/>
                    <a:pt x="997" y="363"/>
                  </a:cubicBezTo>
                  <a:cubicBezTo>
                    <a:pt x="1103" y="363"/>
                    <a:pt x="1262" y="212"/>
                    <a:pt x="1315" y="182"/>
                  </a:cubicBezTo>
                </a:path>
              </a:pathLst>
            </a:custGeom>
            <a:noFill/>
            <a:ln w="28575">
              <a:solidFill>
                <a:srgbClr val="006666"/>
              </a:solidFill>
              <a:prstDash val="dash"/>
              <a:round/>
              <a:headEnd/>
              <a:tailEnd/>
            </a:ln>
          </p:spPr>
          <p:txBody>
            <a:bodyPr wrap="none" anchor="ctr"/>
            <a:lstStyle/>
            <a:p>
              <a:endParaRPr lang="zh-TW" altLang="en-US"/>
            </a:p>
          </p:txBody>
        </p:sp>
      </p:grpSp>
      <p:sp>
        <p:nvSpPr>
          <p:cNvPr id="345105" name="Line 17"/>
          <p:cNvSpPr>
            <a:spLocks noChangeShapeType="1"/>
          </p:cNvSpPr>
          <p:nvPr/>
        </p:nvSpPr>
        <p:spPr bwMode="auto">
          <a:xfrm>
            <a:off x="6213153" y="1812023"/>
            <a:ext cx="2505075" cy="0"/>
          </a:xfrm>
          <a:prstGeom prst="line">
            <a:avLst/>
          </a:prstGeom>
          <a:noFill/>
          <a:ln w="28575">
            <a:solidFill>
              <a:schemeClr val="tx1"/>
            </a:solidFill>
            <a:round/>
            <a:headEnd/>
            <a:tailEnd/>
          </a:ln>
        </p:spPr>
        <p:txBody>
          <a:bodyPr wrap="none" anchor="ctr"/>
          <a:lstStyle/>
          <a:p>
            <a:endParaRPr lang="zh-TW" altLang="en-US"/>
          </a:p>
        </p:txBody>
      </p:sp>
      <p:grpSp>
        <p:nvGrpSpPr>
          <p:cNvPr id="5" name="Group 18"/>
          <p:cNvGrpSpPr>
            <a:grpSpLocks/>
          </p:cNvGrpSpPr>
          <p:nvPr/>
        </p:nvGrpSpPr>
        <p:grpSpPr bwMode="auto">
          <a:xfrm>
            <a:off x="6213153" y="1207185"/>
            <a:ext cx="2505075" cy="604838"/>
            <a:chOff x="3211" y="1779"/>
            <a:chExt cx="1578" cy="381"/>
          </a:xfrm>
        </p:grpSpPr>
        <p:sp>
          <p:nvSpPr>
            <p:cNvPr id="22571" name="Freeform 19"/>
            <p:cNvSpPr>
              <a:spLocks/>
            </p:cNvSpPr>
            <p:nvPr/>
          </p:nvSpPr>
          <p:spPr bwMode="auto">
            <a:xfrm flipV="1">
              <a:off x="3211" y="1978"/>
              <a:ext cx="1578" cy="182"/>
            </a:xfrm>
            <a:custGeom>
              <a:avLst/>
              <a:gdLst>
                <a:gd name="T0" fmla="*/ 0 w 1315"/>
                <a:gd name="T1" fmla="*/ 0 h 136"/>
                <a:gd name="T2" fmla="*/ 4210 w 1315"/>
                <a:gd name="T3" fmla="*/ 2515 h 136"/>
                <a:gd name="T4" fmla="*/ 8148 w 1315"/>
                <a:gd name="T5" fmla="*/ 0 h 136"/>
                <a:gd name="T6" fmla="*/ 0 60000 65536"/>
                <a:gd name="T7" fmla="*/ 0 60000 65536"/>
                <a:gd name="T8" fmla="*/ 0 60000 65536"/>
                <a:gd name="T9" fmla="*/ 0 w 1315"/>
                <a:gd name="T10" fmla="*/ 0 h 136"/>
                <a:gd name="T11" fmla="*/ 1315 w 1315"/>
                <a:gd name="T12" fmla="*/ 136 h 136"/>
              </a:gdLst>
              <a:ahLst/>
              <a:cxnLst>
                <a:cxn ang="T6">
                  <a:pos x="T0" y="T1"/>
                </a:cxn>
                <a:cxn ang="T7">
                  <a:pos x="T2" y="T3"/>
                </a:cxn>
                <a:cxn ang="T8">
                  <a:pos x="T4" y="T5"/>
                </a:cxn>
              </a:cxnLst>
              <a:rect l="T9" t="T10" r="T11" b="T12"/>
              <a:pathLst>
                <a:path w="1315" h="136">
                  <a:moveTo>
                    <a:pt x="0" y="0"/>
                  </a:moveTo>
                  <a:cubicBezTo>
                    <a:pt x="230" y="68"/>
                    <a:pt x="461" y="136"/>
                    <a:pt x="680" y="136"/>
                  </a:cubicBezTo>
                  <a:cubicBezTo>
                    <a:pt x="899" y="136"/>
                    <a:pt x="1209" y="23"/>
                    <a:pt x="1315" y="0"/>
                  </a:cubicBezTo>
                </a:path>
              </a:pathLst>
            </a:custGeom>
            <a:noFill/>
            <a:ln w="28575">
              <a:solidFill>
                <a:srgbClr val="006666"/>
              </a:solidFill>
              <a:prstDash val="dash"/>
              <a:round/>
              <a:headEnd/>
              <a:tailEnd/>
            </a:ln>
          </p:spPr>
          <p:txBody>
            <a:bodyPr rot="10800000" wrap="none" anchor="ctr"/>
            <a:lstStyle/>
            <a:p>
              <a:endParaRPr lang="zh-TW" altLang="en-US"/>
            </a:p>
          </p:txBody>
        </p:sp>
        <p:graphicFrame>
          <p:nvGraphicFramePr>
            <p:cNvPr id="22538" name="Object 20"/>
            <p:cNvGraphicFramePr>
              <a:graphicFrameLocks noChangeAspect="1"/>
            </p:cNvGraphicFramePr>
            <p:nvPr/>
          </p:nvGraphicFramePr>
          <p:xfrm>
            <a:off x="3846" y="1779"/>
            <a:ext cx="353" cy="245"/>
          </p:xfrm>
          <a:graphic>
            <a:graphicData uri="http://schemas.openxmlformats.org/presentationml/2006/ole">
              <mc:AlternateContent xmlns:mc="http://schemas.openxmlformats.org/markup-compatibility/2006">
                <mc:Choice xmlns:v="urn:schemas-microsoft-com:vml" Requires="v">
                  <p:oleObj spid="_x0000_s1118544" name="Equation" r:id="rId12" imgW="330120" imgH="228600" progId="Equation.DSMT4">
                    <p:embed/>
                  </p:oleObj>
                </mc:Choice>
                <mc:Fallback>
                  <p:oleObj name="Equation" r:id="rId12" imgW="330120" imgH="228600" progId="Equation.DSMT4">
                    <p:embed/>
                    <p:pic>
                      <p:nvPicPr>
                        <p:cNvPr id="22538"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46" y="1779"/>
                          <a:ext cx="353" cy="2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 name="Group 21"/>
          <p:cNvGrpSpPr>
            <a:grpSpLocks/>
          </p:cNvGrpSpPr>
          <p:nvPr/>
        </p:nvGrpSpPr>
        <p:grpSpPr bwMode="auto">
          <a:xfrm>
            <a:off x="6213153" y="1019861"/>
            <a:ext cx="2505075" cy="792163"/>
            <a:chOff x="3211" y="1661"/>
            <a:chExt cx="1578" cy="499"/>
          </a:xfrm>
        </p:grpSpPr>
        <p:sp>
          <p:nvSpPr>
            <p:cNvPr id="22570" name="Freeform 22"/>
            <p:cNvSpPr>
              <a:spLocks/>
            </p:cNvSpPr>
            <p:nvPr/>
          </p:nvSpPr>
          <p:spPr bwMode="auto">
            <a:xfrm flipV="1">
              <a:off x="3211" y="1797"/>
              <a:ext cx="1578" cy="363"/>
            </a:xfrm>
            <a:custGeom>
              <a:avLst/>
              <a:gdLst>
                <a:gd name="T0" fmla="*/ 0 w 1315"/>
                <a:gd name="T1" fmla="*/ 0 h 136"/>
                <a:gd name="T2" fmla="*/ 4210 w 1315"/>
                <a:gd name="T3" fmla="*/ 2495566 h 136"/>
                <a:gd name="T4" fmla="*/ 8148 w 1315"/>
                <a:gd name="T5" fmla="*/ 0 h 136"/>
                <a:gd name="T6" fmla="*/ 0 60000 65536"/>
                <a:gd name="T7" fmla="*/ 0 60000 65536"/>
                <a:gd name="T8" fmla="*/ 0 60000 65536"/>
                <a:gd name="T9" fmla="*/ 0 w 1315"/>
                <a:gd name="T10" fmla="*/ 0 h 136"/>
                <a:gd name="T11" fmla="*/ 1315 w 1315"/>
                <a:gd name="T12" fmla="*/ 136 h 136"/>
              </a:gdLst>
              <a:ahLst/>
              <a:cxnLst>
                <a:cxn ang="T6">
                  <a:pos x="T0" y="T1"/>
                </a:cxn>
                <a:cxn ang="T7">
                  <a:pos x="T2" y="T3"/>
                </a:cxn>
                <a:cxn ang="T8">
                  <a:pos x="T4" y="T5"/>
                </a:cxn>
              </a:cxnLst>
              <a:rect l="T9" t="T10" r="T11" b="T12"/>
              <a:pathLst>
                <a:path w="1315" h="136">
                  <a:moveTo>
                    <a:pt x="0" y="0"/>
                  </a:moveTo>
                  <a:cubicBezTo>
                    <a:pt x="230" y="68"/>
                    <a:pt x="461" y="136"/>
                    <a:pt x="680" y="136"/>
                  </a:cubicBezTo>
                  <a:cubicBezTo>
                    <a:pt x="899" y="136"/>
                    <a:pt x="1209" y="23"/>
                    <a:pt x="1315" y="0"/>
                  </a:cubicBezTo>
                </a:path>
              </a:pathLst>
            </a:custGeom>
            <a:noFill/>
            <a:ln w="28575">
              <a:solidFill>
                <a:srgbClr val="000099"/>
              </a:solidFill>
              <a:round/>
              <a:headEnd/>
              <a:tailEnd/>
            </a:ln>
          </p:spPr>
          <p:txBody>
            <a:bodyPr rot="10800000" wrap="none" anchor="ctr"/>
            <a:lstStyle/>
            <a:p>
              <a:endParaRPr lang="zh-TW" altLang="en-US"/>
            </a:p>
          </p:txBody>
        </p:sp>
        <p:graphicFrame>
          <p:nvGraphicFramePr>
            <p:cNvPr id="22537" name="Object 23"/>
            <p:cNvGraphicFramePr>
              <a:graphicFrameLocks noChangeAspect="1"/>
            </p:cNvGraphicFramePr>
            <p:nvPr/>
          </p:nvGraphicFramePr>
          <p:xfrm>
            <a:off x="4345" y="1661"/>
            <a:ext cx="340" cy="245"/>
          </p:xfrm>
          <a:graphic>
            <a:graphicData uri="http://schemas.openxmlformats.org/presentationml/2006/ole">
              <mc:AlternateContent xmlns:mc="http://schemas.openxmlformats.org/markup-compatibility/2006">
                <mc:Choice xmlns:v="urn:schemas-microsoft-com:vml" Requires="v">
                  <p:oleObj spid="_x0000_s1118545" name="Equation" r:id="rId13" imgW="317160" imgH="228600" progId="Equation.DSMT4">
                    <p:embed/>
                  </p:oleObj>
                </mc:Choice>
                <mc:Fallback>
                  <p:oleObj name="Equation" r:id="rId13" imgW="317160" imgH="228600" progId="Equation.DSMT4">
                    <p:embed/>
                    <p:pic>
                      <p:nvPicPr>
                        <p:cNvPr id="22537"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5" y="1661"/>
                          <a:ext cx="340" cy="2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 name="Group 24"/>
          <p:cNvGrpSpPr>
            <a:grpSpLocks/>
          </p:cNvGrpSpPr>
          <p:nvPr/>
        </p:nvGrpSpPr>
        <p:grpSpPr bwMode="auto">
          <a:xfrm>
            <a:off x="6213153" y="1812024"/>
            <a:ext cx="2505075" cy="460375"/>
            <a:chOff x="3211" y="2160"/>
            <a:chExt cx="1578" cy="290"/>
          </a:xfrm>
        </p:grpSpPr>
        <p:sp>
          <p:nvSpPr>
            <p:cNvPr id="22569" name="Freeform 25"/>
            <p:cNvSpPr>
              <a:spLocks/>
            </p:cNvSpPr>
            <p:nvPr/>
          </p:nvSpPr>
          <p:spPr bwMode="auto">
            <a:xfrm>
              <a:off x="3211" y="2160"/>
              <a:ext cx="1578" cy="91"/>
            </a:xfrm>
            <a:custGeom>
              <a:avLst/>
              <a:gdLst>
                <a:gd name="T0" fmla="*/ 0 w 1315"/>
                <a:gd name="T1" fmla="*/ 0 h 136"/>
                <a:gd name="T2" fmla="*/ 4210 w 1315"/>
                <a:gd name="T3" fmla="*/ 2 h 136"/>
                <a:gd name="T4" fmla="*/ 8148 w 1315"/>
                <a:gd name="T5" fmla="*/ 0 h 136"/>
                <a:gd name="T6" fmla="*/ 0 60000 65536"/>
                <a:gd name="T7" fmla="*/ 0 60000 65536"/>
                <a:gd name="T8" fmla="*/ 0 60000 65536"/>
                <a:gd name="T9" fmla="*/ 0 w 1315"/>
                <a:gd name="T10" fmla="*/ 0 h 136"/>
                <a:gd name="T11" fmla="*/ 1315 w 1315"/>
                <a:gd name="T12" fmla="*/ 136 h 136"/>
              </a:gdLst>
              <a:ahLst/>
              <a:cxnLst>
                <a:cxn ang="T6">
                  <a:pos x="T0" y="T1"/>
                </a:cxn>
                <a:cxn ang="T7">
                  <a:pos x="T2" y="T3"/>
                </a:cxn>
                <a:cxn ang="T8">
                  <a:pos x="T4" y="T5"/>
                </a:cxn>
              </a:cxnLst>
              <a:rect l="T9" t="T10" r="T11" b="T12"/>
              <a:pathLst>
                <a:path w="1315" h="136">
                  <a:moveTo>
                    <a:pt x="0" y="0"/>
                  </a:moveTo>
                  <a:cubicBezTo>
                    <a:pt x="230" y="68"/>
                    <a:pt x="461" y="136"/>
                    <a:pt x="680" y="136"/>
                  </a:cubicBezTo>
                  <a:cubicBezTo>
                    <a:pt x="899" y="136"/>
                    <a:pt x="1209" y="23"/>
                    <a:pt x="1315" y="0"/>
                  </a:cubicBezTo>
                </a:path>
              </a:pathLst>
            </a:custGeom>
            <a:noFill/>
            <a:ln w="28575">
              <a:solidFill>
                <a:srgbClr val="A50021"/>
              </a:solidFill>
              <a:prstDash val="dash"/>
              <a:round/>
              <a:headEnd/>
              <a:tailEnd/>
            </a:ln>
          </p:spPr>
          <p:txBody>
            <a:bodyPr wrap="none" anchor="ctr"/>
            <a:lstStyle/>
            <a:p>
              <a:endParaRPr lang="zh-TW" altLang="en-US"/>
            </a:p>
          </p:txBody>
        </p:sp>
        <p:graphicFrame>
          <p:nvGraphicFramePr>
            <p:cNvPr id="22536" name="Object 26"/>
            <p:cNvGraphicFramePr>
              <a:graphicFrameLocks noChangeAspect="1"/>
            </p:cNvGraphicFramePr>
            <p:nvPr>
              <p:extLst/>
            </p:nvPr>
          </p:nvGraphicFramePr>
          <p:xfrm>
            <a:off x="4218" y="2205"/>
            <a:ext cx="353" cy="245"/>
          </p:xfrm>
          <a:graphic>
            <a:graphicData uri="http://schemas.openxmlformats.org/presentationml/2006/ole">
              <mc:AlternateContent xmlns:mc="http://schemas.openxmlformats.org/markup-compatibility/2006">
                <mc:Choice xmlns:v="urn:schemas-microsoft-com:vml" Requires="v">
                  <p:oleObj spid="_x0000_s1118546" name="Equation" r:id="rId14" imgW="330120" imgH="228600" progId="Equation.DSMT4">
                    <p:embed/>
                  </p:oleObj>
                </mc:Choice>
                <mc:Fallback>
                  <p:oleObj name="Equation" r:id="rId14" imgW="330120" imgH="228600" progId="Equation.DSMT4">
                    <p:embed/>
                    <p:pic>
                      <p:nvPicPr>
                        <p:cNvPr id="22536" name="Object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8" y="2205"/>
                          <a:ext cx="353" cy="2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2566" name="Text Box 29"/>
          <p:cNvSpPr txBox="1">
            <a:spLocks noChangeArrowheads="1"/>
          </p:cNvSpPr>
          <p:nvPr/>
        </p:nvSpPr>
        <p:spPr bwMode="auto">
          <a:xfrm>
            <a:off x="4376057" y="1908994"/>
            <a:ext cx="1529586" cy="400110"/>
          </a:xfrm>
          <a:prstGeom prst="rect">
            <a:avLst/>
          </a:prstGeom>
          <a:noFill/>
          <a:ln w="12700" algn="ctr">
            <a:noFill/>
            <a:miter lim="800000"/>
            <a:headEnd/>
            <a:tailEnd/>
          </a:ln>
        </p:spPr>
        <p:txBody>
          <a:bodyPr wrap="none">
            <a:spAutoFit/>
          </a:bodyPr>
          <a:lstStyle/>
          <a:p>
            <a:r>
              <a:rPr lang="en-US" altLang="zh-TW" sz="2000" dirty="0">
                <a:solidFill>
                  <a:srgbClr val="C00000"/>
                </a:solidFill>
              </a:rPr>
              <a:t>mode shape  </a:t>
            </a:r>
          </a:p>
        </p:txBody>
      </p:sp>
      <p:graphicFrame>
        <p:nvGraphicFramePr>
          <p:cNvPr id="22534" name="Object 30"/>
          <p:cNvGraphicFramePr>
            <a:graphicFrameLocks noChangeAspect="1"/>
          </p:cNvGraphicFramePr>
          <p:nvPr>
            <p:extLst/>
          </p:nvPr>
        </p:nvGraphicFramePr>
        <p:xfrm>
          <a:off x="5195511" y="3573016"/>
          <a:ext cx="965124" cy="747612"/>
        </p:xfrm>
        <a:graphic>
          <a:graphicData uri="http://schemas.openxmlformats.org/presentationml/2006/ole">
            <mc:AlternateContent xmlns:mc="http://schemas.openxmlformats.org/markup-compatibility/2006">
              <mc:Choice xmlns:v="urn:schemas-microsoft-com:vml" Requires="v">
                <p:oleObj spid="_x0000_s1118547" name="Equation" r:id="rId15" imgW="507960" imgH="393480" progId="Equation.DSMT4">
                  <p:embed/>
                </p:oleObj>
              </mc:Choice>
              <mc:Fallback>
                <p:oleObj name="Equation" r:id="rId15" imgW="507960" imgH="393480" progId="Equation.DSMT4">
                  <p:embed/>
                  <p:pic>
                    <p:nvPicPr>
                      <p:cNvPr id="22534" name="Object 30"/>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95511" y="3573016"/>
                        <a:ext cx="965124" cy="747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5" name="Object 31"/>
          <p:cNvGraphicFramePr>
            <a:graphicFrameLocks noChangeAspect="1"/>
          </p:cNvGraphicFramePr>
          <p:nvPr>
            <p:extLst/>
          </p:nvPr>
        </p:nvGraphicFramePr>
        <p:xfrm>
          <a:off x="3935760" y="3741957"/>
          <a:ext cx="1205892" cy="434340"/>
        </p:xfrm>
        <a:graphic>
          <a:graphicData uri="http://schemas.openxmlformats.org/presentationml/2006/ole">
            <mc:AlternateContent xmlns:mc="http://schemas.openxmlformats.org/markup-compatibility/2006">
              <mc:Choice xmlns:v="urn:schemas-microsoft-com:vml" Requires="v">
                <p:oleObj spid="_x0000_s1118548" name="Equation" r:id="rId17" imgW="634680" imgH="228600" progId="Equation.DSMT4">
                  <p:embed/>
                </p:oleObj>
              </mc:Choice>
              <mc:Fallback>
                <p:oleObj name="Equation" r:id="rId17" imgW="634680" imgH="228600" progId="Equation.DSMT4">
                  <p:embed/>
                  <p:pic>
                    <p:nvPicPr>
                      <p:cNvPr id="22535" name="Object 31"/>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35760" y="3741957"/>
                        <a:ext cx="1205892" cy="4343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67" name="Rectangle 32"/>
          <p:cNvSpPr>
            <a:spLocks noChangeArrowheads="1"/>
          </p:cNvSpPr>
          <p:nvPr/>
        </p:nvSpPr>
        <p:spPr bwMode="auto">
          <a:xfrm>
            <a:off x="2170652" y="3340188"/>
            <a:ext cx="2037737" cy="461665"/>
          </a:xfrm>
          <a:prstGeom prst="rect">
            <a:avLst/>
          </a:prstGeom>
          <a:noFill/>
          <a:ln w="12700" algn="ctr">
            <a:noFill/>
            <a:miter lim="800000"/>
            <a:headEnd/>
            <a:tailEnd/>
          </a:ln>
        </p:spPr>
        <p:txBody>
          <a:bodyPr wrap="none">
            <a:spAutoFit/>
          </a:bodyPr>
          <a:lstStyle/>
          <a:p>
            <a:pPr algn="ctr"/>
            <a:r>
              <a:rPr lang="en-US" altLang="zh-TW" dirty="0"/>
              <a:t>for  </a:t>
            </a:r>
            <a:r>
              <a:rPr lang="en-US" altLang="zh-TW" i="1" dirty="0"/>
              <a:t>n-</a:t>
            </a:r>
            <a:r>
              <a:rPr lang="en-US" altLang="zh-TW" dirty="0" err="1"/>
              <a:t>th</a:t>
            </a:r>
            <a:r>
              <a:rPr lang="en-US" altLang="zh-TW" dirty="0"/>
              <a:t> mode:</a:t>
            </a:r>
          </a:p>
        </p:txBody>
      </p:sp>
      <p:sp>
        <p:nvSpPr>
          <p:cNvPr id="22568" name="Text Box 33"/>
          <p:cNvSpPr txBox="1">
            <a:spLocks noChangeArrowheads="1"/>
          </p:cNvSpPr>
          <p:nvPr/>
        </p:nvSpPr>
        <p:spPr bwMode="auto">
          <a:xfrm>
            <a:off x="2863889" y="1750358"/>
            <a:ext cx="1271502" cy="400110"/>
          </a:xfrm>
          <a:prstGeom prst="rect">
            <a:avLst/>
          </a:prstGeom>
          <a:noFill/>
          <a:ln w="12700" algn="ctr">
            <a:noFill/>
            <a:miter lim="800000"/>
            <a:headEnd/>
            <a:tailEnd/>
          </a:ln>
        </p:spPr>
        <p:txBody>
          <a:bodyPr wrap="none">
            <a:spAutoFit/>
          </a:bodyPr>
          <a:lstStyle/>
          <a:p>
            <a:r>
              <a:rPr lang="en-US" altLang="zh-TW" sz="2000" dirty="0">
                <a:solidFill>
                  <a:srgbClr val="0000CC"/>
                </a:solidFill>
              </a:rPr>
              <a:t>amplitude </a:t>
            </a:r>
          </a:p>
        </p:txBody>
      </p:sp>
      <p:graphicFrame>
        <p:nvGraphicFramePr>
          <p:cNvPr id="345122" name="Object 34"/>
          <p:cNvGraphicFramePr>
            <a:graphicFrameLocks noChangeAspect="1"/>
          </p:cNvGraphicFramePr>
          <p:nvPr>
            <p:extLst/>
          </p:nvPr>
        </p:nvGraphicFramePr>
        <p:xfrm>
          <a:off x="2296794" y="2453929"/>
          <a:ext cx="3015756" cy="747612"/>
        </p:xfrm>
        <a:graphic>
          <a:graphicData uri="http://schemas.openxmlformats.org/presentationml/2006/ole">
            <mc:AlternateContent xmlns:mc="http://schemas.openxmlformats.org/markup-compatibility/2006">
              <mc:Choice xmlns:v="urn:schemas-microsoft-com:vml" Requires="v">
                <p:oleObj spid="_x0000_s1118549" name="Equation" r:id="rId19" imgW="1587240" imgH="393480" progId="Equation.DSMT4">
                  <p:embed/>
                </p:oleObj>
              </mc:Choice>
              <mc:Fallback>
                <p:oleObj name="Equation" r:id="rId19" imgW="1587240" imgH="393480" progId="Equation.DSMT4">
                  <p:embed/>
                  <p:pic>
                    <p:nvPicPr>
                      <p:cNvPr id="345122" name="Object 3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96794" y="2453929"/>
                        <a:ext cx="3015756" cy="747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5123" name="Object 35"/>
          <p:cNvGraphicFramePr>
            <a:graphicFrameLocks noChangeAspect="1"/>
          </p:cNvGraphicFramePr>
          <p:nvPr>
            <p:extLst/>
          </p:nvPr>
        </p:nvGraphicFramePr>
        <p:xfrm>
          <a:off x="1127448" y="5798818"/>
          <a:ext cx="3429900" cy="798534"/>
        </p:xfrm>
        <a:graphic>
          <a:graphicData uri="http://schemas.openxmlformats.org/presentationml/2006/ole">
            <mc:AlternateContent xmlns:mc="http://schemas.openxmlformats.org/markup-compatibility/2006">
              <mc:Choice xmlns:v="urn:schemas-microsoft-com:vml" Requires="v">
                <p:oleObj spid="_x0000_s1118550" name="Equation" r:id="rId21" imgW="1854000" imgH="431640" progId="Equation.DSMT4">
                  <p:embed/>
                </p:oleObj>
              </mc:Choice>
              <mc:Fallback>
                <p:oleObj name="Equation" r:id="rId21" imgW="1854000" imgH="431640" progId="Equation.DSMT4">
                  <p:embed/>
                  <p:pic>
                    <p:nvPicPr>
                      <p:cNvPr id="345123" name="Object 3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27448" y="5798818"/>
                        <a:ext cx="3429900" cy="798534"/>
                      </a:xfrm>
                      <a:prstGeom prst="rect">
                        <a:avLst/>
                      </a:prstGeom>
                      <a:solidFill>
                        <a:srgbClr val="FFCC99"/>
                      </a:solidFill>
                    </p:spPr>
                  </p:pic>
                </p:oleObj>
              </mc:Fallback>
            </mc:AlternateContent>
          </a:graphicData>
        </a:graphic>
      </p:graphicFrame>
      <p:sp>
        <p:nvSpPr>
          <p:cNvPr id="345124" name="Line 36"/>
          <p:cNvSpPr>
            <a:spLocks noChangeShapeType="1"/>
          </p:cNvSpPr>
          <p:nvPr/>
        </p:nvSpPr>
        <p:spPr bwMode="auto">
          <a:xfrm>
            <a:off x="3227756" y="1766124"/>
            <a:ext cx="1008000" cy="0"/>
          </a:xfrm>
          <a:prstGeom prst="line">
            <a:avLst/>
          </a:prstGeom>
          <a:noFill/>
          <a:ln w="38100">
            <a:solidFill>
              <a:srgbClr val="0000CC"/>
            </a:solidFill>
            <a:round/>
            <a:headEnd/>
            <a:tailEnd/>
          </a:ln>
        </p:spPr>
        <p:txBody>
          <a:bodyPr wrap="none" anchor="ctr"/>
          <a:lstStyle/>
          <a:p>
            <a:endParaRPr lang="zh-TW" altLang="en-US"/>
          </a:p>
        </p:txBody>
      </p:sp>
      <p:sp>
        <p:nvSpPr>
          <p:cNvPr id="345125" name="Line 37"/>
          <p:cNvSpPr>
            <a:spLocks noChangeShapeType="1"/>
          </p:cNvSpPr>
          <p:nvPr/>
        </p:nvSpPr>
        <p:spPr bwMode="auto">
          <a:xfrm>
            <a:off x="4425130" y="1916832"/>
            <a:ext cx="756000" cy="0"/>
          </a:xfrm>
          <a:prstGeom prst="line">
            <a:avLst/>
          </a:prstGeom>
          <a:noFill/>
          <a:ln w="38100">
            <a:solidFill>
              <a:srgbClr val="CC3300"/>
            </a:solidFill>
            <a:round/>
            <a:headEnd/>
            <a:tailEnd/>
          </a:ln>
        </p:spPr>
        <p:txBody>
          <a:bodyPr wrap="none" anchor="ctr"/>
          <a:lstStyle/>
          <a:p>
            <a:endParaRPr lang="zh-TW" altLang="en-US"/>
          </a:p>
        </p:txBody>
      </p:sp>
      <p:sp>
        <p:nvSpPr>
          <p:cNvPr id="345126" name="Line 38"/>
          <p:cNvSpPr>
            <a:spLocks noChangeShapeType="1"/>
          </p:cNvSpPr>
          <p:nvPr/>
        </p:nvSpPr>
        <p:spPr bwMode="auto">
          <a:xfrm>
            <a:off x="3216870" y="3070547"/>
            <a:ext cx="1150938" cy="0"/>
          </a:xfrm>
          <a:prstGeom prst="line">
            <a:avLst/>
          </a:prstGeom>
          <a:noFill/>
          <a:ln w="38100">
            <a:solidFill>
              <a:srgbClr val="0000CC"/>
            </a:solidFill>
            <a:round/>
            <a:headEnd/>
            <a:tailEnd/>
          </a:ln>
        </p:spPr>
        <p:txBody>
          <a:bodyPr wrap="none" anchor="ctr"/>
          <a:lstStyle/>
          <a:p>
            <a:endParaRPr lang="zh-TW" altLang="en-US"/>
          </a:p>
        </p:txBody>
      </p:sp>
      <p:sp>
        <p:nvSpPr>
          <p:cNvPr id="345127" name="Line 39"/>
          <p:cNvSpPr>
            <a:spLocks noChangeShapeType="1"/>
          </p:cNvSpPr>
          <p:nvPr/>
        </p:nvSpPr>
        <p:spPr bwMode="auto">
          <a:xfrm>
            <a:off x="4450702" y="3180764"/>
            <a:ext cx="828000" cy="0"/>
          </a:xfrm>
          <a:prstGeom prst="line">
            <a:avLst/>
          </a:prstGeom>
          <a:noFill/>
          <a:ln w="38100">
            <a:solidFill>
              <a:srgbClr val="CC3300"/>
            </a:solidFill>
            <a:round/>
            <a:headEnd/>
            <a:tailEnd/>
          </a:ln>
        </p:spPr>
        <p:txBody>
          <a:bodyPr wrap="none" anchor="ctr"/>
          <a:lstStyle/>
          <a:p>
            <a:endParaRPr lang="zh-TW" altLang="en-US"/>
          </a:p>
        </p:txBody>
      </p:sp>
      <p:sp>
        <p:nvSpPr>
          <p:cNvPr id="345128" name="Line 40"/>
          <p:cNvSpPr>
            <a:spLocks noChangeShapeType="1"/>
          </p:cNvSpPr>
          <p:nvPr/>
        </p:nvSpPr>
        <p:spPr bwMode="auto">
          <a:xfrm>
            <a:off x="6640190" y="3203218"/>
            <a:ext cx="2505075" cy="0"/>
          </a:xfrm>
          <a:prstGeom prst="line">
            <a:avLst/>
          </a:prstGeom>
          <a:noFill/>
          <a:ln w="28575">
            <a:solidFill>
              <a:schemeClr val="tx1"/>
            </a:solidFill>
            <a:round/>
            <a:headEnd/>
            <a:tailEnd/>
          </a:ln>
        </p:spPr>
        <p:txBody>
          <a:bodyPr wrap="none" anchor="ctr"/>
          <a:lstStyle/>
          <a:p>
            <a:endParaRPr lang="zh-TW" altLang="en-US"/>
          </a:p>
        </p:txBody>
      </p:sp>
      <p:sp>
        <p:nvSpPr>
          <p:cNvPr id="345129" name="Oval 41"/>
          <p:cNvSpPr>
            <a:spLocks noChangeAspect="1" noChangeArrowheads="1"/>
          </p:cNvSpPr>
          <p:nvPr/>
        </p:nvSpPr>
        <p:spPr bwMode="auto">
          <a:xfrm>
            <a:off x="7881615" y="3150831"/>
            <a:ext cx="144463" cy="144463"/>
          </a:xfrm>
          <a:prstGeom prst="ellipse">
            <a:avLst/>
          </a:prstGeom>
          <a:solidFill>
            <a:schemeClr val="tx2"/>
          </a:solidFill>
          <a:ln w="12700" algn="ctr">
            <a:solidFill>
              <a:schemeClr val="tx1"/>
            </a:solidFill>
            <a:round/>
            <a:headEnd/>
            <a:tailEnd/>
          </a:ln>
        </p:spPr>
        <p:txBody>
          <a:bodyPr wrap="none" anchor="ctr"/>
          <a:lstStyle/>
          <a:p>
            <a:endParaRPr lang="zh-TW" altLang="en-US"/>
          </a:p>
        </p:txBody>
      </p:sp>
      <p:graphicFrame>
        <p:nvGraphicFramePr>
          <p:cNvPr id="23597" name="Object 45"/>
          <p:cNvGraphicFramePr>
            <a:graphicFrameLocks noChangeAspect="1"/>
          </p:cNvGraphicFramePr>
          <p:nvPr>
            <p:extLst/>
          </p:nvPr>
        </p:nvGraphicFramePr>
        <p:xfrm>
          <a:off x="5952485" y="5590138"/>
          <a:ext cx="2537460" cy="727938"/>
        </p:xfrm>
        <a:graphic>
          <a:graphicData uri="http://schemas.openxmlformats.org/presentationml/2006/ole">
            <mc:AlternateContent xmlns:mc="http://schemas.openxmlformats.org/markup-compatibility/2006">
              <mc:Choice xmlns:v="urn:schemas-microsoft-com:vml" Requires="v">
                <p:oleObj spid="_x0000_s1118551" name="方程式" r:id="rId23" imgW="1371600" imgH="393480" progId="Equation.3">
                  <p:embed/>
                </p:oleObj>
              </mc:Choice>
              <mc:Fallback>
                <p:oleObj name="方程式" r:id="rId23" imgW="1371600" imgH="393480" progId="Equation.3">
                  <p:embed/>
                  <p:pic>
                    <p:nvPicPr>
                      <p:cNvPr id="23597" name="Object 4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952485" y="5590138"/>
                        <a:ext cx="2537460" cy="727938"/>
                      </a:xfrm>
                      <a:prstGeom prst="rect">
                        <a:avLst/>
                      </a:prstGeom>
                      <a:solidFill>
                        <a:srgbClr val="99FF99"/>
                      </a:solidFill>
                    </p:spPr>
                  </p:pic>
                </p:oleObj>
              </mc:Fallback>
            </mc:AlternateContent>
          </a:graphicData>
        </a:graphic>
      </p:graphicFrame>
      <p:graphicFrame>
        <p:nvGraphicFramePr>
          <p:cNvPr id="22558" name="Object 46"/>
          <p:cNvGraphicFramePr>
            <a:graphicFrameLocks noChangeAspect="1"/>
          </p:cNvGraphicFramePr>
          <p:nvPr>
            <p:extLst/>
          </p:nvPr>
        </p:nvGraphicFramePr>
        <p:xfrm>
          <a:off x="9215443" y="1196686"/>
          <a:ext cx="1009656" cy="727938"/>
        </p:xfrm>
        <a:graphic>
          <a:graphicData uri="http://schemas.openxmlformats.org/presentationml/2006/ole">
            <mc:AlternateContent xmlns:mc="http://schemas.openxmlformats.org/markup-compatibility/2006">
              <mc:Choice xmlns:v="urn:schemas-microsoft-com:vml" Requires="v">
                <p:oleObj spid="_x0000_s1118552" name="方程式" r:id="rId25" imgW="545760" imgH="393480" progId="Equation.3">
                  <p:embed/>
                </p:oleObj>
              </mc:Choice>
              <mc:Fallback>
                <p:oleObj name="方程式" r:id="rId25" imgW="545760" imgH="393480" progId="Equation.3">
                  <p:embed/>
                  <p:pic>
                    <p:nvPicPr>
                      <p:cNvPr id="22558" name="Object 4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215443" y="1196686"/>
                        <a:ext cx="1009656" cy="727938"/>
                      </a:xfrm>
                      <a:prstGeom prst="rect">
                        <a:avLst/>
                      </a:prstGeom>
                      <a:solidFill>
                        <a:srgbClr val="99FF99"/>
                      </a:solidFill>
                    </p:spPr>
                  </p:pic>
                </p:oleObj>
              </mc:Fallback>
            </mc:AlternateContent>
          </a:graphicData>
        </a:graphic>
      </p:graphicFrame>
      <p:graphicFrame>
        <p:nvGraphicFramePr>
          <p:cNvPr id="10" name="Object 47"/>
          <p:cNvGraphicFramePr>
            <a:graphicFrameLocks noChangeAspect="1"/>
          </p:cNvGraphicFramePr>
          <p:nvPr>
            <p:extLst/>
          </p:nvPr>
        </p:nvGraphicFramePr>
        <p:xfrm>
          <a:off x="9553705" y="2678861"/>
          <a:ext cx="1174158" cy="727938"/>
        </p:xfrm>
        <a:graphic>
          <a:graphicData uri="http://schemas.openxmlformats.org/presentationml/2006/ole">
            <mc:AlternateContent xmlns:mc="http://schemas.openxmlformats.org/markup-compatibility/2006">
              <mc:Choice xmlns:v="urn:schemas-microsoft-com:vml" Requires="v">
                <p:oleObj spid="_x0000_s1118553" name="方程式" r:id="rId27" imgW="634680" imgH="393480" progId="Equation.3">
                  <p:embed/>
                </p:oleObj>
              </mc:Choice>
              <mc:Fallback>
                <p:oleObj name="方程式" r:id="rId27" imgW="634680" imgH="393480" progId="Equation.3">
                  <p:embed/>
                  <p:pic>
                    <p:nvPicPr>
                      <p:cNvPr id="10" name="Object 4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9553705" y="2678861"/>
                        <a:ext cx="1174158" cy="727938"/>
                      </a:xfrm>
                      <a:prstGeom prst="rect">
                        <a:avLst/>
                      </a:prstGeom>
                      <a:solidFill>
                        <a:srgbClr val="FFFF00"/>
                      </a:solidFill>
                    </p:spPr>
                  </p:pic>
                </p:oleObj>
              </mc:Fallback>
            </mc:AlternateContent>
          </a:graphicData>
        </a:graphic>
      </p:graphicFrame>
      <p:cxnSp>
        <p:nvCxnSpPr>
          <p:cNvPr id="11" name="直線接點 10"/>
          <p:cNvCxnSpPr/>
          <p:nvPr/>
        </p:nvCxnSpPr>
        <p:spPr bwMode="auto">
          <a:xfrm>
            <a:off x="1156023" y="5768215"/>
            <a:ext cx="3456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cxnSp>
        <p:nvCxnSpPr>
          <p:cNvPr id="13" name="直線接點 12"/>
          <p:cNvCxnSpPr/>
          <p:nvPr/>
        </p:nvCxnSpPr>
        <p:spPr bwMode="auto">
          <a:xfrm>
            <a:off x="4583832" y="5757790"/>
            <a:ext cx="0" cy="864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49" name="Text Box 5"/>
          <p:cNvSpPr txBox="1">
            <a:spLocks noChangeArrowheads="1"/>
          </p:cNvSpPr>
          <p:nvPr/>
        </p:nvSpPr>
        <p:spPr bwMode="auto">
          <a:xfrm>
            <a:off x="1660146" y="4356497"/>
            <a:ext cx="8037778" cy="461665"/>
          </a:xfrm>
          <a:prstGeom prst="rect">
            <a:avLst/>
          </a:prstGeom>
          <a:noFill/>
          <a:ln w="12700" algn="ctr">
            <a:noFill/>
            <a:miter lim="800000"/>
            <a:headEnd/>
            <a:tailEnd/>
          </a:ln>
        </p:spPr>
        <p:txBody>
          <a:bodyPr wrap="none">
            <a:spAutoFit/>
          </a:bodyPr>
          <a:lstStyle/>
          <a:p>
            <a:pPr marL="514350" indent="-514350">
              <a:buFont typeface="+mj-lt"/>
              <a:buAutoNum type="arabicPeriod" startAt="2"/>
            </a:pPr>
            <a:r>
              <a:rPr lang="en-US" altLang="zh-TW" dirty="0">
                <a:solidFill>
                  <a:srgbClr val="0000CC"/>
                </a:solidFill>
              </a:rPr>
              <a:t>orthogonality of vibration modes   </a:t>
            </a:r>
            <a:r>
              <a:rPr lang="en-US" altLang="zh-TW" dirty="0"/>
              <a:t>(Sturm-</a:t>
            </a:r>
            <a:r>
              <a:rPr lang="en-US" altLang="zh-TW" dirty="0" err="1"/>
              <a:t>Liouville</a:t>
            </a:r>
            <a:r>
              <a:rPr lang="en-US" altLang="zh-TW" dirty="0"/>
              <a:t> theory)</a:t>
            </a:r>
          </a:p>
        </p:txBody>
      </p:sp>
      <p:sp>
        <p:nvSpPr>
          <p:cNvPr id="48" name="Text Box 29"/>
          <p:cNvSpPr txBox="1">
            <a:spLocks noChangeArrowheads="1"/>
          </p:cNvSpPr>
          <p:nvPr/>
        </p:nvSpPr>
        <p:spPr bwMode="auto">
          <a:xfrm>
            <a:off x="8760872" y="3789040"/>
            <a:ext cx="1343638" cy="400110"/>
          </a:xfrm>
          <a:prstGeom prst="rect">
            <a:avLst/>
          </a:prstGeom>
          <a:noFill/>
          <a:ln w="12700" algn="ctr">
            <a:noFill/>
            <a:miter lim="800000"/>
            <a:headEnd/>
            <a:tailEnd/>
          </a:ln>
        </p:spPr>
        <p:txBody>
          <a:bodyPr wrap="none">
            <a:spAutoFit/>
          </a:bodyPr>
          <a:lstStyle/>
          <a:p>
            <a:r>
              <a:rPr lang="en-US" altLang="zh-TW" sz="2000" dirty="0"/>
              <a:t>nodal point</a:t>
            </a:r>
          </a:p>
        </p:txBody>
      </p:sp>
      <p:cxnSp>
        <p:nvCxnSpPr>
          <p:cNvPr id="12" name="直線接點 11"/>
          <p:cNvCxnSpPr>
            <a:cxnSpLocks noChangeAspect="1"/>
          </p:cNvCxnSpPr>
          <p:nvPr/>
        </p:nvCxnSpPr>
        <p:spPr bwMode="auto">
          <a:xfrm>
            <a:off x="8010525" y="3386937"/>
            <a:ext cx="288000" cy="620977"/>
          </a:xfrm>
          <a:prstGeom prst="line">
            <a:avLst/>
          </a:prstGeom>
          <a:solidFill>
            <a:schemeClr val="accent1"/>
          </a:solidFill>
          <a:ln w="19050" cap="flat" cmpd="sng" algn="ctr">
            <a:solidFill>
              <a:schemeClr val="tx1"/>
            </a:solidFill>
            <a:prstDash val="sysDash"/>
            <a:round/>
            <a:headEnd type="triangle" w="med" len="med"/>
            <a:tailEnd type="none" w="med" len="med"/>
          </a:ln>
          <a:effectLst/>
        </p:spPr>
      </p:cxnSp>
      <p:cxnSp>
        <p:nvCxnSpPr>
          <p:cNvPr id="15" name="直線接點 14"/>
          <p:cNvCxnSpPr/>
          <p:nvPr/>
        </p:nvCxnSpPr>
        <p:spPr bwMode="auto">
          <a:xfrm>
            <a:off x="8328248" y="4029783"/>
            <a:ext cx="432000" cy="0"/>
          </a:xfrm>
          <a:prstGeom prst="line">
            <a:avLst/>
          </a:prstGeom>
          <a:solidFill>
            <a:schemeClr val="accent1"/>
          </a:solidFill>
          <a:ln w="19050" cap="flat" cmpd="sng" algn="ctr">
            <a:solidFill>
              <a:schemeClr val="tx1"/>
            </a:solidFill>
            <a:prstDash val="sysDash"/>
            <a:round/>
            <a:headEnd type="none" w="med" len="med"/>
            <a:tailEnd type="none" w="med" len="med"/>
          </a:ln>
          <a:effectLst/>
        </p:spPr>
      </p:cxnSp>
    </p:spTree>
    <p:extLst>
      <p:ext uri="{BB962C8B-B14F-4D97-AF65-F5344CB8AC3E}">
        <p14:creationId xmlns:p14="http://schemas.microsoft.com/office/powerpoint/2010/main" val="23903843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45123"/>
                                        </p:tgtEl>
                                        <p:attrNameLst>
                                          <p:attrName>style.visibility</p:attrName>
                                        </p:attrNameLst>
                                      </p:cBhvr>
                                      <p:to>
                                        <p:strVal val="visible"/>
                                      </p:to>
                                    </p:set>
                                    <p:animEffect transition="in" filter="wipe(left)">
                                      <p:cBhvr>
                                        <p:cTn id="15" dur="500"/>
                                        <p:tgtEl>
                                          <p:spTgt spid="3451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45093"/>
                                        </p:tgtEl>
                                        <p:attrNameLst>
                                          <p:attrName>style.visibility</p:attrName>
                                        </p:attrNameLst>
                                      </p:cBhvr>
                                      <p:to>
                                        <p:strVal val="visible"/>
                                      </p:to>
                                    </p:set>
                                    <p:animEffect transition="in" filter="wipe(left)">
                                      <p:cBhvr>
                                        <p:cTn id="20" dur="500"/>
                                        <p:tgtEl>
                                          <p:spTgt spid="34509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45095"/>
                                        </p:tgtEl>
                                        <p:attrNameLst>
                                          <p:attrName>style.visibility</p:attrName>
                                        </p:attrNameLst>
                                      </p:cBhvr>
                                      <p:to>
                                        <p:strVal val="visible"/>
                                      </p:to>
                                    </p:set>
                                    <p:animEffect transition="in" filter="wipe(left)">
                                      <p:cBhvr>
                                        <p:cTn id="25" dur="500"/>
                                        <p:tgtEl>
                                          <p:spTgt spid="34509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2558"/>
                                        </p:tgtEl>
                                        <p:attrNameLst>
                                          <p:attrName>style.visibility</p:attrName>
                                        </p:attrNameLst>
                                      </p:cBhvr>
                                      <p:to>
                                        <p:strVal val="visible"/>
                                      </p:to>
                                    </p:set>
                                    <p:animEffect transition="in" filter="wipe(left)">
                                      <p:cBhvr>
                                        <p:cTn id="30" dur="500"/>
                                        <p:tgtEl>
                                          <p:spTgt spid="2255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45105"/>
                                        </p:tgtEl>
                                        <p:attrNameLst>
                                          <p:attrName>style.visibility</p:attrName>
                                        </p:attrNameLst>
                                      </p:cBhvr>
                                      <p:to>
                                        <p:strVal val="visible"/>
                                      </p:to>
                                    </p:set>
                                    <p:animEffect transition="in" filter="wipe(left)">
                                      <p:cBhvr>
                                        <p:cTn id="35" dur="500"/>
                                        <p:tgtEl>
                                          <p:spTgt spid="345105"/>
                                        </p:tgtEl>
                                      </p:cBhvr>
                                    </p:animEffect>
                                  </p:childTnLst>
                                </p:cTn>
                              </p:par>
                            </p:childTnLst>
                          </p:cTn>
                        </p:par>
                        <p:par>
                          <p:cTn id="36" fill="hold">
                            <p:stCondLst>
                              <p:cond delay="500"/>
                            </p:stCondLst>
                            <p:childTnLst>
                              <p:par>
                                <p:cTn id="37" presetID="22" presetClass="entr" presetSubtype="8" fill="hold" nodeType="afterEffect">
                                  <p:stCondLst>
                                    <p:cond delay="30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par>
                          <p:cTn id="40" fill="hold">
                            <p:stCondLst>
                              <p:cond delay="1300"/>
                            </p:stCondLst>
                            <p:childTnLst>
                              <p:par>
                                <p:cTn id="41" presetID="22" presetClass="entr" presetSubtype="8" fill="hold" nodeType="afterEffect">
                                  <p:stCondLst>
                                    <p:cond delay="60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par>
                          <p:cTn id="44" fill="hold">
                            <p:stCondLst>
                              <p:cond delay="2400"/>
                            </p:stCondLst>
                            <p:childTnLst>
                              <p:par>
                                <p:cTn id="45" presetID="22" presetClass="entr" presetSubtype="8" fill="hold" nodeType="afterEffect">
                                  <p:stCondLst>
                                    <p:cond delay="90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45125"/>
                                        </p:tgtEl>
                                        <p:attrNameLst>
                                          <p:attrName>style.visibility</p:attrName>
                                        </p:attrNameLst>
                                      </p:cBhvr>
                                      <p:to>
                                        <p:strVal val="visible"/>
                                      </p:to>
                                    </p:set>
                                    <p:animEffect transition="in" filter="wipe(left)">
                                      <p:cBhvr>
                                        <p:cTn id="52" dur="500"/>
                                        <p:tgtEl>
                                          <p:spTgt spid="345125"/>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2566"/>
                                        </p:tgtEl>
                                        <p:attrNameLst>
                                          <p:attrName>style.visibility</p:attrName>
                                        </p:attrNameLst>
                                      </p:cBhvr>
                                      <p:to>
                                        <p:strVal val="visible"/>
                                      </p:to>
                                    </p:set>
                                    <p:animEffect transition="in" filter="wipe(left)">
                                      <p:cBhvr>
                                        <p:cTn id="56" dur="500"/>
                                        <p:tgtEl>
                                          <p:spTgt spid="2256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500"/>
                                  </p:stCondLst>
                                  <p:childTnLst>
                                    <p:set>
                                      <p:cBhvr>
                                        <p:cTn id="60" dur="1" fill="hold">
                                          <p:stCondLst>
                                            <p:cond delay="0"/>
                                          </p:stCondLst>
                                        </p:cTn>
                                        <p:tgtEl>
                                          <p:spTgt spid="345124"/>
                                        </p:tgtEl>
                                        <p:attrNameLst>
                                          <p:attrName>style.visibility</p:attrName>
                                        </p:attrNameLst>
                                      </p:cBhvr>
                                      <p:to>
                                        <p:strVal val="visible"/>
                                      </p:to>
                                    </p:set>
                                    <p:animEffect transition="in" filter="wipe(left)">
                                      <p:cBhvr>
                                        <p:cTn id="61" dur="500"/>
                                        <p:tgtEl>
                                          <p:spTgt spid="345124"/>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22568"/>
                                        </p:tgtEl>
                                        <p:attrNameLst>
                                          <p:attrName>style.visibility</p:attrName>
                                        </p:attrNameLst>
                                      </p:cBhvr>
                                      <p:to>
                                        <p:strVal val="visible"/>
                                      </p:to>
                                    </p:set>
                                    <p:animEffect transition="in" filter="wipe(left)">
                                      <p:cBhvr>
                                        <p:cTn id="65" dur="500"/>
                                        <p:tgtEl>
                                          <p:spTgt spid="2256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45122"/>
                                        </p:tgtEl>
                                        <p:attrNameLst>
                                          <p:attrName>style.visibility</p:attrName>
                                        </p:attrNameLst>
                                      </p:cBhvr>
                                      <p:to>
                                        <p:strVal val="visible"/>
                                      </p:to>
                                    </p:set>
                                    <p:animEffect transition="in" filter="wipe(left)">
                                      <p:cBhvr>
                                        <p:cTn id="70" dur="500"/>
                                        <p:tgtEl>
                                          <p:spTgt spid="34512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500"/>
                                        <p:tgtEl>
                                          <p:spTgt spid="10"/>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345128"/>
                                        </p:tgtEl>
                                        <p:attrNameLst>
                                          <p:attrName>style.visibility</p:attrName>
                                        </p:attrNameLst>
                                      </p:cBhvr>
                                      <p:to>
                                        <p:strVal val="visible"/>
                                      </p:to>
                                    </p:set>
                                    <p:animEffect transition="in" filter="wipe(left)">
                                      <p:cBhvr>
                                        <p:cTn id="80" dur="500"/>
                                        <p:tgtEl>
                                          <p:spTgt spid="345128"/>
                                        </p:tgtEl>
                                      </p:cBhvr>
                                    </p:animEffect>
                                  </p:childTnLst>
                                </p:cTn>
                              </p:par>
                            </p:childTnLst>
                          </p:cTn>
                        </p:par>
                        <p:par>
                          <p:cTn id="81" fill="hold">
                            <p:stCondLst>
                              <p:cond delay="500"/>
                            </p:stCondLst>
                            <p:childTnLst>
                              <p:par>
                                <p:cTn id="82" presetID="22" presetClass="entr" presetSubtype="8" fill="hold" nodeType="afterEffect">
                                  <p:stCondLst>
                                    <p:cond delay="300"/>
                                  </p:stCondLst>
                                  <p:childTnLst>
                                    <p:set>
                                      <p:cBhvr>
                                        <p:cTn id="83" dur="1" fill="hold">
                                          <p:stCondLst>
                                            <p:cond delay="0"/>
                                          </p:stCondLst>
                                        </p:cTn>
                                        <p:tgtEl>
                                          <p:spTgt spid="4"/>
                                        </p:tgtEl>
                                        <p:attrNameLst>
                                          <p:attrName>style.visibility</p:attrName>
                                        </p:attrNameLst>
                                      </p:cBhvr>
                                      <p:to>
                                        <p:strVal val="visible"/>
                                      </p:to>
                                    </p:set>
                                    <p:animEffect transition="in" filter="wipe(left)">
                                      <p:cBhvr>
                                        <p:cTn id="84" dur="500"/>
                                        <p:tgtEl>
                                          <p:spTgt spid="4"/>
                                        </p:tgtEl>
                                      </p:cBhvr>
                                    </p:animEffect>
                                  </p:childTnLst>
                                </p:cTn>
                              </p:par>
                            </p:childTnLst>
                          </p:cTn>
                        </p:par>
                        <p:par>
                          <p:cTn id="85" fill="hold">
                            <p:stCondLst>
                              <p:cond delay="1300"/>
                            </p:stCondLst>
                            <p:childTnLst>
                              <p:par>
                                <p:cTn id="86" presetID="22" presetClass="entr" presetSubtype="8" fill="hold" nodeType="afterEffect">
                                  <p:stCondLst>
                                    <p:cond delay="600"/>
                                  </p:stCondLst>
                                  <p:childTnLst>
                                    <p:set>
                                      <p:cBhvr>
                                        <p:cTn id="87" dur="1" fill="hold">
                                          <p:stCondLst>
                                            <p:cond delay="0"/>
                                          </p:stCondLst>
                                        </p:cTn>
                                        <p:tgtEl>
                                          <p:spTgt spid="2"/>
                                        </p:tgtEl>
                                        <p:attrNameLst>
                                          <p:attrName>style.visibility</p:attrName>
                                        </p:attrNameLst>
                                      </p:cBhvr>
                                      <p:to>
                                        <p:strVal val="visible"/>
                                      </p:to>
                                    </p:set>
                                    <p:animEffect transition="in" filter="wipe(left)">
                                      <p:cBhvr>
                                        <p:cTn id="88" dur="500"/>
                                        <p:tgtEl>
                                          <p:spTgt spid="2"/>
                                        </p:tgtEl>
                                      </p:cBhvr>
                                    </p:animEffect>
                                  </p:childTnLst>
                                </p:cTn>
                              </p:par>
                            </p:childTnLst>
                          </p:cTn>
                        </p:par>
                        <p:par>
                          <p:cTn id="89" fill="hold">
                            <p:stCondLst>
                              <p:cond delay="2400"/>
                            </p:stCondLst>
                            <p:childTnLst>
                              <p:par>
                                <p:cTn id="90" presetID="22" presetClass="entr" presetSubtype="8" fill="hold" nodeType="afterEffect">
                                  <p:stCondLst>
                                    <p:cond delay="900"/>
                                  </p:stCondLst>
                                  <p:childTnLst>
                                    <p:set>
                                      <p:cBhvr>
                                        <p:cTn id="91" dur="1" fill="hold">
                                          <p:stCondLst>
                                            <p:cond delay="0"/>
                                          </p:stCondLst>
                                        </p:cTn>
                                        <p:tgtEl>
                                          <p:spTgt spid="3"/>
                                        </p:tgtEl>
                                        <p:attrNameLst>
                                          <p:attrName>style.visibility</p:attrName>
                                        </p:attrNameLst>
                                      </p:cBhvr>
                                      <p:to>
                                        <p:strVal val="visible"/>
                                      </p:to>
                                    </p:set>
                                    <p:animEffect transition="in" filter="wipe(left)">
                                      <p:cBhvr>
                                        <p:cTn id="92" dur="500"/>
                                        <p:tgtEl>
                                          <p:spTgt spid="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45129"/>
                                        </p:tgtEl>
                                        <p:attrNameLst>
                                          <p:attrName>style.visibility</p:attrName>
                                        </p:attrNameLst>
                                      </p:cBhvr>
                                      <p:to>
                                        <p:strVal val="visible"/>
                                      </p:to>
                                    </p:set>
                                    <p:animEffect transition="in" filter="wipe(left)">
                                      <p:cBhvr>
                                        <p:cTn id="97" dur="500"/>
                                        <p:tgtEl>
                                          <p:spTgt spid="345129"/>
                                        </p:tgtEl>
                                      </p:cBhvr>
                                    </p:animEffect>
                                  </p:childTnLst>
                                </p:cTn>
                              </p:par>
                            </p:childTnLst>
                          </p:cTn>
                        </p:par>
                        <p:par>
                          <p:cTn id="98" fill="hold">
                            <p:stCondLst>
                              <p:cond delay="500"/>
                            </p:stCondLst>
                            <p:childTnLst>
                              <p:par>
                                <p:cTn id="99" presetID="22" presetClass="entr" presetSubtype="8" fill="hold" nodeType="after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wipe(left)">
                                      <p:cBhvr>
                                        <p:cTn id="101" dur="500"/>
                                        <p:tgtEl>
                                          <p:spTgt spid="12"/>
                                        </p:tgtEl>
                                      </p:cBhvr>
                                    </p:animEffect>
                                  </p:childTnLst>
                                </p:cTn>
                              </p:par>
                            </p:childTnLst>
                          </p:cTn>
                        </p:par>
                        <p:par>
                          <p:cTn id="102" fill="hold">
                            <p:stCondLst>
                              <p:cond delay="1000"/>
                            </p:stCondLst>
                            <p:childTnLst>
                              <p:par>
                                <p:cTn id="103" presetID="22" presetClass="entr" presetSubtype="8" fill="hold" nodeType="afterEffect">
                                  <p:stCondLst>
                                    <p:cond delay="250"/>
                                  </p:stCondLst>
                                  <p:childTnLst>
                                    <p:set>
                                      <p:cBhvr>
                                        <p:cTn id="104" dur="1" fill="hold">
                                          <p:stCondLst>
                                            <p:cond delay="0"/>
                                          </p:stCondLst>
                                        </p:cTn>
                                        <p:tgtEl>
                                          <p:spTgt spid="15"/>
                                        </p:tgtEl>
                                        <p:attrNameLst>
                                          <p:attrName>style.visibility</p:attrName>
                                        </p:attrNameLst>
                                      </p:cBhvr>
                                      <p:to>
                                        <p:strVal val="visible"/>
                                      </p:to>
                                    </p:set>
                                    <p:animEffect transition="in" filter="wipe(left)">
                                      <p:cBhvr>
                                        <p:cTn id="105" dur="500"/>
                                        <p:tgtEl>
                                          <p:spTgt spid="15"/>
                                        </p:tgtEl>
                                      </p:cBhvr>
                                    </p:animEffect>
                                  </p:childTnLst>
                                </p:cTn>
                              </p:par>
                            </p:childTnLst>
                          </p:cTn>
                        </p:par>
                        <p:par>
                          <p:cTn id="106" fill="hold">
                            <p:stCondLst>
                              <p:cond delay="1750"/>
                            </p:stCondLst>
                            <p:childTnLst>
                              <p:par>
                                <p:cTn id="107" presetID="22" presetClass="entr" presetSubtype="8" fill="hold" grpId="0" nodeType="afterEffect">
                                  <p:stCondLst>
                                    <p:cond delay="250"/>
                                  </p:stCondLst>
                                  <p:childTnLst>
                                    <p:set>
                                      <p:cBhvr>
                                        <p:cTn id="108" dur="1" fill="hold">
                                          <p:stCondLst>
                                            <p:cond delay="0"/>
                                          </p:stCondLst>
                                        </p:cTn>
                                        <p:tgtEl>
                                          <p:spTgt spid="48"/>
                                        </p:tgtEl>
                                        <p:attrNameLst>
                                          <p:attrName>style.visibility</p:attrName>
                                        </p:attrNameLst>
                                      </p:cBhvr>
                                      <p:to>
                                        <p:strVal val="visible"/>
                                      </p:to>
                                    </p:set>
                                    <p:animEffect transition="in" filter="wipe(left)">
                                      <p:cBhvr>
                                        <p:cTn id="109" dur="500"/>
                                        <p:tgtEl>
                                          <p:spTgt spid="48"/>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345127"/>
                                        </p:tgtEl>
                                        <p:attrNameLst>
                                          <p:attrName>style.visibility</p:attrName>
                                        </p:attrNameLst>
                                      </p:cBhvr>
                                      <p:to>
                                        <p:strVal val="visible"/>
                                      </p:to>
                                    </p:set>
                                    <p:animEffect transition="in" filter="wipe(left)">
                                      <p:cBhvr>
                                        <p:cTn id="114" dur="500"/>
                                        <p:tgtEl>
                                          <p:spTgt spid="345127"/>
                                        </p:tgtEl>
                                      </p:cBhvr>
                                    </p:animEffect>
                                  </p:childTnLst>
                                </p:cTn>
                              </p:par>
                            </p:childTnLst>
                          </p:cTn>
                        </p:par>
                        <p:par>
                          <p:cTn id="115" fill="hold">
                            <p:stCondLst>
                              <p:cond delay="500"/>
                            </p:stCondLst>
                            <p:childTnLst>
                              <p:par>
                                <p:cTn id="116" presetID="22" presetClass="entr" presetSubtype="8" fill="hold" grpId="0" nodeType="afterEffect">
                                  <p:stCondLst>
                                    <p:cond delay="0"/>
                                  </p:stCondLst>
                                  <p:childTnLst>
                                    <p:set>
                                      <p:cBhvr>
                                        <p:cTn id="117" dur="1" fill="hold">
                                          <p:stCondLst>
                                            <p:cond delay="0"/>
                                          </p:stCondLst>
                                        </p:cTn>
                                        <p:tgtEl>
                                          <p:spTgt spid="345126"/>
                                        </p:tgtEl>
                                        <p:attrNameLst>
                                          <p:attrName>style.visibility</p:attrName>
                                        </p:attrNameLst>
                                      </p:cBhvr>
                                      <p:to>
                                        <p:strVal val="visible"/>
                                      </p:to>
                                    </p:set>
                                    <p:animEffect transition="in" filter="wipe(left)">
                                      <p:cBhvr>
                                        <p:cTn id="118" dur="500"/>
                                        <p:tgtEl>
                                          <p:spTgt spid="345126"/>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22567"/>
                                        </p:tgtEl>
                                        <p:attrNameLst>
                                          <p:attrName>style.visibility</p:attrName>
                                        </p:attrNameLst>
                                      </p:cBhvr>
                                      <p:to>
                                        <p:strVal val="visible"/>
                                      </p:to>
                                    </p:set>
                                    <p:animEffect transition="in" filter="wipe(left)">
                                      <p:cBhvr>
                                        <p:cTn id="123" dur="500"/>
                                        <p:tgtEl>
                                          <p:spTgt spid="22567"/>
                                        </p:tgtEl>
                                      </p:cBhvr>
                                    </p:animEffect>
                                  </p:childTnLst>
                                </p:cTn>
                              </p:par>
                            </p:childTnLst>
                          </p:cTn>
                        </p:par>
                        <p:par>
                          <p:cTn id="124" fill="hold">
                            <p:stCondLst>
                              <p:cond delay="500"/>
                            </p:stCondLst>
                            <p:childTnLst>
                              <p:par>
                                <p:cTn id="125" presetID="22" presetClass="entr" presetSubtype="8" fill="hold" nodeType="afterEffect">
                                  <p:stCondLst>
                                    <p:cond delay="0"/>
                                  </p:stCondLst>
                                  <p:childTnLst>
                                    <p:set>
                                      <p:cBhvr>
                                        <p:cTn id="126" dur="1" fill="hold">
                                          <p:stCondLst>
                                            <p:cond delay="0"/>
                                          </p:stCondLst>
                                        </p:cTn>
                                        <p:tgtEl>
                                          <p:spTgt spid="22535"/>
                                        </p:tgtEl>
                                        <p:attrNameLst>
                                          <p:attrName>style.visibility</p:attrName>
                                        </p:attrNameLst>
                                      </p:cBhvr>
                                      <p:to>
                                        <p:strVal val="visible"/>
                                      </p:to>
                                    </p:set>
                                    <p:animEffect transition="in" filter="wipe(left)">
                                      <p:cBhvr>
                                        <p:cTn id="127" dur="500"/>
                                        <p:tgtEl>
                                          <p:spTgt spid="22535"/>
                                        </p:tgtEl>
                                      </p:cBhvr>
                                    </p:animEffect>
                                  </p:childTnLst>
                                </p:cTn>
                              </p:par>
                            </p:childTnLst>
                          </p:cTn>
                        </p:par>
                        <p:par>
                          <p:cTn id="128" fill="hold">
                            <p:stCondLst>
                              <p:cond delay="1000"/>
                            </p:stCondLst>
                            <p:childTnLst>
                              <p:par>
                                <p:cTn id="129" presetID="22" presetClass="entr" presetSubtype="8" fill="hold" nodeType="afterEffect">
                                  <p:stCondLst>
                                    <p:cond delay="0"/>
                                  </p:stCondLst>
                                  <p:childTnLst>
                                    <p:set>
                                      <p:cBhvr>
                                        <p:cTn id="130" dur="1" fill="hold">
                                          <p:stCondLst>
                                            <p:cond delay="0"/>
                                          </p:stCondLst>
                                        </p:cTn>
                                        <p:tgtEl>
                                          <p:spTgt spid="22534"/>
                                        </p:tgtEl>
                                        <p:attrNameLst>
                                          <p:attrName>style.visibility</p:attrName>
                                        </p:attrNameLst>
                                      </p:cBhvr>
                                      <p:to>
                                        <p:strVal val="visible"/>
                                      </p:to>
                                    </p:set>
                                    <p:animEffect transition="in" filter="wipe(left)">
                                      <p:cBhvr>
                                        <p:cTn id="131" dur="500"/>
                                        <p:tgtEl>
                                          <p:spTgt spid="22534"/>
                                        </p:tgtEl>
                                      </p:cBhvr>
                                    </p:animEffect>
                                  </p:childTnLst>
                                </p:cTn>
                              </p:par>
                            </p:childTnLst>
                          </p:cTn>
                        </p:par>
                        <p:par>
                          <p:cTn id="132" fill="hold">
                            <p:stCondLst>
                              <p:cond delay="1500"/>
                            </p:stCondLst>
                            <p:childTnLst>
                              <p:par>
                                <p:cTn id="133" presetID="22" presetClass="entr" presetSubtype="8" fill="hold" grpId="0" nodeType="afterEffect">
                                  <p:stCondLst>
                                    <p:cond delay="0"/>
                                  </p:stCondLst>
                                  <p:childTnLst>
                                    <p:set>
                                      <p:cBhvr>
                                        <p:cTn id="134" dur="1" fill="hold">
                                          <p:stCondLst>
                                            <p:cond delay="0"/>
                                          </p:stCondLst>
                                        </p:cTn>
                                        <p:tgtEl>
                                          <p:spTgt spid="345091"/>
                                        </p:tgtEl>
                                        <p:attrNameLst>
                                          <p:attrName>style.visibility</p:attrName>
                                        </p:attrNameLst>
                                      </p:cBhvr>
                                      <p:to>
                                        <p:strVal val="visible"/>
                                      </p:to>
                                    </p:set>
                                    <p:animEffect transition="in" filter="wipe(left)">
                                      <p:cBhvr>
                                        <p:cTn id="135" dur="500"/>
                                        <p:tgtEl>
                                          <p:spTgt spid="345091"/>
                                        </p:tgtEl>
                                      </p:cBhvr>
                                    </p:animEffect>
                                  </p:childTnLst>
                                </p:cTn>
                              </p:par>
                            </p:childTnLst>
                          </p:cTn>
                        </p:par>
                        <p:par>
                          <p:cTn id="136" fill="hold">
                            <p:stCondLst>
                              <p:cond delay="2000"/>
                            </p:stCondLst>
                            <p:childTnLst>
                              <p:par>
                                <p:cTn id="137" presetID="22" presetClass="entr" presetSubtype="8" fill="hold" grpId="0" nodeType="afterEffect">
                                  <p:stCondLst>
                                    <p:cond delay="500"/>
                                  </p:stCondLst>
                                  <p:childTnLst>
                                    <p:set>
                                      <p:cBhvr>
                                        <p:cTn id="138" dur="1" fill="hold">
                                          <p:stCondLst>
                                            <p:cond delay="0"/>
                                          </p:stCondLst>
                                        </p:cTn>
                                        <p:tgtEl>
                                          <p:spTgt spid="345090"/>
                                        </p:tgtEl>
                                        <p:attrNameLst>
                                          <p:attrName>style.visibility</p:attrName>
                                        </p:attrNameLst>
                                      </p:cBhvr>
                                      <p:to>
                                        <p:strVal val="visible"/>
                                      </p:to>
                                    </p:set>
                                    <p:animEffect transition="in" filter="wipe(left)">
                                      <p:cBhvr>
                                        <p:cTn id="139" dur="500"/>
                                        <p:tgtEl>
                                          <p:spTgt spid="345090"/>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49"/>
                                        </p:tgtEl>
                                        <p:attrNameLst>
                                          <p:attrName>style.visibility</p:attrName>
                                        </p:attrNameLst>
                                      </p:cBhvr>
                                      <p:to>
                                        <p:strVal val="visible"/>
                                      </p:to>
                                    </p:set>
                                    <p:animEffect transition="in" filter="wipe(left)">
                                      <p:cBhvr>
                                        <p:cTn id="144" dur="500"/>
                                        <p:tgtEl>
                                          <p:spTgt spid="49"/>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345094"/>
                                        </p:tgtEl>
                                        <p:attrNameLst>
                                          <p:attrName>style.visibility</p:attrName>
                                        </p:attrNameLst>
                                      </p:cBhvr>
                                      <p:to>
                                        <p:strVal val="visible"/>
                                      </p:to>
                                    </p:set>
                                    <p:animEffect transition="in" filter="wipe(left)">
                                      <p:cBhvr>
                                        <p:cTn id="149" dur="500"/>
                                        <p:tgtEl>
                                          <p:spTgt spid="345094"/>
                                        </p:tgtEl>
                                      </p:cBhvr>
                                    </p:animEffect>
                                  </p:childTnLst>
                                </p:cTn>
                              </p:par>
                            </p:childTnLst>
                          </p:cTn>
                        </p:par>
                        <p:par>
                          <p:cTn id="150" fill="hold">
                            <p:stCondLst>
                              <p:cond delay="500"/>
                            </p:stCondLst>
                            <p:childTnLst>
                              <p:par>
                                <p:cTn id="151" presetID="22" presetClass="entr" presetSubtype="8" fill="hold" nodeType="afterEffect">
                                  <p:stCondLst>
                                    <p:cond delay="0"/>
                                  </p:stCondLst>
                                  <p:childTnLst>
                                    <p:set>
                                      <p:cBhvr>
                                        <p:cTn id="152" dur="1" fill="hold">
                                          <p:stCondLst>
                                            <p:cond delay="0"/>
                                          </p:stCondLst>
                                        </p:cTn>
                                        <p:tgtEl>
                                          <p:spTgt spid="23597"/>
                                        </p:tgtEl>
                                        <p:attrNameLst>
                                          <p:attrName>style.visibility</p:attrName>
                                        </p:attrNameLst>
                                      </p:cBhvr>
                                      <p:to>
                                        <p:strVal val="visible"/>
                                      </p:to>
                                    </p:set>
                                    <p:animEffect transition="in" filter="wipe(left)">
                                      <p:cBhvr>
                                        <p:cTn id="153" dur="500"/>
                                        <p:tgtEl>
                                          <p:spTgt spid="23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0" grpId="0" animBg="1"/>
      <p:bldP spid="345091" grpId="0" animBg="1"/>
      <p:bldP spid="345093" grpId="0"/>
      <p:bldP spid="345094" grpId="0"/>
      <p:bldP spid="345105" grpId="0" animBg="1"/>
      <p:bldP spid="22566" grpId="0"/>
      <p:bldP spid="22567" grpId="0"/>
      <p:bldP spid="22568" grpId="0"/>
      <p:bldP spid="345124" grpId="0" animBg="1"/>
      <p:bldP spid="345125" grpId="0" animBg="1"/>
      <p:bldP spid="345126" grpId="0" animBg="1"/>
      <p:bldP spid="345127" grpId="0" animBg="1"/>
      <p:bldP spid="345128" grpId="0" animBg="1"/>
      <p:bldP spid="345129" grpId="0" animBg="1"/>
      <p:bldP spid="49" grpId="0"/>
      <p:bldP spid="4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9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448" y="332656"/>
            <a:ext cx="9951386"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0218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9" y="-4761"/>
            <a:ext cx="6729984" cy="96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物件 3"/>
          <p:cNvGraphicFramePr>
            <a:graphicFrameLocks noChangeAspect="1"/>
          </p:cNvGraphicFramePr>
          <p:nvPr>
            <p:extLst/>
          </p:nvPr>
        </p:nvGraphicFramePr>
        <p:xfrm>
          <a:off x="1703513" y="1034734"/>
          <a:ext cx="1366837" cy="436562"/>
        </p:xfrm>
        <a:graphic>
          <a:graphicData uri="http://schemas.openxmlformats.org/presentationml/2006/ole">
            <mc:AlternateContent xmlns:mc="http://schemas.openxmlformats.org/markup-compatibility/2006">
              <mc:Choice xmlns:v="urn:schemas-microsoft-com:vml" Requires="v">
                <p:oleObj spid="_x0000_s1007466" name="方程式" r:id="rId4" imgW="558720" imgH="177480" progId="Equation.3">
                  <p:embed/>
                </p:oleObj>
              </mc:Choice>
              <mc:Fallback>
                <p:oleObj name="方程式" r:id="rId4" imgW="558720" imgH="177480" progId="Equation.3">
                  <p:embed/>
                  <p:pic>
                    <p:nvPicPr>
                      <p:cNvPr id="0" name=""/>
                      <p:cNvPicPr>
                        <a:picLocks noChangeArrowheads="1"/>
                      </p:cNvPicPr>
                      <p:nvPr/>
                    </p:nvPicPr>
                    <p:blipFill>
                      <a:blip r:embed="rId5"/>
                      <a:srcRect/>
                      <a:stretch>
                        <a:fillRect/>
                      </a:stretch>
                    </p:blipFill>
                    <p:spPr bwMode="auto">
                      <a:xfrm>
                        <a:off x="1703513" y="1034734"/>
                        <a:ext cx="1366837" cy="436562"/>
                      </a:xfrm>
                      <a:prstGeom prst="rect">
                        <a:avLst/>
                      </a:prstGeom>
                      <a:noFill/>
                      <a:ln>
                        <a:noFill/>
                      </a:ln>
                    </p:spPr>
                  </p:pic>
                </p:oleObj>
              </mc:Fallback>
            </mc:AlternateContent>
          </a:graphicData>
        </a:graphic>
      </p:graphicFrame>
      <p:graphicFrame>
        <p:nvGraphicFramePr>
          <p:cNvPr id="5" name="物件 4"/>
          <p:cNvGraphicFramePr>
            <a:graphicFrameLocks noChangeAspect="1"/>
          </p:cNvGraphicFramePr>
          <p:nvPr>
            <p:extLst/>
          </p:nvPr>
        </p:nvGraphicFramePr>
        <p:xfrm>
          <a:off x="3127574" y="962025"/>
          <a:ext cx="2392363" cy="592138"/>
        </p:xfrm>
        <a:graphic>
          <a:graphicData uri="http://schemas.openxmlformats.org/presentationml/2006/ole">
            <mc:AlternateContent xmlns:mc="http://schemas.openxmlformats.org/markup-compatibility/2006">
              <mc:Choice xmlns:v="urn:schemas-microsoft-com:vml" Requires="v">
                <p:oleObj spid="_x0000_s1007467" name="方程式" r:id="rId6" imgW="977760" imgH="241200" progId="Equation.3">
                  <p:embed/>
                </p:oleObj>
              </mc:Choice>
              <mc:Fallback>
                <p:oleObj name="方程式" r:id="rId6" imgW="977760" imgH="241200" progId="Equation.3">
                  <p:embed/>
                  <p:pic>
                    <p:nvPicPr>
                      <p:cNvPr id="0" name=""/>
                      <p:cNvPicPr>
                        <a:picLocks noChangeAspect="1" noChangeArrowheads="1"/>
                      </p:cNvPicPr>
                      <p:nvPr/>
                    </p:nvPicPr>
                    <p:blipFill>
                      <a:blip r:embed="rId7"/>
                      <a:srcRect/>
                      <a:stretch>
                        <a:fillRect/>
                      </a:stretch>
                    </p:blipFill>
                    <p:spPr bwMode="auto">
                      <a:xfrm>
                        <a:off x="3127574" y="962025"/>
                        <a:ext cx="2392363"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物件 5"/>
          <p:cNvGraphicFramePr>
            <a:graphicFrameLocks noChangeAspect="1"/>
          </p:cNvGraphicFramePr>
          <p:nvPr>
            <p:extLst/>
          </p:nvPr>
        </p:nvGraphicFramePr>
        <p:xfrm>
          <a:off x="5514504" y="965475"/>
          <a:ext cx="1771650" cy="592137"/>
        </p:xfrm>
        <a:graphic>
          <a:graphicData uri="http://schemas.openxmlformats.org/presentationml/2006/ole">
            <mc:AlternateContent xmlns:mc="http://schemas.openxmlformats.org/markup-compatibility/2006">
              <mc:Choice xmlns:v="urn:schemas-microsoft-com:vml" Requires="v">
                <p:oleObj spid="_x0000_s1007468" name="方程式" r:id="rId8" imgW="723600" imgH="241200" progId="Equation.3">
                  <p:embed/>
                </p:oleObj>
              </mc:Choice>
              <mc:Fallback>
                <p:oleObj name="方程式" r:id="rId8" imgW="723600" imgH="241200" progId="Equation.3">
                  <p:embed/>
                  <p:pic>
                    <p:nvPicPr>
                      <p:cNvPr id="0" name=""/>
                      <p:cNvPicPr>
                        <a:picLocks noChangeAspect="1" noChangeArrowheads="1"/>
                      </p:cNvPicPr>
                      <p:nvPr/>
                    </p:nvPicPr>
                    <p:blipFill>
                      <a:blip r:embed="rId9"/>
                      <a:srcRect/>
                      <a:stretch>
                        <a:fillRect/>
                      </a:stretch>
                    </p:blipFill>
                    <p:spPr bwMode="auto">
                      <a:xfrm>
                        <a:off x="5514504" y="965475"/>
                        <a:ext cx="177165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物件 6"/>
          <p:cNvGraphicFramePr>
            <a:graphicFrameLocks noChangeAspect="1"/>
          </p:cNvGraphicFramePr>
          <p:nvPr>
            <p:extLst/>
          </p:nvPr>
        </p:nvGraphicFramePr>
        <p:xfrm>
          <a:off x="7305999" y="980729"/>
          <a:ext cx="1398587" cy="592137"/>
        </p:xfrm>
        <a:graphic>
          <a:graphicData uri="http://schemas.openxmlformats.org/presentationml/2006/ole">
            <mc:AlternateContent xmlns:mc="http://schemas.openxmlformats.org/markup-compatibility/2006">
              <mc:Choice xmlns:v="urn:schemas-microsoft-com:vml" Requires="v">
                <p:oleObj spid="_x0000_s1007469" name="方程式" r:id="rId10" imgW="571320" imgH="241200" progId="Equation.3">
                  <p:embed/>
                </p:oleObj>
              </mc:Choice>
              <mc:Fallback>
                <p:oleObj name="方程式" r:id="rId10" imgW="571320" imgH="241200" progId="Equation.3">
                  <p:embed/>
                  <p:pic>
                    <p:nvPicPr>
                      <p:cNvPr id="0" name=""/>
                      <p:cNvPicPr>
                        <a:picLocks noChangeAspect="1" noChangeArrowheads="1"/>
                      </p:cNvPicPr>
                      <p:nvPr/>
                    </p:nvPicPr>
                    <p:blipFill>
                      <a:blip r:embed="rId11"/>
                      <a:srcRect/>
                      <a:stretch>
                        <a:fillRect/>
                      </a:stretch>
                    </p:blipFill>
                    <p:spPr bwMode="auto">
                      <a:xfrm>
                        <a:off x="7305999" y="980729"/>
                        <a:ext cx="1398587"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物件 7"/>
          <p:cNvGraphicFramePr>
            <a:graphicFrameLocks noChangeAspect="1"/>
          </p:cNvGraphicFramePr>
          <p:nvPr>
            <p:extLst/>
          </p:nvPr>
        </p:nvGraphicFramePr>
        <p:xfrm>
          <a:off x="1658566" y="1525589"/>
          <a:ext cx="3789363" cy="966787"/>
        </p:xfrm>
        <a:graphic>
          <a:graphicData uri="http://schemas.openxmlformats.org/presentationml/2006/ole">
            <mc:AlternateContent xmlns:mc="http://schemas.openxmlformats.org/markup-compatibility/2006">
              <mc:Choice xmlns:v="urn:schemas-microsoft-com:vml" Requires="v">
                <p:oleObj spid="_x0000_s1007470" name="方程式" r:id="rId12" imgW="1549080" imgH="393480" progId="Equation.3">
                  <p:embed/>
                </p:oleObj>
              </mc:Choice>
              <mc:Fallback>
                <p:oleObj name="方程式" r:id="rId12" imgW="1549080" imgH="393480" progId="Equation.3">
                  <p:embed/>
                  <p:pic>
                    <p:nvPicPr>
                      <p:cNvPr id="0" name=""/>
                      <p:cNvPicPr>
                        <a:picLocks noChangeAspect="1" noChangeArrowheads="1"/>
                      </p:cNvPicPr>
                      <p:nvPr/>
                    </p:nvPicPr>
                    <p:blipFill>
                      <a:blip r:embed="rId13"/>
                      <a:srcRect/>
                      <a:stretch>
                        <a:fillRect/>
                      </a:stretch>
                    </p:blipFill>
                    <p:spPr bwMode="auto">
                      <a:xfrm>
                        <a:off x="1658566" y="1525589"/>
                        <a:ext cx="3789363"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物件 8"/>
          <p:cNvGraphicFramePr>
            <a:graphicFrameLocks noChangeAspect="1"/>
          </p:cNvGraphicFramePr>
          <p:nvPr>
            <p:extLst/>
          </p:nvPr>
        </p:nvGraphicFramePr>
        <p:xfrm>
          <a:off x="5500441" y="1526110"/>
          <a:ext cx="4691063" cy="966787"/>
        </p:xfrm>
        <a:graphic>
          <a:graphicData uri="http://schemas.openxmlformats.org/presentationml/2006/ole">
            <mc:AlternateContent xmlns:mc="http://schemas.openxmlformats.org/markup-compatibility/2006">
              <mc:Choice xmlns:v="urn:schemas-microsoft-com:vml" Requires="v">
                <p:oleObj spid="_x0000_s1007471" name="方程式" r:id="rId14" imgW="1917360" imgH="393480" progId="Equation.3">
                  <p:embed/>
                </p:oleObj>
              </mc:Choice>
              <mc:Fallback>
                <p:oleObj name="方程式" r:id="rId14" imgW="1917360" imgH="393480" progId="Equation.3">
                  <p:embed/>
                  <p:pic>
                    <p:nvPicPr>
                      <p:cNvPr id="0" name=""/>
                      <p:cNvPicPr>
                        <a:picLocks noChangeAspect="1" noChangeArrowheads="1"/>
                      </p:cNvPicPr>
                      <p:nvPr/>
                    </p:nvPicPr>
                    <p:blipFill>
                      <a:blip r:embed="rId15"/>
                      <a:srcRect/>
                      <a:stretch>
                        <a:fillRect/>
                      </a:stretch>
                    </p:blipFill>
                    <p:spPr bwMode="auto">
                      <a:xfrm>
                        <a:off x="5500441" y="1526110"/>
                        <a:ext cx="4691063"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物件 9"/>
          <p:cNvGraphicFramePr>
            <a:graphicFrameLocks noChangeAspect="1"/>
          </p:cNvGraphicFramePr>
          <p:nvPr>
            <p:extLst/>
          </p:nvPr>
        </p:nvGraphicFramePr>
        <p:xfrm>
          <a:off x="1775521" y="2492376"/>
          <a:ext cx="3821113" cy="593725"/>
        </p:xfrm>
        <a:graphic>
          <a:graphicData uri="http://schemas.openxmlformats.org/presentationml/2006/ole">
            <mc:AlternateContent xmlns:mc="http://schemas.openxmlformats.org/markup-compatibility/2006">
              <mc:Choice xmlns:v="urn:schemas-microsoft-com:vml" Requires="v">
                <p:oleObj spid="_x0000_s1007472" name="方程式" r:id="rId16" imgW="1562040" imgH="241200" progId="Equation.3">
                  <p:embed/>
                </p:oleObj>
              </mc:Choice>
              <mc:Fallback>
                <p:oleObj name="方程式" r:id="rId16" imgW="1562040" imgH="241200" progId="Equation.3">
                  <p:embed/>
                  <p:pic>
                    <p:nvPicPr>
                      <p:cNvPr id="0" name=""/>
                      <p:cNvPicPr>
                        <a:picLocks noChangeAspect="1" noChangeArrowheads="1"/>
                      </p:cNvPicPr>
                      <p:nvPr/>
                    </p:nvPicPr>
                    <p:blipFill>
                      <a:blip r:embed="rId17"/>
                      <a:srcRect/>
                      <a:stretch>
                        <a:fillRect/>
                      </a:stretch>
                    </p:blipFill>
                    <p:spPr bwMode="auto">
                      <a:xfrm>
                        <a:off x="1775521" y="2492376"/>
                        <a:ext cx="382111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物件 10"/>
          <p:cNvGraphicFramePr>
            <a:graphicFrameLocks noChangeAspect="1"/>
          </p:cNvGraphicFramePr>
          <p:nvPr>
            <p:extLst/>
          </p:nvPr>
        </p:nvGraphicFramePr>
        <p:xfrm>
          <a:off x="1775521" y="3122614"/>
          <a:ext cx="5032375" cy="593725"/>
        </p:xfrm>
        <a:graphic>
          <a:graphicData uri="http://schemas.openxmlformats.org/presentationml/2006/ole">
            <mc:AlternateContent xmlns:mc="http://schemas.openxmlformats.org/markup-compatibility/2006">
              <mc:Choice xmlns:v="urn:schemas-microsoft-com:vml" Requires="v">
                <p:oleObj spid="_x0000_s1007473" name="方程式" r:id="rId18" imgW="2057400" imgH="241200" progId="Equation.3">
                  <p:embed/>
                </p:oleObj>
              </mc:Choice>
              <mc:Fallback>
                <p:oleObj name="方程式" r:id="rId18" imgW="2057400" imgH="241200" progId="Equation.3">
                  <p:embed/>
                  <p:pic>
                    <p:nvPicPr>
                      <p:cNvPr id="0" name=""/>
                      <p:cNvPicPr>
                        <a:picLocks noChangeAspect="1" noChangeArrowheads="1"/>
                      </p:cNvPicPr>
                      <p:nvPr/>
                    </p:nvPicPr>
                    <p:blipFill>
                      <a:blip r:embed="rId19"/>
                      <a:srcRect/>
                      <a:stretch>
                        <a:fillRect/>
                      </a:stretch>
                    </p:blipFill>
                    <p:spPr bwMode="auto">
                      <a:xfrm>
                        <a:off x="1775521" y="3122614"/>
                        <a:ext cx="503237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物件 11"/>
          <p:cNvGraphicFramePr>
            <a:graphicFrameLocks noChangeAspect="1"/>
          </p:cNvGraphicFramePr>
          <p:nvPr>
            <p:extLst/>
          </p:nvPr>
        </p:nvGraphicFramePr>
        <p:xfrm>
          <a:off x="1779464" y="3843388"/>
          <a:ext cx="4100512" cy="593725"/>
        </p:xfrm>
        <a:graphic>
          <a:graphicData uri="http://schemas.openxmlformats.org/presentationml/2006/ole">
            <mc:AlternateContent xmlns:mc="http://schemas.openxmlformats.org/markup-compatibility/2006">
              <mc:Choice xmlns:v="urn:schemas-microsoft-com:vml" Requires="v">
                <p:oleObj spid="_x0000_s1007474" name="方程式" r:id="rId20" imgW="1676160" imgH="241200" progId="Equation.3">
                  <p:embed/>
                </p:oleObj>
              </mc:Choice>
              <mc:Fallback>
                <p:oleObj name="方程式" r:id="rId20" imgW="1676160" imgH="241200" progId="Equation.3">
                  <p:embed/>
                  <p:pic>
                    <p:nvPicPr>
                      <p:cNvPr id="0" name=""/>
                      <p:cNvPicPr>
                        <a:picLocks noChangeAspect="1" noChangeArrowheads="1"/>
                      </p:cNvPicPr>
                      <p:nvPr/>
                    </p:nvPicPr>
                    <p:blipFill>
                      <a:blip r:embed="rId21"/>
                      <a:srcRect/>
                      <a:stretch>
                        <a:fillRect/>
                      </a:stretch>
                    </p:blipFill>
                    <p:spPr bwMode="auto">
                      <a:xfrm>
                        <a:off x="1779464" y="3843388"/>
                        <a:ext cx="410051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4" name="直線單箭頭接點 13"/>
          <p:cNvCxnSpPr/>
          <p:nvPr/>
        </p:nvCxnSpPr>
        <p:spPr bwMode="auto">
          <a:xfrm>
            <a:off x="2207569" y="3933056"/>
            <a:ext cx="862781" cy="504056"/>
          </a:xfrm>
          <a:prstGeom prst="straightConnector1">
            <a:avLst/>
          </a:prstGeom>
          <a:solidFill>
            <a:schemeClr val="accent1"/>
          </a:solidFill>
          <a:ln w="28575" cap="flat" cmpd="sng" algn="ctr">
            <a:solidFill>
              <a:srgbClr val="C00000"/>
            </a:solidFill>
            <a:prstDash val="solid"/>
            <a:round/>
            <a:headEnd type="none" w="med" len="med"/>
            <a:tailEnd type="triangle" w="lg" len="lg"/>
          </a:ln>
          <a:effectLst/>
        </p:spPr>
      </p:cxnSp>
      <p:cxnSp>
        <p:nvCxnSpPr>
          <p:cNvPr id="16" name="直線單箭頭接點 15"/>
          <p:cNvCxnSpPr/>
          <p:nvPr/>
        </p:nvCxnSpPr>
        <p:spPr bwMode="auto">
          <a:xfrm>
            <a:off x="3577036" y="3933056"/>
            <a:ext cx="862781" cy="504056"/>
          </a:xfrm>
          <a:prstGeom prst="straightConnector1">
            <a:avLst/>
          </a:prstGeom>
          <a:solidFill>
            <a:schemeClr val="accent1"/>
          </a:solidFill>
          <a:ln w="28575" cap="flat" cmpd="sng" algn="ctr">
            <a:solidFill>
              <a:srgbClr val="C00000"/>
            </a:solidFill>
            <a:prstDash val="solid"/>
            <a:round/>
            <a:headEnd type="none" w="med" len="med"/>
            <a:tailEnd type="triangle" w="lg" len="lg"/>
          </a:ln>
          <a:effectLst/>
        </p:spPr>
      </p:cxnSp>
    </p:spTree>
    <p:extLst>
      <p:ext uri="{BB962C8B-B14F-4D97-AF65-F5344CB8AC3E}">
        <p14:creationId xmlns:p14="http://schemas.microsoft.com/office/powerpoint/2010/main" val="414733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300"/>
                            </p:stCondLst>
                            <p:childTnLst>
                              <p:par>
                                <p:cTn id="9" presetID="22" presetClass="entr" presetSubtype="8" fill="hold" nodeType="afterEffect">
                                  <p:stCondLst>
                                    <p:cond delay="3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600"/>
                            </p:stCondLst>
                            <p:childTnLst>
                              <p:par>
                                <p:cTn id="13" presetID="22" presetClass="entr" presetSubtype="8" fill="hold" nodeType="afterEffect">
                                  <p:stCondLst>
                                    <p:cond delay="3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par>
                          <p:cTn id="16" fill="hold">
                            <p:stCondLst>
                              <p:cond delay="3900"/>
                            </p:stCondLst>
                            <p:childTnLst>
                              <p:par>
                                <p:cTn id="17" presetID="22" presetClass="entr" presetSubtype="8" fill="hold" nodeType="afterEffect">
                                  <p:stCondLst>
                                    <p:cond delay="3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par>
                          <p:cTn id="20" fill="hold">
                            <p:stCondLst>
                              <p:cond delay="5200"/>
                            </p:stCondLst>
                            <p:childTnLst>
                              <p:par>
                                <p:cTn id="21" presetID="22" presetClass="entr" presetSubtype="8" fill="hold" nodeType="afterEffect">
                                  <p:stCondLst>
                                    <p:cond delay="30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000"/>
                                        <p:tgtEl>
                                          <p:spTgt spid="8"/>
                                        </p:tgtEl>
                                      </p:cBhvr>
                                    </p:animEffect>
                                  </p:childTnLst>
                                </p:cTn>
                              </p:par>
                            </p:childTnLst>
                          </p:cTn>
                        </p:par>
                        <p:par>
                          <p:cTn id="24" fill="hold">
                            <p:stCondLst>
                              <p:cond delay="6500"/>
                            </p:stCondLst>
                            <p:childTnLst>
                              <p:par>
                                <p:cTn id="25" presetID="22" presetClass="entr" presetSubtype="8" fill="hold" nodeType="afterEffect">
                                  <p:stCondLst>
                                    <p:cond delay="30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par>
                          <p:cTn id="28" fill="hold">
                            <p:stCondLst>
                              <p:cond delay="7800"/>
                            </p:stCondLst>
                            <p:childTnLst>
                              <p:par>
                                <p:cTn id="29" presetID="22" presetClass="entr" presetSubtype="8" fill="hold" nodeType="afterEffect">
                                  <p:stCondLst>
                                    <p:cond delay="30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1000"/>
                                        <p:tgtEl>
                                          <p:spTgt spid="10"/>
                                        </p:tgtEl>
                                      </p:cBhvr>
                                    </p:animEffect>
                                  </p:childTnLst>
                                </p:cTn>
                              </p:par>
                            </p:childTnLst>
                          </p:cTn>
                        </p:par>
                        <p:par>
                          <p:cTn id="32" fill="hold">
                            <p:stCondLst>
                              <p:cond delay="9100"/>
                            </p:stCondLst>
                            <p:childTnLst>
                              <p:par>
                                <p:cTn id="33" presetID="22" presetClass="entr" presetSubtype="8" fill="hold" nodeType="afterEffect">
                                  <p:stCondLst>
                                    <p:cond delay="30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1000"/>
                                        <p:tgtEl>
                                          <p:spTgt spid="11"/>
                                        </p:tgtEl>
                                      </p:cBhvr>
                                    </p:animEffect>
                                  </p:childTnLst>
                                </p:cTn>
                              </p:par>
                            </p:childTnLst>
                          </p:cTn>
                        </p:par>
                        <p:par>
                          <p:cTn id="36" fill="hold">
                            <p:stCondLst>
                              <p:cond delay="10400"/>
                            </p:stCondLst>
                            <p:childTnLst>
                              <p:par>
                                <p:cTn id="37" presetID="22" presetClass="entr" presetSubtype="8" fill="hold" nodeType="afterEffect">
                                  <p:stCondLst>
                                    <p:cond delay="30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1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449" y="47774"/>
            <a:ext cx="9884703" cy="6621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6407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2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4625"/>
            <a:ext cx="9921552" cy="2583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2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448" y="3141316"/>
            <a:ext cx="9950938" cy="266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9394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3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620" y="-27384"/>
            <a:ext cx="9943933" cy="259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025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16">
            <a:extLst>
              <a:ext uri="{FF2B5EF4-FFF2-40B4-BE49-F238E27FC236}">
                <a16:creationId xmlns:a16="http://schemas.microsoft.com/office/drawing/2014/main" id="{E62E178F-53AB-4740-8B6D-C1C414FF5BA6}"/>
              </a:ext>
            </a:extLst>
          </p:cNvPr>
          <p:cNvSpPr txBox="1">
            <a:spLocks noChangeArrowheads="1"/>
          </p:cNvSpPr>
          <p:nvPr/>
        </p:nvSpPr>
        <p:spPr bwMode="auto">
          <a:xfrm>
            <a:off x="6314909" y="2116110"/>
            <a:ext cx="563017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100" dirty="0">
                <a:solidFill>
                  <a:srgbClr val="0000CC"/>
                </a:solidFill>
              </a:rPr>
              <a:t>Let </a:t>
            </a:r>
            <a:r>
              <a:rPr lang="en-US" altLang="zh-TW" sz="2100" i="1" dirty="0">
                <a:solidFill>
                  <a:srgbClr val="0000CC"/>
                </a:solidFill>
                <a:latin typeface="Symbol" panose="05050102010706020507" pitchFamily="18" charset="2"/>
              </a:rPr>
              <a:t>f</a:t>
            </a:r>
            <a:r>
              <a:rPr lang="en-US" altLang="zh-TW" sz="2100" dirty="0">
                <a:solidFill>
                  <a:srgbClr val="0000CC"/>
                </a:solidFill>
              </a:rPr>
              <a:t> &amp; </a:t>
            </a:r>
            <a:r>
              <a:rPr lang="en-US" altLang="zh-TW" sz="2100" i="1" dirty="0">
                <a:solidFill>
                  <a:srgbClr val="0000CC"/>
                </a:solidFill>
                <a:latin typeface="Symbol" panose="05050102010706020507" pitchFamily="18" charset="2"/>
              </a:rPr>
              <a:t>y</a:t>
            </a:r>
            <a:r>
              <a:rPr lang="en-US" altLang="zh-TW" sz="2100" dirty="0">
                <a:solidFill>
                  <a:srgbClr val="0000CC"/>
                </a:solidFill>
              </a:rPr>
              <a:t> be any choices of two new independent variables, </a:t>
            </a:r>
            <a:r>
              <a:rPr lang="en-US" altLang="zh-TW" sz="2100" i="1" dirty="0">
                <a:solidFill>
                  <a:srgbClr val="0000CC"/>
                </a:solidFill>
                <a:latin typeface="Symbol" panose="05050102010706020507" pitchFamily="18" charset="2"/>
              </a:rPr>
              <a:t>f</a:t>
            </a:r>
            <a:r>
              <a:rPr lang="en-US" altLang="zh-TW" sz="2100" dirty="0">
                <a:solidFill>
                  <a:srgbClr val="0000CC"/>
                </a:solidFill>
              </a:rPr>
              <a:t>=</a:t>
            </a:r>
            <a:r>
              <a:rPr lang="en-US" altLang="zh-TW" sz="2100" i="1" dirty="0">
                <a:solidFill>
                  <a:srgbClr val="0000CC"/>
                </a:solidFill>
                <a:latin typeface="Symbol" panose="05050102010706020507" pitchFamily="18" charset="2"/>
              </a:rPr>
              <a:t>f</a:t>
            </a:r>
            <a:r>
              <a:rPr lang="en-US" altLang="zh-TW" sz="2100" dirty="0">
                <a:solidFill>
                  <a:srgbClr val="0000CC"/>
                </a:solidFill>
              </a:rPr>
              <a:t>(</a:t>
            </a:r>
            <a:r>
              <a:rPr lang="en-US" altLang="zh-TW" sz="2100" i="1" dirty="0" err="1">
                <a:solidFill>
                  <a:srgbClr val="0000CC"/>
                </a:solidFill>
              </a:rPr>
              <a:t>x</a:t>
            </a:r>
            <a:r>
              <a:rPr lang="en-US" altLang="zh-TW" sz="2100" dirty="0" err="1">
                <a:solidFill>
                  <a:srgbClr val="0000CC"/>
                </a:solidFill>
              </a:rPr>
              <a:t>,</a:t>
            </a:r>
            <a:r>
              <a:rPr lang="en-US" altLang="zh-TW" sz="2100" i="1" dirty="0" err="1">
                <a:solidFill>
                  <a:srgbClr val="0000CC"/>
                </a:solidFill>
              </a:rPr>
              <a:t>y</a:t>
            </a:r>
            <a:r>
              <a:rPr lang="en-US" altLang="zh-TW" sz="2100" dirty="0">
                <a:solidFill>
                  <a:srgbClr val="0000CC"/>
                </a:solidFill>
              </a:rPr>
              <a:t>), </a:t>
            </a:r>
            <a:r>
              <a:rPr lang="en-US" altLang="zh-TW" sz="2100" i="1" dirty="0">
                <a:solidFill>
                  <a:srgbClr val="0000CC"/>
                </a:solidFill>
                <a:latin typeface="Symbol" panose="05050102010706020507" pitchFamily="18" charset="2"/>
              </a:rPr>
              <a:t>y</a:t>
            </a:r>
            <a:r>
              <a:rPr lang="en-US" altLang="zh-TW" sz="2100" dirty="0">
                <a:solidFill>
                  <a:srgbClr val="0000CC"/>
                </a:solidFill>
              </a:rPr>
              <a:t>=</a:t>
            </a:r>
            <a:r>
              <a:rPr lang="en-US" altLang="zh-TW" sz="2100" i="1" dirty="0">
                <a:solidFill>
                  <a:srgbClr val="0000CC"/>
                </a:solidFill>
                <a:latin typeface="Symbol" panose="05050102010706020507" pitchFamily="18" charset="2"/>
              </a:rPr>
              <a:t>y</a:t>
            </a:r>
            <a:r>
              <a:rPr lang="en-US" altLang="zh-TW" sz="2100" dirty="0">
                <a:solidFill>
                  <a:srgbClr val="0000CC"/>
                </a:solidFill>
              </a:rPr>
              <a:t>(</a:t>
            </a:r>
            <a:r>
              <a:rPr lang="en-US" altLang="zh-TW" sz="2100" i="1" dirty="0" err="1">
                <a:solidFill>
                  <a:srgbClr val="0000CC"/>
                </a:solidFill>
              </a:rPr>
              <a:t>x</a:t>
            </a:r>
            <a:r>
              <a:rPr lang="en-US" altLang="zh-TW" sz="2100" dirty="0" err="1">
                <a:solidFill>
                  <a:srgbClr val="0000CC"/>
                </a:solidFill>
              </a:rPr>
              <a:t>,</a:t>
            </a:r>
            <a:r>
              <a:rPr lang="en-US" altLang="zh-TW" sz="2100" i="1" dirty="0" err="1">
                <a:solidFill>
                  <a:srgbClr val="0000CC"/>
                </a:solidFill>
              </a:rPr>
              <a:t>y</a:t>
            </a:r>
            <a:r>
              <a:rPr lang="en-US" altLang="zh-TW" sz="2100" dirty="0">
                <a:solidFill>
                  <a:srgbClr val="0000CC"/>
                </a:solidFill>
              </a:rPr>
              <a:t>)</a:t>
            </a:r>
          </a:p>
        </p:txBody>
      </p:sp>
      <p:sp>
        <p:nvSpPr>
          <p:cNvPr id="10248" name="Rectangle 2"/>
          <p:cNvSpPr>
            <a:spLocks noGrp="1" noChangeArrowheads="1"/>
          </p:cNvSpPr>
          <p:nvPr>
            <p:ph type="title"/>
          </p:nvPr>
        </p:nvSpPr>
        <p:spPr/>
        <p:txBody>
          <a:bodyPr/>
          <a:lstStyle/>
          <a:p>
            <a:r>
              <a:rPr lang="en-US" altLang="zh-TW" dirty="0"/>
              <a:t>1.2 Remarks</a:t>
            </a:r>
          </a:p>
        </p:txBody>
      </p:sp>
      <p:sp>
        <p:nvSpPr>
          <p:cNvPr id="10249" name="Text Box 3"/>
          <p:cNvSpPr txBox="1">
            <a:spLocks noChangeArrowheads="1"/>
          </p:cNvSpPr>
          <p:nvPr/>
        </p:nvSpPr>
        <p:spPr bwMode="auto">
          <a:xfrm>
            <a:off x="257507" y="1628800"/>
            <a:ext cx="37365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t>Ex. Consider the </a:t>
            </a:r>
            <a:r>
              <a:rPr lang="en-US" altLang="zh-TW" dirty="0" err="1"/>
              <a:t>Tricomi</a:t>
            </a:r>
            <a:r>
              <a:rPr lang="en-US" altLang="zh-TW" dirty="0"/>
              <a:t> eq.</a:t>
            </a:r>
          </a:p>
        </p:txBody>
      </p:sp>
      <p:graphicFrame>
        <p:nvGraphicFramePr>
          <p:cNvPr id="10242" name="Object 4"/>
          <p:cNvGraphicFramePr>
            <a:graphicFrameLocks noChangeAspect="1"/>
          </p:cNvGraphicFramePr>
          <p:nvPr>
            <p:extLst>
              <p:ext uri="{D42A27DB-BD31-4B8C-83A1-F6EECF244321}">
                <p14:modId xmlns:p14="http://schemas.microsoft.com/office/powerpoint/2010/main" val="1657156280"/>
              </p:ext>
            </p:extLst>
          </p:nvPr>
        </p:nvGraphicFramePr>
        <p:xfrm>
          <a:off x="959221" y="2002813"/>
          <a:ext cx="2133360" cy="914400"/>
        </p:xfrm>
        <a:graphic>
          <a:graphicData uri="http://schemas.openxmlformats.org/presentationml/2006/ole">
            <mc:AlternateContent xmlns:mc="http://schemas.openxmlformats.org/markup-compatibility/2006">
              <mc:Choice xmlns:v="urn:schemas-microsoft-com:vml" Requires="v">
                <p:oleObj spid="_x0000_s1061544" name="Equation" r:id="rId4" imgW="1066680" imgH="457200" progId="Equation.3">
                  <p:embed/>
                </p:oleObj>
              </mc:Choice>
              <mc:Fallback>
                <p:oleObj name="Equation" r:id="rId4" imgW="106668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221" y="2002813"/>
                        <a:ext cx="2133360" cy="914400"/>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aphicFrame>
        <p:nvGraphicFramePr>
          <p:cNvPr id="465926" name="Object 6"/>
          <p:cNvGraphicFramePr>
            <a:graphicFrameLocks noChangeAspect="1"/>
          </p:cNvGraphicFramePr>
          <p:nvPr>
            <p:extLst>
              <p:ext uri="{D42A27DB-BD31-4B8C-83A1-F6EECF244321}">
                <p14:modId xmlns:p14="http://schemas.microsoft.com/office/powerpoint/2010/main" val="47741195"/>
              </p:ext>
            </p:extLst>
          </p:nvPr>
        </p:nvGraphicFramePr>
        <p:xfrm>
          <a:off x="3574385" y="2201115"/>
          <a:ext cx="1332828" cy="426384"/>
        </p:xfrm>
        <a:graphic>
          <a:graphicData uri="http://schemas.openxmlformats.org/presentationml/2006/ole">
            <mc:AlternateContent xmlns:mc="http://schemas.openxmlformats.org/markup-compatibility/2006">
              <mc:Choice xmlns:v="urn:schemas-microsoft-com:vml" Requires="v">
                <p:oleObj spid="_x0000_s1061545" name="Equation" r:id="rId6" imgW="634680" imgH="203040" progId="Equation.3">
                  <p:embed/>
                </p:oleObj>
              </mc:Choice>
              <mc:Fallback>
                <p:oleObj name="Equation" r:id="rId6" imgW="63468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t="-3546" b="-3546"/>
                      <a:stretch>
                        <a:fillRect/>
                      </a:stretch>
                    </p:blipFill>
                    <p:spPr bwMode="auto">
                      <a:xfrm>
                        <a:off x="3574385" y="2201115"/>
                        <a:ext cx="1332828" cy="426384"/>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465927" name="Object 7"/>
          <p:cNvGraphicFramePr>
            <a:graphicFrameLocks noChangeAspect="1"/>
          </p:cNvGraphicFramePr>
          <p:nvPr>
            <p:extLst>
              <p:ext uri="{D42A27DB-BD31-4B8C-83A1-F6EECF244321}">
                <p14:modId xmlns:p14="http://schemas.microsoft.com/office/powerpoint/2010/main" val="2294694893"/>
              </p:ext>
            </p:extLst>
          </p:nvPr>
        </p:nvGraphicFramePr>
        <p:xfrm>
          <a:off x="4899863" y="2290664"/>
          <a:ext cx="532980" cy="346248"/>
        </p:xfrm>
        <a:graphic>
          <a:graphicData uri="http://schemas.openxmlformats.org/presentationml/2006/ole">
            <mc:AlternateContent xmlns:mc="http://schemas.openxmlformats.org/markup-compatibility/2006">
              <mc:Choice xmlns:v="urn:schemas-microsoft-com:vml" Requires="v">
                <p:oleObj spid="_x0000_s1061546" name="Equation" r:id="rId8" imgW="253800" imgH="164880" progId="Equation.3">
                  <p:embed/>
                </p:oleObj>
              </mc:Choice>
              <mc:Fallback>
                <p:oleObj name="Equation" r:id="rId8" imgW="253800" imgH="1648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t="-2184" b="-2184"/>
                      <a:stretch>
                        <a:fillRect/>
                      </a:stretch>
                    </p:blipFill>
                    <p:spPr bwMode="auto">
                      <a:xfrm>
                        <a:off x="4899863" y="2290664"/>
                        <a:ext cx="532980" cy="346248"/>
                      </a:xfrm>
                      <a:prstGeom prst="rect">
                        <a:avLst/>
                      </a:prstGeom>
                      <a:solidFill>
                        <a:srgbClr val="99FF99"/>
                      </a:solidFill>
                    </p:spPr>
                  </p:pic>
                </p:oleObj>
              </mc:Fallback>
            </mc:AlternateContent>
          </a:graphicData>
        </a:graphic>
      </p:graphicFrame>
      <p:grpSp>
        <p:nvGrpSpPr>
          <p:cNvPr id="2" name="Group 8"/>
          <p:cNvGrpSpPr>
            <a:grpSpLocks noChangeAspect="1"/>
          </p:cNvGrpSpPr>
          <p:nvPr/>
        </p:nvGrpSpPr>
        <p:grpSpPr bwMode="auto">
          <a:xfrm>
            <a:off x="1738024" y="2981878"/>
            <a:ext cx="3646090" cy="3671976"/>
            <a:chOff x="3397" y="1661"/>
            <a:chExt cx="2181" cy="1972"/>
          </a:xfrm>
        </p:grpSpPr>
        <p:sp>
          <p:nvSpPr>
            <p:cNvPr id="10257" name="Rectangle 9" descr="寬右斜對角線"/>
            <p:cNvSpPr>
              <a:spLocks noChangeArrowheads="1"/>
            </p:cNvSpPr>
            <p:nvPr/>
          </p:nvSpPr>
          <p:spPr bwMode="auto">
            <a:xfrm>
              <a:off x="3534" y="2736"/>
              <a:ext cx="1723" cy="831"/>
            </a:xfrm>
            <a:prstGeom prst="rect">
              <a:avLst/>
            </a:prstGeom>
            <a:pattFill prst="wdUpDiag">
              <a:fgClr>
                <a:srgbClr val="FF6699"/>
              </a:fgClr>
              <a:bgClr>
                <a:srgbClr val="FFFFFF"/>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zh-TW" altLang="en-US"/>
            </a:p>
          </p:txBody>
        </p:sp>
        <p:sp>
          <p:nvSpPr>
            <p:cNvPr id="10258" name="Rectangle 10" descr="寬左斜對角線"/>
            <p:cNvSpPr>
              <a:spLocks noChangeArrowheads="1"/>
            </p:cNvSpPr>
            <p:nvPr/>
          </p:nvSpPr>
          <p:spPr bwMode="auto">
            <a:xfrm>
              <a:off x="3534" y="1893"/>
              <a:ext cx="1723" cy="831"/>
            </a:xfrm>
            <a:prstGeom prst="rect">
              <a:avLst/>
            </a:prstGeom>
            <a:pattFill prst="wdDnDiag">
              <a:fgClr>
                <a:schemeClr val="accent5">
                  <a:lumMod val="75000"/>
                </a:schemeClr>
              </a:fgClr>
              <a:bgClr>
                <a:srgbClr val="FFFFFF"/>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zh-TW" altLang="en-US"/>
            </a:p>
          </p:txBody>
        </p:sp>
        <p:sp>
          <p:nvSpPr>
            <p:cNvPr id="10259" name="Line 11"/>
            <p:cNvSpPr>
              <a:spLocks noChangeShapeType="1"/>
            </p:cNvSpPr>
            <p:nvPr/>
          </p:nvSpPr>
          <p:spPr bwMode="auto">
            <a:xfrm>
              <a:off x="3921" y="1777"/>
              <a:ext cx="0" cy="1856"/>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10260" name="Line 12"/>
            <p:cNvSpPr>
              <a:spLocks noChangeShapeType="1"/>
            </p:cNvSpPr>
            <p:nvPr/>
          </p:nvSpPr>
          <p:spPr bwMode="auto">
            <a:xfrm>
              <a:off x="3397" y="2736"/>
              <a:ext cx="1981"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10245" name="Object 13"/>
            <p:cNvGraphicFramePr>
              <a:graphicFrameLocks noChangeAspect="1"/>
            </p:cNvGraphicFramePr>
            <p:nvPr>
              <p:extLst>
                <p:ext uri="{D42A27DB-BD31-4B8C-83A1-F6EECF244321}">
                  <p14:modId xmlns:p14="http://schemas.microsoft.com/office/powerpoint/2010/main" val="4076961672"/>
                </p:ext>
              </p:extLst>
            </p:nvPr>
          </p:nvGraphicFramePr>
          <p:xfrm>
            <a:off x="5409" y="2638"/>
            <a:ext cx="169" cy="196"/>
          </p:xfrm>
          <a:graphic>
            <a:graphicData uri="http://schemas.openxmlformats.org/presentationml/2006/ole">
              <mc:AlternateContent xmlns:mc="http://schemas.openxmlformats.org/markup-compatibility/2006">
                <mc:Choice xmlns:v="urn:schemas-microsoft-com:vml" Requires="v">
                  <p:oleObj spid="_x0000_s1061547" name="Equation" r:id="rId10" imgW="126720" imgH="139680" progId="Equation.3">
                    <p:embed/>
                  </p:oleObj>
                </mc:Choice>
                <mc:Fallback>
                  <p:oleObj name="Equation" r:id="rId10" imgW="126720" imgH="1396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t="-2933" b="-2933"/>
                        <a:stretch>
                          <a:fillRect/>
                        </a:stretch>
                      </p:blipFill>
                      <p:spPr bwMode="auto">
                        <a:xfrm>
                          <a:off x="5409" y="2638"/>
                          <a:ext cx="169" cy="196"/>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aphicFrame>
          <p:nvGraphicFramePr>
            <p:cNvPr id="10246" name="Object 14"/>
            <p:cNvGraphicFramePr>
              <a:graphicFrameLocks noChangeAspect="1"/>
            </p:cNvGraphicFramePr>
            <p:nvPr>
              <p:extLst>
                <p:ext uri="{D42A27DB-BD31-4B8C-83A1-F6EECF244321}">
                  <p14:modId xmlns:p14="http://schemas.microsoft.com/office/powerpoint/2010/main" val="101491336"/>
                </p:ext>
              </p:extLst>
            </p:nvPr>
          </p:nvGraphicFramePr>
          <p:xfrm>
            <a:off x="3749" y="1661"/>
            <a:ext cx="186" cy="232"/>
          </p:xfrm>
          <a:graphic>
            <a:graphicData uri="http://schemas.openxmlformats.org/presentationml/2006/ole">
              <mc:AlternateContent xmlns:mc="http://schemas.openxmlformats.org/markup-compatibility/2006">
                <mc:Choice xmlns:v="urn:schemas-microsoft-com:vml" Requires="v">
                  <p:oleObj spid="_x0000_s1061548" name="Equation" r:id="rId12" imgW="139680" imgH="164880" progId="Equation.3">
                    <p:embed/>
                  </p:oleObj>
                </mc:Choice>
                <mc:Fallback>
                  <p:oleObj name="Equation" r:id="rId12" imgW="139680" imgH="1648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t="-2933" b="-2933"/>
                        <a:stretch>
                          <a:fillRect/>
                        </a:stretch>
                      </p:blipFill>
                      <p:spPr bwMode="auto">
                        <a:xfrm>
                          <a:off x="3749" y="1661"/>
                          <a:ext cx="186" cy="232"/>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grpSp>
      <p:sp>
        <p:nvSpPr>
          <p:cNvPr id="465935" name="Text Box 15"/>
          <p:cNvSpPr txBox="1">
            <a:spLocks noChangeArrowheads="1"/>
          </p:cNvSpPr>
          <p:nvPr/>
        </p:nvSpPr>
        <p:spPr bwMode="auto">
          <a:xfrm>
            <a:off x="2974401" y="3773940"/>
            <a:ext cx="1479892" cy="89255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600" i="1" dirty="0">
                <a:solidFill>
                  <a:srgbClr val="0000CC"/>
                </a:solidFill>
              </a:rPr>
              <a:t>b</a:t>
            </a:r>
            <a:r>
              <a:rPr lang="en-US" altLang="zh-TW" sz="2600" baseline="30000" dirty="0">
                <a:solidFill>
                  <a:srgbClr val="0000CC"/>
                </a:solidFill>
              </a:rPr>
              <a:t>2</a:t>
            </a:r>
            <a:r>
              <a:rPr lang="en-US" altLang="zh-TW" sz="2600" dirty="0">
                <a:solidFill>
                  <a:srgbClr val="0000CC"/>
                </a:solidFill>
                <a:latin typeface="Symbol" panose="05050102010706020507" pitchFamily="18" charset="2"/>
              </a:rPr>
              <a:t>-</a:t>
            </a:r>
            <a:r>
              <a:rPr lang="en-US" altLang="zh-TW" sz="2600" i="1" dirty="0">
                <a:solidFill>
                  <a:srgbClr val="0000CC"/>
                </a:solidFill>
              </a:rPr>
              <a:t>ac </a:t>
            </a:r>
            <a:r>
              <a:rPr lang="en-US" altLang="zh-TW" sz="2600" dirty="0">
                <a:solidFill>
                  <a:srgbClr val="0000CC"/>
                </a:solidFill>
              </a:rPr>
              <a:t>&lt; 0</a:t>
            </a:r>
          </a:p>
          <a:p>
            <a:r>
              <a:rPr lang="en-US" altLang="zh-TW" sz="2600" dirty="0">
                <a:solidFill>
                  <a:srgbClr val="0000CC"/>
                </a:solidFill>
              </a:rPr>
              <a:t>elliptic</a:t>
            </a:r>
          </a:p>
        </p:txBody>
      </p:sp>
      <p:sp>
        <p:nvSpPr>
          <p:cNvPr id="465936" name="Text Box 16"/>
          <p:cNvSpPr txBox="1">
            <a:spLocks noChangeArrowheads="1"/>
          </p:cNvSpPr>
          <p:nvPr/>
        </p:nvSpPr>
        <p:spPr bwMode="auto">
          <a:xfrm>
            <a:off x="2855525" y="5286108"/>
            <a:ext cx="1609736" cy="89255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600" i="1" dirty="0">
                <a:solidFill>
                  <a:srgbClr val="C00000"/>
                </a:solidFill>
              </a:rPr>
              <a:t>b</a:t>
            </a:r>
            <a:r>
              <a:rPr lang="en-US" altLang="zh-TW" sz="2600" baseline="30000" dirty="0">
                <a:solidFill>
                  <a:srgbClr val="C00000"/>
                </a:solidFill>
              </a:rPr>
              <a:t>2</a:t>
            </a:r>
            <a:r>
              <a:rPr lang="en-US" altLang="zh-TW" sz="2600" dirty="0">
                <a:solidFill>
                  <a:srgbClr val="C00000"/>
                </a:solidFill>
                <a:latin typeface="Symbol" panose="05050102010706020507" pitchFamily="18" charset="2"/>
              </a:rPr>
              <a:t>-</a:t>
            </a:r>
            <a:r>
              <a:rPr lang="en-US" altLang="zh-TW" sz="2600" i="1" dirty="0">
                <a:solidFill>
                  <a:srgbClr val="C00000"/>
                </a:solidFill>
              </a:rPr>
              <a:t>ac &gt;</a:t>
            </a:r>
            <a:r>
              <a:rPr lang="en-US" altLang="zh-TW" sz="2600" dirty="0">
                <a:solidFill>
                  <a:srgbClr val="C00000"/>
                </a:solidFill>
              </a:rPr>
              <a:t> 0</a:t>
            </a:r>
          </a:p>
          <a:p>
            <a:r>
              <a:rPr lang="en-US" altLang="zh-TW" sz="2600" dirty="0">
                <a:solidFill>
                  <a:srgbClr val="C00000"/>
                </a:solidFill>
              </a:rPr>
              <a:t>hyperbolic</a:t>
            </a:r>
          </a:p>
        </p:txBody>
      </p:sp>
      <p:sp>
        <p:nvSpPr>
          <p:cNvPr id="465937" name="Text Box 17"/>
          <p:cNvSpPr txBox="1">
            <a:spLocks noChangeArrowheads="1"/>
          </p:cNvSpPr>
          <p:nvPr/>
        </p:nvSpPr>
        <p:spPr bwMode="auto">
          <a:xfrm>
            <a:off x="94081" y="4482997"/>
            <a:ext cx="147348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600" dirty="0"/>
              <a:t>parabolic</a:t>
            </a:r>
          </a:p>
        </p:txBody>
      </p:sp>
      <p:sp>
        <p:nvSpPr>
          <p:cNvPr id="465939" name="Text Box 19"/>
          <p:cNvSpPr txBox="1">
            <a:spLocks noChangeArrowheads="1"/>
          </p:cNvSpPr>
          <p:nvPr/>
        </p:nvSpPr>
        <p:spPr bwMode="auto">
          <a:xfrm>
            <a:off x="278454" y="770597"/>
            <a:ext cx="5817542" cy="800219"/>
          </a:xfrm>
          <a:prstGeom prst="rect">
            <a:avLst/>
          </a:prstGeom>
          <a:noFill/>
          <a:ln>
            <a:noFill/>
          </a:ln>
          <a:extLst/>
        </p:spPr>
        <p:txBody>
          <a:bodyPr wrap="square" lIns="72000" r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76213" indent="-176213">
              <a:buFont typeface="Arial" panose="020B0604020202020204" pitchFamily="34" charset="0"/>
              <a:buChar char="•"/>
            </a:pPr>
            <a:r>
              <a:rPr lang="en-US" altLang="zh-TW" sz="2300" dirty="0">
                <a:solidFill>
                  <a:srgbClr val="A50021"/>
                </a:solidFill>
                <a:latin typeface="Arial" charset="0"/>
              </a:rPr>
              <a:t>Classification of PDE is only a local property of the equation!</a:t>
            </a:r>
          </a:p>
        </p:txBody>
      </p:sp>
      <p:sp>
        <p:nvSpPr>
          <p:cNvPr id="5" name="投影片編號版面配置區 4"/>
          <p:cNvSpPr>
            <a:spLocks noGrp="1"/>
          </p:cNvSpPr>
          <p:nvPr>
            <p:ph type="sldNum" sz="quarter" idx="10"/>
          </p:nvPr>
        </p:nvSpPr>
        <p:spPr/>
        <p:txBody>
          <a:bodyPr/>
          <a:lstStyle/>
          <a:p>
            <a:pPr>
              <a:defRPr/>
            </a:pPr>
            <a:fld id="{F4C3976D-8D47-445A-BD61-2F2C1E2596C6}" type="slidenum">
              <a:rPr lang="en-US" altLang="zh-TW" smtClean="0"/>
              <a:pPr>
                <a:defRPr/>
              </a:pPr>
              <a:t>9</a:t>
            </a:fld>
            <a:endParaRPr lang="en-US" altLang="zh-TW" dirty="0"/>
          </a:p>
        </p:txBody>
      </p:sp>
      <p:cxnSp>
        <p:nvCxnSpPr>
          <p:cNvPr id="12" name="肘形接點 11"/>
          <p:cNvCxnSpPr/>
          <p:nvPr/>
        </p:nvCxnSpPr>
        <p:spPr bwMode="auto">
          <a:xfrm rot="16200000" flipH="1">
            <a:off x="1206864" y="4548261"/>
            <a:ext cx="161990" cy="736740"/>
          </a:xfrm>
          <a:prstGeom prst="bentConnector2">
            <a:avLst/>
          </a:prstGeom>
          <a:solidFill>
            <a:schemeClr val="accent1"/>
          </a:solidFill>
          <a:ln w="38100" cap="flat" cmpd="sng" algn="ctr">
            <a:solidFill>
              <a:srgbClr val="006600"/>
            </a:solidFill>
            <a:prstDash val="solid"/>
            <a:round/>
            <a:headEnd type="none" w="med" len="med"/>
            <a:tailEnd type="arrow"/>
          </a:ln>
          <a:effectLst/>
        </p:spPr>
      </p:cxnSp>
      <p:sp>
        <p:nvSpPr>
          <p:cNvPr id="20" name="AutoShape 30">
            <a:extLst>
              <a:ext uri="{FF2B5EF4-FFF2-40B4-BE49-F238E27FC236}">
                <a16:creationId xmlns:a16="http://schemas.microsoft.com/office/drawing/2014/main" id="{CF521B70-CBE2-4885-B55F-D0BBEA23854E}"/>
              </a:ext>
            </a:extLst>
          </p:cNvPr>
          <p:cNvSpPr>
            <a:spLocks noChangeArrowheads="1"/>
          </p:cNvSpPr>
          <p:nvPr/>
        </p:nvSpPr>
        <p:spPr bwMode="auto">
          <a:xfrm>
            <a:off x="3215680" y="2345131"/>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cxnSp>
        <p:nvCxnSpPr>
          <p:cNvPr id="21" name="直線接點 20">
            <a:extLst>
              <a:ext uri="{FF2B5EF4-FFF2-40B4-BE49-F238E27FC236}">
                <a16:creationId xmlns:a16="http://schemas.microsoft.com/office/drawing/2014/main" id="{01CDB8BA-F2BF-4C89-9471-E43B6EE02E36}"/>
              </a:ext>
            </a:extLst>
          </p:cNvPr>
          <p:cNvCxnSpPr/>
          <p:nvPr/>
        </p:nvCxnSpPr>
        <p:spPr bwMode="auto">
          <a:xfrm>
            <a:off x="6096000" y="692696"/>
            <a:ext cx="0" cy="5940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aphicFrame>
        <p:nvGraphicFramePr>
          <p:cNvPr id="22" name="Object 3">
            <a:extLst>
              <a:ext uri="{FF2B5EF4-FFF2-40B4-BE49-F238E27FC236}">
                <a16:creationId xmlns:a16="http://schemas.microsoft.com/office/drawing/2014/main" id="{C3FC56CA-2F07-410A-917B-0802A296133F}"/>
              </a:ext>
            </a:extLst>
          </p:cNvPr>
          <p:cNvGraphicFramePr>
            <a:graphicFrameLocks noChangeAspect="1"/>
          </p:cNvGraphicFramePr>
          <p:nvPr>
            <p:extLst>
              <p:ext uri="{D42A27DB-BD31-4B8C-83A1-F6EECF244321}">
                <p14:modId xmlns:p14="http://schemas.microsoft.com/office/powerpoint/2010/main" val="935836947"/>
              </p:ext>
            </p:extLst>
          </p:nvPr>
        </p:nvGraphicFramePr>
        <p:xfrm>
          <a:off x="11091154" y="1586207"/>
          <a:ext cx="986580" cy="426384"/>
        </p:xfrm>
        <a:graphic>
          <a:graphicData uri="http://schemas.openxmlformats.org/presentationml/2006/ole">
            <mc:AlternateContent xmlns:mc="http://schemas.openxmlformats.org/markup-compatibility/2006">
              <mc:Choice xmlns:v="urn:schemas-microsoft-com:vml" Requires="v">
                <p:oleObj spid="_x0000_s1061549" name="方程式" r:id="rId14" imgW="469800" imgH="203040" progId="Equation.3">
                  <p:embed/>
                </p:oleObj>
              </mc:Choice>
              <mc:Fallback>
                <p:oleObj name="方程式" r:id="rId14" imgW="469800" imgH="203040" progId="Equation.3">
                  <p:embed/>
                  <p:pic>
                    <p:nvPicPr>
                      <p:cNvPr id="461827" name="Object 3"/>
                      <p:cNvPicPr>
                        <a:picLocks noChangeAspect="1" noChangeArrowheads="1"/>
                      </p:cNvPicPr>
                      <p:nvPr/>
                    </p:nvPicPr>
                    <p:blipFill>
                      <a:blip r:embed="rId15">
                        <a:extLst>
                          <a:ext uri="{28A0092B-C50C-407E-A947-70E740481C1C}">
                            <a14:useLocalDpi xmlns:a14="http://schemas.microsoft.com/office/drawing/2010/main" val="0"/>
                          </a:ext>
                        </a:extLst>
                      </a:blip>
                      <a:srcRect t="-3546" b="-3546"/>
                      <a:stretch>
                        <a:fillRect/>
                      </a:stretch>
                    </p:blipFill>
                    <p:spPr bwMode="auto">
                      <a:xfrm>
                        <a:off x="11091154" y="1586207"/>
                        <a:ext cx="986580" cy="426384"/>
                      </a:xfrm>
                      <a:prstGeom prst="rect">
                        <a:avLst/>
                      </a:prstGeom>
                      <a:solidFill>
                        <a:srgbClr val="FFFF00"/>
                      </a:solidFill>
                      <a:extLst/>
                    </p:spPr>
                  </p:pic>
                </p:oleObj>
              </mc:Fallback>
            </mc:AlternateContent>
          </a:graphicData>
        </a:graphic>
      </p:graphicFrame>
      <p:graphicFrame>
        <p:nvGraphicFramePr>
          <p:cNvPr id="23" name="Object 9">
            <a:extLst>
              <a:ext uri="{FF2B5EF4-FFF2-40B4-BE49-F238E27FC236}">
                <a16:creationId xmlns:a16="http://schemas.microsoft.com/office/drawing/2014/main" id="{BF1D32D8-FA74-45ED-A769-AF86BFE0F446}"/>
              </a:ext>
            </a:extLst>
          </p:cNvPr>
          <p:cNvGraphicFramePr>
            <a:graphicFrameLocks noChangeAspect="1"/>
          </p:cNvGraphicFramePr>
          <p:nvPr>
            <p:extLst>
              <p:ext uri="{D42A27DB-BD31-4B8C-83A1-F6EECF244321}">
                <p14:modId xmlns:p14="http://schemas.microsoft.com/office/powerpoint/2010/main" val="1614643341"/>
              </p:ext>
            </p:extLst>
          </p:nvPr>
        </p:nvGraphicFramePr>
        <p:xfrm>
          <a:off x="6700962" y="4678313"/>
          <a:ext cx="1440180" cy="426384"/>
        </p:xfrm>
        <a:graphic>
          <a:graphicData uri="http://schemas.openxmlformats.org/presentationml/2006/ole">
            <mc:AlternateContent xmlns:mc="http://schemas.openxmlformats.org/markup-compatibility/2006">
              <mc:Choice xmlns:v="urn:schemas-microsoft-com:vml" Requires="v">
                <p:oleObj spid="_x0000_s1061550" name="Equation" r:id="rId16" imgW="685800" imgH="203040" progId="Equation.3">
                  <p:embed/>
                </p:oleObj>
              </mc:Choice>
              <mc:Fallback>
                <p:oleObj name="Equation" r:id="rId16" imgW="685800" imgH="203040" progId="Equation.3">
                  <p:embed/>
                  <p:pic>
                    <p:nvPicPr>
                      <p:cNvPr id="461833" name="Object 9"/>
                      <p:cNvPicPr>
                        <a:picLocks noChangeAspect="1" noChangeArrowheads="1"/>
                      </p:cNvPicPr>
                      <p:nvPr/>
                    </p:nvPicPr>
                    <p:blipFill>
                      <a:blip r:embed="rId17">
                        <a:extLst>
                          <a:ext uri="{28A0092B-C50C-407E-A947-70E740481C1C}">
                            <a14:useLocalDpi xmlns:a14="http://schemas.microsoft.com/office/drawing/2010/main" val="0"/>
                          </a:ext>
                        </a:extLst>
                      </a:blip>
                      <a:srcRect t="-3546" b="-3546"/>
                      <a:stretch>
                        <a:fillRect/>
                      </a:stretch>
                    </p:blipFill>
                    <p:spPr bwMode="auto">
                      <a:xfrm>
                        <a:off x="6700962" y="4678313"/>
                        <a:ext cx="1440180" cy="426384"/>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24" name="Object 10">
            <a:extLst>
              <a:ext uri="{FF2B5EF4-FFF2-40B4-BE49-F238E27FC236}">
                <a16:creationId xmlns:a16="http://schemas.microsoft.com/office/drawing/2014/main" id="{D3BACD3F-A59E-4142-B480-F227D74C3410}"/>
              </a:ext>
            </a:extLst>
          </p:cNvPr>
          <p:cNvGraphicFramePr>
            <a:graphicFrameLocks noChangeAspect="1"/>
          </p:cNvGraphicFramePr>
          <p:nvPr>
            <p:extLst>
              <p:ext uri="{D42A27DB-BD31-4B8C-83A1-F6EECF244321}">
                <p14:modId xmlns:p14="http://schemas.microsoft.com/office/powerpoint/2010/main" val="2459168083"/>
              </p:ext>
            </p:extLst>
          </p:nvPr>
        </p:nvGraphicFramePr>
        <p:xfrm>
          <a:off x="8257537" y="4654974"/>
          <a:ext cx="3546396" cy="559440"/>
        </p:xfrm>
        <a:graphic>
          <a:graphicData uri="http://schemas.openxmlformats.org/presentationml/2006/ole">
            <mc:AlternateContent xmlns:mc="http://schemas.openxmlformats.org/markup-compatibility/2006">
              <mc:Choice xmlns:v="urn:schemas-microsoft-com:vml" Requires="v">
                <p:oleObj spid="_x0000_s1061551" name="Equation" r:id="rId18" imgW="1688760" imgH="266400" progId="Equation.3">
                  <p:embed/>
                </p:oleObj>
              </mc:Choice>
              <mc:Fallback>
                <p:oleObj name="Equation" r:id="rId18" imgW="1688760" imgH="266400" progId="Equation.3">
                  <p:embed/>
                  <p:pic>
                    <p:nvPicPr>
                      <p:cNvPr id="461834" name="Object 10"/>
                      <p:cNvPicPr>
                        <a:picLocks noChangeAspect="1" noChangeArrowheads="1"/>
                      </p:cNvPicPr>
                      <p:nvPr/>
                    </p:nvPicPr>
                    <p:blipFill>
                      <a:blip r:embed="rId19">
                        <a:extLst>
                          <a:ext uri="{28A0092B-C50C-407E-A947-70E740481C1C}">
                            <a14:useLocalDpi xmlns:a14="http://schemas.microsoft.com/office/drawing/2010/main" val="0"/>
                          </a:ext>
                        </a:extLst>
                      </a:blip>
                      <a:srcRect t="-2702" b="-2702"/>
                      <a:stretch>
                        <a:fillRect/>
                      </a:stretch>
                    </p:blipFill>
                    <p:spPr bwMode="auto">
                      <a:xfrm>
                        <a:off x="8257537" y="4654974"/>
                        <a:ext cx="3546396" cy="55944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sp>
        <p:nvSpPr>
          <p:cNvPr id="25" name="Line 11">
            <a:extLst>
              <a:ext uri="{FF2B5EF4-FFF2-40B4-BE49-F238E27FC236}">
                <a16:creationId xmlns:a16="http://schemas.microsoft.com/office/drawing/2014/main" id="{639C5D41-0D06-48BB-93A9-772943E4BCAC}"/>
              </a:ext>
            </a:extLst>
          </p:cNvPr>
          <p:cNvSpPr>
            <a:spLocks noChangeShapeType="1"/>
          </p:cNvSpPr>
          <p:nvPr/>
        </p:nvSpPr>
        <p:spPr bwMode="auto">
          <a:xfrm>
            <a:off x="9592815" y="5149057"/>
            <a:ext cx="1980000" cy="0"/>
          </a:xfrm>
          <a:prstGeom prst="line">
            <a:avLst/>
          </a:prstGeom>
          <a:noFill/>
          <a:ln w="28575">
            <a:solidFill>
              <a:srgbClr val="C00000"/>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26" name="Object 12">
            <a:extLst>
              <a:ext uri="{FF2B5EF4-FFF2-40B4-BE49-F238E27FC236}">
                <a16:creationId xmlns:a16="http://schemas.microsoft.com/office/drawing/2014/main" id="{5200544A-EBBF-4FC5-BA79-E53A6812DF21}"/>
              </a:ext>
            </a:extLst>
          </p:cNvPr>
          <p:cNvGraphicFramePr>
            <a:graphicFrameLocks noChangeAspect="1"/>
          </p:cNvGraphicFramePr>
          <p:nvPr>
            <p:extLst>
              <p:ext uri="{D42A27DB-BD31-4B8C-83A1-F6EECF244321}">
                <p14:modId xmlns:p14="http://schemas.microsoft.com/office/powerpoint/2010/main" val="658186782"/>
              </p:ext>
            </p:extLst>
          </p:nvPr>
        </p:nvGraphicFramePr>
        <p:xfrm>
          <a:off x="7739989" y="5304574"/>
          <a:ext cx="2813050" cy="573088"/>
        </p:xfrm>
        <a:graphic>
          <a:graphicData uri="http://schemas.openxmlformats.org/presentationml/2006/ole">
            <mc:AlternateContent xmlns:mc="http://schemas.openxmlformats.org/markup-compatibility/2006">
              <mc:Choice xmlns:v="urn:schemas-microsoft-com:vml" Requires="v">
                <p:oleObj spid="_x0000_s1061552" name="Equation" r:id="rId20" imgW="1371600" imgH="279360" progId="Equation.DSMT4">
                  <p:embed/>
                </p:oleObj>
              </mc:Choice>
              <mc:Fallback>
                <p:oleObj name="Equation" r:id="rId20" imgW="1371600" imgH="279360" progId="Equation.DSMT4">
                  <p:embed/>
                  <p:pic>
                    <p:nvPicPr>
                      <p:cNvPr id="461836" name="Object 12"/>
                      <p:cNvPicPr>
                        <a:picLocks noChangeAspect="1" noChangeArrowheads="1"/>
                      </p:cNvPicPr>
                      <p:nvPr/>
                    </p:nvPicPr>
                    <p:blipFill>
                      <a:blip r:embed="rId21"/>
                      <a:srcRect t="-2835" b="-2835"/>
                      <a:stretch>
                        <a:fillRect/>
                      </a:stretch>
                    </p:blipFill>
                    <p:spPr bwMode="auto">
                      <a:xfrm>
                        <a:off x="7739989" y="5304574"/>
                        <a:ext cx="2813050" cy="573088"/>
                      </a:xfrm>
                      <a:prstGeom prst="rect">
                        <a:avLst/>
                      </a:prstGeom>
                      <a:solidFill>
                        <a:srgbClr val="CCECFF"/>
                      </a:solidFill>
                    </p:spPr>
                  </p:pic>
                </p:oleObj>
              </mc:Fallback>
            </mc:AlternateContent>
          </a:graphicData>
        </a:graphic>
      </p:graphicFrame>
      <p:sp>
        <p:nvSpPr>
          <p:cNvPr id="27" name="Text Box 14">
            <a:extLst>
              <a:ext uri="{FF2B5EF4-FFF2-40B4-BE49-F238E27FC236}">
                <a16:creationId xmlns:a16="http://schemas.microsoft.com/office/drawing/2014/main" id="{BE73FC73-9E1A-4532-928F-3156863CAD1B}"/>
              </a:ext>
            </a:extLst>
          </p:cNvPr>
          <p:cNvSpPr txBox="1">
            <a:spLocks noChangeArrowheads="1"/>
          </p:cNvSpPr>
          <p:nvPr/>
        </p:nvSpPr>
        <p:spPr bwMode="auto">
          <a:xfrm>
            <a:off x="6081798" y="684423"/>
            <a:ext cx="6417013" cy="415498"/>
          </a:xfrm>
          <a:prstGeom prst="rect">
            <a:avLst/>
          </a:prstGeom>
          <a:noFill/>
          <a:ln>
            <a:noFill/>
          </a:ln>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182563" indent="-182563">
              <a:buFont typeface="Arial" panose="020B0604020202020204" pitchFamily="34" charset="0"/>
              <a:buChar char="•"/>
            </a:pPr>
            <a:r>
              <a:rPr lang="en-US" altLang="zh-TW" sz="2100" b="1" dirty="0">
                <a:solidFill>
                  <a:srgbClr val="A50021"/>
                </a:solidFill>
              </a:rPr>
              <a:t>Change variables does NOT alter the type of PDE!!</a:t>
            </a:r>
          </a:p>
        </p:txBody>
      </p:sp>
      <p:sp>
        <p:nvSpPr>
          <p:cNvPr id="28" name="Text Box 16">
            <a:extLst>
              <a:ext uri="{FF2B5EF4-FFF2-40B4-BE49-F238E27FC236}">
                <a16:creationId xmlns:a16="http://schemas.microsoft.com/office/drawing/2014/main" id="{F51EDD7B-7864-482B-A1D8-CED8A4D93C44}"/>
              </a:ext>
            </a:extLst>
          </p:cNvPr>
          <p:cNvSpPr txBox="1">
            <a:spLocks noChangeArrowheads="1"/>
          </p:cNvSpPr>
          <p:nvPr/>
        </p:nvSpPr>
        <p:spPr bwMode="auto">
          <a:xfrm>
            <a:off x="6312024" y="1124744"/>
            <a:ext cx="237597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t>Consider PDE as</a:t>
            </a:r>
          </a:p>
        </p:txBody>
      </p:sp>
      <p:sp>
        <p:nvSpPr>
          <p:cNvPr id="29" name="Text Box 19">
            <a:extLst>
              <a:ext uri="{FF2B5EF4-FFF2-40B4-BE49-F238E27FC236}">
                <a16:creationId xmlns:a16="http://schemas.microsoft.com/office/drawing/2014/main" id="{7FE8C225-433C-4355-8387-1EEADA1B2884}"/>
              </a:ext>
            </a:extLst>
          </p:cNvPr>
          <p:cNvSpPr txBox="1">
            <a:spLocks noChangeArrowheads="1"/>
          </p:cNvSpPr>
          <p:nvPr/>
        </p:nvSpPr>
        <p:spPr bwMode="auto">
          <a:xfrm>
            <a:off x="6254479" y="3820382"/>
            <a:ext cx="5386136" cy="886615"/>
          </a:xfrm>
          <a:prstGeom prst="rect">
            <a:avLst/>
          </a:prstGeom>
          <a:noFill/>
          <a:ln>
            <a:noFill/>
          </a:ln>
          <a:extLst/>
        </p:spPr>
        <p:txBody>
          <a:bodyPr wrap="square" bIns="1008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solidFill>
                  <a:srgbClr val="0000CC"/>
                </a:solidFill>
              </a:rPr>
              <a:t>Q: What happens on type of new PDE by </a:t>
            </a:r>
          </a:p>
          <a:p>
            <a:r>
              <a:rPr lang="en-US" altLang="zh-TW" dirty="0">
                <a:solidFill>
                  <a:srgbClr val="0000CC"/>
                </a:solidFill>
              </a:rPr>
              <a:t>      considering </a:t>
            </a:r>
            <a:r>
              <a:rPr lang="en-US" altLang="zh-TW" i="1" dirty="0">
                <a:solidFill>
                  <a:srgbClr val="0000CC"/>
                </a:solidFill>
              </a:rPr>
              <a:t>B</a:t>
            </a:r>
            <a:r>
              <a:rPr lang="en-US" altLang="zh-TW" baseline="30000" dirty="0">
                <a:solidFill>
                  <a:srgbClr val="0000CC"/>
                </a:solidFill>
              </a:rPr>
              <a:t>2</a:t>
            </a:r>
            <a:r>
              <a:rPr lang="en-US" altLang="zh-TW" dirty="0">
                <a:solidFill>
                  <a:srgbClr val="0000CC"/>
                </a:solidFill>
                <a:latin typeface="Symbol" panose="05050102010706020507" pitchFamily="18" charset="2"/>
              </a:rPr>
              <a:t> - </a:t>
            </a:r>
            <a:r>
              <a:rPr lang="en-US" altLang="zh-TW" i="1" dirty="0">
                <a:solidFill>
                  <a:srgbClr val="0000CC"/>
                </a:solidFill>
              </a:rPr>
              <a:t>AC</a:t>
            </a:r>
            <a:r>
              <a:rPr lang="en-US" altLang="zh-TW" dirty="0">
                <a:solidFill>
                  <a:srgbClr val="0000CC"/>
                </a:solidFill>
              </a:rPr>
              <a:t>??</a:t>
            </a:r>
          </a:p>
        </p:txBody>
      </p:sp>
      <p:graphicFrame>
        <p:nvGraphicFramePr>
          <p:cNvPr id="31" name="物件 30">
            <a:extLst>
              <a:ext uri="{FF2B5EF4-FFF2-40B4-BE49-F238E27FC236}">
                <a16:creationId xmlns:a16="http://schemas.microsoft.com/office/drawing/2014/main" id="{80F74FD3-0B04-433B-A675-0B9553547758}"/>
              </a:ext>
            </a:extLst>
          </p:cNvPr>
          <p:cNvGraphicFramePr>
            <a:graphicFrameLocks noChangeAspect="1"/>
          </p:cNvGraphicFramePr>
          <p:nvPr>
            <p:extLst>
              <p:ext uri="{D42A27DB-BD31-4B8C-83A1-F6EECF244321}">
                <p14:modId xmlns:p14="http://schemas.microsoft.com/office/powerpoint/2010/main" val="169354040"/>
              </p:ext>
            </p:extLst>
          </p:nvPr>
        </p:nvGraphicFramePr>
        <p:xfrm>
          <a:off x="8627199" y="1126582"/>
          <a:ext cx="3013416" cy="506520"/>
        </p:xfrm>
        <a:graphic>
          <a:graphicData uri="http://schemas.openxmlformats.org/presentationml/2006/ole">
            <mc:AlternateContent xmlns:mc="http://schemas.openxmlformats.org/markup-compatibility/2006">
              <mc:Choice xmlns:v="urn:schemas-microsoft-com:vml" Requires="v">
                <p:oleObj spid="_x0000_s1061553" name="Equation" r:id="rId22" imgW="1434960" imgH="241200" progId="Equation.DSMT4">
                  <p:embed/>
                </p:oleObj>
              </mc:Choice>
              <mc:Fallback>
                <p:oleObj name="Equation" r:id="rId22" imgW="1434960" imgH="241200" progId="Equation.DSMT4">
                  <p:embed/>
                  <p:pic>
                    <p:nvPicPr>
                      <p:cNvPr id="22" name="物件 21"/>
                      <p:cNvPicPr>
                        <a:picLocks noChangeArrowheads="1"/>
                      </p:cNvPicPr>
                      <p:nvPr/>
                    </p:nvPicPr>
                    <p:blipFill>
                      <a:blip r:embed="rId23"/>
                      <a:srcRect t="-3149" b="-3149"/>
                      <a:stretch>
                        <a:fillRect/>
                      </a:stretch>
                    </p:blipFill>
                    <p:spPr bwMode="auto">
                      <a:xfrm>
                        <a:off x="8627199" y="1126582"/>
                        <a:ext cx="3013416" cy="50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物件 31">
            <a:extLst>
              <a:ext uri="{FF2B5EF4-FFF2-40B4-BE49-F238E27FC236}">
                <a16:creationId xmlns:a16="http://schemas.microsoft.com/office/drawing/2014/main" id="{31584B86-89CD-4E64-96DA-1031E719755E}"/>
              </a:ext>
            </a:extLst>
          </p:cNvPr>
          <p:cNvGraphicFramePr>
            <a:graphicFrameLocks noChangeAspect="1"/>
          </p:cNvGraphicFramePr>
          <p:nvPr>
            <p:extLst>
              <p:ext uri="{D42A27DB-BD31-4B8C-83A1-F6EECF244321}">
                <p14:modId xmlns:p14="http://schemas.microsoft.com/office/powerpoint/2010/main" val="2052831"/>
              </p:ext>
            </p:extLst>
          </p:nvPr>
        </p:nvGraphicFramePr>
        <p:xfrm>
          <a:off x="7109519" y="3320516"/>
          <a:ext cx="3386880" cy="506520"/>
        </p:xfrm>
        <a:graphic>
          <a:graphicData uri="http://schemas.openxmlformats.org/presentationml/2006/ole">
            <mc:AlternateContent xmlns:mc="http://schemas.openxmlformats.org/markup-compatibility/2006">
              <mc:Choice xmlns:v="urn:schemas-microsoft-com:vml" Requires="v">
                <p:oleObj spid="_x0000_s1061554" name="方程式" r:id="rId24" imgW="1612800" imgH="241200" progId="Equation.3">
                  <p:embed/>
                </p:oleObj>
              </mc:Choice>
              <mc:Fallback>
                <p:oleObj name="方程式" r:id="rId24" imgW="1612800" imgH="241200" progId="Equation.3">
                  <p:embed/>
                  <p:pic>
                    <p:nvPicPr>
                      <p:cNvPr id="23" name="物件 22"/>
                      <p:cNvPicPr>
                        <a:picLocks noChangeArrowheads="1"/>
                      </p:cNvPicPr>
                      <p:nvPr/>
                    </p:nvPicPr>
                    <p:blipFill>
                      <a:blip r:embed="rId25"/>
                      <a:srcRect t="-3149" b="-3149"/>
                      <a:stretch>
                        <a:fillRect/>
                      </a:stretch>
                    </p:blipFill>
                    <p:spPr bwMode="auto">
                      <a:xfrm>
                        <a:off x="7109519" y="3320516"/>
                        <a:ext cx="3386880" cy="50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AutoShape 47">
            <a:extLst>
              <a:ext uri="{FF2B5EF4-FFF2-40B4-BE49-F238E27FC236}">
                <a16:creationId xmlns:a16="http://schemas.microsoft.com/office/drawing/2014/main" id="{891D5368-231E-4ABC-807C-7C249AB5E7FC}"/>
              </a:ext>
            </a:extLst>
          </p:cNvPr>
          <p:cNvSpPr>
            <a:spLocks noChangeArrowheads="1"/>
          </p:cNvSpPr>
          <p:nvPr/>
        </p:nvSpPr>
        <p:spPr bwMode="auto">
          <a:xfrm>
            <a:off x="6299796" y="4785116"/>
            <a:ext cx="252000" cy="180000"/>
          </a:xfrm>
          <a:prstGeom prst="rightArrow">
            <a:avLst>
              <a:gd name="adj1" fmla="val 50000"/>
              <a:gd name="adj2" fmla="val 35041"/>
            </a:avLst>
          </a:prstGeom>
          <a:solidFill>
            <a:srgbClr val="FF9933"/>
          </a:solidFill>
          <a:ln w="9525">
            <a:solidFill>
              <a:schemeClr val="tx1"/>
            </a:solidFill>
            <a:miter lim="800000"/>
            <a:headEnd/>
            <a:tailEnd/>
          </a:ln>
        </p:spPr>
        <p:txBody>
          <a:bodyPr wrap="none" anchor="ctr"/>
          <a:lstStyle/>
          <a:p>
            <a:pPr eaLnBrk="0" hangingPunct="0"/>
            <a:endParaRPr lang="zh-TW" altLang="en-US"/>
          </a:p>
        </p:txBody>
      </p:sp>
      <p:sp>
        <p:nvSpPr>
          <p:cNvPr id="34" name="Text Box 16">
            <a:extLst>
              <a:ext uri="{FF2B5EF4-FFF2-40B4-BE49-F238E27FC236}">
                <a16:creationId xmlns:a16="http://schemas.microsoft.com/office/drawing/2014/main" id="{DDEEE4F3-E9E7-4D91-BB5E-8C44D511C0AE}"/>
              </a:ext>
            </a:extLst>
          </p:cNvPr>
          <p:cNvSpPr txBox="1">
            <a:spLocks noChangeArrowheads="1"/>
          </p:cNvSpPr>
          <p:nvPr/>
        </p:nvSpPr>
        <p:spPr bwMode="auto">
          <a:xfrm>
            <a:off x="6457339" y="1630638"/>
            <a:ext cx="46728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000" dirty="0"/>
              <a:t>Types of PDE depend on the sign or zero of</a:t>
            </a:r>
          </a:p>
        </p:txBody>
      </p:sp>
      <p:sp>
        <p:nvSpPr>
          <p:cNvPr id="35" name="Text Box 16">
            <a:extLst>
              <a:ext uri="{FF2B5EF4-FFF2-40B4-BE49-F238E27FC236}">
                <a16:creationId xmlns:a16="http://schemas.microsoft.com/office/drawing/2014/main" id="{5C06EA95-9EC3-4660-AC03-C3D4B9F0D17D}"/>
              </a:ext>
            </a:extLst>
          </p:cNvPr>
          <p:cNvSpPr txBox="1">
            <a:spLocks noChangeArrowheads="1"/>
          </p:cNvSpPr>
          <p:nvPr/>
        </p:nvSpPr>
        <p:spPr bwMode="auto">
          <a:xfrm>
            <a:off x="6390383" y="2854774"/>
            <a:ext cx="4386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dirty="0"/>
              <a:t>After change of variables, one has</a:t>
            </a:r>
          </a:p>
        </p:txBody>
      </p:sp>
      <p:sp>
        <p:nvSpPr>
          <p:cNvPr id="36" name="動作按鈕: 上一項 1">
            <a:hlinkClick r:id="rId26" action="ppaction://hlinksldjump" highlightClick="1"/>
            <a:extLst>
              <a:ext uri="{FF2B5EF4-FFF2-40B4-BE49-F238E27FC236}">
                <a16:creationId xmlns:a16="http://schemas.microsoft.com/office/drawing/2014/main" id="{FDAA44E5-5FB1-4EC7-A5F8-7D1DAA12B670}"/>
              </a:ext>
            </a:extLst>
          </p:cNvPr>
          <p:cNvSpPr>
            <a:spLocks noChangeAspect="1"/>
          </p:cNvSpPr>
          <p:nvPr/>
        </p:nvSpPr>
        <p:spPr bwMode="auto">
          <a:xfrm>
            <a:off x="11404444" y="2866936"/>
            <a:ext cx="180000" cy="180000"/>
          </a:xfrm>
          <a:prstGeom prst="actionButtonBackPrevious">
            <a:avLst/>
          </a:prstGeom>
          <a:solidFill>
            <a:srgbClr val="99FFCC"/>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37" name="AutoShape 47">
            <a:extLst>
              <a:ext uri="{FF2B5EF4-FFF2-40B4-BE49-F238E27FC236}">
                <a16:creationId xmlns:a16="http://schemas.microsoft.com/office/drawing/2014/main" id="{320A2209-C880-4D5C-9A6E-9485169F9D2D}"/>
              </a:ext>
            </a:extLst>
          </p:cNvPr>
          <p:cNvSpPr>
            <a:spLocks noChangeArrowheads="1"/>
          </p:cNvSpPr>
          <p:nvPr/>
        </p:nvSpPr>
        <p:spPr bwMode="auto">
          <a:xfrm>
            <a:off x="6182035" y="1776491"/>
            <a:ext cx="252000" cy="180000"/>
          </a:xfrm>
          <a:prstGeom prst="rightArrow">
            <a:avLst>
              <a:gd name="adj1" fmla="val 50000"/>
              <a:gd name="adj2" fmla="val 35041"/>
            </a:avLst>
          </a:prstGeom>
          <a:solidFill>
            <a:srgbClr val="FF9933"/>
          </a:solidFill>
          <a:ln w="9525">
            <a:solidFill>
              <a:schemeClr val="tx1"/>
            </a:solidFill>
            <a:miter lim="800000"/>
            <a:headEnd/>
            <a:tailEnd/>
          </a:ln>
        </p:spPr>
        <p:txBody>
          <a:bodyPr wrap="none" anchor="ctr"/>
          <a:lstStyle/>
          <a:p>
            <a:pPr eaLnBrk="0" hangingPunct="0"/>
            <a:endParaRPr lang="zh-TW" altLang="en-US"/>
          </a:p>
        </p:txBody>
      </p:sp>
      <p:sp>
        <p:nvSpPr>
          <p:cNvPr id="40" name="Text Box 16">
            <a:extLst>
              <a:ext uri="{FF2B5EF4-FFF2-40B4-BE49-F238E27FC236}">
                <a16:creationId xmlns:a16="http://schemas.microsoft.com/office/drawing/2014/main" id="{860D6827-CA2F-4E1C-B202-6CA712BB1B87}"/>
              </a:ext>
            </a:extLst>
          </p:cNvPr>
          <p:cNvSpPr txBox="1">
            <a:spLocks noChangeArrowheads="1"/>
          </p:cNvSpPr>
          <p:nvPr/>
        </p:nvSpPr>
        <p:spPr bwMode="auto">
          <a:xfrm>
            <a:off x="10677091" y="5153847"/>
            <a:ext cx="13083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000" dirty="0">
                <a:solidFill>
                  <a:srgbClr val="C00000"/>
                </a:solidFill>
              </a:rPr>
              <a:t>(</a:t>
            </a:r>
            <a:r>
              <a:rPr lang="en-US" altLang="zh-TW" sz="2000" dirty="0">
                <a:solidFill>
                  <a:srgbClr val="C00000"/>
                </a:solidFill>
                <a:sym typeface="Symbol" panose="05050102010706020507" pitchFamily="18" charset="2"/>
              </a:rPr>
              <a:t>0, why?)</a:t>
            </a:r>
            <a:endParaRPr lang="en-US" altLang="zh-TW" sz="2000" dirty="0">
              <a:solidFill>
                <a:srgbClr val="C00000"/>
              </a:solidFill>
            </a:endParaRPr>
          </a:p>
        </p:txBody>
      </p:sp>
      <p:sp>
        <p:nvSpPr>
          <p:cNvPr id="41" name="Text Box 19">
            <a:extLst>
              <a:ext uri="{FF2B5EF4-FFF2-40B4-BE49-F238E27FC236}">
                <a16:creationId xmlns:a16="http://schemas.microsoft.com/office/drawing/2014/main" id="{5CF90E5C-26BB-40A9-9741-CCDC9188D28B}"/>
              </a:ext>
            </a:extLst>
          </p:cNvPr>
          <p:cNvSpPr txBox="1">
            <a:spLocks noChangeArrowheads="1"/>
          </p:cNvSpPr>
          <p:nvPr/>
        </p:nvSpPr>
        <p:spPr bwMode="auto">
          <a:xfrm>
            <a:off x="6180340" y="5905856"/>
            <a:ext cx="5532284" cy="763504"/>
          </a:xfrm>
          <a:prstGeom prst="rect">
            <a:avLst/>
          </a:prstGeom>
          <a:noFill/>
          <a:ln>
            <a:noFill/>
          </a:ln>
          <a:extLst/>
        </p:spPr>
        <p:txBody>
          <a:bodyPr wrap="none" bIns="10080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r>
              <a:rPr lang="en-US" altLang="zh-TW" sz="2000" dirty="0">
                <a:solidFill>
                  <a:srgbClr val="0000CC"/>
                </a:solidFill>
              </a:rPr>
              <a:t>hence, (</a:t>
            </a:r>
            <a:r>
              <a:rPr lang="en-US" altLang="zh-TW" sz="2000" i="1" dirty="0">
                <a:solidFill>
                  <a:srgbClr val="0000CC"/>
                </a:solidFill>
              </a:rPr>
              <a:t>B</a:t>
            </a:r>
            <a:r>
              <a:rPr lang="en-US" altLang="zh-TW" sz="2000" baseline="30000" dirty="0">
                <a:solidFill>
                  <a:srgbClr val="0000CC"/>
                </a:solidFill>
              </a:rPr>
              <a:t>2</a:t>
            </a:r>
            <a:r>
              <a:rPr lang="en-US" altLang="zh-TW" sz="2000" dirty="0">
                <a:solidFill>
                  <a:srgbClr val="0000CC"/>
                </a:solidFill>
                <a:latin typeface="Symbol" panose="05050102010706020507" pitchFamily="18" charset="2"/>
              </a:rPr>
              <a:t> - </a:t>
            </a:r>
            <a:r>
              <a:rPr lang="en-US" altLang="zh-TW" sz="2000" i="1" dirty="0">
                <a:solidFill>
                  <a:srgbClr val="0000CC"/>
                </a:solidFill>
              </a:rPr>
              <a:t>AC</a:t>
            </a:r>
            <a:r>
              <a:rPr lang="en-US" altLang="zh-TW" sz="2000" dirty="0">
                <a:solidFill>
                  <a:srgbClr val="0000CC"/>
                </a:solidFill>
              </a:rPr>
              <a:t>) and (</a:t>
            </a:r>
            <a:r>
              <a:rPr lang="en-US" altLang="zh-TW" sz="2000" i="1" dirty="0">
                <a:solidFill>
                  <a:srgbClr val="0000CC"/>
                </a:solidFill>
              </a:rPr>
              <a:t>b</a:t>
            </a:r>
            <a:r>
              <a:rPr lang="en-US" altLang="zh-TW" sz="2000" baseline="30000" dirty="0">
                <a:solidFill>
                  <a:srgbClr val="0000CC"/>
                </a:solidFill>
              </a:rPr>
              <a:t>2</a:t>
            </a:r>
            <a:r>
              <a:rPr lang="en-US" altLang="zh-TW" sz="2000" dirty="0">
                <a:solidFill>
                  <a:srgbClr val="0000CC"/>
                </a:solidFill>
                <a:latin typeface="Symbol" panose="05050102010706020507" pitchFamily="18" charset="2"/>
              </a:rPr>
              <a:t> - </a:t>
            </a:r>
            <a:r>
              <a:rPr lang="en-US" altLang="zh-TW" sz="2000" i="1" dirty="0">
                <a:solidFill>
                  <a:srgbClr val="0000CC"/>
                </a:solidFill>
              </a:rPr>
              <a:t>ac</a:t>
            </a:r>
            <a:r>
              <a:rPr lang="en-US" altLang="zh-TW" sz="2000" dirty="0">
                <a:solidFill>
                  <a:srgbClr val="0000CC"/>
                </a:solidFill>
              </a:rPr>
              <a:t>) have the same sign, </a:t>
            </a:r>
            <a:br>
              <a:rPr lang="en-US" altLang="zh-TW" sz="2000" dirty="0">
                <a:solidFill>
                  <a:srgbClr val="0000CC"/>
                </a:solidFill>
              </a:rPr>
            </a:br>
            <a:r>
              <a:rPr lang="en-US" altLang="zh-TW" sz="2000" dirty="0">
                <a:solidFill>
                  <a:srgbClr val="0000CC"/>
                </a:solidFill>
              </a:rPr>
              <a:t> or zero!!</a:t>
            </a:r>
          </a:p>
        </p:txBody>
      </p:sp>
    </p:spTree>
    <p:extLst>
      <p:ext uri="{BB962C8B-B14F-4D97-AF65-F5344CB8AC3E}">
        <p14:creationId xmlns:p14="http://schemas.microsoft.com/office/powerpoint/2010/main" val="397451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65939"/>
                                        </p:tgtEl>
                                        <p:attrNameLst>
                                          <p:attrName>style.visibility</p:attrName>
                                        </p:attrNameLst>
                                      </p:cBhvr>
                                      <p:to>
                                        <p:strVal val="visible"/>
                                      </p:to>
                                    </p:set>
                                    <p:animEffect transition="in" filter="checkerboard(across)">
                                      <p:cBhvr>
                                        <p:cTn id="7" dur="500"/>
                                        <p:tgtEl>
                                          <p:spTgt spid="4659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9"/>
                                        </p:tgtEl>
                                        <p:attrNameLst>
                                          <p:attrName>style.visibility</p:attrName>
                                        </p:attrNameLst>
                                      </p:cBhvr>
                                      <p:to>
                                        <p:strVal val="visible"/>
                                      </p:to>
                                    </p:set>
                                    <p:animEffect transition="in" filter="wipe(left)">
                                      <p:cBhvr>
                                        <p:cTn id="12" dur="500"/>
                                        <p:tgtEl>
                                          <p:spTgt spid="1024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0242"/>
                                        </p:tgtEl>
                                        <p:attrNameLst>
                                          <p:attrName>style.visibility</p:attrName>
                                        </p:attrNameLst>
                                      </p:cBhvr>
                                      <p:to>
                                        <p:strVal val="visible"/>
                                      </p:to>
                                    </p:set>
                                    <p:animEffect transition="in" filter="wipe(left)">
                                      <p:cBhvr>
                                        <p:cTn id="16" dur="500"/>
                                        <p:tgtEl>
                                          <p:spTgt spid="1024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65926"/>
                                        </p:tgtEl>
                                        <p:attrNameLst>
                                          <p:attrName>style.visibility</p:attrName>
                                        </p:attrNameLst>
                                      </p:cBhvr>
                                      <p:to>
                                        <p:strVal val="visible"/>
                                      </p:to>
                                    </p:set>
                                    <p:animEffect transition="in" filter="wipe(left)">
                                      <p:cBhvr>
                                        <p:cTn id="25" dur="500"/>
                                        <p:tgtEl>
                                          <p:spTgt spid="4659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65927"/>
                                        </p:tgtEl>
                                        <p:attrNameLst>
                                          <p:attrName>style.visibility</p:attrName>
                                        </p:attrNameLst>
                                      </p:cBhvr>
                                      <p:to>
                                        <p:strVal val="visible"/>
                                      </p:to>
                                    </p:set>
                                    <p:animEffect transition="in" filter="wipe(left)">
                                      <p:cBhvr>
                                        <p:cTn id="30" dur="500"/>
                                        <p:tgtEl>
                                          <p:spTgt spid="4659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65935"/>
                                        </p:tgtEl>
                                        <p:attrNameLst>
                                          <p:attrName>style.visibility</p:attrName>
                                        </p:attrNameLst>
                                      </p:cBhvr>
                                      <p:to>
                                        <p:strVal val="visible"/>
                                      </p:to>
                                    </p:set>
                                    <p:animEffect transition="in" filter="wipe(left)">
                                      <p:cBhvr>
                                        <p:cTn id="40" dur="500"/>
                                        <p:tgtEl>
                                          <p:spTgt spid="46593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65936"/>
                                        </p:tgtEl>
                                        <p:attrNameLst>
                                          <p:attrName>style.visibility</p:attrName>
                                        </p:attrNameLst>
                                      </p:cBhvr>
                                      <p:to>
                                        <p:strVal val="visible"/>
                                      </p:to>
                                    </p:set>
                                    <p:animEffect transition="in" filter="wipe(left)">
                                      <p:cBhvr>
                                        <p:cTn id="45" dur="500"/>
                                        <p:tgtEl>
                                          <p:spTgt spid="46593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65937"/>
                                        </p:tgtEl>
                                        <p:attrNameLst>
                                          <p:attrName>style.visibility</p:attrName>
                                        </p:attrNameLst>
                                      </p:cBhvr>
                                      <p:to>
                                        <p:strVal val="visible"/>
                                      </p:to>
                                    </p:set>
                                    <p:animEffect transition="in" filter="wipe(left)">
                                      <p:cBhvr>
                                        <p:cTn id="50" dur="500"/>
                                        <p:tgtEl>
                                          <p:spTgt spid="465937"/>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1000"/>
                            </p:stCondLst>
                            <p:childTnLst>
                              <p:par>
                                <p:cTn id="56" presetID="22" presetClass="entr" presetSubtype="1"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up)">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wipe(left)">
                                      <p:cBhvr>
                                        <p:cTn id="77" dur="500"/>
                                        <p:tgtEl>
                                          <p:spTgt spid="37"/>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wipe(left)">
                                      <p:cBhvr>
                                        <p:cTn id="81" dur="500"/>
                                        <p:tgtEl>
                                          <p:spTgt spid="34"/>
                                        </p:tgtEl>
                                      </p:cBhvr>
                                    </p:animEffect>
                                  </p:childTnLst>
                                </p:cTn>
                              </p:par>
                            </p:childTnLst>
                          </p:cTn>
                        </p:par>
                        <p:par>
                          <p:cTn id="82" fill="hold">
                            <p:stCondLst>
                              <p:cond delay="1000"/>
                            </p:stCondLst>
                            <p:childTnLst>
                              <p:par>
                                <p:cTn id="83" presetID="22" presetClass="entr" presetSubtype="8" fill="hold"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left)">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left)">
                                      <p:cBhvr>
                                        <p:cTn id="90" dur="500"/>
                                        <p:tgtEl>
                                          <p:spTgt spid="39"/>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wipe(left)">
                                      <p:cBhvr>
                                        <p:cTn id="94" dur="500"/>
                                        <p:tgtEl>
                                          <p:spTgt spid="35"/>
                                        </p:tgtEl>
                                      </p:cBhvr>
                                    </p:animEffect>
                                  </p:childTnLst>
                                </p:cTn>
                              </p:par>
                            </p:childTnLst>
                          </p:cTn>
                        </p:par>
                        <p:par>
                          <p:cTn id="95" fill="hold">
                            <p:stCondLst>
                              <p:cond delay="1000"/>
                            </p:stCondLst>
                            <p:childTnLst>
                              <p:par>
                                <p:cTn id="96" presetID="22" presetClass="entr" presetSubtype="2" fill="hold" grpId="0" nodeType="after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wipe(right)">
                                      <p:cBhvr>
                                        <p:cTn id="98" dur="500"/>
                                        <p:tgtEl>
                                          <p:spTgt spid="3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wipe(left)">
                                      <p:cBhvr>
                                        <p:cTn id="103" dur="500"/>
                                        <p:tgtEl>
                                          <p:spTgt spid="32"/>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wipe(left)">
                                      <p:cBhvr>
                                        <p:cTn id="108" dur="500"/>
                                        <p:tgtEl>
                                          <p:spTgt spid="29"/>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wipe(left)">
                                      <p:cBhvr>
                                        <p:cTn id="113" dur="500"/>
                                        <p:tgtEl>
                                          <p:spTgt spid="33"/>
                                        </p:tgtEl>
                                      </p:cBhvr>
                                    </p:animEffect>
                                  </p:childTnLst>
                                </p:cTn>
                              </p:par>
                            </p:childTnLst>
                          </p:cTn>
                        </p:par>
                        <p:par>
                          <p:cTn id="114" fill="hold">
                            <p:stCondLst>
                              <p:cond delay="500"/>
                            </p:stCondLst>
                            <p:childTnLst>
                              <p:par>
                                <p:cTn id="115" presetID="22" presetClass="entr" presetSubtype="8" fill="hold" nodeType="after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wipe(left)">
                                      <p:cBhvr>
                                        <p:cTn id="117" dur="500"/>
                                        <p:tgtEl>
                                          <p:spTgt spid="23"/>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24"/>
                                        </p:tgtEl>
                                        <p:attrNameLst>
                                          <p:attrName>style.visibility</p:attrName>
                                        </p:attrNameLst>
                                      </p:cBhvr>
                                      <p:to>
                                        <p:strVal val="visible"/>
                                      </p:to>
                                    </p:set>
                                    <p:animEffect transition="in" filter="wipe(left)">
                                      <p:cBhvr>
                                        <p:cTn id="122" dur="500"/>
                                        <p:tgtEl>
                                          <p:spTgt spid="24"/>
                                        </p:tgtEl>
                                      </p:cBhvr>
                                    </p:animEffect>
                                  </p:childTnLst>
                                </p:cTn>
                              </p:par>
                            </p:childTnLst>
                          </p:cTn>
                        </p:par>
                        <p:par>
                          <p:cTn id="123" fill="hold">
                            <p:stCondLst>
                              <p:cond delay="500"/>
                            </p:stCondLst>
                            <p:childTnLst>
                              <p:par>
                                <p:cTn id="124" presetID="22" presetClass="entr" presetSubtype="8" fill="hold" grpId="0" nodeType="afterEffect">
                                  <p:stCondLst>
                                    <p:cond delay="0"/>
                                  </p:stCondLst>
                                  <p:childTnLst>
                                    <p:set>
                                      <p:cBhvr>
                                        <p:cTn id="125" dur="1" fill="hold">
                                          <p:stCondLst>
                                            <p:cond delay="0"/>
                                          </p:stCondLst>
                                        </p:cTn>
                                        <p:tgtEl>
                                          <p:spTgt spid="25"/>
                                        </p:tgtEl>
                                        <p:attrNameLst>
                                          <p:attrName>style.visibility</p:attrName>
                                        </p:attrNameLst>
                                      </p:cBhvr>
                                      <p:to>
                                        <p:strVal val="visible"/>
                                      </p:to>
                                    </p:set>
                                    <p:animEffect transition="in" filter="wipe(left)">
                                      <p:cBhvr>
                                        <p:cTn id="126" dur="500"/>
                                        <p:tgtEl>
                                          <p:spTgt spid="25"/>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40"/>
                                        </p:tgtEl>
                                        <p:attrNameLst>
                                          <p:attrName>style.visibility</p:attrName>
                                        </p:attrNameLst>
                                      </p:cBhvr>
                                      <p:to>
                                        <p:strVal val="visible"/>
                                      </p:to>
                                    </p:set>
                                    <p:animEffect transition="in" filter="wipe(left)">
                                      <p:cBhvr>
                                        <p:cTn id="131" dur="500"/>
                                        <p:tgtEl>
                                          <p:spTgt spid="40"/>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nodeType="click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wipe(left)">
                                      <p:cBhvr>
                                        <p:cTn id="136" dur="500"/>
                                        <p:tgtEl>
                                          <p:spTgt spid="26"/>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41"/>
                                        </p:tgtEl>
                                        <p:attrNameLst>
                                          <p:attrName>style.visibility</p:attrName>
                                        </p:attrNameLst>
                                      </p:cBhvr>
                                      <p:to>
                                        <p:strVal val="visible"/>
                                      </p:to>
                                    </p:set>
                                    <p:animEffect transition="in" filter="wipe(left)">
                                      <p:cBhvr>
                                        <p:cTn id="14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0249" grpId="0"/>
      <p:bldP spid="465935" grpId="0" animBg="1" autoUpdateAnimBg="0"/>
      <p:bldP spid="465936" grpId="0" animBg="1" autoUpdateAnimBg="0"/>
      <p:bldP spid="465937" grpId="0" autoUpdateAnimBg="0"/>
      <p:bldP spid="465939" grpId="0"/>
      <p:bldP spid="20" grpId="0" animBg="1"/>
      <p:bldP spid="25" grpId="0" animBg="1"/>
      <p:bldP spid="27" grpId="0"/>
      <p:bldP spid="28" grpId="0"/>
      <p:bldP spid="29" grpId="0"/>
      <p:bldP spid="33" grpId="0" animBg="1"/>
      <p:bldP spid="34" grpId="0"/>
      <p:bldP spid="35" grpId="0"/>
      <p:bldP spid="36" grpId="0" animBg="1"/>
      <p:bldP spid="37" grpId="0" animBg="1"/>
      <p:bldP spid="40" grpId="0"/>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4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448" y="-27384"/>
            <a:ext cx="9921553" cy="269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76089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5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448" y="44624"/>
            <a:ext cx="7628116"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7033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Text Box 2"/>
          <p:cNvSpPr txBox="1">
            <a:spLocks noChangeArrowheads="1"/>
          </p:cNvSpPr>
          <p:nvPr/>
        </p:nvSpPr>
        <p:spPr bwMode="auto">
          <a:xfrm>
            <a:off x="4510088" y="188914"/>
            <a:ext cx="30289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zh-TW" altLang="en-US" sz="3200" dirty="0">
                <a:ea typeface="標楷體" pitchFamily="65" charset="-120"/>
              </a:rPr>
              <a:t>期中考成績資料</a:t>
            </a:r>
          </a:p>
        </p:txBody>
      </p:sp>
      <p:sp>
        <p:nvSpPr>
          <p:cNvPr id="125957" name="Text Box 3"/>
          <p:cNvSpPr txBox="1">
            <a:spLocks noChangeArrowheads="1"/>
          </p:cNvSpPr>
          <p:nvPr/>
        </p:nvSpPr>
        <p:spPr bwMode="auto">
          <a:xfrm>
            <a:off x="2571751" y="1341439"/>
            <a:ext cx="1935145" cy="2092881"/>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dirty="0">
                <a:ea typeface="標楷體" pitchFamily="65" charset="-120"/>
              </a:rPr>
              <a:t>01 </a:t>
            </a:r>
            <a:r>
              <a:rPr lang="zh-TW" altLang="en-US" sz="2600" dirty="0">
                <a:ea typeface="標楷體" pitchFamily="65" charset="-120"/>
              </a:rPr>
              <a:t>班</a:t>
            </a:r>
          </a:p>
          <a:p>
            <a:r>
              <a:rPr lang="zh-TW" altLang="en-US" sz="2600" dirty="0">
                <a:ea typeface="標楷體" pitchFamily="65" charset="-120"/>
              </a:rPr>
              <a:t>最高： </a:t>
            </a:r>
            <a:r>
              <a:rPr lang="en-US" altLang="zh-TW" sz="2600" dirty="0">
                <a:ea typeface="標楷體" pitchFamily="65" charset="-120"/>
              </a:rPr>
              <a:t>90</a:t>
            </a:r>
          </a:p>
          <a:p>
            <a:r>
              <a:rPr lang="zh-TW" altLang="en-US" sz="2600" dirty="0">
                <a:ea typeface="標楷體" pitchFamily="65" charset="-120"/>
              </a:rPr>
              <a:t>最低： </a:t>
            </a:r>
            <a:r>
              <a:rPr lang="en-US" altLang="zh-TW" sz="2600" dirty="0">
                <a:ea typeface="標楷體" pitchFamily="65" charset="-120"/>
              </a:rPr>
              <a:t>38</a:t>
            </a:r>
          </a:p>
          <a:p>
            <a:r>
              <a:rPr lang="zh-TW" altLang="en-US" sz="2600" dirty="0">
                <a:ea typeface="標楷體" pitchFamily="65" charset="-120"/>
              </a:rPr>
              <a:t>平均： </a:t>
            </a:r>
            <a:r>
              <a:rPr lang="en-US" altLang="zh-TW" sz="2600" dirty="0">
                <a:ea typeface="標楷體" pitchFamily="65" charset="-120"/>
              </a:rPr>
              <a:t>67.5</a:t>
            </a:r>
          </a:p>
          <a:p>
            <a:r>
              <a:rPr lang="zh-TW" altLang="en-US" sz="2600" dirty="0">
                <a:ea typeface="標楷體" pitchFamily="65" charset="-120"/>
              </a:rPr>
              <a:t>人數： </a:t>
            </a:r>
            <a:r>
              <a:rPr lang="en-US" altLang="zh-TW" sz="2600" dirty="0">
                <a:ea typeface="標楷體" pitchFamily="65" charset="-120"/>
              </a:rPr>
              <a:t>47</a:t>
            </a:r>
            <a:r>
              <a:rPr lang="zh-TW" altLang="en-US" sz="2600" dirty="0">
                <a:ea typeface="標楷體" pitchFamily="65" charset="-120"/>
              </a:rPr>
              <a:t>人</a:t>
            </a:r>
          </a:p>
        </p:txBody>
      </p:sp>
      <p:sp>
        <p:nvSpPr>
          <p:cNvPr id="125959" name="Text Box 5"/>
          <p:cNvSpPr txBox="1">
            <a:spLocks noChangeArrowheads="1"/>
          </p:cNvSpPr>
          <p:nvPr/>
        </p:nvSpPr>
        <p:spPr bwMode="auto">
          <a:xfrm>
            <a:off x="4822186" y="4014789"/>
            <a:ext cx="518091" cy="492443"/>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dirty="0"/>
              <a:t>17</a:t>
            </a:r>
          </a:p>
        </p:txBody>
      </p:sp>
      <p:sp>
        <p:nvSpPr>
          <p:cNvPr id="125960" name="Text Box 6"/>
          <p:cNvSpPr txBox="1">
            <a:spLocks noChangeArrowheads="1"/>
          </p:cNvSpPr>
          <p:nvPr/>
        </p:nvSpPr>
        <p:spPr bwMode="auto">
          <a:xfrm>
            <a:off x="6047736" y="4014789"/>
            <a:ext cx="518091" cy="492443"/>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dirty="0"/>
              <a:t>14</a:t>
            </a:r>
          </a:p>
        </p:txBody>
      </p:sp>
      <p:sp>
        <p:nvSpPr>
          <p:cNvPr id="125961" name="Text Box 7"/>
          <p:cNvSpPr txBox="1">
            <a:spLocks noChangeArrowheads="1"/>
          </p:cNvSpPr>
          <p:nvPr/>
        </p:nvSpPr>
        <p:spPr bwMode="auto">
          <a:xfrm>
            <a:off x="3622035" y="4014789"/>
            <a:ext cx="351378" cy="492443"/>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dirty="0"/>
              <a:t>7</a:t>
            </a:r>
          </a:p>
        </p:txBody>
      </p:sp>
      <p:sp>
        <p:nvSpPr>
          <p:cNvPr id="125962" name="Text Box 8"/>
          <p:cNvSpPr txBox="1">
            <a:spLocks noChangeArrowheads="1"/>
          </p:cNvSpPr>
          <p:nvPr/>
        </p:nvSpPr>
        <p:spPr bwMode="auto">
          <a:xfrm>
            <a:off x="3083873" y="5326063"/>
            <a:ext cx="5143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a:t>50</a:t>
            </a:r>
          </a:p>
        </p:txBody>
      </p:sp>
      <p:sp>
        <p:nvSpPr>
          <p:cNvPr id="125963" name="Text Box 9"/>
          <p:cNvSpPr txBox="1">
            <a:spLocks noChangeArrowheads="1"/>
          </p:cNvSpPr>
          <p:nvPr/>
        </p:nvSpPr>
        <p:spPr bwMode="auto">
          <a:xfrm>
            <a:off x="4236398" y="5310188"/>
            <a:ext cx="5143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a:t>60</a:t>
            </a:r>
          </a:p>
        </p:txBody>
      </p:sp>
      <p:sp>
        <p:nvSpPr>
          <p:cNvPr id="125964" name="Text Box 10"/>
          <p:cNvSpPr txBox="1">
            <a:spLocks noChangeArrowheads="1"/>
          </p:cNvSpPr>
          <p:nvPr/>
        </p:nvSpPr>
        <p:spPr bwMode="auto">
          <a:xfrm>
            <a:off x="5327010" y="5326063"/>
            <a:ext cx="5143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a:t>70</a:t>
            </a:r>
          </a:p>
        </p:txBody>
      </p:sp>
      <p:sp>
        <p:nvSpPr>
          <p:cNvPr id="125965" name="Line 11"/>
          <p:cNvSpPr>
            <a:spLocks noChangeShapeType="1"/>
          </p:cNvSpPr>
          <p:nvPr/>
        </p:nvSpPr>
        <p:spPr bwMode="auto">
          <a:xfrm>
            <a:off x="2563173" y="4941888"/>
            <a:ext cx="303688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25967" name="Line 13"/>
          <p:cNvSpPr>
            <a:spLocks noChangeShapeType="1"/>
          </p:cNvSpPr>
          <p:nvPr/>
        </p:nvSpPr>
        <p:spPr bwMode="auto">
          <a:xfrm>
            <a:off x="3318823" y="4675188"/>
            <a:ext cx="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25968" name="Freeform 14"/>
          <p:cNvSpPr>
            <a:spLocks/>
          </p:cNvSpPr>
          <p:nvPr/>
        </p:nvSpPr>
        <p:spPr bwMode="auto">
          <a:xfrm>
            <a:off x="3304536" y="4649788"/>
            <a:ext cx="1165225" cy="330200"/>
          </a:xfrm>
          <a:custGeom>
            <a:avLst/>
            <a:gdLst>
              <a:gd name="T0" fmla="*/ 0 w 1248"/>
              <a:gd name="T1" fmla="*/ 208 h 208"/>
              <a:gd name="T2" fmla="*/ 144 w 1248"/>
              <a:gd name="T3" fmla="*/ 64 h 208"/>
              <a:gd name="T4" fmla="*/ 336 w 1248"/>
              <a:gd name="T5" fmla="*/ 16 h 208"/>
              <a:gd name="T6" fmla="*/ 624 w 1248"/>
              <a:gd name="T7" fmla="*/ 16 h 208"/>
              <a:gd name="T8" fmla="*/ 1008 w 1248"/>
              <a:gd name="T9" fmla="*/ 16 h 208"/>
              <a:gd name="T10" fmla="*/ 1152 w 1248"/>
              <a:gd name="T11" fmla="*/ 112 h 208"/>
              <a:gd name="T12" fmla="*/ 1248 w 1248"/>
              <a:gd name="T13" fmla="*/ 208 h 208"/>
              <a:gd name="T14" fmla="*/ 0 60000 65536"/>
              <a:gd name="T15" fmla="*/ 0 60000 65536"/>
              <a:gd name="T16" fmla="*/ 0 60000 65536"/>
              <a:gd name="T17" fmla="*/ 0 60000 65536"/>
              <a:gd name="T18" fmla="*/ 0 60000 65536"/>
              <a:gd name="T19" fmla="*/ 0 60000 65536"/>
              <a:gd name="T20" fmla="*/ 0 60000 65536"/>
              <a:gd name="T21" fmla="*/ 0 w 1248"/>
              <a:gd name="T22" fmla="*/ 0 h 208"/>
              <a:gd name="T23" fmla="*/ 1248 w 1248"/>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208">
                <a:moveTo>
                  <a:pt x="0" y="208"/>
                </a:moveTo>
                <a:cubicBezTo>
                  <a:pt x="44" y="152"/>
                  <a:pt x="88" y="96"/>
                  <a:pt x="144" y="64"/>
                </a:cubicBezTo>
                <a:cubicBezTo>
                  <a:pt x="200" y="32"/>
                  <a:pt x="256" y="24"/>
                  <a:pt x="336" y="16"/>
                </a:cubicBezTo>
                <a:cubicBezTo>
                  <a:pt x="416" y="8"/>
                  <a:pt x="512" y="16"/>
                  <a:pt x="624" y="16"/>
                </a:cubicBezTo>
                <a:cubicBezTo>
                  <a:pt x="736" y="16"/>
                  <a:pt x="920" y="0"/>
                  <a:pt x="1008" y="16"/>
                </a:cubicBezTo>
                <a:cubicBezTo>
                  <a:pt x="1096" y="32"/>
                  <a:pt x="1112" y="80"/>
                  <a:pt x="1152" y="112"/>
                </a:cubicBezTo>
                <a:cubicBezTo>
                  <a:pt x="1192" y="144"/>
                  <a:pt x="1220" y="176"/>
                  <a:pt x="1248" y="20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zh-TW" altLang="en-US"/>
          </a:p>
        </p:txBody>
      </p:sp>
      <p:sp>
        <p:nvSpPr>
          <p:cNvPr id="125969" name="Line 15"/>
          <p:cNvSpPr>
            <a:spLocks noChangeShapeType="1"/>
          </p:cNvSpPr>
          <p:nvPr/>
        </p:nvSpPr>
        <p:spPr bwMode="auto">
          <a:xfrm>
            <a:off x="4469760" y="4649788"/>
            <a:ext cx="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25970" name="Freeform 16"/>
          <p:cNvSpPr>
            <a:spLocks/>
          </p:cNvSpPr>
          <p:nvPr/>
        </p:nvSpPr>
        <p:spPr bwMode="auto">
          <a:xfrm>
            <a:off x="4455474" y="4624388"/>
            <a:ext cx="1165225" cy="330200"/>
          </a:xfrm>
          <a:custGeom>
            <a:avLst/>
            <a:gdLst>
              <a:gd name="T0" fmla="*/ 0 w 1248"/>
              <a:gd name="T1" fmla="*/ 208 h 208"/>
              <a:gd name="T2" fmla="*/ 144 w 1248"/>
              <a:gd name="T3" fmla="*/ 64 h 208"/>
              <a:gd name="T4" fmla="*/ 336 w 1248"/>
              <a:gd name="T5" fmla="*/ 16 h 208"/>
              <a:gd name="T6" fmla="*/ 624 w 1248"/>
              <a:gd name="T7" fmla="*/ 16 h 208"/>
              <a:gd name="T8" fmla="*/ 1008 w 1248"/>
              <a:gd name="T9" fmla="*/ 16 h 208"/>
              <a:gd name="T10" fmla="*/ 1152 w 1248"/>
              <a:gd name="T11" fmla="*/ 112 h 208"/>
              <a:gd name="T12" fmla="*/ 1248 w 1248"/>
              <a:gd name="T13" fmla="*/ 208 h 208"/>
              <a:gd name="T14" fmla="*/ 0 60000 65536"/>
              <a:gd name="T15" fmla="*/ 0 60000 65536"/>
              <a:gd name="T16" fmla="*/ 0 60000 65536"/>
              <a:gd name="T17" fmla="*/ 0 60000 65536"/>
              <a:gd name="T18" fmla="*/ 0 60000 65536"/>
              <a:gd name="T19" fmla="*/ 0 60000 65536"/>
              <a:gd name="T20" fmla="*/ 0 60000 65536"/>
              <a:gd name="T21" fmla="*/ 0 w 1248"/>
              <a:gd name="T22" fmla="*/ 0 h 208"/>
              <a:gd name="T23" fmla="*/ 1248 w 1248"/>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208">
                <a:moveTo>
                  <a:pt x="0" y="208"/>
                </a:moveTo>
                <a:cubicBezTo>
                  <a:pt x="44" y="152"/>
                  <a:pt x="88" y="96"/>
                  <a:pt x="144" y="64"/>
                </a:cubicBezTo>
                <a:cubicBezTo>
                  <a:pt x="200" y="32"/>
                  <a:pt x="256" y="24"/>
                  <a:pt x="336" y="16"/>
                </a:cubicBezTo>
                <a:cubicBezTo>
                  <a:pt x="416" y="8"/>
                  <a:pt x="512" y="16"/>
                  <a:pt x="624" y="16"/>
                </a:cubicBezTo>
                <a:cubicBezTo>
                  <a:pt x="736" y="16"/>
                  <a:pt x="920" y="0"/>
                  <a:pt x="1008" y="16"/>
                </a:cubicBezTo>
                <a:cubicBezTo>
                  <a:pt x="1096" y="32"/>
                  <a:pt x="1112" y="80"/>
                  <a:pt x="1152" y="112"/>
                </a:cubicBezTo>
                <a:cubicBezTo>
                  <a:pt x="1192" y="144"/>
                  <a:pt x="1220" y="176"/>
                  <a:pt x="1248" y="20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zh-TW" altLang="en-US"/>
          </a:p>
        </p:txBody>
      </p:sp>
      <p:sp>
        <p:nvSpPr>
          <p:cNvPr id="125971" name="Line 17"/>
          <p:cNvSpPr>
            <a:spLocks noChangeShapeType="1"/>
          </p:cNvSpPr>
          <p:nvPr/>
        </p:nvSpPr>
        <p:spPr bwMode="auto">
          <a:xfrm>
            <a:off x="5620698" y="4649788"/>
            <a:ext cx="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25972" name="Freeform 18"/>
          <p:cNvSpPr>
            <a:spLocks/>
          </p:cNvSpPr>
          <p:nvPr/>
        </p:nvSpPr>
        <p:spPr bwMode="auto">
          <a:xfrm flipH="1">
            <a:off x="2652421" y="4624388"/>
            <a:ext cx="657225" cy="317500"/>
          </a:xfrm>
          <a:custGeom>
            <a:avLst/>
            <a:gdLst>
              <a:gd name="T0" fmla="*/ 0 w 576"/>
              <a:gd name="T1" fmla="*/ 200 h 200"/>
              <a:gd name="T2" fmla="*/ 96 w 576"/>
              <a:gd name="T3" fmla="*/ 56 h 200"/>
              <a:gd name="T4" fmla="*/ 336 w 576"/>
              <a:gd name="T5" fmla="*/ 8 h 200"/>
              <a:gd name="T6" fmla="*/ 576 w 576"/>
              <a:gd name="T7" fmla="*/ 8 h 200"/>
              <a:gd name="T8" fmla="*/ 0 60000 65536"/>
              <a:gd name="T9" fmla="*/ 0 60000 65536"/>
              <a:gd name="T10" fmla="*/ 0 60000 65536"/>
              <a:gd name="T11" fmla="*/ 0 60000 65536"/>
              <a:gd name="T12" fmla="*/ 0 w 576"/>
              <a:gd name="T13" fmla="*/ 0 h 200"/>
              <a:gd name="T14" fmla="*/ 576 w 576"/>
              <a:gd name="T15" fmla="*/ 200 h 200"/>
            </a:gdLst>
            <a:ahLst/>
            <a:cxnLst>
              <a:cxn ang="T8">
                <a:pos x="T0" y="T1"/>
              </a:cxn>
              <a:cxn ang="T9">
                <a:pos x="T2" y="T3"/>
              </a:cxn>
              <a:cxn ang="T10">
                <a:pos x="T4" y="T5"/>
              </a:cxn>
              <a:cxn ang="T11">
                <a:pos x="T6" y="T7"/>
              </a:cxn>
            </a:cxnLst>
            <a:rect l="T12" t="T13" r="T14" b="T15"/>
            <a:pathLst>
              <a:path w="576" h="200">
                <a:moveTo>
                  <a:pt x="0" y="200"/>
                </a:moveTo>
                <a:cubicBezTo>
                  <a:pt x="20" y="144"/>
                  <a:pt x="40" y="88"/>
                  <a:pt x="96" y="56"/>
                </a:cubicBezTo>
                <a:cubicBezTo>
                  <a:pt x="152" y="24"/>
                  <a:pt x="256" y="16"/>
                  <a:pt x="336" y="8"/>
                </a:cubicBezTo>
                <a:cubicBezTo>
                  <a:pt x="416" y="0"/>
                  <a:pt x="536" y="8"/>
                  <a:pt x="576" y="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zh-TW" altLang="en-US"/>
          </a:p>
        </p:txBody>
      </p:sp>
      <p:sp>
        <p:nvSpPr>
          <p:cNvPr id="125974" name="Text Box 20"/>
          <p:cNvSpPr txBox="1">
            <a:spLocks noChangeArrowheads="1"/>
          </p:cNvSpPr>
          <p:nvPr/>
        </p:nvSpPr>
        <p:spPr bwMode="auto">
          <a:xfrm>
            <a:off x="6229351" y="1346201"/>
            <a:ext cx="1935145" cy="2092881"/>
          </a:xfrm>
          <a:prstGeom prst="rect">
            <a:avLst/>
          </a:prstGeom>
          <a:solidFill>
            <a:srgbClr val="99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dirty="0">
                <a:ea typeface="標楷體" pitchFamily="65" charset="-120"/>
              </a:rPr>
              <a:t>02 </a:t>
            </a:r>
            <a:r>
              <a:rPr lang="zh-TW" altLang="en-US" sz="2600" dirty="0">
                <a:ea typeface="標楷體" pitchFamily="65" charset="-120"/>
              </a:rPr>
              <a:t>班</a:t>
            </a:r>
          </a:p>
          <a:p>
            <a:r>
              <a:rPr lang="zh-TW" altLang="en-US" sz="2600" dirty="0">
                <a:ea typeface="標楷體" pitchFamily="65" charset="-120"/>
              </a:rPr>
              <a:t>最高： </a:t>
            </a:r>
            <a:endParaRPr lang="en-US" altLang="zh-TW" sz="2600" dirty="0">
              <a:ea typeface="標楷體" pitchFamily="65" charset="-120"/>
            </a:endParaRPr>
          </a:p>
          <a:p>
            <a:r>
              <a:rPr lang="zh-TW" altLang="en-US" sz="2600" dirty="0">
                <a:ea typeface="標楷體" pitchFamily="65" charset="-120"/>
              </a:rPr>
              <a:t>最低：   </a:t>
            </a:r>
            <a:endParaRPr lang="en-US" altLang="zh-TW" sz="2600" dirty="0">
              <a:ea typeface="標楷體" pitchFamily="65" charset="-120"/>
            </a:endParaRPr>
          </a:p>
          <a:p>
            <a:r>
              <a:rPr lang="zh-TW" altLang="en-US" sz="2600" dirty="0">
                <a:ea typeface="標楷體" pitchFamily="65" charset="-120"/>
              </a:rPr>
              <a:t>平均： </a:t>
            </a:r>
            <a:r>
              <a:rPr lang="en-US" altLang="zh-TW" sz="2600" dirty="0">
                <a:ea typeface="標楷體" pitchFamily="65" charset="-120"/>
              </a:rPr>
              <a:t>68.2</a:t>
            </a:r>
          </a:p>
          <a:p>
            <a:r>
              <a:rPr lang="zh-TW" altLang="en-US" sz="2600" dirty="0">
                <a:ea typeface="標楷體" pitchFamily="65" charset="-120"/>
              </a:rPr>
              <a:t>人數： </a:t>
            </a:r>
            <a:r>
              <a:rPr lang="en-US" altLang="zh-TW" sz="2600" dirty="0">
                <a:ea typeface="標楷體" pitchFamily="65" charset="-120"/>
              </a:rPr>
              <a:t>41</a:t>
            </a:r>
            <a:r>
              <a:rPr lang="zh-TW" altLang="en-US" sz="2600" dirty="0">
                <a:ea typeface="標楷體" pitchFamily="65" charset="-120"/>
              </a:rPr>
              <a:t>人</a:t>
            </a:r>
          </a:p>
        </p:txBody>
      </p:sp>
      <p:sp>
        <p:nvSpPr>
          <p:cNvPr id="125975" name="Line 21"/>
          <p:cNvSpPr>
            <a:spLocks noChangeShapeType="1"/>
          </p:cNvSpPr>
          <p:nvPr/>
        </p:nvSpPr>
        <p:spPr bwMode="auto">
          <a:xfrm>
            <a:off x="5604824" y="4941888"/>
            <a:ext cx="3036887" cy="127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25976" name="Freeform 22"/>
          <p:cNvSpPr>
            <a:spLocks/>
          </p:cNvSpPr>
          <p:nvPr/>
        </p:nvSpPr>
        <p:spPr bwMode="auto">
          <a:xfrm>
            <a:off x="5600061" y="4641850"/>
            <a:ext cx="1165225" cy="330200"/>
          </a:xfrm>
          <a:custGeom>
            <a:avLst/>
            <a:gdLst>
              <a:gd name="T0" fmla="*/ 0 w 1248"/>
              <a:gd name="T1" fmla="*/ 208 h 208"/>
              <a:gd name="T2" fmla="*/ 144 w 1248"/>
              <a:gd name="T3" fmla="*/ 64 h 208"/>
              <a:gd name="T4" fmla="*/ 336 w 1248"/>
              <a:gd name="T5" fmla="*/ 16 h 208"/>
              <a:gd name="T6" fmla="*/ 624 w 1248"/>
              <a:gd name="T7" fmla="*/ 16 h 208"/>
              <a:gd name="T8" fmla="*/ 1008 w 1248"/>
              <a:gd name="T9" fmla="*/ 16 h 208"/>
              <a:gd name="T10" fmla="*/ 1152 w 1248"/>
              <a:gd name="T11" fmla="*/ 112 h 208"/>
              <a:gd name="T12" fmla="*/ 1248 w 1248"/>
              <a:gd name="T13" fmla="*/ 208 h 208"/>
              <a:gd name="T14" fmla="*/ 0 60000 65536"/>
              <a:gd name="T15" fmla="*/ 0 60000 65536"/>
              <a:gd name="T16" fmla="*/ 0 60000 65536"/>
              <a:gd name="T17" fmla="*/ 0 60000 65536"/>
              <a:gd name="T18" fmla="*/ 0 60000 65536"/>
              <a:gd name="T19" fmla="*/ 0 60000 65536"/>
              <a:gd name="T20" fmla="*/ 0 60000 65536"/>
              <a:gd name="T21" fmla="*/ 0 w 1248"/>
              <a:gd name="T22" fmla="*/ 0 h 208"/>
              <a:gd name="T23" fmla="*/ 1248 w 1248"/>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208">
                <a:moveTo>
                  <a:pt x="0" y="208"/>
                </a:moveTo>
                <a:cubicBezTo>
                  <a:pt x="44" y="152"/>
                  <a:pt x="88" y="96"/>
                  <a:pt x="144" y="64"/>
                </a:cubicBezTo>
                <a:cubicBezTo>
                  <a:pt x="200" y="32"/>
                  <a:pt x="256" y="24"/>
                  <a:pt x="336" y="16"/>
                </a:cubicBezTo>
                <a:cubicBezTo>
                  <a:pt x="416" y="8"/>
                  <a:pt x="512" y="16"/>
                  <a:pt x="624" y="16"/>
                </a:cubicBezTo>
                <a:cubicBezTo>
                  <a:pt x="736" y="16"/>
                  <a:pt x="920" y="0"/>
                  <a:pt x="1008" y="16"/>
                </a:cubicBezTo>
                <a:cubicBezTo>
                  <a:pt x="1096" y="32"/>
                  <a:pt x="1112" y="80"/>
                  <a:pt x="1152" y="112"/>
                </a:cubicBezTo>
                <a:cubicBezTo>
                  <a:pt x="1192" y="144"/>
                  <a:pt x="1220" y="176"/>
                  <a:pt x="1248" y="20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zh-TW" altLang="en-US"/>
          </a:p>
        </p:txBody>
      </p:sp>
      <p:sp>
        <p:nvSpPr>
          <p:cNvPr id="125979" name="Text Box 25"/>
          <p:cNvSpPr txBox="1">
            <a:spLocks noChangeArrowheads="1"/>
          </p:cNvSpPr>
          <p:nvPr/>
        </p:nvSpPr>
        <p:spPr bwMode="auto">
          <a:xfrm>
            <a:off x="6541448" y="5302250"/>
            <a:ext cx="5143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a:t>80</a:t>
            </a:r>
          </a:p>
        </p:txBody>
      </p:sp>
      <p:sp>
        <p:nvSpPr>
          <p:cNvPr id="125982" name="Text Box 28"/>
          <p:cNvSpPr txBox="1">
            <a:spLocks noChangeArrowheads="1"/>
          </p:cNvSpPr>
          <p:nvPr/>
        </p:nvSpPr>
        <p:spPr bwMode="auto">
          <a:xfrm>
            <a:off x="2518723" y="4006851"/>
            <a:ext cx="351378" cy="492443"/>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dirty="0"/>
              <a:t>2</a:t>
            </a:r>
          </a:p>
        </p:txBody>
      </p:sp>
      <p:sp>
        <p:nvSpPr>
          <p:cNvPr id="125984" name="Freeform 30"/>
          <p:cNvSpPr>
            <a:spLocks/>
          </p:cNvSpPr>
          <p:nvPr/>
        </p:nvSpPr>
        <p:spPr bwMode="auto">
          <a:xfrm flipV="1">
            <a:off x="3291836" y="4967288"/>
            <a:ext cx="1165225" cy="330200"/>
          </a:xfrm>
          <a:custGeom>
            <a:avLst/>
            <a:gdLst>
              <a:gd name="T0" fmla="*/ 0 w 1248"/>
              <a:gd name="T1" fmla="*/ 208 h 208"/>
              <a:gd name="T2" fmla="*/ 144 w 1248"/>
              <a:gd name="T3" fmla="*/ 64 h 208"/>
              <a:gd name="T4" fmla="*/ 336 w 1248"/>
              <a:gd name="T5" fmla="*/ 16 h 208"/>
              <a:gd name="T6" fmla="*/ 624 w 1248"/>
              <a:gd name="T7" fmla="*/ 16 h 208"/>
              <a:gd name="T8" fmla="*/ 1008 w 1248"/>
              <a:gd name="T9" fmla="*/ 16 h 208"/>
              <a:gd name="T10" fmla="*/ 1152 w 1248"/>
              <a:gd name="T11" fmla="*/ 112 h 208"/>
              <a:gd name="T12" fmla="*/ 1248 w 1248"/>
              <a:gd name="T13" fmla="*/ 208 h 208"/>
              <a:gd name="T14" fmla="*/ 0 60000 65536"/>
              <a:gd name="T15" fmla="*/ 0 60000 65536"/>
              <a:gd name="T16" fmla="*/ 0 60000 65536"/>
              <a:gd name="T17" fmla="*/ 0 60000 65536"/>
              <a:gd name="T18" fmla="*/ 0 60000 65536"/>
              <a:gd name="T19" fmla="*/ 0 60000 65536"/>
              <a:gd name="T20" fmla="*/ 0 60000 65536"/>
              <a:gd name="T21" fmla="*/ 0 w 1248"/>
              <a:gd name="T22" fmla="*/ 0 h 208"/>
              <a:gd name="T23" fmla="*/ 1248 w 1248"/>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208">
                <a:moveTo>
                  <a:pt x="0" y="208"/>
                </a:moveTo>
                <a:cubicBezTo>
                  <a:pt x="44" y="152"/>
                  <a:pt x="88" y="96"/>
                  <a:pt x="144" y="64"/>
                </a:cubicBezTo>
                <a:cubicBezTo>
                  <a:pt x="200" y="32"/>
                  <a:pt x="256" y="24"/>
                  <a:pt x="336" y="16"/>
                </a:cubicBezTo>
                <a:cubicBezTo>
                  <a:pt x="416" y="8"/>
                  <a:pt x="512" y="16"/>
                  <a:pt x="624" y="16"/>
                </a:cubicBezTo>
                <a:cubicBezTo>
                  <a:pt x="736" y="16"/>
                  <a:pt x="920" y="0"/>
                  <a:pt x="1008" y="16"/>
                </a:cubicBezTo>
                <a:cubicBezTo>
                  <a:pt x="1096" y="32"/>
                  <a:pt x="1112" y="80"/>
                  <a:pt x="1152" y="112"/>
                </a:cubicBezTo>
                <a:cubicBezTo>
                  <a:pt x="1192" y="144"/>
                  <a:pt x="1220" y="176"/>
                  <a:pt x="1248" y="20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0" hangingPunct="0"/>
            <a:endParaRPr lang="zh-TW" altLang="en-US"/>
          </a:p>
        </p:txBody>
      </p:sp>
      <p:sp>
        <p:nvSpPr>
          <p:cNvPr id="125985" name="Freeform 31"/>
          <p:cNvSpPr>
            <a:spLocks/>
          </p:cNvSpPr>
          <p:nvPr/>
        </p:nvSpPr>
        <p:spPr bwMode="auto">
          <a:xfrm flipV="1">
            <a:off x="4442774" y="4941888"/>
            <a:ext cx="1165225" cy="330200"/>
          </a:xfrm>
          <a:custGeom>
            <a:avLst/>
            <a:gdLst>
              <a:gd name="T0" fmla="*/ 0 w 1248"/>
              <a:gd name="T1" fmla="*/ 208 h 208"/>
              <a:gd name="T2" fmla="*/ 144 w 1248"/>
              <a:gd name="T3" fmla="*/ 64 h 208"/>
              <a:gd name="T4" fmla="*/ 336 w 1248"/>
              <a:gd name="T5" fmla="*/ 16 h 208"/>
              <a:gd name="T6" fmla="*/ 624 w 1248"/>
              <a:gd name="T7" fmla="*/ 16 h 208"/>
              <a:gd name="T8" fmla="*/ 1008 w 1248"/>
              <a:gd name="T9" fmla="*/ 16 h 208"/>
              <a:gd name="T10" fmla="*/ 1152 w 1248"/>
              <a:gd name="T11" fmla="*/ 112 h 208"/>
              <a:gd name="T12" fmla="*/ 1248 w 1248"/>
              <a:gd name="T13" fmla="*/ 208 h 208"/>
              <a:gd name="T14" fmla="*/ 0 60000 65536"/>
              <a:gd name="T15" fmla="*/ 0 60000 65536"/>
              <a:gd name="T16" fmla="*/ 0 60000 65536"/>
              <a:gd name="T17" fmla="*/ 0 60000 65536"/>
              <a:gd name="T18" fmla="*/ 0 60000 65536"/>
              <a:gd name="T19" fmla="*/ 0 60000 65536"/>
              <a:gd name="T20" fmla="*/ 0 60000 65536"/>
              <a:gd name="T21" fmla="*/ 0 w 1248"/>
              <a:gd name="T22" fmla="*/ 0 h 208"/>
              <a:gd name="T23" fmla="*/ 1248 w 1248"/>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208">
                <a:moveTo>
                  <a:pt x="0" y="208"/>
                </a:moveTo>
                <a:cubicBezTo>
                  <a:pt x="44" y="152"/>
                  <a:pt x="88" y="96"/>
                  <a:pt x="144" y="64"/>
                </a:cubicBezTo>
                <a:cubicBezTo>
                  <a:pt x="200" y="32"/>
                  <a:pt x="256" y="24"/>
                  <a:pt x="336" y="16"/>
                </a:cubicBezTo>
                <a:cubicBezTo>
                  <a:pt x="416" y="8"/>
                  <a:pt x="512" y="16"/>
                  <a:pt x="624" y="16"/>
                </a:cubicBezTo>
                <a:cubicBezTo>
                  <a:pt x="736" y="16"/>
                  <a:pt x="920" y="0"/>
                  <a:pt x="1008" y="16"/>
                </a:cubicBezTo>
                <a:cubicBezTo>
                  <a:pt x="1096" y="32"/>
                  <a:pt x="1112" y="80"/>
                  <a:pt x="1152" y="112"/>
                </a:cubicBezTo>
                <a:cubicBezTo>
                  <a:pt x="1192" y="144"/>
                  <a:pt x="1220" y="176"/>
                  <a:pt x="1248" y="20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0" hangingPunct="0"/>
            <a:endParaRPr lang="zh-TW" altLang="en-US"/>
          </a:p>
        </p:txBody>
      </p:sp>
      <p:sp>
        <p:nvSpPr>
          <p:cNvPr id="125986" name="Freeform 32"/>
          <p:cNvSpPr>
            <a:spLocks/>
          </p:cNvSpPr>
          <p:nvPr/>
        </p:nvSpPr>
        <p:spPr bwMode="auto">
          <a:xfrm flipH="1" flipV="1">
            <a:off x="2652421" y="4941888"/>
            <a:ext cx="657225" cy="317500"/>
          </a:xfrm>
          <a:custGeom>
            <a:avLst/>
            <a:gdLst>
              <a:gd name="T0" fmla="*/ 0 w 576"/>
              <a:gd name="T1" fmla="*/ 200 h 200"/>
              <a:gd name="T2" fmla="*/ 96 w 576"/>
              <a:gd name="T3" fmla="*/ 56 h 200"/>
              <a:gd name="T4" fmla="*/ 336 w 576"/>
              <a:gd name="T5" fmla="*/ 8 h 200"/>
              <a:gd name="T6" fmla="*/ 576 w 576"/>
              <a:gd name="T7" fmla="*/ 8 h 200"/>
              <a:gd name="T8" fmla="*/ 0 60000 65536"/>
              <a:gd name="T9" fmla="*/ 0 60000 65536"/>
              <a:gd name="T10" fmla="*/ 0 60000 65536"/>
              <a:gd name="T11" fmla="*/ 0 60000 65536"/>
              <a:gd name="T12" fmla="*/ 0 w 576"/>
              <a:gd name="T13" fmla="*/ 0 h 200"/>
              <a:gd name="T14" fmla="*/ 576 w 576"/>
              <a:gd name="T15" fmla="*/ 200 h 200"/>
            </a:gdLst>
            <a:ahLst/>
            <a:cxnLst>
              <a:cxn ang="T8">
                <a:pos x="T0" y="T1"/>
              </a:cxn>
              <a:cxn ang="T9">
                <a:pos x="T2" y="T3"/>
              </a:cxn>
              <a:cxn ang="T10">
                <a:pos x="T4" y="T5"/>
              </a:cxn>
              <a:cxn ang="T11">
                <a:pos x="T6" y="T7"/>
              </a:cxn>
            </a:cxnLst>
            <a:rect l="T12" t="T13" r="T14" b="T15"/>
            <a:pathLst>
              <a:path w="576" h="200">
                <a:moveTo>
                  <a:pt x="0" y="200"/>
                </a:moveTo>
                <a:cubicBezTo>
                  <a:pt x="20" y="144"/>
                  <a:pt x="40" y="88"/>
                  <a:pt x="96" y="56"/>
                </a:cubicBezTo>
                <a:cubicBezTo>
                  <a:pt x="152" y="24"/>
                  <a:pt x="256" y="16"/>
                  <a:pt x="336" y="8"/>
                </a:cubicBezTo>
                <a:cubicBezTo>
                  <a:pt x="416" y="0"/>
                  <a:pt x="536" y="8"/>
                  <a:pt x="576" y="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0" hangingPunct="0"/>
            <a:endParaRPr lang="zh-TW" altLang="en-US"/>
          </a:p>
        </p:txBody>
      </p:sp>
      <p:sp>
        <p:nvSpPr>
          <p:cNvPr id="125987" name="Freeform 33"/>
          <p:cNvSpPr>
            <a:spLocks/>
          </p:cNvSpPr>
          <p:nvPr/>
        </p:nvSpPr>
        <p:spPr bwMode="auto">
          <a:xfrm flipV="1">
            <a:off x="5587361" y="4959350"/>
            <a:ext cx="1165225" cy="330200"/>
          </a:xfrm>
          <a:custGeom>
            <a:avLst/>
            <a:gdLst>
              <a:gd name="T0" fmla="*/ 0 w 1248"/>
              <a:gd name="T1" fmla="*/ 208 h 208"/>
              <a:gd name="T2" fmla="*/ 144 w 1248"/>
              <a:gd name="T3" fmla="*/ 64 h 208"/>
              <a:gd name="T4" fmla="*/ 336 w 1248"/>
              <a:gd name="T5" fmla="*/ 16 h 208"/>
              <a:gd name="T6" fmla="*/ 624 w 1248"/>
              <a:gd name="T7" fmla="*/ 16 h 208"/>
              <a:gd name="T8" fmla="*/ 1008 w 1248"/>
              <a:gd name="T9" fmla="*/ 16 h 208"/>
              <a:gd name="T10" fmla="*/ 1152 w 1248"/>
              <a:gd name="T11" fmla="*/ 112 h 208"/>
              <a:gd name="T12" fmla="*/ 1248 w 1248"/>
              <a:gd name="T13" fmla="*/ 208 h 208"/>
              <a:gd name="T14" fmla="*/ 0 60000 65536"/>
              <a:gd name="T15" fmla="*/ 0 60000 65536"/>
              <a:gd name="T16" fmla="*/ 0 60000 65536"/>
              <a:gd name="T17" fmla="*/ 0 60000 65536"/>
              <a:gd name="T18" fmla="*/ 0 60000 65536"/>
              <a:gd name="T19" fmla="*/ 0 60000 65536"/>
              <a:gd name="T20" fmla="*/ 0 60000 65536"/>
              <a:gd name="T21" fmla="*/ 0 w 1248"/>
              <a:gd name="T22" fmla="*/ 0 h 208"/>
              <a:gd name="T23" fmla="*/ 1248 w 1248"/>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208">
                <a:moveTo>
                  <a:pt x="0" y="208"/>
                </a:moveTo>
                <a:cubicBezTo>
                  <a:pt x="44" y="152"/>
                  <a:pt x="88" y="96"/>
                  <a:pt x="144" y="64"/>
                </a:cubicBezTo>
                <a:cubicBezTo>
                  <a:pt x="200" y="32"/>
                  <a:pt x="256" y="24"/>
                  <a:pt x="336" y="16"/>
                </a:cubicBezTo>
                <a:cubicBezTo>
                  <a:pt x="416" y="8"/>
                  <a:pt x="512" y="16"/>
                  <a:pt x="624" y="16"/>
                </a:cubicBezTo>
                <a:cubicBezTo>
                  <a:pt x="736" y="16"/>
                  <a:pt x="920" y="0"/>
                  <a:pt x="1008" y="16"/>
                </a:cubicBezTo>
                <a:cubicBezTo>
                  <a:pt x="1096" y="32"/>
                  <a:pt x="1112" y="80"/>
                  <a:pt x="1152" y="112"/>
                </a:cubicBezTo>
                <a:cubicBezTo>
                  <a:pt x="1192" y="144"/>
                  <a:pt x="1220" y="176"/>
                  <a:pt x="1248" y="20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0" hangingPunct="0"/>
            <a:endParaRPr lang="zh-TW" altLang="en-US"/>
          </a:p>
        </p:txBody>
      </p:sp>
      <p:sp>
        <p:nvSpPr>
          <p:cNvPr id="125990" name="Text Box 36"/>
          <p:cNvSpPr txBox="1">
            <a:spLocks noChangeArrowheads="1"/>
          </p:cNvSpPr>
          <p:nvPr/>
        </p:nvSpPr>
        <p:spPr bwMode="auto">
          <a:xfrm>
            <a:off x="4866636" y="5461001"/>
            <a:ext cx="518091" cy="492443"/>
          </a:xfrm>
          <a:prstGeom prst="rect">
            <a:avLst/>
          </a:prstGeom>
          <a:solidFill>
            <a:srgbClr val="99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dirty="0"/>
              <a:t>12</a:t>
            </a:r>
          </a:p>
        </p:txBody>
      </p:sp>
      <p:sp>
        <p:nvSpPr>
          <p:cNvPr id="125991" name="Text Box 37"/>
          <p:cNvSpPr txBox="1">
            <a:spLocks noChangeArrowheads="1"/>
          </p:cNvSpPr>
          <p:nvPr/>
        </p:nvSpPr>
        <p:spPr bwMode="auto">
          <a:xfrm>
            <a:off x="6092186" y="5461001"/>
            <a:ext cx="518091" cy="492443"/>
          </a:xfrm>
          <a:prstGeom prst="rect">
            <a:avLst/>
          </a:prstGeom>
          <a:solidFill>
            <a:srgbClr val="99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dirty="0"/>
              <a:t>12</a:t>
            </a:r>
          </a:p>
        </p:txBody>
      </p:sp>
      <p:sp>
        <p:nvSpPr>
          <p:cNvPr id="125992" name="Text Box 38"/>
          <p:cNvSpPr txBox="1">
            <a:spLocks noChangeArrowheads="1"/>
          </p:cNvSpPr>
          <p:nvPr/>
        </p:nvSpPr>
        <p:spPr bwMode="auto">
          <a:xfrm>
            <a:off x="3666485" y="5461001"/>
            <a:ext cx="351378" cy="492443"/>
          </a:xfrm>
          <a:prstGeom prst="rect">
            <a:avLst/>
          </a:prstGeom>
          <a:solidFill>
            <a:srgbClr val="99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dirty="0"/>
              <a:t>1</a:t>
            </a:r>
          </a:p>
        </p:txBody>
      </p:sp>
      <p:sp>
        <p:nvSpPr>
          <p:cNvPr id="125994" name="Text Box 40"/>
          <p:cNvSpPr txBox="1">
            <a:spLocks noChangeArrowheads="1"/>
          </p:cNvSpPr>
          <p:nvPr/>
        </p:nvSpPr>
        <p:spPr bwMode="auto">
          <a:xfrm>
            <a:off x="2563173" y="5453063"/>
            <a:ext cx="349250" cy="488950"/>
          </a:xfrm>
          <a:prstGeom prst="rect">
            <a:avLst/>
          </a:prstGeom>
          <a:solidFill>
            <a:srgbClr val="99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dirty="0"/>
              <a:t>3</a:t>
            </a:r>
          </a:p>
        </p:txBody>
      </p:sp>
      <p:sp>
        <p:nvSpPr>
          <p:cNvPr id="125995" name="Text Box 6"/>
          <p:cNvSpPr txBox="1">
            <a:spLocks noChangeArrowheads="1"/>
          </p:cNvSpPr>
          <p:nvPr/>
        </p:nvSpPr>
        <p:spPr bwMode="auto">
          <a:xfrm>
            <a:off x="7154223" y="4013201"/>
            <a:ext cx="351378" cy="492443"/>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dirty="0"/>
              <a:t>6</a:t>
            </a:r>
          </a:p>
        </p:txBody>
      </p:sp>
      <p:sp>
        <p:nvSpPr>
          <p:cNvPr id="125996" name="Line 17"/>
          <p:cNvSpPr>
            <a:spLocks noChangeShapeType="1"/>
          </p:cNvSpPr>
          <p:nvPr/>
        </p:nvSpPr>
        <p:spPr bwMode="auto">
          <a:xfrm>
            <a:off x="6727185" y="4648200"/>
            <a:ext cx="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25998" name="Freeform 22"/>
          <p:cNvSpPr>
            <a:spLocks/>
          </p:cNvSpPr>
          <p:nvPr/>
        </p:nvSpPr>
        <p:spPr bwMode="auto">
          <a:xfrm>
            <a:off x="6706549" y="4640263"/>
            <a:ext cx="1165225" cy="330200"/>
          </a:xfrm>
          <a:custGeom>
            <a:avLst/>
            <a:gdLst>
              <a:gd name="T0" fmla="*/ 0 w 1248"/>
              <a:gd name="T1" fmla="*/ 208 h 208"/>
              <a:gd name="T2" fmla="*/ 144 w 1248"/>
              <a:gd name="T3" fmla="*/ 64 h 208"/>
              <a:gd name="T4" fmla="*/ 336 w 1248"/>
              <a:gd name="T5" fmla="*/ 16 h 208"/>
              <a:gd name="T6" fmla="*/ 624 w 1248"/>
              <a:gd name="T7" fmla="*/ 16 h 208"/>
              <a:gd name="T8" fmla="*/ 1008 w 1248"/>
              <a:gd name="T9" fmla="*/ 16 h 208"/>
              <a:gd name="T10" fmla="*/ 1152 w 1248"/>
              <a:gd name="T11" fmla="*/ 112 h 208"/>
              <a:gd name="T12" fmla="*/ 1248 w 1248"/>
              <a:gd name="T13" fmla="*/ 208 h 208"/>
              <a:gd name="T14" fmla="*/ 0 60000 65536"/>
              <a:gd name="T15" fmla="*/ 0 60000 65536"/>
              <a:gd name="T16" fmla="*/ 0 60000 65536"/>
              <a:gd name="T17" fmla="*/ 0 60000 65536"/>
              <a:gd name="T18" fmla="*/ 0 60000 65536"/>
              <a:gd name="T19" fmla="*/ 0 60000 65536"/>
              <a:gd name="T20" fmla="*/ 0 60000 65536"/>
              <a:gd name="T21" fmla="*/ 0 w 1248"/>
              <a:gd name="T22" fmla="*/ 0 h 208"/>
              <a:gd name="T23" fmla="*/ 1248 w 1248"/>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208">
                <a:moveTo>
                  <a:pt x="0" y="208"/>
                </a:moveTo>
                <a:cubicBezTo>
                  <a:pt x="44" y="152"/>
                  <a:pt x="88" y="96"/>
                  <a:pt x="144" y="64"/>
                </a:cubicBezTo>
                <a:cubicBezTo>
                  <a:pt x="200" y="32"/>
                  <a:pt x="256" y="24"/>
                  <a:pt x="336" y="16"/>
                </a:cubicBezTo>
                <a:cubicBezTo>
                  <a:pt x="416" y="8"/>
                  <a:pt x="512" y="16"/>
                  <a:pt x="624" y="16"/>
                </a:cubicBezTo>
                <a:cubicBezTo>
                  <a:pt x="736" y="16"/>
                  <a:pt x="920" y="0"/>
                  <a:pt x="1008" y="16"/>
                </a:cubicBezTo>
                <a:cubicBezTo>
                  <a:pt x="1096" y="32"/>
                  <a:pt x="1112" y="80"/>
                  <a:pt x="1152" y="112"/>
                </a:cubicBezTo>
                <a:cubicBezTo>
                  <a:pt x="1192" y="144"/>
                  <a:pt x="1220" y="176"/>
                  <a:pt x="1248" y="20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zh-TW" altLang="en-US"/>
          </a:p>
        </p:txBody>
      </p:sp>
      <p:sp>
        <p:nvSpPr>
          <p:cNvPr id="125999" name="Line 23"/>
          <p:cNvSpPr>
            <a:spLocks noChangeShapeType="1"/>
          </p:cNvSpPr>
          <p:nvPr/>
        </p:nvSpPr>
        <p:spPr bwMode="auto">
          <a:xfrm>
            <a:off x="7871773" y="4691063"/>
            <a:ext cx="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26000" name="Freeform 24"/>
          <p:cNvSpPr>
            <a:spLocks/>
          </p:cNvSpPr>
          <p:nvPr/>
        </p:nvSpPr>
        <p:spPr bwMode="auto">
          <a:xfrm>
            <a:off x="7859074" y="4660900"/>
            <a:ext cx="657225" cy="317500"/>
          </a:xfrm>
          <a:custGeom>
            <a:avLst/>
            <a:gdLst>
              <a:gd name="T0" fmla="*/ 0 w 576"/>
              <a:gd name="T1" fmla="*/ 200 h 200"/>
              <a:gd name="T2" fmla="*/ 96 w 576"/>
              <a:gd name="T3" fmla="*/ 56 h 200"/>
              <a:gd name="T4" fmla="*/ 336 w 576"/>
              <a:gd name="T5" fmla="*/ 8 h 200"/>
              <a:gd name="T6" fmla="*/ 576 w 576"/>
              <a:gd name="T7" fmla="*/ 8 h 200"/>
              <a:gd name="T8" fmla="*/ 0 60000 65536"/>
              <a:gd name="T9" fmla="*/ 0 60000 65536"/>
              <a:gd name="T10" fmla="*/ 0 60000 65536"/>
              <a:gd name="T11" fmla="*/ 0 60000 65536"/>
              <a:gd name="T12" fmla="*/ 0 w 576"/>
              <a:gd name="T13" fmla="*/ 0 h 200"/>
              <a:gd name="T14" fmla="*/ 576 w 576"/>
              <a:gd name="T15" fmla="*/ 200 h 200"/>
            </a:gdLst>
            <a:ahLst/>
            <a:cxnLst>
              <a:cxn ang="T8">
                <a:pos x="T0" y="T1"/>
              </a:cxn>
              <a:cxn ang="T9">
                <a:pos x="T2" y="T3"/>
              </a:cxn>
              <a:cxn ang="T10">
                <a:pos x="T4" y="T5"/>
              </a:cxn>
              <a:cxn ang="T11">
                <a:pos x="T6" y="T7"/>
              </a:cxn>
            </a:cxnLst>
            <a:rect l="T12" t="T13" r="T14" b="T15"/>
            <a:pathLst>
              <a:path w="576" h="200">
                <a:moveTo>
                  <a:pt x="0" y="200"/>
                </a:moveTo>
                <a:cubicBezTo>
                  <a:pt x="20" y="144"/>
                  <a:pt x="40" y="88"/>
                  <a:pt x="96" y="56"/>
                </a:cubicBezTo>
                <a:cubicBezTo>
                  <a:pt x="152" y="24"/>
                  <a:pt x="256" y="16"/>
                  <a:pt x="336" y="8"/>
                </a:cubicBezTo>
                <a:cubicBezTo>
                  <a:pt x="416" y="0"/>
                  <a:pt x="536" y="8"/>
                  <a:pt x="576" y="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zh-TW" altLang="en-US"/>
          </a:p>
        </p:txBody>
      </p:sp>
      <p:sp>
        <p:nvSpPr>
          <p:cNvPr id="126001" name="Text Box 25"/>
          <p:cNvSpPr txBox="1">
            <a:spLocks noChangeArrowheads="1"/>
          </p:cNvSpPr>
          <p:nvPr/>
        </p:nvSpPr>
        <p:spPr bwMode="auto">
          <a:xfrm>
            <a:off x="7647935" y="5300663"/>
            <a:ext cx="5143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a:t>90</a:t>
            </a:r>
          </a:p>
        </p:txBody>
      </p:sp>
      <p:sp>
        <p:nvSpPr>
          <p:cNvPr id="126002" name="Text Box 27"/>
          <p:cNvSpPr txBox="1">
            <a:spLocks noChangeArrowheads="1"/>
          </p:cNvSpPr>
          <p:nvPr/>
        </p:nvSpPr>
        <p:spPr bwMode="auto">
          <a:xfrm>
            <a:off x="8292460" y="4005263"/>
            <a:ext cx="349250" cy="488950"/>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a:t>1</a:t>
            </a:r>
          </a:p>
        </p:txBody>
      </p:sp>
      <p:sp>
        <p:nvSpPr>
          <p:cNvPr id="126003" name="Freeform 33"/>
          <p:cNvSpPr>
            <a:spLocks/>
          </p:cNvSpPr>
          <p:nvPr/>
        </p:nvSpPr>
        <p:spPr bwMode="auto">
          <a:xfrm flipV="1">
            <a:off x="6693849" y="4957763"/>
            <a:ext cx="1165225" cy="330200"/>
          </a:xfrm>
          <a:custGeom>
            <a:avLst/>
            <a:gdLst>
              <a:gd name="T0" fmla="*/ 0 w 1248"/>
              <a:gd name="T1" fmla="*/ 208 h 208"/>
              <a:gd name="T2" fmla="*/ 144 w 1248"/>
              <a:gd name="T3" fmla="*/ 64 h 208"/>
              <a:gd name="T4" fmla="*/ 336 w 1248"/>
              <a:gd name="T5" fmla="*/ 16 h 208"/>
              <a:gd name="T6" fmla="*/ 624 w 1248"/>
              <a:gd name="T7" fmla="*/ 16 h 208"/>
              <a:gd name="T8" fmla="*/ 1008 w 1248"/>
              <a:gd name="T9" fmla="*/ 16 h 208"/>
              <a:gd name="T10" fmla="*/ 1152 w 1248"/>
              <a:gd name="T11" fmla="*/ 112 h 208"/>
              <a:gd name="T12" fmla="*/ 1248 w 1248"/>
              <a:gd name="T13" fmla="*/ 208 h 208"/>
              <a:gd name="T14" fmla="*/ 0 60000 65536"/>
              <a:gd name="T15" fmla="*/ 0 60000 65536"/>
              <a:gd name="T16" fmla="*/ 0 60000 65536"/>
              <a:gd name="T17" fmla="*/ 0 60000 65536"/>
              <a:gd name="T18" fmla="*/ 0 60000 65536"/>
              <a:gd name="T19" fmla="*/ 0 60000 65536"/>
              <a:gd name="T20" fmla="*/ 0 60000 65536"/>
              <a:gd name="T21" fmla="*/ 0 w 1248"/>
              <a:gd name="T22" fmla="*/ 0 h 208"/>
              <a:gd name="T23" fmla="*/ 1248 w 1248"/>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208">
                <a:moveTo>
                  <a:pt x="0" y="208"/>
                </a:moveTo>
                <a:cubicBezTo>
                  <a:pt x="44" y="152"/>
                  <a:pt x="88" y="96"/>
                  <a:pt x="144" y="64"/>
                </a:cubicBezTo>
                <a:cubicBezTo>
                  <a:pt x="200" y="32"/>
                  <a:pt x="256" y="24"/>
                  <a:pt x="336" y="16"/>
                </a:cubicBezTo>
                <a:cubicBezTo>
                  <a:pt x="416" y="8"/>
                  <a:pt x="512" y="16"/>
                  <a:pt x="624" y="16"/>
                </a:cubicBezTo>
                <a:cubicBezTo>
                  <a:pt x="736" y="16"/>
                  <a:pt x="920" y="0"/>
                  <a:pt x="1008" y="16"/>
                </a:cubicBezTo>
                <a:cubicBezTo>
                  <a:pt x="1096" y="32"/>
                  <a:pt x="1112" y="80"/>
                  <a:pt x="1152" y="112"/>
                </a:cubicBezTo>
                <a:cubicBezTo>
                  <a:pt x="1192" y="144"/>
                  <a:pt x="1220" y="176"/>
                  <a:pt x="1248" y="20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0" hangingPunct="0"/>
            <a:endParaRPr lang="zh-TW" altLang="en-US"/>
          </a:p>
        </p:txBody>
      </p:sp>
      <p:sp>
        <p:nvSpPr>
          <p:cNvPr id="126004" name="Freeform 34"/>
          <p:cNvSpPr>
            <a:spLocks/>
          </p:cNvSpPr>
          <p:nvPr/>
        </p:nvSpPr>
        <p:spPr bwMode="auto">
          <a:xfrm flipV="1">
            <a:off x="7846374" y="4978400"/>
            <a:ext cx="657225" cy="317500"/>
          </a:xfrm>
          <a:custGeom>
            <a:avLst/>
            <a:gdLst>
              <a:gd name="T0" fmla="*/ 0 w 576"/>
              <a:gd name="T1" fmla="*/ 200 h 200"/>
              <a:gd name="T2" fmla="*/ 96 w 576"/>
              <a:gd name="T3" fmla="*/ 56 h 200"/>
              <a:gd name="T4" fmla="*/ 336 w 576"/>
              <a:gd name="T5" fmla="*/ 8 h 200"/>
              <a:gd name="T6" fmla="*/ 576 w 576"/>
              <a:gd name="T7" fmla="*/ 8 h 200"/>
              <a:gd name="T8" fmla="*/ 0 60000 65536"/>
              <a:gd name="T9" fmla="*/ 0 60000 65536"/>
              <a:gd name="T10" fmla="*/ 0 60000 65536"/>
              <a:gd name="T11" fmla="*/ 0 60000 65536"/>
              <a:gd name="T12" fmla="*/ 0 w 576"/>
              <a:gd name="T13" fmla="*/ 0 h 200"/>
              <a:gd name="T14" fmla="*/ 576 w 576"/>
              <a:gd name="T15" fmla="*/ 200 h 200"/>
            </a:gdLst>
            <a:ahLst/>
            <a:cxnLst>
              <a:cxn ang="T8">
                <a:pos x="T0" y="T1"/>
              </a:cxn>
              <a:cxn ang="T9">
                <a:pos x="T2" y="T3"/>
              </a:cxn>
              <a:cxn ang="T10">
                <a:pos x="T4" y="T5"/>
              </a:cxn>
              <a:cxn ang="T11">
                <a:pos x="T6" y="T7"/>
              </a:cxn>
            </a:cxnLst>
            <a:rect l="T12" t="T13" r="T14" b="T15"/>
            <a:pathLst>
              <a:path w="576" h="200">
                <a:moveTo>
                  <a:pt x="0" y="200"/>
                </a:moveTo>
                <a:cubicBezTo>
                  <a:pt x="20" y="144"/>
                  <a:pt x="40" y="88"/>
                  <a:pt x="96" y="56"/>
                </a:cubicBezTo>
                <a:cubicBezTo>
                  <a:pt x="152" y="24"/>
                  <a:pt x="256" y="16"/>
                  <a:pt x="336" y="8"/>
                </a:cubicBezTo>
                <a:cubicBezTo>
                  <a:pt x="416" y="0"/>
                  <a:pt x="536" y="8"/>
                  <a:pt x="576" y="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0" hangingPunct="0"/>
            <a:endParaRPr lang="zh-TW" altLang="en-US"/>
          </a:p>
        </p:txBody>
      </p:sp>
      <p:sp>
        <p:nvSpPr>
          <p:cNvPr id="126005" name="Text Box 37"/>
          <p:cNvSpPr txBox="1">
            <a:spLocks noChangeArrowheads="1"/>
          </p:cNvSpPr>
          <p:nvPr/>
        </p:nvSpPr>
        <p:spPr bwMode="auto">
          <a:xfrm>
            <a:off x="7198673" y="5459413"/>
            <a:ext cx="349250" cy="488950"/>
          </a:xfrm>
          <a:prstGeom prst="rect">
            <a:avLst/>
          </a:prstGeom>
          <a:solidFill>
            <a:srgbClr val="99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dirty="0"/>
              <a:t>6</a:t>
            </a:r>
          </a:p>
        </p:txBody>
      </p:sp>
      <p:sp>
        <p:nvSpPr>
          <p:cNvPr id="126006" name="Text Box 39"/>
          <p:cNvSpPr txBox="1">
            <a:spLocks noChangeArrowheads="1"/>
          </p:cNvSpPr>
          <p:nvPr/>
        </p:nvSpPr>
        <p:spPr bwMode="auto">
          <a:xfrm>
            <a:off x="8336910" y="5451476"/>
            <a:ext cx="351378" cy="492443"/>
          </a:xfrm>
          <a:prstGeom prst="rect">
            <a:avLst/>
          </a:prstGeom>
          <a:solidFill>
            <a:srgbClr val="99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dirty="0"/>
              <a:t>1</a:t>
            </a:r>
          </a:p>
        </p:txBody>
      </p:sp>
      <p:sp>
        <p:nvSpPr>
          <p:cNvPr id="126009" name="AutoShape 57">
            <a:hlinkClick r:id="" action="ppaction://noaction" highlightClick="1"/>
          </p:cNvPr>
          <p:cNvSpPr>
            <a:spLocks noChangeAspect="1" noChangeArrowheads="1"/>
          </p:cNvSpPr>
          <p:nvPr/>
        </p:nvSpPr>
        <p:spPr bwMode="auto">
          <a:xfrm>
            <a:off x="10725150" y="6115050"/>
            <a:ext cx="323850" cy="32385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extLst>
      <p:ext uri="{BB962C8B-B14F-4D97-AF65-F5344CB8AC3E}">
        <p14:creationId xmlns:p14="http://schemas.microsoft.com/office/powerpoint/2010/main" val="13547851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Text Box 2"/>
          <p:cNvSpPr txBox="1">
            <a:spLocks noChangeArrowheads="1"/>
          </p:cNvSpPr>
          <p:nvPr/>
        </p:nvSpPr>
        <p:spPr bwMode="auto">
          <a:xfrm>
            <a:off x="4510089" y="188914"/>
            <a:ext cx="41168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3200" dirty="0">
                <a:ea typeface="標楷體" pitchFamily="65" charset="-120"/>
              </a:rPr>
              <a:t>103-1 </a:t>
            </a:r>
            <a:r>
              <a:rPr lang="zh-TW" altLang="en-US" sz="3200" dirty="0">
                <a:ea typeface="標楷體" pitchFamily="65" charset="-120"/>
              </a:rPr>
              <a:t>期末考成績資料</a:t>
            </a:r>
          </a:p>
        </p:txBody>
      </p:sp>
      <p:grpSp>
        <p:nvGrpSpPr>
          <p:cNvPr id="2" name="群組 1"/>
          <p:cNvGrpSpPr/>
          <p:nvPr/>
        </p:nvGrpSpPr>
        <p:grpSpPr>
          <a:xfrm>
            <a:off x="2518724" y="1341438"/>
            <a:ext cx="6162801" cy="4605754"/>
            <a:chOff x="1375723" y="1341438"/>
            <a:chExt cx="6162801" cy="4605754"/>
          </a:xfrm>
        </p:grpSpPr>
        <p:sp>
          <p:nvSpPr>
            <p:cNvPr id="125957" name="Text Box 3"/>
            <p:cNvSpPr txBox="1">
              <a:spLocks noChangeArrowheads="1"/>
            </p:cNvSpPr>
            <p:nvPr/>
          </p:nvSpPr>
          <p:spPr bwMode="auto">
            <a:xfrm>
              <a:off x="1428750" y="1341438"/>
              <a:ext cx="1935145" cy="1692771"/>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dirty="0">
                  <a:ea typeface="標楷體" pitchFamily="65" charset="-120"/>
                </a:rPr>
                <a:t>01 </a:t>
              </a:r>
              <a:r>
                <a:rPr lang="zh-TW" altLang="en-US" sz="2600" dirty="0">
                  <a:ea typeface="標楷體" pitchFamily="65" charset="-120"/>
                </a:rPr>
                <a:t>班</a:t>
              </a:r>
            </a:p>
            <a:p>
              <a:r>
                <a:rPr lang="zh-TW" altLang="en-US" sz="2600" dirty="0">
                  <a:ea typeface="標楷體" pitchFamily="65" charset="-120"/>
                </a:rPr>
                <a:t>最高： </a:t>
              </a:r>
              <a:r>
                <a:rPr lang="en-US" altLang="zh-TW" sz="2600" dirty="0">
                  <a:ea typeface="標楷體" pitchFamily="65" charset="-120"/>
                </a:rPr>
                <a:t>108</a:t>
              </a:r>
            </a:p>
            <a:p>
              <a:r>
                <a:rPr lang="zh-TW" altLang="en-US" sz="2600" dirty="0">
                  <a:ea typeface="標楷體" pitchFamily="65" charset="-120"/>
                </a:rPr>
                <a:t>平均： </a:t>
              </a:r>
              <a:r>
                <a:rPr lang="en-US" altLang="zh-TW" sz="2600" dirty="0">
                  <a:ea typeface="標楷體" pitchFamily="65" charset="-120"/>
                </a:rPr>
                <a:t>76.7</a:t>
              </a:r>
            </a:p>
            <a:p>
              <a:r>
                <a:rPr lang="zh-TW" altLang="en-US" sz="2600" dirty="0">
                  <a:ea typeface="標楷體" pitchFamily="65" charset="-120"/>
                </a:rPr>
                <a:t>人數： </a:t>
              </a:r>
              <a:r>
                <a:rPr lang="en-US" altLang="zh-TW" sz="2600" dirty="0">
                  <a:ea typeface="標楷體" pitchFamily="65" charset="-120"/>
                </a:rPr>
                <a:t>40</a:t>
              </a:r>
              <a:r>
                <a:rPr lang="zh-TW" altLang="en-US" sz="2600" dirty="0">
                  <a:ea typeface="標楷體" pitchFamily="65" charset="-120"/>
                </a:rPr>
                <a:t>人</a:t>
              </a:r>
            </a:p>
          </p:txBody>
        </p:sp>
        <p:sp>
          <p:nvSpPr>
            <p:cNvPr id="125959" name="Text Box 5"/>
            <p:cNvSpPr txBox="1">
              <a:spLocks noChangeArrowheads="1"/>
            </p:cNvSpPr>
            <p:nvPr/>
          </p:nvSpPr>
          <p:spPr bwMode="auto">
            <a:xfrm>
              <a:off x="3679185" y="4014788"/>
              <a:ext cx="505716" cy="492443"/>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dirty="0"/>
                <a:t>11</a:t>
              </a:r>
            </a:p>
          </p:txBody>
        </p:sp>
        <p:sp>
          <p:nvSpPr>
            <p:cNvPr id="125960" name="Text Box 6"/>
            <p:cNvSpPr txBox="1">
              <a:spLocks noChangeArrowheads="1"/>
            </p:cNvSpPr>
            <p:nvPr/>
          </p:nvSpPr>
          <p:spPr bwMode="auto">
            <a:xfrm>
              <a:off x="4904735" y="4014788"/>
              <a:ext cx="351378" cy="492443"/>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dirty="0"/>
                <a:t>4</a:t>
              </a:r>
            </a:p>
          </p:txBody>
        </p:sp>
        <p:sp>
          <p:nvSpPr>
            <p:cNvPr id="125961" name="Text Box 7"/>
            <p:cNvSpPr txBox="1">
              <a:spLocks noChangeArrowheads="1"/>
            </p:cNvSpPr>
            <p:nvPr/>
          </p:nvSpPr>
          <p:spPr bwMode="auto">
            <a:xfrm>
              <a:off x="2479035" y="4014788"/>
              <a:ext cx="351378" cy="492443"/>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dirty="0"/>
                <a:t>2</a:t>
              </a:r>
            </a:p>
          </p:txBody>
        </p:sp>
        <p:sp>
          <p:nvSpPr>
            <p:cNvPr id="125962" name="Text Box 8"/>
            <p:cNvSpPr txBox="1">
              <a:spLocks noChangeArrowheads="1"/>
            </p:cNvSpPr>
            <p:nvPr/>
          </p:nvSpPr>
          <p:spPr bwMode="auto">
            <a:xfrm>
              <a:off x="1940873" y="5326063"/>
              <a:ext cx="5143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a:t>50</a:t>
              </a:r>
            </a:p>
          </p:txBody>
        </p:sp>
        <p:sp>
          <p:nvSpPr>
            <p:cNvPr id="125963" name="Text Box 9"/>
            <p:cNvSpPr txBox="1">
              <a:spLocks noChangeArrowheads="1"/>
            </p:cNvSpPr>
            <p:nvPr/>
          </p:nvSpPr>
          <p:spPr bwMode="auto">
            <a:xfrm>
              <a:off x="3093398" y="5310188"/>
              <a:ext cx="5143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a:t>60</a:t>
              </a:r>
            </a:p>
          </p:txBody>
        </p:sp>
        <p:sp>
          <p:nvSpPr>
            <p:cNvPr id="125964" name="Text Box 10"/>
            <p:cNvSpPr txBox="1">
              <a:spLocks noChangeArrowheads="1"/>
            </p:cNvSpPr>
            <p:nvPr/>
          </p:nvSpPr>
          <p:spPr bwMode="auto">
            <a:xfrm>
              <a:off x="4184010" y="5326063"/>
              <a:ext cx="5143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a:t>70</a:t>
              </a:r>
            </a:p>
          </p:txBody>
        </p:sp>
        <p:sp>
          <p:nvSpPr>
            <p:cNvPr id="125965" name="Line 11"/>
            <p:cNvSpPr>
              <a:spLocks noChangeShapeType="1"/>
            </p:cNvSpPr>
            <p:nvPr/>
          </p:nvSpPr>
          <p:spPr bwMode="auto">
            <a:xfrm>
              <a:off x="1420172" y="4941888"/>
              <a:ext cx="303688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25967" name="Line 13"/>
            <p:cNvSpPr>
              <a:spLocks noChangeShapeType="1"/>
            </p:cNvSpPr>
            <p:nvPr/>
          </p:nvSpPr>
          <p:spPr bwMode="auto">
            <a:xfrm>
              <a:off x="2175823" y="4675188"/>
              <a:ext cx="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25968" name="Freeform 14"/>
            <p:cNvSpPr>
              <a:spLocks/>
            </p:cNvSpPr>
            <p:nvPr/>
          </p:nvSpPr>
          <p:spPr bwMode="auto">
            <a:xfrm>
              <a:off x="2161535" y="4649788"/>
              <a:ext cx="1165225" cy="330200"/>
            </a:xfrm>
            <a:custGeom>
              <a:avLst/>
              <a:gdLst>
                <a:gd name="T0" fmla="*/ 0 w 1248"/>
                <a:gd name="T1" fmla="*/ 208 h 208"/>
                <a:gd name="T2" fmla="*/ 144 w 1248"/>
                <a:gd name="T3" fmla="*/ 64 h 208"/>
                <a:gd name="T4" fmla="*/ 336 w 1248"/>
                <a:gd name="T5" fmla="*/ 16 h 208"/>
                <a:gd name="T6" fmla="*/ 624 w 1248"/>
                <a:gd name="T7" fmla="*/ 16 h 208"/>
                <a:gd name="T8" fmla="*/ 1008 w 1248"/>
                <a:gd name="T9" fmla="*/ 16 h 208"/>
                <a:gd name="T10" fmla="*/ 1152 w 1248"/>
                <a:gd name="T11" fmla="*/ 112 h 208"/>
                <a:gd name="T12" fmla="*/ 1248 w 1248"/>
                <a:gd name="T13" fmla="*/ 208 h 208"/>
                <a:gd name="T14" fmla="*/ 0 60000 65536"/>
                <a:gd name="T15" fmla="*/ 0 60000 65536"/>
                <a:gd name="T16" fmla="*/ 0 60000 65536"/>
                <a:gd name="T17" fmla="*/ 0 60000 65536"/>
                <a:gd name="T18" fmla="*/ 0 60000 65536"/>
                <a:gd name="T19" fmla="*/ 0 60000 65536"/>
                <a:gd name="T20" fmla="*/ 0 60000 65536"/>
                <a:gd name="T21" fmla="*/ 0 w 1248"/>
                <a:gd name="T22" fmla="*/ 0 h 208"/>
                <a:gd name="T23" fmla="*/ 1248 w 1248"/>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208">
                  <a:moveTo>
                    <a:pt x="0" y="208"/>
                  </a:moveTo>
                  <a:cubicBezTo>
                    <a:pt x="44" y="152"/>
                    <a:pt x="88" y="96"/>
                    <a:pt x="144" y="64"/>
                  </a:cubicBezTo>
                  <a:cubicBezTo>
                    <a:pt x="200" y="32"/>
                    <a:pt x="256" y="24"/>
                    <a:pt x="336" y="16"/>
                  </a:cubicBezTo>
                  <a:cubicBezTo>
                    <a:pt x="416" y="8"/>
                    <a:pt x="512" y="16"/>
                    <a:pt x="624" y="16"/>
                  </a:cubicBezTo>
                  <a:cubicBezTo>
                    <a:pt x="736" y="16"/>
                    <a:pt x="920" y="0"/>
                    <a:pt x="1008" y="16"/>
                  </a:cubicBezTo>
                  <a:cubicBezTo>
                    <a:pt x="1096" y="32"/>
                    <a:pt x="1112" y="80"/>
                    <a:pt x="1152" y="112"/>
                  </a:cubicBezTo>
                  <a:cubicBezTo>
                    <a:pt x="1192" y="144"/>
                    <a:pt x="1220" y="176"/>
                    <a:pt x="1248" y="20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zh-TW" altLang="en-US"/>
            </a:p>
          </p:txBody>
        </p:sp>
        <p:sp>
          <p:nvSpPr>
            <p:cNvPr id="125969" name="Line 15"/>
            <p:cNvSpPr>
              <a:spLocks noChangeShapeType="1"/>
            </p:cNvSpPr>
            <p:nvPr/>
          </p:nvSpPr>
          <p:spPr bwMode="auto">
            <a:xfrm>
              <a:off x="3326760" y="4649788"/>
              <a:ext cx="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25970" name="Freeform 16"/>
            <p:cNvSpPr>
              <a:spLocks/>
            </p:cNvSpPr>
            <p:nvPr/>
          </p:nvSpPr>
          <p:spPr bwMode="auto">
            <a:xfrm>
              <a:off x="3312473" y="4624388"/>
              <a:ext cx="1165225" cy="330200"/>
            </a:xfrm>
            <a:custGeom>
              <a:avLst/>
              <a:gdLst>
                <a:gd name="T0" fmla="*/ 0 w 1248"/>
                <a:gd name="T1" fmla="*/ 208 h 208"/>
                <a:gd name="T2" fmla="*/ 144 w 1248"/>
                <a:gd name="T3" fmla="*/ 64 h 208"/>
                <a:gd name="T4" fmla="*/ 336 w 1248"/>
                <a:gd name="T5" fmla="*/ 16 h 208"/>
                <a:gd name="T6" fmla="*/ 624 w 1248"/>
                <a:gd name="T7" fmla="*/ 16 h 208"/>
                <a:gd name="T8" fmla="*/ 1008 w 1248"/>
                <a:gd name="T9" fmla="*/ 16 h 208"/>
                <a:gd name="T10" fmla="*/ 1152 w 1248"/>
                <a:gd name="T11" fmla="*/ 112 h 208"/>
                <a:gd name="T12" fmla="*/ 1248 w 1248"/>
                <a:gd name="T13" fmla="*/ 208 h 208"/>
                <a:gd name="T14" fmla="*/ 0 60000 65536"/>
                <a:gd name="T15" fmla="*/ 0 60000 65536"/>
                <a:gd name="T16" fmla="*/ 0 60000 65536"/>
                <a:gd name="T17" fmla="*/ 0 60000 65536"/>
                <a:gd name="T18" fmla="*/ 0 60000 65536"/>
                <a:gd name="T19" fmla="*/ 0 60000 65536"/>
                <a:gd name="T20" fmla="*/ 0 60000 65536"/>
                <a:gd name="T21" fmla="*/ 0 w 1248"/>
                <a:gd name="T22" fmla="*/ 0 h 208"/>
                <a:gd name="T23" fmla="*/ 1248 w 1248"/>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208">
                  <a:moveTo>
                    <a:pt x="0" y="208"/>
                  </a:moveTo>
                  <a:cubicBezTo>
                    <a:pt x="44" y="152"/>
                    <a:pt x="88" y="96"/>
                    <a:pt x="144" y="64"/>
                  </a:cubicBezTo>
                  <a:cubicBezTo>
                    <a:pt x="200" y="32"/>
                    <a:pt x="256" y="24"/>
                    <a:pt x="336" y="16"/>
                  </a:cubicBezTo>
                  <a:cubicBezTo>
                    <a:pt x="416" y="8"/>
                    <a:pt x="512" y="16"/>
                    <a:pt x="624" y="16"/>
                  </a:cubicBezTo>
                  <a:cubicBezTo>
                    <a:pt x="736" y="16"/>
                    <a:pt x="920" y="0"/>
                    <a:pt x="1008" y="16"/>
                  </a:cubicBezTo>
                  <a:cubicBezTo>
                    <a:pt x="1096" y="32"/>
                    <a:pt x="1112" y="80"/>
                    <a:pt x="1152" y="112"/>
                  </a:cubicBezTo>
                  <a:cubicBezTo>
                    <a:pt x="1192" y="144"/>
                    <a:pt x="1220" y="176"/>
                    <a:pt x="1248" y="20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zh-TW" altLang="en-US"/>
            </a:p>
          </p:txBody>
        </p:sp>
        <p:sp>
          <p:nvSpPr>
            <p:cNvPr id="125971" name="Line 17"/>
            <p:cNvSpPr>
              <a:spLocks noChangeShapeType="1"/>
            </p:cNvSpPr>
            <p:nvPr/>
          </p:nvSpPr>
          <p:spPr bwMode="auto">
            <a:xfrm>
              <a:off x="4477698" y="4649788"/>
              <a:ext cx="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25972" name="Freeform 18"/>
            <p:cNvSpPr>
              <a:spLocks/>
            </p:cNvSpPr>
            <p:nvPr/>
          </p:nvSpPr>
          <p:spPr bwMode="auto">
            <a:xfrm flipH="1">
              <a:off x="1509420" y="4624388"/>
              <a:ext cx="657225" cy="317500"/>
            </a:xfrm>
            <a:custGeom>
              <a:avLst/>
              <a:gdLst>
                <a:gd name="T0" fmla="*/ 0 w 576"/>
                <a:gd name="T1" fmla="*/ 200 h 200"/>
                <a:gd name="T2" fmla="*/ 96 w 576"/>
                <a:gd name="T3" fmla="*/ 56 h 200"/>
                <a:gd name="T4" fmla="*/ 336 w 576"/>
                <a:gd name="T5" fmla="*/ 8 h 200"/>
                <a:gd name="T6" fmla="*/ 576 w 576"/>
                <a:gd name="T7" fmla="*/ 8 h 200"/>
                <a:gd name="T8" fmla="*/ 0 60000 65536"/>
                <a:gd name="T9" fmla="*/ 0 60000 65536"/>
                <a:gd name="T10" fmla="*/ 0 60000 65536"/>
                <a:gd name="T11" fmla="*/ 0 60000 65536"/>
                <a:gd name="T12" fmla="*/ 0 w 576"/>
                <a:gd name="T13" fmla="*/ 0 h 200"/>
                <a:gd name="T14" fmla="*/ 576 w 576"/>
                <a:gd name="T15" fmla="*/ 200 h 200"/>
              </a:gdLst>
              <a:ahLst/>
              <a:cxnLst>
                <a:cxn ang="T8">
                  <a:pos x="T0" y="T1"/>
                </a:cxn>
                <a:cxn ang="T9">
                  <a:pos x="T2" y="T3"/>
                </a:cxn>
                <a:cxn ang="T10">
                  <a:pos x="T4" y="T5"/>
                </a:cxn>
                <a:cxn ang="T11">
                  <a:pos x="T6" y="T7"/>
                </a:cxn>
              </a:cxnLst>
              <a:rect l="T12" t="T13" r="T14" b="T15"/>
              <a:pathLst>
                <a:path w="576" h="200">
                  <a:moveTo>
                    <a:pt x="0" y="200"/>
                  </a:moveTo>
                  <a:cubicBezTo>
                    <a:pt x="20" y="144"/>
                    <a:pt x="40" y="88"/>
                    <a:pt x="96" y="56"/>
                  </a:cubicBezTo>
                  <a:cubicBezTo>
                    <a:pt x="152" y="24"/>
                    <a:pt x="256" y="16"/>
                    <a:pt x="336" y="8"/>
                  </a:cubicBezTo>
                  <a:cubicBezTo>
                    <a:pt x="416" y="0"/>
                    <a:pt x="536" y="8"/>
                    <a:pt x="576" y="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zh-TW" altLang="en-US"/>
            </a:p>
          </p:txBody>
        </p:sp>
        <p:sp>
          <p:nvSpPr>
            <p:cNvPr id="125974" name="Text Box 20"/>
            <p:cNvSpPr txBox="1">
              <a:spLocks noChangeArrowheads="1"/>
            </p:cNvSpPr>
            <p:nvPr/>
          </p:nvSpPr>
          <p:spPr bwMode="auto">
            <a:xfrm>
              <a:off x="5086350" y="1346200"/>
              <a:ext cx="2018501" cy="1692771"/>
            </a:xfrm>
            <a:prstGeom prst="rect">
              <a:avLst/>
            </a:prstGeom>
            <a:solidFill>
              <a:srgbClr val="99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dirty="0">
                  <a:ea typeface="標楷體" pitchFamily="65" charset="-120"/>
                </a:rPr>
                <a:t>02 </a:t>
              </a:r>
              <a:r>
                <a:rPr lang="zh-TW" altLang="en-US" sz="2600" dirty="0">
                  <a:ea typeface="標楷體" pitchFamily="65" charset="-120"/>
                </a:rPr>
                <a:t>班</a:t>
              </a:r>
            </a:p>
            <a:p>
              <a:r>
                <a:rPr lang="zh-TW" altLang="en-US" sz="2600" dirty="0">
                  <a:ea typeface="標楷體" pitchFamily="65" charset="-120"/>
                </a:rPr>
                <a:t>最高： </a:t>
              </a:r>
              <a:r>
                <a:rPr lang="en-US" altLang="zh-TW" sz="2600" dirty="0">
                  <a:ea typeface="標楷體" pitchFamily="65" charset="-120"/>
                </a:rPr>
                <a:t>109</a:t>
              </a:r>
              <a:r>
                <a:rPr lang="zh-TW" altLang="en-US" sz="2600" dirty="0">
                  <a:ea typeface="標楷體" pitchFamily="65" charset="-120"/>
                </a:rPr>
                <a:t>   </a:t>
              </a:r>
              <a:endParaRPr lang="en-US" altLang="zh-TW" sz="2600" dirty="0">
                <a:ea typeface="標楷體" pitchFamily="65" charset="-120"/>
              </a:endParaRPr>
            </a:p>
            <a:p>
              <a:r>
                <a:rPr lang="zh-TW" altLang="en-US" sz="2600" dirty="0">
                  <a:ea typeface="標楷體" pitchFamily="65" charset="-120"/>
                </a:rPr>
                <a:t>平均： </a:t>
              </a:r>
              <a:r>
                <a:rPr lang="en-US" altLang="zh-TW" sz="2600" dirty="0">
                  <a:ea typeface="標楷體" pitchFamily="65" charset="-120"/>
                </a:rPr>
                <a:t>70.3</a:t>
              </a:r>
            </a:p>
            <a:p>
              <a:r>
                <a:rPr lang="zh-TW" altLang="en-US" sz="2600" dirty="0">
                  <a:ea typeface="標楷體" pitchFamily="65" charset="-120"/>
                </a:rPr>
                <a:t>人數： </a:t>
              </a:r>
              <a:r>
                <a:rPr lang="en-US" altLang="zh-TW" sz="2600" dirty="0">
                  <a:ea typeface="標楷體" pitchFamily="65" charset="-120"/>
                </a:rPr>
                <a:t>32</a:t>
              </a:r>
              <a:r>
                <a:rPr lang="zh-TW" altLang="en-US" sz="2600" dirty="0">
                  <a:ea typeface="標楷體" pitchFamily="65" charset="-120"/>
                </a:rPr>
                <a:t> 人</a:t>
              </a:r>
            </a:p>
          </p:txBody>
        </p:sp>
        <p:sp>
          <p:nvSpPr>
            <p:cNvPr id="125975" name="Line 21"/>
            <p:cNvSpPr>
              <a:spLocks noChangeShapeType="1"/>
            </p:cNvSpPr>
            <p:nvPr/>
          </p:nvSpPr>
          <p:spPr bwMode="auto">
            <a:xfrm>
              <a:off x="4461823" y="4941888"/>
              <a:ext cx="3036887" cy="127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25976" name="Freeform 22"/>
            <p:cNvSpPr>
              <a:spLocks/>
            </p:cNvSpPr>
            <p:nvPr/>
          </p:nvSpPr>
          <p:spPr bwMode="auto">
            <a:xfrm>
              <a:off x="4457060" y="4641850"/>
              <a:ext cx="1165225" cy="330200"/>
            </a:xfrm>
            <a:custGeom>
              <a:avLst/>
              <a:gdLst>
                <a:gd name="T0" fmla="*/ 0 w 1248"/>
                <a:gd name="T1" fmla="*/ 208 h 208"/>
                <a:gd name="T2" fmla="*/ 144 w 1248"/>
                <a:gd name="T3" fmla="*/ 64 h 208"/>
                <a:gd name="T4" fmla="*/ 336 w 1248"/>
                <a:gd name="T5" fmla="*/ 16 h 208"/>
                <a:gd name="T6" fmla="*/ 624 w 1248"/>
                <a:gd name="T7" fmla="*/ 16 h 208"/>
                <a:gd name="T8" fmla="*/ 1008 w 1248"/>
                <a:gd name="T9" fmla="*/ 16 h 208"/>
                <a:gd name="T10" fmla="*/ 1152 w 1248"/>
                <a:gd name="T11" fmla="*/ 112 h 208"/>
                <a:gd name="T12" fmla="*/ 1248 w 1248"/>
                <a:gd name="T13" fmla="*/ 208 h 208"/>
                <a:gd name="T14" fmla="*/ 0 60000 65536"/>
                <a:gd name="T15" fmla="*/ 0 60000 65536"/>
                <a:gd name="T16" fmla="*/ 0 60000 65536"/>
                <a:gd name="T17" fmla="*/ 0 60000 65536"/>
                <a:gd name="T18" fmla="*/ 0 60000 65536"/>
                <a:gd name="T19" fmla="*/ 0 60000 65536"/>
                <a:gd name="T20" fmla="*/ 0 60000 65536"/>
                <a:gd name="T21" fmla="*/ 0 w 1248"/>
                <a:gd name="T22" fmla="*/ 0 h 208"/>
                <a:gd name="T23" fmla="*/ 1248 w 1248"/>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208">
                  <a:moveTo>
                    <a:pt x="0" y="208"/>
                  </a:moveTo>
                  <a:cubicBezTo>
                    <a:pt x="44" y="152"/>
                    <a:pt x="88" y="96"/>
                    <a:pt x="144" y="64"/>
                  </a:cubicBezTo>
                  <a:cubicBezTo>
                    <a:pt x="200" y="32"/>
                    <a:pt x="256" y="24"/>
                    <a:pt x="336" y="16"/>
                  </a:cubicBezTo>
                  <a:cubicBezTo>
                    <a:pt x="416" y="8"/>
                    <a:pt x="512" y="16"/>
                    <a:pt x="624" y="16"/>
                  </a:cubicBezTo>
                  <a:cubicBezTo>
                    <a:pt x="736" y="16"/>
                    <a:pt x="920" y="0"/>
                    <a:pt x="1008" y="16"/>
                  </a:cubicBezTo>
                  <a:cubicBezTo>
                    <a:pt x="1096" y="32"/>
                    <a:pt x="1112" y="80"/>
                    <a:pt x="1152" y="112"/>
                  </a:cubicBezTo>
                  <a:cubicBezTo>
                    <a:pt x="1192" y="144"/>
                    <a:pt x="1220" y="176"/>
                    <a:pt x="1248" y="20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zh-TW" altLang="en-US"/>
            </a:p>
          </p:txBody>
        </p:sp>
        <p:sp>
          <p:nvSpPr>
            <p:cNvPr id="125979" name="Text Box 25"/>
            <p:cNvSpPr txBox="1">
              <a:spLocks noChangeArrowheads="1"/>
            </p:cNvSpPr>
            <p:nvPr/>
          </p:nvSpPr>
          <p:spPr bwMode="auto">
            <a:xfrm>
              <a:off x="5398448" y="5302250"/>
              <a:ext cx="5143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a:t>80</a:t>
              </a:r>
            </a:p>
          </p:txBody>
        </p:sp>
        <p:sp>
          <p:nvSpPr>
            <p:cNvPr id="125982" name="Text Box 28"/>
            <p:cNvSpPr txBox="1">
              <a:spLocks noChangeArrowheads="1"/>
            </p:cNvSpPr>
            <p:nvPr/>
          </p:nvSpPr>
          <p:spPr bwMode="auto">
            <a:xfrm>
              <a:off x="1375723" y="4006850"/>
              <a:ext cx="351378" cy="492443"/>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dirty="0"/>
                <a:t>2</a:t>
              </a:r>
            </a:p>
          </p:txBody>
        </p:sp>
        <p:sp>
          <p:nvSpPr>
            <p:cNvPr id="125984" name="Freeform 30"/>
            <p:cNvSpPr>
              <a:spLocks/>
            </p:cNvSpPr>
            <p:nvPr/>
          </p:nvSpPr>
          <p:spPr bwMode="auto">
            <a:xfrm flipV="1">
              <a:off x="2148835" y="4967288"/>
              <a:ext cx="1165225" cy="330200"/>
            </a:xfrm>
            <a:custGeom>
              <a:avLst/>
              <a:gdLst>
                <a:gd name="T0" fmla="*/ 0 w 1248"/>
                <a:gd name="T1" fmla="*/ 208 h 208"/>
                <a:gd name="T2" fmla="*/ 144 w 1248"/>
                <a:gd name="T3" fmla="*/ 64 h 208"/>
                <a:gd name="T4" fmla="*/ 336 w 1248"/>
                <a:gd name="T5" fmla="*/ 16 h 208"/>
                <a:gd name="T6" fmla="*/ 624 w 1248"/>
                <a:gd name="T7" fmla="*/ 16 h 208"/>
                <a:gd name="T8" fmla="*/ 1008 w 1248"/>
                <a:gd name="T9" fmla="*/ 16 h 208"/>
                <a:gd name="T10" fmla="*/ 1152 w 1248"/>
                <a:gd name="T11" fmla="*/ 112 h 208"/>
                <a:gd name="T12" fmla="*/ 1248 w 1248"/>
                <a:gd name="T13" fmla="*/ 208 h 208"/>
                <a:gd name="T14" fmla="*/ 0 60000 65536"/>
                <a:gd name="T15" fmla="*/ 0 60000 65536"/>
                <a:gd name="T16" fmla="*/ 0 60000 65536"/>
                <a:gd name="T17" fmla="*/ 0 60000 65536"/>
                <a:gd name="T18" fmla="*/ 0 60000 65536"/>
                <a:gd name="T19" fmla="*/ 0 60000 65536"/>
                <a:gd name="T20" fmla="*/ 0 60000 65536"/>
                <a:gd name="T21" fmla="*/ 0 w 1248"/>
                <a:gd name="T22" fmla="*/ 0 h 208"/>
                <a:gd name="T23" fmla="*/ 1248 w 1248"/>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208">
                  <a:moveTo>
                    <a:pt x="0" y="208"/>
                  </a:moveTo>
                  <a:cubicBezTo>
                    <a:pt x="44" y="152"/>
                    <a:pt x="88" y="96"/>
                    <a:pt x="144" y="64"/>
                  </a:cubicBezTo>
                  <a:cubicBezTo>
                    <a:pt x="200" y="32"/>
                    <a:pt x="256" y="24"/>
                    <a:pt x="336" y="16"/>
                  </a:cubicBezTo>
                  <a:cubicBezTo>
                    <a:pt x="416" y="8"/>
                    <a:pt x="512" y="16"/>
                    <a:pt x="624" y="16"/>
                  </a:cubicBezTo>
                  <a:cubicBezTo>
                    <a:pt x="736" y="16"/>
                    <a:pt x="920" y="0"/>
                    <a:pt x="1008" y="16"/>
                  </a:cubicBezTo>
                  <a:cubicBezTo>
                    <a:pt x="1096" y="32"/>
                    <a:pt x="1112" y="80"/>
                    <a:pt x="1152" y="112"/>
                  </a:cubicBezTo>
                  <a:cubicBezTo>
                    <a:pt x="1192" y="144"/>
                    <a:pt x="1220" y="176"/>
                    <a:pt x="1248" y="20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0" hangingPunct="0"/>
              <a:endParaRPr lang="zh-TW" altLang="en-US"/>
            </a:p>
          </p:txBody>
        </p:sp>
        <p:sp>
          <p:nvSpPr>
            <p:cNvPr id="125985" name="Freeform 31"/>
            <p:cNvSpPr>
              <a:spLocks/>
            </p:cNvSpPr>
            <p:nvPr/>
          </p:nvSpPr>
          <p:spPr bwMode="auto">
            <a:xfrm flipV="1">
              <a:off x="3299773" y="4941888"/>
              <a:ext cx="1165225" cy="330200"/>
            </a:xfrm>
            <a:custGeom>
              <a:avLst/>
              <a:gdLst>
                <a:gd name="T0" fmla="*/ 0 w 1248"/>
                <a:gd name="T1" fmla="*/ 208 h 208"/>
                <a:gd name="T2" fmla="*/ 144 w 1248"/>
                <a:gd name="T3" fmla="*/ 64 h 208"/>
                <a:gd name="T4" fmla="*/ 336 w 1248"/>
                <a:gd name="T5" fmla="*/ 16 h 208"/>
                <a:gd name="T6" fmla="*/ 624 w 1248"/>
                <a:gd name="T7" fmla="*/ 16 h 208"/>
                <a:gd name="T8" fmla="*/ 1008 w 1248"/>
                <a:gd name="T9" fmla="*/ 16 h 208"/>
                <a:gd name="T10" fmla="*/ 1152 w 1248"/>
                <a:gd name="T11" fmla="*/ 112 h 208"/>
                <a:gd name="T12" fmla="*/ 1248 w 1248"/>
                <a:gd name="T13" fmla="*/ 208 h 208"/>
                <a:gd name="T14" fmla="*/ 0 60000 65536"/>
                <a:gd name="T15" fmla="*/ 0 60000 65536"/>
                <a:gd name="T16" fmla="*/ 0 60000 65536"/>
                <a:gd name="T17" fmla="*/ 0 60000 65536"/>
                <a:gd name="T18" fmla="*/ 0 60000 65536"/>
                <a:gd name="T19" fmla="*/ 0 60000 65536"/>
                <a:gd name="T20" fmla="*/ 0 60000 65536"/>
                <a:gd name="T21" fmla="*/ 0 w 1248"/>
                <a:gd name="T22" fmla="*/ 0 h 208"/>
                <a:gd name="T23" fmla="*/ 1248 w 1248"/>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208">
                  <a:moveTo>
                    <a:pt x="0" y="208"/>
                  </a:moveTo>
                  <a:cubicBezTo>
                    <a:pt x="44" y="152"/>
                    <a:pt x="88" y="96"/>
                    <a:pt x="144" y="64"/>
                  </a:cubicBezTo>
                  <a:cubicBezTo>
                    <a:pt x="200" y="32"/>
                    <a:pt x="256" y="24"/>
                    <a:pt x="336" y="16"/>
                  </a:cubicBezTo>
                  <a:cubicBezTo>
                    <a:pt x="416" y="8"/>
                    <a:pt x="512" y="16"/>
                    <a:pt x="624" y="16"/>
                  </a:cubicBezTo>
                  <a:cubicBezTo>
                    <a:pt x="736" y="16"/>
                    <a:pt x="920" y="0"/>
                    <a:pt x="1008" y="16"/>
                  </a:cubicBezTo>
                  <a:cubicBezTo>
                    <a:pt x="1096" y="32"/>
                    <a:pt x="1112" y="80"/>
                    <a:pt x="1152" y="112"/>
                  </a:cubicBezTo>
                  <a:cubicBezTo>
                    <a:pt x="1192" y="144"/>
                    <a:pt x="1220" y="176"/>
                    <a:pt x="1248" y="20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0" hangingPunct="0"/>
              <a:endParaRPr lang="zh-TW" altLang="en-US"/>
            </a:p>
          </p:txBody>
        </p:sp>
        <p:sp>
          <p:nvSpPr>
            <p:cNvPr id="125986" name="Freeform 32"/>
            <p:cNvSpPr>
              <a:spLocks/>
            </p:cNvSpPr>
            <p:nvPr/>
          </p:nvSpPr>
          <p:spPr bwMode="auto">
            <a:xfrm flipH="1" flipV="1">
              <a:off x="1509420" y="4941888"/>
              <a:ext cx="657225" cy="317500"/>
            </a:xfrm>
            <a:custGeom>
              <a:avLst/>
              <a:gdLst>
                <a:gd name="T0" fmla="*/ 0 w 576"/>
                <a:gd name="T1" fmla="*/ 200 h 200"/>
                <a:gd name="T2" fmla="*/ 96 w 576"/>
                <a:gd name="T3" fmla="*/ 56 h 200"/>
                <a:gd name="T4" fmla="*/ 336 w 576"/>
                <a:gd name="T5" fmla="*/ 8 h 200"/>
                <a:gd name="T6" fmla="*/ 576 w 576"/>
                <a:gd name="T7" fmla="*/ 8 h 200"/>
                <a:gd name="T8" fmla="*/ 0 60000 65536"/>
                <a:gd name="T9" fmla="*/ 0 60000 65536"/>
                <a:gd name="T10" fmla="*/ 0 60000 65536"/>
                <a:gd name="T11" fmla="*/ 0 60000 65536"/>
                <a:gd name="T12" fmla="*/ 0 w 576"/>
                <a:gd name="T13" fmla="*/ 0 h 200"/>
                <a:gd name="T14" fmla="*/ 576 w 576"/>
                <a:gd name="T15" fmla="*/ 200 h 200"/>
              </a:gdLst>
              <a:ahLst/>
              <a:cxnLst>
                <a:cxn ang="T8">
                  <a:pos x="T0" y="T1"/>
                </a:cxn>
                <a:cxn ang="T9">
                  <a:pos x="T2" y="T3"/>
                </a:cxn>
                <a:cxn ang="T10">
                  <a:pos x="T4" y="T5"/>
                </a:cxn>
                <a:cxn ang="T11">
                  <a:pos x="T6" y="T7"/>
                </a:cxn>
              </a:cxnLst>
              <a:rect l="T12" t="T13" r="T14" b="T15"/>
              <a:pathLst>
                <a:path w="576" h="200">
                  <a:moveTo>
                    <a:pt x="0" y="200"/>
                  </a:moveTo>
                  <a:cubicBezTo>
                    <a:pt x="20" y="144"/>
                    <a:pt x="40" y="88"/>
                    <a:pt x="96" y="56"/>
                  </a:cubicBezTo>
                  <a:cubicBezTo>
                    <a:pt x="152" y="24"/>
                    <a:pt x="256" y="16"/>
                    <a:pt x="336" y="8"/>
                  </a:cubicBezTo>
                  <a:cubicBezTo>
                    <a:pt x="416" y="0"/>
                    <a:pt x="536" y="8"/>
                    <a:pt x="576" y="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0" hangingPunct="0"/>
              <a:endParaRPr lang="zh-TW" altLang="en-US"/>
            </a:p>
          </p:txBody>
        </p:sp>
        <p:sp>
          <p:nvSpPr>
            <p:cNvPr id="125987" name="Freeform 33"/>
            <p:cNvSpPr>
              <a:spLocks/>
            </p:cNvSpPr>
            <p:nvPr/>
          </p:nvSpPr>
          <p:spPr bwMode="auto">
            <a:xfrm flipV="1">
              <a:off x="4444360" y="4959350"/>
              <a:ext cx="1165225" cy="330200"/>
            </a:xfrm>
            <a:custGeom>
              <a:avLst/>
              <a:gdLst>
                <a:gd name="T0" fmla="*/ 0 w 1248"/>
                <a:gd name="T1" fmla="*/ 208 h 208"/>
                <a:gd name="T2" fmla="*/ 144 w 1248"/>
                <a:gd name="T3" fmla="*/ 64 h 208"/>
                <a:gd name="T4" fmla="*/ 336 w 1248"/>
                <a:gd name="T5" fmla="*/ 16 h 208"/>
                <a:gd name="T6" fmla="*/ 624 w 1248"/>
                <a:gd name="T7" fmla="*/ 16 h 208"/>
                <a:gd name="T8" fmla="*/ 1008 w 1248"/>
                <a:gd name="T9" fmla="*/ 16 h 208"/>
                <a:gd name="T10" fmla="*/ 1152 w 1248"/>
                <a:gd name="T11" fmla="*/ 112 h 208"/>
                <a:gd name="T12" fmla="*/ 1248 w 1248"/>
                <a:gd name="T13" fmla="*/ 208 h 208"/>
                <a:gd name="T14" fmla="*/ 0 60000 65536"/>
                <a:gd name="T15" fmla="*/ 0 60000 65536"/>
                <a:gd name="T16" fmla="*/ 0 60000 65536"/>
                <a:gd name="T17" fmla="*/ 0 60000 65536"/>
                <a:gd name="T18" fmla="*/ 0 60000 65536"/>
                <a:gd name="T19" fmla="*/ 0 60000 65536"/>
                <a:gd name="T20" fmla="*/ 0 60000 65536"/>
                <a:gd name="T21" fmla="*/ 0 w 1248"/>
                <a:gd name="T22" fmla="*/ 0 h 208"/>
                <a:gd name="T23" fmla="*/ 1248 w 1248"/>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208">
                  <a:moveTo>
                    <a:pt x="0" y="208"/>
                  </a:moveTo>
                  <a:cubicBezTo>
                    <a:pt x="44" y="152"/>
                    <a:pt x="88" y="96"/>
                    <a:pt x="144" y="64"/>
                  </a:cubicBezTo>
                  <a:cubicBezTo>
                    <a:pt x="200" y="32"/>
                    <a:pt x="256" y="24"/>
                    <a:pt x="336" y="16"/>
                  </a:cubicBezTo>
                  <a:cubicBezTo>
                    <a:pt x="416" y="8"/>
                    <a:pt x="512" y="16"/>
                    <a:pt x="624" y="16"/>
                  </a:cubicBezTo>
                  <a:cubicBezTo>
                    <a:pt x="736" y="16"/>
                    <a:pt x="920" y="0"/>
                    <a:pt x="1008" y="16"/>
                  </a:cubicBezTo>
                  <a:cubicBezTo>
                    <a:pt x="1096" y="32"/>
                    <a:pt x="1112" y="80"/>
                    <a:pt x="1152" y="112"/>
                  </a:cubicBezTo>
                  <a:cubicBezTo>
                    <a:pt x="1192" y="144"/>
                    <a:pt x="1220" y="176"/>
                    <a:pt x="1248" y="20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0" hangingPunct="0"/>
              <a:endParaRPr lang="zh-TW" altLang="en-US"/>
            </a:p>
          </p:txBody>
        </p:sp>
        <p:sp>
          <p:nvSpPr>
            <p:cNvPr id="125990" name="Text Box 36"/>
            <p:cNvSpPr txBox="1">
              <a:spLocks noChangeArrowheads="1"/>
            </p:cNvSpPr>
            <p:nvPr/>
          </p:nvSpPr>
          <p:spPr bwMode="auto">
            <a:xfrm>
              <a:off x="3602571" y="5454749"/>
              <a:ext cx="351378" cy="492443"/>
            </a:xfrm>
            <a:prstGeom prst="rect">
              <a:avLst/>
            </a:prstGeom>
            <a:solidFill>
              <a:srgbClr val="99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dirty="0"/>
                <a:t>5</a:t>
              </a:r>
            </a:p>
          </p:txBody>
        </p:sp>
        <p:sp>
          <p:nvSpPr>
            <p:cNvPr id="125991" name="Text Box 37"/>
            <p:cNvSpPr txBox="1">
              <a:spLocks noChangeArrowheads="1"/>
            </p:cNvSpPr>
            <p:nvPr/>
          </p:nvSpPr>
          <p:spPr bwMode="auto">
            <a:xfrm>
              <a:off x="4828121" y="5454749"/>
              <a:ext cx="518091" cy="492443"/>
            </a:xfrm>
            <a:prstGeom prst="rect">
              <a:avLst/>
            </a:prstGeom>
            <a:solidFill>
              <a:srgbClr val="99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dirty="0"/>
                <a:t>10</a:t>
              </a:r>
            </a:p>
          </p:txBody>
        </p:sp>
        <p:sp>
          <p:nvSpPr>
            <p:cNvPr id="125992" name="Text Box 38"/>
            <p:cNvSpPr txBox="1">
              <a:spLocks noChangeArrowheads="1"/>
            </p:cNvSpPr>
            <p:nvPr/>
          </p:nvSpPr>
          <p:spPr bwMode="auto">
            <a:xfrm>
              <a:off x="2516721" y="5454749"/>
              <a:ext cx="351378" cy="492443"/>
            </a:xfrm>
            <a:prstGeom prst="rect">
              <a:avLst/>
            </a:prstGeom>
            <a:solidFill>
              <a:srgbClr val="99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dirty="0"/>
                <a:t>4</a:t>
              </a:r>
            </a:p>
          </p:txBody>
        </p:sp>
        <p:sp>
          <p:nvSpPr>
            <p:cNvPr id="125994" name="Text Box 40"/>
            <p:cNvSpPr txBox="1">
              <a:spLocks noChangeArrowheads="1"/>
            </p:cNvSpPr>
            <p:nvPr/>
          </p:nvSpPr>
          <p:spPr bwMode="auto">
            <a:xfrm>
              <a:off x="1413409" y="5446812"/>
              <a:ext cx="351378" cy="492443"/>
            </a:xfrm>
            <a:prstGeom prst="rect">
              <a:avLst/>
            </a:prstGeom>
            <a:solidFill>
              <a:srgbClr val="99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dirty="0"/>
                <a:t>4</a:t>
              </a:r>
            </a:p>
          </p:txBody>
        </p:sp>
        <p:sp>
          <p:nvSpPr>
            <p:cNvPr id="125995" name="Text Box 6"/>
            <p:cNvSpPr txBox="1">
              <a:spLocks noChangeArrowheads="1"/>
            </p:cNvSpPr>
            <p:nvPr/>
          </p:nvSpPr>
          <p:spPr bwMode="auto">
            <a:xfrm>
              <a:off x="6011223" y="4013200"/>
              <a:ext cx="518091" cy="492443"/>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dirty="0"/>
                <a:t>14</a:t>
              </a:r>
            </a:p>
          </p:txBody>
        </p:sp>
        <p:sp>
          <p:nvSpPr>
            <p:cNvPr id="125996" name="Line 17"/>
            <p:cNvSpPr>
              <a:spLocks noChangeShapeType="1"/>
            </p:cNvSpPr>
            <p:nvPr/>
          </p:nvSpPr>
          <p:spPr bwMode="auto">
            <a:xfrm>
              <a:off x="5584185" y="4648200"/>
              <a:ext cx="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25998" name="Freeform 22"/>
            <p:cNvSpPr>
              <a:spLocks/>
            </p:cNvSpPr>
            <p:nvPr/>
          </p:nvSpPr>
          <p:spPr bwMode="auto">
            <a:xfrm>
              <a:off x="5563548" y="4640263"/>
              <a:ext cx="1165225" cy="330200"/>
            </a:xfrm>
            <a:custGeom>
              <a:avLst/>
              <a:gdLst>
                <a:gd name="T0" fmla="*/ 0 w 1248"/>
                <a:gd name="T1" fmla="*/ 208 h 208"/>
                <a:gd name="T2" fmla="*/ 144 w 1248"/>
                <a:gd name="T3" fmla="*/ 64 h 208"/>
                <a:gd name="T4" fmla="*/ 336 w 1248"/>
                <a:gd name="T5" fmla="*/ 16 h 208"/>
                <a:gd name="T6" fmla="*/ 624 w 1248"/>
                <a:gd name="T7" fmla="*/ 16 h 208"/>
                <a:gd name="T8" fmla="*/ 1008 w 1248"/>
                <a:gd name="T9" fmla="*/ 16 h 208"/>
                <a:gd name="T10" fmla="*/ 1152 w 1248"/>
                <a:gd name="T11" fmla="*/ 112 h 208"/>
                <a:gd name="T12" fmla="*/ 1248 w 1248"/>
                <a:gd name="T13" fmla="*/ 208 h 208"/>
                <a:gd name="T14" fmla="*/ 0 60000 65536"/>
                <a:gd name="T15" fmla="*/ 0 60000 65536"/>
                <a:gd name="T16" fmla="*/ 0 60000 65536"/>
                <a:gd name="T17" fmla="*/ 0 60000 65536"/>
                <a:gd name="T18" fmla="*/ 0 60000 65536"/>
                <a:gd name="T19" fmla="*/ 0 60000 65536"/>
                <a:gd name="T20" fmla="*/ 0 60000 65536"/>
                <a:gd name="T21" fmla="*/ 0 w 1248"/>
                <a:gd name="T22" fmla="*/ 0 h 208"/>
                <a:gd name="T23" fmla="*/ 1248 w 1248"/>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208">
                  <a:moveTo>
                    <a:pt x="0" y="208"/>
                  </a:moveTo>
                  <a:cubicBezTo>
                    <a:pt x="44" y="152"/>
                    <a:pt x="88" y="96"/>
                    <a:pt x="144" y="64"/>
                  </a:cubicBezTo>
                  <a:cubicBezTo>
                    <a:pt x="200" y="32"/>
                    <a:pt x="256" y="24"/>
                    <a:pt x="336" y="16"/>
                  </a:cubicBezTo>
                  <a:cubicBezTo>
                    <a:pt x="416" y="8"/>
                    <a:pt x="512" y="16"/>
                    <a:pt x="624" y="16"/>
                  </a:cubicBezTo>
                  <a:cubicBezTo>
                    <a:pt x="736" y="16"/>
                    <a:pt x="920" y="0"/>
                    <a:pt x="1008" y="16"/>
                  </a:cubicBezTo>
                  <a:cubicBezTo>
                    <a:pt x="1096" y="32"/>
                    <a:pt x="1112" y="80"/>
                    <a:pt x="1152" y="112"/>
                  </a:cubicBezTo>
                  <a:cubicBezTo>
                    <a:pt x="1192" y="144"/>
                    <a:pt x="1220" y="176"/>
                    <a:pt x="1248" y="20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zh-TW" altLang="en-US"/>
            </a:p>
          </p:txBody>
        </p:sp>
        <p:sp>
          <p:nvSpPr>
            <p:cNvPr id="125999" name="Line 23"/>
            <p:cNvSpPr>
              <a:spLocks noChangeShapeType="1"/>
            </p:cNvSpPr>
            <p:nvPr/>
          </p:nvSpPr>
          <p:spPr bwMode="auto">
            <a:xfrm>
              <a:off x="6728773" y="4691063"/>
              <a:ext cx="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26000" name="Freeform 24"/>
            <p:cNvSpPr>
              <a:spLocks/>
            </p:cNvSpPr>
            <p:nvPr/>
          </p:nvSpPr>
          <p:spPr bwMode="auto">
            <a:xfrm>
              <a:off x="6716073" y="4660900"/>
              <a:ext cx="657225" cy="317500"/>
            </a:xfrm>
            <a:custGeom>
              <a:avLst/>
              <a:gdLst>
                <a:gd name="T0" fmla="*/ 0 w 576"/>
                <a:gd name="T1" fmla="*/ 200 h 200"/>
                <a:gd name="T2" fmla="*/ 96 w 576"/>
                <a:gd name="T3" fmla="*/ 56 h 200"/>
                <a:gd name="T4" fmla="*/ 336 w 576"/>
                <a:gd name="T5" fmla="*/ 8 h 200"/>
                <a:gd name="T6" fmla="*/ 576 w 576"/>
                <a:gd name="T7" fmla="*/ 8 h 200"/>
                <a:gd name="T8" fmla="*/ 0 60000 65536"/>
                <a:gd name="T9" fmla="*/ 0 60000 65536"/>
                <a:gd name="T10" fmla="*/ 0 60000 65536"/>
                <a:gd name="T11" fmla="*/ 0 60000 65536"/>
                <a:gd name="T12" fmla="*/ 0 w 576"/>
                <a:gd name="T13" fmla="*/ 0 h 200"/>
                <a:gd name="T14" fmla="*/ 576 w 576"/>
                <a:gd name="T15" fmla="*/ 200 h 200"/>
              </a:gdLst>
              <a:ahLst/>
              <a:cxnLst>
                <a:cxn ang="T8">
                  <a:pos x="T0" y="T1"/>
                </a:cxn>
                <a:cxn ang="T9">
                  <a:pos x="T2" y="T3"/>
                </a:cxn>
                <a:cxn ang="T10">
                  <a:pos x="T4" y="T5"/>
                </a:cxn>
                <a:cxn ang="T11">
                  <a:pos x="T6" y="T7"/>
                </a:cxn>
              </a:cxnLst>
              <a:rect l="T12" t="T13" r="T14" b="T15"/>
              <a:pathLst>
                <a:path w="576" h="200">
                  <a:moveTo>
                    <a:pt x="0" y="200"/>
                  </a:moveTo>
                  <a:cubicBezTo>
                    <a:pt x="20" y="144"/>
                    <a:pt x="40" y="88"/>
                    <a:pt x="96" y="56"/>
                  </a:cubicBezTo>
                  <a:cubicBezTo>
                    <a:pt x="152" y="24"/>
                    <a:pt x="256" y="16"/>
                    <a:pt x="336" y="8"/>
                  </a:cubicBezTo>
                  <a:cubicBezTo>
                    <a:pt x="416" y="0"/>
                    <a:pt x="536" y="8"/>
                    <a:pt x="576" y="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zh-TW" altLang="en-US"/>
            </a:p>
          </p:txBody>
        </p:sp>
        <p:sp>
          <p:nvSpPr>
            <p:cNvPr id="126001" name="Text Box 25"/>
            <p:cNvSpPr txBox="1">
              <a:spLocks noChangeArrowheads="1"/>
            </p:cNvSpPr>
            <p:nvPr/>
          </p:nvSpPr>
          <p:spPr bwMode="auto">
            <a:xfrm>
              <a:off x="6504935" y="5300663"/>
              <a:ext cx="5143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a:t>90</a:t>
              </a:r>
            </a:p>
          </p:txBody>
        </p:sp>
        <p:sp>
          <p:nvSpPr>
            <p:cNvPr id="126002" name="Text Box 27"/>
            <p:cNvSpPr txBox="1">
              <a:spLocks noChangeArrowheads="1"/>
            </p:cNvSpPr>
            <p:nvPr/>
          </p:nvSpPr>
          <p:spPr bwMode="auto">
            <a:xfrm>
              <a:off x="7149460" y="4005263"/>
              <a:ext cx="351378" cy="492443"/>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dirty="0"/>
                <a:t>7</a:t>
              </a:r>
            </a:p>
          </p:txBody>
        </p:sp>
        <p:sp>
          <p:nvSpPr>
            <p:cNvPr id="126003" name="Freeform 33"/>
            <p:cNvSpPr>
              <a:spLocks/>
            </p:cNvSpPr>
            <p:nvPr/>
          </p:nvSpPr>
          <p:spPr bwMode="auto">
            <a:xfrm flipV="1">
              <a:off x="5550848" y="4957763"/>
              <a:ext cx="1165225" cy="330200"/>
            </a:xfrm>
            <a:custGeom>
              <a:avLst/>
              <a:gdLst>
                <a:gd name="T0" fmla="*/ 0 w 1248"/>
                <a:gd name="T1" fmla="*/ 208 h 208"/>
                <a:gd name="T2" fmla="*/ 144 w 1248"/>
                <a:gd name="T3" fmla="*/ 64 h 208"/>
                <a:gd name="T4" fmla="*/ 336 w 1248"/>
                <a:gd name="T5" fmla="*/ 16 h 208"/>
                <a:gd name="T6" fmla="*/ 624 w 1248"/>
                <a:gd name="T7" fmla="*/ 16 h 208"/>
                <a:gd name="T8" fmla="*/ 1008 w 1248"/>
                <a:gd name="T9" fmla="*/ 16 h 208"/>
                <a:gd name="T10" fmla="*/ 1152 w 1248"/>
                <a:gd name="T11" fmla="*/ 112 h 208"/>
                <a:gd name="T12" fmla="*/ 1248 w 1248"/>
                <a:gd name="T13" fmla="*/ 208 h 208"/>
                <a:gd name="T14" fmla="*/ 0 60000 65536"/>
                <a:gd name="T15" fmla="*/ 0 60000 65536"/>
                <a:gd name="T16" fmla="*/ 0 60000 65536"/>
                <a:gd name="T17" fmla="*/ 0 60000 65536"/>
                <a:gd name="T18" fmla="*/ 0 60000 65536"/>
                <a:gd name="T19" fmla="*/ 0 60000 65536"/>
                <a:gd name="T20" fmla="*/ 0 60000 65536"/>
                <a:gd name="T21" fmla="*/ 0 w 1248"/>
                <a:gd name="T22" fmla="*/ 0 h 208"/>
                <a:gd name="T23" fmla="*/ 1248 w 1248"/>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208">
                  <a:moveTo>
                    <a:pt x="0" y="208"/>
                  </a:moveTo>
                  <a:cubicBezTo>
                    <a:pt x="44" y="152"/>
                    <a:pt x="88" y="96"/>
                    <a:pt x="144" y="64"/>
                  </a:cubicBezTo>
                  <a:cubicBezTo>
                    <a:pt x="200" y="32"/>
                    <a:pt x="256" y="24"/>
                    <a:pt x="336" y="16"/>
                  </a:cubicBezTo>
                  <a:cubicBezTo>
                    <a:pt x="416" y="8"/>
                    <a:pt x="512" y="16"/>
                    <a:pt x="624" y="16"/>
                  </a:cubicBezTo>
                  <a:cubicBezTo>
                    <a:pt x="736" y="16"/>
                    <a:pt x="920" y="0"/>
                    <a:pt x="1008" y="16"/>
                  </a:cubicBezTo>
                  <a:cubicBezTo>
                    <a:pt x="1096" y="32"/>
                    <a:pt x="1112" y="80"/>
                    <a:pt x="1152" y="112"/>
                  </a:cubicBezTo>
                  <a:cubicBezTo>
                    <a:pt x="1192" y="144"/>
                    <a:pt x="1220" y="176"/>
                    <a:pt x="1248" y="20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0" hangingPunct="0"/>
              <a:endParaRPr lang="zh-TW" altLang="en-US"/>
            </a:p>
          </p:txBody>
        </p:sp>
        <p:sp>
          <p:nvSpPr>
            <p:cNvPr id="126004" name="Freeform 34"/>
            <p:cNvSpPr>
              <a:spLocks/>
            </p:cNvSpPr>
            <p:nvPr/>
          </p:nvSpPr>
          <p:spPr bwMode="auto">
            <a:xfrm flipV="1">
              <a:off x="6703373" y="4978400"/>
              <a:ext cx="657225" cy="317500"/>
            </a:xfrm>
            <a:custGeom>
              <a:avLst/>
              <a:gdLst>
                <a:gd name="T0" fmla="*/ 0 w 576"/>
                <a:gd name="T1" fmla="*/ 200 h 200"/>
                <a:gd name="T2" fmla="*/ 96 w 576"/>
                <a:gd name="T3" fmla="*/ 56 h 200"/>
                <a:gd name="T4" fmla="*/ 336 w 576"/>
                <a:gd name="T5" fmla="*/ 8 h 200"/>
                <a:gd name="T6" fmla="*/ 576 w 576"/>
                <a:gd name="T7" fmla="*/ 8 h 200"/>
                <a:gd name="T8" fmla="*/ 0 60000 65536"/>
                <a:gd name="T9" fmla="*/ 0 60000 65536"/>
                <a:gd name="T10" fmla="*/ 0 60000 65536"/>
                <a:gd name="T11" fmla="*/ 0 60000 65536"/>
                <a:gd name="T12" fmla="*/ 0 w 576"/>
                <a:gd name="T13" fmla="*/ 0 h 200"/>
                <a:gd name="T14" fmla="*/ 576 w 576"/>
                <a:gd name="T15" fmla="*/ 200 h 200"/>
              </a:gdLst>
              <a:ahLst/>
              <a:cxnLst>
                <a:cxn ang="T8">
                  <a:pos x="T0" y="T1"/>
                </a:cxn>
                <a:cxn ang="T9">
                  <a:pos x="T2" y="T3"/>
                </a:cxn>
                <a:cxn ang="T10">
                  <a:pos x="T4" y="T5"/>
                </a:cxn>
                <a:cxn ang="T11">
                  <a:pos x="T6" y="T7"/>
                </a:cxn>
              </a:cxnLst>
              <a:rect l="T12" t="T13" r="T14" b="T15"/>
              <a:pathLst>
                <a:path w="576" h="200">
                  <a:moveTo>
                    <a:pt x="0" y="200"/>
                  </a:moveTo>
                  <a:cubicBezTo>
                    <a:pt x="20" y="144"/>
                    <a:pt x="40" y="88"/>
                    <a:pt x="96" y="56"/>
                  </a:cubicBezTo>
                  <a:cubicBezTo>
                    <a:pt x="152" y="24"/>
                    <a:pt x="256" y="16"/>
                    <a:pt x="336" y="8"/>
                  </a:cubicBezTo>
                  <a:cubicBezTo>
                    <a:pt x="416" y="0"/>
                    <a:pt x="536" y="8"/>
                    <a:pt x="576" y="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pPr eaLnBrk="0" hangingPunct="0"/>
              <a:endParaRPr lang="zh-TW" altLang="en-US"/>
            </a:p>
          </p:txBody>
        </p:sp>
        <p:sp>
          <p:nvSpPr>
            <p:cNvPr id="126005" name="Text Box 37"/>
            <p:cNvSpPr txBox="1">
              <a:spLocks noChangeArrowheads="1"/>
            </p:cNvSpPr>
            <p:nvPr/>
          </p:nvSpPr>
          <p:spPr bwMode="auto">
            <a:xfrm>
              <a:off x="6048909" y="5453162"/>
              <a:ext cx="349250" cy="488950"/>
            </a:xfrm>
            <a:prstGeom prst="rect">
              <a:avLst/>
            </a:prstGeom>
            <a:solidFill>
              <a:srgbClr val="99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dirty="0"/>
                <a:t>6</a:t>
              </a:r>
            </a:p>
          </p:txBody>
        </p:sp>
        <p:sp>
          <p:nvSpPr>
            <p:cNvPr id="126006" name="Text Box 39"/>
            <p:cNvSpPr txBox="1">
              <a:spLocks noChangeArrowheads="1"/>
            </p:cNvSpPr>
            <p:nvPr/>
          </p:nvSpPr>
          <p:spPr bwMode="auto">
            <a:xfrm>
              <a:off x="7187146" y="5445224"/>
              <a:ext cx="351378" cy="492443"/>
            </a:xfrm>
            <a:prstGeom prst="rect">
              <a:avLst/>
            </a:prstGeom>
            <a:solidFill>
              <a:srgbClr val="99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dirty="0"/>
                <a:t>3</a:t>
              </a:r>
            </a:p>
          </p:txBody>
        </p:sp>
      </p:grpSp>
      <p:sp>
        <p:nvSpPr>
          <p:cNvPr id="126009" name="AutoShape 57">
            <a:hlinkClick r:id="" action="ppaction://noaction" highlightClick="1"/>
          </p:cNvPr>
          <p:cNvSpPr>
            <a:spLocks noChangeAspect="1" noChangeArrowheads="1"/>
          </p:cNvSpPr>
          <p:nvPr/>
        </p:nvSpPr>
        <p:spPr bwMode="auto">
          <a:xfrm>
            <a:off x="10725150" y="6115050"/>
            <a:ext cx="323850" cy="32385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extLst>
      <p:ext uri="{BB962C8B-B14F-4D97-AF65-F5344CB8AC3E}">
        <p14:creationId xmlns:p14="http://schemas.microsoft.com/office/powerpoint/2010/main" val="23645982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7" name="Text Box 3"/>
          <p:cNvSpPr txBox="1">
            <a:spLocks noChangeArrowheads="1"/>
          </p:cNvSpPr>
          <p:nvPr/>
        </p:nvSpPr>
        <p:spPr bwMode="auto">
          <a:xfrm>
            <a:off x="2823872" y="1124745"/>
            <a:ext cx="2638864" cy="1692771"/>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u="sng" dirty="0">
                <a:ea typeface="標楷體" pitchFamily="65" charset="-120"/>
              </a:rPr>
              <a:t>01 class</a:t>
            </a:r>
            <a:endParaRPr lang="zh-TW" altLang="en-US" sz="2600" u="sng" dirty="0">
              <a:ea typeface="標楷體" pitchFamily="65" charset="-120"/>
            </a:endParaRPr>
          </a:p>
          <a:p>
            <a:r>
              <a:rPr lang="en-US" altLang="zh-TW" sz="2600" dirty="0">
                <a:ea typeface="標楷體" pitchFamily="65" charset="-120"/>
              </a:rPr>
              <a:t>Highest</a:t>
            </a:r>
            <a:r>
              <a:rPr lang="zh-TW" altLang="en-US" sz="2600" dirty="0">
                <a:ea typeface="標楷體" pitchFamily="65" charset="-120"/>
              </a:rPr>
              <a:t>： </a:t>
            </a:r>
            <a:r>
              <a:rPr lang="en-US" altLang="zh-TW" sz="2600" dirty="0">
                <a:ea typeface="標楷體" pitchFamily="65" charset="-120"/>
              </a:rPr>
              <a:t>100</a:t>
            </a:r>
          </a:p>
          <a:p>
            <a:r>
              <a:rPr lang="en-US" altLang="zh-TW" sz="2600" dirty="0">
                <a:ea typeface="標楷體" pitchFamily="65" charset="-120"/>
              </a:rPr>
              <a:t>Average</a:t>
            </a:r>
            <a:r>
              <a:rPr lang="zh-TW" altLang="en-US" sz="2600" dirty="0">
                <a:ea typeface="標楷體" pitchFamily="65" charset="-120"/>
              </a:rPr>
              <a:t>： </a:t>
            </a:r>
            <a:r>
              <a:rPr lang="en-US" altLang="zh-TW" sz="2600" dirty="0">
                <a:ea typeface="標楷體" pitchFamily="65" charset="-120"/>
              </a:rPr>
              <a:t>65.4</a:t>
            </a:r>
          </a:p>
          <a:p>
            <a:r>
              <a:rPr lang="en-US" altLang="zh-TW" sz="2600" dirty="0">
                <a:ea typeface="標楷體" pitchFamily="65" charset="-120"/>
              </a:rPr>
              <a:t># of students</a:t>
            </a:r>
            <a:r>
              <a:rPr lang="zh-TW" altLang="en-US" sz="2600" dirty="0">
                <a:ea typeface="標楷體" pitchFamily="65" charset="-120"/>
              </a:rPr>
              <a:t>： </a:t>
            </a:r>
            <a:r>
              <a:rPr lang="en-US" altLang="zh-TW" sz="2600" dirty="0">
                <a:ea typeface="標楷體" pitchFamily="65" charset="-120"/>
              </a:rPr>
              <a:t>36</a:t>
            </a:r>
            <a:endParaRPr lang="zh-TW" altLang="en-US" sz="2600" dirty="0">
              <a:ea typeface="標楷體" pitchFamily="65" charset="-120"/>
            </a:endParaRPr>
          </a:p>
        </p:txBody>
      </p:sp>
      <p:sp>
        <p:nvSpPr>
          <p:cNvPr id="125974" name="Text Box 20"/>
          <p:cNvSpPr txBox="1">
            <a:spLocks noChangeArrowheads="1"/>
          </p:cNvSpPr>
          <p:nvPr/>
        </p:nvSpPr>
        <p:spPr bwMode="auto">
          <a:xfrm>
            <a:off x="6481472" y="1129507"/>
            <a:ext cx="2638864" cy="1692771"/>
          </a:xfrm>
          <a:prstGeom prst="rect">
            <a:avLst/>
          </a:prstGeom>
          <a:solidFill>
            <a:srgbClr val="99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細明體" pitchFamily="49" charset="-120"/>
              </a:defRPr>
            </a:lvl1pPr>
            <a:lvl2pPr marL="742950" indent="-285750" eaLnBrk="0" hangingPunct="0">
              <a:defRPr kumimoji="1" sz="2800">
                <a:solidFill>
                  <a:schemeClr val="tx1"/>
                </a:solidFill>
                <a:latin typeface="Times New Roman" pitchFamily="18" charset="0"/>
                <a:ea typeface="細明體" pitchFamily="49" charset="-120"/>
              </a:defRPr>
            </a:lvl2pPr>
            <a:lvl3pPr marL="1143000" indent="-228600" eaLnBrk="0" hangingPunct="0">
              <a:defRPr kumimoji="1" sz="2800">
                <a:solidFill>
                  <a:schemeClr val="tx1"/>
                </a:solidFill>
                <a:latin typeface="Times New Roman" pitchFamily="18" charset="0"/>
                <a:ea typeface="細明體" pitchFamily="49" charset="-120"/>
              </a:defRPr>
            </a:lvl3pPr>
            <a:lvl4pPr marL="1600200" indent="-228600" eaLnBrk="0" hangingPunct="0">
              <a:defRPr kumimoji="1" sz="2800">
                <a:solidFill>
                  <a:schemeClr val="tx1"/>
                </a:solidFill>
                <a:latin typeface="Times New Roman" pitchFamily="18" charset="0"/>
                <a:ea typeface="細明體" pitchFamily="49" charset="-120"/>
              </a:defRPr>
            </a:lvl4pPr>
            <a:lvl5pPr marL="2057400" indent="-228600" eaLnBrk="0" hangingPunct="0">
              <a:defRPr kumimoji="1" sz="28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800">
                <a:solidFill>
                  <a:schemeClr val="tx1"/>
                </a:solidFill>
                <a:latin typeface="Times New Roman" pitchFamily="18" charset="0"/>
                <a:ea typeface="細明體" pitchFamily="49" charset="-120"/>
              </a:defRPr>
            </a:lvl9pPr>
          </a:lstStyle>
          <a:p>
            <a:r>
              <a:rPr lang="en-US" altLang="zh-TW" sz="2600" u="sng" dirty="0">
                <a:ea typeface="標楷體" pitchFamily="65" charset="-120"/>
              </a:rPr>
              <a:t>02 class</a:t>
            </a:r>
            <a:endParaRPr lang="zh-TW" altLang="en-US" sz="2600" u="sng" dirty="0">
              <a:ea typeface="標楷體" pitchFamily="65" charset="-120"/>
            </a:endParaRPr>
          </a:p>
          <a:p>
            <a:r>
              <a:rPr lang="en-US" altLang="zh-TW" sz="2600" dirty="0">
                <a:ea typeface="標楷體" pitchFamily="65" charset="-120"/>
              </a:rPr>
              <a:t>Highest </a:t>
            </a:r>
            <a:r>
              <a:rPr lang="zh-TW" altLang="en-US" sz="2600" dirty="0">
                <a:ea typeface="標楷體" pitchFamily="65" charset="-120"/>
              </a:rPr>
              <a:t>： </a:t>
            </a:r>
            <a:r>
              <a:rPr lang="en-US" altLang="zh-TW" sz="2600" dirty="0">
                <a:ea typeface="標楷體" pitchFamily="65" charset="-120"/>
              </a:rPr>
              <a:t>100</a:t>
            </a:r>
          </a:p>
          <a:p>
            <a:r>
              <a:rPr lang="en-US" altLang="zh-TW" sz="2600" dirty="0">
                <a:ea typeface="標楷體" pitchFamily="65" charset="-120"/>
              </a:rPr>
              <a:t>Average </a:t>
            </a:r>
            <a:r>
              <a:rPr lang="zh-TW" altLang="en-US" sz="2600" dirty="0">
                <a:ea typeface="標楷體" pitchFamily="65" charset="-120"/>
              </a:rPr>
              <a:t>： </a:t>
            </a:r>
            <a:r>
              <a:rPr lang="en-US" altLang="zh-TW" sz="2600" dirty="0">
                <a:ea typeface="標楷體" pitchFamily="65" charset="-120"/>
              </a:rPr>
              <a:t>64.5</a:t>
            </a:r>
          </a:p>
          <a:p>
            <a:r>
              <a:rPr lang="en-US" altLang="zh-TW" sz="2600" dirty="0">
                <a:ea typeface="標楷體" pitchFamily="65" charset="-120"/>
              </a:rPr>
              <a:t># of students</a:t>
            </a:r>
            <a:r>
              <a:rPr lang="zh-TW" altLang="en-US" sz="2600" dirty="0">
                <a:ea typeface="標楷體" pitchFamily="65" charset="-120"/>
              </a:rPr>
              <a:t>： </a:t>
            </a:r>
            <a:r>
              <a:rPr lang="en-US" altLang="zh-TW" sz="2600" dirty="0">
                <a:ea typeface="標楷體" pitchFamily="65" charset="-120"/>
              </a:rPr>
              <a:t>38</a:t>
            </a:r>
            <a:endParaRPr lang="zh-TW" altLang="en-US" sz="2600" dirty="0">
              <a:ea typeface="標楷體" pitchFamily="65" charset="-120"/>
            </a:endParaRPr>
          </a:p>
        </p:txBody>
      </p:sp>
      <p:sp>
        <p:nvSpPr>
          <p:cNvPr id="3" name="標題 2"/>
          <p:cNvSpPr>
            <a:spLocks noGrp="1"/>
          </p:cNvSpPr>
          <p:nvPr>
            <p:ph type="title"/>
          </p:nvPr>
        </p:nvSpPr>
        <p:spPr/>
        <p:txBody>
          <a:bodyPr/>
          <a:lstStyle/>
          <a:p>
            <a:r>
              <a:rPr lang="en-US" altLang="zh-TW" dirty="0"/>
              <a:t>Statistics of midterm scores</a:t>
            </a:r>
            <a:endParaRPr lang="zh-TW" altLang="en-US" dirty="0"/>
          </a:p>
        </p:txBody>
      </p:sp>
      <p:sp>
        <p:nvSpPr>
          <p:cNvPr id="2" name="投影片編號版面配置區 1"/>
          <p:cNvSpPr>
            <a:spLocks noGrp="1"/>
          </p:cNvSpPr>
          <p:nvPr>
            <p:ph type="sldNum" sz="quarter" idx="10"/>
          </p:nvPr>
        </p:nvSpPr>
        <p:spPr/>
        <p:txBody>
          <a:bodyPr/>
          <a:lstStyle/>
          <a:p>
            <a:pPr>
              <a:defRPr/>
            </a:pPr>
            <a:fld id="{F4C3976D-8D47-445A-BD61-2F2C1E2596C6}" type="slidenum">
              <a:rPr lang="en-US" altLang="zh-TW" smtClean="0">
                <a:solidFill>
                  <a:srgbClr val="FFFFFF">
                    <a:lumMod val="85000"/>
                  </a:srgbClr>
                </a:solidFill>
              </a:rPr>
              <a:pPr>
                <a:defRPr/>
              </a:pPr>
              <a:t>94</a:t>
            </a:fld>
            <a:endParaRPr lang="en-US" altLang="zh-TW" dirty="0">
              <a:solidFill>
                <a:srgbClr val="FFFFFF">
                  <a:lumMod val="85000"/>
                </a:srgbClr>
              </a:solidFill>
            </a:endParaRPr>
          </a:p>
        </p:txBody>
      </p:sp>
      <p:graphicFrame>
        <p:nvGraphicFramePr>
          <p:cNvPr id="48" name="圖表 47"/>
          <p:cNvGraphicFramePr>
            <a:graphicFrameLocks/>
          </p:cNvGraphicFramePr>
          <p:nvPr>
            <p:extLst>
              <p:ext uri="{D42A27DB-BD31-4B8C-83A1-F6EECF244321}">
                <p14:modId xmlns:p14="http://schemas.microsoft.com/office/powerpoint/2010/main" val="1748073859"/>
              </p:ext>
            </p:extLst>
          </p:nvPr>
        </p:nvGraphicFramePr>
        <p:xfrm>
          <a:off x="6240016" y="3299460"/>
          <a:ext cx="4608000" cy="28329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0" name="圖表 49"/>
          <p:cNvGraphicFramePr>
            <a:graphicFrameLocks/>
          </p:cNvGraphicFramePr>
          <p:nvPr>
            <p:extLst>
              <p:ext uri="{D42A27DB-BD31-4B8C-83A1-F6EECF244321}">
                <p14:modId xmlns:p14="http://schemas.microsoft.com/office/powerpoint/2010/main" val="2579324134"/>
              </p:ext>
            </p:extLst>
          </p:nvPr>
        </p:nvGraphicFramePr>
        <p:xfrm>
          <a:off x="1546860" y="3329940"/>
          <a:ext cx="4608000" cy="27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719531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p:txBody>
          <a:bodyPr/>
          <a:lstStyle/>
          <a:p>
            <a:r>
              <a:rPr lang="en-US" altLang="zh-TW" dirty="0"/>
              <a:t>1.1 Linear &amp; nonlinear 1st order PDE</a:t>
            </a:r>
          </a:p>
        </p:txBody>
      </p:sp>
      <p:sp>
        <p:nvSpPr>
          <p:cNvPr id="447491" name="Text Box 3"/>
          <p:cNvSpPr txBox="1">
            <a:spLocks noChangeArrowheads="1"/>
          </p:cNvSpPr>
          <p:nvPr/>
        </p:nvSpPr>
        <p:spPr bwMode="auto">
          <a:xfrm>
            <a:off x="1415927" y="1340769"/>
            <a:ext cx="225766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71463" indent="-271463">
              <a:buClr>
                <a:srgbClr val="0000CC"/>
              </a:buClr>
              <a:buSzPct val="80000"/>
              <a:buFont typeface="Wingdings" pitchFamily="2" charset="2"/>
              <a:buChar char="u"/>
            </a:pPr>
            <a:r>
              <a:rPr lang="en-US" altLang="zh-TW" sz="2600" dirty="0"/>
              <a:t> linear PDE: </a:t>
            </a:r>
          </a:p>
        </p:txBody>
      </p:sp>
      <p:graphicFrame>
        <p:nvGraphicFramePr>
          <p:cNvPr id="1026" name="Object 4"/>
          <p:cNvGraphicFramePr>
            <a:graphicFrameLocks noChangeAspect="1"/>
          </p:cNvGraphicFramePr>
          <p:nvPr>
            <p:extLst/>
          </p:nvPr>
        </p:nvGraphicFramePr>
        <p:xfrm>
          <a:off x="2207568" y="836614"/>
          <a:ext cx="2074862" cy="555625"/>
        </p:xfrm>
        <a:graphic>
          <a:graphicData uri="http://schemas.openxmlformats.org/presentationml/2006/ole">
            <mc:AlternateContent xmlns:mc="http://schemas.openxmlformats.org/markup-compatibility/2006">
              <mc:Choice xmlns:v="urn:schemas-microsoft-com:vml" Requires="v">
                <p:oleObj spid="_x0000_s978781" name="方程式" r:id="rId4" imgW="901440" imgH="241200" progId="Equation.3">
                  <p:embed/>
                </p:oleObj>
              </mc:Choice>
              <mc:Fallback>
                <p:oleObj name="方程式" r:id="rId4" imgW="901440" imgH="241200" progId="Equation.3">
                  <p:embed/>
                  <p:pic>
                    <p:nvPicPr>
                      <p:cNvPr id="0" name=""/>
                      <p:cNvPicPr>
                        <a:picLocks noChangeAspect="1" noChangeArrowheads="1"/>
                      </p:cNvPicPr>
                      <p:nvPr/>
                    </p:nvPicPr>
                    <p:blipFill>
                      <a:blip r:embed="rId5"/>
                      <a:srcRect t="-2985" b="-2985"/>
                      <a:stretch>
                        <a:fillRect/>
                      </a:stretch>
                    </p:blipFill>
                    <p:spPr bwMode="auto">
                      <a:xfrm>
                        <a:off x="2207568" y="836614"/>
                        <a:ext cx="2074862" cy="555625"/>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1027" name="Object 5"/>
          <p:cNvGraphicFramePr>
            <a:graphicFrameLocks noChangeAspect="1"/>
          </p:cNvGraphicFramePr>
          <p:nvPr>
            <p:extLst/>
          </p:nvPr>
        </p:nvGraphicFramePr>
        <p:xfrm>
          <a:off x="5159897" y="836614"/>
          <a:ext cx="2016125" cy="555625"/>
        </p:xfrm>
        <a:graphic>
          <a:graphicData uri="http://schemas.openxmlformats.org/presentationml/2006/ole">
            <mc:AlternateContent xmlns:mc="http://schemas.openxmlformats.org/markup-compatibility/2006">
              <mc:Choice xmlns:v="urn:schemas-microsoft-com:vml" Requires="v">
                <p:oleObj spid="_x0000_s978782" name="方程式" r:id="rId6" imgW="876240" imgH="241200" progId="Equation.3">
                  <p:embed/>
                </p:oleObj>
              </mc:Choice>
              <mc:Fallback>
                <p:oleObj name="方程式" r:id="rId6" imgW="876240" imgH="241200" progId="Equation.3">
                  <p:embed/>
                  <p:pic>
                    <p:nvPicPr>
                      <p:cNvPr id="0" name=""/>
                      <p:cNvPicPr>
                        <a:picLocks noChangeAspect="1" noChangeArrowheads="1"/>
                      </p:cNvPicPr>
                      <p:nvPr/>
                    </p:nvPicPr>
                    <p:blipFill>
                      <a:blip r:embed="rId7"/>
                      <a:srcRect t="-2985" b="-2985"/>
                      <a:stretch>
                        <a:fillRect/>
                      </a:stretch>
                    </p:blipFill>
                    <p:spPr bwMode="auto">
                      <a:xfrm>
                        <a:off x="5159897" y="836614"/>
                        <a:ext cx="2016125" cy="555625"/>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447494" name="Object 6"/>
          <p:cNvGraphicFramePr>
            <a:graphicFrameLocks noChangeAspect="1"/>
          </p:cNvGraphicFramePr>
          <p:nvPr>
            <p:extLst/>
          </p:nvPr>
        </p:nvGraphicFramePr>
        <p:xfrm>
          <a:off x="2544761" y="1814317"/>
          <a:ext cx="5667375" cy="554037"/>
        </p:xfrm>
        <a:graphic>
          <a:graphicData uri="http://schemas.openxmlformats.org/presentationml/2006/ole">
            <mc:AlternateContent xmlns:mc="http://schemas.openxmlformats.org/markup-compatibility/2006">
              <mc:Choice xmlns:v="urn:schemas-microsoft-com:vml" Requires="v">
                <p:oleObj spid="_x0000_s978783" name="方程式" r:id="rId8" imgW="2463480" imgH="241200" progId="Equation.3">
                  <p:embed/>
                </p:oleObj>
              </mc:Choice>
              <mc:Fallback>
                <p:oleObj name="方程式" r:id="rId8" imgW="2463480" imgH="241200" progId="Equation.3">
                  <p:embed/>
                  <p:pic>
                    <p:nvPicPr>
                      <p:cNvPr id="0" name=""/>
                      <p:cNvPicPr>
                        <a:picLocks noChangeAspect="1" noChangeArrowheads="1"/>
                      </p:cNvPicPr>
                      <p:nvPr/>
                    </p:nvPicPr>
                    <p:blipFill>
                      <a:blip r:embed="rId9"/>
                      <a:srcRect t="-2985" b="-2985"/>
                      <a:stretch>
                        <a:fillRect/>
                      </a:stretch>
                    </p:blipFill>
                    <p:spPr bwMode="auto">
                      <a:xfrm>
                        <a:off x="2544761" y="1814317"/>
                        <a:ext cx="5667375" cy="554037"/>
                      </a:xfrm>
                      <a:prstGeom prst="rect">
                        <a:avLst/>
                      </a:prstGeom>
                      <a:solidFill>
                        <a:srgbClr val="CCECFF"/>
                      </a:solidFill>
                    </p:spPr>
                  </p:pic>
                </p:oleObj>
              </mc:Fallback>
            </mc:AlternateContent>
          </a:graphicData>
        </a:graphic>
      </p:graphicFrame>
      <p:sp>
        <p:nvSpPr>
          <p:cNvPr id="447495" name="Text Box 7"/>
          <p:cNvSpPr txBox="1">
            <a:spLocks noChangeArrowheads="1"/>
          </p:cNvSpPr>
          <p:nvPr/>
        </p:nvSpPr>
        <p:spPr bwMode="auto">
          <a:xfrm>
            <a:off x="1414910" y="2420889"/>
            <a:ext cx="302711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71463" indent="-271463">
              <a:buClr>
                <a:srgbClr val="0000CC"/>
              </a:buClr>
              <a:buSzPct val="80000"/>
              <a:buFont typeface="Wingdings" pitchFamily="2" charset="2"/>
              <a:buChar char="u"/>
            </a:pPr>
            <a:r>
              <a:rPr lang="en-US" altLang="zh-TW" sz="2600" dirty="0"/>
              <a:t> semi-linear PDE: </a:t>
            </a:r>
          </a:p>
        </p:txBody>
      </p:sp>
      <p:graphicFrame>
        <p:nvGraphicFramePr>
          <p:cNvPr id="447496" name="Object 8"/>
          <p:cNvGraphicFramePr>
            <a:graphicFrameLocks noChangeAspect="1"/>
          </p:cNvGraphicFramePr>
          <p:nvPr>
            <p:extLst/>
          </p:nvPr>
        </p:nvGraphicFramePr>
        <p:xfrm>
          <a:off x="2773025" y="3414408"/>
          <a:ext cx="4705350" cy="555625"/>
        </p:xfrm>
        <a:graphic>
          <a:graphicData uri="http://schemas.openxmlformats.org/presentationml/2006/ole">
            <mc:AlternateContent xmlns:mc="http://schemas.openxmlformats.org/markup-compatibility/2006">
              <mc:Choice xmlns:v="urn:schemas-microsoft-com:vml" Requires="v">
                <p:oleObj spid="_x0000_s978784" name="方程式" r:id="rId10" imgW="2044440" imgH="241200" progId="Equation.3">
                  <p:embed/>
                </p:oleObj>
              </mc:Choice>
              <mc:Fallback>
                <p:oleObj name="方程式" r:id="rId10" imgW="2044440" imgH="241200" progId="Equation.3">
                  <p:embed/>
                  <p:pic>
                    <p:nvPicPr>
                      <p:cNvPr id="0" name=""/>
                      <p:cNvPicPr>
                        <a:picLocks noChangeAspect="1" noChangeArrowheads="1"/>
                      </p:cNvPicPr>
                      <p:nvPr/>
                    </p:nvPicPr>
                    <p:blipFill>
                      <a:blip r:embed="rId11"/>
                      <a:srcRect t="-2985" b="-8955"/>
                      <a:stretch>
                        <a:fillRect/>
                      </a:stretch>
                    </p:blipFill>
                    <p:spPr bwMode="auto">
                      <a:xfrm>
                        <a:off x="2773025" y="3414408"/>
                        <a:ext cx="4705350" cy="555625"/>
                      </a:xfrm>
                      <a:prstGeom prst="rect">
                        <a:avLst/>
                      </a:prstGeom>
                      <a:solidFill>
                        <a:srgbClr val="FFCCFF"/>
                      </a:solidFill>
                    </p:spPr>
                  </p:pic>
                </p:oleObj>
              </mc:Fallback>
            </mc:AlternateContent>
          </a:graphicData>
        </a:graphic>
      </p:graphicFrame>
      <p:sp>
        <p:nvSpPr>
          <p:cNvPr id="447497" name="Text Box 9"/>
          <p:cNvSpPr txBox="1">
            <a:spLocks noChangeArrowheads="1"/>
          </p:cNvSpPr>
          <p:nvPr/>
        </p:nvSpPr>
        <p:spPr bwMode="auto">
          <a:xfrm>
            <a:off x="1421161" y="4077073"/>
            <a:ext cx="319510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361950" indent="-361950">
              <a:buClr>
                <a:srgbClr val="0000CC"/>
              </a:buClr>
              <a:buSzPct val="80000"/>
              <a:buFont typeface="Wingdings" pitchFamily="2" charset="2"/>
              <a:buChar char="u"/>
            </a:pPr>
            <a:r>
              <a:rPr lang="en-US" altLang="zh-TW" sz="2600" dirty="0"/>
              <a:t> quasi-linear PDE: </a:t>
            </a:r>
          </a:p>
        </p:txBody>
      </p:sp>
      <p:graphicFrame>
        <p:nvGraphicFramePr>
          <p:cNvPr id="447498" name="Object 10"/>
          <p:cNvGraphicFramePr>
            <a:graphicFrameLocks noChangeAspect="1"/>
          </p:cNvGraphicFramePr>
          <p:nvPr>
            <p:extLst/>
          </p:nvPr>
        </p:nvGraphicFramePr>
        <p:xfrm>
          <a:off x="2881412" y="5148942"/>
          <a:ext cx="5230813" cy="554038"/>
        </p:xfrm>
        <a:graphic>
          <a:graphicData uri="http://schemas.openxmlformats.org/presentationml/2006/ole">
            <mc:AlternateContent xmlns:mc="http://schemas.openxmlformats.org/markup-compatibility/2006">
              <mc:Choice xmlns:v="urn:schemas-microsoft-com:vml" Requires="v">
                <p:oleObj spid="_x0000_s978785" name="方程式" r:id="rId12" imgW="2273040" imgH="241200" progId="Equation.3">
                  <p:embed/>
                </p:oleObj>
              </mc:Choice>
              <mc:Fallback>
                <p:oleObj name="方程式" r:id="rId12" imgW="2273040" imgH="241200" progId="Equation.3">
                  <p:embed/>
                  <p:pic>
                    <p:nvPicPr>
                      <p:cNvPr id="0" name=""/>
                      <p:cNvPicPr>
                        <a:picLocks noChangeAspect="1" noChangeArrowheads="1"/>
                      </p:cNvPicPr>
                      <p:nvPr/>
                    </p:nvPicPr>
                    <p:blipFill>
                      <a:blip r:embed="rId13"/>
                      <a:srcRect t="-2985" b="-2985"/>
                      <a:stretch>
                        <a:fillRect/>
                      </a:stretch>
                    </p:blipFill>
                    <p:spPr bwMode="auto">
                      <a:xfrm>
                        <a:off x="2881412" y="5148942"/>
                        <a:ext cx="5230813" cy="554038"/>
                      </a:xfrm>
                      <a:prstGeom prst="rect">
                        <a:avLst/>
                      </a:prstGeom>
                      <a:noFill/>
                      <a:extLst>
                        <a:ext uri="{909E8E84-426E-40DD-AFC4-6F175D3DCCD1}">
                          <a14:hiddenFill xmlns:a14="http://schemas.microsoft.com/office/drawing/2010/main">
                            <a:solidFill>
                              <a:srgbClr val="CCFFCC"/>
                            </a:solidFill>
                          </a14:hiddenFill>
                        </a:ext>
                      </a:extLst>
                    </p:spPr>
                  </p:pic>
                </p:oleObj>
              </mc:Fallback>
            </mc:AlternateContent>
          </a:graphicData>
        </a:graphic>
      </p:graphicFrame>
      <p:sp>
        <p:nvSpPr>
          <p:cNvPr id="447499" name="Text Box 11"/>
          <p:cNvSpPr txBox="1">
            <a:spLocks noChangeArrowheads="1"/>
          </p:cNvSpPr>
          <p:nvPr/>
        </p:nvSpPr>
        <p:spPr bwMode="auto">
          <a:xfrm>
            <a:off x="1396009" y="5873498"/>
            <a:ext cx="362503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marL="271463" indent="-271463">
              <a:buClr>
                <a:srgbClr val="0000CC"/>
              </a:buClr>
              <a:buSzPct val="80000"/>
              <a:buFont typeface="Wingdings" pitchFamily="2" charset="2"/>
              <a:buChar char="u"/>
            </a:pPr>
            <a:r>
              <a:rPr lang="en-US" altLang="zh-TW" sz="2600" dirty="0"/>
              <a:t> (fully) nonlinear PDE: </a:t>
            </a:r>
          </a:p>
        </p:txBody>
      </p:sp>
      <p:sp>
        <p:nvSpPr>
          <p:cNvPr id="6" name="投影片編號版面配置區 5"/>
          <p:cNvSpPr>
            <a:spLocks noGrp="1"/>
          </p:cNvSpPr>
          <p:nvPr>
            <p:ph type="sldNum" sz="quarter" idx="10"/>
          </p:nvPr>
        </p:nvSpPr>
        <p:spPr/>
        <p:txBody>
          <a:bodyPr/>
          <a:lstStyle/>
          <a:p>
            <a:pPr>
              <a:defRPr/>
            </a:pPr>
            <a:fld id="{F4C3976D-8D47-445A-BD61-2F2C1E2596C6}" type="slidenum">
              <a:rPr lang="en-US" altLang="zh-TW" smtClean="0"/>
              <a:pPr>
                <a:defRPr/>
              </a:pPr>
              <a:t>95</a:t>
            </a:fld>
            <a:endParaRPr lang="en-US" altLang="zh-TW" dirty="0"/>
          </a:p>
        </p:txBody>
      </p:sp>
      <p:sp>
        <p:nvSpPr>
          <p:cNvPr id="20" name="文字方塊 19"/>
          <p:cNvSpPr txBox="1"/>
          <p:nvPr/>
        </p:nvSpPr>
        <p:spPr>
          <a:xfrm>
            <a:off x="2086935" y="2903718"/>
            <a:ext cx="5682966" cy="477054"/>
          </a:xfrm>
          <a:prstGeom prst="rect">
            <a:avLst/>
          </a:prstGeom>
          <a:noFill/>
        </p:spPr>
        <p:txBody>
          <a:bodyPr wrap="none" rtlCol="0">
            <a:spAutoFit/>
          </a:bodyPr>
          <a:lstStyle/>
          <a:p>
            <a:r>
              <a:rPr lang="en-US" altLang="zh-TW" sz="2500" dirty="0"/>
              <a:t>where </a:t>
            </a:r>
            <a:r>
              <a:rPr lang="en-US" altLang="zh-TW" sz="2500" i="1" dirty="0"/>
              <a:t>a</a:t>
            </a:r>
            <a:r>
              <a:rPr lang="en-US" altLang="zh-TW" sz="2500" dirty="0"/>
              <a:t>, </a:t>
            </a:r>
            <a:r>
              <a:rPr lang="en-US" altLang="zh-TW" sz="2500" i="1" dirty="0"/>
              <a:t>b</a:t>
            </a:r>
            <a:r>
              <a:rPr lang="en-US" altLang="zh-TW" sz="2500" dirty="0"/>
              <a:t> are functions of </a:t>
            </a:r>
            <a:r>
              <a:rPr lang="en-US" altLang="zh-TW" sz="2500" i="1" dirty="0"/>
              <a:t>x</a:t>
            </a:r>
            <a:r>
              <a:rPr lang="en-US" altLang="zh-TW" sz="2500" dirty="0"/>
              <a:t> &amp; </a:t>
            </a:r>
            <a:r>
              <a:rPr lang="en-US" altLang="zh-TW" sz="2500" i="1" dirty="0"/>
              <a:t>y</a:t>
            </a:r>
            <a:r>
              <a:rPr lang="en-US" altLang="zh-TW" sz="2500" dirty="0"/>
              <a:t> only, but </a:t>
            </a:r>
            <a:endParaRPr lang="zh-TW" altLang="en-US" sz="2500" dirty="0"/>
          </a:p>
        </p:txBody>
      </p:sp>
      <p:graphicFrame>
        <p:nvGraphicFramePr>
          <p:cNvPr id="8" name="物件 7"/>
          <p:cNvGraphicFramePr>
            <a:graphicFrameLocks noChangeAspect="1"/>
          </p:cNvGraphicFramePr>
          <p:nvPr>
            <p:extLst/>
          </p:nvPr>
        </p:nvGraphicFramePr>
        <p:xfrm>
          <a:off x="7640821" y="2951828"/>
          <a:ext cx="1760538" cy="452437"/>
        </p:xfrm>
        <a:graphic>
          <a:graphicData uri="http://schemas.openxmlformats.org/presentationml/2006/ole">
            <mc:AlternateContent xmlns:mc="http://schemas.openxmlformats.org/markup-compatibility/2006">
              <mc:Choice xmlns:v="urn:schemas-microsoft-com:vml" Requires="v">
                <p:oleObj spid="_x0000_s978786" name="方程式" r:id="rId14" imgW="838080" imgH="215640" progId="Equation.3">
                  <p:embed/>
                </p:oleObj>
              </mc:Choice>
              <mc:Fallback>
                <p:oleObj name="方程式" r:id="rId14" imgW="838080" imgH="215640" progId="Equation.3">
                  <p:embed/>
                  <p:pic>
                    <p:nvPicPr>
                      <p:cNvPr id="0" name=""/>
                      <p:cNvPicPr>
                        <a:picLocks noChangeArrowheads="1"/>
                      </p:cNvPicPr>
                      <p:nvPr/>
                    </p:nvPicPr>
                    <p:blipFill>
                      <a:blip r:embed="rId15"/>
                      <a:srcRect t="-2985" b="-2985"/>
                      <a:stretch>
                        <a:fillRect/>
                      </a:stretch>
                    </p:blipFill>
                    <p:spPr bwMode="auto">
                      <a:xfrm>
                        <a:off x="7640821" y="2951828"/>
                        <a:ext cx="1760538" cy="452437"/>
                      </a:xfrm>
                      <a:prstGeom prst="rect">
                        <a:avLst/>
                      </a:prstGeom>
                      <a:solidFill>
                        <a:srgbClr val="CCECFF"/>
                      </a:solidFill>
                      <a:ln>
                        <a:noFill/>
                      </a:ln>
                    </p:spPr>
                  </p:pic>
                </p:oleObj>
              </mc:Fallback>
            </mc:AlternateContent>
          </a:graphicData>
        </a:graphic>
      </p:graphicFrame>
      <p:sp>
        <p:nvSpPr>
          <p:cNvPr id="22" name="文字方塊 21"/>
          <p:cNvSpPr txBox="1"/>
          <p:nvPr/>
        </p:nvSpPr>
        <p:spPr>
          <a:xfrm>
            <a:off x="2140282" y="4581128"/>
            <a:ext cx="4027064" cy="477054"/>
          </a:xfrm>
          <a:prstGeom prst="rect">
            <a:avLst/>
          </a:prstGeom>
          <a:noFill/>
        </p:spPr>
        <p:txBody>
          <a:bodyPr wrap="none" rtlCol="0">
            <a:spAutoFit/>
          </a:bodyPr>
          <a:lstStyle/>
          <a:p>
            <a:r>
              <a:rPr lang="en-US" altLang="zh-TW" sz="2500" dirty="0"/>
              <a:t>where </a:t>
            </a:r>
            <a:r>
              <a:rPr lang="en-US" altLang="zh-TW" sz="2500" i="1" dirty="0"/>
              <a:t>a</a:t>
            </a:r>
            <a:r>
              <a:rPr lang="en-US" altLang="zh-TW" sz="2500" dirty="0"/>
              <a:t>, </a:t>
            </a:r>
            <a:r>
              <a:rPr lang="en-US" altLang="zh-TW" sz="2500" i="1" dirty="0"/>
              <a:t>b</a:t>
            </a:r>
            <a:r>
              <a:rPr lang="en-US" altLang="zh-TW" sz="2500" dirty="0"/>
              <a:t>, </a:t>
            </a:r>
            <a:r>
              <a:rPr lang="en-US" altLang="zh-TW" sz="2500" i="1" dirty="0"/>
              <a:t>d</a:t>
            </a:r>
            <a:r>
              <a:rPr lang="en-US" altLang="zh-TW" sz="2500" dirty="0"/>
              <a:t> are functions of</a:t>
            </a:r>
            <a:endParaRPr lang="zh-TW" altLang="en-US" sz="2500" dirty="0"/>
          </a:p>
        </p:txBody>
      </p:sp>
      <p:graphicFrame>
        <p:nvGraphicFramePr>
          <p:cNvPr id="9" name="物件 8"/>
          <p:cNvGraphicFramePr>
            <a:graphicFrameLocks noChangeAspect="1"/>
          </p:cNvGraphicFramePr>
          <p:nvPr>
            <p:extLst/>
          </p:nvPr>
        </p:nvGraphicFramePr>
        <p:xfrm>
          <a:off x="6061830" y="4657190"/>
          <a:ext cx="935037" cy="379413"/>
        </p:xfrm>
        <a:graphic>
          <a:graphicData uri="http://schemas.openxmlformats.org/presentationml/2006/ole">
            <mc:AlternateContent xmlns:mc="http://schemas.openxmlformats.org/markup-compatibility/2006">
              <mc:Choice xmlns:v="urn:schemas-microsoft-com:vml" Requires="v">
                <p:oleObj spid="_x0000_s978787" name="方程式" r:id="rId16" imgW="406080" imgH="164880" progId="Equation.3">
                  <p:embed/>
                </p:oleObj>
              </mc:Choice>
              <mc:Fallback>
                <p:oleObj name="方程式" r:id="rId16" imgW="406080" imgH="164880" progId="Equation.3">
                  <p:embed/>
                  <p:pic>
                    <p:nvPicPr>
                      <p:cNvPr id="0" name=""/>
                      <p:cNvPicPr>
                        <a:picLocks noChangeAspect="1" noChangeArrowheads="1"/>
                      </p:cNvPicPr>
                      <p:nvPr/>
                    </p:nvPicPr>
                    <p:blipFill>
                      <a:blip r:embed="rId17"/>
                      <a:srcRect t="-2985" b="-2985"/>
                      <a:stretch>
                        <a:fillRect/>
                      </a:stretch>
                    </p:blipFill>
                    <p:spPr bwMode="auto">
                      <a:xfrm>
                        <a:off x="6061830" y="4657190"/>
                        <a:ext cx="935037" cy="379413"/>
                      </a:xfrm>
                      <a:prstGeom prst="rect">
                        <a:avLst/>
                      </a:prstGeom>
                      <a:noFill/>
                      <a:ln>
                        <a:noFill/>
                      </a:ln>
                    </p:spPr>
                  </p:pic>
                </p:oleObj>
              </mc:Fallback>
            </mc:AlternateContent>
          </a:graphicData>
        </a:graphic>
      </p:graphicFrame>
      <p:sp>
        <p:nvSpPr>
          <p:cNvPr id="19" name="文字方塊 18"/>
          <p:cNvSpPr txBox="1"/>
          <p:nvPr/>
        </p:nvSpPr>
        <p:spPr>
          <a:xfrm>
            <a:off x="4223792" y="951112"/>
            <a:ext cx="299790" cy="461665"/>
          </a:xfrm>
          <a:prstGeom prst="rect">
            <a:avLst/>
          </a:prstGeom>
          <a:noFill/>
        </p:spPr>
        <p:txBody>
          <a:bodyPr wrap="square" lIns="0" rIns="0" rtlCol="0">
            <a:spAutoFit/>
          </a:bodyPr>
          <a:lstStyle/>
          <a:p>
            <a:r>
              <a:rPr lang="zh-TW" altLang="en-US" dirty="0"/>
              <a:t>，</a:t>
            </a:r>
          </a:p>
        </p:txBody>
      </p:sp>
      <p:sp>
        <p:nvSpPr>
          <p:cNvPr id="23" name="文字方塊 22"/>
          <p:cNvSpPr txBox="1"/>
          <p:nvPr/>
        </p:nvSpPr>
        <p:spPr>
          <a:xfrm>
            <a:off x="4295801" y="1237174"/>
            <a:ext cx="4229043" cy="400110"/>
          </a:xfrm>
          <a:prstGeom prst="rect">
            <a:avLst/>
          </a:prstGeom>
          <a:noFill/>
        </p:spPr>
        <p:txBody>
          <a:bodyPr wrap="none" rtlCol="0">
            <a:spAutoFit/>
          </a:bodyPr>
          <a:lstStyle/>
          <a:p>
            <a:r>
              <a:rPr lang="en-US" altLang="zh-TW" sz="2000" b="1" dirty="0">
                <a:solidFill>
                  <a:srgbClr val="C00000"/>
                </a:solidFill>
              </a:rPr>
              <a:t>(subscript comma implies derivative)</a:t>
            </a:r>
            <a:endParaRPr lang="zh-TW" altLang="en-US" sz="2000" b="1" dirty="0">
              <a:solidFill>
                <a:srgbClr val="C00000"/>
              </a:solidFill>
            </a:endParaRPr>
          </a:p>
        </p:txBody>
      </p:sp>
      <p:sp>
        <p:nvSpPr>
          <p:cNvPr id="24" name="文字方塊 23"/>
          <p:cNvSpPr txBox="1"/>
          <p:nvPr/>
        </p:nvSpPr>
        <p:spPr>
          <a:xfrm>
            <a:off x="4771555" y="5897583"/>
            <a:ext cx="5787675" cy="461665"/>
          </a:xfrm>
          <a:prstGeom prst="rect">
            <a:avLst/>
          </a:prstGeom>
          <a:noFill/>
        </p:spPr>
        <p:txBody>
          <a:bodyPr wrap="none" rtlCol="0">
            <a:spAutoFit/>
          </a:bodyPr>
          <a:lstStyle/>
          <a:p>
            <a:r>
              <a:rPr lang="en-US" altLang="zh-TW" dirty="0">
                <a:solidFill>
                  <a:srgbClr val="0000CC"/>
                </a:solidFill>
              </a:rPr>
              <a:t>(other than linear, semi-linear or quasi-linear)</a:t>
            </a:r>
            <a:endParaRPr lang="zh-TW" altLang="en-US" dirty="0">
              <a:solidFill>
                <a:srgbClr val="0000CC"/>
              </a:solidFill>
            </a:endParaRPr>
          </a:p>
        </p:txBody>
      </p:sp>
    </p:spTree>
    <p:extLst>
      <p:ext uri="{BB962C8B-B14F-4D97-AF65-F5344CB8AC3E}">
        <p14:creationId xmlns:p14="http://schemas.microsoft.com/office/powerpoint/2010/main" val="336977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wipe(left)">
                                      <p:cBhvr>
                                        <p:cTn id="20" dur="500"/>
                                        <p:tgtEl>
                                          <p:spTgt spid="10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47491"/>
                                        </p:tgtEl>
                                        <p:attrNameLst>
                                          <p:attrName>style.visibility</p:attrName>
                                        </p:attrNameLst>
                                      </p:cBhvr>
                                      <p:to>
                                        <p:strVal val="visible"/>
                                      </p:to>
                                    </p:set>
                                    <p:animEffect transition="in" filter="wipe(left)">
                                      <p:cBhvr>
                                        <p:cTn id="25" dur="500"/>
                                        <p:tgtEl>
                                          <p:spTgt spid="447491"/>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47494"/>
                                        </p:tgtEl>
                                        <p:attrNameLst>
                                          <p:attrName>style.visibility</p:attrName>
                                        </p:attrNameLst>
                                      </p:cBhvr>
                                      <p:to>
                                        <p:strVal val="visible"/>
                                      </p:to>
                                    </p:set>
                                    <p:animEffect transition="in" filter="wipe(left)">
                                      <p:cBhvr>
                                        <p:cTn id="29" dur="500"/>
                                        <p:tgtEl>
                                          <p:spTgt spid="44749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47495"/>
                                        </p:tgtEl>
                                        <p:attrNameLst>
                                          <p:attrName>style.visibility</p:attrName>
                                        </p:attrNameLst>
                                      </p:cBhvr>
                                      <p:to>
                                        <p:strVal val="visible"/>
                                      </p:to>
                                    </p:set>
                                    <p:animEffect transition="in" filter="wipe(left)">
                                      <p:cBhvr>
                                        <p:cTn id="34" dur="500"/>
                                        <p:tgtEl>
                                          <p:spTgt spid="447495"/>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447496"/>
                                        </p:tgtEl>
                                        <p:attrNameLst>
                                          <p:attrName>style.visibility</p:attrName>
                                        </p:attrNameLst>
                                      </p:cBhvr>
                                      <p:to>
                                        <p:strVal val="visible"/>
                                      </p:to>
                                    </p:set>
                                    <p:animEffect transition="in" filter="wipe(left)">
                                      <p:cBhvr>
                                        <p:cTn id="38" dur="500"/>
                                        <p:tgtEl>
                                          <p:spTgt spid="44749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750"/>
                                        <p:tgtEl>
                                          <p:spTgt spid="20"/>
                                        </p:tgtEl>
                                      </p:cBhvr>
                                    </p:animEffect>
                                  </p:childTnLst>
                                </p:cTn>
                              </p:par>
                            </p:childTnLst>
                          </p:cTn>
                        </p:par>
                        <p:par>
                          <p:cTn id="44" fill="hold">
                            <p:stCondLst>
                              <p:cond delay="750"/>
                            </p:stCondLst>
                            <p:childTnLst>
                              <p:par>
                                <p:cTn id="45" presetID="22" presetClass="entr" presetSubtype="8"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47497"/>
                                        </p:tgtEl>
                                        <p:attrNameLst>
                                          <p:attrName>style.visibility</p:attrName>
                                        </p:attrNameLst>
                                      </p:cBhvr>
                                      <p:to>
                                        <p:strVal val="visible"/>
                                      </p:to>
                                    </p:set>
                                    <p:animEffect transition="in" filter="wipe(left)">
                                      <p:cBhvr>
                                        <p:cTn id="52" dur="500"/>
                                        <p:tgtEl>
                                          <p:spTgt spid="447497"/>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447498"/>
                                        </p:tgtEl>
                                        <p:attrNameLst>
                                          <p:attrName>style.visibility</p:attrName>
                                        </p:attrNameLst>
                                      </p:cBhvr>
                                      <p:to>
                                        <p:strVal val="visible"/>
                                      </p:to>
                                    </p:set>
                                    <p:animEffect transition="in" filter="wipe(left)">
                                      <p:cBhvr>
                                        <p:cTn id="56" dur="500"/>
                                        <p:tgtEl>
                                          <p:spTgt spid="44749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447499"/>
                                        </p:tgtEl>
                                        <p:attrNameLst>
                                          <p:attrName>style.visibility</p:attrName>
                                        </p:attrNameLst>
                                      </p:cBhvr>
                                      <p:to>
                                        <p:strVal val="visible"/>
                                      </p:to>
                                    </p:set>
                                    <p:animEffect transition="in" filter="wipe(left)">
                                      <p:cBhvr>
                                        <p:cTn id="70" dur="500"/>
                                        <p:tgtEl>
                                          <p:spTgt spid="447499"/>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wipe(left)">
                                      <p:cBhvr>
                                        <p:cTn id="7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1" grpId="0"/>
      <p:bldP spid="447495" grpId="0"/>
      <p:bldP spid="447497" grpId="0"/>
      <p:bldP spid="447499" grpId="0"/>
      <p:bldP spid="20" grpId="0"/>
      <p:bldP spid="22" grpId="0"/>
      <p:bldP spid="19" grpId="0"/>
      <p:bldP spid="23" grpId="0"/>
      <p:bldP spid="24"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en-US" altLang="zh-TW" dirty="0">
                <a:solidFill>
                  <a:srgbClr val="C00000"/>
                </a:solidFill>
              </a:rPr>
              <a:t>First</a:t>
            </a:r>
            <a:r>
              <a:rPr lang="en-US" altLang="zh-TW" dirty="0"/>
              <a:t> order </a:t>
            </a:r>
            <a:r>
              <a:rPr lang="en-US" altLang="zh-TW" dirty="0">
                <a:solidFill>
                  <a:srgbClr val="0000CC"/>
                </a:solidFill>
              </a:rPr>
              <a:t>linear</a:t>
            </a:r>
            <a:r>
              <a:rPr lang="en-US" altLang="zh-TW" dirty="0"/>
              <a:t> PDE &amp; method of characteristics</a:t>
            </a:r>
            <a:endParaRPr lang="zh-TW" altLang="en-US" dirty="0"/>
          </a:p>
        </p:txBody>
      </p:sp>
      <p:graphicFrame>
        <p:nvGraphicFramePr>
          <p:cNvPr id="5" name="Object 4"/>
          <p:cNvGraphicFramePr>
            <a:graphicFrameLocks noChangeAspect="1"/>
          </p:cNvGraphicFramePr>
          <p:nvPr>
            <p:extLst/>
          </p:nvPr>
        </p:nvGraphicFramePr>
        <p:xfrm>
          <a:off x="3081338" y="847726"/>
          <a:ext cx="2074862" cy="555625"/>
        </p:xfrm>
        <a:graphic>
          <a:graphicData uri="http://schemas.openxmlformats.org/presentationml/2006/ole">
            <mc:AlternateContent xmlns:mc="http://schemas.openxmlformats.org/markup-compatibility/2006">
              <mc:Choice xmlns:v="urn:schemas-microsoft-com:vml" Requires="v">
                <p:oleObj spid="_x0000_s1132598" name="方程式" r:id="rId3" imgW="901440" imgH="241200" progId="Equation.3">
                  <p:embed/>
                </p:oleObj>
              </mc:Choice>
              <mc:Fallback>
                <p:oleObj name="方程式" r:id="rId3" imgW="901440" imgH="241200" progId="Equation.3">
                  <p:embed/>
                  <p:pic>
                    <p:nvPicPr>
                      <p:cNvPr id="0" name=""/>
                      <p:cNvPicPr>
                        <a:picLocks noChangeAspect="1" noChangeArrowheads="1"/>
                      </p:cNvPicPr>
                      <p:nvPr/>
                    </p:nvPicPr>
                    <p:blipFill>
                      <a:blip r:embed="rId4"/>
                      <a:srcRect t="-2985" b="-2985"/>
                      <a:stretch>
                        <a:fillRect/>
                      </a:stretch>
                    </p:blipFill>
                    <p:spPr bwMode="auto">
                      <a:xfrm>
                        <a:off x="3081338" y="847726"/>
                        <a:ext cx="2074862" cy="555625"/>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sp>
        <p:nvSpPr>
          <p:cNvPr id="6" name="Text Box 6"/>
          <p:cNvSpPr txBox="1">
            <a:spLocks noChangeArrowheads="1"/>
          </p:cNvSpPr>
          <p:nvPr/>
        </p:nvSpPr>
        <p:spPr bwMode="auto">
          <a:xfrm>
            <a:off x="1403862" y="912713"/>
            <a:ext cx="1276559" cy="380104"/>
          </a:xfrm>
          <a:prstGeom prst="rect">
            <a:avLst/>
          </a:prstGeom>
          <a:noFill/>
          <a:ln>
            <a:noFill/>
          </a:ln>
        </p:spPr>
        <p:txBody>
          <a:bodyPr wrap="none" lIns="72000" tIns="0" rIns="0" bIns="0">
            <a:spAutoFit/>
          </a:bodyPr>
          <a:lstStyle>
            <a:lvl1pPr eaLnBrk="0" hangingPunct="0">
              <a:defRPr kumimoji="1" sz="2400">
                <a:solidFill>
                  <a:schemeClr val="tx1"/>
                </a:solidFill>
                <a:latin typeface="Times New Roman" pitchFamily="18" charset="0"/>
                <a:ea typeface="細明體" pitchFamily="49" charset="-120"/>
              </a:defRPr>
            </a:lvl1pPr>
            <a:lvl2pPr marL="742950" indent="-285750" eaLnBrk="0" hangingPunct="0">
              <a:defRPr kumimoji="1" sz="2400">
                <a:solidFill>
                  <a:schemeClr val="tx1"/>
                </a:solidFill>
                <a:latin typeface="Times New Roman" pitchFamily="18" charset="0"/>
                <a:ea typeface="細明體" pitchFamily="49" charset="-120"/>
              </a:defRPr>
            </a:lvl2pPr>
            <a:lvl3pPr marL="1143000" indent="-228600" eaLnBrk="0" hangingPunct="0">
              <a:defRPr kumimoji="1" sz="2400">
                <a:solidFill>
                  <a:schemeClr val="tx1"/>
                </a:solidFill>
                <a:latin typeface="Times New Roman" pitchFamily="18" charset="0"/>
                <a:ea typeface="細明體" pitchFamily="49" charset="-120"/>
              </a:defRPr>
            </a:lvl3pPr>
            <a:lvl4pPr marL="1600200" indent="-228600" eaLnBrk="0" hangingPunct="0">
              <a:defRPr kumimoji="1" sz="2400">
                <a:solidFill>
                  <a:schemeClr val="tx1"/>
                </a:solidFill>
                <a:latin typeface="Times New Roman" pitchFamily="18" charset="0"/>
                <a:ea typeface="細明體" pitchFamily="49" charset="-120"/>
              </a:defRPr>
            </a:lvl4pPr>
            <a:lvl5pPr marL="2057400" indent="-228600" eaLnBrk="0" hangingPunct="0">
              <a:defRPr kumimoji="1" sz="2400">
                <a:solidFill>
                  <a:schemeClr val="tx1"/>
                </a:solidFill>
                <a:latin typeface="Times New Roman" pitchFamily="18" charset="0"/>
                <a:ea typeface="細明體" pitchFamily="49"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細明體" pitchFamily="49" charset="-120"/>
              </a:defRPr>
            </a:lvl9pPr>
          </a:lstStyle>
          <a:p>
            <a:pPr>
              <a:lnSpc>
                <a:spcPct val="95000"/>
              </a:lnSpc>
              <a:buClr>
                <a:schemeClr val="accent2"/>
              </a:buClr>
              <a:buSzPct val="120000"/>
              <a:buFont typeface="Wingdings" pitchFamily="2" charset="2"/>
              <a:buNone/>
            </a:pPr>
            <a:r>
              <a:rPr lang="en-US" altLang="zh-TW" sz="2600" dirty="0"/>
              <a:t>Consider</a:t>
            </a:r>
          </a:p>
        </p:txBody>
      </p:sp>
      <p:sp>
        <p:nvSpPr>
          <p:cNvPr id="7" name="文字方塊 6"/>
          <p:cNvSpPr txBox="1"/>
          <p:nvPr/>
        </p:nvSpPr>
        <p:spPr>
          <a:xfrm>
            <a:off x="1414125" y="1396148"/>
            <a:ext cx="5896166" cy="477054"/>
          </a:xfrm>
          <a:prstGeom prst="rect">
            <a:avLst/>
          </a:prstGeom>
          <a:noFill/>
        </p:spPr>
        <p:txBody>
          <a:bodyPr wrap="none" rtlCol="0">
            <a:spAutoFit/>
          </a:bodyPr>
          <a:lstStyle/>
          <a:p>
            <a:r>
              <a:rPr lang="en-US" altLang="zh-TW" sz="2500" dirty="0"/>
              <a:t>where </a:t>
            </a:r>
            <a:r>
              <a:rPr lang="en-US" altLang="zh-TW" sz="2500" i="1" dirty="0"/>
              <a:t>a</a:t>
            </a:r>
            <a:r>
              <a:rPr lang="en-US" altLang="zh-TW" sz="2500" dirty="0"/>
              <a:t>, </a:t>
            </a:r>
            <a:r>
              <a:rPr lang="en-US" altLang="zh-TW" sz="2500" i="1" dirty="0"/>
              <a:t>b </a:t>
            </a:r>
            <a:r>
              <a:rPr lang="en-US" altLang="zh-TW" sz="2500" dirty="0"/>
              <a:t>and </a:t>
            </a:r>
            <a:r>
              <a:rPr lang="en-US" altLang="zh-TW" sz="2500" i="1" dirty="0"/>
              <a:t>d</a:t>
            </a:r>
            <a:r>
              <a:rPr lang="en-US" altLang="zh-TW" sz="2500" dirty="0"/>
              <a:t> are functions of </a:t>
            </a:r>
            <a:r>
              <a:rPr lang="en-US" altLang="zh-TW" sz="2500" i="1" dirty="0"/>
              <a:t>x</a:t>
            </a:r>
            <a:r>
              <a:rPr lang="en-US" altLang="zh-TW" sz="2500" dirty="0"/>
              <a:t> &amp; </a:t>
            </a:r>
            <a:r>
              <a:rPr lang="en-US" altLang="zh-TW" sz="2500" i="1" dirty="0"/>
              <a:t>y</a:t>
            </a:r>
            <a:r>
              <a:rPr lang="en-US" altLang="zh-TW" sz="2500" dirty="0"/>
              <a:t> only.</a:t>
            </a:r>
            <a:endParaRPr lang="zh-TW" altLang="en-US" sz="2500" dirty="0"/>
          </a:p>
        </p:txBody>
      </p:sp>
      <p:sp>
        <p:nvSpPr>
          <p:cNvPr id="8" name="文字方塊 7"/>
          <p:cNvSpPr txBox="1"/>
          <p:nvPr/>
        </p:nvSpPr>
        <p:spPr>
          <a:xfrm>
            <a:off x="1559496" y="1983665"/>
            <a:ext cx="2637260" cy="477054"/>
          </a:xfrm>
          <a:prstGeom prst="rect">
            <a:avLst/>
          </a:prstGeom>
          <a:noFill/>
        </p:spPr>
        <p:txBody>
          <a:bodyPr wrap="none" rtlCol="0">
            <a:spAutoFit/>
          </a:bodyPr>
          <a:lstStyle/>
          <a:p>
            <a:r>
              <a:rPr lang="en-US" altLang="zh-TW" sz="2500" dirty="0"/>
              <a:t>define vector  </a:t>
            </a:r>
            <a:r>
              <a:rPr lang="en-US" altLang="zh-TW" sz="2500" b="1" dirty="0"/>
              <a:t>v </a:t>
            </a:r>
            <a:r>
              <a:rPr lang="en-US" altLang="zh-TW" sz="2500" dirty="0"/>
              <a:t> as</a:t>
            </a:r>
            <a:endParaRPr lang="zh-TW" altLang="en-US" sz="2500" dirty="0"/>
          </a:p>
        </p:txBody>
      </p:sp>
      <p:graphicFrame>
        <p:nvGraphicFramePr>
          <p:cNvPr id="9" name="Object 4"/>
          <p:cNvGraphicFramePr>
            <a:graphicFrameLocks noChangeAspect="1"/>
          </p:cNvGraphicFramePr>
          <p:nvPr>
            <p:extLst/>
          </p:nvPr>
        </p:nvGraphicFramePr>
        <p:xfrm>
          <a:off x="2581276" y="2506663"/>
          <a:ext cx="1577975" cy="468312"/>
        </p:xfrm>
        <a:graphic>
          <a:graphicData uri="http://schemas.openxmlformats.org/presentationml/2006/ole">
            <mc:AlternateContent xmlns:mc="http://schemas.openxmlformats.org/markup-compatibility/2006">
              <mc:Choice xmlns:v="urn:schemas-microsoft-com:vml" Requires="v">
                <p:oleObj spid="_x0000_s1132599" name="方程式" r:id="rId5" imgW="685800" imgH="203040" progId="Equation.3">
                  <p:embed/>
                </p:oleObj>
              </mc:Choice>
              <mc:Fallback>
                <p:oleObj name="方程式" r:id="rId5" imgW="685800" imgH="203040" progId="Equation.3">
                  <p:embed/>
                  <p:pic>
                    <p:nvPicPr>
                      <p:cNvPr id="0" name=""/>
                      <p:cNvPicPr>
                        <a:picLocks noChangeAspect="1" noChangeArrowheads="1"/>
                      </p:cNvPicPr>
                      <p:nvPr/>
                    </p:nvPicPr>
                    <p:blipFill>
                      <a:blip r:embed="rId6"/>
                      <a:srcRect t="-2985" b="-2985"/>
                      <a:stretch>
                        <a:fillRect/>
                      </a:stretch>
                    </p:blipFill>
                    <p:spPr bwMode="auto">
                      <a:xfrm>
                        <a:off x="2581276" y="2506663"/>
                        <a:ext cx="1577975" cy="468312"/>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10" name="物件 9"/>
          <p:cNvGraphicFramePr>
            <a:graphicFrameLocks noChangeAspect="1"/>
          </p:cNvGraphicFramePr>
          <p:nvPr>
            <p:extLst/>
          </p:nvPr>
        </p:nvGraphicFramePr>
        <p:xfrm>
          <a:off x="2561163" y="2996952"/>
          <a:ext cx="2166938" cy="520700"/>
        </p:xfrm>
        <a:graphic>
          <a:graphicData uri="http://schemas.openxmlformats.org/presentationml/2006/ole">
            <mc:AlternateContent xmlns:mc="http://schemas.openxmlformats.org/markup-compatibility/2006">
              <mc:Choice xmlns:v="urn:schemas-microsoft-com:vml" Requires="v">
                <p:oleObj spid="_x0000_s1132600" name="方程式" r:id="rId7" imgW="1002960" imgH="241200" progId="Equation.3">
                  <p:embed/>
                </p:oleObj>
              </mc:Choice>
              <mc:Fallback>
                <p:oleObj name="方程式" r:id="rId7" imgW="1002960" imgH="241200" progId="Equation.3">
                  <p:embed/>
                  <p:pic>
                    <p:nvPicPr>
                      <p:cNvPr id="0" name=""/>
                      <p:cNvPicPr>
                        <a:picLocks noChangeAspect="1" noChangeArrowheads="1"/>
                      </p:cNvPicPr>
                      <p:nvPr/>
                    </p:nvPicPr>
                    <p:blipFill>
                      <a:blip r:embed="rId8"/>
                      <a:srcRect t="-2985" b="-2985"/>
                      <a:stretch>
                        <a:fillRect/>
                      </a:stretch>
                    </p:blipFill>
                    <p:spPr bwMode="auto">
                      <a:xfrm>
                        <a:off x="2561163" y="2996952"/>
                        <a:ext cx="2166938" cy="520700"/>
                      </a:xfrm>
                      <a:prstGeom prst="rect">
                        <a:avLst/>
                      </a:prstGeom>
                      <a:noFill/>
                      <a:ln>
                        <a:noFill/>
                      </a:ln>
                    </p:spPr>
                  </p:pic>
                </p:oleObj>
              </mc:Fallback>
            </mc:AlternateContent>
          </a:graphicData>
        </a:graphic>
      </p:graphicFrame>
      <p:sp>
        <p:nvSpPr>
          <p:cNvPr id="12" name="文字方塊 11"/>
          <p:cNvSpPr txBox="1"/>
          <p:nvPr/>
        </p:nvSpPr>
        <p:spPr>
          <a:xfrm>
            <a:off x="1559497" y="2913040"/>
            <a:ext cx="845103" cy="477054"/>
          </a:xfrm>
          <a:prstGeom prst="rect">
            <a:avLst/>
          </a:prstGeom>
          <a:noFill/>
        </p:spPr>
        <p:txBody>
          <a:bodyPr wrap="none" rtlCol="0">
            <a:spAutoFit/>
          </a:bodyPr>
          <a:lstStyle/>
          <a:p>
            <a:r>
              <a:rPr lang="en-US" altLang="zh-TW" sz="2500" dirty="0"/>
              <a:t>since</a:t>
            </a:r>
            <a:endParaRPr lang="zh-TW" altLang="en-US" sz="2500" dirty="0"/>
          </a:p>
        </p:txBody>
      </p:sp>
      <p:sp>
        <p:nvSpPr>
          <p:cNvPr id="13" name="AutoShape 28"/>
          <p:cNvSpPr>
            <a:spLocks noChangeArrowheads="1"/>
          </p:cNvSpPr>
          <p:nvPr/>
        </p:nvSpPr>
        <p:spPr bwMode="auto">
          <a:xfrm>
            <a:off x="1580871" y="3717032"/>
            <a:ext cx="252000" cy="180000"/>
          </a:xfrm>
          <a:prstGeom prst="rightArrow">
            <a:avLst>
              <a:gd name="adj1" fmla="val 50000"/>
              <a:gd name="adj2" fmla="val 35041"/>
            </a:avLst>
          </a:prstGeom>
          <a:solidFill>
            <a:srgbClr val="FF9900"/>
          </a:solidFill>
          <a:ln w="9525">
            <a:solidFill>
              <a:schemeClr val="tx1"/>
            </a:solidFill>
            <a:miter lim="800000"/>
            <a:headEnd/>
            <a:tailEnd/>
          </a:ln>
        </p:spPr>
        <p:txBody>
          <a:bodyPr wrap="none" anchor="ctr"/>
          <a:lstStyle/>
          <a:p>
            <a:pPr eaLnBrk="0" hangingPunct="0"/>
            <a:endParaRPr lang="zh-TW" altLang="en-US"/>
          </a:p>
        </p:txBody>
      </p:sp>
      <p:graphicFrame>
        <p:nvGraphicFramePr>
          <p:cNvPr id="14" name="Object 4"/>
          <p:cNvGraphicFramePr>
            <a:graphicFrameLocks noChangeAspect="1"/>
          </p:cNvGraphicFramePr>
          <p:nvPr>
            <p:extLst/>
          </p:nvPr>
        </p:nvGraphicFramePr>
        <p:xfrm>
          <a:off x="2042141" y="3547548"/>
          <a:ext cx="2219325" cy="409575"/>
        </p:xfrm>
        <a:graphic>
          <a:graphicData uri="http://schemas.openxmlformats.org/presentationml/2006/ole">
            <mc:AlternateContent xmlns:mc="http://schemas.openxmlformats.org/markup-compatibility/2006">
              <mc:Choice xmlns:v="urn:schemas-microsoft-com:vml" Requires="v">
                <p:oleObj spid="_x0000_s1132601" name="方程式" r:id="rId9" imgW="965160" imgH="177480" progId="Equation.3">
                  <p:embed/>
                </p:oleObj>
              </mc:Choice>
              <mc:Fallback>
                <p:oleObj name="方程式" r:id="rId9" imgW="965160" imgH="177480" progId="Equation.3">
                  <p:embed/>
                  <p:pic>
                    <p:nvPicPr>
                      <p:cNvPr id="0" name=""/>
                      <p:cNvPicPr>
                        <a:picLocks noChangeAspect="1" noChangeArrowheads="1"/>
                      </p:cNvPicPr>
                      <p:nvPr/>
                    </p:nvPicPr>
                    <p:blipFill>
                      <a:blip r:embed="rId10"/>
                      <a:srcRect t="-2985" b="-2985"/>
                      <a:stretch>
                        <a:fillRect/>
                      </a:stretch>
                    </p:blipFill>
                    <p:spPr bwMode="auto">
                      <a:xfrm>
                        <a:off x="2042141" y="3547548"/>
                        <a:ext cx="2219325" cy="409575"/>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216168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p:bldP spid="1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物件 13"/>
          <p:cNvGraphicFramePr>
            <a:graphicFrameLocks noChangeAspect="1"/>
          </p:cNvGraphicFramePr>
          <p:nvPr>
            <p:extLst/>
          </p:nvPr>
        </p:nvGraphicFramePr>
        <p:xfrm>
          <a:off x="5140729" y="4148790"/>
          <a:ext cx="2811780" cy="800100"/>
        </p:xfrm>
        <a:graphic>
          <a:graphicData uri="http://schemas.openxmlformats.org/presentationml/2006/ole">
            <mc:AlternateContent xmlns:mc="http://schemas.openxmlformats.org/markup-compatibility/2006">
              <mc:Choice xmlns:v="urn:schemas-microsoft-com:vml" Requires="v">
                <p:oleObj spid="_x0000_s1110622" name="方程式" r:id="rId4" imgW="1562100" imgH="444500" progId="Equation.3">
                  <p:embed/>
                </p:oleObj>
              </mc:Choice>
              <mc:Fallback>
                <p:oleObj name="方程式" r:id="rId4" imgW="1562100" imgH="444500" progId="Equation.3">
                  <p:embed/>
                  <p:pic>
                    <p:nvPicPr>
                      <p:cNvPr id="14" name="物件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0729" y="4148790"/>
                        <a:ext cx="281178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物件 15"/>
          <p:cNvGraphicFramePr>
            <a:graphicFrameLocks noChangeAspect="1"/>
          </p:cNvGraphicFramePr>
          <p:nvPr>
            <p:extLst/>
          </p:nvPr>
        </p:nvGraphicFramePr>
        <p:xfrm>
          <a:off x="1596247" y="4917140"/>
          <a:ext cx="3634632" cy="914328"/>
        </p:xfrm>
        <a:graphic>
          <a:graphicData uri="http://schemas.openxmlformats.org/presentationml/2006/ole">
            <mc:AlternateContent xmlns:mc="http://schemas.openxmlformats.org/markup-compatibility/2006">
              <mc:Choice xmlns:v="urn:schemas-microsoft-com:vml" Requires="v">
                <p:oleObj spid="_x0000_s1110623" name="方程式" r:id="rId6" imgW="2019240" imgH="507960" progId="Equation.3">
                  <p:embed/>
                </p:oleObj>
              </mc:Choice>
              <mc:Fallback>
                <p:oleObj name="方程式" r:id="rId6" imgW="2019240" imgH="507960" progId="Equation.3">
                  <p:embed/>
                  <p:pic>
                    <p:nvPicPr>
                      <p:cNvPr id="16" name="物件 15"/>
                      <p:cNvPicPr>
                        <a:picLocks noChangeAspect="1" noChangeArrowheads="1"/>
                      </p:cNvPicPr>
                      <p:nvPr/>
                    </p:nvPicPr>
                    <p:blipFill>
                      <a:blip r:embed="rId7"/>
                      <a:srcRect/>
                      <a:stretch>
                        <a:fillRect/>
                      </a:stretch>
                    </p:blipFill>
                    <p:spPr bwMode="auto">
                      <a:xfrm>
                        <a:off x="1596247" y="4917140"/>
                        <a:ext cx="3634632" cy="914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7" name="Rectangle 4"/>
          <p:cNvSpPr>
            <a:spLocks noGrp="1" noChangeArrowheads="1"/>
          </p:cNvSpPr>
          <p:nvPr>
            <p:ph type="title"/>
          </p:nvPr>
        </p:nvSpPr>
        <p:spPr>
          <a:noFill/>
        </p:spPr>
        <p:txBody>
          <a:bodyPr/>
          <a:lstStyle/>
          <a:p>
            <a:pPr defTabSz="914400"/>
            <a:r>
              <a:rPr lang="en-US" altLang="zh-TW" dirty="0"/>
              <a:t>7. Wave equation (</a:t>
            </a:r>
            <a:r>
              <a:rPr lang="en-US" altLang="zh-TW" dirty="0" err="1"/>
              <a:t>D’Alembert’s</a:t>
            </a:r>
            <a:r>
              <a:rPr lang="en-US" altLang="zh-TW" dirty="0"/>
              <a:t> solution)</a:t>
            </a:r>
          </a:p>
        </p:txBody>
      </p:sp>
      <p:sp>
        <p:nvSpPr>
          <p:cNvPr id="9228" name="投影片編號版面配置區 5"/>
          <p:cNvSpPr>
            <a:spLocks noGrp="1"/>
          </p:cNvSpPr>
          <p:nvPr>
            <p:ph type="sldNum" sz="quarter" idx="10"/>
          </p:nvPr>
        </p:nvSpPr>
        <p:spPr>
          <a:noFill/>
        </p:spPr>
        <p:txBody>
          <a:bodyPr/>
          <a:lstStyle/>
          <a:p>
            <a:fld id="{E48C72D4-16D5-4688-828F-E366AC82645C}" type="slidenum">
              <a:rPr lang="en-US" altLang="zh-TW" smtClean="0"/>
              <a:pPr/>
              <a:t>97</a:t>
            </a:fld>
            <a:endParaRPr lang="en-US" altLang="zh-TW"/>
          </a:p>
        </p:txBody>
      </p:sp>
      <p:graphicFrame>
        <p:nvGraphicFramePr>
          <p:cNvPr id="314379" name="Object 11"/>
          <p:cNvGraphicFramePr>
            <a:graphicFrameLocks noGrp="1" noChangeAspect="1"/>
          </p:cNvGraphicFramePr>
          <p:nvPr>
            <p:ph sz="quarter" idx="4294967295"/>
            <p:extLst/>
          </p:nvPr>
        </p:nvGraphicFramePr>
        <p:xfrm>
          <a:off x="7200093" y="857054"/>
          <a:ext cx="1965384" cy="822960"/>
        </p:xfrm>
        <a:graphic>
          <a:graphicData uri="http://schemas.openxmlformats.org/presentationml/2006/ole">
            <mc:AlternateContent xmlns:mc="http://schemas.openxmlformats.org/markup-compatibility/2006">
              <mc:Choice xmlns:v="urn:schemas-microsoft-com:vml" Requires="v">
                <p:oleObj spid="_x0000_s1110624" name="Equation" r:id="rId8" imgW="1091880" imgH="457200" progId="Equation.DSMT4">
                  <p:embed/>
                </p:oleObj>
              </mc:Choice>
              <mc:Fallback>
                <p:oleObj name="Equation" r:id="rId8" imgW="1091880" imgH="457200" progId="Equation.DSMT4">
                  <p:embed/>
                  <p:pic>
                    <p:nvPicPr>
                      <p:cNvPr id="314379"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0093" y="857054"/>
                        <a:ext cx="1965384" cy="8229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4370" name="Rectangle 2"/>
          <p:cNvSpPr>
            <a:spLocks noChangeArrowheads="1"/>
          </p:cNvSpPr>
          <p:nvPr/>
        </p:nvSpPr>
        <p:spPr bwMode="auto">
          <a:xfrm>
            <a:off x="3913988" y="1616211"/>
            <a:ext cx="1188000" cy="396000"/>
          </a:xfrm>
          <a:prstGeom prst="rect">
            <a:avLst/>
          </a:prstGeom>
          <a:solidFill>
            <a:srgbClr val="CCFFFF"/>
          </a:solidFill>
          <a:ln w="12700" algn="ctr">
            <a:noFill/>
            <a:miter lim="800000"/>
            <a:headEnd/>
            <a:tailEnd/>
          </a:ln>
        </p:spPr>
        <p:txBody>
          <a:bodyPr wrap="none" anchor="ctr"/>
          <a:lstStyle/>
          <a:p>
            <a:endParaRPr lang="zh-TW" altLang="en-US"/>
          </a:p>
        </p:txBody>
      </p:sp>
      <p:sp>
        <p:nvSpPr>
          <p:cNvPr id="314371" name="Rectangle 3"/>
          <p:cNvSpPr>
            <a:spLocks noChangeArrowheads="1"/>
          </p:cNvSpPr>
          <p:nvPr/>
        </p:nvSpPr>
        <p:spPr bwMode="auto">
          <a:xfrm>
            <a:off x="2421136" y="1594439"/>
            <a:ext cx="1188000" cy="396000"/>
          </a:xfrm>
          <a:prstGeom prst="rect">
            <a:avLst/>
          </a:prstGeom>
          <a:solidFill>
            <a:srgbClr val="CCFFFF"/>
          </a:solidFill>
          <a:ln w="12700" algn="ctr">
            <a:noFill/>
            <a:miter lim="800000"/>
            <a:headEnd/>
            <a:tailEnd/>
          </a:ln>
        </p:spPr>
        <p:txBody>
          <a:bodyPr wrap="none" anchor="ctr"/>
          <a:lstStyle/>
          <a:p>
            <a:endParaRPr lang="zh-TW" altLang="en-US"/>
          </a:p>
        </p:txBody>
      </p:sp>
      <p:sp>
        <p:nvSpPr>
          <p:cNvPr id="314373" name="Text Box 5"/>
          <p:cNvSpPr txBox="1">
            <a:spLocks noChangeArrowheads="1"/>
          </p:cNvSpPr>
          <p:nvPr/>
        </p:nvSpPr>
        <p:spPr bwMode="auto">
          <a:xfrm>
            <a:off x="1415480" y="5836878"/>
            <a:ext cx="9361040" cy="760475"/>
          </a:xfrm>
          <a:prstGeom prst="rect">
            <a:avLst/>
          </a:prstGeom>
          <a:noFill/>
          <a:ln w="12700" algn="ctr">
            <a:noFill/>
            <a:miter lim="800000"/>
            <a:headEnd/>
            <a:tailEnd/>
          </a:ln>
        </p:spPr>
        <p:txBody>
          <a:bodyPr wrap="square" tIns="10800" bIns="10800">
            <a:spAutoFit/>
          </a:bodyPr>
          <a:lstStyle/>
          <a:p>
            <a:r>
              <a:rPr lang="en-US" altLang="zh-TW" dirty="0">
                <a:solidFill>
                  <a:srgbClr val="C00000"/>
                </a:solidFill>
              </a:rPr>
              <a:t>The general solution of 1-D wave equation can always be expressed as a sum of two arbitrary functions with arguments  </a:t>
            </a:r>
            <a:r>
              <a:rPr lang="en-US" altLang="zh-TW" i="1" dirty="0">
                <a:solidFill>
                  <a:srgbClr val="C00000"/>
                </a:solidFill>
              </a:rPr>
              <a:t>x </a:t>
            </a:r>
            <a:r>
              <a:rPr lang="en-US" altLang="zh-TW" dirty="0">
                <a:solidFill>
                  <a:srgbClr val="C00000"/>
                </a:solidFill>
              </a:rPr>
              <a:t>+ </a:t>
            </a:r>
            <a:r>
              <a:rPr lang="en-US" altLang="zh-TW" i="1" dirty="0" err="1">
                <a:solidFill>
                  <a:srgbClr val="C00000"/>
                </a:solidFill>
              </a:rPr>
              <a:t>ct</a:t>
            </a:r>
            <a:r>
              <a:rPr lang="en-US" altLang="zh-TW" i="1" dirty="0">
                <a:solidFill>
                  <a:srgbClr val="C00000"/>
                </a:solidFill>
              </a:rPr>
              <a:t>  </a:t>
            </a:r>
            <a:r>
              <a:rPr lang="en-US" altLang="zh-TW" dirty="0">
                <a:solidFill>
                  <a:srgbClr val="C00000"/>
                </a:solidFill>
              </a:rPr>
              <a:t>and  </a:t>
            </a:r>
            <a:r>
              <a:rPr lang="en-US" altLang="zh-TW" i="1" dirty="0">
                <a:solidFill>
                  <a:srgbClr val="C00000"/>
                </a:solidFill>
              </a:rPr>
              <a:t>x</a:t>
            </a:r>
            <a:r>
              <a:rPr lang="en-US" altLang="zh-TW" i="1" dirty="0">
                <a:solidFill>
                  <a:srgbClr val="C00000"/>
                </a:solidFill>
                <a:latin typeface="Symbol" pitchFamily="18" charset="2"/>
              </a:rPr>
              <a:t> </a:t>
            </a:r>
            <a:r>
              <a:rPr lang="en-US" altLang="zh-TW" dirty="0">
                <a:solidFill>
                  <a:srgbClr val="C00000"/>
                </a:solidFill>
                <a:latin typeface="Symbol" pitchFamily="18" charset="2"/>
              </a:rPr>
              <a:t>- </a:t>
            </a:r>
            <a:r>
              <a:rPr lang="en-US" altLang="zh-TW" i="1" dirty="0">
                <a:solidFill>
                  <a:srgbClr val="C00000"/>
                </a:solidFill>
              </a:rPr>
              <a:t>ct</a:t>
            </a:r>
            <a:r>
              <a:rPr lang="en-US" altLang="zh-TW" dirty="0">
                <a:solidFill>
                  <a:srgbClr val="C00000"/>
                </a:solidFill>
              </a:rPr>
              <a:t>.</a:t>
            </a:r>
          </a:p>
        </p:txBody>
      </p:sp>
      <p:sp>
        <p:nvSpPr>
          <p:cNvPr id="314377" name="Text Box 9"/>
          <p:cNvSpPr txBox="1">
            <a:spLocks noChangeArrowheads="1"/>
          </p:cNvSpPr>
          <p:nvPr/>
        </p:nvSpPr>
        <p:spPr bwMode="auto">
          <a:xfrm>
            <a:off x="1703512" y="1556793"/>
            <a:ext cx="717550" cy="461665"/>
          </a:xfrm>
          <a:prstGeom prst="rect">
            <a:avLst/>
          </a:prstGeom>
          <a:noFill/>
          <a:ln w="12700" algn="ctr">
            <a:noFill/>
            <a:miter lim="800000"/>
            <a:headEnd/>
            <a:tailEnd/>
          </a:ln>
        </p:spPr>
        <p:txBody>
          <a:bodyPr>
            <a:spAutoFit/>
          </a:bodyPr>
          <a:lstStyle/>
          <a:p>
            <a:pPr algn="ctr">
              <a:spcBef>
                <a:spcPct val="50000"/>
              </a:spcBef>
            </a:pPr>
            <a:r>
              <a:rPr lang="en-US" altLang="zh-TW" dirty="0"/>
              <a:t>Let</a:t>
            </a:r>
          </a:p>
        </p:txBody>
      </p:sp>
      <p:sp>
        <p:nvSpPr>
          <p:cNvPr id="314378" name="Text Box 10"/>
          <p:cNvSpPr txBox="1">
            <a:spLocks noChangeArrowheads="1"/>
          </p:cNvSpPr>
          <p:nvPr/>
        </p:nvSpPr>
        <p:spPr bwMode="auto">
          <a:xfrm>
            <a:off x="5223524" y="1581325"/>
            <a:ext cx="1031816" cy="430887"/>
          </a:xfrm>
          <a:prstGeom prst="rect">
            <a:avLst/>
          </a:prstGeom>
          <a:noFill/>
          <a:ln w="12700" algn="ctr">
            <a:noFill/>
            <a:miter lim="800000"/>
            <a:headEnd/>
            <a:tailEnd/>
          </a:ln>
        </p:spPr>
        <p:txBody>
          <a:bodyPr wrap="none" lIns="36000" rIns="0">
            <a:spAutoFit/>
          </a:bodyPr>
          <a:lstStyle/>
          <a:p>
            <a:pPr algn="ctr">
              <a:spcBef>
                <a:spcPct val="50000"/>
              </a:spcBef>
            </a:pPr>
            <a:r>
              <a:rPr lang="en-US" altLang="zh-TW" sz="2200" dirty="0">
                <a:solidFill>
                  <a:srgbClr val="0000CC"/>
                </a:solidFill>
              </a:rPr>
              <a:t>(why ??)</a:t>
            </a:r>
          </a:p>
        </p:txBody>
      </p:sp>
      <p:graphicFrame>
        <p:nvGraphicFramePr>
          <p:cNvPr id="314380" name="Object 12"/>
          <p:cNvGraphicFramePr>
            <a:graphicFrameLocks noChangeAspect="1"/>
          </p:cNvGraphicFramePr>
          <p:nvPr>
            <p:extLst>
              <p:ext uri="{D42A27DB-BD31-4B8C-83A1-F6EECF244321}">
                <p14:modId xmlns:p14="http://schemas.microsoft.com/office/powerpoint/2010/main" val="1239606578"/>
              </p:ext>
            </p:extLst>
          </p:nvPr>
        </p:nvGraphicFramePr>
        <p:xfrm>
          <a:off x="7320137" y="1536700"/>
          <a:ext cx="1349375" cy="776288"/>
        </p:xfrm>
        <a:graphic>
          <a:graphicData uri="http://schemas.openxmlformats.org/presentationml/2006/ole">
            <mc:AlternateContent xmlns:mc="http://schemas.openxmlformats.org/markup-compatibility/2006">
              <mc:Choice xmlns:v="urn:schemas-microsoft-com:vml" Requires="v">
                <p:oleObj spid="_x0000_s1110625" name="Equation" r:id="rId10" imgW="749160" imgH="431640" progId="Equation.DSMT4">
                  <p:embed/>
                </p:oleObj>
              </mc:Choice>
              <mc:Fallback>
                <p:oleObj name="Equation" r:id="rId10" imgW="749160" imgH="431640" progId="Equation.DSMT4">
                  <p:embed/>
                  <p:pic>
                    <p:nvPicPr>
                      <p:cNvPr id="314380" name="Object 12"/>
                      <p:cNvPicPr>
                        <a:picLocks noChangeAspect="1" noChangeArrowheads="1"/>
                      </p:cNvPicPr>
                      <p:nvPr/>
                    </p:nvPicPr>
                    <p:blipFill>
                      <a:blip r:embed="rId11"/>
                      <a:srcRect/>
                      <a:stretch>
                        <a:fillRect/>
                      </a:stretch>
                    </p:blipFill>
                    <p:spPr bwMode="auto">
                      <a:xfrm>
                        <a:off x="7320137" y="1536700"/>
                        <a:ext cx="1349375" cy="776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4381" name="Object 13"/>
          <p:cNvGraphicFramePr>
            <a:graphicFrameLocks noChangeAspect="1"/>
          </p:cNvGraphicFramePr>
          <p:nvPr>
            <p:extLst/>
          </p:nvPr>
        </p:nvGraphicFramePr>
        <p:xfrm>
          <a:off x="7244407" y="2276872"/>
          <a:ext cx="2606040" cy="458280"/>
        </p:xfrm>
        <a:graphic>
          <a:graphicData uri="http://schemas.openxmlformats.org/presentationml/2006/ole">
            <mc:AlternateContent xmlns:mc="http://schemas.openxmlformats.org/markup-compatibility/2006">
              <mc:Choice xmlns:v="urn:schemas-microsoft-com:vml" Requires="v">
                <p:oleObj spid="_x0000_s1110626" name="Equation" r:id="rId12" imgW="1371600" imgH="241200" progId="Equation.DSMT4">
                  <p:embed/>
                </p:oleObj>
              </mc:Choice>
              <mc:Fallback>
                <p:oleObj name="Equation" r:id="rId12" imgW="1371600" imgH="241200" progId="Equation.DSMT4">
                  <p:embed/>
                  <p:pic>
                    <p:nvPicPr>
                      <p:cNvPr id="314381"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44407" y="2276872"/>
                        <a:ext cx="2606040" cy="458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6"/>
          <p:cNvGrpSpPr>
            <a:grpSpLocks/>
          </p:cNvGrpSpPr>
          <p:nvPr/>
        </p:nvGrpSpPr>
        <p:grpSpPr bwMode="auto">
          <a:xfrm>
            <a:off x="6672264" y="693069"/>
            <a:ext cx="4376737" cy="3384554"/>
            <a:chOff x="3483" y="709"/>
            <a:chExt cx="2757" cy="2132"/>
          </a:xfrm>
        </p:grpSpPr>
        <p:sp>
          <p:nvSpPr>
            <p:cNvPr id="9249" name="Line 17"/>
            <p:cNvSpPr>
              <a:spLocks noChangeShapeType="1"/>
            </p:cNvSpPr>
            <p:nvPr/>
          </p:nvSpPr>
          <p:spPr bwMode="auto">
            <a:xfrm>
              <a:off x="3483" y="709"/>
              <a:ext cx="0" cy="2132"/>
            </a:xfrm>
            <a:prstGeom prst="line">
              <a:avLst/>
            </a:prstGeom>
            <a:noFill/>
            <a:ln w="12700">
              <a:solidFill>
                <a:srgbClr val="0000CC"/>
              </a:solidFill>
              <a:round/>
              <a:headEnd/>
              <a:tailEnd/>
            </a:ln>
          </p:spPr>
          <p:txBody>
            <a:bodyPr wrap="none" anchor="ctr"/>
            <a:lstStyle/>
            <a:p>
              <a:endParaRPr lang="zh-TW" altLang="en-US"/>
            </a:p>
          </p:txBody>
        </p:sp>
        <p:sp>
          <p:nvSpPr>
            <p:cNvPr id="9250" name="Line 18"/>
            <p:cNvSpPr>
              <a:spLocks noChangeShapeType="1"/>
            </p:cNvSpPr>
            <p:nvPr/>
          </p:nvSpPr>
          <p:spPr bwMode="auto">
            <a:xfrm>
              <a:off x="3483" y="2841"/>
              <a:ext cx="2757" cy="0"/>
            </a:xfrm>
            <a:prstGeom prst="line">
              <a:avLst/>
            </a:prstGeom>
            <a:noFill/>
            <a:ln w="12700">
              <a:solidFill>
                <a:srgbClr val="0000CC"/>
              </a:solidFill>
              <a:round/>
              <a:headEnd/>
              <a:tailEnd/>
            </a:ln>
          </p:spPr>
          <p:txBody>
            <a:bodyPr wrap="none" anchor="ctr"/>
            <a:lstStyle/>
            <a:p>
              <a:endParaRPr lang="zh-TW" altLang="en-US"/>
            </a:p>
          </p:txBody>
        </p:sp>
      </p:grpSp>
      <p:sp>
        <p:nvSpPr>
          <p:cNvPr id="314387" name="AutoShape 19"/>
          <p:cNvSpPr>
            <a:spLocks noChangeArrowheads="1"/>
          </p:cNvSpPr>
          <p:nvPr/>
        </p:nvSpPr>
        <p:spPr bwMode="auto">
          <a:xfrm flipV="1">
            <a:off x="6888163" y="1143608"/>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wrap="none" anchor="ctr"/>
          <a:lstStyle/>
          <a:p>
            <a:endParaRPr lang="zh-TW" altLang="en-US"/>
          </a:p>
        </p:txBody>
      </p:sp>
      <p:sp>
        <p:nvSpPr>
          <p:cNvPr id="314388" name="Text Box 20"/>
          <p:cNvSpPr txBox="1">
            <a:spLocks noChangeArrowheads="1"/>
          </p:cNvSpPr>
          <p:nvPr/>
        </p:nvSpPr>
        <p:spPr bwMode="auto">
          <a:xfrm>
            <a:off x="8751221" y="4320243"/>
            <a:ext cx="2100254" cy="461665"/>
          </a:xfrm>
          <a:prstGeom prst="rect">
            <a:avLst/>
          </a:prstGeom>
          <a:noFill/>
          <a:ln w="12700" algn="ctr">
            <a:noFill/>
            <a:miter lim="800000"/>
            <a:headEnd/>
            <a:tailEnd/>
          </a:ln>
        </p:spPr>
        <p:txBody>
          <a:bodyPr wrap="none">
            <a:spAutoFit/>
          </a:bodyPr>
          <a:lstStyle/>
          <a:p>
            <a:pPr algn="ctr"/>
            <a:r>
              <a:rPr lang="en-US" altLang="zh-TW" b="1" dirty="0">
                <a:solidFill>
                  <a:srgbClr val="CC3300"/>
                </a:solidFill>
              </a:rPr>
              <a:t>(ODE </a:t>
            </a:r>
            <a:r>
              <a:rPr lang="en-US" altLang="zh-TW" b="1" dirty="0" err="1">
                <a:solidFill>
                  <a:srgbClr val="CC3300"/>
                </a:solidFill>
              </a:rPr>
              <a:t>vs</a:t>
            </a:r>
            <a:r>
              <a:rPr lang="en-US" altLang="zh-TW" b="1" dirty="0">
                <a:solidFill>
                  <a:srgbClr val="CC3300"/>
                </a:solidFill>
              </a:rPr>
              <a:t> PDE)</a:t>
            </a:r>
          </a:p>
        </p:txBody>
      </p:sp>
      <p:graphicFrame>
        <p:nvGraphicFramePr>
          <p:cNvPr id="314389" name="Object 21"/>
          <p:cNvGraphicFramePr>
            <a:graphicFrameLocks noChangeAspect="1"/>
          </p:cNvGraphicFramePr>
          <p:nvPr>
            <p:extLst/>
          </p:nvPr>
        </p:nvGraphicFramePr>
        <p:xfrm>
          <a:off x="9152688" y="881612"/>
          <a:ext cx="1188432" cy="822960"/>
        </p:xfrm>
        <a:graphic>
          <a:graphicData uri="http://schemas.openxmlformats.org/presentationml/2006/ole">
            <mc:AlternateContent xmlns:mc="http://schemas.openxmlformats.org/markup-compatibility/2006">
              <mc:Choice xmlns:v="urn:schemas-microsoft-com:vml" Requires="v">
                <p:oleObj spid="_x0000_s1110627" name="Equation" r:id="rId14" imgW="660240" imgH="457200" progId="Equation.DSMT4">
                  <p:embed/>
                </p:oleObj>
              </mc:Choice>
              <mc:Fallback>
                <p:oleObj name="Equation" r:id="rId14" imgW="660240" imgH="457200" progId="Equation.DSMT4">
                  <p:embed/>
                  <p:pic>
                    <p:nvPicPr>
                      <p:cNvPr id="314389" name="Object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52688" y="881612"/>
                        <a:ext cx="1188432" cy="8229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5" name="Object 22"/>
          <p:cNvGraphicFramePr>
            <a:graphicFrameLocks noChangeAspect="1"/>
          </p:cNvGraphicFramePr>
          <p:nvPr>
            <p:extLst/>
          </p:nvPr>
        </p:nvGraphicFramePr>
        <p:xfrm>
          <a:off x="1782464" y="753818"/>
          <a:ext cx="1577232" cy="822960"/>
        </p:xfrm>
        <a:graphic>
          <a:graphicData uri="http://schemas.openxmlformats.org/presentationml/2006/ole">
            <mc:AlternateContent xmlns:mc="http://schemas.openxmlformats.org/markup-compatibility/2006">
              <mc:Choice xmlns:v="urn:schemas-microsoft-com:vml" Requires="v">
                <p:oleObj spid="_x0000_s1110628" name="Equation" r:id="rId16" imgW="876240" imgH="457200" progId="Equation.DSMT4">
                  <p:embed/>
                </p:oleObj>
              </mc:Choice>
              <mc:Fallback>
                <p:oleObj name="Equation" r:id="rId16" imgW="876240" imgH="457200" progId="Equation.DSMT4">
                  <p:embed/>
                  <p:pic>
                    <p:nvPicPr>
                      <p:cNvPr id="9225" name="Object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82464" y="753818"/>
                        <a:ext cx="1577232" cy="822960"/>
                      </a:xfrm>
                      <a:prstGeom prst="rect">
                        <a:avLst/>
                      </a:prstGeom>
                      <a:noFill/>
                    </p:spPr>
                  </p:pic>
                </p:oleObj>
              </mc:Fallback>
            </mc:AlternateContent>
          </a:graphicData>
        </a:graphic>
      </p:graphicFrame>
      <p:sp>
        <p:nvSpPr>
          <p:cNvPr id="314391" name="Text Box 23"/>
          <p:cNvSpPr txBox="1">
            <a:spLocks noChangeArrowheads="1"/>
          </p:cNvSpPr>
          <p:nvPr/>
        </p:nvSpPr>
        <p:spPr bwMode="auto">
          <a:xfrm>
            <a:off x="6814120" y="3212977"/>
            <a:ext cx="3962400" cy="830997"/>
          </a:xfrm>
          <a:prstGeom prst="rect">
            <a:avLst/>
          </a:prstGeom>
          <a:noFill/>
          <a:ln w="12700" algn="ctr">
            <a:noFill/>
            <a:miter lim="800000"/>
            <a:headEnd/>
            <a:tailEnd/>
          </a:ln>
        </p:spPr>
        <p:txBody>
          <a:bodyPr lIns="54000" rIns="18000">
            <a:spAutoFit/>
          </a:bodyPr>
          <a:lstStyle/>
          <a:p>
            <a:r>
              <a:rPr lang="en-US" altLang="zh-TW" i="1" dirty="0">
                <a:solidFill>
                  <a:srgbClr val="0000CC"/>
                </a:solidFill>
              </a:rPr>
              <a:t>f</a:t>
            </a:r>
            <a:r>
              <a:rPr lang="en-US" altLang="zh-TW" dirty="0">
                <a:solidFill>
                  <a:srgbClr val="0000CC"/>
                </a:solidFill>
              </a:rPr>
              <a:t>  &amp;  </a:t>
            </a:r>
            <a:r>
              <a:rPr lang="en-US" altLang="zh-TW" i="1" dirty="0">
                <a:solidFill>
                  <a:srgbClr val="0000CC"/>
                </a:solidFill>
              </a:rPr>
              <a:t>g</a:t>
            </a:r>
            <a:r>
              <a:rPr lang="en-US" altLang="zh-TW" dirty="0">
                <a:solidFill>
                  <a:srgbClr val="0000CC"/>
                </a:solidFill>
              </a:rPr>
              <a:t>  depend on initial &amp; boundary conditions.</a:t>
            </a:r>
          </a:p>
        </p:txBody>
      </p:sp>
      <p:grpSp>
        <p:nvGrpSpPr>
          <p:cNvPr id="3" name="Group 24"/>
          <p:cNvGrpSpPr>
            <a:grpSpLocks/>
          </p:cNvGrpSpPr>
          <p:nvPr/>
        </p:nvGrpSpPr>
        <p:grpSpPr bwMode="auto">
          <a:xfrm>
            <a:off x="1560513" y="4910514"/>
            <a:ext cx="6350000" cy="895359"/>
            <a:chOff x="308" y="3400"/>
            <a:chExt cx="4000" cy="564"/>
          </a:xfrm>
        </p:grpSpPr>
        <p:sp>
          <p:nvSpPr>
            <p:cNvPr id="9245" name="Line 25"/>
            <p:cNvSpPr>
              <a:spLocks noChangeShapeType="1"/>
            </p:cNvSpPr>
            <p:nvPr/>
          </p:nvSpPr>
          <p:spPr bwMode="auto">
            <a:xfrm>
              <a:off x="326" y="3400"/>
              <a:ext cx="295" cy="0"/>
            </a:xfrm>
            <a:prstGeom prst="line">
              <a:avLst/>
            </a:prstGeom>
            <a:noFill/>
            <a:ln w="38100">
              <a:solidFill>
                <a:srgbClr val="A50021"/>
              </a:solidFill>
              <a:round/>
              <a:headEnd/>
              <a:tailEnd/>
            </a:ln>
          </p:spPr>
          <p:txBody>
            <a:bodyPr wrap="none" anchor="ctr"/>
            <a:lstStyle/>
            <a:p>
              <a:endParaRPr lang="zh-TW" altLang="en-US"/>
            </a:p>
          </p:txBody>
        </p:sp>
        <p:sp>
          <p:nvSpPr>
            <p:cNvPr id="9246" name="Line 26"/>
            <p:cNvSpPr>
              <a:spLocks noChangeShapeType="1"/>
            </p:cNvSpPr>
            <p:nvPr/>
          </p:nvSpPr>
          <p:spPr bwMode="auto">
            <a:xfrm>
              <a:off x="2879" y="3430"/>
              <a:ext cx="1429" cy="0"/>
            </a:xfrm>
            <a:prstGeom prst="line">
              <a:avLst/>
            </a:prstGeom>
            <a:noFill/>
            <a:ln w="38100">
              <a:solidFill>
                <a:srgbClr val="A50021"/>
              </a:solidFill>
              <a:round/>
              <a:headEnd/>
              <a:tailEnd/>
            </a:ln>
          </p:spPr>
          <p:txBody>
            <a:bodyPr wrap="none" anchor="ctr"/>
            <a:lstStyle/>
            <a:p>
              <a:endParaRPr lang="zh-TW" altLang="en-US"/>
            </a:p>
          </p:txBody>
        </p:sp>
        <p:sp>
          <p:nvSpPr>
            <p:cNvPr id="9247" name="Line 27"/>
            <p:cNvSpPr>
              <a:spLocks noChangeShapeType="1"/>
            </p:cNvSpPr>
            <p:nvPr/>
          </p:nvSpPr>
          <p:spPr bwMode="auto">
            <a:xfrm>
              <a:off x="308" y="3944"/>
              <a:ext cx="317" cy="0"/>
            </a:xfrm>
            <a:prstGeom prst="line">
              <a:avLst/>
            </a:prstGeom>
            <a:noFill/>
            <a:ln w="38100">
              <a:solidFill>
                <a:srgbClr val="000099"/>
              </a:solidFill>
              <a:round/>
              <a:headEnd/>
              <a:tailEnd/>
            </a:ln>
          </p:spPr>
          <p:txBody>
            <a:bodyPr wrap="none" anchor="ctr"/>
            <a:lstStyle/>
            <a:p>
              <a:endParaRPr lang="zh-TW" altLang="en-US"/>
            </a:p>
          </p:txBody>
        </p:sp>
        <p:sp>
          <p:nvSpPr>
            <p:cNvPr id="9248" name="Line 28"/>
            <p:cNvSpPr>
              <a:spLocks noChangeShapeType="1"/>
            </p:cNvSpPr>
            <p:nvPr/>
          </p:nvSpPr>
          <p:spPr bwMode="auto">
            <a:xfrm>
              <a:off x="807" y="3964"/>
              <a:ext cx="1746" cy="0"/>
            </a:xfrm>
            <a:prstGeom prst="line">
              <a:avLst/>
            </a:prstGeom>
            <a:noFill/>
            <a:ln w="38100">
              <a:solidFill>
                <a:srgbClr val="000099"/>
              </a:solidFill>
              <a:round/>
              <a:headEnd/>
              <a:tailEnd/>
            </a:ln>
          </p:spPr>
          <p:txBody>
            <a:bodyPr wrap="none" anchor="ctr"/>
            <a:lstStyle/>
            <a:p>
              <a:endParaRPr lang="zh-TW" altLang="en-US"/>
            </a:p>
          </p:txBody>
        </p:sp>
      </p:grpSp>
      <p:sp>
        <p:nvSpPr>
          <p:cNvPr id="9241" name="Line 30"/>
          <p:cNvSpPr>
            <a:spLocks noChangeShapeType="1"/>
          </p:cNvSpPr>
          <p:nvPr/>
        </p:nvSpPr>
        <p:spPr bwMode="auto">
          <a:xfrm>
            <a:off x="5656263" y="4235823"/>
            <a:ext cx="503238" cy="649288"/>
          </a:xfrm>
          <a:prstGeom prst="line">
            <a:avLst/>
          </a:prstGeom>
          <a:noFill/>
          <a:ln w="38100">
            <a:solidFill>
              <a:srgbClr val="339966"/>
            </a:solidFill>
            <a:prstDash val="sysDash"/>
            <a:round/>
            <a:headEnd/>
            <a:tailEnd type="triangle" w="med" len="med"/>
          </a:ln>
        </p:spPr>
        <p:txBody>
          <a:bodyPr wrap="none" anchor="ctr"/>
          <a:lstStyle/>
          <a:p>
            <a:endParaRPr lang="zh-TW" altLang="en-US"/>
          </a:p>
        </p:txBody>
      </p:sp>
      <p:sp>
        <p:nvSpPr>
          <p:cNvPr id="9242" name="Line 31"/>
          <p:cNvSpPr>
            <a:spLocks noChangeShapeType="1"/>
          </p:cNvSpPr>
          <p:nvPr/>
        </p:nvSpPr>
        <p:spPr bwMode="auto">
          <a:xfrm>
            <a:off x="2784475" y="5083548"/>
            <a:ext cx="503238" cy="649288"/>
          </a:xfrm>
          <a:prstGeom prst="line">
            <a:avLst/>
          </a:prstGeom>
          <a:noFill/>
          <a:ln w="38100">
            <a:solidFill>
              <a:srgbClr val="339966"/>
            </a:solidFill>
            <a:prstDash val="sysDash"/>
            <a:round/>
            <a:headEnd/>
            <a:tailEnd type="triangle" w="med" len="med"/>
          </a:ln>
        </p:spPr>
        <p:txBody>
          <a:bodyPr wrap="none" anchor="ctr"/>
          <a:lstStyle/>
          <a:p>
            <a:endParaRPr lang="zh-TW" altLang="en-US"/>
          </a:p>
        </p:txBody>
      </p:sp>
      <p:sp>
        <p:nvSpPr>
          <p:cNvPr id="9243" name="Line 32"/>
          <p:cNvSpPr>
            <a:spLocks noChangeShapeType="1"/>
          </p:cNvSpPr>
          <p:nvPr/>
        </p:nvSpPr>
        <p:spPr bwMode="auto">
          <a:xfrm flipV="1">
            <a:off x="7464425" y="4219948"/>
            <a:ext cx="503238" cy="649288"/>
          </a:xfrm>
          <a:prstGeom prst="line">
            <a:avLst/>
          </a:prstGeom>
          <a:noFill/>
          <a:ln w="38100">
            <a:solidFill>
              <a:srgbClr val="FF0000"/>
            </a:solidFill>
            <a:prstDash val="sysDash"/>
            <a:round/>
            <a:headEnd/>
            <a:tailEnd type="triangle" w="med" len="med"/>
          </a:ln>
        </p:spPr>
        <p:txBody>
          <a:bodyPr wrap="none" anchor="ctr"/>
          <a:lstStyle/>
          <a:p>
            <a:endParaRPr lang="zh-TW" altLang="en-US"/>
          </a:p>
        </p:txBody>
      </p:sp>
      <p:sp>
        <p:nvSpPr>
          <p:cNvPr id="9244" name="Line 33"/>
          <p:cNvSpPr>
            <a:spLocks noChangeShapeType="1"/>
          </p:cNvSpPr>
          <p:nvPr/>
        </p:nvSpPr>
        <p:spPr bwMode="auto">
          <a:xfrm flipV="1">
            <a:off x="4583113" y="5083548"/>
            <a:ext cx="503238" cy="649288"/>
          </a:xfrm>
          <a:prstGeom prst="line">
            <a:avLst/>
          </a:prstGeom>
          <a:noFill/>
          <a:ln w="38100">
            <a:solidFill>
              <a:srgbClr val="FF0000"/>
            </a:solidFill>
            <a:prstDash val="sysDash"/>
            <a:round/>
            <a:headEnd/>
            <a:tailEnd type="triangle" w="med" len="med"/>
          </a:ln>
        </p:spPr>
        <p:txBody>
          <a:bodyPr wrap="none" anchor="ctr"/>
          <a:lstStyle/>
          <a:p>
            <a:endParaRPr lang="zh-TW" altLang="en-US"/>
          </a:p>
        </p:txBody>
      </p:sp>
      <p:graphicFrame>
        <p:nvGraphicFramePr>
          <p:cNvPr id="314374" name="Object 6"/>
          <p:cNvGraphicFramePr>
            <a:graphicFrameLocks noGrp="1" noChangeAspect="1"/>
          </p:cNvGraphicFramePr>
          <p:nvPr>
            <p:ph sz="half" idx="4294967295"/>
            <p:extLst/>
          </p:nvPr>
        </p:nvGraphicFramePr>
        <p:xfrm>
          <a:off x="2430380" y="1600338"/>
          <a:ext cx="2653920" cy="385776"/>
        </p:xfrm>
        <a:graphic>
          <a:graphicData uri="http://schemas.openxmlformats.org/presentationml/2006/ole">
            <mc:AlternateContent xmlns:mc="http://schemas.openxmlformats.org/markup-compatibility/2006">
              <mc:Choice xmlns:v="urn:schemas-microsoft-com:vml" Requires="v">
                <p:oleObj spid="_x0000_s1110629" name="Equation" r:id="rId18" imgW="1396800" imgH="203040" progId="Equation.DSMT4">
                  <p:embed/>
                </p:oleObj>
              </mc:Choice>
              <mc:Fallback>
                <p:oleObj name="Equation" r:id="rId18" imgW="1396800" imgH="203040" progId="Equation.DSMT4">
                  <p:embed/>
                  <p:pic>
                    <p:nvPicPr>
                      <p:cNvPr id="314374" name="Object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30380" y="1600338"/>
                        <a:ext cx="2653920" cy="3857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AutoShape 22"/>
          <p:cNvSpPr>
            <a:spLocks noChangeAspect="1" noChangeArrowheads="1"/>
          </p:cNvSpPr>
          <p:nvPr/>
        </p:nvSpPr>
        <p:spPr bwMode="auto">
          <a:xfrm flipV="1">
            <a:off x="1631950" y="2869830"/>
            <a:ext cx="239558"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rot="10800000" wrap="none" anchor="ctr"/>
          <a:lstStyle/>
          <a:p>
            <a:endParaRPr lang="zh-TW" altLang="en-US"/>
          </a:p>
        </p:txBody>
      </p:sp>
      <p:sp>
        <p:nvSpPr>
          <p:cNvPr id="36" name="AutoShape 22"/>
          <p:cNvSpPr>
            <a:spLocks noChangeAspect="1" noChangeArrowheads="1"/>
          </p:cNvSpPr>
          <p:nvPr/>
        </p:nvSpPr>
        <p:spPr bwMode="auto">
          <a:xfrm flipV="1">
            <a:off x="1262165" y="4509120"/>
            <a:ext cx="239558"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rot="10800000" wrap="none" anchor="ctr"/>
          <a:lstStyle/>
          <a:p>
            <a:endParaRPr lang="zh-TW" altLang="en-US"/>
          </a:p>
        </p:txBody>
      </p:sp>
      <p:sp>
        <p:nvSpPr>
          <p:cNvPr id="37" name="AutoShape 19"/>
          <p:cNvSpPr>
            <a:spLocks noChangeArrowheads="1"/>
          </p:cNvSpPr>
          <p:nvPr/>
        </p:nvSpPr>
        <p:spPr bwMode="auto">
          <a:xfrm flipV="1">
            <a:off x="6888088" y="2456912"/>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wrap="none" anchor="ctr"/>
          <a:lstStyle/>
          <a:p>
            <a:endParaRPr lang="zh-TW" altLang="en-US"/>
          </a:p>
        </p:txBody>
      </p:sp>
      <p:graphicFrame>
        <p:nvGraphicFramePr>
          <p:cNvPr id="314382" name="Object 14"/>
          <p:cNvGraphicFramePr>
            <a:graphicFrameLocks noChangeAspect="1"/>
          </p:cNvGraphicFramePr>
          <p:nvPr>
            <p:extLst/>
          </p:nvPr>
        </p:nvGraphicFramePr>
        <p:xfrm>
          <a:off x="8100121" y="2747060"/>
          <a:ext cx="2750364" cy="458280"/>
        </p:xfrm>
        <a:graphic>
          <a:graphicData uri="http://schemas.openxmlformats.org/presentationml/2006/ole">
            <mc:AlternateContent xmlns:mc="http://schemas.openxmlformats.org/markup-compatibility/2006">
              <mc:Choice xmlns:v="urn:schemas-microsoft-com:vml" Requires="v">
                <p:oleObj spid="_x0000_s1110630" name="Equation" r:id="rId20" imgW="1447560" imgH="241200" progId="Equation.DSMT4">
                  <p:embed/>
                </p:oleObj>
              </mc:Choice>
              <mc:Fallback>
                <p:oleObj name="Equation" r:id="rId20" imgW="1447560" imgH="241200" progId="Equation.DSMT4">
                  <p:embed/>
                  <p:pic>
                    <p:nvPicPr>
                      <p:cNvPr id="314382" name="Object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100121" y="2747060"/>
                        <a:ext cx="2750364" cy="458280"/>
                      </a:xfrm>
                      <a:prstGeom prst="rect">
                        <a:avLst/>
                      </a:prstGeom>
                      <a:solidFill>
                        <a:srgbClr val="FFFF00"/>
                      </a:solidFill>
                    </p:spPr>
                  </p:pic>
                </p:oleObj>
              </mc:Fallback>
            </mc:AlternateContent>
          </a:graphicData>
        </a:graphic>
      </p:graphicFrame>
      <p:sp>
        <p:nvSpPr>
          <p:cNvPr id="38" name="AutoShape 19"/>
          <p:cNvSpPr>
            <a:spLocks noChangeArrowheads="1"/>
          </p:cNvSpPr>
          <p:nvPr/>
        </p:nvSpPr>
        <p:spPr bwMode="auto">
          <a:xfrm flipV="1">
            <a:off x="6924120" y="1805052"/>
            <a:ext cx="252000" cy="180000"/>
          </a:xfrm>
          <a:prstGeom prst="rightArrow">
            <a:avLst>
              <a:gd name="adj1" fmla="val 50000"/>
              <a:gd name="adj2" fmla="val 33272"/>
            </a:avLst>
          </a:prstGeom>
          <a:solidFill>
            <a:srgbClr val="FFCC00"/>
          </a:solidFill>
          <a:ln w="12700" algn="ctr">
            <a:solidFill>
              <a:schemeClr val="tx1"/>
            </a:solidFill>
            <a:miter lim="800000"/>
            <a:headEnd/>
            <a:tailEnd/>
          </a:ln>
        </p:spPr>
        <p:txBody>
          <a:bodyPr wrap="none" anchor="ctr"/>
          <a:lstStyle/>
          <a:p>
            <a:endParaRPr lang="zh-TW" altLang="en-US"/>
          </a:p>
        </p:txBody>
      </p:sp>
      <p:graphicFrame>
        <p:nvGraphicFramePr>
          <p:cNvPr id="43" name="物件 42"/>
          <p:cNvGraphicFramePr>
            <a:graphicFrameLocks noChangeAspect="1"/>
          </p:cNvGraphicFramePr>
          <p:nvPr>
            <p:extLst/>
          </p:nvPr>
        </p:nvGraphicFramePr>
        <p:xfrm>
          <a:off x="7176122" y="5202345"/>
          <a:ext cx="3595104" cy="409716"/>
        </p:xfrm>
        <a:graphic>
          <a:graphicData uri="http://schemas.openxmlformats.org/presentationml/2006/ole">
            <mc:AlternateContent xmlns:mc="http://schemas.openxmlformats.org/markup-compatibility/2006">
              <mc:Choice xmlns:v="urn:schemas-microsoft-com:vml" Requires="v">
                <p:oleObj spid="_x0000_s1110631" name="方程式" r:id="rId22" imgW="1892160" imgH="215640" progId="Equation.3">
                  <p:embed/>
                </p:oleObj>
              </mc:Choice>
              <mc:Fallback>
                <p:oleObj name="方程式" r:id="rId22" imgW="1892160" imgH="215640" progId="Equation.3">
                  <p:embed/>
                  <p:pic>
                    <p:nvPicPr>
                      <p:cNvPr id="43" name="物件 42"/>
                      <p:cNvPicPr/>
                      <p:nvPr/>
                    </p:nvPicPr>
                    <p:blipFill>
                      <a:blip r:embed="rId23"/>
                      <a:stretch>
                        <a:fillRect/>
                      </a:stretch>
                    </p:blipFill>
                    <p:spPr>
                      <a:xfrm>
                        <a:off x="7176122" y="5202345"/>
                        <a:ext cx="3595104" cy="409716"/>
                      </a:xfrm>
                      <a:prstGeom prst="rect">
                        <a:avLst/>
                      </a:prstGeom>
                      <a:solidFill>
                        <a:srgbClr val="99FF99"/>
                      </a:solidFill>
                    </p:spPr>
                  </p:pic>
                </p:oleObj>
              </mc:Fallback>
            </mc:AlternateContent>
          </a:graphicData>
        </a:graphic>
      </p:graphicFrame>
      <p:sp>
        <p:nvSpPr>
          <p:cNvPr id="44" name="Text Box 10"/>
          <p:cNvSpPr txBox="1">
            <a:spLocks noChangeArrowheads="1"/>
          </p:cNvSpPr>
          <p:nvPr/>
        </p:nvSpPr>
        <p:spPr bwMode="auto">
          <a:xfrm>
            <a:off x="6718432" y="5130455"/>
            <a:ext cx="313672" cy="492443"/>
          </a:xfrm>
          <a:prstGeom prst="rect">
            <a:avLst/>
          </a:prstGeom>
          <a:noFill/>
          <a:ln w="12700" algn="ctr">
            <a:noFill/>
            <a:miter lim="800000"/>
            <a:headEnd/>
            <a:tailEnd/>
          </a:ln>
        </p:spPr>
        <p:txBody>
          <a:bodyPr wrap="none" lIns="36000" rIns="0">
            <a:spAutoFit/>
          </a:bodyPr>
          <a:lstStyle/>
          <a:p>
            <a:pPr algn="ctr">
              <a:spcBef>
                <a:spcPct val="50000"/>
              </a:spcBef>
            </a:pPr>
            <a:r>
              <a:rPr lang="en-US" altLang="zh-TW" sz="2600" dirty="0">
                <a:solidFill>
                  <a:srgbClr val="0000CC"/>
                </a:solidFill>
              </a:rPr>
              <a:t>or</a:t>
            </a:r>
          </a:p>
        </p:txBody>
      </p:sp>
      <p:grpSp>
        <p:nvGrpSpPr>
          <p:cNvPr id="5" name="群組 4"/>
          <p:cNvGrpSpPr/>
          <p:nvPr/>
        </p:nvGrpSpPr>
        <p:grpSpPr>
          <a:xfrm>
            <a:off x="6672264" y="4077072"/>
            <a:ext cx="4376737" cy="1655764"/>
            <a:chOff x="5529263" y="4077072"/>
            <a:chExt cx="4376737" cy="1655764"/>
          </a:xfrm>
        </p:grpSpPr>
        <p:cxnSp>
          <p:nvCxnSpPr>
            <p:cNvPr id="6" name="直線接點 5"/>
            <p:cNvCxnSpPr/>
            <p:nvPr/>
          </p:nvCxnSpPr>
          <p:spPr bwMode="auto">
            <a:xfrm>
              <a:off x="7481859" y="4077072"/>
              <a:ext cx="0" cy="1008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cxnSp>
          <p:nvCxnSpPr>
            <p:cNvPr id="8" name="直線接點 7"/>
            <p:cNvCxnSpPr/>
            <p:nvPr/>
          </p:nvCxnSpPr>
          <p:spPr bwMode="auto">
            <a:xfrm>
              <a:off x="5537171" y="5074982"/>
              <a:ext cx="1934248"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cxnSp>
          <p:nvCxnSpPr>
            <p:cNvPr id="11" name="直線接點 10"/>
            <p:cNvCxnSpPr/>
            <p:nvPr/>
          </p:nvCxnSpPr>
          <p:spPr bwMode="auto">
            <a:xfrm flipH="1">
              <a:off x="5529263" y="5083548"/>
              <a:ext cx="7908" cy="649288"/>
            </a:xfrm>
            <a:prstGeom prst="line">
              <a:avLst/>
            </a:prstGeom>
            <a:solidFill>
              <a:schemeClr val="accent1"/>
            </a:solidFill>
            <a:ln w="12700" cap="flat" cmpd="sng" algn="ctr">
              <a:solidFill>
                <a:srgbClr val="0000CC"/>
              </a:solidFill>
              <a:prstDash val="solid"/>
              <a:round/>
              <a:headEnd type="none" w="med" len="med"/>
              <a:tailEnd type="none" w="med" len="med"/>
            </a:ln>
            <a:effectLst/>
          </p:spPr>
        </p:cxnSp>
        <p:cxnSp>
          <p:nvCxnSpPr>
            <p:cNvPr id="13" name="直線接點 12"/>
            <p:cNvCxnSpPr/>
            <p:nvPr/>
          </p:nvCxnSpPr>
          <p:spPr bwMode="auto">
            <a:xfrm>
              <a:off x="5529263" y="5732836"/>
              <a:ext cx="4376737"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pSp>
      <p:cxnSp>
        <p:nvCxnSpPr>
          <p:cNvPr id="9" name="直線接點 8"/>
          <p:cNvCxnSpPr/>
          <p:nvPr/>
        </p:nvCxnSpPr>
        <p:spPr bwMode="auto">
          <a:xfrm>
            <a:off x="8614420" y="4869236"/>
            <a:ext cx="2434581"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7" name="Rectangle 813"/>
          <p:cNvSpPr>
            <a:spLocks noChangeArrowheads="1"/>
          </p:cNvSpPr>
          <p:nvPr/>
        </p:nvSpPr>
        <p:spPr bwMode="auto">
          <a:xfrm>
            <a:off x="1143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 name="物件 9"/>
          <p:cNvGraphicFramePr>
            <a:graphicFrameLocks noChangeAspect="1"/>
          </p:cNvGraphicFramePr>
          <p:nvPr>
            <p:extLst/>
          </p:nvPr>
        </p:nvGraphicFramePr>
        <p:xfrm>
          <a:off x="2022080" y="2597903"/>
          <a:ext cx="617537" cy="708025"/>
        </p:xfrm>
        <a:graphic>
          <a:graphicData uri="http://schemas.openxmlformats.org/presentationml/2006/ole">
            <mc:AlternateContent xmlns:mc="http://schemas.openxmlformats.org/markup-compatibility/2006">
              <mc:Choice xmlns:v="urn:schemas-microsoft-com:vml" Requires="v">
                <p:oleObj spid="_x0000_s1110632" name="方程式" r:id="rId24" imgW="342720" imgH="393480" progId="Equation.3">
                  <p:embed/>
                </p:oleObj>
              </mc:Choice>
              <mc:Fallback>
                <p:oleObj name="方程式" r:id="rId24" imgW="342720" imgH="393480" progId="Equation.3">
                  <p:embed/>
                  <p:pic>
                    <p:nvPicPr>
                      <p:cNvPr id="10" name="物件 9"/>
                      <p:cNvPicPr>
                        <a:picLocks noChangeAspect="1" noChangeArrowheads="1"/>
                      </p:cNvPicPr>
                      <p:nvPr/>
                    </p:nvPicPr>
                    <p:blipFill>
                      <a:blip r:embed="rId25"/>
                      <a:srcRect/>
                      <a:stretch>
                        <a:fillRect/>
                      </a:stretch>
                    </p:blipFill>
                    <p:spPr bwMode="auto">
                      <a:xfrm>
                        <a:off x="2022080" y="2597903"/>
                        <a:ext cx="617537"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物件 47"/>
          <p:cNvGraphicFramePr>
            <a:graphicFrameLocks noChangeAspect="1"/>
          </p:cNvGraphicFramePr>
          <p:nvPr>
            <p:extLst/>
          </p:nvPr>
        </p:nvGraphicFramePr>
        <p:xfrm>
          <a:off x="2008476" y="3376614"/>
          <a:ext cx="615950" cy="708025"/>
        </p:xfrm>
        <a:graphic>
          <a:graphicData uri="http://schemas.openxmlformats.org/presentationml/2006/ole">
            <mc:AlternateContent xmlns:mc="http://schemas.openxmlformats.org/markup-compatibility/2006">
              <mc:Choice xmlns:v="urn:schemas-microsoft-com:vml" Requires="v">
                <p:oleObj spid="_x0000_s1110633" name="方程式" r:id="rId26" imgW="342720" imgH="393480" progId="Equation.3">
                  <p:embed/>
                </p:oleObj>
              </mc:Choice>
              <mc:Fallback>
                <p:oleObj name="方程式" r:id="rId26" imgW="342720" imgH="393480" progId="Equation.3">
                  <p:embed/>
                  <p:pic>
                    <p:nvPicPr>
                      <p:cNvPr id="48" name="物件 47"/>
                      <p:cNvPicPr>
                        <a:picLocks noChangeAspect="1" noChangeArrowheads="1"/>
                      </p:cNvPicPr>
                      <p:nvPr/>
                    </p:nvPicPr>
                    <p:blipFill>
                      <a:blip r:embed="rId27"/>
                      <a:srcRect/>
                      <a:stretch>
                        <a:fillRect/>
                      </a:stretch>
                    </p:blipFill>
                    <p:spPr bwMode="auto">
                      <a:xfrm>
                        <a:off x="2008476" y="3376614"/>
                        <a:ext cx="615950"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物件 48"/>
          <p:cNvGraphicFramePr>
            <a:graphicFrameLocks noChangeAspect="1"/>
          </p:cNvGraphicFramePr>
          <p:nvPr>
            <p:extLst>
              <p:ext uri="{D42A27DB-BD31-4B8C-83A1-F6EECF244321}">
                <p14:modId xmlns:p14="http://schemas.microsoft.com/office/powerpoint/2010/main" val="3213098169"/>
              </p:ext>
            </p:extLst>
          </p:nvPr>
        </p:nvGraphicFramePr>
        <p:xfrm>
          <a:off x="4393424" y="2605532"/>
          <a:ext cx="1257120" cy="754272"/>
        </p:xfrm>
        <a:graphic>
          <a:graphicData uri="http://schemas.openxmlformats.org/presentationml/2006/ole">
            <mc:AlternateContent xmlns:mc="http://schemas.openxmlformats.org/markup-compatibility/2006">
              <mc:Choice xmlns:v="urn:schemas-microsoft-com:vml" Requires="v">
                <p:oleObj spid="_x0000_s1110634" name="方程式" r:id="rId28" imgW="698400" imgH="419040" progId="Equation.3">
                  <p:embed/>
                </p:oleObj>
              </mc:Choice>
              <mc:Fallback>
                <p:oleObj name="方程式" r:id="rId28" imgW="698400" imgH="419040" progId="Equation.3">
                  <p:embed/>
                  <p:pic>
                    <p:nvPicPr>
                      <p:cNvPr id="49" name="物件 48"/>
                      <p:cNvPicPr>
                        <a:picLocks noChangeAspect="1" noChangeArrowheads="1"/>
                      </p:cNvPicPr>
                      <p:nvPr/>
                    </p:nvPicPr>
                    <p:blipFill>
                      <a:blip r:embed="rId29"/>
                      <a:srcRect/>
                      <a:stretch>
                        <a:fillRect/>
                      </a:stretch>
                    </p:blipFill>
                    <p:spPr bwMode="auto">
                      <a:xfrm>
                        <a:off x="4393424" y="2605532"/>
                        <a:ext cx="1257120" cy="7542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物件 49"/>
          <p:cNvGraphicFramePr>
            <a:graphicFrameLocks noChangeAspect="1"/>
          </p:cNvGraphicFramePr>
          <p:nvPr>
            <p:extLst>
              <p:ext uri="{D42A27DB-BD31-4B8C-83A1-F6EECF244321}">
                <p14:modId xmlns:p14="http://schemas.microsoft.com/office/powerpoint/2010/main" val="2275522802"/>
              </p:ext>
            </p:extLst>
          </p:nvPr>
        </p:nvGraphicFramePr>
        <p:xfrm>
          <a:off x="4362906" y="3379334"/>
          <a:ext cx="1577232" cy="754272"/>
        </p:xfrm>
        <a:graphic>
          <a:graphicData uri="http://schemas.openxmlformats.org/presentationml/2006/ole">
            <mc:AlternateContent xmlns:mc="http://schemas.openxmlformats.org/markup-compatibility/2006">
              <mc:Choice xmlns:v="urn:schemas-microsoft-com:vml" Requires="v">
                <p:oleObj spid="_x0000_s1110635" name="方程式" r:id="rId30" imgW="876240" imgH="419040" progId="Equation.3">
                  <p:embed/>
                </p:oleObj>
              </mc:Choice>
              <mc:Fallback>
                <p:oleObj name="方程式" r:id="rId30" imgW="876240" imgH="419040" progId="Equation.3">
                  <p:embed/>
                  <p:pic>
                    <p:nvPicPr>
                      <p:cNvPr id="50" name="物件 49"/>
                      <p:cNvPicPr>
                        <a:picLocks noChangeAspect="1" noChangeArrowheads="1"/>
                      </p:cNvPicPr>
                      <p:nvPr/>
                    </p:nvPicPr>
                    <p:blipFill>
                      <a:blip r:embed="rId31"/>
                      <a:srcRect/>
                      <a:stretch>
                        <a:fillRect/>
                      </a:stretch>
                    </p:blipFill>
                    <p:spPr bwMode="auto">
                      <a:xfrm>
                        <a:off x="4362906" y="3379334"/>
                        <a:ext cx="1577232" cy="7542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物件 11"/>
          <p:cNvGraphicFramePr>
            <a:graphicFrameLocks noChangeAspect="1"/>
          </p:cNvGraphicFramePr>
          <p:nvPr>
            <p:extLst/>
          </p:nvPr>
        </p:nvGraphicFramePr>
        <p:xfrm>
          <a:off x="1626061" y="4140201"/>
          <a:ext cx="730250" cy="754063"/>
        </p:xfrm>
        <a:graphic>
          <a:graphicData uri="http://schemas.openxmlformats.org/presentationml/2006/ole">
            <mc:AlternateContent xmlns:mc="http://schemas.openxmlformats.org/markup-compatibility/2006">
              <mc:Choice xmlns:v="urn:schemas-microsoft-com:vml" Requires="v">
                <p:oleObj spid="_x0000_s1110636" name="方程式" r:id="rId32" imgW="406080" imgH="419040" progId="Equation.3">
                  <p:embed/>
                </p:oleObj>
              </mc:Choice>
              <mc:Fallback>
                <p:oleObj name="方程式" r:id="rId32" imgW="406080" imgH="419040" progId="Equation.3">
                  <p:embed/>
                  <p:pic>
                    <p:nvPicPr>
                      <p:cNvPr id="12" name="物件 11"/>
                      <p:cNvPicPr>
                        <a:picLocks noChangeAspect="1" noChangeArrowheads="1"/>
                      </p:cNvPicPr>
                      <p:nvPr/>
                    </p:nvPicPr>
                    <p:blipFill>
                      <a:blip r:embed="rId33"/>
                      <a:srcRect/>
                      <a:stretch>
                        <a:fillRect/>
                      </a:stretch>
                    </p:blipFill>
                    <p:spPr bwMode="auto">
                      <a:xfrm>
                        <a:off x="1626061" y="4140201"/>
                        <a:ext cx="730250" cy="754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動作按鈕: 返回 3">
            <a:hlinkClick r:id="" action="ppaction://hlinkshowjump?jump=lastslideviewed" highlightClick="1"/>
          </p:cNvPr>
          <p:cNvSpPr>
            <a:spLocks noChangeAspect="1"/>
          </p:cNvSpPr>
          <p:nvPr/>
        </p:nvSpPr>
        <p:spPr bwMode="auto">
          <a:xfrm>
            <a:off x="10733280" y="4879097"/>
            <a:ext cx="216000" cy="216000"/>
          </a:xfrm>
          <a:prstGeom prst="actionButtonReturn">
            <a:avLst/>
          </a:prstGeom>
          <a:solidFill>
            <a:srgbClr val="FFCC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graphicFrame>
        <p:nvGraphicFramePr>
          <p:cNvPr id="15" name="物件 14"/>
          <p:cNvGraphicFramePr>
            <a:graphicFrameLocks noChangeAspect="1"/>
          </p:cNvGraphicFramePr>
          <p:nvPr>
            <p:extLst/>
          </p:nvPr>
        </p:nvGraphicFramePr>
        <p:xfrm>
          <a:off x="1871508" y="2092090"/>
          <a:ext cx="771552" cy="409716"/>
        </p:xfrm>
        <a:graphic>
          <a:graphicData uri="http://schemas.openxmlformats.org/presentationml/2006/ole">
            <mc:AlternateContent xmlns:mc="http://schemas.openxmlformats.org/markup-compatibility/2006">
              <mc:Choice xmlns:v="urn:schemas-microsoft-com:vml" Requires="v">
                <p:oleObj spid="_x0000_s1110637" name="方程式" r:id="rId34" imgW="406080" imgH="215640" progId="Equation.3">
                  <p:embed/>
                </p:oleObj>
              </mc:Choice>
              <mc:Fallback>
                <p:oleObj name="方程式" r:id="rId34" imgW="406080" imgH="215640" progId="Equation.3">
                  <p:embed/>
                  <p:pic>
                    <p:nvPicPr>
                      <p:cNvPr id="15" name="物件 14"/>
                      <p:cNvPicPr/>
                      <p:nvPr/>
                    </p:nvPicPr>
                    <p:blipFill>
                      <a:blip r:embed="rId35"/>
                      <a:stretch>
                        <a:fillRect/>
                      </a:stretch>
                    </p:blipFill>
                    <p:spPr>
                      <a:xfrm>
                        <a:off x="1871508" y="2092090"/>
                        <a:ext cx="771552" cy="409716"/>
                      </a:xfrm>
                      <a:prstGeom prst="rect">
                        <a:avLst/>
                      </a:prstGeom>
                    </p:spPr>
                  </p:pic>
                </p:oleObj>
              </mc:Fallback>
            </mc:AlternateContent>
          </a:graphicData>
        </a:graphic>
      </p:graphicFrame>
      <p:graphicFrame>
        <p:nvGraphicFramePr>
          <p:cNvPr id="54" name="物件 53"/>
          <p:cNvGraphicFramePr>
            <a:graphicFrameLocks noChangeAspect="1"/>
          </p:cNvGraphicFramePr>
          <p:nvPr>
            <p:extLst/>
          </p:nvPr>
        </p:nvGraphicFramePr>
        <p:xfrm>
          <a:off x="2639616" y="2071689"/>
          <a:ext cx="1181100" cy="409575"/>
        </p:xfrm>
        <a:graphic>
          <a:graphicData uri="http://schemas.openxmlformats.org/presentationml/2006/ole">
            <mc:AlternateContent xmlns:mc="http://schemas.openxmlformats.org/markup-compatibility/2006">
              <mc:Choice xmlns:v="urn:schemas-microsoft-com:vml" Requires="v">
                <p:oleObj spid="_x0000_s1110638" name="方程式" r:id="rId36" imgW="622080" imgH="215640" progId="Equation.3">
                  <p:embed/>
                </p:oleObj>
              </mc:Choice>
              <mc:Fallback>
                <p:oleObj name="方程式" r:id="rId36" imgW="622080" imgH="215640" progId="Equation.3">
                  <p:embed/>
                  <p:pic>
                    <p:nvPicPr>
                      <p:cNvPr id="54" name="物件 53"/>
                      <p:cNvPicPr/>
                      <p:nvPr/>
                    </p:nvPicPr>
                    <p:blipFill>
                      <a:blip r:embed="rId37"/>
                      <a:stretch>
                        <a:fillRect/>
                      </a:stretch>
                    </p:blipFill>
                    <p:spPr>
                      <a:xfrm>
                        <a:off x="2639616" y="2071689"/>
                        <a:ext cx="1181100" cy="409575"/>
                      </a:xfrm>
                      <a:prstGeom prst="rect">
                        <a:avLst/>
                      </a:prstGeom>
                    </p:spPr>
                  </p:pic>
                </p:oleObj>
              </mc:Fallback>
            </mc:AlternateContent>
          </a:graphicData>
        </a:graphic>
      </p:graphicFrame>
      <p:sp>
        <p:nvSpPr>
          <p:cNvPr id="17" name="橢圓 16"/>
          <p:cNvSpPr/>
          <p:nvPr/>
        </p:nvSpPr>
        <p:spPr bwMode="auto">
          <a:xfrm>
            <a:off x="1857054" y="2176286"/>
            <a:ext cx="216000" cy="252048"/>
          </a:xfrm>
          <a:prstGeom prst="ellipse">
            <a:avLst/>
          </a:prstGeom>
          <a:noFill/>
          <a:ln w="127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
        <p:nvSpPr>
          <p:cNvPr id="55" name="橢圓 54"/>
          <p:cNvSpPr/>
          <p:nvPr/>
        </p:nvSpPr>
        <p:spPr bwMode="auto">
          <a:xfrm>
            <a:off x="2971102" y="2171523"/>
            <a:ext cx="216000" cy="252048"/>
          </a:xfrm>
          <a:prstGeom prst="ellipse">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solidFill>
                <a:srgbClr val="C00000"/>
              </a:solidFill>
            </a:endParaRPr>
          </a:p>
        </p:txBody>
      </p:sp>
      <p:graphicFrame>
        <p:nvGraphicFramePr>
          <p:cNvPr id="56" name="物件 55"/>
          <p:cNvGraphicFramePr>
            <a:graphicFrameLocks noChangeAspect="1"/>
          </p:cNvGraphicFramePr>
          <p:nvPr>
            <p:extLst/>
          </p:nvPr>
        </p:nvGraphicFramePr>
        <p:xfrm>
          <a:off x="2589120" y="2577190"/>
          <a:ext cx="1806575" cy="754063"/>
        </p:xfrm>
        <a:graphic>
          <a:graphicData uri="http://schemas.openxmlformats.org/presentationml/2006/ole">
            <mc:AlternateContent xmlns:mc="http://schemas.openxmlformats.org/markup-compatibility/2006">
              <mc:Choice xmlns:v="urn:schemas-microsoft-com:vml" Requires="v">
                <p:oleObj spid="_x0000_s1110639" name="方程式" r:id="rId38" imgW="1002960" imgH="419040" progId="Equation.3">
                  <p:embed/>
                </p:oleObj>
              </mc:Choice>
              <mc:Fallback>
                <p:oleObj name="方程式" r:id="rId38" imgW="1002960" imgH="419040" progId="Equation.3">
                  <p:embed/>
                  <p:pic>
                    <p:nvPicPr>
                      <p:cNvPr id="56" name="物件 55"/>
                      <p:cNvPicPr>
                        <a:picLocks noChangeAspect="1" noChangeArrowheads="1"/>
                      </p:cNvPicPr>
                      <p:nvPr/>
                    </p:nvPicPr>
                    <p:blipFill>
                      <a:blip r:embed="rId39"/>
                      <a:srcRect/>
                      <a:stretch>
                        <a:fillRect/>
                      </a:stretch>
                    </p:blipFill>
                    <p:spPr bwMode="auto">
                      <a:xfrm>
                        <a:off x="2589120" y="2577190"/>
                        <a:ext cx="1806575" cy="754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 name="物件 56"/>
          <p:cNvGraphicFramePr>
            <a:graphicFrameLocks noChangeAspect="1"/>
          </p:cNvGraphicFramePr>
          <p:nvPr>
            <p:extLst/>
          </p:nvPr>
        </p:nvGraphicFramePr>
        <p:xfrm>
          <a:off x="2562822" y="3356992"/>
          <a:ext cx="1804987" cy="754062"/>
        </p:xfrm>
        <a:graphic>
          <a:graphicData uri="http://schemas.openxmlformats.org/presentationml/2006/ole">
            <mc:AlternateContent xmlns:mc="http://schemas.openxmlformats.org/markup-compatibility/2006">
              <mc:Choice xmlns:v="urn:schemas-microsoft-com:vml" Requires="v">
                <p:oleObj spid="_x0000_s1110640" name="方程式" r:id="rId40" imgW="1002960" imgH="419040" progId="Equation.3">
                  <p:embed/>
                </p:oleObj>
              </mc:Choice>
              <mc:Fallback>
                <p:oleObj name="方程式" r:id="rId40" imgW="1002960" imgH="419040" progId="Equation.3">
                  <p:embed/>
                  <p:pic>
                    <p:nvPicPr>
                      <p:cNvPr id="57" name="物件 56"/>
                      <p:cNvPicPr>
                        <a:picLocks noChangeAspect="1" noChangeArrowheads="1"/>
                      </p:cNvPicPr>
                      <p:nvPr/>
                    </p:nvPicPr>
                    <p:blipFill>
                      <a:blip r:embed="rId41"/>
                      <a:srcRect/>
                      <a:stretch>
                        <a:fillRect/>
                      </a:stretch>
                    </p:blipFill>
                    <p:spPr bwMode="auto">
                      <a:xfrm>
                        <a:off x="2562822" y="3356992"/>
                        <a:ext cx="1804987" cy="754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 name="物件 57"/>
          <p:cNvGraphicFramePr>
            <a:graphicFrameLocks noChangeAspect="1"/>
          </p:cNvGraphicFramePr>
          <p:nvPr>
            <p:extLst/>
          </p:nvPr>
        </p:nvGraphicFramePr>
        <p:xfrm>
          <a:off x="2308643" y="4154524"/>
          <a:ext cx="3040063" cy="776287"/>
        </p:xfrm>
        <a:graphic>
          <a:graphicData uri="http://schemas.openxmlformats.org/presentationml/2006/ole">
            <mc:AlternateContent xmlns:mc="http://schemas.openxmlformats.org/markup-compatibility/2006">
              <mc:Choice xmlns:v="urn:schemas-microsoft-com:vml" Requires="v">
                <p:oleObj spid="_x0000_s1110641" name="方程式" r:id="rId42" imgW="1688760" imgH="431640" progId="Equation.3">
                  <p:embed/>
                </p:oleObj>
              </mc:Choice>
              <mc:Fallback>
                <p:oleObj name="方程式" r:id="rId42" imgW="1688760" imgH="431640" progId="Equation.3">
                  <p:embed/>
                  <p:pic>
                    <p:nvPicPr>
                      <p:cNvPr id="58" name="物件 57"/>
                      <p:cNvPicPr>
                        <a:picLocks noChangeAspect="1" noChangeArrowheads="1"/>
                      </p:cNvPicPr>
                      <p:nvPr/>
                    </p:nvPicPr>
                    <p:blipFill>
                      <a:blip r:embed="rId43"/>
                      <a:srcRect/>
                      <a:stretch>
                        <a:fillRect/>
                      </a:stretch>
                    </p:blipFill>
                    <p:spPr bwMode="auto">
                      <a:xfrm>
                        <a:off x="2308643" y="4154524"/>
                        <a:ext cx="3040063" cy="776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動作按鈕: 上一項 17">
            <a:hlinkClick r:id="rId44" action="ppaction://hlinksldjump" highlightClick="1"/>
          </p:cNvPr>
          <p:cNvSpPr>
            <a:spLocks noChangeAspect="1"/>
          </p:cNvSpPr>
          <p:nvPr/>
        </p:nvSpPr>
        <p:spPr bwMode="auto">
          <a:xfrm>
            <a:off x="3946564" y="1143608"/>
            <a:ext cx="180000" cy="180000"/>
          </a:xfrm>
          <a:prstGeom prst="actionButtonBackPrevious">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zh-TW" altLang="en-US"/>
          </a:p>
        </p:txBody>
      </p:sp>
    </p:spTree>
    <p:extLst>
      <p:ext uri="{BB962C8B-B14F-4D97-AF65-F5344CB8AC3E}">
        <p14:creationId xmlns:p14="http://schemas.microsoft.com/office/powerpoint/2010/main" val="1214072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225"/>
                                        </p:tgtEl>
                                        <p:attrNameLst>
                                          <p:attrName>style.visibility</p:attrName>
                                        </p:attrNameLst>
                                      </p:cBhvr>
                                      <p:to>
                                        <p:strVal val="visible"/>
                                      </p:to>
                                    </p:set>
                                    <p:animEffect transition="in" filter="wipe(left)">
                                      <p:cBhvr>
                                        <p:cTn id="7" dur="500"/>
                                        <p:tgtEl>
                                          <p:spTgt spid="922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4377"/>
                                        </p:tgtEl>
                                        <p:attrNameLst>
                                          <p:attrName>style.visibility</p:attrName>
                                        </p:attrNameLst>
                                      </p:cBhvr>
                                      <p:to>
                                        <p:strVal val="visible"/>
                                      </p:to>
                                    </p:set>
                                    <p:animEffect transition="in" filter="wipe(left)">
                                      <p:cBhvr>
                                        <p:cTn id="16" dur="500"/>
                                        <p:tgtEl>
                                          <p:spTgt spid="31437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14374"/>
                                        </p:tgtEl>
                                        <p:attrNameLst>
                                          <p:attrName>style.visibility</p:attrName>
                                        </p:attrNameLst>
                                      </p:cBhvr>
                                      <p:to>
                                        <p:strVal val="visible"/>
                                      </p:to>
                                    </p:set>
                                    <p:animEffect transition="in" filter="wipe(left)">
                                      <p:cBhvr>
                                        <p:cTn id="20" dur="500"/>
                                        <p:tgtEl>
                                          <p:spTgt spid="31437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left)">
                                      <p:cBhvr>
                                        <p:cTn id="29" dur="500"/>
                                        <p:tgtEl>
                                          <p:spTgt spid="5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left)">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left)">
                                      <p:cBhvr>
                                        <p:cTn id="57" dur="500"/>
                                        <p:tgtEl>
                                          <p:spTgt spid="4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left)">
                                      <p:cBhvr>
                                        <p:cTn id="62" dur="5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wipe(left)">
                                      <p:cBhvr>
                                        <p:cTn id="67" dur="500"/>
                                        <p:tgtEl>
                                          <p:spTgt spid="5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wipe(left)">
                                      <p:cBhvr>
                                        <p:cTn id="72" dur="500"/>
                                        <p:tgtEl>
                                          <p:spTgt spid="5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wipe(left)">
                                      <p:cBhvr>
                                        <p:cTn id="77" dur="500"/>
                                        <p:tgtEl>
                                          <p:spTgt spid="36"/>
                                        </p:tgtEl>
                                      </p:cBhvr>
                                    </p:animEffect>
                                  </p:childTnLst>
                                </p:cTn>
                              </p:par>
                            </p:childTnLst>
                          </p:cTn>
                        </p:par>
                        <p:par>
                          <p:cTn id="78" fill="hold">
                            <p:stCondLst>
                              <p:cond delay="500"/>
                            </p:stCondLst>
                            <p:childTnLst>
                              <p:par>
                                <p:cTn id="79" presetID="22" presetClass="entr" presetSubtype="8" fill="hold"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left)">
                                      <p:cBhvr>
                                        <p:cTn id="81" dur="5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wipe(left)">
                                      <p:cBhvr>
                                        <p:cTn id="86" dur="500"/>
                                        <p:tgtEl>
                                          <p:spTgt spid="5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left)">
                                      <p:cBhvr>
                                        <p:cTn id="91" dur="500"/>
                                        <p:tgtEl>
                                          <p:spTgt spid="14"/>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left)">
                                      <p:cBhvr>
                                        <p:cTn id="96" dur="500"/>
                                        <p:tgtEl>
                                          <p:spTgt spid="16"/>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2"/>
                                        </p:tgtEl>
                                        <p:attrNameLst>
                                          <p:attrName>style.visibility</p:attrName>
                                        </p:attrNameLst>
                                      </p:cBhvr>
                                      <p:to>
                                        <p:strVal val="visible"/>
                                      </p:to>
                                    </p:set>
                                    <p:animEffect transition="in" filter="wipe(left)">
                                      <p:cBhvr>
                                        <p:cTn id="101" dur="500"/>
                                        <p:tgtEl>
                                          <p:spTgt spid="2"/>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314387"/>
                                        </p:tgtEl>
                                        <p:attrNameLst>
                                          <p:attrName>style.visibility</p:attrName>
                                        </p:attrNameLst>
                                      </p:cBhvr>
                                      <p:to>
                                        <p:strVal val="visible"/>
                                      </p:to>
                                    </p:set>
                                    <p:animEffect transition="in" filter="wipe(left)">
                                      <p:cBhvr>
                                        <p:cTn id="105" dur="500"/>
                                        <p:tgtEl>
                                          <p:spTgt spid="314387"/>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314379"/>
                                        </p:tgtEl>
                                        <p:attrNameLst>
                                          <p:attrName>style.visibility</p:attrName>
                                        </p:attrNameLst>
                                      </p:cBhvr>
                                      <p:to>
                                        <p:strVal val="visible"/>
                                      </p:to>
                                    </p:set>
                                    <p:animEffect transition="in" filter="wipe(left)">
                                      <p:cBhvr>
                                        <p:cTn id="110" dur="500"/>
                                        <p:tgtEl>
                                          <p:spTgt spid="314379"/>
                                        </p:tgtEl>
                                      </p:cBhvr>
                                    </p:animEffect>
                                  </p:childTnLst>
                                </p:cTn>
                              </p:par>
                            </p:childTnLst>
                          </p:cTn>
                        </p:par>
                        <p:par>
                          <p:cTn id="111" fill="hold">
                            <p:stCondLst>
                              <p:cond delay="500"/>
                            </p:stCondLst>
                            <p:childTnLst>
                              <p:par>
                                <p:cTn id="112" presetID="22" presetClass="entr" presetSubtype="8" fill="hold" nodeType="afterEffect">
                                  <p:stCondLst>
                                    <p:cond delay="0"/>
                                  </p:stCondLst>
                                  <p:childTnLst>
                                    <p:set>
                                      <p:cBhvr>
                                        <p:cTn id="113" dur="1" fill="hold">
                                          <p:stCondLst>
                                            <p:cond delay="0"/>
                                          </p:stCondLst>
                                        </p:cTn>
                                        <p:tgtEl>
                                          <p:spTgt spid="3"/>
                                        </p:tgtEl>
                                        <p:attrNameLst>
                                          <p:attrName>style.visibility</p:attrName>
                                        </p:attrNameLst>
                                      </p:cBhvr>
                                      <p:to>
                                        <p:strVal val="visible"/>
                                      </p:to>
                                    </p:set>
                                    <p:animEffect transition="in" filter="wipe(left)">
                                      <p:cBhvr>
                                        <p:cTn id="114" dur="500"/>
                                        <p:tgtEl>
                                          <p:spTgt spid="3"/>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9241"/>
                                        </p:tgtEl>
                                        <p:attrNameLst>
                                          <p:attrName>style.visibility</p:attrName>
                                        </p:attrNameLst>
                                      </p:cBhvr>
                                      <p:to>
                                        <p:strVal val="visible"/>
                                      </p:to>
                                    </p:set>
                                    <p:animEffect transition="in" filter="wipe(left)">
                                      <p:cBhvr>
                                        <p:cTn id="119" dur="500"/>
                                        <p:tgtEl>
                                          <p:spTgt spid="9241"/>
                                        </p:tgtEl>
                                      </p:cBhvr>
                                    </p:animEffect>
                                  </p:childTnLst>
                                </p:cTn>
                              </p:par>
                            </p:childTnLst>
                          </p:cTn>
                        </p:par>
                        <p:par>
                          <p:cTn id="120" fill="hold">
                            <p:stCondLst>
                              <p:cond delay="500"/>
                            </p:stCondLst>
                            <p:childTnLst>
                              <p:par>
                                <p:cTn id="121" presetID="22" presetClass="entr" presetSubtype="8" fill="hold" grpId="0" nodeType="afterEffect">
                                  <p:stCondLst>
                                    <p:cond delay="0"/>
                                  </p:stCondLst>
                                  <p:childTnLst>
                                    <p:set>
                                      <p:cBhvr>
                                        <p:cTn id="122" dur="1" fill="hold">
                                          <p:stCondLst>
                                            <p:cond delay="0"/>
                                          </p:stCondLst>
                                        </p:cTn>
                                        <p:tgtEl>
                                          <p:spTgt spid="9242"/>
                                        </p:tgtEl>
                                        <p:attrNameLst>
                                          <p:attrName>style.visibility</p:attrName>
                                        </p:attrNameLst>
                                      </p:cBhvr>
                                      <p:to>
                                        <p:strVal val="visible"/>
                                      </p:to>
                                    </p:set>
                                    <p:animEffect transition="in" filter="wipe(left)">
                                      <p:cBhvr>
                                        <p:cTn id="123" dur="500"/>
                                        <p:tgtEl>
                                          <p:spTgt spid="9242"/>
                                        </p:tgtEl>
                                      </p:cBhvr>
                                    </p:animEffect>
                                  </p:childTnLst>
                                </p:cTn>
                              </p:par>
                            </p:childTnLst>
                          </p:cTn>
                        </p:par>
                        <p:par>
                          <p:cTn id="124" fill="hold">
                            <p:stCondLst>
                              <p:cond delay="1000"/>
                            </p:stCondLst>
                            <p:childTnLst>
                              <p:par>
                                <p:cTn id="125" presetID="22" presetClass="entr" presetSubtype="8" fill="hold" grpId="0" nodeType="afterEffect">
                                  <p:stCondLst>
                                    <p:cond delay="250"/>
                                  </p:stCondLst>
                                  <p:childTnLst>
                                    <p:set>
                                      <p:cBhvr>
                                        <p:cTn id="126" dur="1" fill="hold">
                                          <p:stCondLst>
                                            <p:cond delay="0"/>
                                          </p:stCondLst>
                                        </p:cTn>
                                        <p:tgtEl>
                                          <p:spTgt spid="9243"/>
                                        </p:tgtEl>
                                        <p:attrNameLst>
                                          <p:attrName>style.visibility</p:attrName>
                                        </p:attrNameLst>
                                      </p:cBhvr>
                                      <p:to>
                                        <p:strVal val="visible"/>
                                      </p:to>
                                    </p:set>
                                    <p:animEffect transition="in" filter="wipe(left)">
                                      <p:cBhvr>
                                        <p:cTn id="127" dur="500"/>
                                        <p:tgtEl>
                                          <p:spTgt spid="9243"/>
                                        </p:tgtEl>
                                      </p:cBhvr>
                                    </p:animEffect>
                                  </p:childTnLst>
                                </p:cTn>
                              </p:par>
                            </p:childTnLst>
                          </p:cTn>
                        </p:par>
                        <p:par>
                          <p:cTn id="128" fill="hold">
                            <p:stCondLst>
                              <p:cond delay="1750"/>
                            </p:stCondLst>
                            <p:childTnLst>
                              <p:par>
                                <p:cTn id="129" presetID="22" presetClass="entr" presetSubtype="8" fill="hold" grpId="0" nodeType="afterEffect">
                                  <p:stCondLst>
                                    <p:cond delay="0"/>
                                  </p:stCondLst>
                                  <p:childTnLst>
                                    <p:set>
                                      <p:cBhvr>
                                        <p:cTn id="130" dur="1" fill="hold">
                                          <p:stCondLst>
                                            <p:cond delay="0"/>
                                          </p:stCondLst>
                                        </p:cTn>
                                        <p:tgtEl>
                                          <p:spTgt spid="9244"/>
                                        </p:tgtEl>
                                        <p:attrNameLst>
                                          <p:attrName>style.visibility</p:attrName>
                                        </p:attrNameLst>
                                      </p:cBhvr>
                                      <p:to>
                                        <p:strVal val="visible"/>
                                      </p:to>
                                    </p:set>
                                    <p:animEffect transition="in" filter="wipe(left)">
                                      <p:cBhvr>
                                        <p:cTn id="131" dur="500"/>
                                        <p:tgtEl>
                                          <p:spTgt spid="9244"/>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nodeType="clickEffect">
                                  <p:stCondLst>
                                    <p:cond delay="0"/>
                                  </p:stCondLst>
                                  <p:childTnLst>
                                    <p:set>
                                      <p:cBhvr>
                                        <p:cTn id="135" dur="1" fill="hold">
                                          <p:stCondLst>
                                            <p:cond delay="0"/>
                                          </p:stCondLst>
                                        </p:cTn>
                                        <p:tgtEl>
                                          <p:spTgt spid="314389"/>
                                        </p:tgtEl>
                                        <p:attrNameLst>
                                          <p:attrName>style.visibility</p:attrName>
                                        </p:attrNameLst>
                                      </p:cBhvr>
                                      <p:to>
                                        <p:strVal val="visible"/>
                                      </p:to>
                                    </p:set>
                                    <p:animEffect transition="in" filter="wipe(left)">
                                      <p:cBhvr>
                                        <p:cTn id="136" dur="500"/>
                                        <p:tgtEl>
                                          <p:spTgt spid="314389"/>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500"/>
                            </p:stCondLst>
                            <p:childTnLst>
                              <p:par>
                                <p:cTn id="143" presetID="22" presetClass="entr" presetSubtype="8" fill="hold" nodeType="afterEffect">
                                  <p:stCondLst>
                                    <p:cond delay="0"/>
                                  </p:stCondLst>
                                  <p:childTnLst>
                                    <p:set>
                                      <p:cBhvr>
                                        <p:cTn id="144" dur="1" fill="hold">
                                          <p:stCondLst>
                                            <p:cond delay="0"/>
                                          </p:stCondLst>
                                        </p:cTn>
                                        <p:tgtEl>
                                          <p:spTgt spid="314380"/>
                                        </p:tgtEl>
                                        <p:attrNameLst>
                                          <p:attrName>style.visibility</p:attrName>
                                        </p:attrNameLst>
                                      </p:cBhvr>
                                      <p:to>
                                        <p:strVal val="visible"/>
                                      </p:to>
                                    </p:set>
                                    <p:animEffect transition="in" filter="wipe(left)">
                                      <p:cBhvr>
                                        <p:cTn id="145" dur="500"/>
                                        <p:tgtEl>
                                          <p:spTgt spid="314380"/>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37"/>
                                        </p:tgtEl>
                                        <p:attrNameLst>
                                          <p:attrName>style.visibility</p:attrName>
                                        </p:attrNameLst>
                                      </p:cBhvr>
                                      <p:to>
                                        <p:strVal val="visible"/>
                                      </p:to>
                                    </p:set>
                                    <p:animEffect transition="in" filter="wipe(left)">
                                      <p:cBhvr>
                                        <p:cTn id="150" dur="500"/>
                                        <p:tgtEl>
                                          <p:spTgt spid="37"/>
                                        </p:tgtEl>
                                      </p:cBhvr>
                                    </p:animEffect>
                                  </p:childTnLst>
                                </p:cTn>
                              </p:par>
                            </p:childTnLst>
                          </p:cTn>
                        </p:par>
                        <p:par>
                          <p:cTn id="151" fill="hold">
                            <p:stCondLst>
                              <p:cond delay="500"/>
                            </p:stCondLst>
                            <p:childTnLst>
                              <p:par>
                                <p:cTn id="152" presetID="22" presetClass="entr" presetSubtype="8" fill="hold" nodeType="afterEffect">
                                  <p:stCondLst>
                                    <p:cond delay="0"/>
                                  </p:stCondLst>
                                  <p:childTnLst>
                                    <p:set>
                                      <p:cBhvr>
                                        <p:cTn id="153" dur="1" fill="hold">
                                          <p:stCondLst>
                                            <p:cond delay="0"/>
                                          </p:stCondLst>
                                        </p:cTn>
                                        <p:tgtEl>
                                          <p:spTgt spid="314381"/>
                                        </p:tgtEl>
                                        <p:attrNameLst>
                                          <p:attrName>style.visibility</p:attrName>
                                        </p:attrNameLst>
                                      </p:cBhvr>
                                      <p:to>
                                        <p:strVal val="visible"/>
                                      </p:to>
                                    </p:set>
                                    <p:animEffect transition="in" filter="wipe(left)">
                                      <p:cBhvr>
                                        <p:cTn id="154" dur="500"/>
                                        <p:tgtEl>
                                          <p:spTgt spid="314381"/>
                                        </p:tgtEl>
                                      </p:cBhvr>
                                    </p:animEffect>
                                  </p:childTnLst>
                                </p:cTn>
                              </p:par>
                            </p:childTnLst>
                          </p:cTn>
                        </p:par>
                      </p:childTnLst>
                    </p:cTn>
                  </p:par>
                  <p:par>
                    <p:cTn id="155" fill="hold">
                      <p:stCondLst>
                        <p:cond delay="indefinite"/>
                      </p:stCondLst>
                      <p:childTnLst>
                        <p:par>
                          <p:cTn id="156" fill="hold">
                            <p:stCondLst>
                              <p:cond delay="0"/>
                            </p:stCondLst>
                            <p:childTnLst>
                              <p:par>
                                <p:cTn id="157" presetID="2" presetClass="entr" presetSubtype="3" fill="hold" grpId="0" nodeType="clickEffect">
                                  <p:stCondLst>
                                    <p:cond delay="0"/>
                                  </p:stCondLst>
                                  <p:childTnLst>
                                    <p:set>
                                      <p:cBhvr>
                                        <p:cTn id="158" dur="1" fill="hold">
                                          <p:stCondLst>
                                            <p:cond delay="0"/>
                                          </p:stCondLst>
                                        </p:cTn>
                                        <p:tgtEl>
                                          <p:spTgt spid="314371"/>
                                        </p:tgtEl>
                                        <p:attrNameLst>
                                          <p:attrName>style.visibility</p:attrName>
                                        </p:attrNameLst>
                                      </p:cBhvr>
                                      <p:to>
                                        <p:strVal val="visible"/>
                                      </p:to>
                                    </p:set>
                                    <p:anim calcmode="lin" valueType="num">
                                      <p:cBhvr additive="base">
                                        <p:cTn id="159" dur="500" fill="hold"/>
                                        <p:tgtEl>
                                          <p:spTgt spid="314371"/>
                                        </p:tgtEl>
                                        <p:attrNameLst>
                                          <p:attrName>ppt_x</p:attrName>
                                        </p:attrNameLst>
                                      </p:cBhvr>
                                      <p:tavLst>
                                        <p:tav tm="0">
                                          <p:val>
                                            <p:strVal val="1+#ppt_w/2"/>
                                          </p:val>
                                        </p:tav>
                                        <p:tav tm="100000">
                                          <p:val>
                                            <p:strVal val="#ppt_x"/>
                                          </p:val>
                                        </p:tav>
                                      </p:tavLst>
                                    </p:anim>
                                    <p:anim calcmode="lin" valueType="num">
                                      <p:cBhvr additive="base">
                                        <p:cTn id="160" dur="500" fill="hold"/>
                                        <p:tgtEl>
                                          <p:spTgt spid="314371"/>
                                        </p:tgtEl>
                                        <p:attrNameLst>
                                          <p:attrName>ppt_y</p:attrName>
                                        </p:attrNameLst>
                                      </p:cBhvr>
                                      <p:tavLst>
                                        <p:tav tm="0">
                                          <p:val>
                                            <p:strVal val="0-#ppt_h/2"/>
                                          </p:val>
                                        </p:tav>
                                        <p:tav tm="100000">
                                          <p:val>
                                            <p:strVal val="#ppt_y"/>
                                          </p:val>
                                        </p:tav>
                                      </p:tavLst>
                                    </p:anim>
                                  </p:childTnLst>
                                </p:cTn>
                              </p:par>
                            </p:childTnLst>
                          </p:cTn>
                        </p:par>
                        <p:par>
                          <p:cTn id="161" fill="hold">
                            <p:stCondLst>
                              <p:cond delay="500"/>
                            </p:stCondLst>
                            <p:childTnLst>
                              <p:par>
                                <p:cTn id="162" presetID="2" presetClass="entr" presetSubtype="3" fill="hold" grpId="0" nodeType="afterEffect">
                                  <p:stCondLst>
                                    <p:cond delay="0"/>
                                  </p:stCondLst>
                                  <p:childTnLst>
                                    <p:set>
                                      <p:cBhvr>
                                        <p:cTn id="163" dur="1" fill="hold">
                                          <p:stCondLst>
                                            <p:cond delay="0"/>
                                          </p:stCondLst>
                                        </p:cTn>
                                        <p:tgtEl>
                                          <p:spTgt spid="314370"/>
                                        </p:tgtEl>
                                        <p:attrNameLst>
                                          <p:attrName>style.visibility</p:attrName>
                                        </p:attrNameLst>
                                      </p:cBhvr>
                                      <p:to>
                                        <p:strVal val="visible"/>
                                      </p:to>
                                    </p:set>
                                    <p:anim calcmode="lin" valueType="num">
                                      <p:cBhvr additive="base">
                                        <p:cTn id="164" dur="500" fill="hold"/>
                                        <p:tgtEl>
                                          <p:spTgt spid="314370"/>
                                        </p:tgtEl>
                                        <p:attrNameLst>
                                          <p:attrName>ppt_x</p:attrName>
                                        </p:attrNameLst>
                                      </p:cBhvr>
                                      <p:tavLst>
                                        <p:tav tm="0">
                                          <p:val>
                                            <p:strVal val="1+#ppt_w/2"/>
                                          </p:val>
                                        </p:tav>
                                        <p:tav tm="100000">
                                          <p:val>
                                            <p:strVal val="#ppt_x"/>
                                          </p:val>
                                        </p:tav>
                                      </p:tavLst>
                                    </p:anim>
                                    <p:anim calcmode="lin" valueType="num">
                                      <p:cBhvr additive="base">
                                        <p:cTn id="165" dur="500" fill="hold"/>
                                        <p:tgtEl>
                                          <p:spTgt spid="314370"/>
                                        </p:tgtEl>
                                        <p:attrNameLst>
                                          <p:attrName>ppt_y</p:attrName>
                                        </p:attrNameLst>
                                      </p:cBhvr>
                                      <p:tavLst>
                                        <p:tav tm="0">
                                          <p:val>
                                            <p:strVal val="0-#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2" presetClass="entr" presetSubtype="8" fill="hold" nodeType="clickEffect">
                                  <p:stCondLst>
                                    <p:cond delay="0"/>
                                  </p:stCondLst>
                                  <p:childTnLst>
                                    <p:set>
                                      <p:cBhvr>
                                        <p:cTn id="169" dur="1" fill="hold">
                                          <p:stCondLst>
                                            <p:cond delay="0"/>
                                          </p:stCondLst>
                                        </p:cTn>
                                        <p:tgtEl>
                                          <p:spTgt spid="314382"/>
                                        </p:tgtEl>
                                        <p:attrNameLst>
                                          <p:attrName>style.visibility</p:attrName>
                                        </p:attrNameLst>
                                      </p:cBhvr>
                                      <p:to>
                                        <p:strVal val="visible"/>
                                      </p:to>
                                    </p:set>
                                    <p:animEffect transition="in" filter="wipe(left)">
                                      <p:cBhvr>
                                        <p:cTn id="170" dur="500"/>
                                        <p:tgtEl>
                                          <p:spTgt spid="314382"/>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314391"/>
                                        </p:tgtEl>
                                        <p:attrNameLst>
                                          <p:attrName>style.visibility</p:attrName>
                                        </p:attrNameLst>
                                      </p:cBhvr>
                                      <p:to>
                                        <p:strVal val="visible"/>
                                      </p:to>
                                    </p:set>
                                    <p:animEffect transition="in" filter="wipe(left)">
                                      <p:cBhvr>
                                        <p:cTn id="175" dur="500"/>
                                        <p:tgtEl>
                                          <p:spTgt spid="314391"/>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grpId="0" nodeType="clickEffect">
                                  <p:stCondLst>
                                    <p:cond delay="0"/>
                                  </p:stCondLst>
                                  <p:childTnLst>
                                    <p:set>
                                      <p:cBhvr>
                                        <p:cTn id="179" dur="1" fill="hold">
                                          <p:stCondLst>
                                            <p:cond delay="0"/>
                                          </p:stCondLst>
                                        </p:cTn>
                                        <p:tgtEl>
                                          <p:spTgt spid="314373"/>
                                        </p:tgtEl>
                                        <p:attrNameLst>
                                          <p:attrName>style.visibility</p:attrName>
                                        </p:attrNameLst>
                                      </p:cBhvr>
                                      <p:to>
                                        <p:strVal val="visible"/>
                                      </p:to>
                                    </p:set>
                                    <p:animEffect transition="in" filter="wipe(left)">
                                      <p:cBhvr>
                                        <p:cTn id="180" dur="500"/>
                                        <p:tgtEl>
                                          <p:spTgt spid="314373"/>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8" fill="hold" nodeType="clickEffect">
                                  <p:stCondLst>
                                    <p:cond delay="0"/>
                                  </p:stCondLst>
                                  <p:childTnLst>
                                    <p:set>
                                      <p:cBhvr>
                                        <p:cTn id="184" dur="1" fill="hold">
                                          <p:stCondLst>
                                            <p:cond delay="0"/>
                                          </p:stCondLst>
                                        </p:cTn>
                                        <p:tgtEl>
                                          <p:spTgt spid="5"/>
                                        </p:tgtEl>
                                        <p:attrNameLst>
                                          <p:attrName>style.visibility</p:attrName>
                                        </p:attrNameLst>
                                      </p:cBhvr>
                                      <p:to>
                                        <p:strVal val="visible"/>
                                      </p:to>
                                    </p:set>
                                    <p:animEffect transition="in" filter="wipe(left)">
                                      <p:cBhvr>
                                        <p:cTn id="185" dur="500"/>
                                        <p:tgtEl>
                                          <p:spTgt spid="5"/>
                                        </p:tgtEl>
                                      </p:cBhvr>
                                    </p:animEffect>
                                  </p:childTnLst>
                                </p:cTn>
                              </p:par>
                            </p:childTnLst>
                          </p:cTn>
                        </p:par>
                        <p:par>
                          <p:cTn id="186" fill="hold">
                            <p:stCondLst>
                              <p:cond delay="500"/>
                            </p:stCondLst>
                            <p:childTnLst>
                              <p:par>
                                <p:cTn id="187" presetID="22" presetClass="entr" presetSubtype="8" fill="hold" grpId="0" nodeType="afterEffect">
                                  <p:stCondLst>
                                    <p:cond delay="0"/>
                                  </p:stCondLst>
                                  <p:childTnLst>
                                    <p:set>
                                      <p:cBhvr>
                                        <p:cTn id="188" dur="1" fill="hold">
                                          <p:stCondLst>
                                            <p:cond delay="0"/>
                                          </p:stCondLst>
                                        </p:cTn>
                                        <p:tgtEl>
                                          <p:spTgt spid="314388"/>
                                        </p:tgtEl>
                                        <p:attrNameLst>
                                          <p:attrName>style.visibility</p:attrName>
                                        </p:attrNameLst>
                                      </p:cBhvr>
                                      <p:to>
                                        <p:strVal val="visible"/>
                                      </p:to>
                                    </p:set>
                                    <p:animEffect transition="in" filter="wipe(left)">
                                      <p:cBhvr>
                                        <p:cTn id="189" dur="500"/>
                                        <p:tgtEl>
                                          <p:spTgt spid="314388"/>
                                        </p:tgtEl>
                                      </p:cBhvr>
                                    </p:animEffect>
                                  </p:childTnLst>
                                </p:cTn>
                              </p:par>
                            </p:childTnLst>
                          </p:cTn>
                        </p:par>
                        <p:par>
                          <p:cTn id="190" fill="hold">
                            <p:stCondLst>
                              <p:cond delay="1000"/>
                            </p:stCondLst>
                            <p:childTnLst>
                              <p:par>
                                <p:cTn id="191" presetID="22" presetClass="entr" presetSubtype="8" fill="hold" nodeType="afterEffect">
                                  <p:stCondLst>
                                    <p:cond delay="0"/>
                                  </p:stCondLst>
                                  <p:childTnLst>
                                    <p:set>
                                      <p:cBhvr>
                                        <p:cTn id="192" dur="1" fill="hold">
                                          <p:stCondLst>
                                            <p:cond delay="0"/>
                                          </p:stCondLst>
                                        </p:cTn>
                                        <p:tgtEl>
                                          <p:spTgt spid="9"/>
                                        </p:tgtEl>
                                        <p:attrNameLst>
                                          <p:attrName>style.visibility</p:attrName>
                                        </p:attrNameLst>
                                      </p:cBhvr>
                                      <p:to>
                                        <p:strVal val="visible"/>
                                      </p:to>
                                    </p:set>
                                    <p:animEffect transition="in" filter="wipe(left)">
                                      <p:cBhvr>
                                        <p:cTn id="193" dur="500"/>
                                        <p:tgtEl>
                                          <p:spTgt spid="9"/>
                                        </p:tgtEl>
                                      </p:cBhvr>
                                    </p:animEffect>
                                  </p:childTnLst>
                                </p:cTn>
                              </p:par>
                            </p:childTnLst>
                          </p:cTn>
                        </p:par>
                      </p:childTnLst>
                    </p:cTn>
                  </p:par>
                  <p:par>
                    <p:cTn id="194" fill="hold">
                      <p:stCondLst>
                        <p:cond delay="indefinite"/>
                      </p:stCondLst>
                      <p:childTnLst>
                        <p:par>
                          <p:cTn id="195" fill="hold">
                            <p:stCondLst>
                              <p:cond delay="0"/>
                            </p:stCondLst>
                            <p:childTnLst>
                              <p:par>
                                <p:cTn id="196" presetID="22" presetClass="entr" presetSubtype="8" fill="hold" grpId="0" nodeType="clickEffect">
                                  <p:stCondLst>
                                    <p:cond delay="0"/>
                                  </p:stCondLst>
                                  <p:childTnLst>
                                    <p:set>
                                      <p:cBhvr>
                                        <p:cTn id="197" dur="1" fill="hold">
                                          <p:stCondLst>
                                            <p:cond delay="0"/>
                                          </p:stCondLst>
                                        </p:cTn>
                                        <p:tgtEl>
                                          <p:spTgt spid="44"/>
                                        </p:tgtEl>
                                        <p:attrNameLst>
                                          <p:attrName>style.visibility</p:attrName>
                                        </p:attrNameLst>
                                      </p:cBhvr>
                                      <p:to>
                                        <p:strVal val="visible"/>
                                      </p:to>
                                    </p:set>
                                    <p:animEffect transition="in" filter="wipe(left)">
                                      <p:cBhvr>
                                        <p:cTn id="198" dur="500"/>
                                        <p:tgtEl>
                                          <p:spTgt spid="44"/>
                                        </p:tgtEl>
                                      </p:cBhvr>
                                    </p:animEffect>
                                  </p:childTnLst>
                                </p:cTn>
                              </p:par>
                            </p:childTnLst>
                          </p:cTn>
                        </p:par>
                        <p:par>
                          <p:cTn id="199" fill="hold">
                            <p:stCondLst>
                              <p:cond delay="500"/>
                            </p:stCondLst>
                            <p:childTnLst>
                              <p:par>
                                <p:cTn id="200" presetID="22" presetClass="entr" presetSubtype="8" fill="hold" nodeType="afterEffect">
                                  <p:stCondLst>
                                    <p:cond delay="0"/>
                                  </p:stCondLst>
                                  <p:childTnLst>
                                    <p:set>
                                      <p:cBhvr>
                                        <p:cTn id="201" dur="1" fill="hold">
                                          <p:stCondLst>
                                            <p:cond delay="0"/>
                                          </p:stCondLst>
                                        </p:cTn>
                                        <p:tgtEl>
                                          <p:spTgt spid="43"/>
                                        </p:tgtEl>
                                        <p:attrNameLst>
                                          <p:attrName>style.visibility</p:attrName>
                                        </p:attrNameLst>
                                      </p:cBhvr>
                                      <p:to>
                                        <p:strVal val="visible"/>
                                      </p:to>
                                    </p:set>
                                    <p:animEffect transition="in" filter="wipe(left)">
                                      <p:cBhvr>
                                        <p:cTn id="202" dur="500"/>
                                        <p:tgtEl>
                                          <p:spTgt spid="43"/>
                                        </p:tgtEl>
                                      </p:cBhvr>
                                    </p:animEffect>
                                  </p:childTnLst>
                                </p:cTn>
                              </p:par>
                            </p:childTnLst>
                          </p:cTn>
                        </p:par>
                      </p:childTnLst>
                    </p:cTn>
                  </p:par>
                  <p:par>
                    <p:cTn id="203" fill="hold">
                      <p:stCondLst>
                        <p:cond delay="indefinite"/>
                      </p:stCondLst>
                      <p:childTnLst>
                        <p:par>
                          <p:cTn id="204" fill="hold">
                            <p:stCondLst>
                              <p:cond delay="0"/>
                            </p:stCondLst>
                            <p:childTnLst>
                              <p:par>
                                <p:cTn id="205" presetID="2" presetClass="entr" presetSubtype="6" fill="hold" grpId="0" nodeType="clickEffect">
                                  <p:stCondLst>
                                    <p:cond delay="0"/>
                                  </p:stCondLst>
                                  <p:childTnLst>
                                    <p:set>
                                      <p:cBhvr>
                                        <p:cTn id="206" dur="1" fill="hold">
                                          <p:stCondLst>
                                            <p:cond delay="0"/>
                                          </p:stCondLst>
                                        </p:cTn>
                                        <p:tgtEl>
                                          <p:spTgt spid="314378"/>
                                        </p:tgtEl>
                                        <p:attrNameLst>
                                          <p:attrName>style.visibility</p:attrName>
                                        </p:attrNameLst>
                                      </p:cBhvr>
                                      <p:to>
                                        <p:strVal val="visible"/>
                                      </p:to>
                                    </p:set>
                                    <p:anim calcmode="lin" valueType="num">
                                      <p:cBhvr additive="base">
                                        <p:cTn id="207" dur="500" fill="hold"/>
                                        <p:tgtEl>
                                          <p:spTgt spid="314378"/>
                                        </p:tgtEl>
                                        <p:attrNameLst>
                                          <p:attrName>ppt_x</p:attrName>
                                        </p:attrNameLst>
                                      </p:cBhvr>
                                      <p:tavLst>
                                        <p:tav tm="0">
                                          <p:val>
                                            <p:strVal val="1+#ppt_w/2"/>
                                          </p:val>
                                        </p:tav>
                                        <p:tav tm="100000">
                                          <p:val>
                                            <p:strVal val="#ppt_x"/>
                                          </p:val>
                                        </p:tav>
                                      </p:tavLst>
                                    </p:anim>
                                    <p:anim calcmode="lin" valueType="num">
                                      <p:cBhvr additive="base">
                                        <p:cTn id="208" dur="500" fill="hold"/>
                                        <p:tgtEl>
                                          <p:spTgt spid="314378"/>
                                        </p:tgtEl>
                                        <p:attrNameLst>
                                          <p:attrName>ppt_y</p:attrName>
                                        </p:attrNameLst>
                                      </p:cBhvr>
                                      <p:tavLst>
                                        <p:tav tm="0">
                                          <p:val>
                                            <p:strVal val="1+#ppt_h/2"/>
                                          </p:val>
                                        </p:tav>
                                        <p:tav tm="100000">
                                          <p:val>
                                            <p:strVal val="#ppt_y"/>
                                          </p:val>
                                        </p:tav>
                                      </p:tavLst>
                                    </p:anim>
                                  </p:childTnLst>
                                </p:cTn>
                              </p:par>
                            </p:childTnLst>
                          </p:cTn>
                        </p:par>
                        <p:par>
                          <p:cTn id="209" fill="hold">
                            <p:stCondLst>
                              <p:cond delay="500"/>
                            </p:stCondLst>
                            <p:childTnLst>
                              <p:par>
                                <p:cTn id="210" presetID="22" presetClass="entr" presetSubtype="4" fill="hold" grpId="0" nodeType="afterEffect">
                                  <p:stCondLst>
                                    <p:cond delay="0"/>
                                  </p:stCondLst>
                                  <p:childTnLst>
                                    <p:set>
                                      <p:cBhvr>
                                        <p:cTn id="211" dur="1" fill="hold">
                                          <p:stCondLst>
                                            <p:cond delay="0"/>
                                          </p:stCondLst>
                                        </p:cTn>
                                        <p:tgtEl>
                                          <p:spTgt spid="4"/>
                                        </p:tgtEl>
                                        <p:attrNameLst>
                                          <p:attrName>style.visibility</p:attrName>
                                        </p:attrNameLst>
                                      </p:cBhvr>
                                      <p:to>
                                        <p:strVal val="visible"/>
                                      </p:to>
                                    </p:set>
                                    <p:animEffect transition="in" filter="wipe(down)">
                                      <p:cBhvr>
                                        <p:cTn id="2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0" grpId="0" animBg="1"/>
      <p:bldP spid="314371" grpId="0" animBg="1"/>
      <p:bldP spid="314373" grpId="0"/>
      <p:bldP spid="314377" grpId="0"/>
      <p:bldP spid="314378" grpId="0"/>
      <p:bldP spid="314387" grpId="0" animBg="1"/>
      <p:bldP spid="314388" grpId="0"/>
      <p:bldP spid="314391" grpId="0"/>
      <p:bldP spid="9241" grpId="0" animBg="1"/>
      <p:bldP spid="9242" grpId="0" animBg="1"/>
      <p:bldP spid="9243" grpId="0" animBg="1"/>
      <p:bldP spid="9244" grpId="0" animBg="1"/>
      <p:bldP spid="35" grpId="0" animBg="1"/>
      <p:bldP spid="36" grpId="0" animBg="1"/>
      <p:bldP spid="37" grpId="0" animBg="1"/>
      <p:bldP spid="38" grpId="0" animBg="1"/>
      <p:bldP spid="44" grpId="0"/>
      <p:bldP spid="4" grpId="0" animBg="1"/>
      <p:bldP spid="17" grpId="0" animBg="1"/>
      <p:bldP spid="55" grpId="0" animBg="1"/>
      <p:bldP spid="18"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4646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pPr>
              <a:defRPr/>
            </a:pPr>
            <a:fld id="{978670B8-4B22-4348-88F2-1C89D5432559}" type="slidenum">
              <a:rPr lang="en-US" altLang="zh-TW" smtClean="0">
                <a:solidFill>
                  <a:srgbClr val="FFFFFF">
                    <a:lumMod val="85000"/>
                  </a:srgbClr>
                </a:solidFill>
              </a:rPr>
              <a:pPr>
                <a:defRPr/>
              </a:pPr>
              <a:t>99</a:t>
            </a:fld>
            <a:endParaRPr lang="en-US" altLang="zh-TW" dirty="0">
              <a:solidFill>
                <a:srgbClr val="FFFFFF">
                  <a:lumMod val="85000"/>
                </a:srgbClr>
              </a:solidFill>
            </a:endParaRPr>
          </a:p>
        </p:txBody>
      </p:sp>
      <p:sp>
        <p:nvSpPr>
          <p:cNvPr id="3" name="文字方塊 2"/>
          <p:cNvSpPr txBox="1"/>
          <p:nvPr/>
        </p:nvSpPr>
        <p:spPr>
          <a:xfrm>
            <a:off x="1055440" y="44625"/>
            <a:ext cx="993990" cy="461665"/>
          </a:xfrm>
          <a:prstGeom prst="rect">
            <a:avLst/>
          </a:prstGeom>
          <a:noFill/>
        </p:spPr>
        <p:txBody>
          <a:bodyPr wrap="none" rtlCol="0">
            <a:spAutoFit/>
          </a:bodyPr>
          <a:lstStyle/>
          <a:p>
            <a:r>
              <a:rPr lang="en-US" altLang="zh-TW" dirty="0"/>
              <a:t>117(n)</a:t>
            </a:r>
            <a:endParaRPr lang="zh-TW" altLang="en-US" dirty="0"/>
          </a:p>
        </p:txBody>
      </p:sp>
      <p:graphicFrame>
        <p:nvGraphicFramePr>
          <p:cNvPr id="4" name="物件 3"/>
          <p:cNvGraphicFramePr>
            <a:graphicFrameLocks noChangeAspect="1"/>
          </p:cNvGraphicFramePr>
          <p:nvPr>
            <p:extLst/>
          </p:nvPr>
        </p:nvGraphicFramePr>
        <p:xfrm>
          <a:off x="2042259" y="61169"/>
          <a:ext cx="2630487" cy="915987"/>
        </p:xfrm>
        <a:graphic>
          <a:graphicData uri="http://schemas.openxmlformats.org/presentationml/2006/ole">
            <mc:AlternateContent xmlns:mc="http://schemas.openxmlformats.org/markup-compatibility/2006">
              <mc:Choice xmlns:v="urn:schemas-microsoft-com:vml" Requires="v">
                <p:oleObj spid="_x0000_s1124591" name="Equation" r:id="rId3" imgW="1384200" imgH="482400" progId="Equation.DSMT4">
                  <p:embed/>
                </p:oleObj>
              </mc:Choice>
              <mc:Fallback>
                <p:oleObj name="Equation" r:id="rId3" imgW="1384200" imgH="482400" progId="Equation.DSMT4">
                  <p:embed/>
                  <p:pic>
                    <p:nvPicPr>
                      <p:cNvPr id="4" name="物件 3"/>
                      <p:cNvPicPr>
                        <a:picLocks noChangeAspect="1" noChangeArrowheads="1"/>
                      </p:cNvPicPr>
                      <p:nvPr/>
                    </p:nvPicPr>
                    <p:blipFill>
                      <a:blip r:embed="rId4"/>
                      <a:srcRect/>
                      <a:stretch>
                        <a:fillRect/>
                      </a:stretch>
                    </p:blipFill>
                    <p:spPr bwMode="auto">
                      <a:xfrm>
                        <a:off x="2042259" y="61169"/>
                        <a:ext cx="2630487" cy="915987"/>
                      </a:xfrm>
                      <a:prstGeom prst="rect">
                        <a:avLst/>
                      </a:prstGeom>
                      <a:noFill/>
                      <a:ln>
                        <a:noFill/>
                      </a:ln>
                      <a:extLst/>
                    </p:spPr>
                  </p:pic>
                </p:oleObj>
              </mc:Fallback>
            </mc:AlternateContent>
          </a:graphicData>
        </a:graphic>
      </p:graphicFrame>
      <p:cxnSp>
        <p:nvCxnSpPr>
          <p:cNvPr id="11" name="直線接點 10"/>
          <p:cNvCxnSpPr/>
          <p:nvPr/>
        </p:nvCxnSpPr>
        <p:spPr bwMode="auto">
          <a:xfrm>
            <a:off x="6096000" y="21368"/>
            <a:ext cx="0" cy="6588000"/>
          </a:xfrm>
          <a:prstGeom prst="line">
            <a:avLst/>
          </a:prstGeom>
          <a:solidFill>
            <a:schemeClr val="accent1"/>
          </a:solidFill>
          <a:ln w="12700" cap="flat" cmpd="sng" algn="ctr">
            <a:solidFill>
              <a:srgbClr val="0000CC"/>
            </a:solidFill>
            <a:prstDash val="solid"/>
            <a:round/>
            <a:headEnd type="none" w="med" len="med"/>
            <a:tailEnd type="none" w="med" len="med"/>
          </a:ln>
          <a:effectLst/>
        </p:spPr>
      </p:cxnSp>
      <p:graphicFrame>
        <p:nvGraphicFramePr>
          <p:cNvPr id="37" name="物件 36"/>
          <p:cNvGraphicFramePr>
            <a:graphicFrameLocks noChangeAspect="1"/>
          </p:cNvGraphicFramePr>
          <p:nvPr>
            <p:extLst/>
          </p:nvPr>
        </p:nvGraphicFramePr>
        <p:xfrm>
          <a:off x="1681065" y="1316350"/>
          <a:ext cx="3497263" cy="917575"/>
        </p:xfrm>
        <a:graphic>
          <a:graphicData uri="http://schemas.openxmlformats.org/presentationml/2006/ole">
            <mc:AlternateContent xmlns:mc="http://schemas.openxmlformats.org/markup-compatibility/2006">
              <mc:Choice xmlns:v="urn:schemas-microsoft-com:vml" Requires="v">
                <p:oleObj spid="_x0000_s1124592" name="Equation" r:id="rId5" imgW="1841400" imgH="482400" progId="Equation.DSMT4">
                  <p:embed/>
                </p:oleObj>
              </mc:Choice>
              <mc:Fallback>
                <p:oleObj name="Equation" r:id="rId5" imgW="1841400" imgH="482400" progId="Equation.DSMT4">
                  <p:embed/>
                  <p:pic>
                    <p:nvPicPr>
                      <p:cNvPr id="37" name="物件 36"/>
                      <p:cNvPicPr>
                        <a:picLocks noChangeAspect="1" noChangeArrowheads="1"/>
                      </p:cNvPicPr>
                      <p:nvPr/>
                    </p:nvPicPr>
                    <p:blipFill>
                      <a:blip r:embed="rId6"/>
                      <a:srcRect/>
                      <a:stretch>
                        <a:fillRect/>
                      </a:stretch>
                    </p:blipFill>
                    <p:spPr bwMode="auto">
                      <a:xfrm>
                        <a:off x="1681065" y="1316350"/>
                        <a:ext cx="3497263" cy="917575"/>
                      </a:xfrm>
                      <a:prstGeom prst="rect">
                        <a:avLst/>
                      </a:prstGeom>
                      <a:noFill/>
                      <a:ln>
                        <a:noFill/>
                      </a:ln>
                      <a:extLst/>
                    </p:spPr>
                  </p:pic>
                </p:oleObj>
              </mc:Fallback>
            </mc:AlternateContent>
          </a:graphicData>
        </a:graphic>
      </p:graphicFrame>
      <p:sp>
        <p:nvSpPr>
          <p:cNvPr id="38" name="文字方塊 37"/>
          <p:cNvSpPr txBox="1"/>
          <p:nvPr/>
        </p:nvSpPr>
        <p:spPr>
          <a:xfrm>
            <a:off x="1245396" y="940658"/>
            <a:ext cx="3014223" cy="400110"/>
          </a:xfrm>
          <a:prstGeom prst="rect">
            <a:avLst/>
          </a:prstGeom>
          <a:noFill/>
        </p:spPr>
        <p:txBody>
          <a:bodyPr wrap="none" rtlCol="0">
            <a:spAutoFit/>
          </a:bodyPr>
          <a:lstStyle/>
          <a:p>
            <a:r>
              <a:rPr lang="en-US" altLang="zh-TW" sz="2000" dirty="0">
                <a:solidFill>
                  <a:srgbClr val="0000CC"/>
                </a:solidFill>
              </a:rPr>
              <a:t>associated Green’s function</a:t>
            </a:r>
            <a:endParaRPr lang="zh-TW" altLang="en-US" sz="2000" dirty="0">
              <a:solidFill>
                <a:srgbClr val="0000CC"/>
              </a:solidFill>
            </a:endParaRPr>
          </a:p>
        </p:txBody>
      </p:sp>
      <p:graphicFrame>
        <p:nvGraphicFramePr>
          <p:cNvPr id="40" name="物件 39"/>
          <p:cNvGraphicFramePr>
            <a:graphicFrameLocks noChangeAspect="1"/>
          </p:cNvGraphicFramePr>
          <p:nvPr>
            <p:extLst/>
          </p:nvPr>
        </p:nvGraphicFramePr>
        <p:xfrm>
          <a:off x="1559496" y="2194622"/>
          <a:ext cx="4344988" cy="985838"/>
        </p:xfrm>
        <a:graphic>
          <a:graphicData uri="http://schemas.openxmlformats.org/presentationml/2006/ole">
            <mc:AlternateContent xmlns:mc="http://schemas.openxmlformats.org/markup-compatibility/2006">
              <mc:Choice xmlns:v="urn:schemas-microsoft-com:vml" Requires="v">
                <p:oleObj spid="_x0000_s1124593" name="Equation" r:id="rId7" imgW="2070000" imgH="469800" progId="Equation.DSMT4">
                  <p:embed/>
                </p:oleObj>
              </mc:Choice>
              <mc:Fallback>
                <p:oleObj name="Equation" r:id="rId7" imgW="2070000" imgH="469800" progId="Equation.DSMT4">
                  <p:embed/>
                  <p:pic>
                    <p:nvPicPr>
                      <p:cNvPr id="40" name="物件 39"/>
                      <p:cNvPicPr>
                        <a:picLocks noChangeAspect="1" noChangeArrowheads="1"/>
                      </p:cNvPicPr>
                      <p:nvPr/>
                    </p:nvPicPr>
                    <p:blipFill>
                      <a:blip r:embed="rId8"/>
                      <a:srcRect/>
                      <a:stretch>
                        <a:fillRect/>
                      </a:stretch>
                    </p:blipFill>
                    <p:spPr bwMode="auto">
                      <a:xfrm>
                        <a:off x="1559496" y="2194622"/>
                        <a:ext cx="4344988" cy="985838"/>
                      </a:xfrm>
                      <a:prstGeom prst="rect">
                        <a:avLst/>
                      </a:prstGeom>
                      <a:noFill/>
                      <a:ln>
                        <a:noFill/>
                      </a:ln>
                      <a:extLst/>
                    </p:spPr>
                  </p:pic>
                </p:oleObj>
              </mc:Fallback>
            </mc:AlternateContent>
          </a:graphicData>
        </a:graphic>
      </p:graphicFrame>
      <p:sp>
        <p:nvSpPr>
          <p:cNvPr id="41" name="AutoShape 25"/>
          <p:cNvSpPr>
            <a:spLocks noChangeArrowheads="1"/>
          </p:cNvSpPr>
          <p:nvPr/>
        </p:nvSpPr>
        <p:spPr bwMode="auto">
          <a:xfrm>
            <a:off x="1255451" y="2597541"/>
            <a:ext cx="252000" cy="180000"/>
          </a:xfrm>
          <a:prstGeom prst="rightArrow">
            <a:avLst>
              <a:gd name="adj1" fmla="val 50000"/>
              <a:gd name="adj2" fmla="val 36735"/>
            </a:avLst>
          </a:prstGeom>
          <a:solidFill>
            <a:srgbClr val="FF9900"/>
          </a:solidFill>
          <a:ln w="9525">
            <a:solidFill>
              <a:schemeClr val="tx1"/>
            </a:solidFill>
            <a:miter lim="800000"/>
            <a:headEnd/>
            <a:tailEnd/>
          </a:ln>
        </p:spPr>
        <p:txBody>
          <a:bodyPr wrap="none" anchor="ctr"/>
          <a:lstStyle/>
          <a:p>
            <a:endParaRPr lang="zh-TW" altLang="en-US"/>
          </a:p>
        </p:txBody>
      </p:sp>
      <p:sp>
        <p:nvSpPr>
          <p:cNvPr id="42" name="文字方塊 41"/>
          <p:cNvSpPr txBox="1"/>
          <p:nvPr/>
        </p:nvSpPr>
        <p:spPr>
          <a:xfrm>
            <a:off x="1199456" y="3244915"/>
            <a:ext cx="1258678" cy="430887"/>
          </a:xfrm>
          <a:prstGeom prst="rect">
            <a:avLst/>
          </a:prstGeom>
          <a:noFill/>
        </p:spPr>
        <p:txBody>
          <a:bodyPr wrap="none" rtlCol="0">
            <a:spAutoFit/>
          </a:bodyPr>
          <a:lstStyle/>
          <a:p>
            <a:r>
              <a:rPr lang="en-US" altLang="zh-TW" sz="2200" dirty="0">
                <a:solidFill>
                  <a:srgbClr val="0000CC"/>
                </a:solidFill>
              </a:rPr>
              <a:t>from BC:</a:t>
            </a:r>
            <a:endParaRPr lang="zh-TW" altLang="en-US" sz="2200" dirty="0">
              <a:solidFill>
                <a:srgbClr val="0000CC"/>
              </a:solidFill>
            </a:endParaRPr>
          </a:p>
        </p:txBody>
      </p:sp>
      <p:graphicFrame>
        <p:nvGraphicFramePr>
          <p:cNvPr id="43" name="物件 42"/>
          <p:cNvGraphicFramePr>
            <a:graphicFrameLocks noChangeAspect="1"/>
          </p:cNvGraphicFramePr>
          <p:nvPr>
            <p:extLst/>
          </p:nvPr>
        </p:nvGraphicFramePr>
        <p:xfrm>
          <a:off x="2324215" y="3227310"/>
          <a:ext cx="1386450" cy="445770"/>
        </p:xfrm>
        <a:graphic>
          <a:graphicData uri="http://schemas.openxmlformats.org/presentationml/2006/ole">
            <mc:AlternateContent xmlns:mc="http://schemas.openxmlformats.org/markup-compatibility/2006">
              <mc:Choice xmlns:v="urn:schemas-microsoft-com:vml" Requires="v">
                <p:oleObj spid="_x0000_s1124594" name="Equation" r:id="rId9" imgW="711000" imgH="228600" progId="Equation.DSMT4">
                  <p:embed/>
                </p:oleObj>
              </mc:Choice>
              <mc:Fallback>
                <p:oleObj name="Equation" r:id="rId9" imgW="711000" imgH="228600" progId="Equation.DSMT4">
                  <p:embed/>
                  <p:pic>
                    <p:nvPicPr>
                      <p:cNvPr id="43" name="物件 42"/>
                      <p:cNvPicPr>
                        <a:picLocks noChangeAspect="1" noChangeArrowheads="1"/>
                      </p:cNvPicPr>
                      <p:nvPr/>
                    </p:nvPicPr>
                    <p:blipFill>
                      <a:blip r:embed="rId10"/>
                      <a:srcRect/>
                      <a:stretch>
                        <a:fillRect/>
                      </a:stretch>
                    </p:blipFill>
                    <p:spPr bwMode="auto">
                      <a:xfrm>
                        <a:off x="2324215" y="3227310"/>
                        <a:ext cx="1386450" cy="445770"/>
                      </a:xfrm>
                      <a:prstGeom prst="rect">
                        <a:avLst/>
                      </a:prstGeom>
                      <a:noFill/>
                      <a:ln>
                        <a:noFill/>
                      </a:ln>
                      <a:extLst/>
                    </p:spPr>
                  </p:pic>
                </p:oleObj>
              </mc:Fallback>
            </mc:AlternateContent>
          </a:graphicData>
        </a:graphic>
      </p:graphicFrame>
      <p:cxnSp>
        <p:nvCxnSpPr>
          <p:cNvPr id="9" name="直線單箭頭接點 8"/>
          <p:cNvCxnSpPr/>
          <p:nvPr/>
        </p:nvCxnSpPr>
        <p:spPr bwMode="auto">
          <a:xfrm flipV="1">
            <a:off x="2324216" y="2348881"/>
            <a:ext cx="315401" cy="338661"/>
          </a:xfrm>
          <a:prstGeom prst="straightConnector1">
            <a:avLst/>
          </a:prstGeom>
          <a:solidFill>
            <a:schemeClr val="accent1"/>
          </a:solidFill>
          <a:ln w="28575" cap="flat" cmpd="sng" algn="ctr">
            <a:solidFill>
              <a:srgbClr val="C00000"/>
            </a:solidFill>
            <a:prstDash val="solid"/>
            <a:round/>
            <a:headEnd type="none" w="med" len="med"/>
            <a:tailEnd type="triangle"/>
          </a:ln>
          <a:effectLst/>
        </p:spPr>
      </p:cxnSp>
      <p:cxnSp>
        <p:nvCxnSpPr>
          <p:cNvPr id="44" name="直線單箭頭接點 43"/>
          <p:cNvCxnSpPr/>
          <p:nvPr/>
        </p:nvCxnSpPr>
        <p:spPr bwMode="auto">
          <a:xfrm flipV="1">
            <a:off x="3548352" y="2336807"/>
            <a:ext cx="315401" cy="338661"/>
          </a:xfrm>
          <a:prstGeom prst="straightConnector1">
            <a:avLst/>
          </a:prstGeom>
          <a:solidFill>
            <a:schemeClr val="accent1"/>
          </a:solidFill>
          <a:ln w="28575" cap="flat" cmpd="sng" algn="ctr">
            <a:solidFill>
              <a:srgbClr val="C00000"/>
            </a:solidFill>
            <a:prstDash val="solid"/>
            <a:round/>
            <a:headEnd type="none" w="med" len="med"/>
            <a:tailEnd type="triangle"/>
          </a:ln>
          <a:effectLst/>
        </p:spPr>
      </p:cxnSp>
      <p:sp>
        <p:nvSpPr>
          <p:cNvPr id="48" name="文字方塊 47"/>
          <p:cNvSpPr txBox="1"/>
          <p:nvPr/>
        </p:nvSpPr>
        <p:spPr>
          <a:xfrm>
            <a:off x="1229296" y="3573017"/>
            <a:ext cx="4527201" cy="430887"/>
          </a:xfrm>
          <a:prstGeom prst="rect">
            <a:avLst/>
          </a:prstGeom>
          <a:noFill/>
        </p:spPr>
        <p:txBody>
          <a:bodyPr wrap="none" rtlCol="0">
            <a:spAutoFit/>
          </a:bodyPr>
          <a:lstStyle/>
          <a:p>
            <a:r>
              <a:rPr lang="en-US" altLang="zh-TW" sz="2200" dirty="0">
                <a:solidFill>
                  <a:srgbClr val="0000CC"/>
                </a:solidFill>
              </a:rPr>
              <a:t>from continuity and jump conditions, </a:t>
            </a:r>
            <a:endParaRPr lang="zh-TW" altLang="en-US" sz="2200" dirty="0">
              <a:solidFill>
                <a:srgbClr val="0000CC"/>
              </a:solidFill>
            </a:endParaRPr>
          </a:p>
        </p:txBody>
      </p:sp>
      <p:sp>
        <p:nvSpPr>
          <p:cNvPr id="49" name="文字方塊 48"/>
          <p:cNvSpPr txBox="1"/>
          <p:nvPr/>
        </p:nvSpPr>
        <p:spPr>
          <a:xfrm>
            <a:off x="1266145" y="4798314"/>
            <a:ext cx="3664786" cy="430887"/>
          </a:xfrm>
          <a:prstGeom prst="rect">
            <a:avLst/>
          </a:prstGeom>
          <a:noFill/>
        </p:spPr>
        <p:txBody>
          <a:bodyPr wrap="none" rtlCol="0">
            <a:spAutoFit/>
          </a:bodyPr>
          <a:lstStyle/>
          <a:p>
            <a:r>
              <a:rPr lang="en-US" altLang="zh-TW" sz="2200" dirty="0">
                <a:solidFill>
                  <a:srgbClr val="0000CC"/>
                </a:solidFill>
              </a:rPr>
              <a:t>2 </a:t>
            </a:r>
            <a:r>
              <a:rPr lang="en-US" altLang="zh-TW" sz="2200" dirty="0" err="1">
                <a:solidFill>
                  <a:srgbClr val="0000CC"/>
                </a:solidFill>
              </a:rPr>
              <a:t>eqs</a:t>
            </a:r>
            <a:r>
              <a:rPr lang="en-US" altLang="zh-TW" sz="2200" dirty="0">
                <a:solidFill>
                  <a:srgbClr val="0000CC"/>
                </a:solidFill>
              </a:rPr>
              <a:t>. for 2 unknowns </a:t>
            </a:r>
            <a:r>
              <a:rPr lang="en-US" altLang="zh-TW" sz="2200" i="1" dirty="0">
                <a:solidFill>
                  <a:srgbClr val="0000CC"/>
                </a:solidFill>
              </a:rPr>
              <a:t>B</a:t>
            </a:r>
            <a:r>
              <a:rPr lang="en-US" altLang="zh-TW" sz="2200" baseline="-25000" dirty="0">
                <a:solidFill>
                  <a:srgbClr val="0000CC"/>
                </a:solidFill>
              </a:rPr>
              <a:t>1</a:t>
            </a:r>
            <a:r>
              <a:rPr lang="en-US" altLang="zh-TW" sz="2200" dirty="0">
                <a:solidFill>
                  <a:srgbClr val="0000CC"/>
                </a:solidFill>
              </a:rPr>
              <a:t> &amp; </a:t>
            </a:r>
            <a:r>
              <a:rPr lang="en-US" altLang="zh-TW" sz="2200" i="1" dirty="0">
                <a:solidFill>
                  <a:srgbClr val="0000CC"/>
                </a:solidFill>
              </a:rPr>
              <a:t>B</a:t>
            </a:r>
            <a:r>
              <a:rPr lang="en-US" altLang="zh-TW" sz="2200" baseline="-25000" dirty="0">
                <a:solidFill>
                  <a:srgbClr val="0000CC"/>
                </a:solidFill>
              </a:rPr>
              <a:t>1</a:t>
            </a:r>
            <a:endParaRPr lang="zh-TW" altLang="en-US" sz="2200" baseline="-25000" dirty="0">
              <a:solidFill>
                <a:srgbClr val="0000CC"/>
              </a:solidFill>
            </a:endParaRPr>
          </a:p>
        </p:txBody>
      </p:sp>
      <p:graphicFrame>
        <p:nvGraphicFramePr>
          <p:cNvPr id="51" name="物件 50"/>
          <p:cNvGraphicFramePr>
            <a:graphicFrameLocks noChangeAspect="1"/>
          </p:cNvGraphicFramePr>
          <p:nvPr>
            <p:extLst/>
          </p:nvPr>
        </p:nvGraphicFramePr>
        <p:xfrm>
          <a:off x="1745825" y="3981376"/>
          <a:ext cx="2744787" cy="479425"/>
        </p:xfrm>
        <a:graphic>
          <a:graphicData uri="http://schemas.openxmlformats.org/presentationml/2006/ole">
            <mc:AlternateContent xmlns:mc="http://schemas.openxmlformats.org/markup-compatibility/2006">
              <mc:Choice xmlns:v="urn:schemas-microsoft-com:vml" Requires="v">
                <p:oleObj spid="_x0000_s1124595" name="Equation" r:id="rId11" imgW="1307880" imgH="228600" progId="Equation.DSMT4">
                  <p:embed/>
                </p:oleObj>
              </mc:Choice>
              <mc:Fallback>
                <p:oleObj name="Equation" r:id="rId11" imgW="1307880" imgH="228600" progId="Equation.DSMT4">
                  <p:embed/>
                  <p:pic>
                    <p:nvPicPr>
                      <p:cNvPr id="51" name="物件 50"/>
                      <p:cNvPicPr>
                        <a:picLocks noChangeAspect="1" noChangeArrowheads="1"/>
                      </p:cNvPicPr>
                      <p:nvPr/>
                    </p:nvPicPr>
                    <p:blipFill>
                      <a:blip r:embed="rId12"/>
                      <a:srcRect/>
                      <a:stretch>
                        <a:fillRect/>
                      </a:stretch>
                    </p:blipFill>
                    <p:spPr bwMode="auto">
                      <a:xfrm>
                        <a:off x="1745825" y="3981376"/>
                        <a:ext cx="2744787" cy="479425"/>
                      </a:xfrm>
                      <a:prstGeom prst="rect">
                        <a:avLst/>
                      </a:prstGeom>
                      <a:noFill/>
                      <a:ln>
                        <a:noFill/>
                      </a:ln>
                      <a:extLst/>
                    </p:spPr>
                  </p:pic>
                </p:oleObj>
              </mc:Fallback>
            </mc:AlternateContent>
          </a:graphicData>
        </a:graphic>
      </p:graphicFrame>
      <p:graphicFrame>
        <p:nvGraphicFramePr>
          <p:cNvPr id="52" name="物件 51"/>
          <p:cNvGraphicFramePr>
            <a:graphicFrameLocks noChangeAspect="1"/>
          </p:cNvGraphicFramePr>
          <p:nvPr>
            <p:extLst/>
          </p:nvPr>
        </p:nvGraphicFramePr>
        <p:xfrm>
          <a:off x="1559497" y="4462464"/>
          <a:ext cx="2930525" cy="479425"/>
        </p:xfrm>
        <a:graphic>
          <a:graphicData uri="http://schemas.openxmlformats.org/presentationml/2006/ole">
            <mc:AlternateContent xmlns:mc="http://schemas.openxmlformats.org/markup-compatibility/2006">
              <mc:Choice xmlns:v="urn:schemas-microsoft-com:vml" Requires="v">
                <p:oleObj spid="_x0000_s1124596" name="Equation" r:id="rId13" imgW="1396800" imgH="228600" progId="Equation.DSMT4">
                  <p:embed/>
                </p:oleObj>
              </mc:Choice>
              <mc:Fallback>
                <p:oleObj name="Equation" r:id="rId13" imgW="1396800" imgH="228600" progId="Equation.DSMT4">
                  <p:embed/>
                  <p:pic>
                    <p:nvPicPr>
                      <p:cNvPr id="52" name="物件 51"/>
                      <p:cNvPicPr>
                        <a:picLocks noChangeAspect="1" noChangeArrowheads="1"/>
                      </p:cNvPicPr>
                      <p:nvPr/>
                    </p:nvPicPr>
                    <p:blipFill>
                      <a:blip r:embed="rId14"/>
                      <a:srcRect/>
                      <a:stretch>
                        <a:fillRect/>
                      </a:stretch>
                    </p:blipFill>
                    <p:spPr bwMode="auto">
                      <a:xfrm>
                        <a:off x="1559497" y="4462464"/>
                        <a:ext cx="2930525" cy="479425"/>
                      </a:xfrm>
                      <a:prstGeom prst="rect">
                        <a:avLst/>
                      </a:prstGeom>
                      <a:noFill/>
                      <a:ln>
                        <a:noFill/>
                      </a:ln>
                      <a:extLst/>
                    </p:spPr>
                  </p:pic>
                </p:oleObj>
              </mc:Fallback>
            </mc:AlternateContent>
          </a:graphicData>
        </a:graphic>
      </p:graphicFrame>
      <p:sp>
        <p:nvSpPr>
          <p:cNvPr id="53" name="AutoShape 25"/>
          <p:cNvSpPr>
            <a:spLocks noChangeArrowheads="1"/>
          </p:cNvSpPr>
          <p:nvPr/>
        </p:nvSpPr>
        <p:spPr bwMode="auto">
          <a:xfrm>
            <a:off x="1507451" y="5409240"/>
            <a:ext cx="252000" cy="180000"/>
          </a:xfrm>
          <a:prstGeom prst="rightArrow">
            <a:avLst>
              <a:gd name="adj1" fmla="val 50000"/>
              <a:gd name="adj2" fmla="val 36735"/>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54" name="物件 53"/>
          <p:cNvGraphicFramePr>
            <a:graphicFrameLocks noChangeAspect="1"/>
          </p:cNvGraphicFramePr>
          <p:nvPr>
            <p:extLst/>
          </p:nvPr>
        </p:nvGraphicFramePr>
        <p:xfrm>
          <a:off x="1847529" y="5250657"/>
          <a:ext cx="3171825" cy="481012"/>
        </p:xfrm>
        <a:graphic>
          <a:graphicData uri="http://schemas.openxmlformats.org/presentationml/2006/ole">
            <mc:AlternateContent xmlns:mc="http://schemas.openxmlformats.org/markup-compatibility/2006">
              <mc:Choice xmlns:v="urn:schemas-microsoft-com:vml" Requires="v">
                <p:oleObj spid="_x0000_s1124597" name="Equation" r:id="rId15" imgW="1511280" imgH="228600" progId="Equation.DSMT4">
                  <p:embed/>
                </p:oleObj>
              </mc:Choice>
              <mc:Fallback>
                <p:oleObj name="Equation" r:id="rId15" imgW="1511280" imgH="228600" progId="Equation.DSMT4">
                  <p:embed/>
                  <p:pic>
                    <p:nvPicPr>
                      <p:cNvPr id="54" name="物件 53"/>
                      <p:cNvPicPr>
                        <a:picLocks noChangeAspect="1" noChangeArrowheads="1"/>
                      </p:cNvPicPr>
                      <p:nvPr/>
                    </p:nvPicPr>
                    <p:blipFill>
                      <a:blip r:embed="rId16"/>
                      <a:srcRect/>
                      <a:stretch>
                        <a:fillRect/>
                      </a:stretch>
                    </p:blipFill>
                    <p:spPr bwMode="auto">
                      <a:xfrm>
                        <a:off x="1847529" y="5250657"/>
                        <a:ext cx="3171825" cy="481012"/>
                      </a:xfrm>
                      <a:prstGeom prst="rect">
                        <a:avLst/>
                      </a:prstGeom>
                      <a:noFill/>
                      <a:ln>
                        <a:noFill/>
                      </a:ln>
                      <a:extLst/>
                    </p:spPr>
                  </p:pic>
                </p:oleObj>
              </mc:Fallback>
            </mc:AlternateContent>
          </a:graphicData>
        </a:graphic>
      </p:graphicFrame>
      <p:graphicFrame>
        <p:nvGraphicFramePr>
          <p:cNvPr id="55" name="物件 54"/>
          <p:cNvGraphicFramePr>
            <a:graphicFrameLocks noChangeAspect="1"/>
          </p:cNvGraphicFramePr>
          <p:nvPr>
            <p:extLst/>
          </p:nvPr>
        </p:nvGraphicFramePr>
        <p:xfrm>
          <a:off x="1169040" y="5702300"/>
          <a:ext cx="4926960" cy="914400"/>
        </p:xfrm>
        <a:graphic>
          <a:graphicData uri="http://schemas.openxmlformats.org/presentationml/2006/ole">
            <mc:AlternateContent xmlns:mc="http://schemas.openxmlformats.org/markup-compatibility/2006">
              <mc:Choice xmlns:v="urn:schemas-microsoft-com:vml" Requires="v">
                <p:oleObj spid="_x0000_s1124598" name="Equation" r:id="rId17" imgW="2463480" imgH="457200" progId="Equation.DSMT4">
                  <p:embed/>
                </p:oleObj>
              </mc:Choice>
              <mc:Fallback>
                <p:oleObj name="Equation" r:id="rId17" imgW="2463480" imgH="457200" progId="Equation.DSMT4">
                  <p:embed/>
                  <p:pic>
                    <p:nvPicPr>
                      <p:cNvPr id="55" name="物件 54"/>
                      <p:cNvPicPr>
                        <a:picLocks noChangeAspect="1" noChangeArrowheads="1"/>
                      </p:cNvPicPr>
                      <p:nvPr/>
                    </p:nvPicPr>
                    <p:blipFill>
                      <a:blip r:embed="rId18"/>
                      <a:srcRect/>
                      <a:stretch>
                        <a:fillRect/>
                      </a:stretch>
                    </p:blipFill>
                    <p:spPr bwMode="auto">
                      <a:xfrm>
                        <a:off x="1169040" y="5702300"/>
                        <a:ext cx="4926960" cy="914400"/>
                      </a:xfrm>
                      <a:prstGeom prst="rect">
                        <a:avLst/>
                      </a:prstGeom>
                      <a:noFill/>
                      <a:ln>
                        <a:noFill/>
                      </a:ln>
                      <a:extLst/>
                    </p:spPr>
                  </p:pic>
                </p:oleObj>
              </mc:Fallback>
            </mc:AlternateContent>
          </a:graphicData>
        </a:graphic>
      </p:graphicFrame>
      <p:cxnSp>
        <p:nvCxnSpPr>
          <p:cNvPr id="20" name="直線接點 19"/>
          <p:cNvCxnSpPr/>
          <p:nvPr/>
        </p:nvCxnSpPr>
        <p:spPr bwMode="auto">
          <a:xfrm>
            <a:off x="1143000" y="2204864"/>
            <a:ext cx="4953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56" name="文字方塊 55"/>
          <p:cNvSpPr txBox="1"/>
          <p:nvPr/>
        </p:nvSpPr>
        <p:spPr>
          <a:xfrm>
            <a:off x="6127138" y="1"/>
            <a:ext cx="1042273" cy="461665"/>
          </a:xfrm>
          <a:prstGeom prst="rect">
            <a:avLst/>
          </a:prstGeom>
          <a:noFill/>
        </p:spPr>
        <p:txBody>
          <a:bodyPr wrap="none" rtlCol="0">
            <a:spAutoFit/>
          </a:bodyPr>
          <a:lstStyle/>
          <a:p>
            <a:r>
              <a:rPr lang="en-US" altLang="zh-TW" sz="1800" dirty="0"/>
              <a:t>or</a:t>
            </a:r>
            <a:r>
              <a:rPr lang="en-US" altLang="zh-TW" dirty="0">
                <a:solidFill>
                  <a:srgbClr val="0000CC"/>
                </a:solidFill>
              </a:rPr>
              <a:t>, take</a:t>
            </a:r>
            <a:endParaRPr lang="zh-TW" altLang="en-US" dirty="0">
              <a:solidFill>
                <a:srgbClr val="0000CC"/>
              </a:solidFill>
            </a:endParaRPr>
          </a:p>
        </p:txBody>
      </p:sp>
      <p:graphicFrame>
        <p:nvGraphicFramePr>
          <p:cNvPr id="59" name="物件 58"/>
          <p:cNvGraphicFramePr>
            <a:graphicFrameLocks noChangeAspect="1"/>
          </p:cNvGraphicFramePr>
          <p:nvPr>
            <p:extLst>
              <p:ext uri="{D42A27DB-BD31-4B8C-83A1-F6EECF244321}">
                <p14:modId xmlns:p14="http://schemas.microsoft.com/office/powerpoint/2010/main" val="3638787067"/>
              </p:ext>
            </p:extLst>
          </p:nvPr>
        </p:nvGraphicFramePr>
        <p:xfrm>
          <a:off x="5469608" y="441351"/>
          <a:ext cx="5536800" cy="964800"/>
        </p:xfrm>
        <a:graphic>
          <a:graphicData uri="http://schemas.openxmlformats.org/presentationml/2006/ole">
            <mc:AlternateContent xmlns:mc="http://schemas.openxmlformats.org/markup-compatibility/2006">
              <mc:Choice xmlns:v="urn:schemas-microsoft-com:vml" Requires="v">
                <p:oleObj spid="_x0000_s1124599" name="Equation" r:id="rId19" imgW="2768400" imgH="482400" progId="Equation.DSMT4">
                  <p:embed/>
                </p:oleObj>
              </mc:Choice>
              <mc:Fallback>
                <p:oleObj name="Equation" r:id="rId19" imgW="2768400" imgH="482400" progId="Equation.DSMT4">
                  <p:embed/>
                  <p:pic>
                    <p:nvPicPr>
                      <p:cNvPr id="59" name="物件 58"/>
                      <p:cNvPicPr>
                        <a:picLocks noChangeAspect="1" noChangeArrowheads="1"/>
                      </p:cNvPicPr>
                      <p:nvPr/>
                    </p:nvPicPr>
                    <p:blipFill>
                      <a:blip r:embed="rId20"/>
                      <a:srcRect/>
                      <a:stretch>
                        <a:fillRect/>
                      </a:stretch>
                    </p:blipFill>
                    <p:spPr bwMode="auto">
                      <a:xfrm>
                        <a:off x="5469608" y="441351"/>
                        <a:ext cx="5536800" cy="964800"/>
                      </a:xfrm>
                      <a:prstGeom prst="rect">
                        <a:avLst/>
                      </a:prstGeom>
                      <a:solidFill>
                        <a:srgbClr val="FFFF00"/>
                      </a:solidFill>
                      <a:ln>
                        <a:noFill/>
                      </a:ln>
                      <a:extLst/>
                    </p:spPr>
                  </p:pic>
                </p:oleObj>
              </mc:Fallback>
            </mc:AlternateContent>
          </a:graphicData>
        </a:graphic>
      </p:graphicFrame>
      <p:cxnSp>
        <p:nvCxnSpPr>
          <p:cNvPr id="60" name="直線單箭頭接點 59"/>
          <p:cNvCxnSpPr/>
          <p:nvPr/>
        </p:nvCxnSpPr>
        <p:spPr bwMode="auto">
          <a:xfrm flipV="1">
            <a:off x="6168044" y="511049"/>
            <a:ext cx="315401" cy="338661"/>
          </a:xfrm>
          <a:prstGeom prst="straightConnector1">
            <a:avLst/>
          </a:prstGeom>
          <a:solidFill>
            <a:schemeClr val="accent1"/>
          </a:solidFill>
          <a:ln w="28575" cap="flat" cmpd="sng" algn="ctr">
            <a:solidFill>
              <a:srgbClr val="C00000"/>
            </a:solidFill>
            <a:prstDash val="solid"/>
            <a:round/>
            <a:headEnd type="none" w="med" len="med"/>
            <a:tailEnd type="triangle"/>
          </a:ln>
          <a:effectLst/>
        </p:spPr>
      </p:cxnSp>
      <p:cxnSp>
        <p:nvCxnSpPr>
          <p:cNvPr id="61" name="直線單箭頭接點 60"/>
          <p:cNvCxnSpPr/>
          <p:nvPr/>
        </p:nvCxnSpPr>
        <p:spPr bwMode="auto">
          <a:xfrm flipV="1">
            <a:off x="7392180" y="498975"/>
            <a:ext cx="315401" cy="338661"/>
          </a:xfrm>
          <a:prstGeom prst="straightConnector1">
            <a:avLst/>
          </a:prstGeom>
          <a:solidFill>
            <a:schemeClr val="accent1"/>
          </a:solidFill>
          <a:ln w="28575" cap="flat" cmpd="sng" algn="ctr">
            <a:solidFill>
              <a:srgbClr val="C00000"/>
            </a:solidFill>
            <a:prstDash val="solid"/>
            <a:round/>
            <a:headEnd type="none" w="med" len="med"/>
            <a:tailEnd type="triangle"/>
          </a:ln>
          <a:effectLst/>
        </p:spPr>
      </p:cxnSp>
      <p:sp>
        <p:nvSpPr>
          <p:cNvPr id="62" name="文字方塊 61"/>
          <p:cNvSpPr txBox="1"/>
          <p:nvPr/>
        </p:nvSpPr>
        <p:spPr>
          <a:xfrm>
            <a:off x="6153904" y="1470130"/>
            <a:ext cx="1258678" cy="430887"/>
          </a:xfrm>
          <a:prstGeom prst="rect">
            <a:avLst/>
          </a:prstGeom>
          <a:noFill/>
        </p:spPr>
        <p:txBody>
          <a:bodyPr wrap="none" rtlCol="0">
            <a:spAutoFit/>
          </a:bodyPr>
          <a:lstStyle/>
          <a:p>
            <a:r>
              <a:rPr lang="en-US" altLang="zh-TW" sz="2200" dirty="0">
                <a:solidFill>
                  <a:srgbClr val="0000CC"/>
                </a:solidFill>
              </a:rPr>
              <a:t>from BC:</a:t>
            </a:r>
            <a:endParaRPr lang="zh-TW" altLang="en-US" sz="2200" dirty="0">
              <a:solidFill>
                <a:srgbClr val="0000CC"/>
              </a:solidFill>
            </a:endParaRPr>
          </a:p>
        </p:txBody>
      </p:sp>
      <p:graphicFrame>
        <p:nvGraphicFramePr>
          <p:cNvPr id="63" name="物件 62"/>
          <p:cNvGraphicFramePr>
            <a:graphicFrameLocks noChangeAspect="1"/>
          </p:cNvGraphicFramePr>
          <p:nvPr>
            <p:extLst/>
          </p:nvPr>
        </p:nvGraphicFramePr>
        <p:xfrm>
          <a:off x="7278663" y="1452525"/>
          <a:ext cx="1386450" cy="445770"/>
        </p:xfrm>
        <a:graphic>
          <a:graphicData uri="http://schemas.openxmlformats.org/presentationml/2006/ole">
            <mc:AlternateContent xmlns:mc="http://schemas.openxmlformats.org/markup-compatibility/2006">
              <mc:Choice xmlns:v="urn:schemas-microsoft-com:vml" Requires="v">
                <p:oleObj spid="_x0000_s1124600" name="Equation" r:id="rId21" imgW="711000" imgH="228600" progId="Equation.DSMT4">
                  <p:embed/>
                </p:oleObj>
              </mc:Choice>
              <mc:Fallback>
                <p:oleObj name="Equation" r:id="rId21" imgW="711000" imgH="228600" progId="Equation.DSMT4">
                  <p:embed/>
                  <p:pic>
                    <p:nvPicPr>
                      <p:cNvPr id="63" name="物件 62"/>
                      <p:cNvPicPr>
                        <a:picLocks noChangeAspect="1" noChangeArrowheads="1"/>
                      </p:cNvPicPr>
                      <p:nvPr/>
                    </p:nvPicPr>
                    <p:blipFill>
                      <a:blip r:embed="rId10"/>
                      <a:srcRect/>
                      <a:stretch>
                        <a:fillRect/>
                      </a:stretch>
                    </p:blipFill>
                    <p:spPr bwMode="auto">
                      <a:xfrm>
                        <a:off x="7278663" y="1452525"/>
                        <a:ext cx="1386450" cy="445770"/>
                      </a:xfrm>
                      <a:prstGeom prst="rect">
                        <a:avLst/>
                      </a:prstGeom>
                      <a:noFill/>
                      <a:ln>
                        <a:noFill/>
                      </a:ln>
                      <a:extLst/>
                    </p:spPr>
                  </p:pic>
                </p:oleObj>
              </mc:Fallback>
            </mc:AlternateContent>
          </a:graphicData>
        </a:graphic>
      </p:graphicFrame>
      <p:sp>
        <p:nvSpPr>
          <p:cNvPr id="64" name="文字方塊 63"/>
          <p:cNvSpPr txBox="1"/>
          <p:nvPr/>
        </p:nvSpPr>
        <p:spPr>
          <a:xfrm>
            <a:off x="6183744" y="1893016"/>
            <a:ext cx="2097049" cy="430887"/>
          </a:xfrm>
          <a:prstGeom prst="rect">
            <a:avLst/>
          </a:prstGeom>
          <a:noFill/>
        </p:spPr>
        <p:txBody>
          <a:bodyPr wrap="none" rtlCol="0">
            <a:spAutoFit/>
          </a:bodyPr>
          <a:lstStyle/>
          <a:p>
            <a:r>
              <a:rPr lang="en-US" altLang="zh-TW" sz="2200" dirty="0">
                <a:solidFill>
                  <a:srgbClr val="0000CC"/>
                </a:solidFill>
              </a:rPr>
              <a:t>continuity cond.:</a:t>
            </a:r>
            <a:endParaRPr lang="zh-TW" altLang="en-US" sz="2200" dirty="0">
              <a:solidFill>
                <a:srgbClr val="0000CC"/>
              </a:solidFill>
            </a:endParaRPr>
          </a:p>
        </p:txBody>
      </p:sp>
      <p:graphicFrame>
        <p:nvGraphicFramePr>
          <p:cNvPr id="65" name="物件 64"/>
          <p:cNvGraphicFramePr>
            <a:graphicFrameLocks noChangeAspect="1"/>
          </p:cNvGraphicFramePr>
          <p:nvPr>
            <p:extLst/>
          </p:nvPr>
        </p:nvGraphicFramePr>
        <p:xfrm>
          <a:off x="8267848" y="1894531"/>
          <a:ext cx="852488" cy="479425"/>
        </p:xfrm>
        <a:graphic>
          <a:graphicData uri="http://schemas.openxmlformats.org/presentationml/2006/ole">
            <mc:AlternateContent xmlns:mc="http://schemas.openxmlformats.org/markup-compatibility/2006">
              <mc:Choice xmlns:v="urn:schemas-microsoft-com:vml" Requires="v">
                <p:oleObj spid="_x0000_s1124601" name="Equation" r:id="rId22" imgW="406080" imgH="228600" progId="Equation.DSMT4">
                  <p:embed/>
                </p:oleObj>
              </mc:Choice>
              <mc:Fallback>
                <p:oleObj name="Equation" r:id="rId22" imgW="406080" imgH="228600" progId="Equation.DSMT4">
                  <p:embed/>
                  <p:pic>
                    <p:nvPicPr>
                      <p:cNvPr id="65" name="物件 64"/>
                      <p:cNvPicPr>
                        <a:picLocks noChangeAspect="1" noChangeArrowheads="1"/>
                      </p:cNvPicPr>
                      <p:nvPr/>
                    </p:nvPicPr>
                    <p:blipFill>
                      <a:blip r:embed="rId23"/>
                      <a:srcRect/>
                      <a:stretch>
                        <a:fillRect/>
                      </a:stretch>
                    </p:blipFill>
                    <p:spPr bwMode="auto">
                      <a:xfrm>
                        <a:off x="8267848" y="1894531"/>
                        <a:ext cx="852488" cy="479425"/>
                      </a:xfrm>
                      <a:prstGeom prst="rect">
                        <a:avLst/>
                      </a:prstGeom>
                      <a:noFill/>
                      <a:ln>
                        <a:noFill/>
                      </a:ln>
                      <a:extLst/>
                    </p:spPr>
                  </p:pic>
                </p:oleObj>
              </mc:Fallback>
            </mc:AlternateContent>
          </a:graphicData>
        </a:graphic>
      </p:graphicFrame>
      <p:sp>
        <p:nvSpPr>
          <p:cNvPr id="67" name="文字方塊 66"/>
          <p:cNvSpPr txBox="1"/>
          <p:nvPr/>
        </p:nvSpPr>
        <p:spPr>
          <a:xfrm>
            <a:off x="6183743" y="2276873"/>
            <a:ext cx="1532792" cy="430887"/>
          </a:xfrm>
          <a:prstGeom prst="rect">
            <a:avLst/>
          </a:prstGeom>
          <a:noFill/>
        </p:spPr>
        <p:txBody>
          <a:bodyPr wrap="none" rtlCol="0">
            <a:spAutoFit/>
          </a:bodyPr>
          <a:lstStyle/>
          <a:p>
            <a:r>
              <a:rPr lang="en-US" altLang="zh-TW" sz="2200" dirty="0">
                <a:solidFill>
                  <a:srgbClr val="0000CC"/>
                </a:solidFill>
              </a:rPr>
              <a:t>jump cond.:</a:t>
            </a:r>
            <a:endParaRPr lang="zh-TW" altLang="en-US" sz="2200" dirty="0">
              <a:solidFill>
                <a:srgbClr val="0000CC"/>
              </a:solidFill>
            </a:endParaRPr>
          </a:p>
        </p:txBody>
      </p:sp>
      <p:graphicFrame>
        <p:nvGraphicFramePr>
          <p:cNvPr id="68" name="物件 67"/>
          <p:cNvGraphicFramePr>
            <a:graphicFrameLocks noChangeAspect="1"/>
          </p:cNvGraphicFramePr>
          <p:nvPr>
            <p:extLst/>
          </p:nvPr>
        </p:nvGraphicFramePr>
        <p:xfrm>
          <a:off x="7680176" y="2278388"/>
          <a:ext cx="852488" cy="479425"/>
        </p:xfrm>
        <a:graphic>
          <a:graphicData uri="http://schemas.openxmlformats.org/presentationml/2006/ole">
            <mc:AlternateContent xmlns:mc="http://schemas.openxmlformats.org/markup-compatibility/2006">
              <mc:Choice xmlns:v="urn:schemas-microsoft-com:vml" Requires="v">
                <p:oleObj spid="_x0000_s1124602" name="Equation" r:id="rId24" imgW="406080" imgH="228600" progId="Equation.DSMT4">
                  <p:embed/>
                </p:oleObj>
              </mc:Choice>
              <mc:Fallback>
                <p:oleObj name="Equation" r:id="rId24" imgW="406080" imgH="228600" progId="Equation.DSMT4">
                  <p:embed/>
                  <p:pic>
                    <p:nvPicPr>
                      <p:cNvPr id="68" name="物件 67"/>
                      <p:cNvPicPr>
                        <a:picLocks noChangeAspect="1" noChangeArrowheads="1"/>
                      </p:cNvPicPr>
                      <p:nvPr/>
                    </p:nvPicPr>
                    <p:blipFill>
                      <a:blip r:embed="rId25"/>
                      <a:srcRect/>
                      <a:stretch>
                        <a:fillRect/>
                      </a:stretch>
                    </p:blipFill>
                    <p:spPr bwMode="auto">
                      <a:xfrm>
                        <a:off x="7680176" y="2278388"/>
                        <a:ext cx="852488" cy="479425"/>
                      </a:xfrm>
                      <a:prstGeom prst="rect">
                        <a:avLst/>
                      </a:prstGeom>
                      <a:noFill/>
                      <a:ln>
                        <a:noFill/>
                      </a:ln>
                      <a:extLst/>
                    </p:spPr>
                  </p:pic>
                </p:oleObj>
              </mc:Fallback>
            </mc:AlternateContent>
          </a:graphicData>
        </a:graphic>
      </p:graphicFrame>
      <p:sp>
        <p:nvSpPr>
          <p:cNvPr id="69" name="AutoShape 25"/>
          <p:cNvSpPr>
            <a:spLocks noChangeArrowheads="1"/>
          </p:cNvSpPr>
          <p:nvPr/>
        </p:nvSpPr>
        <p:spPr bwMode="auto">
          <a:xfrm>
            <a:off x="6454850" y="3104984"/>
            <a:ext cx="252000" cy="180000"/>
          </a:xfrm>
          <a:prstGeom prst="rightArrow">
            <a:avLst>
              <a:gd name="adj1" fmla="val 50000"/>
              <a:gd name="adj2" fmla="val 36735"/>
            </a:avLst>
          </a:prstGeom>
          <a:solidFill>
            <a:srgbClr val="FF9900"/>
          </a:solidFill>
          <a:ln w="9525">
            <a:solidFill>
              <a:schemeClr val="tx1"/>
            </a:solidFill>
            <a:miter lim="800000"/>
            <a:headEnd/>
            <a:tailEnd/>
          </a:ln>
        </p:spPr>
        <p:txBody>
          <a:bodyPr wrap="none" anchor="ctr"/>
          <a:lstStyle/>
          <a:p>
            <a:endParaRPr lang="zh-TW" altLang="en-US"/>
          </a:p>
        </p:txBody>
      </p:sp>
      <p:graphicFrame>
        <p:nvGraphicFramePr>
          <p:cNvPr id="70" name="物件 69"/>
          <p:cNvGraphicFramePr>
            <a:graphicFrameLocks noChangeAspect="1"/>
          </p:cNvGraphicFramePr>
          <p:nvPr>
            <p:extLst/>
          </p:nvPr>
        </p:nvGraphicFramePr>
        <p:xfrm>
          <a:off x="6881256" y="2764392"/>
          <a:ext cx="3529013" cy="965200"/>
        </p:xfrm>
        <a:graphic>
          <a:graphicData uri="http://schemas.openxmlformats.org/presentationml/2006/ole">
            <mc:AlternateContent xmlns:mc="http://schemas.openxmlformats.org/markup-compatibility/2006">
              <mc:Choice xmlns:v="urn:schemas-microsoft-com:vml" Requires="v">
                <p:oleObj spid="_x0000_s1124603" name="Equation" r:id="rId26" imgW="1765080" imgH="482400" progId="Equation.DSMT4">
                  <p:embed/>
                </p:oleObj>
              </mc:Choice>
              <mc:Fallback>
                <p:oleObj name="Equation" r:id="rId26" imgW="1765080" imgH="482400" progId="Equation.DSMT4">
                  <p:embed/>
                  <p:pic>
                    <p:nvPicPr>
                      <p:cNvPr id="70" name="物件 69"/>
                      <p:cNvPicPr>
                        <a:picLocks noChangeAspect="1" noChangeArrowheads="1"/>
                      </p:cNvPicPr>
                      <p:nvPr/>
                    </p:nvPicPr>
                    <p:blipFill>
                      <a:blip r:embed="rId27"/>
                      <a:srcRect/>
                      <a:stretch>
                        <a:fillRect/>
                      </a:stretch>
                    </p:blipFill>
                    <p:spPr bwMode="auto">
                      <a:xfrm>
                        <a:off x="6881256" y="2764392"/>
                        <a:ext cx="3529013" cy="965200"/>
                      </a:xfrm>
                      <a:prstGeom prst="rect">
                        <a:avLst/>
                      </a:prstGeom>
                      <a:noFill/>
                      <a:ln>
                        <a:noFill/>
                      </a:ln>
                      <a:extLst/>
                    </p:spPr>
                  </p:pic>
                </p:oleObj>
              </mc:Fallback>
            </mc:AlternateContent>
          </a:graphicData>
        </a:graphic>
      </p:graphicFrame>
      <p:cxnSp>
        <p:nvCxnSpPr>
          <p:cNvPr id="22" name="直線接點 21"/>
          <p:cNvCxnSpPr/>
          <p:nvPr/>
        </p:nvCxnSpPr>
        <p:spPr bwMode="auto">
          <a:xfrm>
            <a:off x="6096000" y="3861048"/>
            <a:ext cx="4953000" cy="0"/>
          </a:xfrm>
          <a:prstGeom prst="line">
            <a:avLst/>
          </a:prstGeom>
          <a:solidFill>
            <a:schemeClr val="accent1"/>
          </a:solidFill>
          <a:ln w="12700" cap="flat" cmpd="sng" algn="ctr">
            <a:solidFill>
              <a:srgbClr val="0000CC"/>
            </a:solidFill>
            <a:prstDash val="solid"/>
            <a:round/>
            <a:headEnd type="none" w="med" len="med"/>
            <a:tailEnd type="none" w="med" len="med"/>
          </a:ln>
          <a:effectLst/>
        </p:spPr>
      </p:cxnSp>
      <p:sp>
        <p:nvSpPr>
          <p:cNvPr id="35" name="文字方塊 34"/>
          <p:cNvSpPr txBox="1"/>
          <p:nvPr/>
        </p:nvSpPr>
        <p:spPr>
          <a:xfrm>
            <a:off x="6244631" y="3911102"/>
            <a:ext cx="4176143" cy="461665"/>
          </a:xfrm>
          <a:prstGeom prst="rect">
            <a:avLst/>
          </a:prstGeom>
          <a:noFill/>
        </p:spPr>
        <p:txBody>
          <a:bodyPr wrap="none" rtlCol="0">
            <a:spAutoFit/>
          </a:bodyPr>
          <a:lstStyle/>
          <a:p>
            <a:r>
              <a:rPr lang="en-US" altLang="zh-TW" dirty="0">
                <a:solidFill>
                  <a:srgbClr val="C00000"/>
                </a:solidFill>
              </a:rPr>
              <a:t>How to express </a:t>
            </a:r>
            <a:r>
              <a:rPr lang="en-US" altLang="zh-TW" i="1" dirty="0">
                <a:solidFill>
                  <a:srgbClr val="C00000"/>
                </a:solidFill>
              </a:rPr>
              <a:t>u</a:t>
            </a:r>
            <a:r>
              <a:rPr lang="en-US" altLang="zh-TW" dirty="0">
                <a:solidFill>
                  <a:srgbClr val="C00000"/>
                </a:solidFill>
              </a:rPr>
              <a:t> in terms of </a:t>
            </a:r>
            <a:r>
              <a:rPr lang="en-US" altLang="zh-TW" i="1" dirty="0">
                <a:solidFill>
                  <a:srgbClr val="C00000"/>
                </a:solidFill>
              </a:rPr>
              <a:t>G</a:t>
            </a:r>
            <a:r>
              <a:rPr lang="en-US" altLang="zh-TW" dirty="0">
                <a:solidFill>
                  <a:srgbClr val="C00000"/>
                </a:solidFill>
              </a:rPr>
              <a:t>?</a:t>
            </a:r>
            <a:endParaRPr lang="zh-TW" altLang="en-US" dirty="0">
              <a:solidFill>
                <a:srgbClr val="C00000"/>
              </a:solidFill>
            </a:endParaRPr>
          </a:p>
        </p:txBody>
      </p:sp>
    </p:spTree>
    <p:extLst>
      <p:ext uri="{BB962C8B-B14F-4D97-AF65-F5344CB8AC3E}">
        <p14:creationId xmlns:p14="http://schemas.microsoft.com/office/powerpoint/2010/main" val="174401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500"/>
                                        <p:tgtEl>
                                          <p:spTgt spid="42"/>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left)">
                                      <p:cBhvr>
                                        <p:cTn id="42" dur="500"/>
                                        <p:tgtEl>
                                          <p:spTgt spid="43"/>
                                        </p:tgtEl>
                                      </p:cBhvr>
                                    </p:animEffect>
                                  </p:childTnLst>
                                </p:cTn>
                              </p:par>
                            </p:childTnLst>
                          </p:cTn>
                        </p:par>
                        <p:par>
                          <p:cTn id="43" fill="hold">
                            <p:stCondLst>
                              <p:cond delay="1000"/>
                            </p:stCondLst>
                            <p:childTnLst>
                              <p:par>
                                <p:cTn id="44" presetID="22" presetClass="entr" presetSubtype="4"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childTnLst>
                          </p:cTn>
                        </p:par>
                        <p:par>
                          <p:cTn id="47" fill="hold">
                            <p:stCondLst>
                              <p:cond delay="1500"/>
                            </p:stCondLst>
                            <p:childTnLst>
                              <p:par>
                                <p:cTn id="48" presetID="22" presetClass="entr" presetSubtype="4"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500"/>
                                        <p:tgtEl>
                                          <p:spTgt spid="48"/>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left)">
                                      <p:cBhvr>
                                        <p:cTn id="59" dur="500"/>
                                        <p:tgtEl>
                                          <p:spTgt spid="51"/>
                                        </p:tgtEl>
                                      </p:cBhvr>
                                    </p:animEffect>
                                  </p:childTnLst>
                                </p:cTn>
                              </p:par>
                            </p:childTnLst>
                          </p:cTn>
                        </p:par>
                        <p:par>
                          <p:cTn id="60" fill="hold">
                            <p:stCondLst>
                              <p:cond delay="1000"/>
                            </p:stCondLst>
                            <p:childTnLst>
                              <p:par>
                                <p:cTn id="61" presetID="2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wipe(left)">
                                      <p:cBhvr>
                                        <p:cTn id="63" dur="500"/>
                                        <p:tgtEl>
                                          <p:spTgt spid="5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wipe(left)">
                                      <p:cBhvr>
                                        <p:cTn id="72" dur="500"/>
                                        <p:tgtEl>
                                          <p:spTgt spid="53"/>
                                        </p:tgtEl>
                                      </p:cBhvr>
                                    </p:animEffect>
                                  </p:childTnLst>
                                </p:cTn>
                              </p:par>
                            </p:childTnLst>
                          </p:cTn>
                        </p:par>
                        <p:par>
                          <p:cTn id="73" fill="hold">
                            <p:stCondLst>
                              <p:cond delay="1000"/>
                            </p:stCondLst>
                            <p:childTnLst>
                              <p:par>
                                <p:cTn id="74" presetID="22" presetClass="entr" presetSubtype="8" fill="hold" nodeType="after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wipe(left)">
                                      <p:cBhvr>
                                        <p:cTn id="76" dur="500"/>
                                        <p:tgtEl>
                                          <p:spTgt spid="54"/>
                                        </p:tgtEl>
                                      </p:cBhvr>
                                    </p:animEffect>
                                  </p:childTnLst>
                                </p:cTn>
                              </p:par>
                            </p:childTnLst>
                          </p:cTn>
                        </p:par>
                        <p:par>
                          <p:cTn id="77" fill="hold">
                            <p:stCondLst>
                              <p:cond delay="1500"/>
                            </p:stCondLst>
                            <p:childTnLst>
                              <p:par>
                                <p:cTn id="78" presetID="22" presetClass="entr" presetSubtype="8" fill="hold" nodeType="after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wipe(left)">
                                      <p:cBhvr>
                                        <p:cTn id="80" dur="500"/>
                                        <p:tgtEl>
                                          <p:spTgt spid="55"/>
                                        </p:tgtEl>
                                      </p:cBhvr>
                                    </p:animEffect>
                                  </p:childTnLst>
                                </p:cTn>
                              </p:par>
                            </p:childTnLst>
                          </p:cTn>
                        </p:par>
                        <p:par>
                          <p:cTn id="81" fill="hold">
                            <p:stCondLst>
                              <p:cond delay="2000"/>
                            </p:stCondLst>
                            <p:childTnLst>
                              <p:par>
                                <p:cTn id="82" presetID="22" presetClass="entr" presetSubtype="1" fill="hold" nodeType="after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wipe(up)">
                                      <p:cBhvr>
                                        <p:cTn id="84" dur="500"/>
                                        <p:tgtEl>
                                          <p:spTgt spid="1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wipe(left)">
                                      <p:cBhvr>
                                        <p:cTn id="89" dur="500"/>
                                        <p:tgtEl>
                                          <p:spTgt spid="56"/>
                                        </p:tgtEl>
                                      </p:cBhvr>
                                    </p:animEffect>
                                  </p:childTnLst>
                                </p:cTn>
                              </p:par>
                            </p:childTnLst>
                          </p:cTn>
                        </p:par>
                        <p:par>
                          <p:cTn id="90" fill="hold">
                            <p:stCondLst>
                              <p:cond delay="500"/>
                            </p:stCondLst>
                            <p:childTnLst>
                              <p:par>
                                <p:cTn id="91" presetID="22" presetClass="entr" presetSubtype="8" fill="hold"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wipe(left)">
                                      <p:cBhvr>
                                        <p:cTn id="93" dur="500"/>
                                        <p:tgtEl>
                                          <p:spTgt spid="59"/>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wipe(left)">
                                      <p:cBhvr>
                                        <p:cTn id="98" dur="500"/>
                                        <p:tgtEl>
                                          <p:spTgt spid="62"/>
                                        </p:tgtEl>
                                      </p:cBhvr>
                                    </p:animEffect>
                                  </p:childTnLst>
                                </p:cTn>
                              </p:par>
                            </p:childTnLst>
                          </p:cTn>
                        </p:par>
                        <p:par>
                          <p:cTn id="99" fill="hold">
                            <p:stCondLst>
                              <p:cond delay="500"/>
                            </p:stCondLst>
                            <p:childTnLst>
                              <p:par>
                                <p:cTn id="100" presetID="22" presetClass="entr" presetSubtype="8" fill="hold" nodeType="after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wipe(left)">
                                      <p:cBhvr>
                                        <p:cTn id="102" dur="500"/>
                                        <p:tgtEl>
                                          <p:spTgt spid="63"/>
                                        </p:tgtEl>
                                      </p:cBhvr>
                                    </p:animEffect>
                                  </p:childTnLst>
                                </p:cTn>
                              </p:par>
                            </p:childTnLst>
                          </p:cTn>
                        </p:par>
                        <p:par>
                          <p:cTn id="103" fill="hold">
                            <p:stCondLst>
                              <p:cond delay="100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childTnLst>
                          </p:cTn>
                        </p:par>
                        <p:par>
                          <p:cTn id="107" fill="hold">
                            <p:stCondLst>
                              <p:cond delay="1500"/>
                            </p:stCondLst>
                            <p:childTnLst>
                              <p:par>
                                <p:cTn id="108" presetID="22" presetClass="entr" presetSubtype="4" fill="hold"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wipe(down)">
                                      <p:cBhvr>
                                        <p:cTn id="110" dur="500"/>
                                        <p:tgtEl>
                                          <p:spTgt spid="61"/>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64"/>
                                        </p:tgtEl>
                                        <p:attrNameLst>
                                          <p:attrName>style.visibility</p:attrName>
                                        </p:attrNameLst>
                                      </p:cBhvr>
                                      <p:to>
                                        <p:strVal val="visible"/>
                                      </p:to>
                                    </p:set>
                                    <p:animEffect transition="in" filter="wipe(left)">
                                      <p:cBhvr>
                                        <p:cTn id="115" dur="500"/>
                                        <p:tgtEl>
                                          <p:spTgt spid="64"/>
                                        </p:tgtEl>
                                      </p:cBhvr>
                                    </p:animEffect>
                                  </p:childTnLst>
                                </p:cTn>
                              </p:par>
                            </p:childTnLst>
                          </p:cTn>
                        </p:par>
                        <p:par>
                          <p:cTn id="116" fill="hold">
                            <p:stCondLst>
                              <p:cond delay="500"/>
                            </p:stCondLst>
                            <p:childTnLst>
                              <p:par>
                                <p:cTn id="117" presetID="22" presetClass="entr" presetSubtype="8" fill="hold"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wipe(left)">
                                      <p:cBhvr>
                                        <p:cTn id="119" dur="500"/>
                                        <p:tgtEl>
                                          <p:spTgt spid="65"/>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67"/>
                                        </p:tgtEl>
                                        <p:attrNameLst>
                                          <p:attrName>style.visibility</p:attrName>
                                        </p:attrNameLst>
                                      </p:cBhvr>
                                      <p:to>
                                        <p:strVal val="visible"/>
                                      </p:to>
                                    </p:set>
                                    <p:animEffect transition="in" filter="wipe(left)">
                                      <p:cBhvr>
                                        <p:cTn id="124" dur="500"/>
                                        <p:tgtEl>
                                          <p:spTgt spid="67"/>
                                        </p:tgtEl>
                                      </p:cBhvr>
                                    </p:animEffect>
                                  </p:childTnLst>
                                </p:cTn>
                              </p:par>
                            </p:childTnLst>
                          </p:cTn>
                        </p:par>
                        <p:par>
                          <p:cTn id="125" fill="hold">
                            <p:stCondLst>
                              <p:cond delay="500"/>
                            </p:stCondLst>
                            <p:childTnLst>
                              <p:par>
                                <p:cTn id="126" presetID="22" presetClass="entr" presetSubtype="8" fill="hold"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wipe(left)">
                                      <p:cBhvr>
                                        <p:cTn id="128" dur="500"/>
                                        <p:tgtEl>
                                          <p:spTgt spid="6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69"/>
                                        </p:tgtEl>
                                        <p:attrNameLst>
                                          <p:attrName>style.visibility</p:attrName>
                                        </p:attrNameLst>
                                      </p:cBhvr>
                                      <p:to>
                                        <p:strVal val="visible"/>
                                      </p:to>
                                    </p:set>
                                    <p:animEffect transition="in" filter="wipe(left)">
                                      <p:cBhvr>
                                        <p:cTn id="133" dur="500"/>
                                        <p:tgtEl>
                                          <p:spTgt spid="69"/>
                                        </p:tgtEl>
                                      </p:cBhvr>
                                    </p:animEffect>
                                  </p:childTnLst>
                                </p:cTn>
                              </p:par>
                            </p:childTnLst>
                          </p:cTn>
                        </p:par>
                        <p:par>
                          <p:cTn id="134" fill="hold">
                            <p:stCondLst>
                              <p:cond delay="500"/>
                            </p:stCondLst>
                            <p:childTnLst>
                              <p:par>
                                <p:cTn id="135" presetID="22" presetClass="entr" presetSubtype="8" fill="hold" nodeType="afterEffect">
                                  <p:stCondLst>
                                    <p:cond delay="0"/>
                                  </p:stCondLst>
                                  <p:childTnLst>
                                    <p:set>
                                      <p:cBhvr>
                                        <p:cTn id="136" dur="1" fill="hold">
                                          <p:stCondLst>
                                            <p:cond delay="0"/>
                                          </p:stCondLst>
                                        </p:cTn>
                                        <p:tgtEl>
                                          <p:spTgt spid="70"/>
                                        </p:tgtEl>
                                        <p:attrNameLst>
                                          <p:attrName>style.visibility</p:attrName>
                                        </p:attrNameLst>
                                      </p:cBhvr>
                                      <p:to>
                                        <p:strVal val="visible"/>
                                      </p:to>
                                    </p:set>
                                    <p:animEffect transition="in" filter="wipe(left)">
                                      <p:cBhvr>
                                        <p:cTn id="137" dur="500"/>
                                        <p:tgtEl>
                                          <p:spTgt spid="70"/>
                                        </p:tgtEl>
                                      </p:cBhvr>
                                    </p:animEffect>
                                  </p:childTnLst>
                                </p:cTn>
                              </p:par>
                            </p:childTnLst>
                          </p:cTn>
                        </p:par>
                        <p:par>
                          <p:cTn id="138" fill="hold">
                            <p:stCondLst>
                              <p:cond delay="1000"/>
                            </p:stCondLst>
                            <p:childTnLst>
                              <p:par>
                                <p:cTn id="139" presetID="22" presetClass="entr" presetSubtype="4" fill="hold" nodeType="afterEffect">
                                  <p:stCondLst>
                                    <p:cond delay="0"/>
                                  </p:stCondLst>
                                  <p:childTnLst>
                                    <p:set>
                                      <p:cBhvr>
                                        <p:cTn id="140" dur="1" fill="hold">
                                          <p:stCondLst>
                                            <p:cond delay="0"/>
                                          </p:stCondLst>
                                        </p:cTn>
                                        <p:tgtEl>
                                          <p:spTgt spid="22"/>
                                        </p:tgtEl>
                                        <p:attrNameLst>
                                          <p:attrName>style.visibility</p:attrName>
                                        </p:attrNameLst>
                                      </p:cBhvr>
                                      <p:to>
                                        <p:strVal val="visible"/>
                                      </p:to>
                                    </p:set>
                                    <p:animEffect transition="in" filter="wipe(down)">
                                      <p:cBhvr>
                                        <p:cTn id="141" dur="500"/>
                                        <p:tgtEl>
                                          <p:spTgt spid="22"/>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35"/>
                                        </p:tgtEl>
                                        <p:attrNameLst>
                                          <p:attrName>style.visibility</p:attrName>
                                        </p:attrNameLst>
                                      </p:cBhvr>
                                      <p:to>
                                        <p:strVal val="visible"/>
                                      </p:to>
                                    </p:set>
                                    <p:animEffect transition="in" filter="wipe(left)">
                                      <p:cBhvr>
                                        <p:cTn id="14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8" grpId="0"/>
      <p:bldP spid="41" grpId="0" animBg="1"/>
      <p:bldP spid="42" grpId="0"/>
      <p:bldP spid="48" grpId="0"/>
      <p:bldP spid="49" grpId="0"/>
      <p:bldP spid="53" grpId="0" animBg="1"/>
      <p:bldP spid="56" grpId="0"/>
      <p:bldP spid="62" grpId="0"/>
      <p:bldP spid="64" grpId="0"/>
      <p:bldP spid="67" grpId="0"/>
      <p:bldP spid="69" grpId="0" animBg="1"/>
      <p:bldP spid="35" grpId="0"/>
    </p:bldLst>
  </p:timing>
</p:sld>
</file>

<file path=ppt/theme/theme1.xml><?xml version="1.0" encoding="utf-8"?>
<a:theme xmlns:a="http://schemas.openxmlformats.org/drawingml/2006/main" name="2_ic-prsnt">
  <a:themeElements>
    <a:clrScheme name="自訂 4">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4C004C"/>
      </a:hlink>
      <a:folHlink>
        <a:srgbClr val="4C004C"/>
      </a:folHlink>
    </a:clrScheme>
    <a:fontScheme name="ic-prsnt">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99FF"/>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sz="2400" b="0" i="0" u="none" strike="noStrike" cap="none" normalizeH="0" baseline="0" smtClean="0">
            <a:ln>
              <a:noFill/>
            </a:ln>
            <a:solidFill>
              <a:schemeClr val="tx1"/>
            </a:solidFill>
            <a:effectLst/>
            <a:latin typeface="Times New Roman" pitchFamily="18" charset="0"/>
            <a:ea typeface="細明體" pitchFamily="49" charset="-120"/>
          </a:defRPr>
        </a:defPPr>
      </a:lstStyle>
    </a:spDef>
    <a:lnDef>
      <a:spPr bwMode="auto">
        <a:solidFill>
          <a:schemeClr val="accent1"/>
        </a:solidFill>
        <a:ln w="12700" cap="flat" cmpd="sng" algn="ctr">
          <a:solidFill>
            <a:schemeClr val="tx1"/>
          </a:solidFill>
          <a:prstDash val="solid"/>
          <a:round/>
          <a:headEnd type="none" w="med" len="med"/>
          <a:tailEnd type="none" w="med" len="med"/>
        </a:ln>
        <a:effectLst/>
      </a:spPr>
      <a:bodyPr/>
      <a:lstStyle/>
    </a:lnDef>
  </a:objectDefaults>
  <a:extraClrSchemeLst>
    <a:extraClrScheme>
      <a:clrScheme name="ic-prs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c-prs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c-prs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c-prs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c-prs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c-prs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c-prs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c-prs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c-prs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c-prs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c-prs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c-prs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c-prs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c-prs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c-prsnt 8">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800080"/>
        </a:hlink>
        <a:folHlink>
          <a:srgbClr val="99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54764</TotalTime>
  <Pages>10</Pages>
  <Words>7860</Words>
  <Application>Microsoft Office PowerPoint</Application>
  <PresentationFormat>寬螢幕</PresentationFormat>
  <Paragraphs>1396</Paragraphs>
  <Slides>103</Slides>
  <Notes>85</Notes>
  <HiddenSlides>0</HiddenSlides>
  <MMClips>0</MMClips>
  <ScaleCrop>false</ScaleCrop>
  <HeadingPairs>
    <vt:vector size="8" baseType="variant">
      <vt:variant>
        <vt:lpstr>使用字型</vt:lpstr>
      </vt:variant>
      <vt:variant>
        <vt:i4>10</vt:i4>
      </vt:variant>
      <vt:variant>
        <vt:lpstr>佈景主題</vt:lpstr>
      </vt:variant>
      <vt:variant>
        <vt:i4>1</vt:i4>
      </vt:variant>
      <vt:variant>
        <vt:lpstr>內嵌 OLE 伺服程式</vt:lpstr>
      </vt:variant>
      <vt:variant>
        <vt:i4>2</vt:i4>
      </vt:variant>
      <vt:variant>
        <vt:lpstr>投影片標題</vt:lpstr>
      </vt:variant>
      <vt:variant>
        <vt:i4>103</vt:i4>
      </vt:variant>
    </vt:vector>
  </HeadingPairs>
  <TitlesOfParts>
    <vt:vector size="116" baseType="lpstr">
      <vt:lpstr>Arial Unicode MS</vt:lpstr>
      <vt:lpstr>細明體</vt:lpstr>
      <vt:lpstr>新細明體</vt:lpstr>
      <vt:lpstr>標楷體</vt:lpstr>
      <vt:lpstr>Arial</vt:lpstr>
      <vt:lpstr>MT Extra</vt:lpstr>
      <vt:lpstr>Symbol</vt:lpstr>
      <vt:lpstr>Times New Roman</vt:lpstr>
      <vt:lpstr>Wingdings</vt:lpstr>
      <vt:lpstr>Wingdings 2</vt:lpstr>
      <vt:lpstr>2_ic-prsnt</vt:lpstr>
      <vt:lpstr>Equation</vt:lpstr>
      <vt:lpstr>方程式</vt:lpstr>
      <vt:lpstr>III. PDE</vt:lpstr>
      <vt:lpstr>1.1 Linear &amp; nonlinear 2nd order PDE</vt:lpstr>
      <vt:lpstr>1.2 Types of PDE: 2nd order PDE in 2 independent variables</vt:lpstr>
      <vt:lpstr>1.2 Types of PDE (2)</vt:lpstr>
      <vt:lpstr>1.2.1 b2-ac &gt;0: Hyperbolic type PDE &amp; characteristics</vt:lpstr>
      <vt:lpstr>1.2 Example -- 1</vt:lpstr>
      <vt:lpstr>1.2.2 b2-ac &lt; 0: Elliptic type PDE</vt:lpstr>
      <vt:lpstr>1.2.3 b2-ac = 0: Parabolic type PDE</vt:lpstr>
      <vt:lpstr>1.2 Remarks</vt:lpstr>
      <vt:lpstr>1.3 Remarks – PDE with more than 2 independent variables</vt:lpstr>
      <vt:lpstr>2.1  Preliminary</vt:lpstr>
      <vt:lpstr>Remarks</vt:lpstr>
      <vt:lpstr>2.2  Adjoint partial differential operator </vt:lpstr>
      <vt:lpstr>2.2  Adjoint 2nd order linear partial differential operator</vt:lpstr>
      <vt:lpstr>2.2.1 Laplacian Operator</vt:lpstr>
      <vt:lpstr>2.2.2 Heat Operator – with one space dimension</vt:lpstr>
      <vt:lpstr>2.2.2 Heat Operator – multi space dimension</vt:lpstr>
      <vt:lpstr>2.2.3 Wave Operator </vt:lpstr>
      <vt:lpstr>2.3 Remarks – 1- BCs (in spatial variables)</vt:lpstr>
      <vt:lpstr>2.3 Remarks – solvability condition for Poisson eq. with Neumann BCs</vt:lpstr>
      <vt:lpstr>Review: Dirac delta function in multi-dimension</vt:lpstr>
      <vt:lpstr>3.1 Free-space Green’s functions – Introduction</vt:lpstr>
      <vt:lpstr>3.2.1 Free-space Green’s function – 2D Laplace</vt:lpstr>
      <vt:lpstr>3.2.1 Free-space Green’s function – 3D Laplace</vt:lpstr>
      <vt:lpstr>3.2 Review – Equi-dimensional ODE</vt:lpstr>
      <vt:lpstr>3.2.2 Free-space Green’s function – heat eq.-1</vt:lpstr>
      <vt:lpstr>3.2.2 Free-space Green’s function – heat eq.-2</vt:lpstr>
      <vt:lpstr>3.2 Remarks – Free space Green’s function of heat eq.</vt:lpstr>
      <vt:lpstr>3.3 Method of images – 1 (Introduction)</vt:lpstr>
      <vt:lpstr>3.3.1 Method of images – half plane -1</vt:lpstr>
      <vt:lpstr>3.3.1 Method of images – half plane -2</vt:lpstr>
      <vt:lpstr>3.3.2 Method of images – quarter plane</vt:lpstr>
      <vt:lpstr>3.3.3 Method of images – circle</vt:lpstr>
      <vt:lpstr>3.3 Remarks -- Method of images for circle/sphere</vt:lpstr>
      <vt:lpstr>3.3.4 Method of images – heat eq. (semi-infinite)</vt:lpstr>
      <vt:lpstr>3.3.4 Method of images – heat eq. (finite length)</vt:lpstr>
      <vt:lpstr>3.4 Integral representation for bounded region – Laplace eq. + Dirichlet </vt:lpstr>
      <vt:lpstr>3.4 Integral representation for bounded region– Laplace eq. + Neumann </vt:lpstr>
      <vt:lpstr>3.4.1 Remarks: Integral representation – Laplace eq. </vt:lpstr>
      <vt:lpstr>3.4.1 Example – Laplace eq. in a disk (Dirichlet BC)</vt:lpstr>
      <vt:lpstr>3.4.1 Example – Laplace eq. in a disk (cont.1)</vt:lpstr>
      <vt:lpstr>3.4.1 Remarks –Some theorems for Laplace eq.</vt:lpstr>
      <vt:lpstr>3.4.2 Integral representation – heat eq.</vt:lpstr>
      <vt:lpstr>3.4.2 Example – 2 (heat eq. with nonhomogeneous IC)</vt:lpstr>
      <vt:lpstr>4. Other methods of solution</vt:lpstr>
      <vt:lpstr>Review: Separation of variables --1</vt:lpstr>
      <vt:lpstr>Review: Separation of variables --2</vt:lpstr>
      <vt:lpstr>Review: Separation of variables --3</vt:lpstr>
      <vt:lpstr>4.1 Eigenfunction expansion -- 1</vt:lpstr>
      <vt:lpstr>4.1 Eigenfunction expansion -- 2</vt:lpstr>
      <vt:lpstr>4.1 Example 1 -- Eigenvalues &amp; Eigenfunctions for Laplace/Poisson eq.</vt:lpstr>
      <vt:lpstr>4.1 Example 2 -- Eigenfunction expansion (homogeneous BC)</vt:lpstr>
      <vt:lpstr>4.1 Example 3 - Green’s function by eigenfunction expansion </vt:lpstr>
      <vt:lpstr>4.2 Example 4 - Eigenfunction expansion (nonhomogeneous BC)</vt:lpstr>
      <vt:lpstr>4.2 Example 4 (cont.1 – eigenfunction expansion)</vt:lpstr>
      <vt:lpstr>4.2 Example 4 (cont.2 – finite transform)</vt:lpstr>
      <vt:lpstr>4.3 Example 5 - Partial eigenfunction expansion</vt:lpstr>
      <vt:lpstr>4.3 Example 5 (cont.1)</vt:lpstr>
      <vt:lpstr>4.3 Example 5 (cont.2 – Green’s function-1)</vt:lpstr>
      <vt:lpstr>4.3 Example 5 (cont.3 – Green’s function -2)</vt:lpstr>
      <vt:lpstr>4.3 Example 6 – Laplace eq. (Infinite strip)</vt:lpstr>
      <vt:lpstr>4,3 Example 6 (cont.1)</vt:lpstr>
      <vt:lpstr>4,3 Example 6 (cont.2)</vt:lpstr>
      <vt:lpstr>4.4 Example 7 – Heat eq. (Eigenfunction expansion)</vt:lpstr>
      <vt:lpstr>4.4 Example 7 – Heat eq. (cont)</vt:lpstr>
      <vt:lpstr>4.4 Example 7 – Heat eq. (discussion)</vt:lpstr>
      <vt:lpstr>5. Max.-Min. Principle of Heat Eq.</vt:lpstr>
      <vt:lpstr>6.1 Uniqueness Proof -- Laplace and Poisson eq. </vt:lpstr>
      <vt:lpstr>6.2 Uniqueness Proof -- Heat equations -1</vt:lpstr>
      <vt:lpstr>6.2 Uniqueness Proof -- Heat equations -2</vt:lpstr>
      <vt:lpstr>PowerPoint 簡報</vt:lpstr>
      <vt:lpstr>7. Wave equations</vt:lpstr>
      <vt:lpstr>7.1 D’Alembert’s solution: infinite region -- 1</vt:lpstr>
      <vt:lpstr>7.1 D’Alembert’s solution: infinite region -- 2</vt:lpstr>
      <vt:lpstr>7.1 D’Alembert’s solution --  Remarks (1)</vt:lpstr>
      <vt:lpstr>7.1 D’Alembert’s solution --  Remarks (3)</vt:lpstr>
      <vt:lpstr>7.2 semi-infinite region: D’Alembert’s solution  --1</vt:lpstr>
      <vt:lpstr>7.2 semi-infinite region: method of images --2</vt:lpstr>
      <vt:lpstr>7.2 semi-infinite region: method of images --3</vt:lpstr>
      <vt:lpstr>7.3 finite region --1</vt:lpstr>
      <vt:lpstr>7.3 finite region --2</vt:lpstr>
      <vt:lpstr>7.3 Remarks (1) – method of images</vt:lpstr>
      <vt:lpstr>7.3 finite region --3</vt:lpstr>
      <vt:lpstr>7.3  Remarks (2)</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Statistics of midterm scores</vt:lpstr>
      <vt:lpstr>1.1 Linear &amp; nonlinear 1st order PDE</vt:lpstr>
      <vt:lpstr>First order linear PDE &amp; method of characteristics</vt:lpstr>
      <vt:lpstr>7. Wave equation (D’Alembert’s solution)</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 Math.--chap3</dc:title>
  <dc:creator>M. K. Kuo</dc:creator>
  <cp:lastModifiedBy>Windows 使用者</cp:lastModifiedBy>
  <cp:revision>2234</cp:revision>
  <cp:lastPrinted>2018-12-20T03:52:13Z</cp:lastPrinted>
  <dcterms:created xsi:type="dcterms:W3CDTF">1995-11-03T12:22:14Z</dcterms:created>
  <dcterms:modified xsi:type="dcterms:W3CDTF">2020-12-30T11:12:57Z</dcterms:modified>
</cp:coreProperties>
</file>